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3" r:id="rId4"/>
  </p:sldMasterIdLst>
  <p:notesMasterIdLst>
    <p:notesMasterId r:id="rId17"/>
  </p:notesMasterIdLst>
  <p:sldIdLst>
    <p:sldId id="2146847943" r:id="rId5"/>
    <p:sldId id="297" r:id="rId6"/>
    <p:sldId id="275" r:id="rId7"/>
    <p:sldId id="258" r:id="rId8"/>
    <p:sldId id="2146847988" r:id="rId9"/>
    <p:sldId id="2146847989" r:id="rId10"/>
    <p:sldId id="2146847997" r:id="rId11"/>
    <p:sldId id="2146847984" r:id="rId12"/>
    <p:sldId id="2146848000" r:id="rId13"/>
    <p:sldId id="2146848001" r:id="rId14"/>
    <p:sldId id="2146848045" r:id="rId15"/>
    <p:sldId id="214684794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93B1963-E010-DD4D-E271-3C5DE1A14E23}" name="Mukherji, Aditi (IWMI-Delhi)" initials="M(" userId="S::a.mukherji@cgiar.org::d67df8ad-553e-4c20-8e03-bdc29dfb8f66" providerId="AD"/>
  <p188:author id="{7EA7D985-84B8-49ED-E1FA-882DFC1B7C6F}" name="Ringler, Claudia (IFPRI)" initials="R(" userId="S::c.ringler@cgiar.org::0bef2c47-ed8c-493a-a2b9-3a29242716f8" providerId="AD"/>
  <p188:author id="{980AB4B1-58AA-CEBC-5861-2C8C8B72E8C8}" name="Johnson, Toby (CGIAR System Organization)" initials="JT(SO" userId="S::t.johnson@cgiar.org::60ca22a3-a1be-4e54-9ebf-a2fdf70a49d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7C1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6"/>
    <p:restoredTop sz="94453"/>
  </p:normalViewPr>
  <p:slideViewPr>
    <p:cSldViewPr snapToGrid="0">
      <p:cViewPr varScale="1">
        <p:scale>
          <a:sx n="107" d="100"/>
          <a:sy n="107" d="100"/>
        </p:scale>
        <p:origin x="496"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0DFC5C-0AB8-2641-A4F7-D836DF716B41}" type="datetimeFigureOut">
              <a:rPr lang="en-US" smtClean="0"/>
              <a:t>2/20/2024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4D11F-E3F8-0B44-9F9A-E557A35E91F1}" type="slidenum">
              <a:rPr lang="en-US" smtClean="0"/>
              <a:t>‹#›</a:t>
            </a:fld>
            <a:endParaRPr lang="en-US"/>
          </a:p>
        </p:txBody>
      </p:sp>
    </p:spTree>
    <p:extLst>
      <p:ext uri="{BB962C8B-B14F-4D97-AF65-F5344CB8AC3E}">
        <p14:creationId xmlns:p14="http://schemas.microsoft.com/office/powerpoint/2010/main" val="3774975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sz="1900"/>
              <a:t>In the next 20 minutes we will set out our key findings, showing where we are in terms of greenhouse gas emissions, where we are headed, and what action we can take to limit global warming. </a:t>
            </a:r>
            <a:endParaRPr sz="1900"/>
          </a:p>
          <a:p>
            <a:pPr marL="0" lvl="0" indent="0" algn="l" rtl="0">
              <a:spcBef>
                <a:spcPts val="0"/>
              </a:spcBef>
              <a:spcAft>
                <a:spcPts val="0"/>
              </a:spcAft>
              <a:buNone/>
            </a:pPr>
            <a:endParaRPr sz="1900"/>
          </a:p>
          <a:p>
            <a:pPr marL="0" lvl="0" indent="0" algn="l" rtl="0">
              <a:spcBef>
                <a:spcPts val="0"/>
              </a:spcBef>
              <a:spcAft>
                <a:spcPts val="0"/>
              </a:spcAft>
              <a:buNone/>
            </a:pPr>
            <a:r>
              <a:rPr lang="en-GB" sz="1900"/>
              <a:t>[CLICK]</a:t>
            </a:r>
            <a:endParaRPr sz="1900"/>
          </a:p>
          <a:p>
            <a:pPr marL="0" lvl="0" indent="0" algn="l" rtl="0">
              <a:spcBef>
                <a:spcPts val="0"/>
              </a:spcBef>
              <a:spcAft>
                <a:spcPts val="0"/>
              </a:spcAft>
              <a:buNone/>
            </a:pPr>
            <a:endParaRPr sz="1900"/>
          </a:p>
          <a:p>
            <a:pPr marL="0" lvl="0" indent="0" algn="l" rtl="0">
              <a:spcBef>
                <a:spcPts val="0"/>
              </a:spcBef>
              <a:spcAft>
                <a:spcPts val="0"/>
              </a:spcAft>
              <a:buNone/>
            </a:pPr>
            <a:r>
              <a:rPr lang="en-GB" sz="1900"/>
              <a:t>The reality is that greenhouse gas emissions, which are causing global warming, are at their highest levels in human history.</a:t>
            </a:r>
            <a:endParaRPr sz="1900"/>
          </a:p>
          <a:p>
            <a:pPr marL="0" lvl="0" indent="0" algn="l" rtl="0">
              <a:spcBef>
                <a:spcPts val="0"/>
              </a:spcBef>
              <a:spcAft>
                <a:spcPts val="0"/>
              </a:spcAft>
              <a:buNone/>
            </a:pPr>
            <a:endParaRPr sz="1900"/>
          </a:p>
          <a:p>
            <a:pPr marL="0" lvl="0" indent="0" algn="l" rtl="0">
              <a:spcBef>
                <a:spcPts val="0"/>
              </a:spcBef>
              <a:spcAft>
                <a:spcPts val="0"/>
              </a:spcAft>
              <a:buClr>
                <a:schemeClr val="dk1"/>
              </a:buClr>
              <a:buFont typeface="Arial"/>
              <a:buNone/>
            </a:pPr>
            <a:r>
              <a:rPr lang="en-GB" sz="1900"/>
              <a:t>[NEXT SLIDE]</a:t>
            </a:r>
            <a:endParaRPr sz="1900"/>
          </a:p>
        </p:txBody>
      </p:sp>
      <p:sp>
        <p:nvSpPr>
          <p:cNvPr id="154" name="Google Shape;154;p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a:t>
            </a:fld>
            <a:endParaRPr/>
          </a:p>
        </p:txBody>
      </p:sp>
    </p:spTree>
    <p:extLst>
      <p:ext uri="{BB962C8B-B14F-4D97-AF65-F5344CB8AC3E}">
        <p14:creationId xmlns:p14="http://schemas.microsoft.com/office/powerpoint/2010/main" val="2902494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sz="1900"/>
              <a:t>In the next 20 minutes we will set out our key findings, showing where we are in terms of greenhouse gas emissions, where we are headed, and what action we can take to limit global warming. </a:t>
            </a:r>
            <a:endParaRPr sz="1900"/>
          </a:p>
          <a:p>
            <a:pPr marL="0" lvl="0" indent="0" algn="l" rtl="0">
              <a:spcBef>
                <a:spcPts val="0"/>
              </a:spcBef>
              <a:spcAft>
                <a:spcPts val="0"/>
              </a:spcAft>
              <a:buNone/>
            </a:pPr>
            <a:endParaRPr sz="1900"/>
          </a:p>
          <a:p>
            <a:pPr marL="0" lvl="0" indent="0" algn="l" rtl="0">
              <a:spcBef>
                <a:spcPts val="0"/>
              </a:spcBef>
              <a:spcAft>
                <a:spcPts val="0"/>
              </a:spcAft>
              <a:buNone/>
            </a:pPr>
            <a:r>
              <a:rPr lang="en-GB" sz="1900"/>
              <a:t>[CLICK]</a:t>
            </a:r>
            <a:endParaRPr sz="1900"/>
          </a:p>
          <a:p>
            <a:pPr marL="0" lvl="0" indent="0" algn="l" rtl="0">
              <a:spcBef>
                <a:spcPts val="0"/>
              </a:spcBef>
              <a:spcAft>
                <a:spcPts val="0"/>
              </a:spcAft>
              <a:buNone/>
            </a:pPr>
            <a:endParaRPr sz="1900"/>
          </a:p>
          <a:p>
            <a:pPr marL="0" lvl="0" indent="0" algn="l" rtl="0">
              <a:spcBef>
                <a:spcPts val="0"/>
              </a:spcBef>
              <a:spcAft>
                <a:spcPts val="0"/>
              </a:spcAft>
              <a:buNone/>
            </a:pPr>
            <a:r>
              <a:rPr lang="en-GB" sz="1900"/>
              <a:t>The reality is that greenhouse gas emissions, which are causing global warming, are at their highest levels in human history.</a:t>
            </a:r>
            <a:endParaRPr sz="1900"/>
          </a:p>
          <a:p>
            <a:pPr marL="0" lvl="0" indent="0" algn="l" rtl="0">
              <a:spcBef>
                <a:spcPts val="0"/>
              </a:spcBef>
              <a:spcAft>
                <a:spcPts val="0"/>
              </a:spcAft>
              <a:buNone/>
            </a:pPr>
            <a:endParaRPr sz="1900"/>
          </a:p>
          <a:p>
            <a:pPr marL="0" lvl="0" indent="0" algn="l" rtl="0">
              <a:spcBef>
                <a:spcPts val="0"/>
              </a:spcBef>
              <a:spcAft>
                <a:spcPts val="0"/>
              </a:spcAft>
              <a:buClr>
                <a:schemeClr val="dk1"/>
              </a:buClr>
              <a:buFont typeface="Arial"/>
              <a:buNone/>
            </a:pPr>
            <a:r>
              <a:rPr lang="en-GB" sz="1900"/>
              <a:t>[NEXT SLIDE]</a:t>
            </a:r>
            <a:endParaRPr sz="1900"/>
          </a:p>
        </p:txBody>
      </p:sp>
      <p:sp>
        <p:nvSpPr>
          <p:cNvPr id="154" name="Google Shape;154;p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sz="1200" dirty="0">
                <a:solidFill>
                  <a:srgbClr val="232323"/>
                </a:solidFill>
                <a:effectLst/>
                <a:latin typeface="ArialMT"/>
              </a:rPr>
              <a:t>Steering Group will co-own the chapter’s independent recommendations</a:t>
            </a:r>
            <a:endParaRPr lang="en-US" dirty="0"/>
          </a:p>
        </p:txBody>
      </p:sp>
      <p:sp>
        <p:nvSpPr>
          <p:cNvPr id="4" name="Slide Number Placeholder 3"/>
          <p:cNvSpPr>
            <a:spLocks noGrp="1"/>
          </p:cNvSpPr>
          <p:nvPr>
            <p:ph type="sldNum" sz="quarter" idx="5"/>
          </p:nvPr>
        </p:nvSpPr>
        <p:spPr/>
        <p:txBody>
          <a:bodyPr/>
          <a:lstStyle/>
          <a:p>
            <a:fld id="{DED4D11F-E3F8-0B44-9F9A-E557A35E91F1}" type="slidenum">
              <a:rPr lang="en-US" smtClean="0"/>
              <a:t>8</a:t>
            </a:fld>
            <a:endParaRPr lang="en-US"/>
          </a:p>
        </p:txBody>
      </p:sp>
    </p:spTree>
    <p:extLst>
      <p:ext uri="{BB962C8B-B14F-4D97-AF65-F5344CB8AC3E}">
        <p14:creationId xmlns:p14="http://schemas.microsoft.com/office/powerpoint/2010/main" val="2813794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ED4D11F-E3F8-0B44-9F9A-E557A35E91F1}" type="slidenum">
              <a:rPr lang="en-US" smtClean="0"/>
              <a:t>9</a:t>
            </a:fld>
            <a:endParaRPr lang="en-US"/>
          </a:p>
        </p:txBody>
      </p:sp>
    </p:spTree>
    <p:extLst>
      <p:ext uri="{BB962C8B-B14F-4D97-AF65-F5344CB8AC3E}">
        <p14:creationId xmlns:p14="http://schemas.microsoft.com/office/powerpoint/2010/main" val="1607627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ED4D11F-E3F8-0B44-9F9A-E557A35E91F1}" type="slidenum">
              <a:rPr lang="en-US" smtClean="0"/>
              <a:t>10</a:t>
            </a:fld>
            <a:endParaRPr lang="en-US"/>
          </a:p>
        </p:txBody>
      </p:sp>
    </p:spTree>
    <p:extLst>
      <p:ext uri="{BB962C8B-B14F-4D97-AF65-F5344CB8AC3E}">
        <p14:creationId xmlns:p14="http://schemas.microsoft.com/office/powerpoint/2010/main" val="23395667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ED4D11F-E3F8-0B44-9F9A-E557A35E91F1}" type="slidenum">
              <a:rPr lang="en-US" smtClean="0"/>
              <a:t>12</a:t>
            </a:fld>
            <a:endParaRPr lang="en-US"/>
          </a:p>
        </p:txBody>
      </p:sp>
    </p:spTree>
    <p:extLst>
      <p:ext uri="{BB962C8B-B14F-4D97-AF65-F5344CB8AC3E}">
        <p14:creationId xmlns:p14="http://schemas.microsoft.com/office/powerpoint/2010/main" val="1388014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871BF-D383-726D-A063-74D21002A28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57F46DA-0AEA-1FF3-967B-2F7269A7B1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343E282-D167-A757-224B-D016880DD6D1}"/>
              </a:ext>
            </a:extLst>
          </p:cNvPr>
          <p:cNvSpPr>
            <a:spLocks noGrp="1"/>
          </p:cNvSpPr>
          <p:nvPr>
            <p:ph type="dt" sz="half" idx="10"/>
          </p:nvPr>
        </p:nvSpPr>
        <p:spPr/>
        <p:txBody>
          <a:bodyPr/>
          <a:lstStyle/>
          <a:p>
            <a:fld id="{BA37F0CE-5658-1D4D-AA4A-F323D02EB0F5}" type="datetimeFigureOut">
              <a:rPr lang="en-US" smtClean="0"/>
              <a:t>2/20/2024</a:t>
            </a:fld>
            <a:endParaRPr lang="en-US"/>
          </a:p>
        </p:txBody>
      </p:sp>
      <p:sp>
        <p:nvSpPr>
          <p:cNvPr id="5" name="Footer Placeholder 4">
            <a:extLst>
              <a:ext uri="{FF2B5EF4-FFF2-40B4-BE49-F238E27FC236}">
                <a16:creationId xmlns:a16="http://schemas.microsoft.com/office/drawing/2014/main" id="{0C054814-FED5-5AB6-7AD8-74B167E56C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AA9214-62C4-8D86-FA3B-E8FAED6B379B}"/>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345278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84C66-2DC6-FB77-131C-BEFF28D54FC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A89919A-E39E-3D67-0685-5DF38B6E461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0E43A67-186F-3167-CA0B-8B3C9FF6C65F}"/>
              </a:ext>
            </a:extLst>
          </p:cNvPr>
          <p:cNvSpPr>
            <a:spLocks noGrp="1"/>
          </p:cNvSpPr>
          <p:nvPr>
            <p:ph type="dt" sz="half" idx="10"/>
          </p:nvPr>
        </p:nvSpPr>
        <p:spPr/>
        <p:txBody>
          <a:bodyPr/>
          <a:lstStyle/>
          <a:p>
            <a:fld id="{BA37F0CE-5658-1D4D-AA4A-F323D02EB0F5}" type="datetimeFigureOut">
              <a:rPr lang="en-US" smtClean="0"/>
              <a:t>2/20/2024</a:t>
            </a:fld>
            <a:endParaRPr lang="en-US"/>
          </a:p>
        </p:txBody>
      </p:sp>
      <p:sp>
        <p:nvSpPr>
          <p:cNvPr id="5" name="Footer Placeholder 4">
            <a:extLst>
              <a:ext uri="{FF2B5EF4-FFF2-40B4-BE49-F238E27FC236}">
                <a16:creationId xmlns:a16="http://schemas.microsoft.com/office/drawing/2014/main" id="{D4764303-9701-6C7C-D4C3-0BEC1B11F8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0368D4-E06E-F1F1-C2D3-6B014ECC30A6}"/>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28240588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203A3ED-C234-1AF3-145F-DB755C283BA5}"/>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88697EF-7446-3E2D-821F-31E3368D191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62E2011-E945-AFF7-896B-AA013E483119}"/>
              </a:ext>
            </a:extLst>
          </p:cNvPr>
          <p:cNvSpPr>
            <a:spLocks noGrp="1"/>
          </p:cNvSpPr>
          <p:nvPr>
            <p:ph type="dt" sz="half" idx="10"/>
          </p:nvPr>
        </p:nvSpPr>
        <p:spPr/>
        <p:txBody>
          <a:bodyPr/>
          <a:lstStyle/>
          <a:p>
            <a:fld id="{BA37F0CE-5658-1D4D-AA4A-F323D02EB0F5}" type="datetimeFigureOut">
              <a:rPr lang="en-US" smtClean="0"/>
              <a:t>2/20/2024</a:t>
            </a:fld>
            <a:endParaRPr lang="en-US"/>
          </a:p>
        </p:txBody>
      </p:sp>
      <p:sp>
        <p:nvSpPr>
          <p:cNvPr id="5" name="Footer Placeholder 4">
            <a:extLst>
              <a:ext uri="{FF2B5EF4-FFF2-40B4-BE49-F238E27FC236}">
                <a16:creationId xmlns:a16="http://schemas.microsoft.com/office/drawing/2014/main" id="{41DD6ED8-78EA-15A5-ADB2-617DFE39A9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1151BC-6090-DA5E-D314-B683787553A7}"/>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12921701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6" name="Imagen 6">
            <a:extLst>
              <a:ext uri="{FF2B5EF4-FFF2-40B4-BE49-F238E27FC236}">
                <a16:creationId xmlns:a16="http://schemas.microsoft.com/office/drawing/2014/main" id="{924DE002-8A97-944A-B72A-49728725A81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497" y="0"/>
            <a:ext cx="12171004" cy="6857999"/>
          </a:xfrm>
          <a:prstGeom prst="rect">
            <a:avLst/>
          </a:prstGeom>
        </p:spPr>
      </p:pic>
      <p:sp>
        <p:nvSpPr>
          <p:cNvPr id="7" name="Title 1">
            <a:extLst>
              <a:ext uri="{FF2B5EF4-FFF2-40B4-BE49-F238E27FC236}">
                <a16:creationId xmlns:a16="http://schemas.microsoft.com/office/drawing/2014/main" id="{D5318A8F-1C23-7341-8E53-86265BBB9EBA}"/>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8" name="Content Placeholder 2">
            <a:extLst>
              <a:ext uri="{FF2B5EF4-FFF2-40B4-BE49-F238E27FC236}">
                <a16:creationId xmlns:a16="http://schemas.microsoft.com/office/drawing/2014/main" id="{BE62EC41-3279-794B-98B4-896255B95796}"/>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itle 1">
            <a:extLst>
              <a:ext uri="{FF2B5EF4-FFF2-40B4-BE49-F238E27FC236}">
                <a16:creationId xmlns:a16="http://schemas.microsoft.com/office/drawing/2014/main" id="{CBBD0FC2-DA89-EC42-9072-F82DBAB52CAA}"/>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spTree>
    <p:extLst>
      <p:ext uri="{BB962C8B-B14F-4D97-AF65-F5344CB8AC3E}">
        <p14:creationId xmlns:p14="http://schemas.microsoft.com/office/powerpoint/2010/main" val="36972864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13" name="Imagen 17">
            <a:extLst>
              <a:ext uri="{FF2B5EF4-FFF2-40B4-BE49-F238E27FC236}">
                <a16:creationId xmlns:a16="http://schemas.microsoft.com/office/drawing/2014/main" id="{BCD1F3BD-7F2F-444E-BE41-8A3E836CF28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4" y="-22532"/>
            <a:ext cx="12173784" cy="6858000"/>
          </a:xfrm>
          <a:prstGeom prst="rect">
            <a:avLst/>
          </a:prstGeom>
        </p:spPr>
      </p:pic>
      <p:sp>
        <p:nvSpPr>
          <p:cNvPr id="14" name="Title 1">
            <a:extLst>
              <a:ext uri="{FF2B5EF4-FFF2-40B4-BE49-F238E27FC236}">
                <a16:creationId xmlns:a16="http://schemas.microsoft.com/office/drawing/2014/main" id="{455C749B-CF4F-E746-98AA-7DAFB049B453}"/>
              </a:ext>
            </a:extLst>
          </p:cNvPr>
          <p:cNvSpPr>
            <a:spLocks noGrp="1"/>
          </p:cNvSpPr>
          <p:nvPr>
            <p:ph type="ctrTitle"/>
          </p:nvPr>
        </p:nvSpPr>
        <p:spPr>
          <a:xfrm>
            <a:off x="4967108" y="2024160"/>
            <a:ext cx="5337098" cy="2275765"/>
          </a:xfrm>
        </p:spPr>
        <p:txBody>
          <a:bodyPr anchor="b">
            <a:noAutofit/>
          </a:bodyPr>
          <a:lstStyle>
            <a:lvl1pPr algn="l">
              <a:defRPr sz="44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19" name="Subtitle 2">
            <a:extLst>
              <a:ext uri="{FF2B5EF4-FFF2-40B4-BE49-F238E27FC236}">
                <a16:creationId xmlns:a16="http://schemas.microsoft.com/office/drawing/2014/main" id="{0D13D8CB-B082-0242-994C-AB48C4D212A0}"/>
              </a:ext>
            </a:extLst>
          </p:cNvPr>
          <p:cNvSpPr>
            <a:spLocks noGrp="1"/>
          </p:cNvSpPr>
          <p:nvPr>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Footer Placeholder 4">
            <a:extLst>
              <a:ext uri="{FF2B5EF4-FFF2-40B4-BE49-F238E27FC236}">
                <a16:creationId xmlns:a16="http://schemas.microsoft.com/office/drawing/2014/main" id="{AB8FE9A3-D792-F848-80BC-E61BCE6E974F}"/>
              </a:ext>
            </a:extLst>
          </p:cNvPr>
          <p:cNvSpPr>
            <a:spLocks noGrp="1"/>
          </p:cNvSpPr>
          <p:nvPr>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a:t>Footer</a:t>
            </a:r>
          </a:p>
        </p:txBody>
      </p:sp>
      <p:cxnSp>
        <p:nvCxnSpPr>
          <p:cNvPr id="21" name="Straight Connector 12">
            <a:extLst>
              <a:ext uri="{FF2B5EF4-FFF2-40B4-BE49-F238E27FC236}">
                <a16:creationId xmlns:a16="http://schemas.microsoft.com/office/drawing/2014/main" id="{3E5620C9-4863-FD41-B02D-0D6AC464B8BB}"/>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
        <p:nvSpPr>
          <p:cNvPr id="18" name="Date Placeholder 5">
            <a:extLst>
              <a:ext uri="{FF2B5EF4-FFF2-40B4-BE49-F238E27FC236}">
                <a16:creationId xmlns:a16="http://schemas.microsoft.com/office/drawing/2014/main" id="{19D55F78-2FD3-D643-B7AC-F01E7065250D}"/>
              </a:ext>
            </a:extLst>
          </p:cNvPr>
          <p:cNvSpPr>
            <a:spLocks noGrp="1"/>
          </p:cNvSpPr>
          <p:nvPr>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a:p>
        </p:txBody>
      </p:sp>
    </p:spTree>
    <p:extLst>
      <p:ext uri="{BB962C8B-B14F-4D97-AF65-F5344CB8AC3E}">
        <p14:creationId xmlns:p14="http://schemas.microsoft.com/office/powerpoint/2010/main" val="1596927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3_done">
  <p:cSld name="3_done">
    <p:bg>
      <p:bgPr>
        <a:solidFill>
          <a:srgbClr val="F6F6F6"/>
        </a:solidFill>
        <a:effectLst/>
      </p:bgPr>
    </p:bg>
    <p:spTree>
      <p:nvGrpSpPr>
        <p:cNvPr id="1" name="Shape 19"/>
        <p:cNvGrpSpPr/>
        <p:nvPr/>
      </p:nvGrpSpPr>
      <p:grpSpPr>
        <a:xfrm>
          <a:off x="0" y="0"/>
          <a:ext cx="0" cy="0"/>
          <a:chOff x="0" y="0"/>
          <a:chExt cx="0" cy="0"/>
        </a:xfrm>
      </p:grpSpPr>
      <p:sp>
        <p:nvSpPr>
          <p:cNvPr id="20" name="Google Shape;20;p35"/>
          <p:cNvSpPr/>
          <p:nvPr/>
        </p:nvSpPr>
        <p:spPr>
          <a:xfrm>
            <a:off x="0" y="0"/>
            <a:ext cx="12192000" cy="6858000"/>
          </a:xfrm>
          <a:prstGeom prst="rect">
            <a:avLst/>
          </a:prstGeom>
          <a:solidFill>
            <a:srgbClr val="003466"/>
          </a:solidFill>
          <a:ln>
            <a:noFill/>
          </a:ln>
          <a:effectLst>
            <a:outerShdw blurRad="40000" dist="23000" dir="5400000" rotWithShape="0">
              <a:srgbClr val="000000">
                <a:alpha val="34900"/>
              </a:srgbClr>
            </a:outerShdw>
          </a:effectLst>
        </p:spPr>
        <p:txBody>
          <a:bodyPr spcFirstLastPara="1" wrap="square" lIns="121900" tIns="60933" rIns="121900" bIns="60933" anchor="ctr" anchorCtr="0">
            <a:noAutofit/>
          </a:bodyPr>
          <a:lstStyle/>
          <a:p>
            <a:pPr marL="0" marR="0" lvl="0" indent="0" algn="ctr" rtl="0">
              <a:spcBef>
                <a:spcPts val="0"/>
              </a:spcBef>
              <a:spcAft>
                <a:spcPts val="0"/>
              </a:spcAft>
              <a:buNone/>
            </a:pPr>
            <a:r>
              <a:rPr lang="en-GB" sz="2400">
                <a:solidFill>
                  <a:schemeClr val="lt1"/>
                </a:solidFill>
                <a:latin typeface="Arial"/>
                <a:ea typeface="Arial"/>
                <a:cs typeface="Arial"/>
                <a:sym typeface="Arial"/>
              </a:rPr>
              <a:t> </a:t>
            </a:r>
            <a:endParaRPr sz="2400"/>
          </a:p>
        </p:txBody>
      </p:sp>
      <p:sp>
        <p:nvSpPr>
          <p:cNvPr id="21" name="Google Shape;21;p35"/>
          <p:cNvSpPr txBox="1"/>
          <p:nvPr/>
        </p:nvSpPr>
        <p:spPr>
          <a:xfrm>
            <a:off x="928157" y="1168017"/>
            <a:ext cx="880800" cy="2995509"/>
          </a:xfrm>
          <a:prstGeom prst="rect">
            <a:avLst/>
          </a:prstGeom>
          <a:noFill/>
          <a:ln>
            <a:noFill/>
          </a:ln>
        </p:spPr>
        <p:txBody>
          <a:bodyPr spcFirstLastPara="1" wrap="square" lIns="121900" tIns="60933" rIns="121900" bIns="60933" anchor="t" anchorCtr="0">
            <a:spAutoFit/>
          </a:bodyPr>
          <a:lstStyle/>
          <a:p>
            <a:pPr marL="0" marR="0" lvl="0" indent="0" algn="l" rtl="0">
              <a:spcBef>
                <a:spcPts val="0"/>
              </a:spcBef>
              <a:spcAft>
                <a:spcPts val="0"/>
              </a:spcAft>
              <a:buNone/>
            </a:pPr>
            <a:r>
              <a:rPr lang="en-GB" sz="18666">
                <a:solidFill>
                  <a:srgbClr val="5492CD"/>
                </a:solidFill>
                <a:latin typeface="Arial"/>
                <a:ea typeface="Arial"/>
                <a:cs typeface="Arial"/>
                <a:sym typeface="Arial"/>
              </a:rPr>
              <a:t>“</a:t>
            </a:r>
            <a:endParaRPr sz="2400"/>
          </a:p>
        </p:txBody>
      </p:sp>
      <p:sp>
        <p:nvSpPr>
          <p:cNvPr id="22" name="Google Shape;22;p35"/>
          <p:cNvSpPr txBox="1">
            <a:spLocks noGrp="1"/>
          </p:cNvSpPr>
          <p:nvPr>
            <p:ph type="body" idx="1"/>
          </p:nvPr>
        </p:nvSpPr>
        <p:spPr>
          <a:xfrm>
            <a:off x="5980043" y="1523268"/>
            <a:ext cx="4416800" cy="3506000"/>
          </a:xfrm>
          <a:prstGeom prst="rect">
            <a:avLst/>
          </a:prstGeom>
          <a:noFill/>
          <a:ln>
            <a:noFill/>
          </a:ln>
        </p:spPr>
        <p:txBody>
          <a:bodyPr spcFirstLastPara="1" wrap="square" lIns="182875" tIns="45700" rIns="91425" bIns="45700" anchor="ctr" anchorCtr="0">
            <a:normAutofit/>
          </a:bodyPr>
          <a:lstStyle>
            <a:lvl1pPr marL="609585" lvl="0" indent="-304792" algn="l" rtl="0">
              <a:lnSpc>
                <a:spcPct val="111111"/>
              </a:lnSpc>
              <a:spcBef>
                <a:spcPts val="0"/>
              </a:spcBef>
              <a:spcAft>
                <a:spcPts val="0"/>
              </a:spcAft>
              <a:buSzPts val="1800"/>
              <a:buNone/>
              <a:defRPr sz="2400">
                <a:solidFill>
                  <a:schemeClr val="lt1"/>
                </a:solidFill>
              </a:defRPr>
            </a:lvl1pPr>
            <a:lvl2pPr marL="1219170" lvl="1" indent="-304792" algn="l" rtl="0">
              <a:spcBef>
                <a:spcPts val="373"/>
              </a:spcBef>
              <a:spcAft>
                <a:spcPts val="0"/>
              </a:spcAft>
              <a:buSzPts val="1400"/>
              <a:buNone/>
              <a:defRPr>
                <a:solidFill>
                  <a:schemeClr val="lt1"/>
                </a:solidFill>
              </a:defRPr>
            </a:lvl2pPr>
            <a:lvl3pPr marL="1828754" lvl="2" indent="-304792" algn="l" rtl="0">
              <a:spcBef>
                <a:spcPts val="373"/>
              </a:spcBef>
              <a:spcAft>
                <a:spcPts val="0"/>
              </a:spcAft>
              <a:buSzPts val="1400"/>
              <a:buNone/>
              <a:defRPr>
                <a:solidFill>
                  <a:schemeClr val="lt1"/>
                </a:solidFill>
              </a:defRPr>
            </a:lvl3pPr>
            <a:lvl4pPr marL="2438339" lvl="3" indent="-304792" algn="l" rtl="0">
              <a:spcBef>
                <a:spcPts val="373"/>
              </a:spcBef>
              <a:spcAft>
                <a:spcPts val="0"/>
              </a:spcAft>
              <a:buSzPts val="1400"/>
              <a:buNone/>
              <a:defRPr>
                <a:solidFill>
                  <a:schemeClr val="lt1"/>
                </a:solidFill>
              </a:defRPr>
            </a:lvl4pPr>
            <a:lvl5pPr marL="3047924" lvl="4" indent="-304792" algn="l" rtl="0">
              <a:spcBef>
                <a:spcPts val="373"/>
              </a:spcBef>
              <a:spcAft>
                <a:spcPts val="0"/>
              </a:spcAft>
              <a:buSzPts val="1400"/>
              <a:buNone/>
              <a:defRPr>
                <a:solidFill>
                  <a:schemeClr val="lt1"/>
                </a:solidFill>
              </a:defRPr>
            </a:lvl5pPr>
            <a:lvl6pPr marL="3657509" lvl="5" indent="-457189" algn="l" rtl="0">
              <a:spcBef>
                <a:spcPts val="480"/>
              </a:spcBef>
              <a:spcAft>
                <a:spcPts val="0"/>
              </a:spcAft>
              <a:buClr>
                <a:schemeClr val="dk1"/>
              </a:buClr>
              <a:buSzPts val="1800"/>
              <a:buChar char="•"/>
              <a:defRPr/>
            </a:lvl6pPr>
            <a:lvl7pPr marL="4267093" lvl="6" indent="-457189" algn="l" rtl="0">
              <a:spcBef>
                <a:spcPts val="480"/>
              </a:spcBef>
              <a:spcAft>
                <a:spcPts val="0"/>
              </a:spcAft>
              <a:buClr>
                <a:schemeClr val="dk1"/>
              </a:buClr>
              <a:buSzPts val="1800"/>
              <a:buChar char="•"/>
              <a:defRPr/>
            </a:lvl7pPr>
            <a:lvl8pPr marL="4876678" lvl="7" indent="-457189" algn="l" rtl="0">
              <a:spcBef>
                <a:spcPts val="480"/>
              </a:spcBef>
              <a:spcAft>
                <a:spcPts val="0"/>
              </a:spcAft>
              <a:buClr>
                <a:schemeClr val="dk1"/>
              </a:buClr>
              <a:buSzPts val="1800"/>
              <a:buChar char="•"/>
              <a:defRPr/>
            </a:lvl8pPr>
            <a:lvl9pPr marL="5486263" lvl="8" indent="-457189" algn="l" rtl="0">
              <a:spcBef>
                <a:spcPts val="480"/>
              </a:spcBef>
              <a:spcAft>
                <a:spcPts val="0"/>
              </a:spcAft>
              <a:buClr>
                <a:schemeClr val="dk1"/>
              </a:buClr>
              <a:buSzPts val="1800"/>
              <a:buChar char="•"/>
              <a:defRPr/>
            </a:lvl9pPr>
          </a:lstStyle>
          <a:p>
            <a:endParaRPr/>
          </a:p>
        </p:txBody>
      </p:sp>
      <p:sp>
        <p:nvSpPr>
          <p:cNvPr id="23" name="Google Shape;23;p35"/>
          <p:cNvSpPr txBox="1">
            <a:spLocks noGrp="1"/>
          </p:cNvSpPr>
          <p:nvPr>
            <p:ph type="body" idx="2"/>
          </p:nvPr>
        </p:nvSpPr>
        <p:spPr>
          <a:xfrm>
            <a:off x="406400" y="6218767"/>
            <a:ext cx="5689600" cy="296400"/>
          </a:xfrm>
          <a:prstGeom prst="rect">
            <a:avLst/>
          </a:prstGeom>
          <a:noFill/>
          <a:ln>
            <a:noFill/>
          </a:ln>
        </p:spPr>
        <p:txBody>
          <a:bodyPr spcFirstLastPara="1" wrap="square" lIns="91425" tIns="45700" rIns="91425" bIns="45700" anchor="t" anchorCtr="0">
            <a:normAutofit/>
          </a:bodyPr>
          <a:lstStyle>
            <a:lvl1pPr marL="609585" lvl="0" indent="-304792" algn="l" rtl="0">
              <a:spcBef>
                <a:spcPts val="267"/>
              </a:spcBef>
              <a:spcAft>
                <a:spcPts val="0"/>
              </a:spcAft>
              <a:buSzPts val="1000"/>
              <a:buNone/>
              <a:defRPr sz="1333" b="1" i="0"/>
            </a:lvl1pPr>
            <a:lvl2pPr marL="1219170" lvl="1" indent="-457189" algn="l" rtl="0">
              <a:spcBef>
                <a:spcPts val="480"/>
              </a:spcBef>
              <a:spcAft>
                <a:spcPts val="0"/>
              </a:spcAft>
              <a:buSzPts val="1800"/>
              <a:buChar char="•"/>
              <a:defRPr/>
            </a:lvl2pPr>
            <a:lvl3pPr marL="1828754" lvl="2" indent="-457189" algn="l" rtl="0">
              <a:spcBef>
                <a:spcPts val="480"/>
              </a:spcBef>
              <a:spcAft>
                <a:spcPts val="0"/>
              </a:spcAft>
              <a:buSzPts val="1800"/>
              <a:buChar char="•"/>
              <a:defRPr/>
            </a:lvl3pPr>
            <a:lvl4pPr marL="2438339" lvl="3" indent="-457189" algn="l" rtl="0">
              <a:spcBef>
                <a:spcPts val="480"/>
              </a:spcBef>
              <a:spcAft>
                <a:spcPts val="0"/>
              </a:spcAft>
              <a:buSzPts val="1800"/>
              <a:buChar char="•"/>
              <a:defRPr/>
            </a:lvl4pPr>
            <a:lvl5pPr marL="3047924" lvl="4" indent="-457189" algn="l" rtl="0">
              <a:spcBef>
                <a:spcPts val="480"/>
              </a:spcBef>
              <a:spcAft>
                <a:spcPts val="0"/>
              </a:spcAft>
              <a:buSzPts val="1800"/>
              <a:buChar char="•"/>
              <a:defRPr/>
            </a:lvl5pPr>
            <a:lvl6pPr marL="3657509" lvl="5" indent="-457189" algn="l" rtl="0">
              <a:spcBef>
                <a:spcPts val="480"/>
              </a:spcBef>
              <a:spcAft>
                <a:spcPts val="0"/>
              </a:spcAft>
              <a:buClr>
                <a:schemeClr val="dk1"/>
              </a:buClr>
              <a:buSzPts val="1800"/>
              <a:buChar char="•"/>
              <a:defRPr/>
            </a:lvl6pPr>
            <a:lvl7pPr marL="4267093" lvl="6" indent="-457189" algn="l" rtl="0">
              <a:spcBef>
                <a:spcPts val="480"/>
              </a:spcBef>
              <a:spcAft>
                <a:spcPts val="0"/>
              </a:spcAft>
              <a:buClr>
                <a:schemeClr val="dk1"/>
              </a:buClr>
              <a:buSzPts val="1800"/>
              <a:buChar char="•"/>
              <a:defRPr/>
            </a:lvl7pPr>
            <a:lvl8pPr marL="4876678" lvl="7" indent="-457189" algn="l" rtl="0">
              <a:spcBef>
                <a:spcPts val="480"/>
              </a:spcBef>
              <a:spcAft>
                <a:spcPts val="0"/>
              </a:spcAft>
              <a:buClr>
                <a:schemeClr val="dk1"/>
              </a:buClr>
              <a:buSzPts val="1800"/>
              <a:buChar char="•"/>
              <a:defRPr/>
            </a:lvl8pPr>
            <a:lvl9pPr marL="5486263" lvl="8" indent="-457189" algn="l" rtl="0">
              <a:spcBef>
                <a:spcPts val="48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4654665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x feature icons with text below">
    <p:spTree>
      <p:nvGrpSpPr>
        <p:cNvPr id="1" name=""/>
        <p:cNvGrpSpPr/>
        <p:nvPr/>
      </p:nvGrpSpPr>
      <p:grpSpPr>
        <a:xfrm>
          <a:off x="0" y="0"/>
          <a:ext cx="0" cy="0"/>
          <a:chOff x="0" y="0"/>
          <a:chExt cx="0" cy="0"/>
        </a:xfrm>
      </p:grpSpPr>
      <p:sp>
        <p:nvSpPr>
          <p:cNvPr id="34" name="Text Placeholder 33">
            <a:extLst>
              <a:ext uri="{FF2B5EF4-FFF2-40B4-BE49-F238E27FC236}">
                <a16:creationId xmlns:a16="http://schemas.microsoft.com/office/drawing/2014/main" id="{86E315CF-B12E-CC40-B7AA-C6ACBCC9DB2D}"/>
              </a:ext>
            </a:extLst>
          </p:cNvPr>
          <p:cNvSpPr>
            <a:spLocks noGrp="1"/>
          </p:cNvSpPr>
          <p:nvPr>
            <p:ph type="body" sz="quarter" idx="15" hasCustomPrompt="1"/>
          </p:nvPr>
        </p:nvSpPr>
        <p:spPr>
          <a:xfrm>
            <a:off x="702533" y="6420039"/>
            <a:ext cx="157029" cy="155575"/>
          </a:xfrm>
          <a:prstGeom prst="ellipse">
            <a:avLst/>
          </a:prstGeom>
          <a:solidFill>
            <a:schemeClr val="accent6"/>
          </a:solidFill>
        </p:spPr>
        <p:txBody>
          <a:bodyPr>
            <a:normAutofit/>
          </a:bodyPr>
          <a:lstStyle>
            <a:lvl1pPr marL="0" indent="0">
              <a:buNone/>
              <a:defRPr sz="200">
                <a:latin typeface="Arial" panose="020B0604020202020204" pitchFamily="34" charset="0"/>
                <a:cs typeface="Arial" panose="020B0604020202020204" pitchFamily="34" charset="0"/>
              </a:defRPr>
            </a:lvl1pPr>
          </a:lstStyle>
          <a:p>
            <a:pPr lvl="0"/>
            <a:r>
              <a:rPr lang="en-US" dirty="0"/>
              <a:t> </a:t>
            </a:r>
          </a:p>
        </p:txBody>
      </p:sp>
      <p:sp>
        <p:nvSpPr>
          <p:cNvPr id="26" name="Content Placeholder 2">
            <a:extLst>
              <a:ext uri="{FF2B5EF4-FFF2-40B4-BE49-F238E27FC236}">
                <a16:creationId xmlns:a16="http://schemas.microsoft.com/office/drawing/2014/main" id="{33EB8E98-B57C-8748-AD6C-4DD47EFEF89D}"/>
              </a:ext>
            </a:extLst>
          </p:cNvPr>
          <p:cNvSpPr>
            <a:spLocks noGrp="1"/>
          </p:cNvSpPr>
          <p:nvPr userDrawn="1">
            <p:ph sz="half" idx="13" hasCustomPrompt="1"/>
          </p:nvPr>
        </p:nvSpPr>
        <p:spPr>
          <a:xfrm>
            <a:off x="949324" y="6431151"/>
            <a:ext cx="4391026" cy="155575"/>
          </a:xfrm>
          <a:prstGeom prst="rect">
            <a:avLst/>
          </a:prstGeom>
        </p:spPr>
        <p:txBody>
          <a:bodyPr wrap="none" lIns="0" tIns="0" rIns="0" bIns="0">
            <a:normAutofit/>
          </a:bodyPr>
          <a:lstStyle>
            <a:lvl1pPr marL="0" indent="0">
              <a:lnSpc>
                <a:spcPts val="1200"/>
              </a:lnSpc>
              <a:spcBef>
                <a:spcPts val="0"/>
              </a:spcBef>
              <a:spcAft>
                <a:spcPts val="0"/>
              </a:spcAft>
              <a:buNone/>
              <a:tabLst/>
              <a:defRPr sz="900" b="0" i="0" cap="all" spc="180" baseline="0">
                <a:solidFill>
                  <a:schemeClr val="tx1"/>
                </a:solidFill>
                <a:latin typeface="Arial" panose="020B0604020202020204" pitchFamily="34" charset="0"/>
                <a:cs typeface="Arial" panose="020B0604020202020204" pitchFamily="34" charset="0"/>
              </a:defRPr>
            </a:lvl1pPr>
            <a:lvl2pPr marL="0" indent="0">
              <a:lnSpc>
                <a:spcPts val="2000"/>
              </a:lnSpc>
              <a:spcBef>
                <a:spcPts val="0"/>
              </a:spcBef>
              <a:spcAft>
                <a:spcPts val="300"/>
              </a:spcAft>
              <a:buNone/>
              <a:tabLst/>
              <a:defRPr sz="1600" b="1" i="0">
                <a:latin typeface="Arial" panose="020B0604020202020204" pitchFamily="34" charset="0"/>
                <a:cs typeface="Arial" panose="020B0604020202020204" pitchFamily="34" charset="0"/>
              </a:defRPr>
            </a:lvl2pPr>
            <a:lvl3pPr marL="0" indent="0">
              <a:lnSpc>
                <a:spcPts val="1800"/>
              </a:lnSpc>
              <a:spcBef>
                <a:spcPts val="0"/>
              </a:spcBef>
              <a:spcAft>
                <a:spcPts val="300"/>
              </a:spcAft>
              <a:buNone/>
              <a:tabLst/>
              <a:defRPr sz="1300" b="1" i="0">
                <a:latin typeface="Arial" panose="020B0604020202020204" pitchFamily="34" charset="0"/>
                <a:cs typeface="Arial" panose="020B0604020202020204" pitchFamily="34" charset="0"/>
              </a:defRPr>
            </a:lvl3pPr>
            <a:lvl4pPr marL="6350" indent="0">
              <a:buNone/>
              <a:tabLst/>
              <a:defRPr sz="1200" b="0" i="0">
                <a:solidFill>
                  <a:srgbClr val="7030A0"/>
                </a:solidFill>
                <a:latin typeface="Arial" panose="020B0604020202020204" pitchFamily="34" charset="0"/>
                <a:cs typeface="Arial" panose="020B0604020202020204" pitchFamily="34" charset="0"/>
              </a:defRPr>
            </a:lvl4pPr>
            <a:lvl5pPr marL="0" indent="0">
              <a:lnSpc>
                <a:spcPts val="1400"/>
              </a:lnSpc>
              <a:spcBef>
                <a:spcPts val="600"/>
              </a:spcBef>
              <a:spcAft>
                <a:spcPts val="600"/>
              </a:spcAft>
              <a:buNone/>
              <a:tabLst/>
              <a:defRPr sz="1100" b="0" i="0">
                <a:latin typeface="Arial" panose="020B0604020202020204" pitchFamily="34" charset="0"/>
                <a:cs typeface="Arial" panose="020B0604020202020204" pitchFamily="34" charset="0"/>
              </a:defRPr>
            </a:lvl5pPr>
          </a:lstStyle>
          <a:p>
            <a:pPr lvl="0"/>
            <a:r>
              <a:rPr lang="en-GB" dirty="0"/>
              <a:t>Section title</a:t>
            </a:r>
          </a:p>
        </p:txBody>
      </p:sp>
      <p:grpSp>
        <p:nvGrpSpPr>
          <p:cNvPr id="9" name="Group 8">
            <a:extLst>
              <a:ext uri="{FF2B5EF4-FFF2-40B4-BE49-F238E27FC236}">
                <a16:creationId xmlns:a16="http://schemas.microsoft.com/office/drawing/2014/main" id="{C1CC4A20-011C-1345-B67F-52F4275A5979}"/>
              </a:ext>
            </a:extLst>
          </p:cNvPr>
          <p:cNvGrpSpPr/>
          <p:nvPr userDrawn="1"/>
        </p:nvGrpSpPr>
        <p:grpSpPr>
          <a:xfrm>
            <a:off x="0" y="0"/>
            <a:ext cx="11974069" cy="753035"/>
            <a:chOff x="0" y="1022750"/>
            <a:chExt cx="11974069" cy="753035"/>
          </a:xfrm>
        </p:grpSpPr>
        <p:pic>
          <p:nvPicPr>
            <p:cNvPr id="10" name="Picture 9">
              <a:extLst>
                <a:ext uri="{FF2B5EF4-FFF2-40B4-BE49-F238E27FC236}">
                  <a16:creationId xmlns:a16="http://schemas.microsoft.com/office/drawing/2014/main" id="{8574FFF0-3470-194B-98F2-23ED427DA88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947799" y="1268389"/>
              <a:ext cx="1026270" cy="396896"/>
            </a:xfrm>
            <a:prstGeom prst="rect">
              <a:avLst/>
            </a:prstGeom>
          </p:spPr>
        </p:pic>
        <p:sp>
          <p:nvSpPr>
            <p:cNvPr id="11" name="Rectangle 10">
              <a:extLst>
                <a:ext uri="{FF2B5EF4-FFF2-40B4-BE49-F238E27FC236}">
                  <a16:creationId xmlns:a16="http://schemas.microsoft.com/office/drawing/2014/main" id="{86A80806-084F-984A-95E3-49032C433228}"/>
                </a:ext>
              </a:extLst>
            </p:cNvPr>
            <p:cNvSpPr/>
            <p:nvPr/>
          </p:nvSpPr>
          <p:spPr>
            <a:xfrm>
              <a:off x="0" y="1022750"/>
              <a:ext cx="80682" cy="753035"/>
            </a:xfrm>
            <a:prstGeom prst="rect">
              <a:avLst/>
            </a:prstGeom>
            <a:solidFill>
              <a:srgbClr val="5C94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0736FDB-D134-D443-9882-F16651DD22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1749" y="1300867"/>
              <a:ext cx="2619929" cy="304816"/>
            </a:xfrm>
            <a:prstGeom prst="rect">
              <a:avLst/>
            </a:prstGeom>
          </p:spPr>
        </p:pic>
        <p:pic>
          <p:nvPicPr>
            <p:cNvPr id="13" name="Picture 12">
              <a:extLst>
                <a:ext uri="{FF2B5EF4-FFF2-40B4-BE49-F238E27FC236}">
                  <a16:creationId xmlns:a16="http://schemas.microsoft.com/office/drawing/2014/main" id="{CE7F248C-627F-EA40-BD81-9BE6D12E095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5439" y="1249707"/>
              <a:ext cx="369794" cy="369794"/>
            </a:xfrm>
            <a:prstGeom prst="rect">
              <a:avLst/>
            </a:prstGeom>
          </p:spPr>
        </p:pic>
      </p:grpSp>
      <p:sp>
        <p:nvSpPr>
          <p:cNvPr id="14" name="Content Placeholder 2">
            <a:extLst>
              <a:ext uri="{FF2B5EF4-FFF2-40B4-BE49-F238E27FC236}">
                <a16:creationId xmlns:a16="http://schemas.microsoft.com/office/drawing/2014/main" id="{A9AE1044-A4BC-7845-9479-75D926C00E68}"/>
              </a:ext>
            </a:extLst>
          </p:cNvPr>
          <p:cNvSpPr>
            <a:spLocks noGrp="1"/>
          </p:cNvSpPr>
          <p:nvPr>
            <p:ph sz="half" idx="16" hasCustomPrompt="1"/>
          </p:nvPr>
        </p:nvSpPr>
        <p:spPr>
          <a:xfrm>
            <a:off x="1631950" y="4307406"/>
            <a:ext cx="2411413" cy="1858443"/>
          </a:xfrm>
          <a:prstGeom prst="rect">
            <a:avLst/>
          </a:prstGeom>
        </p:spPr>
        <p:txBody>
          <a:bodyPr lIns="0" tIns="0" rIns="0" bIns="0" anchor="t" anchorCtr="0"/>
          <a:lstStyle>
            <a:lvl1pPr marL="0" marR="0" indent="0" algn="ctr" defTabSz="914400" rtl="0" eaLnBrk="1" fontAlgn="auto" latinLnBrk="0" hangingPunct="1">
              <a:lnSpc>
                <a:spcPts val="1800"/>
              </a:lnSpc>
              <a:spcBef>
                <a:spcPts val="0"/>
              </a:spcBef>
              <a:spcAft>
                <a:spcPts val="600"/>
              </a:spcAft>
              <a:buClrTx/>
              <a:buSzTx/>
              <a:buFont typeface="Arial" panose="020B0604020202020204" pitchFamily="34" charset="0"/>
              <a:buNone/>
              <a:tabLst/>
              <a:defRPr sz="1300" b="0" i="0">
                <a:latin typeface="Arial" panose="020B0604020202020204" pitchFamily="34" charset="0"/>
                <a:cs typeface="Arial" panose="020B0604020202020204" pitchFamily="34" charset="0"/>
              </a:defRPr>
            </a:lvl1pPr>
            <a:lvl2pPr marL="0" indent="0">
              <a:lnSpc>
                <a:spcPts val="2000"/>
              </a:lnSpc>
              <a:spcBef>
                <a:spcPts val="0"/>
              </a:spcBef>
              <a:spcAft>
                <a:spcPts val="300"/>
              </a:spcAft>
              <a:buNone/>
              <a:tabLst/>
              <a:defRPr sz="1600" b="1" i="0">
                <a:latin typeface="Arial" panose="020B0604020202020204" pitchFamily="34" charset="0"/>
                <a:cs typeface="Arial" panose="020B0604020202020204" pitchFamily="34" charset="0"/>
              </a:defRPr>
            </a:lvl2pPr>
            <a:lvl3pPr marL="0" indent="0" algn="ctr">
              <a:lnSpc>
                <a:spcPts val="1800"/>
              </a:lnSpc>
              <a:spcBef>
                <a:spcPts val="0"/>
              </a:spcBef>
              <a:spcAft>
                <a:spcPts val="300"/>
              </a:spcAft>
              <a:buNone/>
              <a:tabLst/>
              <a:defRPr sz="1300" b="1" i="0">
                <a:latin typeface="Arial" panose="020B0604020202020204" pitchFamily="34" charset="0"/>
                <a:cs typeface="Arial" panose="020B0604020202020204" pitchFamily="34" charset="0"/>
              </a:defRPr>
            </a:lvl3pPr>
            <a:lvl4pPr marL="6350" indent="0">
              <a:buNone/>
              <a:tabLst/>
              <a:defRPr sz="1200" b="0" i="0">
                <a:solidFill>
                  <a:srgbClr val="7030A0"/>
                </a:solidFill>
                <a:latin typeface="Arial" panose="020B0604020202020204" pitchFamily="34" charset="0"/>
                <a:cs typeface="Arial" panose="020B0604020202020204" pitchFamily="34" charset="0"/>
              </a:defRPr>
            </a:lvl4pPr>
            <a:lvl5pPr marL="0" indent="0">
              <a:lnSpc>
                <a:spcPts val="1400"/>
              </a:lnSpc>
              <a:spcBef>
                <a:spcPts val="600"/>
              </a:spcBef>
              <a:spcAft>
                <a:spcPts val="600"/>
              </a:spcAft>
              <a:buNone/>
              <a:tabLst/>
              <a:defRPr sz="1100" b="0" i="0">
                <a:latin typeface="Arial" panose="020B0604020202020204" pitchFamily="34" charset="0"/>
                <a:cs typeface="Arial" panose="020B0604020202020204" pitchFamily="34" charset="0"/>
              </a:defRPr>
            </a:lvl5pPr>
          </a:lstStyle>
          <a:p>
            <a:pPr lvl="0"/>
            <a:r>
              <a:rPr lang="en-GB" dirty="0"/>
              <a:t>Body copy</a:t>
            </a:r>
          </a:p>
          <a:p>
            <a:pPr lvl="2"/>
            <a:r>
              <a:rPr lang="en-GB" dirty="0"/>
              <a:t>H3 Heading</a:t>
            </a:r>
          </a:p>
        </p:txBody>
      </p:sp>
      <p:sp>
        <p:nvSpPr>
          <p:cNvPr id="15" name="Picture Placeholder 24">
            <a:extLst>
              <a:ext uri="{FF2B5EF4-FFF2-40B4-BE49-F238E27FC236}">
                <a16:creationId xmlns:a16="http://schemas.microsoft.com/office/drawing/2014/main" id="{0AD13152-9B16-F04A-AFBA-B4D12390E244}"/>
              </a:ext>
            </a:extLst>
          </p:cNvPr>
          <p:cNvSpPr>
            <a:spLocks noGrp="1"/>
          </p:cNvSpPr>
          <p:nvPr>
            <p:ph type="pic" sz="quarter" idx="12"/>
          </p:nvPr>
        </p:nvSpPr>
        <p:spPr>
          <a:xfrm>
            <a:off x="1926362" y="2183661"/>
            <a:ext cx="1858237" cy="1858443"/>
          </a:xfrm>
          <a:prstGeom prst="ellipse">
            <a:avLst/>
          </a:prstGeom>
          <a:pattFill prst="pct5">
            <a:fgClr>
              <a:srgbClr val="002060"/>
            </a:fgClr>
            <a:bgClr>
              <a:srgbClr val="5C94CB"/>
            </a:bgClr>
          </a:pattFill>
        </p:spPr>
        <p:txBody>
          <a:bodyPr anchor="ctr" anchorCtr="0">
            <a:normAutofit/>
          </a:bodyPr>
          <a:lstStyle>
            <a:lvl1pPr marL="0" indent="0" algn="ctr">
              <a:buNone/>
              <a:defRPr sz="900" b="0" i="0" cap="all" spc="180" baseline="0">
                <a:latin typeface="Arial" panose="020B0604020202020204" pitchFamily="34" charset="0"/>
                <a:cs typeface="Arial" panose="020B0604020202020204" pitchFamily="34" charset="0"/>
              </a:defRPr>
            </a:lvl1pPr>
          </a:lstStyle>
          <a:p>
            <a:r>
              <a:rPr lang="en-US"/>
              <a:t>Click icon to add picture</a:t>
            </a:r>
            <a:endParaRPr lang="en-US" dirty="0"/>
          </a:p>
        </p:txBody>
      </p:sp>
      <p:sp>
        <p:nvSpPr>
          <p:cNvPr id="20" name="Content Placeholder 2">
            <a:extLst>
              <a:ext uri="{FF2B5EF4-FFF2-40B4-BE49-F238E27FC236}">
                <a16:creationId xmlns:a16="http://schemas.microsoft.com/office/drawing/2014/main" id="{3197D69C-325D-9547-803A-8F7F1EA2399B}"/>
              </a:ext>
            </a:extLst>
          </p:cNvPr>
          <p:cNvSpPr>
            <a:spLocks noGrp="1"/>
          </p:cNvSpPr>
          <p:nvPr>
            <p:ph sz="half" idx="17" hasCustomPrompt="1"/>
          </p:nvPr>
        </p:nvSpPr>
        <p:spPr>
          <a:xfrm>
            <a:off x="1271588" y="1037569"/>
            <a:ext cx="9612312" cy="1301737"/>
          </a:xfrm>
          <a:prstGeom prst="rect">
            <a:avLst/>
          </a:prstGeom>
        </p:spPr>
        <p:txBody>
          <a:bodyPr lIns="0" tIns="0" rIns="0" bIns="0"/>
          <a:lstStyle>
            <a:lvl1pPr marL="6350" indent="0" algn="ctr">
              <a:lnSpc>
                <a:spcPct val="100000"/>
              </a:lnSpc>
              <a:spcBef>
                <a:spcPts val="0"/>
              </a:spcBef>
              <a:spcAft>
                <a:spcPts val="1600"/>
              </a:spcAft>
              <a:buNone/>
              <a:tabLst/>
              <a:defRPr sz="4200" b="0" i="0">
                <a:latin typeface="Arial" panose="020B0604020202020204" pitchFamily="34" charset="0"/>
                <a:cs typeface="Arial" panose="020B0604020202020204" pitchFamily="34" charset="0"/>
              </a:defRPr>
            </a:lvl1pPr>
            <a:lvl2pPr marL="6350" indent="0">
              <a:lnSpc>
                <a:spcPts val="1800"/>
              </a:lnSpc>
              <a:buNone/>
              <a:tabLst/>
              <a:defRPr sz="1300" b="0" i="0" cap="all" spc="220" baseline="0">
                <a:latin typeface="Arial" panose="020B0604020202020204" pitchFamily="34" charset="0"/>
                <a:cs typeface="Arial" panose="020B0604020202020204" pitchFamily="34" charset="0"/>
              </a:defRPr>
            </a:lvl2pPr>
            <a:lvl3pPr marL="6350" indent="0">
              <a:buNone/>
              <a:tabLst/>
              <a:defRPr/>
            </a:lvl3pPr>
            <a:lvl4pPr marL="6350" indent="0">
              <a:buNone/>
              <a:tabLst/>
              <a:defRPr/>
            </a:lvl4pPr>
            <a:lvl5pPr marL="6350" indent="0">
              <a:buNone/>
              <a:tabLst/>
              <a:defRPr/>
            </a:lvl5pPr>
          </a:lstStyle>
          <a:p>
            <a:pPr lvl="0"/>
            <a:r>
              <a:rPr lang="en-GB" dirty="0"/>
              <a:t>Main Page Header</a:t>
            </a:r>
            <a:endParaRPr lang="en-US" dirty="0"/>
          </a:p>
        </p:txBody>
      </p:sp>
      <p:sp>
        <p:nvSpPr>
          <p:cNvPr id="21" name="Content Placeholder 2">
            <a:extLst>
              <a:ext uri="{FF2B5EF4-FFF2-40B4-BE49-F238E27FC236}">
                <a16:creationId xmlns:a16="http://schemas.microsoft.com/office/drawing/2014/main" id="{7F310612-7C51-6F4F-81D2-DC289ADE25DF}"/>
              </a:ext>
            </a:extLst>
          </p:cNvPr>
          <p:cNvSpPr>
            <a:spLocks noGrp="1"/>
          </p:cNvSpPr>
          <p:nvPr>
            <p:ph sz="half" idx="18" hasCustomPrompt="1"/>
          </p:nvPr>
        </p:nvSpPr>
        <p:spPr>
          <a:xfrm>
            <a:off x="4870450" y="4307406"/>
            <a:ext cx="2411413" cy="1858443"/>
          </a:xfrm>
          <a:prstGeom prst="rect">
            <a:avLst/>
          </a:prstGeom>
        </p:spPr>
        <p:txBody>
          <a:bodyPr lIns="0" tIns="0" rIns="0" bIns="0" anchor="t" anchorCtr="0"/>
          <a:lstStyle>
            <a:lvl1pPr marL="0" marR="0" indent="0" algn="ctr" defTabSz="914400" rtl="0" eaLnBrk="1" fontAlgn="auto" latinLnBrk="0" hangingPunct="1">
              <a:lnSpc>
                <a:spcPts val="1800"/>
              </a:lnSpc>
              <a:spcBef>
                <a:spcPts val="0"/>
              </a:spcBef>
              <a:spcAft>
                <a:spcPts val="600"/>
              </a:spcAft>
              <a:buClrTx/>
              <a:buSzTx/>
              <a:buFont typeface="Arial" panose="020B0604020202020204" pitchFamily="34" charset="0"/>
              <a:buNone/>
              <a:tabLst/>
              <a:defRPr sz="1300" b="0" i="0">
                <a:latin typeface="Arial" panose="020B0604020202020204" pitchFamily="34" charset="0"/>
                <a:cs typeface="Arial" panose="020B0604020202020204" pitchFamily="34" charset="0"/>
              </a:defRPr>
            </a:lvl1pPr>
            <a:lvl2pPr marL="0" indent="0">
              <a:lnSpc>
                <a:spcPts val="2000"/>
              </a:lnSpc>
              <a:spcBef>
                <a:spcPts val="0"/>
              </a:spcBef>
              <a:spcAft>
                <a:spcPts val="300"/>
              </a:spcAft>
              <a:buNone/>
              <a:tabLst/>
              <a:defRPr sz="1600" b="1" i="0">
                <a:latin typeface="Arial" panose="020B0604020202020204" pitchFamily="34" charset="0"/>
                <a:cs typeface="Arial" panose="020B0604020202020204" pitchFamily="34" charset="0"/>
              </a:defRPr>
            </a:lvl2pPr>
            <a:lvl3pPr marL="0" indent="0" algn="ctr">
              <a:lnSpc>
                <a:spcPts val="1800"/>
              </a:lnSpc>
              <a:spcBef>
                <a:spcPts val="0"/>
              </a:spcBef>
              <a:spcAft>
                <a:spcPts val="300"/>
              </a:spcAft>
              <a:buNone/>
              <a:tabLst/>
              <a:defRPr sz="1300" b="1" i="0">
                <a:latin typeface="Arial" panose="020B0604020202020204" pitchFamily="34" charset="0"/>
                <a:cs typeface="Arial" panose="020B0604020202020204" pitchFamily="34" charset="0"/>
              </a:defRPr>
            </a:lvl3pPr>
            <a:lvl4pPr marL="6350" indent="0">
              <a:buNone/>
              <a:tabLst/>
              <a:defRPr sz="1200" b="0" i="0">
                <a:solidFill>
                  <a:srgbClr val="7030A0"/>
                </a:solidFill>
                <a:latin typeface="Arial" panose="020B0604020202020204" pitchFamily="34" charset="0"/>
                <a:cs typeface="Arial" panose="020B0604020202020204" pitchFamily="34" charset="0"/>
              </a:defRPr>
            </a:lvl4pPr>
            <a:lvl5pPr marL="0" indent="0">
              <a:lnSpc>
                <a:spcPts val="1400"/>
              </a:lnSpc>
              <a:spcBef>
                <a:spcPts val="600"/>
              </a:spcBef>
              <a:spcAft>
                <a:spcPts val="600"/>
              </a:spcAft>
              <a:buNone/>
              <a:tabLst/>
              <a:defRPr sz="1100" b="0" i="0">
                <a:latin typeface="Arial" panose="020B0604020202020204" pitchFamily="34" charset="0"/>
                <a:cs typeface="Arial" panose="020B0604020202020204" pitchFamily="34" charset="0"/>
              </a:defRPr>
            </a:lvl5pPr>
          </a:lstStyle>
          <a:p>
            <a:pPr lvl="0"/>
            <a:r>
              <a:rPr lang="en-GB" dirty="0"/>
              <a:t>Body copy</a:t>
            </a:r>
          </a:p>
          <a:p>
            <a:pPr lvl="2"/>
            <a:r>
              <a:rPr lang="en-GB" dirty="0"/>
              <a:t>H3 Heading</a:t>
            </a:r>
          </a:p>
        </p:txBody>
      </p:sp>
      <p:sp>
        <p:nvSpPr>
          <p:cNvPr id="24" name="Picture Placeholder 24">
            <a:extLst>
              <a:ext uri="{FF2B5EF4-FFF2-40B4-BE49-F238E27FC236}">
                <a16:creationId xmlns:a16="http://schemas.microsoft.com/office/drawing/2014/main" id="{5BE87F2E-5672-CF4B-BBBF-4061B7BED82C}"/>
              </a:ext>
            </a:extLst>
          </p:cNvPr>
          <p:cNvSpPr>
            <a:spLocks noGrp="1"/>
          </p:cNvSpPr>
          <p:nvPr>
            <p:ph type="pic" sz="quarter" idx="19"/>
          </p:nvPr>
        </p:nvSpPr>
        <p:spPr>
          <a:xfrm>
            <a:off x="5164862" y="2183661"/>
            <a:ext cx="1858237" cy="1858443"/>
          </a:xfrm>
          <a:prstGeom prst="ellipse">
            <a:avLst/>
          </a:prstGeom>
          <a:pattFill prst="pct5">
            <a:fgClr>
              <a:srgbClr val="002060"/>
            </a:fgClr>
            <a:bgClr>
              <a:srgbClr val="5C94CB"/>
            </a:bgClr>
          </a:pattFill>
        </p:spPr>
        <p:txBody>
          <a:bodyPr anchor="ctr" anchorCtr="0">
            <a:normAutofit/>
          </a:bodyPr>
          <a:lstStyle>
            <a:lvl1pPr marL="0" indent="0" algn="ctr">
              <a:buNone/>
              <a:defRPr sz="900" b="0" i="0" cap="all" spc="180" baseline="0">
                <a:latin typeface="Arial" panose="020B0604020202020204" pitchFamily="34" charset="0"/>
                <a:cs typeface="Arial" panose="020B0604020202020204" pitchFamily="34" charset="0"/>
              </a:defRPr>
            </a:lvl1pPr>
          </a:lstStyle>
          <a:p>
            <a:r>
              <a:rPr lang="en-US"/>
              <a:t>Click icon to add picture</a:t>
            </a:r>
            <a:endParaRPr lang="en-US" dirty="0"/>
          </a:p>
        </p:txBody>
      </p:sp>
      <p:sp>
        <p:nvSpPr>
          <p:cNvPr id="25" name="Content Placeholder 2">
            <a:extLst>
              <a:ext uri="{FF2B5EF4-FFF2-40B4-BE49-F238E27FC236}">
                <a16:creationId xmlns:a16="http://schemas.microsoft.com/office/drawing/2014/main" id="{E64DCC52-A133-8D4B-B571-59A93B03CA8A}"/>
              </a:ext>
            </a:extLst>
          </p:cNvPr>
          <p:cNvSpPr>
            <a:spLocks noGrp="1"/>
          </p:cNvSpPr>
          <p:nvPr>
            <p:ph sz="half" idx="20" hasCustomPrompt="1"/>
          </p:nvPr>
        </p:nvSpPr>
        <p:spPr>
          <a:xfrm>
            <a:off x="8147050" y="4307406"/>
            <a:ext cx="2411413" cy="1858443"/>
          </a:xfrm>
          <a:prstGeom prst="rect">
            <a:avLst/>
          </a:prstGeom>
        </p:spPr>
        <p:txBody>
          <a:bodyPr lIns="0" tIns="0" rIns="0" bIns="0" anchor="t" anchorCtr="0"/>
          <a:lstStyle>
            <a:lvl1pPr marL="0" marR="0" indent="0" algn="ctr" defTabSz="914400" rtl="0" eaLnBrk="1" fontAlgn="auto" latinLnBrk="0" hangingPunct="1">
              <a:lnSpc>
                <a:spcPts val="1800"/>
              </a:lnSpc>
              <a:spcBef>
                <a:spcPts val="0"/>
              </a:spcBef>
              <a:spcAft>
                <a:spcPts val="600"/>
              </a:spcAft>
              <a:buClrTx/>
              <a:buSzTx/>
              <a:buFont typeface="Arial" panose="020B0604020202020204" pitchFamily="34" charset="0"/>
              <a:buNone/>
              <a:tabLst/>
              <a:defRPr sz="1300" b="0" i="0">
                <a:latin typeface="Arial" panose="020B0604020202020204" pitchFamily="34" charset="0"/>
                <a:cs typeface="Arial" panose="020B0604020202020204" pitchFamily="34" charset="0"/>
              </a:defRPr>
            </a:lvl1pPr>
            <a:lvl2pPr marL="0" indent="0">
              <a:lnSpc>
                <a:spcPts val="2000"/>
              </a:lnSpc>
              <a:spcBef>
                <a:spcPts val="0"/>
              </a:spcBef>
              <a:spcAft>
                <a:spcPts val="300"/>
              </a:spcAft>
              <a:buNone/>
              <a:tabLst/>
              <a:defRPr sz="1600" b="1" i="0">
                <a:latin typeface="Arial" panose="020B0604020202020204" pitchFamily="34" charset="0"/>
                <a:cs typeface="Arial" panose="020B0604020202020204" pitchFamily="34" charset="0"/>
              </a:defRPr>
            </a:lvl2pPr>
            <a:lvl3pPr marL="0" indent="0" algn="ctr">
              <a:lnSpc>
                <a:spcPts val="1800"/>
              </a:lnSpc>
              <a:spcBef>
                <a:spcPts val="0"/>
              </a:spcBef>
              <a:spcAft>
                <a:spcPts val="300"/>
              </a:spcAft>
              <a:buNone/>
              <a:tabLst/>
              <a:defRPr sz="1300" b="1" i="0">
                <a:latin typeface="Arial" panose="020B0604020202020204" pitchFamily="34" charset="0"/>
                <a:cs typeface="Arial" panose="020B0604020202020204" pitchFamily="34" charset="0"/>
              </a:defRPr>
            </a:lvl3pPr>
            <a:lvl4pPr marL="6350" indent="0">
              <a:buNone/>
              <a:tabLst/>
              <a:defRPr sz="1200" b="0" i="0">
                <a:solidFill>
                  <a:srgbClr val="7030A0"/>
                </a:solidFill>
                <a:latin typeface="Arial" panose="020B0604020202020204" pitchFamily="34" charset="0"/>
                <a:cs typeface="Arial" panose="020B0604020202020204" pitchFamily="34" charset="0"/>
              </a:defRPr>
            </a:lvl4pPr>
            <a:lvl5pPr marL="0" indent="0">
              <a:lnSpc>
                <a:spcPts val="1400"/>
              </a:lnSpc>
              <a:spcBef>
                <a:spcPts val="600"/>
              </a:spcBef>
              <a:spcAft>
                <a:spcPts val="600"/>
              </a:spcAft>
              <a:buNone/>
              <a:tabLst/>
              <a:defRPr sz="1100" b="0" i="0">
                <a:latin typeface="Arial" panose="020B0604020202020204" pitchFamily="34" charset="0"/>
                <a:cs typeface="Arial" panose="020B0604020202020204" pitchFamily="34" charset="0"/>
              </a:defRPr>
            </a:lvl5pPr>
          </a:lstStyle>
          <a:p>
            <a:pPr lvl="0"/>
            <a:r>
              <a:rPr lang="en-GB" dirty="0"/>
              <a:t>Body copy</a:t>
            </a:r>
          </a:p>
          <a:p>
            <a:pPr lvl="2"/>
            <a:r>
              <a:rPr lang="en-GB" dirty="0"/>
              <a:t>H3 Heading</a:t>
            </a:r>
          </a:p>
        </p:txBody>
      </p:sp>
      <p:sp>
        <p:nvSpPr>
          <p:cNvPr id="27" name="Picture Placeholder 24">
            <a:extLst>
              <a:ext uri="{FF2B5EF4-FFF2-40B4-BE49-F238E27FC236}">
                <a16:creationId xmlns:a16="http://schemas.microsoft.com/office/drawing/2014/main" id="{8853564F-96A1-8B44-A443-4AC5F0D8AD7E}"/>
              </a:ext>
            </a:extLst>
          </p:cNvPr>
          <p:cNvSpPr>
            <a:spLocks noGrp="1"/>
          </p:cNvSpPr>
          <p:nvPr>
            <p:ph type="pic" sz="quarter" idx="21"/>
          </p:nvPr>
        </p:nvSpPr>
        <p:spPr>
          <a:xfrm>
            <a:off x="8441462" y="2183661"/>
            <a:ext cx="1858237" cy="1858443"/>
          </a:xfrm>
          <a:prstGeom prst="ellipse">
            <a:avLst/>
          </a:prstGeom>
          <a:pattFill prst="pct5">
            <a:fgClr>
              <a:srgbClr val="002060"/>
            </a:fgClr>
            <a:bgClr>
              <a:srgbClr val="5C94CB"/>
            </a:bgClr>
          </a:pattFill>
        </p:spPr>
        <p:txBody>
          <a:bodyPr anchor="ctr" anchorCtr="0">
            <a:normAutofit/>
          </a:bodyPr>
          <a:lstStyle>
            <a:lvl1pPr marL="0" indent="0" algn="ctr">
              <a:buNone/>
              <a:defRPr sz="900" b="0" i="0" cap="all" spc="180" baseline="0">
                <a:latin typeface="Arial" panose="020B0604020202020204" pitchFamily="34" charset="0"/>
                <a:cs typeface="Arial" panose="020B0604020202020204" pitchFamily="34" charset="0"/>
              </a:defRPr>
            </a:lvl1pPr>
          </a:lstStyle>
          <a:p>
            <a:r>
              <a:rPr lang="en-US"/>
              <a:t>Click icon to add picture</a:t>
            </a:r>
            <a:endParaRPr lang="en-US" dirty="0"/>
          </a:p>
        </p:txBody>
      </p:sp>
      <p:sp>
        <p:nvSpPr>
          <p:cNvPr id="2" name="Rechteck 1">
            <a:extLst>
              <a:ext uri="{FF2B5EF4-FFF2-40B4-BE49-F238E27FC236}">
                <a16:creationId xmlns:a16="http://schemas.microsoft.com/office/drawing/2014/main" id="{0B5D5994-349D-B44E-A247-BA5574CFA598}"/>
              </a:ext>
            </a:extLst>
          </p:cNvPr>
          <p:cNvSpPr/>
          <p:nvPr userDrawn="1"/>
        </p:nvSpPr>
        <p:spPr>
          <a:xfrm>
            <a:off x="304800" y="158044"/>
            <a:ext cx="462844" cy="4844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461576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6831A-6984-1278-AD0C-F58C6D47EBA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E319434-1675-39DC-221C-0906A0E3881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24DD95C-BA12-9AD0-BCD4-518602223792}"/>
              </a:ext>
            </a:extLst>
          </p:cNvPr>
          <p:cNvSpPr>
            <a:spLocks noGrp="1"/>
          </p:cNvSpPr>
          <p:nvPr>
            <p:ph type="dt" sz="half" idx="10"/>
          </p:nvPr>
        </p:nvSpPr>
        <p:spPr/>
        <p:txBody>
          <a:bodyPr/>
          <a:lstStyle/>
          <a:p>
            <a:fld id="{BA37F0CE-5658-1D4D-AA4A-F323D02EB0F5}" type="datetimeFigureOut">
              <a:rPr lang="en-US" smtClean="0"/>
              <a:t>2/20/2024</a:t>
            </a:fld>
            <a:endParaRPr lang="en-US"/>
          </a:p>
        </p:txBody>
      </p:sp>
      <p:sp>
        <p:nvSpPr>
          <p:cNvPr id="5" name="Footer Placeholder 4">
            <a:extLst>
              <a:ext uri="{FF2B5EF4-FFF2-40B4-BE49-F238E27FC236}">
                <a16:creationId xmlns:a16="http://schemas.microsoft.com/office/drawing/2014/main" id="{195BE955-3053-A85B-3508-84D12560D0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D944BA-F9E3-D184-7E58-DB0B3252C508}"/>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2186780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D43D1-FC6C-321F-5928-767E362F65F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AC4F8D19-8634-77E3-58FC-055AE1B87E7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C644952-F235-CBEE-ED5C-C3CEC7D7F7E0}"/>
              </a:ext>
            </a:extLst>
          </p:cNvPr>
          <p:cNvSpPr>
            <a:spLocks noGrp="1"/>
          </p:cNvSpPr>
          <p:nvPr>
            <p:ph type="dt" sz="half" idx="10"/>
          </p:nvPr>
        </p:nvSpPr>
        <p:spPr/>
        <p:txBody>
          <a:bodyPr/>
          <a:lstStyle/>
          <a:p>
            <a:fld id="{BA37F0CE-5658-1D4D-AA4A-F323D02EB0F5}" type="datetimeFigureOut">
              <a:rPr lang="en-US" smtClean="0"/>
              <a:t>2/20/2024</a:t>
            </a:fld>
            <a:endParaRPr lang="en-US"/>
          </a:p>
        </p:txBody>
      </p:sp>
      <p:sp>
        <p:nvSpPr>
          <p:cNvPr id="5" name="Footer Placeholder 4">
            <a:extLst>
              <a:ext uri="{FF2B5EF4-FFF2-40B4-BE49-F238E27FC236}">
                <a16:creationId xmlns:a16="http://schemas.microsoft.com/office/drawing/2014/main" id="{43D87230-7BC9-79ED-3B94-E3F3C8652C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16F207-98E7-AB65-650B-840B35F08F9B}"/>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1414374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47689-430D-E8D2-EAA5-5E045AA372C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FEC979A-C903-79CB-6781-D4E91C77562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B17A67FF-F782-11C0-EC90-3CB8CEC6C90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512F8B9C-9641-1E28-B2F5-533CE95D77B6}"/>
              </a:ext>
            </a:extLst>
          </p:cNvPr>
          <p:cNvSpPr>
            <a:spLocks noGrp="1"/>
          </p:cNvSpPr>
          <p:nvPr>
            <p:ph type="dt" sz="half" idx="10"/>
          </p:nvPr>
        </p:nvSpPr>
        <p:spPr/>
        <p:txBody>
          <a:bodyPr/>
          <a:lstStyle/>
          <a:p>
            <a:fld id="{BA37F0CE-5658-1D4D-AA4A-F323D02EB0F5}" type="datetimeFigureOut">
              <a:rPr lang="en-US" smtClean="0"/>
              <a:t>2/20/2024</a:t>
            </a:fld>
            <a:endParaRPr lang="en-US"/>
          </a:p>
        </p:txBody>
      </p:sp>
      <p:sp>
        <p:nvSpPr>
          <p:cNvPr id="6" name="Footer Placeholder 5">
            <a:extLst>
              <a:ext uri="{FF2B5EF4-FFF2-40B4-BE49-F238E27FC236}">
                <a16:creationId xmlns:a16="http://schemas.microsoft.com/office/drawing/2014/main" id="{885A179F-2712-6619-C848-3BB617AED1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C13AAFF-9C56-ECF0-7CC1-52C3CB80C2F8}"/>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2266574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F1F143-3C2D-9E4F-F548-16BF0B7A89C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E2085EC-B2BA-3E62-05D6-151F17C1BF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D921DB2-18AD-3095-7D29-DADCFF23815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EED969B-D2B0-12EC-1B31-C5F2D8E610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7F159DE-23F2-1DBB-F74A-5ACCE4825B2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972E724E-7A50-4239-2511-FC892C633F26}"/>
              </a:ext>
            </a:extLst>
          </p:cNvPr>
          <p:cNvSpPr>
            <a:spLocks noGrp="1"/>
          </p:cNvSpPr>
          <p:nvPr>
            <p:ph type="dt" sz="half" idx="10"/>
          </p:nvPr>
        </p:nvSpPr>
        <p:spPr/>
        <p:txBody>
          <a:bodyPr/>
          <a:lstStyle/>
          <a:p>
            <a:fld id="{BA37F0CE-5658-1D4D-AA4A-F323D02EB0F5}" type="datetimeFigureOut">
              <a:rPr lang="en-US" smtClean="0"/>
              <a:t>2/20/2024</a:t>
            </a:fld>
            <a:endParaRPr lang="en-US"/>
          </a:p>
        </p:txBody>
      </p:sp>
      <p:sp>
        <p:nvSpPr>
          <p:cNvPr id="8" name="Footer Placeholder 7">
            <a:extLst>
              <a:ext uri="{FF2B5EF4-FFF2-40B4-BE49-F238E27FC236}">
                <a16:creationId xmlns:a16="http://schemas.microsoft.com/office/drawing/2014/main" id="{A1A88EFB-82C4-204D-0195-A5F842E6D2C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62EEA72-475C-C45D-B164-BBCCF1A46931}"/>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4068934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70924-A1CE-6FE7-E706-CC3B7753A20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9280185E-7D35-F311-BA27-60151D3EA7D3}"/>
              </a:ext>
            </a:extLst>
          </p:cNvPr>
          <p:cNvSpPr>
            <a:spLocks noGrp="1"/>
          </p:cNvSpPr>
          <p:nvPr>
            <p:ph type="dt" sz="half" idx="10"/>
          </p:nvPr>
        </p:nvSpPr>
        <p:spPr/>
        <p:txBody>
          <a:bodyPr/>
          <a:lstStyle/>
          <a:p>
            <a:fld id="{BA37F0CE-5658-1D4D-AA4A-F323D02EB0F5}" type="datetimeFigureOut">
              <a:rPr lang="en-US" smtClean="0"/>
              <a:t>2/20/2024</a:t>
            </a:fld>
            <a:endParaRPr lang="en-US"/>
          </a:p>
        </p:txBody>
      </p:sp>
      <p:sp>
        <p:nvSpPr>
          <p:cNvPr id="4" name="Footer Placeholder 3">
            <a:extLst>
              <a:ext uri="{FF2B5EF4-FFF2-40B4-BE49-F238E27FC236}">
                <a16:creationId xmlns:a16="http://schemas.microsoft.com/office/drawing/2014/main" id="{E1B9B901-153A-BA06-60FA-FF39716893E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976871A-1CA4-5E6B-54EB-0F12EC9463B5}"/>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1691106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DB13D2E-51E8-1CC4-4FFF-3484ED845456}"/>
              </a:ext>
            </a:extLst>
          </p:cNvPr>
          <p:cNvSpPr>
            <a:spLocks noGrp="1"/>
          </p:cNvSpPr>
          <p:nvPr>
            <p:ph type="dt" sz="half" idx="10"/>
          </p:nvPr>
        </p:nvSpPr>
        <p:spPr/>
        <p:txBody>
          <a:bodyPr/>
          <a:lstStyle/>
          <a:p>
            <a:fld id="{BA37F0CE-5658-1D4D-AA4A-F323D02EB0F5}" type="datetimeFigureOut">
              <a:rPr lang="en-US" smtClean="0"/>
              <a:t>2/20/2024</a:t>
            </a:fld>
            <a:endParaRPr lang="en-US"/>
          </a:p>
        </p:txBody>
      </p:sp>
      <p:sp>
        <p:nvSpPr>
          <p:cNvPr id="3" name="Footer Placeholder 2">
            <a:extLst>
              <a:ext uri="{FF2B5EF4-FFF2-40B4-BE49-F238E27FC236}">
                <a16:creationId xmlns:a16="http://schemas.microsoft.com/office/drawing/2014/main" id="{AFD4B84D-89E4-BE61-1E72-C1D426124ED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B264BC2-013D-6837-69C7-5BC3D58DE1CE}"/>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3727564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A12BA-7BA9-E2CA-002E-7D6EC804293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BF51EC7-80A6-F46A-41C7-D6107853C4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913533A-E8A8-EF8B-1AE2-6B760333A4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E5FEC8A-59CC-22D4-7261-646CE12AE610}"/>
              </a:ext>
            </a:extLst>
          </p:cNvPr>
          <p:cNvSpPr>
            <a:spLocks noGrp="1"/>
          </p:cNvSpPr>
          <p:nvPr>
            <p:ph type="dt" sz="half" idx="10"/>
          </p:nvPr>
        </p:nvSpPr>
        <p:spPr/>
        <p:txBody>
          <a:bodyPr/>
          <a:lstStyle/>
          <a:p>
            <a:fld id="{BA37F0CE-5658-1D4D-AA4A-F323D02EB0F5}" type="datetimeFigureOut">
              <a:rPr lang="en-US" smtClean="0"/>
              <a:t>2/20/2024</a:t>
            </a:fld>
            <a:endParaRPr lang="en-US"/>
          </a:p>
        </p:txBody>
      </p:sp>
      <p:sp>
        <p:nvSpPr>
          <p:cNvPr id="6" name="Footer Placeholder 5">
            <a:extLst>
              <a:ext uri="{FF2B5EF4-FFF2-40B4-BE49-F238E27FC236}">
                <a16:creationId xmlns:a16="http://schemas.microsoft.com/office/drawing/2014/main" id="{07751331-1F11-B85D-FAC4-5DC7E136DE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BB1DBF-69F8-8BC0-034D-5B0BA79F5E84}"/>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3128679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DE59E-17B3-3066-D2F6-4363E02E2C5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9E59F84F-3930-78C3-6846-93199F380A8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017503D-3E84-8386-3FA5-CDB167A89C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FCA44BC-9A73-14D7-A289-35E07DFE02B3}"/>
              </a:ext>
            </a:extLst>
          </p:cNvPr>
          <p:cNvSpPr>
            <a:spLocks noGrp="1"/>
          </p:cNvSpPr>
          <p:nvPr>
            <p:ph type="dt" sz="half" idx="10"/>
          </p:nvPr>
        </p:nvSpPr>
        <p:spPr/>
        <p:txBody>
          <a:bodyPr/>
          <a:lstStyle/>
          <a:p>
            <a:fld id="{BA37F0CE-5658-1D4D-AA4A-F323D02EB0F5}" type="datetimeFigureOut">
              <a:rPr lang="en-US" smtClean="0"/>
              <a:t>2/20/2024</a:t>
            </a:fld>
            <a:endParaRPr lang="en-US"/>
          </a:p>
        </p:txBody>
      </p:sp>
      <p:sp>
        <p:nvSpPr>
          <p:cNvPr id="6" name="Footer Placeholder 5">
            <a:extLst>
              <a:ext uri="{FF2B5EF4-FFF2-40B4-BE49-F238E27FC236}">
                <a16:creationId xmlns:a16="http://schemas.microsoft.com/office/drawing/2014/main" id="{1D4EC786-5367-C946-0994-AA40ECA35F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FF0553-06AB-8FB0-7523-FA60576B6EC9}"/>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3682665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A9901F-141E-49AF-474F-44687FACCF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B0DC5A9-02BD-2B37-29E0-CA6F2ECEDF8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46CB7-D283-B86C-4F3C-CA94267E1F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37F0CE-5658-1D4D-AA4A-F323D02EB0F5}" type="datetimeFigureOut">
              <a:rPr lang="en-US" smtClean="0"/>
              <a:t>2/20/2024</a:t>
            </a:fld>
            <a:endParaRPr lang="en-US"/>
          </a:p>
        </p:txBody>
      </p:sp>
      <p:sp>
        <p:nvSpPr>
          <p:cNvPr id="5" name="Footer Placeholder 4">
            <a:extLst>
              <a:ext uri="{FF2B5EF4-FFF2-40B4-BE49-F238E27FC236}">
                <a16:creationId xmlns:a16="http://schemas.microsoft.com/office/drawing/2014/main" id="{A1811AF9-9B93-998C-E876-84A0FA9CEF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A678166-A8C4-8B83-265F-A204B9CEB43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4DD712-BADE-8E48-A3CE-9A7C66F73182}" type="slidenum">
              <a:rPr lang="en-US" smtClean="0"/>
              <a:t>‹#›</a:t>
            </a:fld>
            <a:endParaRPr lang="en-US"/>
          </a:p>
        </p:txBody>
      </p:sp>
    </p:spTree>
    <p:extLst>
      <p:ext uri="{BB962C8B-B14F-4D97-AF65-F5344CB8AC3E}">
        <p14:creationId xmlns:p14="http://schemas.microsoft.com/office/powerpoint/2010/main" val="1762899090"/>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 id="2147483662" r:id="rId12"/>
    <p:sldLayoutId id="2147483825" r:id="rId13"/>
    <p:sldLayoutId id="2147483827" r:id="rId14"/>
    <p:sldLayoutId id="2147483828"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4.xml"/><Relationship Id="rId6" Type="http://schemas.openxmlformats.org/officeDocument/2006/relationships/image" Target="../media/image8.png"/><Relationship Id="rId5" Type="http://schemas.openxmlformats.org/officeDocument/2006/relationships/image" Target="../media/image7.w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15.xml"/><Relationship Id="rId4" Type="http://schemas.openxmlformats.org/officeDocument/2006/relationships/image" Target="../media/image11.JP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hyperlink" Target="https://www.nature.com/articles/s41558-018-0230-x#citeas" TargetMode="External"/><Relationship Id="rId2" Type="http://schemas.openxmlformats.org/officeDocument/2006/relationships/image" Target="../media/image13.emf"/><Relationship Id="rId1" Type="http://schemas.openxmlformats.org/officeDocument/2006/relationships/slideLayout" Target="../slideLayouts/slideLayout12.xml"/><Relationship Id="rId4" Type="http://schemas.openxmlformats.org/officeDocument/2006/relationships/hyperlink" Target="https://www.nature.com/articles/s43016-022-00464-4#citea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8AD8D7-B65E-6140-891E-1B53C5FEB172}"/>
              </a:ext>
            </a:extLst>
          </p:cNvPr>
          <p:cNvSpPr>
            <a:spLocks noGrp="1"/>
          </p:cNvSpPr>
          <p:nvPr>
            <p:ph type="ctrTitle"/>
          </p:nvPr>
        </p:nvSpPr>
        <p:spPr>
          <a:xfrm>
            <a:off x="4332830" y="409699"/>
            <a:ext cx="6757535" cy="3734789"/>
          </a:xfrm>
        </p:spPr>
        <p:txBody>
          <a:bodyPr/>
          <a:lstStyle/>
          <a:p>
            <a:r>
              <a:rPr lang="en-IN" sz="3200" dirty="0"/>
              <a:t>Overview of the 2023 Breakthrough Agenda findings: Areas to drive food systems transformations</a:t>
            </a:r>
            <a:br>
              <a:rPr lang="en-IN" sz="3200" dirty="0"/>
            </a:br>
            <a:br>
              <a:rPr lang="en-IN" sz="3200" dirty="0"/>
            </a:br>
            <a:r>
              <a:rPr lang="en-US" sz="2000" dirty="0">
                <a:solidFill>
                  <a:schemeClr val="tx1"/>
                </a:solidFill>
              </a:rPr>
              <a:t>25</a:t>
            </a:r>
            <a:r>
              <a:rPr lang="en-US" sz="2000" baseline="30000" dirty="0">
                <a:solidFill>
                  <a:schemeClr val="tx1"/>
                </a:solidFill>
              </a:rPr>
              <a:t>th</a:t>
            </a:r>
            <a:r>
              <a:rPr lang="en-US" sz="2000" dirty="0">
                <a:solidFill>
                  <a:schemeClr val="tx1"/>
                </a:solidFill>
              </a:rPr>
              <a:t> July, UNFSS</a:t>
            </a:r>
            <a:br>
              <a:rPr lang="en-US" sz="2000" dirty="0">
                <a:solidFill>
                  <a:schemeClr val="tx1"/>
                </a:solidFill>
              </a:rPr>
            </a:br>
            <a:r>
              <a:rPr lang="en-US" sz="2000" dirty="0">
                <a:solidFill>
                  <a:schemeClr val="tx1"/>
                </a:solidFill>
              </a:rPr>
              <a:t>Session: Science and innovation for people, planet and nature</a:t>
            </a:r>
            <a:br>
              <a:rPr lang="en-US" sz="2000" dirty="0">
                <a:solidFill>
                  <a:schemeClr val="tx1"/>
                </a:solidFill>
              </a:rPr>
            </a:br>
            <a:endParaRPr lang="en-IN" sz="2000" b="0" dirty="0">
              <a:solidFill>
                <a:srgbClr val="000000"/>
              </a:solidFill>
              <a:effectLst/>
              <a:latin typeface="Helvetica Neue" panose="02000503000000020004" pitchFamily="2" charset="0"/>
            </a:endParaRPr>
          </a:p>
        </p:txBody>
      </p:sp>
      <p:sp>
        <p:nvSpPr>
          <p:cNvPr id="6" name="Subtitle 4">
            <a:extLst>
              <a:ext uri="{FF2B5EF4-FFF2-40B4-BE49-F238E27FC236}">
                <a16:creationId xmlns:a16="http://schemas.microsoft.com/office/drawing/2014/main" id="{B2AF79B0-3D2B-4A91-BCFC-01A13101C2C5}"/>
              </a:ext>
            </a:extLst>
          </p:cNvPr>
          <p:cNvSpPr txBox="1">
            <a:spLocks/>
          </p:cNvSpPr>
          <p:nvPr/>
        </p:nvSpPr>
        <p:spPr>
          <a:xfrm>
            <a:off x="4332830" y="4773880"/>
            <a:ext cx="7016093" cy="1472540"/>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2800" b="0" i="0" kern="1200">
                <a:solidFill>
                  <a:schemeClr val="tx1">
                    <a:lumMod val="50000"/>
                    <a:lumOff val="50000"/>
                  </a:schemeClr>
                </a:solidFill>
                <a:latin typeface="Montserrat" pitchFamily="2" charset="77"/>
                <a:ea typeface="+mn-ea"/>
                <a:cs typeface="+mn-cs"/>
              </a:defRPr>
            </a:lvl1pPr>
            <a:lvl2pPr marL="457200" indent="0" algn="ctr" defTabSz="914400" rtl="0" eaLnBrk="1" latinLnBrk="0" hangingPunct="1">
              <a:lnSpc>
                <a:spcPct val="90000"/>
              </a:lnSpc>
              <a:spcBef>
                <a:spcPts val="500"/>
              </a:spcBef>
              <a:buClr>
                <a:schemeClr val="tx1"/>
              </a:buClr>
              <a:buSzPct val="80000"/>
              <a:buFont typeface="Arial" panose="020B0604020202020204" pitchFamily="34" charset="0"/>
              <a:buNone/>
              <a:defRPr sz="2000" b="0" i="0" kern="1200">
                <a:solidFill>
                  <a:srgbClr val="515151"/>
                </a:solidFill>
                <a:latin typeface="Avenir Book" panose="02000503020000020003" pitchFamily="2" charset="0"/>
                <a:ea typeface="+mn-ea"/>
                <a:cs typeface="+mn-cs"/>
              </a:defRPr>
            </a:lvl2pPr>
            <a:lvl3pPr marL="914400" indent="0" algn="ctr" defTabSz="914400" rtl="0" eaLnBrk="1" latinLnBrk="0" hangingPunct="1">
              <a:lnSpc>
                <a:spcPct val="90000"/>
              </a:lnSpc>
              <a:spcBef>
                <a:spcPts val="500"/>
              </a:spcBef>
              <a:buClr>
                <a:schemeClr val="tx1"/>
              </a:buClr>
              <a:buFont typeface=".AppleSystemUIFont" charset="-120"/>
              <a:buNone/>
              <a:defRPr sz="1800" b="0" i="0" kern="1200">
                <a:solidFill>
                  <a:srgbClr val="515151"/>
                </a:solidFill>
                <a:latin typeface="Avenir Book" panose="02000503020000020003" pitchFamily="2" charset="0"/>
                <a:ea typeface="+mn-ea"/>
                <a:cs typeface="+mn-cs"/>
              </a:defRPr>
            </a:lvl3pPr>
            <a:lvl4pPr marL="1371600" indent="0" algn="ctr" defTabSz="914400" rtl="0" eaLnBrk="1" latinLnBrk="0" hangingPunct="1">
              <a:lnSpc>
                <a:spcPct val="90000"/>
              </a:lnSpc>
              <a:spcBef>
                <a:spcPts val="500"/>
              </a:spcBef>
              <a:buClr>
                <a:schemeClr val="tx1"/>
              </a:buClr>
              <a:buSzPct val="60000"/>
              <a:buFont typeface=".AppleSystemUIFont" charset="-120"/>
              <a:buNone/>
              <a:defRPr sz="1600" b="0" i="0" kern="1200">
                <a:solidFill>
                  <a:srgbClr val="515151"/>
                </a:solidFill>
                <a:latin typeface="Avenir Book" panose="02000503020000020003" pitchFamily="2"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65000"/>
                    <a:lumOff val="3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dirty="0">
                <a:solidFill>
                  <a:schemeClr val="tx1"/>
                </a:solidFill>
              </a:rPr>
              <a:t>Dr. Aditi Mukherji</a:t>
            </a:r>
          </a:p>
          <a:p>
            <a:r>
              <a:rPr lang="en-US" sz="2000" dirty="0">
                <a:solidFill>
                  <a:schemeClr val="tx1"/>
                </a:solidFill>
              </a:rPr>
              <a:t>Director, CGIAR Climate Change Impact Platform</a:t>
            </a:r>
          </a:p>
          <a:p>
            <a:endParaRPr lang="en-US" sz="2000" dirty="0">
              <a:solidFill>
                <a:schemeClr val="tx1"/>
              </a:solidFill>
            </a:endParaRPr>
          </a:p>
        </p:txBody>
      </p:sp>
    </p:spTree>
    <p:extLst>
      <p:ext uri="{BB962C8B-B14F-4D97-AF65-F5344CB8AC3E}">
        <p14:creationId xmlns:p14="http://schemas.microsoft.com/office/powerpoint/2010/main" val="10066249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DA0DB-357F-6757-E805-6F31679B74D7}"/>
              </a:ext>
            </a:extLst>
          </p:cNvPr>
          <p:cNvSpPr>
            <a:spLocks noGrp="1"/>
          </p:cNvSpPr>
          <p:nvPr>
            <p:ph type="title"/>
          </p:nvPr>
        </p:nvSpPr>
        <p:spPr>
          <a:xfrm>
            <a:off x="0" y="46327"/>
            <a:ext cx="11338560" cy="776459"/>
          </a:xfrm>
        </p:spPr>
        <p:txBody>
          <a:bodyPr>
            <a:normAutofit fontScale="90000"/>
          </a:bodyPr>
          <a:lstStyle/>
          <a:p>
            <a:pPr algn="ctr"/>
            <a:r>
              <a:rPr lang="en-US">
                <a:latin typeface="Montserrat"/>
                <a:cs typeface="Calibri"/>
              </a:rPr>
              <a:t>Reducing emissions from fertilisers:  </a:t>
            </a:r>
            <a:r>
              <a:rPr lang="en-US">
                <a:solidFill>
                  <a:srgbClr val="C00000"/>
                </a:solidFill>
                <a:latin typeface="Montserrat"/>
                <a:cs typeface="Calibri"/>
              </a:rPr>
              <a:t>S</a:t>
            </a:r>
            <a:r>
              <a:rPr lang="en-US" sz="3200">
                <a:solidFill>
                  <a:srgbClr val="C00000"/>
                </a:solidFill>
                <a:latin typeface="Montserrat"/>
                <a:cs typeface="Calibri"/>
              </a:rPr>
              <a:t>tate of science</a:t>
            </a:r>
            <a:endParaRPr lang="en-US" sz="2200">
              <a:solidFill>
                <a:srgbClr val="C00000"/>
              </a:solidFill>
              <a:highlight>
                <a:srgbClr val="FFFF00"/>
              </a:highlight>
            </a:endParaRPr>
          </a:p>
        </p:txBody>
      </p:sp>
      <p:sp>
        <p:nvSpPr>
          <p:cNvPr id="8" name="TextBox 7">
            <a:extLst>
              <a:ext uri="{FF2B5EF4-FFF2-40B4-BE49-F238E27FC236}">
                <a16:creationId xmlns:a16="http://schemas.microsoft.com/office/drawing/2014/main" id="{32966932-9DCA-5527-981C-18A2010CA67E}"/>
              </a:ext>
            </a:extLst>
          </p:cNvPr>
          <p:cNvSpPr txBox="1"/>
          <p:nvPr/>
        </p:nvSpPr>
        <p:spPr>
          <a:xfrm>
            <a:off x="7618295" y="1537907"/>
            <a:ext cx="4311320" cy="4324261"/>
          </a:xfrm>
          <a:prstGeom prst="rect">
            <a:avLst/>
          </a:prstGeom>
          <a:noFill/>
          <a:ln>
            <a:solidFill>
              <a:schemeClr val="accent1"/>
            </a:solidFill>
          </a:ln>
        </p:spPr>
        <p:txBody>
          <a:bodyPr wrap="square" lIns="91440" tIns="45720" rIns="91440" bIns="45720" rtlCol="0" anchor="t">
            <a:spAutoFit/>
          </a:bodyPr>
          <a:lstStyle/>
          <a:p>
            <a:pPr marL="285750" indent="-285750">
              <a:buFont typeface="Wingdings"/>
              <a:buChar char="ü"/>
            </a:pPr>
            <a:endParaRPr lang="en-US" sz="2500">
              <a:solidFill>
                <a:srgbClr val="262626"/>
              </a:solidFill>
              <a:latin typeface="Arial" panose="020B0604020202020204" pitchFamily="34" charset="0"/>
              <a:ea typeface="Calibri" panose="020F0502020204030204"/>
              <a:cs typeface="Arial" panose="020B0604020202020204" pitchFamily="34" charset="0"/>
            </a:endParaRPr>
          </a:p>
          <a:p>
            <a:pPr marL="285750" indent="-285750">
              <a:buFont typeface="Wingdings"/>
              <a:buChar char="ü"/>
            </a:pPr>
            <a:r>
              <a:rPr lang="en-US" sz="2500" b="1">
                <a:solidFill>
                  <a:srgbClr val="C00000"/>
                </a:solidFill>
                <a:latin typeface="Arial" panose="020B0604020202020204" pitchFamily="34" charset="0"/>
                <a:ea typeface="Calibri" panose="020F0502020204030204"/>
                <a:cs typeface="Arial" panose="020B0604020202020204" pitchFamily="34" charset="0"/>
              </a:rPr>
              <a:t>Production</a:t>
            </a:r>
            <a:r>
              <a:rPr lang="en-US" sz="2500">
                <a:solidFill>
                  <a:srgbClr val="262626"/>
                </a:solidFill>
                <a:latin typeface="Arial" panose="020B0604020202020204" pitchFamily="34" charset="0"/>
                <a:ea typeface="Calibri" panose="020F0502020204030204"/>
                <a:cs typeface="Arial" panose="020B0604020202020204" pitchFamily="34" charset="0"/>
              </a:rPr>
              <a:t> of mineral based fertilizers =  1/3 of fertilizer-based emissions</a:t>
            </a:r>
          </a:p>
          <a:p>
            <a:pPr marL="285750" indent="-285750">
              <a:buFont typeface="Wingdings"/>
              <a:buChar char="ü"/>
            </a:pPr>
            <a:endParaRPr lang="en-US" sz="2500">
              <a:solidFill>
                <a:srgbClr val="262626"/>
              </a:solidFill>
              <a:latin typeface="Arial" panose="020B0604020202020204" pitchFamily="34" charset="0"/>
              <a:ea typeface="Calibri" panose="020F0502020204030204"/>
              <a:cs typeface="Arial" panose="020B0604020202020204" pitchFamily="34" charset="0"/>
            </a:endParaRPr>
          </a:p>
          <a:p>
            <a:pPr marL="742950" lvl="1" indent="-285750">
              <a:buFont typeface="Wingdings"/>
              <a:buChar char="ü"/>
            </a:pPr>
            <a:endParaRPr lang="en-US" sz="2500">
              <a:solidFill>
                <a:srgbClr val="262626"/>
              </a:solidFill>
              <a:latin typeface="Arial" panose="020B0604020202020204" pitchFamily="34" charset="0"/>
              <a:ea typeface="Calibri" panose="020F0502020204030204"/>
              <a:cs typeface="Arial" panose="020B0604020202020204" pitchFamily="34" charset="0"/>
            </a:endParaRPr>
          </a:p>
          <a:p>
            <a:pPr marL="285750" indent="-285750">
              <a:buFont typeface="Wingdings"/>
              <a:buChar char="ü"/>
            </a:pPr>
            <a:r>
              <a:rPr lang="en-US" sz="2500" b="1">
                <a:solidFill>
                  <a:srgbClr val="C00000"/>
                </a:solidFill>
                <a:latin typeface="Arial" panose="020B0604020202020204" pitchFamily="34" charset="0"/>
                <a:ea typeface="Calibri" panose="020F0502020204030204"/>
                <a:cs typeface="Arial" panose="020B0604020202020204" pitchFamily="34" charset="0"/>
              </a:rPr>
              <a:t>Use</a:t>
            </a:r>
            <a:r>
              <a:rPr lang="en-US" sz="2500">
                <a:solidFill>
                  <a:srgbClr val="262626"/>
                </a:solidFill>
                <a:latin typeface="Arial" panose="020B0604020202020204" pitchFamily="34" charset="0"/>
                <a:ea typeface="Calibri" panose="020F0502020204030204"/>
                <a:cs typeface="Arial" panose="020B0604020202020204" pitchFamily="34" charset="0"/>
              </a:rPr>
              <a:t> : improving nitrogen efficiency essential part of strategy, through precision fertilization, low emissions fertilizers, etc.</a:t>
            </a:r>
            <a:endParaRPr lang="en-US" sz="2500">
              <a:latin typeface="Arial" panose="020B0604020202020204" pitchFamily="34" charset="0"/>
              <a:cs typeface="Arial" panose="020B0604020202020204" pitchFamily="34" charset="0"/>
            </a:endParaRPr>
          </a:p>
        </p:txBody>
      </p:sp>
      <p:pic>
        <p:nvPicPr>
          <p:cNvPr id="4" name="Picture 4" descr="Text&#10;&#10;Description automatically generated">
            <a:extLst>
              <a:ext uri="{FF2B5EF4-FFF2-40B4-BE49-F238E27FC236}">
                <a16:creationId xmlns:a16="http://schemas.microsoft.com/office/drawing/2014/main" id="{C4A8CD49-A8D3-87D7-5509-198D0E3D4D8C}"/>
              </a:ext>
            </a:extLst>
          </p:cNvPr>
          <p:cNvPicPr>
            <a:picLocks noChangeAspect="1"/>
          </p:cNvPicPr>
          <p:nvPr/>
        </p:nvPicPr>
        <p:blipFill>
          <a:blip r:embed="rId3"/>
          <a:stretch>
            <a:fillRect/>
          </a:stretch>
        </p:blipFill>
        <p:spPr>
          <a:xfrm>
            <a:off x="-94116" y="1123719"/>
            <a:ext cx="7712411" cy="5687953"/>
          </a:xfrm>
          <a:prstGeom prst="rect">
            <a:avLst/>
          </a:prstGeom>
        </p:spPr>
      </p:pic>
    </p:spTree>
    <p:extLst>
      <p:ext uri="{BB962C8B-B14F-4D97-AF65-F5344CB8AC3E}">
        <p14:creationId xmlns:p14="http://schemas.microsoft.com/office/powerpoint/2010/main" val="1471950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38002-4386-89C1-6292-C9DFCE988B39}"/>
              </a:ext>
            </a:extLst>
          </p:cNvPr>
          <p:cNvSpPr>
            <a:spLocks noGrp="1"/>
          </p:cNvSpPr>
          <p:nvPr>
            <p:ph type="title"/>
          </p:nvPr>
        </p:nvSpPr>
        <p:spPr/>
        <p:txBody>
          <a:bodyPr/>
          <a:lstStyle/>
          <a:p>
            <a:r>
              <a:rPr lang="en-US"/>
              <a:t>Fertilizers</a:t>
            </a:r>
          </a:p>
        </p:txBody>
      </p:sp>
      <p:graphicFrame>
        <p:nvGraphicFramePr>
          <p:cNvPr id="4" name="Table 4">
            <a:extLst>
              <a:ext uri="{FF2B5EF4-FFF2-40B4-BE49-F238E27FC236}">
                <a16:creationId xmlns:a16="http://schemas.microsoft.com/office/drawing/2014/main" id="{3749845F-ECB9-C420-9EA0-E84266198684}"/>
              </a:ext>
            </a:extLst>
          </p:cNvPr>
          <p:cNvGraphicFramePr>
            <a:graphicFrameLocks noGrp="1"/>
          </p:cNvGraphicFramePr>
          <p:nvPr>
            <p:ph idx="1"/>
            <p:extLst>
              <p:ext uri="{D42A27DB-BD31-4B8C-83A1-F6EECF244321}">
                <p14:modId xmlns:p14="http://schemas.microsoft.com/office/powerpoint/2010/main" val="1247088871"/>
              </p:ext>
            </p:extLst>
          </p:nvPr>
        </p:nvGraphicFramePr>
        <p:xfrm>
          <a:off x="356418" y="1321208"/>
          <a:ext cx="10948891" cy="4827493"/>
        </p:xfrm>
        <a:graphic>
          <a:graphicData uri="http://schemas.openxmlformats.org/drawingml/2006/table">
            <a:tbl>
              <a:tblPr firstRow="1" bandRow="1">
                <a:tableStyleId>{5C22544A-7EE6-4342-B048-85BDC9FD1C3A}</a:tableStyleId>
              </a:tblPr>
              <a:tblGrid>
                <a:gridCol w="9416952">
                  <a:extLst>
                    <a:ext uri="{9D8B030D-6E8A-4147-A177-3AD203B41FA5}">
                      <a16:colId xmlns:a16="http://schemas.microsoft.com/office/drawing/2014/main" val="3704485346"/>
                    </a:ext>
                  </a:extLst>
                </a:gridCol>
                <a:gridCol w="1531939">
                  <a:extLst>
                    <a:ext uri="{9D8B030D-6E8A-4147-A177-3AD203B41FA5}">
                      <a16:colId xmlns:a16="http://schemas.microsoft.com/office/drawing/2014/main" val="181387784"/>
                    </a:ext>
                  </a:extLst>
                </a:gridCol>
              </a:tblGrid>
              <a:tr h="445056">
                <a:tc>
                  <a:txBody>
                    <a:bodyPr/>
                    <a:lstStyle/>
                    <a:p>
                      <a:r>
                        <a:rPr lang="en-US" sz="1600" dirty="0"/>
                        <a:t>Recommendation</a:t>
                      </a:r>
                      <a:r>
                        <a:rPr lang="en-US" dirty="0"/>
                        <a:t>  Wording</a:t>
                      </a:r>
                    </a:p>
                  </a:txBody>
                  <a:tcPr/>
                </a:tc>
                <a:tc>
                  <a:txBody>
                    <a:bodyPr/>
                    <a:lstStyle/>
                    <a:p>
                      <a:r>
                        <a:rPr lang="en-US" dirty="0"/>
                        <a:t>Themes</a:t>
                      </a:r>
                    </a:p>
                  </a:txBody>
                  <a:tcPr/>
                </a:tc>
                <a:extLst>
                  <a:ext uri="{0D108BD9-81ED-4DB2-BD59-A6C34878D82A}">
                    <a16:rowId xmlns:a16="http://schemas.microsoft.com/office/drawing/2014/main" val="3473788551"/>
                  </a:ext>
                </a:extLst>
              </a:tr>
              <a:tr h="890111">
                <a:tc>
                  <a:txBody>
                    <a:bodyPr/>
                    <a:lstStyle/>
                    <a:p>
                      <a:pPr marL="0" marR="0" lvl="0" indent="0" algn="l" rtl="0" eaLnBrk="1" fontAlgn="auto" latinLnBrk="0" hangingPunct="1">
                        <a:lnSpc>
                          <a:spcPct val="100000"/>
                        </a:lnSpc>
                        <a:spcBef>
                          <a:spcPts val="0"/>
                        </a:spcBef>
                        <a:spcAft>
                          <a:spcPts val="0"/>
                        </a:spcAft>
                        <a:buClrTx/>
                        <a:buSzTx/>
                        <a:buFontTx/>
                        <a:buNone/>
                      </a:pPr>
                      <a:r>
                        <a:rPr lang="en-US" sz="1400" b="1" kern="1200" dirty="0">
                          <a:solidFill>
                            <a:schemeClr val="dk1"/>
                          </a:solidFill>
                          <a:effectLst/>
                          <a:latin typeface="+mn-lt"/>
                          <a:ea typeface="+mn-ea"/>
                          <a:cs typeface="+mn-cs"/>
                        </a:rPr>
                        <a:t>The advanced research institutes should form an international research collaboration to fill gaps in knowledge that prevents adoption of </a:t>
                      </a:r>
                      <a:r>
                        <a:rPr lang="en-US" sz="1200" b="1" kern="1200" dirty="0">
                          <a:solidFill>
                            <a:schemeClr val="dk1"/>
                          </a:solidFill>
                          <a:effectLst/>
                          <a:latin typeface="+mn-lt"/>
                          <a:ea typeface="+mn-ea"/>
                          <a:cs typeface="+mn-cs"/>
                        </a:rPr>
                        <a:t>scalable</a:t>
                      </a:r>
                      <a:r>
                        <a:rPr lang="en-US" sz="1400" b="1" kern="1200" dirty="0">
                          <a:solidFill>
                            <a:schemeClr val="dk1"/>
                          </a:solidFill>
                          <a:effectLst/>
                          <a:latin typeface="+mn-lt"/>
                          <a:ea typeface="+mn-ea"/>
                          <a:cs typeface="+mn-cs"/>
                        </a:rPr>
                        <a:t> fertilizer technologies. </a:t>
                      </a:r>
                      <a:r>
                        <a:rPr lang="en-US" sz="1400" b="0" kern="1200" dirty="0">
                          <a:solidFill>
                            <a:schemeClr val="dk1"/>
                          </a:solidFill>
                          <a:effectLst/>
                          <a:latin typeface="+mn-lt"/>
                          <a:ea typeface="+mn-ea"/>
                          <a:cs typeface="+mn-cs"/>
                        </a:rPr>
                        <a:t>This should form the basis of international knowledge networks closely linked with national research and extension agencies.</a:t>
                      </a:r>
                      <a:endParaRPr lang="en-US" sz="1400" b="0" kern="1200" dirty="0">
                        <a:solidFill>
                          <a:schemeClr val="dk1"/>
                        </a:solidFill>
                        <a:effectLst/>
                        <a:highlight>
                          <a:srgbClr val="FFFF00"/>
                        </a:highlight>
                        <a:latin typeface="+mn-lt"/>
                        <a:ea typeface="+mn-ea"/>
                        <a:cs typeface="+mn-cs"/>
                      </a:endParaRPr>
                    </a:p>
                  </a:txBody>
                  <a:tcPr/>
                </a:tc>
                <a:tc>
                  <a:txBody>
                    <a:bodyPr/>
                    <a:lstStyle/>
                    <a:p>
                      <a:r>
                        <a:rPr lang="en-US" dirty="0"/>
                        <a:t>4</a:t>
                      </a:r>
                    </a:p>
                  </a:txBody>
                  <a:tcPr/>
                </a:tc>
                <a:extLst>
                  <a:ext uri="{0D108BD9-81ED-4DB2-BD59-A6C34878D82A}">
                    <a16:rowId xmlns:a16="http://schemas.microsoft.com/office/drawing/2014/main" val="36323580"/>
                  </a:ext>
                </a:extLst>
              </a:tr>
              <a:tr h="1452487">
                <a:tc>
                  <a:txBody>
                    <a:bodyPr/>
                    <a:lstStyle/>
                    <a:p>
                      <a:pPr lvl="0" fontAlgn="base"/>
                      <a:r>
                        <a:rPr lang="en-US" sz="1400" b="1" kern="1200" dirty="0">
                          <a:solidFill>
                            <a:schemeClr val="dk1"/>
                          </a:solidFill>
                          <a:effectLst/>
                          <a:latin typeface="+mn-lt"/>
                          <a:ea typeface="+mn-ea"/>
                          <a:cs typeface="+mn-cs"/>
                        </a:rPr>
                        <a:t>The Policy Dialogue on Transition to Sustainable Agriculture (PDTSA), launched concurrently and co-led by the WBG and UK, should prioritize formulation of concrete pathways for repurposing subsidies to transition to low emissions/cleaner fertilizers and associated Guidelines. </a:t>
                      </a:r>
                      <a:r>
                        <a:rPr lang="en-US" sz="1400" kern="1200" dirty="0">
                          <a:solidFill>
                            <a:schemeClr val="dk1"/>
                          </a:solidFill>
                          <a:effectLst/>
                          <a:latin typeface="+mn-lt"/>
                          <a:ea typeface="+mn-ea"/>
                          <a:cs typeface="+mn-cs"/>
                        </a:rPr>
                        <a:t>Action could include international collaborative research/policy dialogue develops white paper on repurposing subsidies for transitioning to cleaner fertilizers, under various policy and socio-economic contexts. It should also recommend </a:t>
                      </a:r>
                      <a:r>
                        <a:rPr lang="en-US" sz="1400" dirty="0"/>
                        <a:t>ways of overcoming cost barriers through regulatory reforms and invite scientists to look at cost-reducing technologies.</a:t>
                      </a:r>
                      <a:endParaRPr lang="en-US" sz="1400" kern="1200" dirty="0">
                        <a:solidFill>
                          <a:schemeClr val="dk1"/>
                        </a:solidFill>
                        <a:effectLst/>
                        <a:latin typeface="+mn-lt"/>
                        <a:ea typeface="+mn-ea"/>
                        <a:cs typeface="+mn-cs"/>
                      </a:endParaRPr>
                    </a:p>
                  </a:txBody>
                  <a:tcPr/>
                </a:tc>
                <a:tc>
                  <a:txBody>
                    <a:bodyPr/>
                    <a:lstStyle/>
                    <a:p>
                      <a:r>
                        <a:rPr lang="en-US" dirty="0"/>
                        <a:t>2</a:t>
                      </a:r>
                    </a:p>
                  </a:txBody>
                  <a:tcPr/>
                </a:tc>
                <a:extLst>
                  <a:ext uri="{0D108BD9-81ED-4DB2-BD59-A6C34878D82A}">
                    <a16:rowId xmlns:a16="http://schemas.microsoft.com/office/drawing/2014/main" val="610572038"/>
                  </a:ext>
                </a:extLst>
              </a:tr>
              <a:tr h="1409343">
                <a:tc>
                  <a:txBody>
                    <a:bodyPr/>
                    <a:lstStyle/>
                    <a:p>
                      <a:r>
                        <a:rPr lang="en-US" sz="1400" b="1" kern="1200" dirty="0">
                          <a:solidFill>
                            <a:schemeClr val="dk1"/>
                          </a:solidFill>
                          <a:effectLst/>
                          <a:latin typeface="+mn-lt"/>
                          <a:ea typeface="+mn-ea"/>
                          <a:cs typeface="+mn-cs"/>
                        </a:rPr>
                        <a:t>Capacity building and knowledge networks:</a:t>
                      </a:r>
                      <a:r>
                        <a:rPr lang="en-US" sz="1400" kern="1200" dirty="0">
                          <a:solidFill>
                            <a:schemeClr val="dk1"/>
                          </a:solidFill>
                          <a:effectLst/>
                          <a:latin typeface="+mn-lt"/>
                          <a:ea typeface="+mn-ea"/>
                          <a:cs typeface="+mn-cs"/>
                        </a:rPr>
                        <a:t> International knowledge networks and capacity building workshops with advanced research institutes, and country NARES to strengthen extension services for farmers and extension agencies. Concrete examples of these capacity building events could be: promote farmers' awareness of fertilizer technologies, support NARES to breed crop varieties for increased nutrient use efficiency, explore innovative technologies for nutrient recycling, and developing advanced sensor technologies to accurately measure soil nutrient levels for real-time fertility management</a:t>
                      </a:r>
                      <a:endParaRPr lang="en-US" sz="1400" dirty="0"/>
                    </a:p>
                  </a:txBody>
                  <a:tcPr/>
                </a:tc>
                <a:tc>
                  <a:txBody>
                    <a:bodyPr/>
                    <a:lstStyle/>
                    <a:p>
                      <a:r>
                        <a:rPr lang="en-US" dirty="0"/>
                        <a:t>2, 4</a:t>
                      </a:r>
                    </a:p>
                  </a:txBody>
                  <a:tcPr/>
                </a:tc>
                <a:extLst>
                  <a:ext uri="{0D108BD9-81ED-4DB2-BD59-A6C34878D82A}">
                    <a16:rowId xmlns:a16="http://schemas.microsoft.com/office/drawing/2014/main" val="3521724698"/>
                  </a:ext>
                </a:extLst>
              </a:tr>
              <a:tr h="630496">
                <a:tc>
                  <a:txBody>
                    <a:bodyPr/>
                    <a:lstStyle/>
                    <a:p>
                      <a:r>
                        <a:rPr lang="en-US" sz="1400" dirty="0"/>
                        <a:t>There should be international </a:t>
                      </a:r>
                      <a:r>
                        <a:rPr lang="en-US" sz="1400" b="1" dirty="0"/>
                        <a:t>harmonization of regulation and market standards </a:t>
                      </a:r>
                      <a:r>
                        <a:rPr lang="en-US" sz="1400" dirty="0"/>
                        <a:t>for products like new low emissions fertilizers (e.g. Green Ammonia, but not just limited to it). </a:t>
                      </a:r>
                    </a:p>
                  </a:txBody>
                  <a:tcPr/>
                </a:tc>
                <a:tc>
                  <a:txBody>
                    <a:bodyPr/>
                    <a:lstStyle/>
                    <a:p>
                      <a:r>
                        <a:rPr lang="en-US" dirty="0"/>
                        <a:t>3</a:t>
                      </a:r>
                    </a:p>
                  </a:txBody>
                  <a:tcPr/>
                </a:tc>
                <a:extLst>
                  <a:ext uri="{0D108BD9-81ED-4DB2-BD59-A6C34878D82A}">
                    <a16:rowId xmlns:a16="http://schemas.microsoft.com/office/drawing/2014/main" val="209260740"/>
                  </a:ext>
                </a:extLst>
              </a:tr>
            </a:tbl>
          </a:graphicData>
        </a:graphic>
      </p:graphicFrame>
      <p:sp>
        <p:nvSpPr>
          <p:cNvPr id="3" name="Content Placeholder 2">
            <a:extLst>
              <a:ext uri="{FF2B5EF4-FFF2-40B4-BE49-F238E27FC236}">
                <a16:creationId xmlns:a16="http://schemas.microsoft.com/office/drawing/2014/main" id="{D4F108AC-79C2-1DE3-600A-9ED8DEEDBCC1}"/>
              </a:ext>
            </a:extLst>
          </p:cNvPr>
          <p:cNvSpPr txBox="1">
            <a:spLocks/>
          </p:cNvSpPr>
          <p:nvPr/>
        </p:nvSpPr>
        <p:spPr>
          <a:xfrm>
            <a:off x="4323594" y="54810"/>
            <a:ext cx="6860837" cy="1266910"/>
          </a:xfrm>
          <a:prstGeom prst="rect">
            <a:avLst/>
          </a:prstGeom>
          <a:ln>
            <a:solidFill>
              <a:schemeClr val="accent6"/>
            </a:solidFill>
          </a:ln>
        </p:spPr>
        <p:txBody>
          <a:bodyPr vert="horz" lIns="91440" tIns="45720" rIns="91440" bIns="45720" rtlCol="0" anchor="t">
            <a:normAutofit fontScale="6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180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1" dirty="0">
                <a:solidFill>
                  <a:srgbClr val="232323"/>
                </a:solidFill>
                <a:latin typeface="Arial"/>
                <a:cs typeface="Arial"/>
              </a:rPr>
              <a:t> Five (5) recommendation themes:</a:t>
            </a:r>
          </a:p>
          <a:p>
            <a:pPr marL="457200" indent="-457200">
              <a:spcBef>
                <a:spcPts val="600"/>
              </a:spcBef>
              <a:buAutoNum type="arabicPeriod"/>
            </a:pPr>
            <a:r>
              <a:rPr lang="en-US" sz="1800" b="1" dirty="0">
                <a:solidFill>
                  <a:schemeClr val="accent6">
                    <a:lumMod val="75000"/>
                  </a:schemeClr>
                </a:solidFill>
                <a:latin typeface="Arial"/>
                <a:cs typeface="Arial"/>
              </a:rPr>
              <a:t>Climate finance</a:t>
            </a:r>
            <a:endParaRPr lang="en-US" sz="1800" dirty="0">
              <a:solidFill>
                <a:schemeClr val="accent6">
                  <a:lumMod val="75000"/>
                </a:schemeClr>
              </a:solidFill>
              <a:latin typeface="Arial" panose="020B0604020202020204" pitchFamily="34" charset="0"/>
              <a:cs typeface="Arial" panose="020B0604020202020204" pitchFamily="34" charset="0"/>
            </a:endParaRPr>
          </a:p>
          <a:p>
            <a:pPr marL="457200" indent="-457200">
              <a:spcBef>
                <a:spcPts val="600"/>
              </a:spcBef>
              <a:buAutoNum type="arabicPeriod"/>
            </a:pPr>
            <a:r>
              <a:rPr lang="en-US" sz="1800" b="1" dirty="0">
                <a:solidFill>
                  <a:schemeClr val="accent6">
                    <a:lumMod val="75000"/>
                  </a:schemeClr>
                </a:solidFill>
                <a:latin typeface="Arial"/>
                <a:cs typeface="Arial"/>
              </a:rPr>
              <a:t>Public policies</a:t>
            </a:r>
            <a:r>
              <a:rPr lang="en-US" sz="1800" dirty="0">
                <a:solidFill>
                  <a:schemeClr val="tx1"/>
                </a:solidFill>
                <a:latin typeface="Arial"/>
                <a:cs typeface="Arial"/>
              </a:rPr>
              <a:t> and</a:t>
            </a:r>
            <a:r>
              <a:rPr lang="en-US" sz="1800" b="1" dirty="0">
                <a:solidFill>
                  <a:schemeClr val="tx1"/>
                </a:solidFill>
                <a:latin typeface="Arial"/>
                <a:cs typeface="Arial"/>
              </a:rPr>
              <a:t> </a:t>
            </a:r>
            <a:r>
              <a:rPr lang="en-US" sz="1800" b="1" dirty="0">
                <a:solidFill>
                  <a:schemeClr val="accent6">
                    <a:lumMod val="75000"/>
                  </a:schemeClr>
                </a:solidFill>
                <a:latin typeface="Arial"/>
                <a:cs typeface="Arial"/>
              </a:rPr>
              <a:t>innovations</a:t>
            </a:r>
            <a:endParaRPr lang="en-US" b="1" dirty="0">
              <a:solidFill>
                <a:schemeClr val="accent6">
                  <a:lumMod val="75000"/>
                </a:schemeClr>
              </a:solidFill>
            </a:endParaRPr>
          </a:p>
          <a:p>
            <a:pPr marL="457200" indent="-457200">
              <a:spcBef>
                <a:spcPts val="600"/>
              </a:spcBef>
              <a:buFont typeface="+mj-lt"/>
              <a:buAutoNum type="arabicPeriod"/>
            </a:pPr>
            <a:r>
              <a:rPr lang="en-US" sz="1800" dirty="0">
                <a:solidFill>
                  <a:schemeClr val="tx1"/>
                </a:solidFill>
                <a:latin typeface="Arial"/>
                <a:cs typeface="Arial"/>
              </a:rPr>
              <a:t>Develop </a:t>
            </a:r>
            <a:r>
              <a:rPr lang="en-US" sz="1800" b="1" dirty="0">
                <a:solidFill>
                  <a:schemeClr val="accent6">
                    <a:lumMod val="75000"/>
                  </a:schemeClr>
                </a:solidFill>
                <a:latin typeface="Arial"/>
                <a:cs typeface="Arial"/>
              </a:rPr>
              <a:t>agreed indicators and standards</a:t>
            </a:r>
            <a:endParaRPr lang="en-US" sz="1800" dirty="0">
              <a:solidFill>
                <a:schemeClr val="accent6">
                  <a:lumMod val="75000"/>
                </a:schemeClr>
              </a:solidFill>
              <a:latin typeface="Arial"/>
              <a:cs typeface="Arial"/>
            </a:endParaRPr>
          </a:p>
          <a:p>
            <a:pPr marL="457200" indent="-457200">
              <a:spcBef>
                <a:spcPts val="600"/>
              </a:spcBef>
              <a:buAutoNum type="arabicPeriod"/>
            </a:pPr>
            <a:r>
              <a:rPr lang="en-US" sz="1800" b="1" dirty="0">
                <a:solidFill>
                  <a:schemeClr val="accent6">
                    <a:lumMod val="75000"/>
                  </a:schemeClr>
                </a:solidFill>
                <a:latin typeface="Arial"/>
                <a:cs typeface="Arial"/>
              </a:rPr>
              <a:t>RD&amp;D</a:t>
            </a:r>
          </a:p>
          <a:p>
            <a:pPr marL="457200" indent="-457200">
              <a:spcBef>
                <a:spcPts val="600"/>
              </a:spcBef>
              <a:buAutoNum type="arabicPeriod"/>
            </a:pPr>
            <a:r>
              <a:rPr lang="en-US" sz="1800" b="1" dirty="0">
                <a:solidFill>
                  <a:schemeClr val="accent6">
                    <a:lumMod val="75000"/>
                  </a:schemeClr>
                </a:solidFill>
                <a:latin typeface="Arial"/>
                <a:cs typeface="Arial"/>
              </a:rPr>
              <a:t>Markets</a:t>
            </a:r>
          </a:p>
          <a:p>
            <a:pPr marL="457200" indent="-457200">
              <a:spcBef>
                <a:spcPts val="600"/>
              </a:spcBef>
              <a:buFont typeface="Arial" panose="020B0604020202020204" pitchFamily="34" charset="0"/>
              <a:buAutoNum type="arabicPeriod"/>
            </a:pPr>
            <a:endParaRPr lang="en-US" sz="1800" b="1" dirty="0">
              <a:solidFill>
                <a:srgbClr val="548235"/>
              </a:solidFill>
              <a:latin typeface="Arial"/>
              <a:cs typeface="Arial"/>
            </a:endParaRPr>
          </a:p>
          <a:p>
            <a:pPr marL="457200" indent="-457200">
              <a:buFont typeface="+mj-lt"/>
              <a:buAutoNum type="arabicPeriod"/>
            </a:pPr>
            <a:endParaRPr lang="en-US" dirty="0">
              <a:solidFill>
                <a:schemeClr val="tx1"/>
              </a:solidFill>
            </a:endParaRPr>
          </a:p>
        </p:txBody>
      </p:sp>
    </p:spTree>
    <p:extLst>
      <p:ext uri="{BB962C8B-B14F-4D97-AF65-F5344CB8AC3E}">
        <p14:creationId xmlns:p14="http://schemas.microsoft.com/office/powerpoint/2010/main" val="1056730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a:extLst>
              <a:ext uri="{FF2B5EF4-FFF2-40B4-BE49-F238E27FC236}">
                <a16:creationId xmlns:a16="http://schemas.microsoft.com/office/drawing/2014/main" id="{7320DD99-DC6E-46EB-928B-3D9AB13015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414"/>
            <a:ext cx="3421930" cy="6863414"/>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70DA2A27-8849-4330-A47B-D5003C76A43B}"/>
              </a:ext>
            </a:extLst>
          </p:cNvPr>
          <p:cNvSpPr txBox="1"/>
          <p:nvPr/>
        </p:nvSpPr>
        <p:spPr>
          <a:xfrm>
            <a:off x="3604193" y="320765"/>
            <a:ext cx="8214656" cy="967642"/>
          </a:xfrm>
          <a:prstGeom prst="rect">
            <a:avLst/>
          </a:prstGeom>
          <a:noFill/>
        </p:spPr>
        <p:txBody>
          <a:bodyPr wrap="square" lIns="91440" tIns="45720" rIns="91440" bIns="45720" rtlCol="0" anchor="t">
            <a:noAutofit/>
          </a:bodyPr>
          <a:lstStyle/>
          <a:p>
            <a:pPr>
              <a:tabLst>
                <a:tab pos="914400" algn="l"/>
              </a:tabLst>
            </a:pPr>
            <a:r>
              <a:rPr lang="en-US" sz="3200" b="1" dirty="0">
                <a:latin typeface="Montserrat"/>
                <a:cs typeface="Calibri"/>
              </a:rPr>
              <a:t>Thank you on behalf of CGIAR Author team</a:t>
            </a:r>
            <a:endParaRPr lang="en-US" sz="2400" dirty="0">
              <a:solidFill>
                <a:srgbClr val="000000"/>
              </a:solidFill>
              <a:latin typeface="Calibri" panose="020F0502020204030204"/>
              <a:cs typeface="Calibri"/>
            </a:endParaRPr>
          </a:p>
          <a:p>
            <a:pPr marR="0" lvl="1">
              <a:lnSpc>
                <a:spcPct val="107000"/>
              </a:lnSpc>
              <a:spcBef>
                <a:spcPts val="0"/>
              </a:spcBef>
              <a:spcAft>
                <a:spcPts val="800"/>
              </a:spcAft>
              <a:tabLst>
                <a:tab pos="914400" algn="l"/>
              </a:tabLst>
            </a:pP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marR="0" lvl="1">
              <a:lnSpc>
                <a:spcPct val="107000"/>
              </a:lnSpc>
              <a:spcBef>
                <a:spcPts val="0"/>
              </a:spcBef>
              <a:spcAft>
                <a:spcPts val="800"/>
              </a:spcAft>
              <a:tabLst>
                <a:tab pos="914400" algn="l"/>
              </a:tabLst>
            </a:pP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0316893F-785E-5887-E62B-7B7A85769DD1}"/>
              </a:ext>
            </a:extLst>
          </p:cNvPr>
          <p:cNvSpPr txBox="1"/>
          <p:nvPr/>
        </p:nvSpPr>
        <p:spPr>
          <a:xfrm>
            <a:off x="3604193" y="1380865"/>
            <a:ext cx="7282774"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262626"/>
                </a:solidFill>
                <a:cs typeface="Calibri"/>
              </a:rPr>
              <a:t>Aditi Mukherji (CGIAR), Claudia Arndt (ILRI), Jacobo Arango (Alliance for </a:t>
            </a:r>
            <a:r>
              <a:rPr lang="en-GB" dirty="0" err="1">
                <a:solidFill>
                  <a:srgbClr val="262626"/>
                </a:solidFill>
                <a:cs typeface="Calibri"/>
              </a:rPr>
              <a:t>Bioversity</a:t>
            </a:r>
            <a:r>
              <a:rPr lang="en-GB" dirty="0">
                <a:solidFill>
                  <a:srgbClr val="262626"/>
                </a:solidFill>
                <a:cs typeface="Calibri"/>
              </a:rPr>
              <a:t> and CIAT), Fiona </a:t>
            </a:r>
            <a:r>
              <a:rPr lang="en-GB" dirty="0" err="1">
                <a:solidFill>
                  <a:srgbClr val="262626"/>
                </a:solidFill>
                <a:cs typeface="Calibri"/>
              </a:rPr>
              <a:t>Flintan</a:t>
            </a:r>
            <a:r>
              <a:rPr lang="en-GB" dirty="0">
                <a:solidFill>
                  <a:srgbClr val="262626"/>
                </a:solidFill>
                <a:cs typeface="Calibri"/>
              </a:rPr>
              <a:t> (ILRI), John </a:t>
            </a:r>
            <a:r>
              <a:rPr lang="en-GB" dirty="0" err="1">
                <a:solidFill>
                  <a:srgbClr val="262626"/>
                </a:solidFill>
                <a:cs typeface="Calibri"/>
              </a:rPr>
              <a:t>Derera</a:t>
            </a:r>
            <a:r>
              <a:rPr lang="en-GB" dirty="0">
                <a:solidFill>
                  <a:srgbClr val="262626"/>
                </a:solidFill>
                <a:cs typeface="Calibri"/>
              </a:rPr>
              <a:t> (CGIAR), Wendy Francesconi  (Alliance for </a:t>
            </a:r>
            <a:r>
              <a:rPr lang="en-GB" dirty="0" err="1">
                <a:solidFill>
                  <a:srgbClr val="262626"/>
                </a:solidFill>
                <a:cs typeface="Calibri"/>
              </a:rPr>
              <a:t>Bioversity</a:t>
            </a:r>
            <a:r>
              <a:rPr lang="en-GB" dirty="0">
                <a:solidFill>
                  <a:srgbClr val="262626"/>
                </a:solidFill>
                <a:cs typeface="Calibri"/>
              </a:rPr>
              <a:t> and CIAT</a:t>
            </a:r>
            <a:r>
              <a:rPr lang="fr-FR" dirty="0">
                <a:cs typeface="Calibri"/>
              </a:rPr>
              <a:t>), Sarah Jones (</a:t>
            </a:r>
            <a:r>
              <a:rPr lang="en-GB" dirty="0">
                <a:solidFill>
                  <a:srgbClr val="262626"/>
                </a:solidFill>
                <a:cs typeface="Calibri"/>
              </a:rPr>
              <a:t>Alliance for </a:t>
            </a:r>
            <a:r>
              <a:rPr lang="en-GB" dirty="0" err="1">
                <a:solidFill>
                  <a:srgbClr val="262626"/>
                </a:solidFill>
                <a:cs typeface="Calibri"/>
              </a:rPr>
              <a:t>Bioversity</a:t>
            </a:r>
            <a:r>
              <a:rPr lang="en-GB" dirty="0">
                <a:solidFill>
                  <a:srgbClr val="262626"/>
                </a:solidFill>
                <a:cs typeface="Calibri"/>
              </a:rPr>
              <a:t> and CIAT),</a:t>
            </a:r>
            <a:r>
              <a:rPr lang="en-GB" dirty="0">
                <a:cs typeface="Calibri"/>
              </a:rPr>
              <a:t> </a:t>
            </a:r>
            <a:r>
              <a:rPr lang="fr-FR" dirty="0">
                <a:cs typeface="Calibri"/>
              </a:rPr>
              <a:t>Ana Maria </a:t>
            </a:r>
            <a:r>
              <a:rPr lang="fr-FR" dirty="0" err="1">
                <a:cs typeface="Calibri"/>
              </a:rPr>
              <a:t>Loboguerrero</a:t>
            </a:r>
            <a:r>
              <a:rPr lang="fr-FR" dirty="0">
                <a:cs typeface="Calibri"/>
              </a:rPr>
              <a:t> </a:t>
            </a:r>
            <a:r>
              <a:rPr lang="en-GB" dirty="0">
                <a:solidFill>
                  <a:srgbClr val="262626"/>
                </a:solidFill>
                <a:cs typeface="Calibri"/>
              </a:rPr>
              <a:t>(Alliance for </a:t>
            </a:r>
            <a:r>
              <a:rPr lang="en-GB" dirty="0" err="1">
                <a:solidFill>
                  <a:srgbClr val="262626"/>
                </a:solidFill>
                <a:cs typeface="Calibri"/>
              </a:rPr>
              <a:t>Bioversity</a:t>
            </a:r>
            <a:r>
              <a:rPr lang="en-GB" dirty="0">
                <a:solidFill>
                  <a:srgbClr val="262626"/>
                </a:solidFill>
                <a:cs typeface="Calibri"/>
              </a:rPr>
              <a:t> and CIAT)</a:t>
            </a:r>
            <a:r>
              <a:rPr lang="fr-FR" dirty="0">
                <a:cs typeface="Calibri"/>
              </a:rPr>
              <a:t>, </a:t>
            </a:r>
            <a:r>
              <a:rPr lang="en-GB" dirty="0">
                <a:solidFill>
                  <a:srgbClr val="262626"/>
                </a:solidFill>
                <a:cs typeface="Calibri"/>
              </a:rPr>
              <a:t>Douglas </a:t>
            </a:r>
            <a:r>
              <a:rPr lang="en-GB" dirty="0" err="1">
                <a:solidFill>
                  <a:srgbClr val="262626"/>
                </a:solidFill>
                <a:cs typeface="Calibri"/>
              </a:rPr>
              <a:t>Merrey</a:t>
            </a:r>
            <a:r>
              <a:rPr lang="en-GB" dirty="0">
                <a:solidFill>
                  <a:srgbClr val="262626"/>
                </a:solidFill>
                <a:cs typeface="Calibri"/>
              </a:rPr>
              <a:t> (Consultant),  Jonathan </a:t>
            </a:r>
            <a:r>
              <a:rPr lang="en-GB" dirty="0" err="1">
                <a:solidFill>
                  <a:srgbClr val="262626"/>
                </a:solidFill>
                <a:cs typeface="Calibri"/>
              </a:rPr>
              <a:t>Mockshell</a:t>
            </a:r>
            <a:r>
              <a:rPr lang="en-GB" dirty="0">
                <a:solidFill>
                  <a:srgbClr val="262626"/>
                </a:solidFill>
                <a:cs typeface="Calibri"/>
              </a:rPr>
              <a:t> (Alliance for </a:t>
            </a:r>
            <a:r>
              <a:rPr lang="en-GB" dirty="0" err="1">
                <a:solidFill>
                  <a:srgbClr val="262626"/>
                </a:solidFill>
                <a:cs typeface="Calibri"/>
              </a:rPr>
              <a:t>Bioversity</a:t>
            </a:r>
            <a:r>
              <a:rPr lang="en-GB" dirty="0">
                <a:solidFill>
                  <a:srgbClr val="262626"/>
                </a:solidFill>
                <a:cs typeface="Calibri"/>
              </a:rPr>
              <a:t> and CIAT),  Oscar Ortiz (CGIAR) Marcela Quintero (Alliance for </a:t>
            </a:r>
            <a:r>
              <a:rPr lang="en-GB" dirty="0" err="1">
                <a:solidFill>
                  <a:srgbClr val="262626"/>
                </a:solidFill>
                <a:cs typeface="Calibri"/>
              </a:rPr>
              <a:t>Bioversity</a:t>
            </a:r>
            <a:r>
              <a:rPr lang="en-GB" dirty="0">
                <a:solidFill>
                  <a:srgbClr val="262626"/>
                </a:solidFill>
                <a:cs typeface="Calibri"/>
              </a:rPr>
              <a:t> and CIAT), Daniel Girma Mulat (ILRI), Claudia Ringler (IFPRI), Loraine Ronchi (CGIAR), Manuel Ernesto Narjes Sanchez (Alliance for </a:t>
            </a:r>
            <a:r>
              <a:rPr lang="en-GB" dirty="0" err="1">
                <a:solidFill>
                  <a:srgbClr val="262626"/>
                </a:solidFill>
                <a:cs typeface="Calibri"/>
              </a:rPr>
              <a:t>Bioversity</a:t>
            </a:r>
            <a:r>
              <a:rPr lang="en-GB" dirty="0">
                <a:solidFill>
                  <a:srgbClr val="262626"/>
                </a:solidFill>
                <a:cs typeface="Calibri"/>
              </a:rPr>
              <a:t> and CIAT), Tek</a:t>
            </a:r>
            <a:r>
              <a:rPr lang="en-GB" dirty="0">
                <a:cs typeface="Calibri"/>
              </a:rPr>
              <a:t> Sapkota (CIMMYT)</a:t>
            </a:r>
            <a:r>
              <a:rPr lang="en-GB" dirty="0">
                <a:solidFill>
                  <a:srgbClr val="262626"/>
                </a:solidFill>
                <a:cs typeface="Calibri"/>
              </a:rPr>
              <a:t>, Shakuntala Thilsted (CGIAR)</a:t>
            </a:r>
          </a:p>
        </p:txBody>
      </p:sp>
      <p:sp>
        <p:nvSpPr>
          <p:cNvPr id="5" name="TextBox 4">
            <a:extLst>
              <a:ext uri="{FF2B5EF4-FFF2-40B4-BE49-F238E27FC236}">
                <a16:creationId xmlns:a16="http://schemas.microsoft.com/office/drawing/2014/main" id="{D9686C79-B1CA-3C71-4634-2551002EDD98}"/>
              </a:ext>
            </a:extLst>
          </p:cNvPr>
          <p:cNvSpPr txBox="1"/>
          <p:nvPr/>
        </p:nvSpPr>
        <p:spPr>
          <a:xfrm>
            <a:off x="3604193" y="4160585"/>
            <a:ext cx="7784243"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latin typeface="Montserrat"/>
                <a:cs typeface="Calibri"/>
              </a:rPr>
              <a:t>Acknowledgment</a:t>
            </a:r>
            <a:r>
              <a:rPr lang="en-GB" b="1" dirty="0">
                <a:latin typeface="Montserrat"/>
                <a:cs typeface="Calibri"/>
              </a:rPr>
              <a:t>: Agriculture Chapter Steering Committee</a:t>
            </a:r>
            <a:endParaRPr lang="en-GB" dirty="0">
              <a:cs typeface="Calibri"/>
            </a:endParaRPr>
          </a:p>
          <a:p>
            <a:r>
              <a:rPr lang="en-GB" dirty="0">
                <a:cs typeface="Calibri"/>
              </a:rPr>
              <a:t>FAO Chief Scientist </a:t>
            </a:r>
            <a:r>
              <a:rPr lang="en-GB" dirty="0" err="1">
                <a:cs typeface="Calibri"/>
              </a:rPr>
              <a:t>Ismahane</a:t>
            </a:r>
            <a:r>
              <a:rPr lang="en-GB" dirty="0">
                <a:cs typeface="Calibri"/>
              </a:rPr>
              <a:t> </a:t>
            </a:r>
            <a:r>
              <a:rPr lang="en-GB" dirty="0" err="1">
                <a:cs typeface="Calibri"/>
              </a:rPr>
              <a:t>Elouafi</a:t>
            </a:r>
            <a:endParaRPr lang="en-GB" dirty="0">
              <a:cs typeface="Calibri"/>
            </a:endParaRPr>
          </a:p>
          <a:p>
            <a:r>
              <a:rPr lang="en-GB" dirty="0">
                <a:cs typeface="Calibri"/>
              </a:rPr>
              <a:t>UN Climate High Level Champion: Rebecca Brooks</a:t>
            </a:r>
          </a:p>
          <a:p>
            <a:r>
              <a:rPr lang="en-GB" dirty="0">
                <a:cs typeface="Calibri"/>
              </a:rPr>
              <a:t>CGIAR Managing Director: Johan </a:t>
            </a:r>
            <a:r>
              <a:rPr lang="en-GB" dirty="0" err="1">
                <a:cs typeface="Calibri"/>
              </a:rPr>
              <a:t>Swinnen</a:t>
            </a:r>
            <a:endParaRPr lang="en-GB" dirty="0">
              <a:cs typeface="Calibri"/>
            </a:endParaRPr>
          </a:p>
          <a:p>
            <a:endParaRPr lang="en-GB" dirty="0">
              <a:cs typeface="Calibri"/>
            </a:endParaRPr>
          </a:p>
        </p:txBody>
      </p:sp>
      <p:sp>
        <p:nvSpPr>
          <p:cNvPr id="3" name="TextBox 2">
            <a:extLst>
              <a:ext uri="{FF2B5EF4-FFF2-40B4-BE49-F238E27FC236}">
                <a16:creationId xmlns:a16="http://schemas.microsoft.com/office/drawing/2014/main" id="{DBC4077D-9BB0-E800-8711-62C7B525A426}"/>
              </a:ext>
            </a:extLst>
          </p:cNvPr>
          <p:cNvSpPr txBox="1"/>
          <p:nvPr/>
        </p:nvSpPr>
        <p:spPr>
          <a:xfrm>
            <a:off x="3604193" y="5786142"/>
            <a:ext cx="6097978" cy="646331"/>
          </a:xfrm>
          <a:prstGeom prst="rect">
            <a:avLst/>
          </a:prstGeom>
          <a:noFill/>
        </p:spPr>
        <p:txBody>
          <a:bodyPr wrap="square">
            <a:spAutoFit/>
          </a:bodyPr>
          <a:lstStyle/>
          <a:p>
            <a:r>
              <a:rPr lang="en-US" b="1" dirty="0">
                <a:latin typeface="Montserrat"/>
                <a:cs typeface="Calibri"/>
              </a:rPr>
              <a:t>Acknowledgment</a:t>
            </a:r>
            <a:r>
              <a:rPr lang="en-GB" b="1" dirty="0">
                <a:latin typeface="Montserrat"/>
                <a:cs typeface="Calibri"/>
              </a:rPr>
              <a:t>: Funding support</a:t>
            </a:r>
          </a:p>
          <a:p>
            <a:r>
              <a:rPr lang="en-GB" dirty="0">
                <a:cs typeface="Calibri"/>
              </a:rPr>
              <a:t>FCDO</a:t>
            </a:r>
          </a:p>
        </p:txBody>
      </p:sp>
    </p:spTree>
    <p:extLst>
      <p:ext uri="{BB962C8B-B14F-4D97-AF65-F5344CB8AC3E}">
        <p14:creationId xmlns:p14="http://schemas.microsoft.com/office/powerpoint/2010/main" val="3766533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3"/>
          <p:cNvSpPr txBox="1">
            <a:spLocks noGrp="1"/>
          </p:cNvSpPr>
          <p:nvPr>
            <p:ph type="body" idx="1"/>
          </p:nvPr>
        </p:nvSpPr>
        <p:spPr>
          <a:xfrm>
            <a:off x="455071" y="841459"/>
            <a:ext cx="11246969" cy="642085"/>
          </a:xfrm>
          <a:prstGeom prst="rect">
            <a:avLst/>
          </a:prstGeom>
          <a:noFill/>
          <a:ln>
            <a:noFill/>
          </a:ln>
        </p:spPr>
        <p:txBody>
          <a:bodyPr spcFirstLastPara="1" vert="horz" wrap="square" lIns="243833" tIns="60933" rIns="121900" bIns="60933" rtlCol="0" anchor="ctr" anchorCtr="0">
            <a:noAutofit/>
          </a:bodyPr>
          <a:lstStyle/>
          <a:p>
            <a:pPr marL="0" indent="0">
              <a:lnSpc>
                <a:spcPct val="100000"/>
              </a:lnSpc>
              <a:buSzPts val="2800"/>
            </a:pPr>
            <a:r>
              <a:rPr lang="en-NZ" sz="3200" b="1" dirty="0"/>
              <a:t>Emissions are at their highest level in human history</a:t>
            </a:r>
            <a:endParaRPr sz="3200" b="1" dirty="0"/>
          </a:p>
        </p:txBody>
      </p:sp>
      <p:pic>
        <p:nvPicPr>
          <p:cNvPr id="159" name="Google Shape;159;p3"/>
          <p:cNvPicPr preferRelativeResize="0"/>
          <p:nvPr/>
        </p:nvPicPr>
        <p:blipFill rotWithShape="1">
          <a:blip r:embed="rId3">
            <a:alphaModFix/>
          </a:blip>
          <a:srcRect l="-252779" t="-22306" r="-3599" b="-39218"/>
          <a:stretch/>
        </p:blipFill>
        <p:spPr>
          <a:xfrm>
            <a:off x="7454689" y="76035"/>
            <a:ext cx="4317111" cy="779955"/>
          </a:xfrm>
          <a:prstGeom prst="rect">
            <a:avLst/>
          </a:prstGeom>
          <a:noFill/>
          <a:ln>
            <a:noFill/>
          </a:ln>
        </p:spPr>
      </p:pic>
      <p:graphicFrame>
        <p:nvGraphicFramePr>
          <p:cNvPr id="10" name="Object 9">
            <a:extLst>
              <a:ext uri="{FF2B5EF4-FFF2-40B4-BE49-F238E27FC236}">
                <a16:creationId xmlns:a16="http://schemas.microsoft.com/office/drawing/2014/main" id="{5C8D7C30-472E-4769-A11C-8FA9F5028187}"/>
              </a:ext>
            </a:extLst>
          </p:cNvPr>
          <p:cNvGraphicFramePr>
            <a:graphicFrameLocks noChangeAspect="1"/>
          </p:cNvGraphicFramePr>
          <p:nvPr/>
        </p:nvGraphicFramePr>
        <p:xfrm>
          <a:off x="100584" y="1665358"/>
          <a:ext cx="11987784" cy="4198746"/>
        </p:xfrm>
        <a:graphic>
          <a:graphicData uri="http://schemas.openxmlformats.org/presentationml/2006/ole">
            <mc:AlternateContent xmlns:mc="http://schemas.openxmlformats.org/markup-compatibility/2006">
              <mc:Choice xmlns:v="urn:schemas-microsoft-com:vml" Requires="v">
                <p:oleObj name="Image" r:id="rId4" imgW="4722840" imgH="1653840" progId="Photoshop.Image.55">
                  <p:embed/>
                </p:oleObj>
              </mc:Choice>
              <mc:Fallback>
                <p:oleObj name="Image" r:id="rId4" imgW="4722840" imgH="1653840" progId="Photoshop.Image.55">
                  <p:embed/>
                  <p:pic>
                    <p:nvPicPr>
                      <p:cNvPr id="10" name="Object 9">
                        <a:extLst>
                          <a:ext uri="{FF2B5EF4-FFF2-40B4-BE49-F238E27FC236}">
                            <a16:creationId xmlns:a16="http://schemas.microsoft.com/office/drawing/2014/main" id="{5C8D7C30-472E-4769-A11C-8FA9F5028187}"/>
                          </a:ext>
                        </a:extLst>
                      </p:cNvPr>
                      <p:cNvPicPr/>
                      <p:nvPr/>
                    </p:nvPicPr>
                    <p:blipFill>
                      <a:blip r:embed="rId5"/>
                      <a:stretch>
                        <a:fillRect/>
                      </a:stretch>
                    </p:blipFill>
                    <p:spPr>
                      <a:xfrm>
                        <a:off x="100584" y="1665358"/>
                        <a:ext cx="11987784" cy="4198746"/>
                      </a:xfrm>
                      <a:prstGeom prst="rect">
                        <a:avLst/>
                      </a:prstGeom>
                    </p:spPr>
                  </p:pic>
                </p:oleObj>
              </mc:Fallback>
            </mc:AlternateContent>
          </a:graphicData>
        </a:graphic>
      </p:graphicFrame>
      <p:sp>
        <p:nvSpPr>
          <p:cNvPr id="2" name="Oval 1">
            <a:extLst>
              <a:ext uri="{FF2B5EF4-FFF2-40B4-BE49-F238E27FC236}">
                <a16:creationId xmlns:a16="http://schemas.microsoft.com/office/drawing/2014/main" id="{C486AF0F-8C61-43F8-B5E6-06C829C58037}"/>
              </a:ext>
            </a:extLst>
          </p:cNvPr>
          <p:cNvSpPr/>
          <p:nvPr/>
        </p:nvSpPr>
        <p:spPr>
          <a:xfrm>
            <a:off x="7454689" y="4533499"/>
            <a:ext cx="3035808" cy="1608672"/>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 name="TextBox 2">
            <a:extLst>
              <a:ext uri="{FF2B5EF4-FFF2-40B4-BE49-F238E27FC236}">
                <a16:creationId xmlns:a16="http://schemas.microsoft.com/office/drawing/2014/main" id="{88C068DC-1830-4A2C-B442-2C93AF01F419}"/>
              </a:ext>
            </a:extLst>
          </p:cNvPr>
          <p:cNvSpPr txBox="1"/>
          <p:nvPr/>
        </p:nvSpPr>
        <p:spPr>
          <a:xfrm>
            <a:off x="9668602" y="2516492"/>
            <a:ext cx="1980029" cy="1200329"/>
          </a:xfrm>
          <a:prstGeom prst="rect">
            <a:avLst/>
          </a:prstGeom>
          <a:noFill/>
        </p:spPr>
        <p:txBody>
          <a:bodyPr wrap="none" rtlCol="0">
            <a:spAutoFit/>
          </a:bodyPr>
          <a:lstStyle/>
          <a:p>
            <a:r>
              <a:rPr lang="en-US" b="1" dirty="0">
                <a:solidFill>
                  <a:srgbClr val="FF0000"/>
                </a:solidFill>
              </a:rPr>
              <a:t>Agri-food sector</a:t>
            </a:r>
          </a:p>
          <a:p>
            <a:endParaRPr lang="en-US" dirty="0">
              <a:solidFill>
                <a:srgbClr val="FF0000"/>
              </a:solidFill>
            </a:endParaRPr>
          </a:p>
          <a:p>
            <a:r>
              <a:rPr lang="en-US" dirty="0">
                <a:solidFill>
                  <a:srgbClr val="FF0000"/>
                </a:solidFill>
              </a:rPr>
              <a:t>~30% of global</a:t>
            </a:r>
            <a:br>
              <a:rPr lang="en-US" dirty="0">
                <a:solidFill>
                  <a:srgbClr val="FF0000"/>
                </a:solidFill>
              </a:rPr>
            </a:br>
            <a:r>
              <a:rPr lang="en-US" dirty="0">
                <a:solidFill>
                  <a:srgbClr val="FF0000"/>
                </a:solidFill>
              </a:rPr>
              <a:t>GHG emissions</a:t>
            </a:r>
            <a:endParaRPr lang="en-NZ" dirty="0">
              <a:solidFill>
                <a:srgbClr val="FF0000"/>
              </a:solidFill>
            </a:endParaRPr>
          </a:p>
        </p:txBody>
      </p:sp>
      <p:cxnSp>
        <p:nvCxnSpPr>
          <p:cNvPr id="5" name="Straight Arrow Connector 4">
            <a:extLst>
              <a:ext uri="{FF2B5EF4-FFF2-40B4-BE49-F238E27FC236}">
                <a16:creationId xmlns:a16="http://schemas.microsoft.com/office/drawing/2014/main" id="{4672C585-15A8-4A32-A579-0894E1FD8CF8}"/>
              </a:ext>
            </a:extLst>
          </p:cNvPr>
          <p:cNvCxnSpPr/>
          <p:nvPr/>
        </p:nvCxnSpPr>
        <p:spPr>
          <a:xfrm flipH="1">
            <a:off x="9668602" y="4025947"/>
            <a:ext cx="370547" cy="507552"/>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8" name="Google Shape;158;p3">
            <a:extLst>
              <a:ext uri="{FF2B5EF4-FFF2-40B4-BE49-F238E27FC236}">
                <a16:creationId xmlns:a16="http://schemas.microsoft.com/office/drawing/2014/main" id="{863ECA64-3F6D-44C7-AB12-EFB923C2756B}"/>
              </a:ext>
            </a:extLst>
          </p:cNvPr>
          <p:cNvSpPr txBox="1"/>
          <p:nvPr/>
        </p:nvSpPr>
        <p:spPr>
          <a:xfrm>
            <a:off x="893221" y="6100119"/>
            <a:ext cx="4724800" cy="170800"/>
          </a:xfrm>
          <a:prstGeom prst="rect">
            <a:avLst/>
          </a:prstGeom>
          <a:noFill/>
          <a:ln>
            <a:noFill/>
          </a:ln>
        </p:spPr>
        <p:txBody>
          <a:bodyPr spcFirstLastPara="1" wrap="square" lIns="0" tIns="0" rIns="0" bIns="0" anchor="t" anchorCtr="0">
            <a:noAutofit/>
          </a:bodyPr>
          <a:lstStyle/>
          <a:p>
            <a:pPr>
              <a:lnSpc>
                <a:spcPct val="168750"/>
              </a:lnSpc>
              <a:buClr>
                <a:schemeClr val="lt1"/>
              </a:buClr>
              <a:buSzPts val="800"/>
            </a:pPr>
            <a:r>
              <a:rPr lang="en-GB" sz="1000" dirty="0">
                <a:solidFill>
                  <a:schemeClr val="lt1"/>
                </a:solidFill>
              </a:rPr>
              <a:t>[IPCC WGIII Figure SPM.1; Chapter 2, Figure 2.4; Chapter 12.4]</a:t>
            </a:r>
            <a:endParaRPr sz="1000" dirty="0">
              <a:solidFill>
                <a:schemeClr val="lt1"/>
              </a:solidFill>
            </a:endParaRPr>
          </a:p>
        </p:txBody>
      </p:sp>
      <p:grpSp>
        <p:nvGrpSpPr>
          <p:cNvPr id="9" name="Group 8">
            <a:extLst>
              <a:ext uri="{FF2B5EF4-FFF2-40B4-BE49-F238E27FC236}">
                <a16:creationId xmlns:a16="http://schemas.microsoft.com/office/drawing/2014/main" id="{73DCB949-548C-4050-A388-C658152C2527}"/>
              </a:ext>
            </a:extLst>
          </p:cNvPr>
          <p:cNvGrpSpPr/>
          <p:nvPr/>
        </p:nvGrpSpPr>
        <p:grpSpPr>
          <a:xfrm>
            <a:off x="126313" y="1665358"/>
            <a:ext cx="6359945" cy="4150915"/>
            <a:chOff x="455071" y="1738181"/>
            <a:chExt cx="8767798" cy="4192701"/>
          </a:xfrm>
        </p:grpSpPr>
        <p:pic>
          <p:nvPicPr>
            <p:cNvPr id="11" name="Google Shape;167;p4">
              <a:extLst>
                <a:ext uri="{FF2B5EF4-FFF2-40B4-BE49-F238E27FC236}">
                  <a16:creationId xmlns:a16="http://schemas.microsoft.com/office/drawing/2014/main" id="{0778270D-1FA6-4883-9BFE-E5E5CA0784B7}"/>
                </a:ext>
              </a:extLst>
            </p:cNvPr>
            <p:cNvPicPr preferRelativeResize="0"/>
            <p:nvPr/>
          </p:nvPicPr>
          <p:blipFill rotWithShape="1">
            <a:blip r:embed="rId6">
              <a:alphaModFix/>
            </a:blip>
            <a:srcRect t="11623" r="72771" b="44010"/>
            <a:stretch/>
          </p:blipFill>
          <p:spPr>
            <a:xfrm>
              <a:off x="455071" y="1738181"/>
              <a:ext cx="3590065" cy="4192701"/>
            </a:xfrm>
            <a:prstGeom prst="rect">
              <a:avLst/>
            </a:prstGeom>
            <a:noFill/>
            <a:ln>
              <a:noFill/>
            </a:ln>
          </p:spPr>
        </p:pic>
        <p:pic>
          <p:nvPicPr>
            <p:cNvPr id="12" name="Google Shape;169;p4">
              <a:extLst>
                <a:ext uri="{FF2B5EF4-FFF2-40B4-BE49-F238E27FC236}">
                  <a16:creationId xmlns:a16="http://schemas.microsoft.com/office/drawing/2014/main" id="{0B5DDB57-862D-46F4-AE72-8C7C22AFE378}"/>
                </a:ext>
              </a:extLst>
            </p:cNvPr>
            <p:cNvPicPr preferRelativeResize="0"/>
            <p:nvPr/>
          </p:nvPicPr>
          <p:blipFill rotWithShape="1">
            <a:blip r:embed="rId6">
              <a:alphaModFix/>
            </a:blip>
            <a:srcRect l="26970" t="11623" r="52515" b="44010"/>
            <a:stretch/>
          </p:blipFill>
          <p:spPr>
            <a:xfrm>
              <a:off x="4020337" y="1738181"/>
              <a:ext cx="2704565" cy="4192701"/>
            </a:xfrm>
            <a:prstGeom prst="rect">
              <a:avLst/>
            </a:prstGeom>
            <a:noFill/>
            <a:ln>
              <a:noFill/>
            </a:ln>
          </p:spPr>
        </p:pic>
        <p:pic>
          <p:nvPicPr>
            <p:cNvPr id="13" name="Google Shape;170;p4">
              <a:extLst>
                <a:ext uri="{FF2B5EF4-FFF2-40B4-BE49-F238E27FC236}">
                  <a16:creationId xmlns:a16="http://schemas.microsoft.com/office/drawing/2014/main" id="{5A5B3EEF-87D3-4F20-9A91-EEC460411413}"/>
                </a:ext>
              </a:extLst>
            </p:cNvPr>
            <p:cNvPicPr preferRelativeResize="0"/>
            <p:nvPr/>
          </p:nvPicPr>
          <p:blipFill rotWithShape="1">
            <a:blip r:embed="rId6">
              <a:alphaModFix/>
            </a:blip>
            <a:srcRect l="47406" t="11623" r="33577" b="44010"/>
            <a:stretch/>
          </p:blipFill>
          <p:spPr>
            <a:xfrm>
              <a:off x="6715604" y="1738181"/>
              <a:ext cx="2507265" cy="4192701"/>
            </a:xfrm>
            <a:prstGeom prst="rect">
              <a:avLst/>
            </a:prstGeom>
            <a:noFill/>
            <a:ln>
              <a:noFill/>
            </a:ln>
          </p:spPr>
        </p:pic>
      </p:grpSp>
      <p:pic>
        <p:nvPicPr>
          <p:cNvPr id="14" name="Google Shape;168;p4">
            <a:extLst>
              <a:ext uri="{FF2B5EF4-FFF2-40B4-BE49-F238E27FC236}">
                <a16:creationId xmlns:a16="http://schemas.microsoft.com/office/drawing/2014/main" id="{6C07B39C-1DB1-4C65-9A73-1AEE5BE1B90D}"/>
              </a:ext>
            </a:extLst>
          </p:cNvPr>
          <p:cNvPicPr preferRelativeResize="0"/>
          <p:nvPr/>
        </p:nvPicPr>
        <p:blipFill rotWithShape="1">
          <a:blip r:embed="rId6">
            <a:alphaModFix/>
          </a:blip>
          <a:srcRect l="81845" t="11623" b="44010"/>
          <a:stretch/>
        </p:blipFill>
        <p:spPr>
          <a:xfrm>
            <a:off x="4028812" y="3338767"/>
            <a:ext cx="1158485" cy="1994829"/>
          </a:xfrm>
          <a:prstGeom prst="rect">
            <a:avLst/>
          </a:prstGeom>
          <a:noFill/>
          <a:ln>
            <a:noFill/>
          </a:ln>
        </p:spPr>
      </p:pic>
    </p:spTree>
    <p:extLst>
      <p:ext uri="{BB962C8B-B14F-4D97-AF65-F5344CB8AC3E}">
        <p14:creationId xmlns:p14="http://schemas.microsoft.com/office/powerpoint/2010/main" val="2821517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F85787-EE41-FF44-A031-AB03A5E6119D}"/>
              </a:ext>
            </a:extLst>
          </p:cNvPr>
          <p:cNvSpPr>
            <a:spLocks noGrp="1"/>
          </p:cNvSpPr>
          <p:nvPr>
            <p:ph type="body" sz="quarter" idx="15"/>
          </p:nvPr>
        </p:nvSpPr>
        <p:spPr/>
        <p:txBody>
          <a:bodyPr>
            <a:normAutofit fontScale="70000" lnSpcReduction="20000"/>
          </a:bodyPr>
          <a:lstStyle/>
          <a:p>
            <a:endParaRPr lang="en-US"/>
          </a:p>
        </p:txBody>
      </p:sp>
      <p:sp>
        <p:nvSpPr>
          <p:cNvPr id="3" name="Content Placeholder 2">
            <a:extLst>
              <a:ext uri="{FF2B5EF4-FFF2-40B4-BE49-F238E27FC236}">
                <a16:creationId xmlns:a16="http://schemas.microsoft.com/office/drawing/2014/main" id="{16E663F9-114B-5B4C-BF3A-6F62490DF15E}"/>
              </a:ext>
            </a:extLst>
          </p:cNvPr>
          <p:cNvSpPr>
            <a:spLocks noGrp="1"/>
          </p:cNvSpPr>
          <p:nvPr>
            <p:ph sz="half" idx="13"/>
          </p:nvPr>
        </p:nvSpPr>
        <p:spPr>
          <a:xfrm>
            <a:off x="949324" y="6450201"/>
            <a:ext cx="4391026" cy="155575"/>
          </a:xfrm>
        </p:spPr>
        <p:txBody>
          <a:bodyPr/>
          <a:lstStyle/>
          <a:p>
            <a:r>
              <a:rPr lang="en-US" dirty="0"/>
              <a:t>WGIII Chapter 12.4</a:t>
            </a:r>
          </a:p>
        </p:txBody>
      </p:sp>
      <p:sp>
        <p:nvSpPr>
          <p:cNvPr id="4" name="Content Placeholder 3">
            <a:extLst>
              <a:ext uri="{FF2B5EF4-FFF2-40B4-BE49-F238E27FC236}">
                <a16:creationId xmlns:a16="http://schemas.microsoft.com/office/drawing/2014/main" id="{5245664B-E98F-674E-B7B2-4B895112CA0F}"/>
              </a:ext>
            </a:extLst>
          </p:cNvPr>
          <p:cNvSpPr>
            <a:spLocks noGrp="1"/>
          </p:cNvSpPr>
          <p:nvPr>
            <p:ph sz="half" idx="16"/>
          </p:nvPr>
        </p:nvSpPr>
        <p:spPr>
          <a:xfrm>
            <a:off x="1631950" y="4462854"/>
            <a:ext cx="2411413" cy="1858443"/>
          </a:xfrm>
        </p:spPr>
        <p:txBody>
          <a:bodyPr/>
          <a:lstStyle/>
          <a:p>
            <a:pPr lvl="1" algn="ctr"/>
            <a:r>
              <a:rPr lang="en-US" dirty="0"/>
              <a:t>Agriculture</a:t>
            </a:r>
          </a:p>
          <a:p>
            <a:r>
              <a:rPr lang="en-US" dirty="0"/>
              <a:t>Direct emissions from livestock and crop production systems; 6.3 Gt CO</a:t>
            </a:r>
            <a:r>
              <a:rPr lang="en-US" baseline="-25000" dirty="0"/>
              <a:t>2</a:t>
            </a:r>
            <a:r>
              <a:rPr lang="en-US" dirty="0"/>
              <a:t>-eq</a:t>
            </a:r>
          </a:p>
          <a:p>
            <a:endParaRPr lang="en-US" dirty="0"/>
          </a:p>
        </p:txBody>
      </p:sp>
      <p:sp>
        <p:nvSpPr>
          <p:cNvPr id="6" name="Content Placeholder 5">
            <a:extLst>
              <a:ext uri="{FF2B5EF4-FFF2-40B4-BE49-F238E27FC236}">
                <a16:creationId xmlns:a16="http://schemas.microsoft.com/office/drawing/2014/main" id="{594E57B8-E915-824D-B0ED-1A2294FF5C4C}"/>
              </a:ext>
            </a:extLst>
          </p:cNvPr>
          <p:cNvSpPr>
            <a:spLocks noGrp="1"/>
          </p:cNvSpPr>
          <p:nvPr>
            <p:ph sz="half" idx="17"/>
          </p:nvPr>
        </p:nvSpPr>
        <p:spPr>
          <a:xfrm>
            <a:off x="1271588" y="882121"/>
            <a:ext cx="9612312" cy="1301737"/>
          </a:xfrm>
        </p:spPr>
        <p:txBody>
          <a:bodyPr>
            <a:normAutofit fontScale="92500" lnSpcReduction="10000"/>
          </a:bodyPr>
          <a:lstStyle/>
          <a:p>
            <a:r>
              <a:rPr lang="en-US" dirty="0"/>
              <a:t>Agri-food system emission sources</a:t>
            </a:r>
          </a:p>
          <a:p>
            <a:r>
              <a:rPr lang="en-NZ" sz="2000" dirty="0"/>
              <a:t>Production, processing, distribution, consumption of food and management of food system residues; estimated 23-42% of all global GHG emissions</a:t>
            </a:r>
            <a:endParaRPr lang="en-US" sz="2000" dirty="0"/>
          </a:p>
        </p:txBody>
      </p:sp>
      <p:sp>
        <p:nvSpPr>
          <p:cNvPr id="7" name="Content Placeholder 6">
            <a:extLst>
              <a:ext uri="{FF2B5EF4-FFF2-40B4-BE49-F238E27FC236}">
                <a16:creationId xmlns:a16="http://schemas.microsoft.com/office/drawing/2014/main" id="{144FED68-A468-1141-913E-0D3E48E99B04}"/>
              </a:ext>
            </a:extLst>
          </p:cNvPr>
          <p:cNvSpPr>
            <a:spLocks noGrp="1"/>
          </p:cNvSpPr>
          <p:nvPr>
            <p:ph sz="half" idx="18"/>
          </p:nvPr>
        </p:nvSpPr>
        <p:spPr>
          <a:xfrm>
            <a:off x="4870450" y="4462854"/>
            <a:ext cx="2411413" cy="1858443"/>
          </a:xfrm>
        </p:spPr>
        <p:txBody>
          <a:bodyPr/>
          <a:lstStyle/>
          <a:p>
            <a:pPr lvl="1" algn="ctr"/>
            <a:r>
              <a:rPr lang="en-US" dirty="0"/>
              <a:t>Land-use change</a:t>
            </a:r>
          </a:p>
          <a:p>
            <a:r>
              <a:rPr lang="en-US" dirty="0"/>
              <a:t>Land use, land-use change and forestry, including peatland drainage; 4.0 Gt CO</a:t>
            </a:r>
            <a:r>
              <a:rPr lang="en-US" baseline="-25000" dirty="0"/>
              <a:t>2</a:t>
            </a:r>
            <a:r>
              <a:rPr lang="en-US" dirty="0"/>
              <a:t>-eq</a:t>
            </a:r>
          </a:p>
          <a:p>
            <a:endParaRPr lang="en-US" dirty="0"/>
          </a:p>
        </p:txBody>
      </p:sp>
      <p:sp>
        <p:nvSpPr>
          <p:cNvPr id="9" name="Content Placeholder 8">
            <a:extLst>
              <a:ext uri="{FF2B5EF4-FFF2-40B4-BE49-F238E27FC236}">
                <a16:creationId xmlns:a16="http://schemas.microsoft.com/office/drawing/2014/main" id="{26507CFF-BE7F-0F44-BB76-273BD659C9A5}"/>
              </a:ext>
            </a:extLst>
          </p:cNvPr>
          <p:cNvSpPr>
            <a:spLocks noGrp="1"/>
          </p:cNvSpPr>
          <p:nvPr>
            <p:ph sz="half" idx="20"/>
          </p:nvPr>
        </p:nvSpPr>
        <p:spPr>
          <a:xfrm>
            <a:off x="8147050" y="4462854"/>
            <a:ext cx="2578862" cy="1858443"/>
          </a:xfrm>
        </p:spPr>
        <p:txBody>
          <a:bodyPr/>
          <a:lstStyle/>
          <a:p>
            <a:pPr lvl="1" algn="ctr"/>
            <a:r>
              <a:rPr lang="en-US" dirty="0"/>
              <a:t>Energy, industry, waste</a:t>
            </a:r>
          </a:p>
          <a:p>
            <a:r>
              <a:rPr lang="en-US" dirty="0"/>
              <a:t>Processing, transport, storage, preparation, food waste; </a:t>
            </a:r>
            <a:br>
              <a:rPr lang="en-US" dirty="0"/>
            </a:br>
            <a:r>
              <a:rPr lang="en-US" dirty="0"/>
              <a:t>6.5 Gt CO</a:t>
            </a:r>
            <a:r>
              <a:rPr lang="en-US" baseline="-25000" dirty="0"/>
              <a:t>2</a:t>
            </a:r>
            <a:r>
              <a:rPr lang="en-US" dirty="0"/>
              <a:t>-eq</a:t>
            </a:r>
          </a:p>
          <a:p>
            <a:endParaRPr lang="en-US" dirty="0"/>
          </a:p>
        </p:txBody>
      </p:sp>
      <p:sp>
        <p:nvSpPr>
          <p:cNvPr id="15" name="TextBox 14">
            <a:extLst>
              <a:ext uri="{FF2B5EF4-FFF2-40B4-BE49-F238E27FC236}">
                <a16:creationId xmlns:a16="http://schemas.microsoft.com/office/drawing/2014/main" id="{6AD23F1E-FA18-4AB4-BAF5-391B39F3A892}"/>
              </a:ext>
            </a:extLst>
          </p:cNvPr>
          <p:cNvSpPr txBox="1"/>
          <p:nvPr/>
        </p:nvSpPr>
        <p:spPr>
          <a:xfrm>
            <a:off x="996124" y="5543378"/>
            <a:ext cx="10662475" cy="830997"/>
          </a:xfrm>
          <a:prstGeom prst="rect">
            <a:avLst/>
          </a:prstGeom>
          <a:noFill/>
        </p:spPr>
        <p:txBody>
          <a:bodyPr wrap="square">
            <a:spAutoFit/>
          </a:bodyPr>
          <a:lstStyle/>
          <a:p>
            <a:pPr marL="6350" marR="0" lvl="0" indent="0" algn="ctr" defTabSz="914400" rtl="0" eaLnBrk="1" fontAlgn="auto" latinLnBrk="0" hangingPunct="1">
              <a:lnSpc>
                <a:spcPct val="100000"/>
              </a:lnSpc>
              <a:spcBef>
                <a:spcPts val="0"/>
              </a:spcBef>
              <a:spcAft>
                <a:spcPts val="1600"/>
              </a:spcAft>
              <a:buClrTx/>
              <a:buSzTx/>
              <a:buFont typeface="Arial" panose="020B0604020202020204" pitchFamily="34" charset="0"/>
              <a:buNone/>
              <a:tabLst/>
              <a:defRPr/>
            </a:pPr>
            <a:r>
              <a:rPr kumimoji="0" lang="en-NZ" sz="2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The share of energy, industrial process and waste emissions occurring as part of the food system has grown from ~28% in 1990 to ~38% in 2018</a:t>
            </a:r>
            <a:endParaRPr kumimoji="0" lang="en-US" sz="2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pic>
        <p:nvPicPr>
          <p:cNvPr id="30" name="Picture Placeholder 29">
            <a:extLst>
              <a:ext uri="{FF2B5EF4-FFF2-40B4-BE49-F238E27FC236}">
                <a16:creationId xmlns:a16="http://schemas.microsoft.com/office/drawing/2014/main" id="{8ED8BDFE-2A68-48AB-A4E9-FAFEA19F747B}"/>
              </a:ext>
            </a:extLst>
          </p:cNvPr>
          <p:cNvPicPr>
            <a:picLocks noGrp="1" noChangeAspect="1"/>
          </p:cNvPicPr>
          <p:nvPr>
            <p:ph type="pic" sz="quarter" idx="19"/>
          </p:nvPr>
        </p:nvPicPr>
        <p:blipFill>
          <a:blip r:embed="rId2"/>
          <a:srcRect t="17225" b="17225"/>
          <a:stretch>
            <a:fillRect/>
          </a:stretch>
        </p:blipFill>
        <p:spPr>
          <a:xfrm>
            <a:off x="5164862" y="2485413"/>
            <a:ext cx="1858237" cy="1858443"/>
          </a:xfrm>
        </p:spPr>
      </p:pic>
      <p:pic>
        <p:nvPicPr>
          <p:cNvPr id="34" name="Picture Placeholder 33">
            <a:extLst>
              <a:ext uri="{FF2B5EF4-FFF2-40B4-BE49-F238E27FC236}">
                <a16:creationId xmlns:a16="http://schemas.microsoft.com/office/drawing/2014/main" id="{B6629D35-7886-4450-95F1-44FAADBFE637}"/>
              </a:ext>
            </a:extLst>
          </p:cNvPr>
          <p:cNvPicPr>
            <a:picLocks noGrp="1" noChangeAspect="1"/>
          </p:cNvPicPr>
          <p:nvPr>
            <p:ph type="pic" sz="quarter" idx="12"/>
          </p:nvPr>
        </p:nvPicPr>
        <p:blipFill>
          <a:blip r:embed="rId3"/>
          <a:srcRect l="17440" r="17440"/>
          <a:stretch>
            <a:fillRect/>
          </a:stretch>
        </p:blipFill>
        <p:spPr>
          <a:xfrm>
            <a:off x="1926362" y="2457981"/>
            <a:ext cx="1858237" cy="1858443"/>
          </a:xfrm>
        </p:spPr>
      </p:pic>
      <p:pic>
        <p:nvPicPr>
          <p:cNvPr id="38" name="Picture Placeholder 37">
            <a:extLst>
              <a:ext uri="{FF2B5EF4-FFF2-40B4-BE49-F238E27FC236}">
                <a16:creationId xmlns:a16="http://schemas.microsoft.com/office/drawing/2014/main" id="{9F09C05F-4DE1-4B88-B518-0A138733583E}"/>
              </a:ext>
            </a:extLst>
          </p:cNvPr>
          <p:cNvPicPr>
            <a:picLocks noGrp="1" noChangeAspect="1"/>
          </p:cNvPicPr>
          <p:nvPr>
            <p:ph type="pic" sz="quarter" idx="21"/>
          </p:nvPr>
        </p:nvPicPr>
        <p:blipFill>
          <a:blip r:embed="rId4"/>
          <a:srcRect l="15596" r="15596"/>
          <a:stretch>
            <a:fillRect/>
          </a:stretch>
        </p:blipFill>
        <p:spPr>
          <a:xfrm>
            <a:off x="8441462" y="2485413"/>
            <a:ext cx="1858237" cy="1858443"/>
          </a:xfrm>
        </p:spPr>
      </p:pic>
    </p:spTree>
    <p:extLst>
      <p:ext uri="{BB962C8B-B14F-4D97-AF65-F5344CB8AC3E}">
        <p14:creationId xmlns:p14="http://schemas.microsoft.com/office/powerpoint/2010/main" val="3324336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3"/>
          <p:cNvSpPr txBox="1">
            <a:spLocks noGrp="1"/>
          </p:cNvSpPr>
          <p:nvPr>
            <p:ph type="body" idx="1"/>
          </p:nvPr>
        </p:nvSpPr>
        <p:spPr>
          <a:xfrm>
            <a:off x="5980043" y="1143000"/>
            <a:ext cx="4892966" cy="4206240"/>
          </a:xfrm>
          <a:prstGeom prst="rect">
            <a:avLst/>
          </a:prstGeom>
          <a:noFill/>
          <a:ln>
            <a:noFill/>
          </a:ln>
        </p:spPr>
        <p:txBody>
          <a:bodyPr spcFirstLastPara="1" vert="horz" wrap="square" lIns="243833" tIns="60933" rIns="121900" bIns="60933" rtlCol="0" anchor="ctr" anchorCtr="0">
            <a:noAutofit/>
          </a:bodyPr>
          <a:lstStyle/>
          <a:p>
            <a:pPr marL="0" indent="0">
              <a:lnSpc>
                <a:spcPct val="100000"/>
              </a:lnSpc>
              <a:buClr>
                <a:schemeClr val="lt1"/>
              </a:buClr>
              <a:buSzPts val="2200"/>
            </a:pPr>
            <a:r>
              <a:rPr lang="en-NZ" sz="4000" b="1" dirty="0"/>
              <a:t>Unless there are immediate and deep emissions reductions across all sectors (including agri-food systems), 1.5°C  is beyond reach. </a:t>
            </a:r>
          </a:p>
        </p:txBody>
      </p:sp>
      <p:pic>
        <p:nvPicPr>
          <p:cNvPr id="157" name="Google Shape;157;p3" descr="Diagram&#10;&#10;Description automatically generated"/>
          <p:cNvPicPr preferRelativeResize="0"/>
          <p:nvPr/>
        </p:nvPicPr>
        <p:blipFill rotWithShape="1">
          <a:blip r:embed="rId3">
            <a:alphaModFix/>
          </a:blip>
          <a:srcRect/>
          <a:stretch/>
        </p:blipFill>
        <p:spPr>
          <a:xfrm>
            <a:off x="455067" y="262963"/>
            <a:ext cx="4892967" cy="6332072"/>
          </a:xfrm>
          <a:prstGeom prst="rect">
            <a:avLst/>
          </a:prstGeom>
          <a:noFill/>
          <a:ln>
            <a:noFill/>
          </a:ln>
        </p:spPr>
      </p:pic>
      <p:sp>
        <p:nvSpPr>
          <p:cNvPr id="158" name="Google Shape;158;p3"/>
          <p:cNvSpPr txBox="1"/>
          <p:nvPr/>
        </p:nvSpPr>
        <p:spPr>
          <a:xfrm>
            <a:off x="455071" y="6601492"/>
            <a:ext cx="4724800" cy="170800"/>
          </a:xfrm>
          <a:prstGeom prst="rect">
            <a:avLst/>
          </a:prstGeom>
          <a:noFill/>
          <a:ln>
            <a:noFill/>
          </a:ln>
        </p:spPr>
        <p:txBody>
          <a:bodyPr spcFirstLastPara="1" wrap="square" lIns="0" tIns="0" rIns="0" bIns="0" anchor="t" anchorCtr="0">
            <a:noAutofit/>
          </a:bodyPr>
          <a:lstStyle/>
          <a:p>
            <a:pPr>
              <a:lnSpc>
                <a:spcPct val="168750"/>
              </a:lnSpc>
              <a:buClr>
                <a:schemeClr val="lt1"/>
              </a:buClr>
              <a:buSzPts val="800"/>
            </a:pPr>
            <a:r>
              <a:rPr lang="en-GB" sz="1000" dirty="0">
                <a:solidFill>
                  <a:schemeClr val="lt1"/>
                </a:solidFill>
              </a:rPr>
              <a:t>[Matt </a:t>
            </a:r>
            <a:r>
              <a:rPr lang="en-GB" sz="1000" dirty="0" err="1">
                <a:solidFill>
                  <a:schemeClr val="lt1"/>
                </a:solidFill>
              </a:rPr>
              <a:t>Bridgestock</a:t>
            </a:r>
            <a:r>
              <a:rPr lang="en-GB" sz="1000" dirty="0">
                <a:solidFill>
                  <a:schemeClr val="lt1"/>
                </a:solidFill>
              </a:rPr>
              <a:t>, Director and Architect at John Gilbert Architects]</a:t>
            </a:r>
            <a:endParaRPr sz="1000" dirty="0">
              <a:solidFill>
                <a:schemeClr val="lt1"/>
              </a:solidFill>
            </a:endParaRPr>
          </a:p>
          <a:p>
            <a:pPr>
              <a:lnSpc>
                <a:spcPct val="168750"/>
              </a:lnSpc>
              <a:buClr>
                <a:schemeClr val="lt1"/>
              </a:buClr>
              <a:buSzPts val="800"/>
            </a:pPr>
            <a:endParaRPr sz="1000" dirty="0">
              <a:solidFill>
                <a:schemeClr val="lt1"/>
              </a:solidFill>
            </a:endParaRPr>
          </a:p>
        </p:txBody>
      </p:sp>
      <p:pic>
        <p:nvPicPr>
          <p:cNvPr id="159" name="Google Shape;159;p3"/>
          <p:cNvPicPr preferRelativeResize="0"/>
          <p:nvPr/>
        </p:nvPicPr>
        <p:blipFill rotWithShape="1">
          <a:blip r:embed="rId4">
            <a:alphaModFix/>
          </a:blip>
          <a:srcRect l="-252779" t="-22306" r="-3599" b="-39218"/>
          <a:stretch/>
        </p:blipFill>
        <p:spPr>
          <a:xfrm>
            <a:off x="7454689" y="76035"/>
            <a:ext cx="4317111" cy="77995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C2A6D74-2BFF-6D79-5DA1-8A13105B7BDA}"/>
              </a:ext>
            </a:extLst>
          </p:cNvPr>
          <p:cNvSpPr>
            <a:spLocks noGrp="1"/>
          </p:cNvSpPr>
          <p:nvPr>
            <p:ph type="title"/>
          </p:nvPr>
        </p:nvSpPr>
        <p:spPr>
          <a:xfrm>
            <a:off x="638630" y="165088"/>
            <a:ext cx="11017129" cy="760436"/>
          </a:xfrm>
        </p:spPr>
        <p:txBody>
          <a:bodyPr>
            <a:normAutofit fontScale="90000"/>
          </a:bodyPr>
          <a:lstStyle/>
          <a:p>
            <a:br>
              <a:rPr lang="en-IN" b="1" i="0" dirty="0">
                <a:solidFill>
                  <a:srgbClr val="222222"/>
                </a:solidFill>
                <a:effectLst/>
                <a:latin typeface="Harding"/>
              </a:rPr>
            </a:br>
            <a:r>
              <a:rPr lang="en-IN" b="1" i="0" dirty="0">
                <a:solidFill>
                  <a:srgbClr val="222222"/>
                </a:solidFill>
                <a:effectLst/>
                <a:latin typeface="Harding"/>
              </a:rPr>
              <a:t>However, stringent mitigation to keep within 1.5-2</a:t>
            </a:r>
            <a:r>
              <a:rPr lang="en-NZ" sz="3200" b="1" dirty="0"/>
              <a:t>°</a:t>
            </a:r>
            <a:r>
              <a:rPr lang="en-IN" sz="3200" dirty="0">
                <a:solidFill>
                  <a:srgbClr val="222222"/>
                </a:solidFill>
                <a:latin typeface="Harding"/>
              </a:rPr>
              <a:t>C will lead to severe food insecurity in Sub Saharan Africa and South Asia</a:t>
            </a:r>
            <a:endParaRPr lang="en-US" dirty="0"/>
          </a:p>
        </p:txBody>
      </p:sp>
      <p:pic>
        <p:nvPicPr>
          <p:cNvPr id="8" name="Picture 7">
            <a:extLst>
              <a:ext uri="{FF2B5EF4-FFF2-40B4-BE49-F238E27FC236}">
                <a16:creationId xmlns:a16="http://schemas.microsoft.com/office/drawing/2014/main" id="{B35E8BA0-FAC2-E1B4-AF6C-EF1D72C59E47}"/>
              </a:ext>
            </a:extLst>
          </p:cNvPr>
          <p:cNvPicPr>
            <a:picLocks noChangeAspect="1"/>
          </p:cNvPicPr>
          <p:nvPr/>
        </p:nvPicPr>
        <p:blipFill>
          <a:blip r:embed="rId2"/>
          <a:stretch>
            <a:fillRect/>
          </a:stretch>
        </p:blipFill>
        <p:spPr>
          <a:xfrm>
            <a:off x="340691" y="858384"/>
            <a:ext cx="5189251" cy="5999616"/>
          </a:xfrm>
          <a:prstGeom prst="rect">
            <a:avLst/>
          </a:prstGeom>
        </p:spPr>
      </p:pic>
      <p:sp>
        <p:nvSpPr>
          <p:cNvPr id="9" name="Oval 8">
            <a:extLst>
              <a:ext uri="{FF2B5EF4-FFF2-40B4-BE49-F238E27FC236}">
                <a16:creationId xmlns:a16="http://schemas.microsoft.com/office/drawing/2014/main" id="{5C15E3EB-6AA7-DA76-B570-F158F683DE4E}"/>
              </a:ext>
            </a:extLst>
          </p:cNvPr>
          <p:cNvSpPr/>
          <p:nvPr/>
        </p:nvSpPr>
        <p:spPr>
          <a:xfrm>
            <a:off x="638630" y="1117601"/>
            <a:ext cx="2046514" cy="133531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DD5C4839-63E0-B232-CD07-88B6288CF4B9}"/>
              </a:ext>
            </a:extLst>
          </p:cNvPr>
          <p:cNvSpPr/>
          <p:nvPr/>
        </p:nvSpPr>
        <p:spPr>
          <a:xfrm>
            <a:off x="3781367" y="992664"/>
            <a:ext cx="2046514" cy="133531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75790F36-4FBB-1D7D-82C4-B539A245DEAF}"/>
              </a:ext>
            </a:extLst>
          </p:cNvPr>
          <p:cNvSpPr/>
          <p:nvPr/>
        </p:nvSpPr>
        <p:spPr>
          <a:xfrm>
            <a:off x="747487" y="3949167"/>
            <a:ext cx="2046514" cy="133531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56FDBF5-5BF2-214F-6D1C-D53EC7859464}"/>
              </a:ext>
            </a:extLst>
          </p:cNvPr>
          <p:cNvSpPr/>
          <p:nvPr/>
        </p:nvSpPr>
        <p:spPr>
          <a:xfrm>
            <a:off x="3781367" y="3949167"/>
            <a:ext cx="2046514" cy="133531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A20FA489-8CC0-A971-9A1F-DD519F35C324}"/>
              </a:ext>
            </a:extLst>
          </p:cNvPr>
          <p:cNvSpPr txBox="1"/>
          <p:nvPr/>
        </p:nvSpPr>
        <p:spPr>
          <a:xfrm>
            <a:off x="5954887" y="1437252"/>
            <a:ext cx="5896422" cy="2031325"/>
          </a:xfrm>
          <a:prstGeom prst="rect">
            <a:avLst/>
          </a:prstGeom>
          <a:noFill/>
        </p:spPr>
        <p:txBody>
          <a:bodyPr wrap="none" rtlCol="0">
            <a:spAutoFit/>
          </a:bodyPr>
          <a:lstStyle/>
          <a:p>
            <a:r>
              <a:rPr lang="en-IN" b="0" i="0" dirty="0">
                <a:solidFill>
                  <a:srgbClr val="0F1419"/>
                </a:solidFill>
                <a:effectLst/>
                <a:latin typeface="TwitterChirp"/>
              </a:rPr>
              <a:t>Robust finding is that by 2050, stringent climate mitigation </a:t>
            </a:r>
          </a:p>
          <a:p>
            <a:r>
              <a:rPr lang="en-IN" b="0" i="0" dirty="0">
                <a:solidFill>
                  <a:srgbClr val="0F1419"/>
                </a:solidFill>
                <a:effectLst/>
                <a:latin typeface="TwitterChirp"/>
              </a:rPr>
              <a:t>policy, if implemented evenly across all sectors and regions,</a:t>
            </a:r>
          </a:p>
          <a:p>
            <a:r>
              <a:rPr lang="en-IN" b="0" i="0" dirty="0">
                <a:solidFill>
                  <a:srgbClr val="0F1419"/>
                </a:solidFill>
                <a:effectLst/>
                <a:latin typeface="TwitterChirp"/>
              </a:rPr>
              <a:t>would have a greater negative impact on global hunger and</a:t>
            </a:r>
          </a:p>
          <a:p>
            <a:r>
              <a:rPr lang="en-IN" b="0" i="0" dirty="0">
                <a:solidFill>
                  <a:srgbClr val="0F1419"/>
                </a:solidFill>
                <a:effectLst/>
                <a:latin typeface="TwitterChirp"/>
              </a:rPr>
              <a:t> food consumption than the direct impacts of climate change</a:t>
            </a:r>
          </a:p>
          <a:p>
            <a:r>
              <a:rPr lang="en-IN" dirty="0" err="1">
                <a:solidFill>
                  <a:srgbClr val="0F1419"/>
                </a:solidFill>
                <a:latin typeface="TwitterChirp"/>
              </a:rPr>
              <a:t>Hasewaga</a:t>
            </a:r>
            <a:r>
              <a:rPr lang="en-IN" dirty="0">
                <a:solidFill>
                  <a:srgbClr val="0F1419"/>
                </a:solidFill>
                <a:latin typeface="TwitterChirp"/>
              </a:rPr>
              <a:t> et al. Nature Climate Change, 2018 </a:t>
            </a:r>
          </a:p>
          <a:p>
            <a:r>
              <a:rPr lang="en-US" dirty="0">
                <a:hlinkClick r:id="rId3"/>
              </a:rPr>
              <a:t>https://www.nature.com/articles/s41558-018-0230-x#citeas</a:t>
            </a:r>
            <a:endParaRPr lang="en-IN" dirty="0">
              <a:solidFill>
                <a:srgbClr val="0F1419"/>
              </a:solidFill>
              <a:latin typeface="TwitterChirp"/>
            </a:endParaRPr>
          </a:p>
          <a:p>
            <a:endParaRPr lang="en-US" dirty="0"/>
          </a:p>
        </p:txBody>
      </p:sp>
      <p:sp>
        <p:nvSpPr>
          <p:cNvPr id="16" name="TextBox 15">
            <a:extLst>
              <a:ext uri="{FF2B5EF4-FFF2-40B4-BE49-F238E27FC236}">
                <a16:creationId xmlns:a16="http://schemas.microsoft.com/office/drawing/2014/main" id="{78F2B2F0-F341-E9FA-AB60-4CED55A3EF12}"/>
              </a:ext>
            </a:extLst>
          </p:cNvPr>
          <p:cNvSpPr txBox="1"/>
          <p:nvPr/>
        </p:nvSpPr>
        <p:spPr>
          <a:xfrm>
            <a:off x="5936738" y="3673526"/>
            <a:ext cx="5972341" cy="2308324"/>
          </a:xfrm>
          <a:prstGeom prst="rect">
            <a:avLst/>
          </a:prstGeom>
          <a:noFill/>
        </p:spPr>
        <p:txBody>
          <a:bodyPr wrap="none" rtlCol="0">
            <a:spAutoFit/>
          </a:bodyPr>
          <a:lstStyle/>
          <a:p>
            <a:r>
              <a:rPr lang="en-IN" b="0" i="0" dirty="0">
                <a:solidFill>
                  <a:srgbClr val="0F1419"/>
                </a:solidFill>
                <a:effectLst/>
                <a:latin typeface="TwitterChirp"/>
              </a:rPr>
              <a:t>Land based mitigation actions like energy crop expansion, </a:t>
            </a:r>
          </a:p>
          <a:p>
            <a:r>
              <a:rPr lang="en-IN" b="0" i="0" dirty="0">
                <a:solidFill>
                  <a:srgbClr val="0F1419"/>
                </a:solidFill>
                <a:effectLst/>
                <a:latin typeface="TwitterChirp"/>
              </a:rPr>
              <a:t>non-CO2 emissions reduction in agricultural sector and </a:t>
            </a:r>
          </a:p>
          <a:p>
            <a:r>
              <a:rPr lang="en-IN" b="0" i="0" dirty="0">
                <a:solidFill>
                  <a:srgbClr val="0F1419"/>
                </a:solidFill>
                <a:effectLst/>
                <a:latin typeface="TwitterChirp"/>
              </a:rPr>
              <a:t>afforestation lead to lowered availability of calories, </a:t>
            </a:r>
          </a:p>
          <a:p>
            <a:r>
              <a:rPr lang="en-IN" b="0" i="0" dirty="0">
                <a:solidFill>
                  <a:srgbClr val="0F1419"/>
                </a:solidFill>
                <a:effectLst/>
                <a:latin typeface="TwitterChirp"/>
              </a:rPr>
              <a:t>increase in population at risk of hunger, </a:t>
            </a:r>
          </a:p>
          <a:p>
            <a:r>
              <a:rPr lang="en-IN" b="0" i="0" dirty="0">
                <a:solidFill>
                  <a:srgbClr val="0F1419"/>
                </a:solidFill>
                <a:effectLst/>
                <a:latin typeface="TwitterChirp"/>
              </a:rPr>
              <a:t>higher agricultural commodity prices</a:t>
            </a:r>
          </a:p>
          <a:p>
            <a:r>
              <a:rPr lang="en-IN" dirty="0">
                <a:solidFill>
                  <a:srgbClr val="0F1419"/>
                </a:solidFill>
                <a:latin typeface="TwitterChirp"/>
              </a:rPr>
              <a:t>Fujimori et al. 2023, Nature Food</a:t>
            </a:r>
          </a:p>
          <a:p>
            <a:r>
              <a:rPr lang="en-US" dirty="0">
                <a:hlinkClick r:id="rId4"/>
              </a:rPr>
              <a:t>https://www.nature.com/articles/s43016-022-00464-4#citeas</a:t>
            </a:r>
            <a:endParaRPr lang="en-IN" dirty="0">
              <a:solidFill>
                <a:srgbClr val="0F1419"/>
              </a:solidFill>
              <a:latin typeface="TwitterChirp"/>
            </a:endParaRPr>
          </a:p>
          <a:p>
            <a:endParaRPr lang="en-US" dirty="0"/>
          </a:p>
        </p:txBody>
      </p:sp>
    </p:spTree>
    <p:extLst>
      <p:ext uri="{BB962C8B-B14F-4D97-AF65-F5344CB8AC3E}">
        <p14:creationId xmlns:p14="http://schemas.microsoft.com/office/powerpoint/2010/main" val="1673764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F1C5C-86B7-8CB9-7CFE-4801B1ADBD8F}"/>
              </a:ext>
            </a:extLst>
          </p:cNvPr>
          <p:cNvSpPr>
            <a:spLocks noGrp="1"/>
          </p:cNvSpPr>
          <p:nvPr>
            <p:ph type="title"/>
          </p:nvPr>
        </p:nvSpPr>
        <p:spPr/>
        <p:txBody>
          <a:bodyPr/>
          <a:lstStyle/>
          <a:p>
            <a:r>
              <a:rPr lang="en-US" dirty="0"/>
              <a:t>We have a catch-22 situation here</a:t>
            </a:r>
          </a:p>
        </p:txBody>
      </p:sp>
      <p:sp>
        <p:nvSpPr>
          <p:cNvPr id="3" name="Content Placeholder 2">
            <a:extLst>
              <a:ext uri="{FF2B5EF4-FFF2-40B4-BE49-F238E27FC236}">
                <a16:creationId xmlns:a16="http://schemas.microsoft.com/office/drawing/2014/main" id="{3A567393-0732-796F-FE3B-82295521A9CA}"/>
              </a:ext>
            </a:extLst>
          </p:cNvPr>
          <p:cNvSpPr>
            <a:spLocks noGrp="1"/>
          </p:cNvSpPr>
          <p:nvPr>
            <p:ph idx="1"/>
          </p:nvPr>
        </p:nvSpPr>
        <p:spPr/>
        <p:txBody>
          <a:bodyPr/>
          <a:lstStyle/>
          <a:p>
            <a:pPr marL="342900" indent="-342900">
              <a:buFont typeface="Arial" panose="020B0604020202020204" pitchFamily="34" charset="0"/>
              <a:buChar char="•"/>
            </a:pPr>
            <a:r>
              <a:rPr lang="en-US" dirty="0">
                <a:solidFill>
                  <a:schemeClr val="tx1"/>
                </a:solidFill>
              </a:rPr>
              <a:t>Mitigate we must to keep global warming levels within Paris agreed goals of 1.5 to 2ºC to keep the climate impacts at its minimum</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a:solidFill>
                  <a:schemeClr val="tx1"/>
                </a:solidFill>
              </a:rPr>
              <a:t>But mitigation at needed scale may lead to hunger and food insecurity for people in the Global South unless it is done carefully and by understanding the trade-offs and synergies well</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a:solidFill>
                  <a:schemeClr val="tx1"/>
                </a:solidFill>
              </a:rPr>
              <a:t>All of us need to play an important role in ensuring: </a:t>
            </a:r>
            <a:endParaRPr lang="en-US" sz="3200" b="1" dirty="0">
              <a:solidFill>
                <a:schemeClr val="tx1"/>
              </a:solidFill>
            </a:endParaRPr>
          </a:p>
          <a:p>
            <a:pPr algn="ctr"/>
            <a:r>
              <a:rPr lang="en-US" sz="3200" b="1" dirty="0">
                <a:solidFill>
                  <a:schemeClr val="tx1"/>
                </a:solidFill>
              </a:rPr>
              <a:t>“That technological and policy breakthroughs lead to just transitions in agri-food sector”</a:t>
            </a:r>
          </a:p>
        </p:txBody>
      </p:sp>
    </p:spTree>
    <p:extLst>
      <p:ext uri="{BB962C8B-B14F-4D97-AF65-F5344CB8AC3E}">
        <p14:creationId xmlns:p14="http://schemas.microsoft.com/office/powerpoint/2010/main" val="35451440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51A1A-4A57-D91F-5834-638DC1597B58}"/>
              </a:ext>
            </a:extLst>
          </p:cNvPr>
          <p:cNvSpPr>
            <a:spLocks noGrp="1"/>
          </p:cNvSpPr>
          <p:nvPr>
            <p:ph type="title"/>
          </p:nvPr>
        </p:nvSpPr>
        <p:spPr>
          <a:xfrm>
            <a:off x="724928" y="37167"/>
            <a:ext cx="9039655" cy="776459"/>
          </a:xfrm>
        </p:spPr>
        <p:txBody>
          <a:bodyPr>
            <a:normAutofit/>
          </a:bodyPr>
          <a:lstStyle/>
          <a:p>
            <a:pPr algn="ctr"/>
            <a:r>
              <a:rPr lang="en-US">
                <a:solidFill>
                  <a:schemeClr val="accent6">
                    <a:lumMod val="75000"/>
                  </a:schemeClr>
                </a:solidFill>
              </a:rPr>
              <a:t>What constitutes a breakthrough?</a:t>
            </a:r>
          </a:p>
        </p:txBody>
      </p:sp>
      <p:sp>
        <p:nvSpPr>
          <p:cNvPr id="3" name="Content Placeholder 2">
            <a:extLst>
              <a:ext uri="{FF2B5EF4-FFF2-40B4-BE49-F238E27FC236}">
                <a16:creationId xmlns:a16="http://schemas.microsoft.com/office/drawing/2014/main" id="{13EE8199-49A9-4073-6C19-54D29E0B52CB}"/>
              </a:ext>
            </a:extLst>
          </p:cNvPr>
          <p:cNvSpPr>
            <a:spLocks noGrp="1"/>
          </p:cNvSpPr>
          <p:nvPr>
            <p:ph idx="1"/>
          </p:nvPr>
        </p:nvSpPr>
        <p:spPr>
          <a:xfrm>
            <a:off x="724928" y="1071579"/>
            <a:ext cx="10834337" cy="5105385"/>
          </a:xfrm>
        </p:spPr>
        <p:txBody>
          <a:bodyPr vert="horz" lIns="91440" tIns="45720" rIns="91440" bIns="45720" rtlCol="0" anchor="t">
            <a:normAutofit/>
          </a:bodyPr>
          <a:lstStyle/>
          <a:p>
            <a:r>
              <a:rPr lang="en-IN" b="1" dirty="0">
                <a:solidFill>
                  <a:srgbClr val="232323"/>
                </a:solidFill>
                <a:latin typeface="ArialMT"/>
              </a:rPr>
              <a:t>There are four dimensions of</a:t>
            </a:r>
            <a:r>
              <a:rPr lang="en-IN" dirty="0">
                <a:solidFill>
                  <a:srgbClr val="232323"/>
                </a:solidFill>
                <a:effectLst/>
                <a:latin typeface="ArialMT"/>
              </a:rPr>
              <a:t> ‘climate-resilient, sustainable agriculture’ established by first (2022) </a:t>
            </a:r>
            <a:r>
              <a:rPr lang="en-IN" dirty="0">
                <a:solidFill>
                  <a:srgbClr val="232323"/>
                </a:solidFill>
                <a:latin typeface="ArialMT"/>
              </a:rPr>
              <a:t>r</a:t>
            </a:r>
            <a:r>
              <a:rPr lang="en-IN" dirty="0">
                <a:solidFill>
                  <a:srgbClr val="232323"/>
                </a:solidFill>
                <a:effectLst/>
                <a:latin typeface="ArialMT"/>
              </a:rPr>
              <a:t>eport:</a:t>
            </a:r>
            <a:r>
              <a:rPr lang="en-IN" dirty="0">
                <a:solidFill>
                  <a:srgbClr val="232323"/>
                </a:solidFill>
                <a:latin typeface="ArialMT"/>
              </a:rPr>
              <a:t> </a:t>
            </a:r>
            <a:endParaRPr lang="en-IN" dirty="0">
              <a:solidFill>
                <a:srgbClr val="232323"/>
              </a:solidFill>
              <a:effectLst/>
              <a:latin typeface="ArialMT"/>
            </a:endParaRPr>
          </a:p>
          <a:p>
            <a:pPr marL="342900" indent="-342900">
              <a:buAutoNum type="arabicParenBoth"/>
            </a:pPr>
            <a:r>
              <a:rPr lang="en-IN" dirty="0">
                <a:solidFill>
                  <a:srgbClr val="232323"/>
                </a:solidFill>
                <a:latin typeface="ArialMT"/>
              </a:rPr>
              <a:t> Sustainably increase ag productivity and incomes</a:t>
            </a:r>
            <a:r>
              <a:rPr lang="en-IN" dirty="0">
                <a:solidFill>
                  <a:srgbClr val="232323"/>
                </a:solidFill>
                <a:effectLst/>
                <a:latin typeface="ArialMT"/>
              </a:rPr>
              <a:t>;</a:t>
            </a:r>
            <a:r>
              <a:rPr lang="en-IN" dirty="0">
                <a:solidFill>
                  <a:srgbClr val="232323"/>
                </a:solidFill>
                <a:latin typeface="ArialMT"/>
              </a:rPr>
              <a:t> </a:t>
            </a:r>
            <a:endParaRPr lang="en-IN" dirty="0">
              <a:solidFill>
                <a:srgbClr val="232323"/>
              </a:solidFill>
              <a:effectLst/>
              <a:latin typeface="ArialMT"/>
            </a:endParaRPr>
          </a:p>
          <a:p>
            <a:pPr marL="342900" indent="-342900">
              <a:buAutoNum type="arabicParenBoth"/>
            </a:pPr>
            <a:r>
              <a:rPr lang="en-IN" dirty="0">
                <a:solidFill>
                  <a:srgbClr val="232323"/>
                </a:solidFill>
                <a:latin typeface="ArialMT"/>
              </a:rPr>
              <a:t> Reduce GHG </a:t>
            </a:r>
            <a:r>
              <a:rPr lang="en-IN" dirty="0">
                <a:solidFill>
                  <a:srgbClr val="232323"/>
                </a:solidFill>
                <a:effectLst/>
                <a:latin typeface="ArialMT"/>
              </a:rPr>
              <a:t>emissions; </a:t>
            </a:r>
            <a:r>
              <a:rPr lang="en-IN" dirty="0">
                <a:solidFill>
                  <a:srgbClr val="232323"/>
                </a:solidFill>
                <a:latin typeface="ArialMT"/>
              </a:rPr>
              <a:t> </a:t>
            </a:r>
            <a:endParaRPr lang="en-IN" dirty="0">
              <a:solidFill>
                <a:srgbClr val="232323"/>
              </a:solidFill>
              <a:effectLst/>
              <a:latin typeface="ArialMT"/>
            </a:endParaRPr>
          </a:p>
          <a:p>
            <a:pPr marL="342900" indent="-342900">
              <a:buAutoNum type="arabicParenBoth"/>
            </a:pPr>
            <a:r>
              <a:rPr lang="en-IN" dirty="0">
                <a:solidFill>
                  <a:srgbClr val="232323"/>
                </a:solidFill>
                <a:latin typeface="ArialMT"/>
              </a:rPr>
              <a:t> Safeguard soil, water and natural ecosystems</a:t>
            </a:r>
            <a:endParaRPr lang="en-IN" dirty="0">
              <a:solidFill>
                <a:srgbClr val="232323"/>
              </a:solidFill>
              <a:effectLst/>
              <a:latin typeface="ArialMT"/>
            </a:endParaRPr>
          </a:p>
          <a:p>
            <a:pPr marL="342900" indent="-342900">
              <a:buAutoNum type="arabicParenBoth"/>
            </a:pPr>
            <a:r>
              <a:rPr lang="en-IN" dirty="0">
                <a:solidFill>
                  <a:srgbClr val="232323"/>
                </a:solidFill>
                <a:latin typeface="ArialMT"/>
              </a:rPr>
              <a:t> Adapt and build resilience to climate change</a:t>
            </a:r>
            <a:endParaRPr lang="en-IN" dirty="0">
              <a:effectLst/>
            </a:endParaRPr>
          </a:p>
          <a:p>
            <a:endParaRPr lang="en-US" sz="1500" dirty="0">
              <a:highlight>
                <a:srgbClr val="FFFF00"/>
              </a:highlight>
              <a:latin typeface="Montserrat"/>
            </a:endParaRPr>
          </a:p>
        </p:txBody>
      </p:sp>
      <p:sp>
        <p:nvSpPr>
          <p:cNvPr id="4" name="TextBox 3">
            <a:extLst>
              <a:ext uri="{FF2B5EF4-FFF2-40B4-BE49-F238E27FC236}">
                <a16:creationId xmlns:a16="http://schemas.microsoft.com/office/drawing/2014/main" id="{89FBA56E-3C65-1B97-58F5-40BBFB841FAF}"/>
              </a:ext>
            </a:extLst>
          </p:cNvPr>
          <p:cNvSpPr txBox="1"/>
          <p:nvPr/>
        </p:nvSpPr>
        <p:spPr>
          <a:xfrm>
            <a:off x="1656239" y="3858167"/>
            <a:ext cx="5288259" cy="1938992"/>
          </a:xfrm>
          <a:prstGeom prst="rect">
            <a:avLst/>
          </a:prstGeom>
          <a:noFill/>
        </p:spPr>
        <p:txBody>
          <a:bodyPr wrap="square" rtlCol="0">
            <a:spAutoFit/>
          </a:bodyPr>
          <a:lstStyle/>
          <a:p>
            <a:pPr algn="ctr"/>
            <a:r>
              <a:rPr lang="en-US" sz="2000"/>
              <a:t>“</a:t>
            </a:r>
            <a:r>
              <a:rPr lang="en-US" sz="2000" b="1" i="1">
                <a:solidFill>
                  <a:srgbClr val="C00000"/>
                </a:solidFill>
              </a:rPr>
              <a:t>The diversity of the agricultural sector demands multiple “game-changing” innovations to escape a business-as-usual path… Synergistic interactions…  in hundreds of national and local agricultural systems will cumulatively transform global agriculture.”</a:t>
            </a:r>
          </a:p>
        </p:txBody>
      </p:sp>
      <p:pic>
        <p:nvPicPr>
          <p:cNvPr id="6" name="Picture 5">
            <a:extLst>
              <a:ext uri="{FF2B5EF4-FFF2-40B4-BE49-F238E27FC236}">
                <a16:creationId xmlns:a16="http://schemas.microsoft.com/office/drawing/2014/main" id="{EAAD0638-17E2-A84E-18B5-750574B2BCFE}"/>
              </a:ext>
            </a:extLst>
          </p:cNvPr>
          <p:cNvPicPr>
            <a:picLocks noChangeAspect="1"/>
          </p:cNvPicPr>
          <p:nvPr/>
        </p:nvPicPr>
        <p:blipFill>
          <a:blip r:embed="rId2"/>
          <a:stretch>
            <a:fillRect/>
          </a:stretch>
        </p:blipFill>
        <p:spPr>
          <a:xfrm>
            <a:off x="8012550" y="1870303"/>
            <a:ext cx="4020873" cy="4455755"/>
          </a:xfrm>
          <a:prstGeom prst="rect">
            <a:avLst/>
          </a:prstGeom>
        </p:spPr>
      </p:pic>
      <p:sp>
        <p:nvSpPr>
          <p:cNvPr id="7" name="TextBox 6">
            <a:extLst>
              <a:ext uri="{FF2B5EF4-FFF2-40B4-BE49-F238E27FC236}">
                <a16:creationId xmlns:a16="http://schemas.microsoft.com/office/drawing/2014/main" id="{3320ADBE-45D9-FC12-4101-E6162B9D9432}"/>
              </a:ext>
            </a:extLst>
          </p:cNvPr>
          <p:cNvSpPr txBox="1"/>
          <p:nvPr/>
        </p:nvSpPr>
        <p:spPr>
          <a:xfrm>
            <a:off x="554980" y="5916894"/>
            <a:ext cx="6129355" cy="677108"/>
          </a:xfrm>
          <a:prstGeom prst="rect">
            <a:avLst/>
          </a:prstGeom>
          <a:noFill/>
        </p:spPr>
        <p:txBody>
          <a:bodyPr wrap="square" rtlCol="0">
            <a:spAutoFit/>
          </a:bodyPr>
          <a:lstStyle/>
          <a:p>
            <a:endParaRPr lang="en-US"/>
          </a:p>
          <a:p>
            <a:r>
              <a:rPr lang="en-US" sz="1000"/>
              <a:t>Merrey DJ, Loboguerrero AM, Zeppenfeldt L.  2023. An Enabling Innovation Ecosystem to Accelerate Agriculture Breakthroughs. Utrecht, the Netherlands: </a:t>
            </a:r>
            <a:r>
              <a:rPr lang="en-US" sz="1000" err="1"/>
              <a:t>Clim</a:t>
            </a:r>
            <a:r>
              <a:rPr lang="en-US" sz="1000"/>
              <a:t>-Eat. https://cgspace.cgiar.org/handle/10568/130059</a:t>
            </a:r>
          </a:p>
        </p:txBody>
      </p:sp>
    </p:spTree>
    <p:extLst>
      <p:ext uri="{BB962C8B-B14F-4D97-AF65-F5344CB8AC3E}">
        <p14:creationId xmlns:p14="http://schemas.microsoft.com/office/powerpoint/2010/main" val="3579894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8E453-C40D-6147-221B-3C03738A4747}"/>
              </a:ext>
            </a:extLst>
          </p:cNvPr>
          <p:cNvSpPr>
            <a:spLocks noGrp="1"/>
          </p:cNvSpPr>
          <p:nvPr>
            <p:ph type="title"/>
          </p:nvPr>
        </p:nvSpPr>
        <p:spPr>
          <a:xfrm>
            <a:off x="999492" y="451380"/>
            <a:ext cx="9039655" cy="776459"/>
          </a:xfrm>
        </p:spPr>
        <p:txBody>
          <a:bodyPr>
            <a:noAutofit/>
          </a:bodyPr>
          <a:lstStyle/>
          <a:p>
            <a:pPr algn="ctr"/>
            <a:r>
              <a:rPr lang="en-IN" sz="3600">
                <a:solidFill>
                  <a:srgbClr val="007C42"/>
                </a:solidFill>
                <a:effectLst/>
                <a:latin typeface="ArialMT"/>
              </a:rPr>
              <a:t>Breakthrough Agenda Report 2023 </a:t>
            </a:r>
            <a:br>
              <a:rPr lang="en-IN" sz="3600">
                <a:effectLst/>
              </a:rPr>
            </a:br>
            <a:endParaRPr lang="en-US" sz="3600"/>
          </a:p>
        </p:txBody>
      </p:sp>
      <p:sp>
        <p:nvSpPr>
          <p:cNvPr id="6" name="TextBox 5">
            <a:extLst>
              <a:ext uri="{FF2B5EF4-FFF2-40B4-BE49-F238E27FC236}">
                <a16:creationId xmlns:a16="http://schemas.microsoft.com/office/drawing/2014/main" id="{6A55DE99-F30B-3A10-3E36-9E84F88EA78D}"/>
              </a:ext>
            </a:extLst>
          </p:cNvPr>
          <p:cNvSpPr txBox="1"/>
          <p:nvPr/>
        </p:nvSpPr>
        <p:spPr>
          <a:xfrm>
            <a:off x="246532" y="828708"/>
            <a:ext cx="6068619" cy="4832092"/>
          </a:xfrm>
          <a:prstGeom prst="rect">
            <a:avLst/>
          </a:prstGeom>
          <a:noFill/>
          <a:ln w="12700">
            <a:solidFill>
              <a:schemeClr val="tx1"/>
            </a:solidFill>
          </a:ln>
        </p:spPr>
        <p:txBody>
          <a:bodyPr wrap="square" lIns="91440" tIns="45720" rIns="91440" bIns="45720" anchor="t">
            <a:spAutoFit/>
          </a:bodyPr>
          <a:lstStyle/>
          <a:p>
            <a:r>
              <a:rPr lang="en-IN" b="1" dirty="0">
                <a:solidFill>
                  <a:srgbClr val="232323"/>
                </a:solidFill>
                <a:effectLst/>
                <a:latin typeface="Arial"/>
                <a:cs typeface="Arial"/>
              </a:rPr>
              <a:t>Seven ‘breakthrough technologies’ (</a:t>
            </a:r>
            <a:r>
              <a:rPr lang="en-IN" dirty="0">
                <a:solidFill>
                  <a:srgbClr val="232323"/>
                </a:solidFill>
                <a:effectLst/>
                <a:latin typeface="Arial"/>
                <a:cs typeface="Arial"/>
              </a:rPr>
              <a:t>identified in the 2022 report)</a:t>
            </a:r>
            <a:r>
              <a:rPr lang="en-IN" b="1" dirty="0">
                <a:solidFill>
                  <a:srgbClr val="232323"/>
                </a:solidFill>
                <a:latin typeface="Arial"/>
                <a:cs typeface="Arial"/>
              </a:rPr>
              <a:t> </a:t>
            </a:r>
            <a:endParaRPr lang="en-IN" dirty="0">
              <a:effectLst/>
              <a:latin typeface="Arial"/>
              <a:cs typeface="Arial"/>
            </a:endParaRPr>
          </a:p>
          <a:p>
            <a:endParaRPr lang="en-IN" dirty="0">
              <a:solidFill>
                <a:srgbClr val="232323"/>
              </a:solidFill>
              <a:latin typeface="Arial" panose="020B0604020202020204" pitchFamily="34" charset="0"/>
              <a:cs typeface="Arial" panose="020B0604020202020204" pitchFamily="34" charset="0"/>
            </a:endParaRPr>
          </a:p>
          <a:p>
            <a:pPr marL="457200" indent="-457200">
              <a:buFont typeface="+mj-lt"/>
              <a:buAutoNum type="arabicPeriod"/>
            </a:pPr>
            <a:r>
              <a:rPr lang="en-IN" dirty="0">
                <a:solidFill>
                  <a:srgbClr val="232323"/>
                </a:solidFill>
                <a:latin typeface="Arial"/>
                <a:cs typeface="Arial"/>
              </a:rPr>
              <a:t>Reduced emissions from </a:t>
            </a:r>
            <a:r>
              <a:rPr lang="en-IN" b="1" dirty="0">
                <a:solidFill>
                  <a:srgbClr val="C00000"/>
                </a:solidFill>
                <a:latin typeface="Arial"/>
                <a:cs typeface="Arial"/>
              </a:rPr>
              <a:t>fertilisers</a:t>
            </a:r>
            <a:endParaRPr lang="en-IN" b="1" dirty="0">
              <a:solidFill>
                <a:srgbClr val="C00000"/>
              </a:solidFill>
              <a:effectLst/>
              <a:latin typeface="Arial"/>
              <a:cs typeface="Arial"/>
            </a:endParaRPr>
          </a:p>
          <a:p>
            <a:pPr marL="457200" indent="-457200">
              <a:buFont typeface="+mj-lt"/>
              <a:buAutoNum type="arabicPeriod"/>
            </a:pPr>
            <a:r>
              <a:rPr lang="en-IN" dirty="0">
                <a:solidFill>
                  <a:srgbClr val="232323"/>
                </a:solidFill>
                <a:effectLst/>
                <a:latin typeface="Arial"/>
                <a:cs typeface="Arial"/>
              </a:rPr>
              <a:t>Alternative </a:t>
            </a:r>
            <a:r>
              <a:rPr lang="en-IN" b="1" dirty="0">
                <a:solidFill>
                  <a:srgbClr val="C00000"/>
                </a:solidFill>
                <a:effectLst/>
                <a:latin typeface="Arial"/>
                <a:cs typeface="Arial"/>
              </a:rPr>
              <a:t>proteins</a:t>
            </a:r>
            <a:r>
              <a:rPr lang="en-IN" dirty="0">
                <a:solidFill>
                  <a:srgbClr val="232323"/>
                </a:solidFill>
                <a:latin typeface="Arial"/>
                <a:cs typeface="Arial"/>
              </a:rPr>
              <a:t> </a:t>
            </a:r>
            <a:endParaRPr lang="en-IN" dirty="0">
              <a:solidFill>
                <a:srgbClr val="232323"/>
              </a:solidFill>
              <a:effectLst/>
              <a:latin typeface="Arial"/>
              <a:cs typeface="Arial"/>
            </a:endParaRPr>
          </a:p>
          <a:p>
            <a:pPr marL="457200" indent="-457200">
              <a:buFont typeface="+mj-lt"/>
              <a:buAutoNum type="arabicPeriod"/>
            </a:pPr>
            <a:r>
              <a:rPr lang="en-IN" dirty="0">
                <a:solidFill>
                  <a:srgbClr val="232323"/>
                </a:solidFill>
                <a:effectLst/>
                <a:latin typeface="Arial"/>
                <a:cs typeface="Arial"/>
              </a:rPr>
              <a:t>Reduced food </a:t>
            </a:r>
            <a:r>
              <a:rPr lang="en-IN" b="1" dirty="0">
                <a:solidFill>
                  <a:srgbClr val="C00000"/>
                </a:solidFill>
                <a:effectLst/>
                <a:latin typeface="Arial"/>
                <a:cs typeface="Arial"/>
              </a:rPr>
              <a:t>loss and waste</a:t>
            </a:r>
            <a:r>
              <a:rPr lang="en-IN" b="1" dirty="0">
                <a:solidFill>
                  <a:srgbClr val="C00000"/>
                </a:solidFill>
                <a:latin typeface="Arial"/>
                <a:cs typeface="Arial"/>
              </a:rPr>
              <a:t> </a:t>
            </a:r>
            <a:endParaRPr lang="en-IN" b="1" dirty="0">
              <a:solidFill>
                <a:srgbClr val="C00000"/>
              </a:solidFill>
              <a:effectLst/>
              <a:latin typeface="Arial"/>
              <a:cs typeface="Arial"/>
            </a:endParaRPr>
          </a:p>
          <a:p>
            <a:pPr marL="457200" indent="-457200">
              <a:buFont typeface="+mj-lt"/>
              <a:buAutoNum type="arabicPeriod"/>
            </a:pPr>
            <a:r>
              <a:rPr lang="en-IN" dirty="0">
                <a:solidFill>
                  <a:srgbClr val="232323"/>
                </a:solidFill>
                <a:effectLst/>
                <a:latin typeface="Arial"/>
                <a:cs typeface="Arial"/>
              </a:rPr>
              <a:t>Crop and livestock </a:t>
            </a:r>
            <a:r>
              <a:rPr lang="en-IN" b="1" dirty="0">
                <a:solidFill>
                  <a:srgbClr val="C00000"/>
                </a:solidFill>
                <a:effectLst/>
                <a:latin typeface="Arial"/>
                <a:cs typeface="Arial"/>
              </a:rPr>
              <a:t>breeding</a:t>
            </a:r>
            <a:r>
              <a:rPr lang="en-IN" dirty="0">
                <a:solidFill>
                  <a:srgbClr val="232323"/>
                </a:solidFill>
                <a:latin typeface="Arial"/>
                <a:cs typeface="Arial"/>
              </a:rPr>
              <a:t> </a:t>
            </a:r>
            <a:endParaRPr lang="en-IN" dirty="0">
              <a:solidFill>
                <a:srgbClr val="232323"/>
              </a:solidFill>
              <a:effectLst/>
              <a:latin typeface="Arial"/>
              <a:cs typeface="Arial"/>
            </a:endParaRPr>
          </a:p>
          <a:p>
            <a:pPr marL="457200" indent="-457200">
              <a:buFont typeface="+mj-lt"/>
              <a:buAutoNum type="arabicPeriod"/>
            </a:pPr>
            <a:r>
              <a:rPr lang="en-IN" dirty="0">
                <a:solidFill>
                  <a:srgbClr val="232323"/>
                </a:solidFill>
                <a:effectLst/>
                <a:latin typeface="Arial"/>
                <a:cs typeface="Arial"/>
              </a:rPr>
              <a:t>Reduced </a:t>
            </a:r>
            <a:r>
              <a:rPr lang="en-IN" dirty="0">
                <a:effectLst/>
                <a:latin typeface="Arial"/>
                <a:cs typeface="Arial"/>
              </a:rPr>
              <a:t>methane</a:t>
            </a:r>
            <a:r>
              <a:rPr lang="en-IN" dirty="0">
                <a:solidFill>
                  <a:srgbClr val="232323"/>
                </a:solidFill>
                <a:effectLst/>
                <a:latin typeface="Arial"/>
                <a:cs typeface="Arial"/>
              </a:rPr>
              <a:t> emissions from </a:t>
            </a:r>
            <a:r>
              <a:rPr lang="en-IN" b="1" dirty="0">
                <a:solidFill>
                  <a:srgbClr val="C00000"/>
                </a:solidFill>
                <a:effectLst/>
                <a:latin typeface="Arial"/>
                <a:cs typeface="Arial"/>
              </a:rPr>
              <a:t>livestock</a:t>
            </a:r>
            <a:r>
              <a:rPr lang="en-IN" dirty="0">
                <a:solidFill>
                  <a:srgbClr val="232323"/>
                </a:solidFill>
                <a:latin typeface="Arial"/>
                <a:cs typeface="Arial"/>
              </a:rPr>
              <a:t> </a:t>
            </a:r>
          </a:p>
          <a:p>
            <a:pPr marL="457200" indent="-457200">
              <a:buFont typeface="+mj-lt"/>
              <a:buAutoNum type="arabicPeriod"/>
            </a:pPr>
            <a:r>
              <a:rPr lang="en-IN" b="1" dirty="0" err="1">
                <a:solidFill>
                  <a:srgbClr val="C00000"/>
                </a:solidFill>
                <a:effectLst/>
                <a:latin typeface="Arial"/>
                <a:cs typeface="Arial"/>
              </a:rPr>
              <a:t>Agro</a:t>
            </a:r>
            <a:r>
              <a:rPr lang="en-IN" b="1" dirty="0">
                <a:solidFill>
                  <a:srgbClr val="C00000"/>
                </a:solidFill>
                <a:effectLst/>
                <a:latin typeface="Arial"/>
                <a:cs typeface="Arial"/>
              </a:rPr>
              <a:t>-ecological</a:t>
            </a:r>
            <a:r>
              <a:rPr lang="en-IN" dirty="0">
                <a:solidFill>
                  <a:srgbClr val="232323"/>
                </a:solidFill>
                <a:effectLst/>
                <a:latin typeface="Arial"/>
                <a:cs typeface="Arial"/>
              </a:rPr>
              <a:t> approaches</a:t>
            </a:r>
            <a:r>
              <a:rPr lang="en-IN" dirty="0">
                <a:solidFill>
                  <a:srgbClr val="232323"/>
                </a:solidFill>
                <a:latin typeface="Arial"/>
                <a:cs typeface="Arial"/>
              </a:rPr>
              <a:t> </a:t>
            </a:r>
            <a:endParaRPr lang="en-IN" dirty="0">
              <a:solidFill>
                <a:srgbClr val="232323"/>
              </a:solidFill>
              <a:effectLst/>
              <a:latin typeface="Arial"/>
              <a:cs typeface="Arial"/>
            </a:endParaRPr>
          </a:p>
          <a:p>
            <a:pPr marL="457200" indent="-457200">
              <a:buFont typeface="+mj-lt"/>
              <a:buAutoNum type="arabicPeriod"/>
            </a:pPr>
            <a:r>
              <a:rPr lang="en-IN" b="1" dirty="0">
                <a:solidFill>
                  <a:srgbClr val="C00000"/>
                </a:solidFill>
                <a:effectLst/>
                <a:latin typeface="Arial"/>
                <a:cs typeface="Arial"/>
              </a:rPr>
              <a:t>Digital</a:t>
            </a:r>
            <a:r>
              <a:rPr lang="en-IN" dirty="0">
                <a:solidFill>
                  <a:srgbClr val="232323"/>
                </a:solidFill>
                <a:effectLst/>
                <a:latin typeface="Arial"/>
                <a:cs typeface="Arial"/>
              </a:rPr>
              <a:t> services</a:t>
            </a:r>
          </a:p>
          <a:p>
            <a:endParaRPr lang="en-IN" dirty="0">
              <a:solidFill>
                <a:srgbClr val="232323"/>
              </a:solidFill>
              <a:latin typeface="Arial" panose="020B0604020202020204" pitchFamily="34" charset="0"/>
              <a:cs typeface="Arial" panose="020B0604020202020204" pitchFamily="34" charset="0"/>
            </a:endParaRPr>
          </a:p>
          <a:p>
            <a:r>
              <a:rPr lang="en-US" b="1" dirty="0">
                <a:latin typeface="Arial"/>
                <a:cs typeface="Arial"/>
              </a:rPr>
              <a:t>Agricultural Chapter: </a:t>
            </a:r>
            <a:r>
              <a:rPr lang="en-US" dirty="0">
                <a:latin typeface="Arial"/>
                <a:cs typeface="Arial"/>
              </a:rPr>
              <a:t>8 pages summarizing recommendations for international actions</a:t>
            </a:r>
          </a:p>
          <a:p>
            <a:endParaRPr lang="en-US" b="1" dirty="0">
              <a:latin typeface="Arial" panose="020B0604020202020204" pitchFamily="34" charset="0"/>
              <a:cs typeface="Arial" panose="020B0604020202020204" pitchFamily="34" charset="0"/>
            </a:endParaRPr>
          </a:p>
          <a:p>
            <a:r>
              <a:rPr lang="en-US" b="1" dirty="0">
                <a:latin typeface="Arial"/>
                <a:cs typeface="Arial"/>
              </a:rPr>
              <a:t>Technical annex: </a:t>
            </a:r>
            <a:r>
              <a:rPr lang="en-US" dirty="0">
                <a:latin typeface="Arial"/>
                <a:cs typeface="Arial"/>
              </a:rPr>
              <a:t>60 pages with details of interventions in these “technological areas” </a:t>
            </a:r>
          </a:p>
          <a:p>
            <a:endParaRPr lang="en-IN" sz="2000" dirty="0">
              <a:solidFill>
                <a:srgbClr val="232323"/>
              </a:solidFill>
              <a:effectLst/>
              <a:latin typeface="ArialMT"/>
            </a:endParaRPr>
          </a:p>
        </p:txBody>
      </p:sp>
      <p:sp>
        <p:nvSpPr>
          <p:cNvPr id="4" name="Footer Placeholder 1">
            <a:extLst>
              <a:ext uri="{FF2B5EF4-FFF2-40B4-BE49-F238E27FC236}">
                <a16:creationId xmlns:a16="http://schemas.microsoft.com/office/drawing/2014/main" id="{207346BB-86CC-DD2C-2117-8D60AEC249AE}"/>
              </a:ext>
            </a:extLst>
          </p:cNvPr>
          <p:cNvSpPr txBox="1">
            <a:spLocks/>
          </p:cNvSpPr>
          <p:nvPr/>
        </p:nvSpPr>
        <p:spPr>
          <a:xfrm>
            <a:off x="6847221" y="7383067"/>
            <a:ext cx="8562729" cy="365125"/>
          </a:xfrm>
          <a:prstGeom prst="rect">
            <a:avLst/>
          </a:prstGeom>
        </p:spPr>
        <p:txBody>
          <a:bodyPr lIns="91440" tIns="45720" rIns="91440" bIns="45720"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solidFill>
                  <a:schemeClr val="bg1">
                    <a:lumMod val="65000"/>
                  </a:schemeClr>
                </a:solidFill>
              </a:rPr>
              <a:t>Noe: This presentation represents a pre-draft of </a:t>
            </a:r>
            <a:r>
              <a:rPr lang="en-US" sz="1100" dirty="0" err="1">
                <a:solidFill>
                  <a:schemeClr val="bg1">
                    <a:lumMod val="65000"/>
                  </a:schemeClr>
                </a:solidFill>
              </a:rPr>
              <a:t>Breakthrouh</a:t>
            </a:r>
            <a:r>
              <a:rPr lang="en-US" sz="1100" dirty="0">
                <a:solidFill>
                  <a:schemeClr val="bg1">
                    <a:lumMod val="65000"/>
                  </a:schemeClr>
                </a:solidFill>
              </a:rPr>
              <a:t> Agenda Report thinking.</a:t>
            </a:r>
          </a:p>
        </p:txBody>
      </p:sp>
      <p:sp>
        <p:nvSpPr>
          <p:cNvPr id="3" name="Content Placeholder 2">
            <a:extLst>
              <a:ext uri="{FF2B5EF4-FFF2-40B4-BE49-F238E27FC236}">
                <a16:creationId xmlns:a16="http://schemas.microsoft.com/office/drawing/2014/main" id="{0B59E486-176B-B163-F0DD-2AEDA8B33DB8}"/>
              </a:ext>
            </a:extLst>
          </p:cNvPr>
          <p:cNvSpPr txBox="1">
            <a:spLocks/>
          </p:cNvSpPr>
          <p:nvPr/>
        </p:nvSpPr>
        <p:spPr>
          <a:xfrm>
            <a:off x="6477000" y="839610"/>
            <a:ext cx="5468468" cy="5991890"/>
          </a:xfrm>
          <a:prstGeom prst="rect">
            <a:avLst/>
          </a:prstGeom>
          <a:ln>
            <a:solidFill>
              <a:schemeClr val="accent6">
                <a:lumMod val="75000"/>
              </a:schemeClr>
            </a:solidFill>
          </a:ln>
        </p:spPr>
        <p:txBody>
          <a:bodyPr vert="horz" lIns="91440" tIns="45720" rIns="91440" bIns="45720" rtlCol="0" anchor="t">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rgbClr val="232323"/>
                </a:solidFill>
                <a:latin typeface="Arial"/>
                <a:cs typeface="Arial"/>
              </a:rPr>
              <a:t> Five (5) recommendation themes:</a:t>
            </a:r>
          </a:p>
          <a:p>
            <a:pPr marL="457200" indent="-457200">
              <a:buFont typeface="+mj-lt"/>
              <a:buAutoNum type="arabicPeriod"/>
            </a:pPr>
            <a:endParaRPr lang="en-US" sz="1800" dirty="0">
              <a:latin typeface="Arial"/>
              <a:cs typeface="Arial"/>
            </a:endParaRPr>
          </a:p>
          <a:p>
            <a:pPr marL="457200" indent="-457200">
              <a:buFont typeface="+mj-lt"/>
              <a:buAutoNum type="arabicPeriod"/>
            </a:pPr>
            <a:r>
              <a:rPr lang="en-US" sz="1800" dirty="0">
                <a:latin typeface="Arial"/>
                <a:cs typeface="Arial"/>
              </a:rPr>
              <a:t>Increasing levels of international </a:t>
            </a:r>
            <a:r>
              <a:rPr lang="en-US" sz="1800" b="1" dirty="0">
                <a:solidFill>
                  <a:schemeClr val="accent6">
                    <a:lumMod val="75000"/>
                  </a:schemeClr>
                </a:solidFill>
                <a:latin typeface="Arial"/>
                <a:cs typeface="Arial"/>
              </a:rPr>
              <a:t>climate finance</a:t>
            </a:r>
            <a:r>
              <a:rPr lang="en-US" sz="1800" dirty="0">
                <a:solidFill>
                  <a:schemeClr val="accent6">
                    <a:lumMod val="75000"/>
                  </a:schemeClr>
                </a:solidFill>
                <a:latin typeface="Arial"/>
                <a:cs typeface="Arial"/>
              </a:rPr>
              <a:t> </a:t>
            </a:r>
            <a:r>
              <a:rPr lang="en-US" sz="1800" dirty="0">
                <a:latin typeface="Arial"/>
                <a:cs typeface="Arial"/>
              </a:rPr>
              <a:t>in high potential transformative technology areas</a:t>
            </a:r>
          </a:p>
          <a:p>
            <a:pPr marL="457200" indent="-457200">
              <a:buAutoNum type="arabicPeriod"/>
            </a:pPr>
            <a:r>
              <a:rPr lang="en-US" sz="1800" dirty="0">
                <a:latin typeface="Arial"/>
                <a:cs typeface="Arial"/>
              </a:rPr>
              <a:t>Develop evidence and shared learning on </a:t>
            </a:r>
            <a:r>
              <a:rPr lang="en-US" sz="1800" b="1" dirty="0">
                <a:solidFill>
                  <a:schemeClr val="accent6">
                    <a:lumMod val="75000"/>
                  </a:schemeClr>
                </a:solidFill>
                <a:latin typeface="Arial"/>
                <a:cs typeface="Arial"/>
              </a:rPr>
              <a:t>public policies</a:t>
            </a:r>
            <a:r>
              <a:rPr lang="en-US" sz="1800" b="1" dirty="0">
                <a:latin typeface="Arial"/>
                <a:cs typeface="Arial"/>
              </a:rPr>
              <a:t> </a:t>
            </a:r>
            <a:r>
              <a:rPr lang="en-US" sz="1800" dirty="0">
                <a:latin typeface="Arial"/>
                <a:cs typeface="Arial"/>
              </a:rPr>
              <a:t>and </a:t>
            </a:r>
            <a:r>
              <a:rPr lang="en-US" b="1" dirty="0">
                <a:solidFill>
                  <a:schemeClr val="accent6">
                    <a:lumMod val="75000"/>
                  </a:schemeClr>
                </a:solidFill>
                <a:latin typeface="Arial"/>
                <a:cs typeface="Arial"/>
              </a:rPr>
              <a:t>successful innovation </a:t>
            </a:r>
            <a:r>
              <a:rPr lang="en-US" dirty="0">
                <a:latin typeface="Arial"/>
                <a:cs typeface="Arial"/>
              </a:rPr>
              <a:t>programs</a:t>
            </a:r>
            <a:r>
              <a:rPr lang="en-US" sz="1800" dirty="0">
                <a:latin typeface="Arial"/>
                <a:cs typeface="Arial"/>
              </a:rPr>
              <a:t> that support a transition to clean technologies and sustainable solutions.</a:t>
            </a:r>
          </a:p>
          <a:p>
            <a:pPr marL="457200" indent="-457200">
              <a:buFont typeface="+mj-lt"/>
              <a:buAutoNum type="arabicPeriod"/>
            </a:pPr>
            <a:r>
              <a:rPr lang="en-US" sz="1800" dirty="0">
                <a:latin typeface="Arial"/>
                <a:cs typeface="Arial"/>
              </a:rPr>
              <a:t>International collaboration to develop </a:t>
            </a:r>
            <a:r>
              <a:rPr lang="en-US" sz="1800" b="1" dirty="0">
                <a:solidFill>
                  <a:schemeClr val="accent6">
                    <a:lumMod val="75000"/>
                  </a:schemeClr>
                </a:solidFill>
                <a:latin typeface="Arial"/>
                <a:cs typeface="Arial"/>
              </a:rPr>
              <a:t>agreed indicators, metrics and standards</a:t>
            </a:r>
            <a:r>
              <a:rPr lang="en-US" sz="1800" dirty="0">
                <a:latin typeface="Arial"/>
                <a:cs typeface="Arial"/>
              </a:rPr>
              <a:t> on adaptation and key sector decarbonization indicators</a:t>
            </a:r>
          </a:p>
          <a:p>
            <a:pPr marL="457200" indent="-457200">
              <a:buAutoNum type="arabicPeriod"/>
            </a:pPr>
            <a:r>
              <a:rPr lang="en-US" dirty="0">
                <a:latin typeface="Arial"/>
                <a:cs typeface="Arial"/>
              </a:rPr>
              <a:t>Higher levels of investments in agriculture research, development and demonstration (</a:t>
            </a:r>
            <a:r>
              <a:rPr lang="en-US" b="1" dirty="0">
                <a:solidFill>
                  <a:schemeClr val="accent6">
                    <a:lumMod val="75000"/>
                  </a:schemeClr>
                </a:solidFill>
                <a:latin typeface="Arial"/>
                <a:cs typeface="Arial"/>
              </a:rPr>
              <a:t>RD&amp;D</a:t>
            </a:r>
            <a:r>
              <a:rPr lang="en-US" dirty="0">
                <a:latin typeface="Arial"/>
                <a:cs typeface="Arial"/>
              </a:rPr>
              <a:t>)</a:t>
            </a:r>
          </a:p>
          <a:p>
            <a:pPr marL="457200" indent="-457200">
              <a:buAutoNum type="arabicPeriod"/>
            </a:pPr>
            <a:r>
              <a:rPr lang="en-US" dirty="0">
                <a:latin typeface="Arial"/>
                <a:cs typeface="Arial"/>
              </a:rPr>
              <a:t>Higher levels of engagement with market actors on </a:t>
            </a:r>
            <a:r>
              <a:rPr lang="en-US" b="1" dirty="0">
                <a:solidFill>
                  <a:schemeClr val="accent6">
                    <a:lumMod val="75000"/>
                  </a:schemeClr>
                </a:solidFill>
                <a:latin typeface="Arial"/>
                <a:cs typeface="Arial"/>
              </a:rPr>
              <a:t>production, consumption and trade</a:t>
            </a:r>
            <a:r>
              <a:rPr lang="en-US" dirty="0">
                <a:latin typeface="Arial"/>
                <a:cs typeface="Arial"/>
              </a:rPr>
              <a:t> of products in the breakthrough technology areas.</a:t>
            </a:r>
            <a:endParaRPr lang="en-US" sz="1800" dirty="0">
              <a:latin typeface="Arial"/>
              <a:cs typeface="Arial"/>
            </a:endParaRPr>
          </a:p>
        </p:txBody>
      </p:sp>
    </p:spTree>
    <p:extLst>
      <p:ext uri="{BB962C8B-B14F-4D97-AF65-F5344CB8AC3E}">
        <p14:creationId xmlns:p14="http://schemas.microsoft.com/office/powerpoint/2010/main" val="36375623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21D58-98DC-7BC6-F2EC-27F76C04B17B}"/>
              </a:ext>
            </a:extLst>
          </p:cNvPr>
          <p:cNvSpPr>
            <a:spLocks noGrp="1"/>
          </p:cNvSpPr>
          <p:nvPr>
            <p:ph type="title"/>
          </p:nvPr>
        </p:nvSpPr>
        <p:spPr>
          <a:xfrm>
            <a:off x="0" y="17723"/>
            <a:ext cx="11730598" cy="776459"/>
          </a:xfrm>
        </p:spPr>
        <p:txBody>
          <a:bodyPr>
            <a:normAutofit/>
          </a:bodyPr>
          <a:lstStyle/>
          <a:p>
            <a:pPr algn="ctr"/>
            <a:r>
              <a:rPr lang="en-US" sz="2900">
                <a:latin typeface="Montserrat"/>
                <a:cs typeface="Calibri"/>
              </a:rPr>
              <a:t>Reducing emissions from fertilisers : </a:t>
            </a:r>
            <a:r>
              <a:rPr lang="en-US" sz="2900">
                <a:solidFill>
                  <a:srgbClr val="C00000"/>
                </a:solidFill>
                <a:latin typeface="Montserrat"/>
                <a:cs typeface="Calibri"/>
              </a:rPr>
              <a:t>Importance</a:t>
            </a:r>
            <a:endParaRPr lang="en-US" sz="2000">
              <a:solidFill>
                <a:srgbClr val="C00000"/>
              </a:solidFill>
              <a:latin typeface="Montserrat"/>
              <a:cs typeface="Calibri"/>
            </a:endParaRPr>
          </a:p>
        </p:txBody>
      </p:sp>
      <p:pic>
        <p:nvPicPr>
          <p:cNvPr id="4" name="Picture 4" descr="Chart, line chart&#10;&#10;Description automatically generated">
            <a:extLst>
              <a:ext uri="{FF2B5EF4-FFF2-40B4-BE49-F238E27FC236}">
                <a16:creationId xmlns:a16="http://schemas.microsoft.com/office/drawing/2014/main" id="{C91510BB-8412-DCBD-D4BF-2656809D3183}"/>
              </a:ext>
            </a:extLst>
          </p:cNvPr>
          <p:cNvPicPr>
            <a:picLocks noChangeAspect="1"/>
          </p:cNvPicPr>
          <p:nvPr/>
        </p:nvPicPr>
        <p:blipFill>
          <a:blip r:embed="rId3"/>
          <a:stretch>
            <a:fillRect/>
          </a:stretch>
        </p:blipFill>
        <p:spPr>
          <a:xfrm>
            <a:off x="306986" y="1311414"/>
            <a:ext cx="4449749" cy="2610592"/>
          </a:xfrm>
          <a:prstGeom prst="rect">
            <a:avLst/>
          </a:prstGeom>
        </p:spPr>
      </p:pic>
      <p:sp>
        <p:nvSpPr>
          <p:cNvPr id="5" name="TextBox 4">
            <a:extLst>
              <a:ext uri="{FF2B5EF4-FFF2-40B4-BE49-F238E27FC236}">
                <a16:creationId xmlns:a16="http://schemas.microsoft.com/office/drawing/2014/main" id="{D25382E3-1AD8-97C9-AC76-F5438358AF22}"/>
              </a:ext>
            </a:extLst>
          </p:cNvPr>
          <p:cNvSpPr txBox="1"/>
          <p:nvPr/>
        </p:nvSpPr>
        <p:spPr>
          <a:xfrm>
            <a:off x="173480" y="5902089"/>
            <a:ext cx="690987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cs typeface="Calibri"/>
              </a:rPr>
              <a:t> </a:t>
            </a:r>
            <a:endParaRPr lang="en-GB"/>
          </a:p>
        </p:txBody>
      </p:sp>
      <p:pic>
        <p:nvPicPr>
          <p:cNvPr id="6" name="Picture 6" descr="Map&#10;&#10;Description automatically generated">
            <a:extLst>
              <a:ext uri="{FF2B5EF4-FFF2-40B4-BE49-F238E27FC236}">
                <a16:creationId xmlns:a16="http://schemas.microsoft.com/office/drawing/2014/main" id="{AE4A670C-7AE4-A111-C1BB-EDD6D520EB6B}"/>
              </a:ext>
            </a:extLst>
          </p:cNvPr>
          <p:cNvPicPr>
            <a:picLocks noChangeAspect="1"/>
          </p:cNvPicPr>
          <p:nvPr/>
        </p:nvPicPr>
        <p:blipFill>
          <a:blip r:embed="rId4"/>
          <a:stretch>
            <a:fillRect/>
          </a:stretch>
        </p:blipFill>
        <p:spPr>
          <a:xfrm>
            <a:off x="306986" y="4067271"/>
            <a:ext cx="4449749" cy="2773006"/>
          </a:xfrm>
          <a:prstGeom prst="rect">
            <a:avLst/>
          </a:prstGeom>
        </p:spPr>
      </p:pic>
      <p:sp>
        <p:nvSpPr>
          <p:cNvPr id="7" name="TextBox 6">
            <a:extLst>
              <a:ext uri="{FF2B5EF4-FFF2-40B4-BE49-F238E27FC236}">
                <a16:creationId xmlns:a16="http://schemas.microsoft.com/office/drawing/2014/main" id="{625C17DA-D3D8-9E77-387B-A5C0BCBBBDEC}"/>
              </a:ext>
            </a:extLst>
          </p:cNvPr>
          <p:cNvSpPr txBox="1"/>
          <p:nvPr/>
        </p:nvSpPr>
        <p:spPr>
          <a:xfrm>
            <a:off x="5580643" y="1731899"/>
            <a:ext cx="5898931" cy="43858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Aft>
                <a:spcPts val="300"/>
              </a:spcAft>
              <a:buFont typeface="Wingdings" panose="05000000000000000000" pitchFamily="2" charset="2"/>
              <a:buChar char="Ø"/>
            </a:pPr>
            <a:r>
              <a:rPr lang="en-GB" sz="2400" dirty="0">
                <a:cs typeface="Calibri"/>
              </a:rPr>
              <a:t>Fertilizer use </a:t>
            </a:r>
            <a:r>
              <a:rPr lang="en-GB" sz="2400" b="1" dirty="0">
                <a:cs typeface="Calibri"/>
              </a:rPr>
              <a:t>increased</a:t>
            </a:r>
            <a:r>
              <a:rPr lang="en-GB" sz="2400" dirty="0">
                <a:cs typeface="Calibri"/>
              </a:rPr>
              <a:t> since 1960s, with commensurate food security benefits </a:t>
            </a:r>
          </a:p>
          <a:p>
            <a:pPr marL="285750" indent="-285750">
              <a:spcAft>
                <a:spcPts val="300"/>
              </a:spcAft>
              <a:buFont typeface="Wingdings" panose="05000000000000000000" pitchFamily="2" charset="2"/>
              <a:buChar char="Ø"/>
            </a:pPr>
            <a:endParaRPr lang="en-GB" sz="2400" b="1" dirty="0">
              <a:cs typeface="Calibri"/>
            </a:endParaRPr>
          </a:p>
          <a:p>
            <a:pPr marL="285750" indent="-285750">
              <a:spcAft>
                <a:spcPts val="300"/>
              </a:spcAft>
              <a:buFont typeface="Wingdings" panose="05000000000000000000" pitchFamily="2" charset="2"/>
              <a:buChar char="Ø"/>
            </a:pPr>
            <a:r>
              <a:rPr lang="en-GB" sz="2400" dirty="0">
                <a:cs typeface="Calibri"/>
              </a:rPr>
              <a:t>Fertilizer use </a:t>
            </a:r>
            <a:r>
              <a:rPr lang="en-GB" sz="2400" b="1" dirty="0">
                <a:cs typeface="Calibri"/>
              </a:rPr>
              <a:t>unequal</a:t>
            </a:r>
            <a:r>
              <a:rPr lang="en-GB" sz="2400" dirty="0">
                <a:cs typeface="Calibri"/>
              </a:rPr>
              <a:t> across regions</a:t>
            </a:r>
          </a:p>
          <a:p>
            <a:pPr>
              <a:spcAft>
                <a:spcPts val="300"/>
              </a:spcAft>
            </a:pPr>
            <a:endParaRPr lang="en-GB" sz="2400" dirty="0">
              <a:cs typeface="Calibri"/>
            </a:endParaRPr>
          </a:p>
          <a:p>
            <a:pPr marL="285750" indent="-285750">
              <a:spcAft>
                <a:spcPts val="300"/>
              </a:spcAft>
              <a:buFont typeface="Wingdings" panose="05000000000000000000" pitchFamily="2" charset="2"/>
              <a:buChar char="Ø"/>
            </a:pPr>
            <a:r>
              <a:rPr lang="en-GB" sz="2400" dirty="0">
                <a:cs typeface="Calibri"/>
              </a:rPr>
              <a:t>H</a:t>
            </a:r>
            <a:r>
              <a:rPr lang="en-GB" sz="2400" dirty="0">
                <a:latin typeface="Calibri"/>
                <a:cs typeface="Calibri"/>
              </a:rPr>
              <a:t>igher </a:t>
            </a:r>
            <a:r>
              <a:rPr lang="en-GB" sz="2400" b="1" dirty="0">
                <a:latin typeface="Calibri"/>
                <a:cs typeface="Calibri"/>
              </a:rPr>
              <a:t>global warming </a:t>
            </a:r>
            <a:r>
              <a:rPr lang="en-GB" sz="2400" dirty="0">
                <a:latin typeface="Calibri"/>
                <a:cs typeface="Calibri"/>
              </a:rPr>
              <a:t>potential of N</a:t>
            </a:r>
            <a:r>
              <a:rPr lang="en-GB" sz="2400" baseline="-25000" dirty="0">
                <a:latin typeface="Calibri"/>
                <a:cs typeface="Calibri"/>
              </a:rPr>
              <a:t>2</a:t>
            </a:r>
            <a:r>
              <a:rPr lang="en-GB" sz="2400" dirty="0">
                <a:latin typeface="Calibri"/>
                <a:cs typeface="Calibri"/>
              </a:rPr>
              <a:t>O than CO</a:t>
            </a:r>
            <a:r>
              <a:rPr lang="en-GB" sz="2400" baseline="-25000" dirty="0">
                <a:latin typeface="Calibri"/>
                <a:cs typeface="Calibri"/>
              </a:rPr>
              <a:t>2</a:t>
            </a:r>
          </a:p>
          <a:p>
            <a:pPr marL="285750" indent="-285750">
              <a:spcAft>
                <a:spcPts val="300"/>
              </a:spcAft>
              <a:buFont typeface="Wingdings" panose="05000000000000000000" pitchFamily="2" charset="2"/>
              <a:buChar char="Ø"/>
            </a:pPr>
            <a:endParaRPr lang="en-GB" sz="2400" dirty="0">
              <a:latin typeface="Calibri"/>
              <a:ea typeface="+mn-lt"/>
              <a:cs typeface="Calibri"/>
            </a:endParaRPr>
          </a:p>
          <a:p>
            <a:pPr marL="285750" indent="-285750">
              <a:spcAft>
                <a:spcPts val="300"/>
              </a:spcAft>
              <a:buFont typeface="Wingdings" panose="05000000000000000000" pitchFamily="2" charset="2"/>
              <a:buChar char="Ø"/>
            </a:pPr>
            <a:r>
              <a:rPr lang="en-GB" sz="2400" b="1" dirty="0">
                <a:latin typeface="Calibri"/>
                <a:ea typeface="+mn-lt"/>
                <a:cs typeface="Calibri"/>
              </a:rPr>
              <a:t>More efficient use </a:t>
            </a:r>
            <a:r>
              <a:rPr lang="en-GB" sz="2400" dirty="0">
                <a:latin typeface="Calibri"/>
                <a:ea typeface="+mn-lt"/>
                <a:cs typeface="Calibri"/>
              </a:rPr>
              <a:t>of fertilizers in high-use regions will allow for optimum use in low-use areas</a:t>
            </a:r>
            <a:endParaRPr lang="en-GB" sz="2400" dirty="0">
              <a:cs typeface="Calibri"/>
            </a:endParaRPr>
          </a:p>
        </p:txBody>
      </p:sp>
    </p:spTree>
    <p:extLst>
      <p:ext uri="{BB962C8B-B14F-4D97-AF65-F5344CB8AC3E}">
        <p14:creationId xmlns:p14="http://schemas.microsoft.com/office/powerpoint/2010/main" val="30528698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673a9062-818f-4737-8fc2-ce1a149177dd" xsi:nil="true"/>
    <lcf76f155ced4ddcb4097134ff3c332f xmlns="c56de9ca-8a4e-44e7-84c7-415ed8bb68b7">
      <Terms xmlns="http://schemas.microsoft.com/office/infopath/2007/PartnerControls"/>
    </lcf76f155ced4ddcb4097134ff3c332f>
    <SharedWithUsers xmlns="cd88a22a-0da5-49ca-a6a6-6e14387ea928">
      <UserInfo>
        <DisplayName>Mukherji, Aditi (IWMI-Delhi)</DisplayName>
        <AccountId>13457</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345890031073B478ACE683F16801CA5" ma:contentTypeVersion="" ma:contentTypeDescription="Create a new document." ma:contentTypeScope="" ma:versionID="eca02ae3ab9f2f701a46057e4986a152">
  <xsd:schema xmlns:xsd="http://www.w3.org/2001/XMLSchema" xmlns:xs="http://www.w3.org/2001/XMLSchema" xmlns:p="http://schemas.microsoft.com/office/2006/metadata/properties" xmlns:ns2="cd88a22a-0da5-49ca-a6a6-6e14387ea928" xmlns:ns3="c56de9ca-8a4e-44e7-84c7-415ed8bb68b7" xmlns:ns4="673a9062-818f-4737-8fc2-ce1a149177dd" targetNamespace="http://schemas.microsoft.com/office/2006/metadata/properties" ma:root="true" ma:fieldsID="59e602d4303e3e33abf3c15504eaa618" ns2:_="" ns3:_="" ns4:_="">
    <xsd:import namespace="cd88a22a-0da5-49ca-a6a6-6e14387ea928"/>
    <xsd:import namespace="c56de9ca-8a4e-44e7-84c7-415ed8bb68b7"/>
    <xsd:import namespace="673a9062-818f-4737-8fc2-ce1a149177dd"/>
    <xsd:element name="properties">
      <xsd:complexType>
        <xsd:sequence>
          <xsd:element name="documentManagement">
            <xsd:complexType>
              <xsd:all>
                <xsd:element ref="ns2:SharedWithUsers" minOccurs="0"/>
                <xsd:element ref="ns2:SharingHintHash" minOccurs="0"/>
                <xsd:element ref="ns2:SharedWithDetails" minOccurs="0"/>
                <xsd:element ref="ns3:MediaServiceMetadata" minOccurs="0"/>
                <xsd:element ref="ns3:MediaServiceFastMetadata" minOccurs="0"/>
                <xsd:element ref="ns3:MediaServiceEventHashCode" minOccurs="0"/>
                <xsd:element ref="ns3:MediaServiceGenerationTime" minOccurs="0"/>
                <xsd:element ref="ns3:MediaServiceDateTaken" minOccurs="0"/>
                <xsd:element ref="ns3:MediaServiceAutoTags" minOccurs="0"/>
                <xsd:element ref="ns3:MediaServiceOCR" minOccurs="0"/>
                <xsd:element ref="ns3:MediaServiceAutoKeyPoints" minOccurs="0"/>
                <xsd:element ref="ns3:MediaServiceKeyPoints" minOccurs="0"/>
                <xsd:element ref="ns3:MediaServiceLocation" minOccurs="0"/>
                <xsd:element ref="ns3:MediaLengthInSeconds" minOccurs="0"/>
                <xsd:element ref="ns3: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8a22a-0da5-49ca-a6a6-6e14387ea928"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element name="SharedWithDetails" ma:index="1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56de9ca-8a4e-44e7-84c7-415ed8bb68b7"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41616629-9183-4d38-9e3a-f9db27d53a26"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73a9062-818f-4737-8fc2-ce1a149177dd"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8fb97d6a-d67a-44dc-bdda-28f9d723885e}" ma:internalName="TaxCatchAll" ma:showField="CatchAllData" ma:web="673a9062-818f-4737-8fc2-ce1a149177d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554E890-BC4B-4FB5-BC48-D7802282D9B9}">
  <ds:schemaRefs>
    <ds:schemaRef ds:uri="673a9062-818f-4737-8fc2-ce1a149177dd"/>
    <ds:schemaRef ds:uri="c56de9ca-8a4e-44e7-84c7-415ed8bb68b7"/>
    <ds:schemaRef ds:uri="cd88a22a-0da5-49ca-a6a6-6e14387ea92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918960F4-61A3-4F03-BCE8-F162676D198E}">
  <ds:schemaRefs>
    <ds:schemaRef ds:uri="http://schemas.microsoft.com/sharepoint/v3/contenttype/forms"/>
  </ds:schemaRefs>
</ds:datastoreItem>
</file>

<file path=customXml/itemProps3.xml><?xml version="1.0" encoding="utf-8"?>
<ds:datastoreItem xmlns:ds="http://schemas.openxmlformats.org/officeDocument/2006/customXml" ds:itemID="{E26C7BE2-59C8-415B-96DF-EBEBFD6F61DE}">
  <ds:schemaRefs>
    <ds:schemaRef ds:uri="673a9062-818f-4737-8fc2-ce1a149177dd"/>
    <ds:schemaRef ds:uri="c56de9ca-8a4e-44e7-84c7-415ed8bb68b7"/>
    <ds:schemaRef ds:uri="cd88a22a-0da5-49ca-a6a6-6e14387ea92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18141</TotalTime>
  <Words>1441</Words>
  <Application>Microsoft Office PowerPoint</Application>
  <PresentationFormat>Widescreen</PresentationFormat>
  <Paragraphs>133</Paragraphs>
  <Slides>12</Slides>
  <Notes>6</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Overview of the 2023 Breakthrough Agenda findings: Areas to drive food systems transformations  25th July, UNFSS Session: Science and innovation for people, planet and nature </vt:lpstr>
      <vt:lpstr>PowerPoint Presentation</vt:lpstr>
      <vt:lpstr>PowerPoint Presentation</vt:lpstr>
      <vt:lpstr>PowerPoint Presentation</vt:lpstr>
      <vt:lpstr> However, stringent mitigation to keep within 1.5-2°C will lead to severe food insecurity in Sub Saharan Africa and South Asia</vt:lpstr>
      <vt:lpstr>We have a catch-22 situation here</vt:lpstr>
      <vt:lpstr>What constitutes a breakthrough?</vt:lpstr>
      <vt:lpstr>Breakthrough Agenda Report 2023  </vt:lpstr>
      <vt:lpstr>Reducing emissions from fertilisers : Importance</vt:lpstr>
      <vt:lpstr>Reducing emissions from fertilisers:  State of science</vt:lpstr>
      <vt:lpstr>Fertilizers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CGIAR</dc:title>
  <dc:creator>Mukherji, Aditi (IWMI-Delhi)</dc:creator>
  <cp:lastModifiedBy>Mukherji, Aditi (IWMI-Delhi)</cp:lastModifiedBy>
  <cp:revision>34</cp:revision>
  <dcterms:created xsi:type="dcterms:W3CDTF">2022-11-07T02:42:18Z</dcterms:created>
  <dcterms:modified xsi:type="dcterms:W3CDTF">2024-02-20T16:58:16Z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0x0101008345890031073B478ACE683F16801CA5</vt:lpwstr>
  </property>
  <property fmtid="{D5CDD505-2E9C-101B-9397-08002B2CF9AE}" pid="3" name="MediaServiceImageTags">
    <vt:lpwstr/>
  </property>
</Properties>
</file>