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4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5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6.xml" ContentType="application/vnd.openxmlformats-officedocument.themeOverride+xml"/>
  <Override PartName="/ppt/drawings/drawing2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8" r:id="rId1"/>
  </p:sldMasterIdLst>
  <p:notesMasterIdLst>
    <p:notesMasterId r:id="rId32"/>
  </p:notesMasterIdLst>
  <p:handoutMasterIdLst>
    <p:handoutMasterId r:id="rId33"/>
  </p:handoutMasterIdLst>
  <p:sldIdLst>
    <p:sldId id="745" r:id="rId2"/>
    <p:sldId id="748" r:id="rId3"/>
    <p:sldId id="749" r:id="rId4"/>
    <p:sldId id="752" r:id="rId5"/>
    <p:sldId id="756" r:id="rId6"/>
    <p:sldId id="727" r:id="rId7"/>
    <p:sldId id="758" r:id="rId8"/>
    <p:sldId id="757" r:id="rId9"/>
    <p:sldId id="759" r:id="rId10"/>
    <p:sldId id="766" r:id="rId11"/>
    <p:sldId id="768" r:id="rId12"/>
    <p:sldId id="769" r:id="rId13"/>
    <p:sldId id="765" r:id="rId14"/>
    <p:sldId id="762" r:id="rId15"/>
    <p:sldId id="770" r:id="rId16"/>
    <p:sldId id="771" r:id="rId17"/>
    <p:sldId id="777" r:id="rId18"/>
    <p:sldId id="774" r:id="rId19"/>
    <p:sldId id="772" r:id="rId20"/>
    <p:sldId id="793" r:id="rId21"/>
    <p:sldId id="794" r:id="rId22"/>
    <p:sldId id="782" r:id="rId23"/>
    <p:sldId id="779" r:id="rId24"/>
    <p:sldId id="792" r:id="rId25"/>
    <p:sldId id="787" r:id="rId26"/>
    <p:sldId id="778" r:id="rId27"/>
    <p:sldId id="788" r:id="rId28"/>
    <p:sldId id="791" r:id="rId29"/>
    <p:sldId id="790" r:id="rId30"/>
    <p:sldId id="688" r:id="rId3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utho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2EA"/>
    <a:srgbClr val="A3A467"/>
    <a:srgbClr val="FF0000"/>
    <a:srgbClr val="712C3D"/>
    <a:srgbClr val="C34628"/>
    <a:srgbClr val="404E65"/>
    <a:srgbClr val="53593E"/>
    <a:srgbClr val="7C98AB"/>
    <a:srgbClr val="FF9E16"/>
    <a:srgbClr val="C977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9892" autoAdjust="0"/>
  </p:normalViewPr>
  <p:slideViewPr>
    <p:cSldViewPr snapToGrid="0">
      <p:cViewPr varScale="1">
        <p:scale>
          <a:sx n="50" d="100"/>
          <a:sy n="50" d="100"/>
        </p:scale>
        <p:origin x="117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ezahegnalemayehu\OneDrive%20-%20CGIAR\Desktop\SAWA%20ethiopia\Bruk%20Ethiopia%20wrokshop\ppt\output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Gezahegnalemayehu\OneDrive%20-%20CGIAR\Desktop\SAWA\report%20wrtieup\data%20discription%20and%20outcomes\one-welbieng\output%20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Gezahegnalemayehu\OneDrive%20-%20CGIAR\Desktop\SAWA%20ethiopia\Bruk%20Ethiopia%20wrokshop\ppt\output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C:\Users\Gezahegnalemayehu\OneDrive%20-%20CGIAR\Desktop\SAWA%20ethiopia\Bruk%20Ethiopia%20wrokshop\ppt\output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C:\Users\Gezahegnalemayehu\OneDrive%20-%20CGIAR\Desktop\SAWA%20ethiopia\Bruk%20Ethiopia%20wrokshop\ppt\output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9.xml"/><Relationship Id="rId1" Type="http://schemas.microsoft.com/office/2011/relationships/chartStyle" Target="style9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C:\Users\Gezahegnalemayehu\OneDrive%20-%20CGIAR\Desktop\SAWA%20ethiopia\Bruk%20Ethiopia%20wrokshop\ppt\outpu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555809246414735"/>
          <c:y val="2.5000000000000001E-2"/>
          <c:w val="0.56240034063140232"/>
          <c:h val="0.6550067804024496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Sheet11!$D$2</c:f>
              <c:strCache>
                <c:ptCount val="1"/>
                <c:pt idx="0">
                  <c:v>limited access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Sheet11!$C$3:$C$9</c:f>
              <c:strCache>
                <c:ptCount val="7"/>
                <c:pt idx="0">
                  <c:v>Improved forages</c:v>
                </c:pt>
                <c:pt idx="1">
                  <c:v>Natural grasses/pasture</c:v>
                </c:pt>
                <c:pt idx="2">
                  <c:v>Hay</c:v>
                </c:pt>
                <c:pt idx="3">
                  <c:v>Straws/crop residue</c:v>
                </c:pt>
                <c:pt idx="4">
                  <c:v>Grains/concentrates</c:v>
                </c:pt>
                <c:pt idx="5">
                  <c:v>Root crops</c:v>
                </c:pt>
                <c:pt idx="6">
                  <c:v>Vegetable residue</c:v>
                </c:pt>
              </c:strCache>
            </c:strRef>
          </c:cat>
          <c:val>
            <c:numRef>
              <c:f>Sheet11!$D$3:$D$9</c:f>
              <c:numCache>
                <c:formatCode>General</c:formatCode>
                <c:ptCount val="7"/>
                <c:pt idx="0">
                  <c:v>4.55</c:v>
                </c:pt>
                <c:pt idx="1">
                  <c:v>59.09</c:v>
                </c:pt>
                <c:pt idx="2">
                  <c:v>45.45</c:v>
                </c:pt>
                <c:pt idx="3">
                  <c:v>95.45</c:v>
                </c:pt>
                <c:pt idx="4">
                  <c:v>22.73</c:v>
                </c:pt>
                <c:pt idx="5">
                  <c:v>9.09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89-490C-8E2F-3BA8CAF8F866}"/>
            </c:ext>
          </c:extLst>
        </c:ser>
        <c:ser>
          <c:idx val="1"/>
          <c:order val="1"/>
          <c:tx>
            <c:strRef>
              <c:f>Sheet11!$E$2</c:f>
              <c:strCache>
                <c:ptCount val="1"/>
                <c:pt idx="0">
                  <c:v>good  access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Sheet11!$C$3:$C$9</c:f>
              <c:strCache>
                <c:ptCount val="7"/>
                <c:pt idx="0">
                  <c:v>Improved forages</c:v>
                </c:pt>
                <c:pt idx="1">
                  <c:v>Natural grasses/pasture</c:v>
                </c:pt>
                <c:pt idx="2">
                  <c:v>Hay</c:v>
                </c:pt>
                <c:pt idx="3">
                  <c:v>Straws/crop residue</c:v>
                </c:pt>
                <c:pt idx="4">
                  <c:v>Grains/concentrates</c:v>
                </c:pt>
                <c:pt idx="5">
                  <c:v>Root crops</c:v>
                </c:pt>
                <c:pt idx="6">
                  <c:v>Vegetable residue</c:v>
                </c:pt>
              </c:strCache>
            </c:strRef>
          </c:cat>
          <c:val>
            <c:numRef>
              <c:f>Sheet11!$E$3:$E$9</c:f>
              <c:numCache>
                <c:formatCode>General</c:formatCode>
                <c:ptCount val="7"/>
                <c:pt idx="0">
                  <c:v>13.64</c:v>
                </c:pt>
                <c:pt idx="1">
                  <c:v>86.36</c:v>
                </c:pt>
                <c:pt idx="2">
                  <c:v>40.909999999999997</c:v>
                </c:pt>
                <c:pt idx="3">
                  <c:v>95.45</c:v>
                </c:pt>
                <c:pt idx="4">
                  <c:v>36.36</c:v>
                </c:pt>
                <c:pt idx="5">
                  <c:v>54.55</c:v>
                </c:pt>
                <c:pt idx="6">
                  <c:v>18.18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89-490C-8E2F-3BA8CAF8F8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011056056"/>
        <c:axId val="1011052120"/>
      </c:barChart>
      <c:catAx>
        <c:axId val="10110560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feed type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1052120"/>
        <c:crosses val="autoZero"/>
        <c:auto val="1"/>
        <c:lblAlgn val="ctr"/>
        <c:lblOffset val="100"/>
        <c:noMultiLvlLbl val="0"/>
      </c:catAx>
      <c:valAx>
        <c:axId val="1011052120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1056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Sheet4!$C$2</c:f>
              <c:strCache>
                <c:ptCount val="1"/>
                <c:pt idx="0">
                  <c:v>mixed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Sheet4!$A$3:$A$8</c:f>
              <c:strCache>
                <c:ptCount val="6"/>
                <c:pt idx="0">
                  <c:v>I need to beat my animals to get them to do what I want</c:v>
                </c:pt>
                <c:pt idx="1">
                  <c:v> I consult with a trained health service provider when my animal is sick or injured</c:v>
                </c:pt>
                <c:pt idx="2">
                  <c:v> My animals can drink water whenever they want </c:v>
                </c:pt>
                <c:pt idx="3">
                  <c:v> It is common for my adult animals to get sick</c:v>
                </c:pt>
                <c:pt idx="4">
                  <c:v>My animals are exposed to heat or kept in poor housing</c:v>
                </c:pt>
                <c:pt idx="5">
                  <c:v>Some of my animals suffer from lameness</c:v>
                </c:pt>
              </c:strCache>
              <c:extLst/>
            </c:strRef>
          </c:cat>
          <c:val>
            <c:numRef>
              <c:f>Sheet4!$C$3:$C$8</c:f>
              <c:numCache>
                <c:formatCode>0%</c:formatCode>
                <c:ptCount val="6"/>
                <c:pt idx="0">
                  <c:v>0.57142859999999995</c:v>
                </c:pt>
                <c:pt idx="1">
                  <c:v>0.97499999999999998</c:v>
                </c:pt>
                <c:pt idx="2">
                  <c:v>0.84810129999999995</c:v>
                </c:pt>
                <c:pt idx="3">
                  <c:v>0.45205479999999998</c:v>
                </c:pt>
                <c:pt idx="4">
                  <c:v>0.703125</c:v>
                </c:pt>
                <c:pt idx="5">
                  <c:v>0.48979590000000001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3F-4C9E-8550-0E9FE38F56C4}"/>
            </c:ext>
          </c:extLst>
        </c:ser>
        <c:ser>
          <c:idx val="1"/>
          <c:order val="1"/>
          <c:tx>
            <c:strRef>
              <c:f>Sheet4!$D$2</c:f>
              <c:strCache>
                <c:ptCount val="1"/>
                <c:pt idx="0">
                  <c:v>pastoral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Sheet4!$A$3:$A$8</c:f>
              <c:strCache>
                <c:ptCount val="6"/>
                <c:pt idx="0">
                  <c:v>I need to beat my animals to get them to do what I want</c:v>
                </c:pt>
                <c:pt idx="1">
                  <c:v> I consult with a trained health service provider when my animal is sick or injured</c:v>
                </c:pt>
                <c:pt idx="2">
                  <c:v> My animals can drink water whenever they want </c:v>
                </c:pt>
                <c:pt idx="3">
                  <c:v> It is common for my adult animals to get sick</c:v>
                </c:pt>
                <c:pt idx="4">
                  <c:v>My animals are exposed to heat or kept in poor housing</c:v>
                </c:pt>
                <c:pt idx="5">
                  <c:v>Some of my animals suffer from lameness</c:v>
                </c:pt>
              </c:strCache>
              <c:extLst/>
            </c:strRef>
          </c:cat>
          <c:val>
            <c:numRef>
              <c:f>Sheet4!$D$3:$D$8</c:f>
              <c:numCache>
                <c:formatCode>0%</c:formatCode>
                <c:ptCount val="6"/>
                <c:pt idx="0">
                  <c:v>0.74</c:v>
                </c:pt>
                <c:pt idx="1">
                  <c:v>0.67961170000000004</c:v>
                </c:pt>
                <c:pt idx="2">
                  <c:v>0.41284399999999999</c:v>
                </c:pt>
                <c:pt idx="3">
                  <c:v>0.79090910000000003</c:v>
                </c:pt>
                <c:pt idx="4">
                  <c:v>0.68224300000000004</c:v>
                </c:pt>
                <c:pt idx="5">
                  <c:v>0.58715600000000001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3F-4C9E-8550-0E9FE38F56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99617152"/>
        <c:axId val="399609280"/>
      </c:barChart>
      <c:catAx>
        <c:axId val="3996171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9609280"/>
        <c:crosses val="autoZero"/>
        <c:auto val="1"/>
        <c:lblAlgn val="ctr"/>
        <c:lblOffset val="100"/>
        <c:noMultiLvlLbl val="0"/>
      </c:catAx>
      <c:valAx>
        <c:axId val="399609280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9617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Sheet8!$G$19</c:f>
              <c:strCache>
                <c:ptCount val="1"/>
                <c:pt idx="0">
                  <c:v>Dugda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Sheet8!$F$20:$F$26</c:f>
              <c:strCache>
                <c:ptCount val="7"/>
                <c:pt idx="0">
                  <c:v>In the stable</c:v>
                </c:pt>
                <c:pt idx="1">
                  <c:v>Within the fence</c:v>
                </c:pt>
                <c:pt idx="2">
                  <c:v>On my private grazing land</c:v>
                </c:pt>
                <c:pt idx="3">
                  <c:v>On communal grazing land</c:v>
                </c:pt>
                <c:pt idx="4">
                  <c:v>Walking to/between fields</c:v>
                </c:pt>
                <c:pt idx="5">
                  <c:v>In the forest (non-cultivated)</c:v>
                </c:pt>
                <c:pt idx="6">
                  <c:v>In the forest (cultivated)</c:v>
                </c:pt>
              </c:strCache>
            </c:strRef>
          </c:cat>
          <c:val>
            <c:numRef>
              <c:f>Sheet8!$G$20:$G$26</c:f>
              <c:numCache>
                <c:formatCode>General</c:formatCode>
                <c:ptCount val="7"/>
                <c:pt idx="0">
                  <c:v>5</c:v>
                </c:pt>
                <c:pt idx="1">
                  <c:v>2.5</c:v>
                </c:pt>
                <c:pt idx="2">
                  <c:v>7.5</c:v>
                </c:pt>
                <c:pt idx="3">
                  <c:v>70</c:v>
                </c:pt>
                <c:pt idx="4">
                  <c:v>10</c:v>
                </c:pt>
                <c:pt idx="5">
                  <c:v>2.5</c:v>
                </c:pt>
                <c:pt idx="6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D3-4DA4-8507-73EE0414D862}"/>
            </c:ext>
          </c:extLst>
        </c:ser>
        <c:ser>
          <c:idx val="1"/>
          <c:order val="1"/>
          <c:tx>
            <c:strRef>
              <c:f>Sheet8!$H$19</c:f>
              <c:strCache>
                <c:ptCount val="1"/>
                <c:pt idx="0">
                  <c:v>Humbo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Sheet8!$F$20:$F$26</c:f>
              <c:strCache>
                <c:ptCount val="7"/>
                <c:pt idx="0">
                  <c:v>In the stable</c:v>
                </c:pt>
                <c:pt idx="1">
                  <c:v>Within the fence</c:v>
                </c:pt>
                <c:pt idx="2">
                  <c:v>On my private grazing land</c:v>
                </c:pt>
                <c:pt idx="3">
                  <c:v>On communal grazing land</c:v>
                </c:pt>
                <c:pt idx="4">
                  <c:v>Walking to/between fields</c:v>
                </c:pt>
                <c:pt idx="5">
                  <c:v>In the forest (non-cultivated)</c:v>
                </c:pt>
                <c:pt idx="6">
                  <c:v>In the forest (cultivated)</c:v>
                </c:pt>
              </c:strCache>
            </c:strRef>
          </c:cat>
          <c:val>
            <c:numRef>
              <c:f>Sheet8!$H$20:$H$26</c:f>
              <c:numCache>
                <c:formatCode>General</c:formatCode>
                <c:ptCount val="7"/>
                <c:pt idx="0">
                  <c:v>7.5</c:v>
                </c:pt>
                <c:pt idx="1">
                  <c:v>0</c:v>
                </c:pt>
                <c:pt idx="2">
                  <c:v>47.5</c:v>
                </c:pt>
                <c:pt idx="3">
                  <c:v>30</c:v>
                </c:pt>
                <c:pt idx="4">
                  <c:v>0</c:v>
                </c:pt>
                <c:pt idx="5">
                  <c:v>12.5</c:v>
                </c:pt>
                <c:pt idx="6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D3-4DA4-8507-73EE0414D862}"/>
            </c:ext>
          </c:extLst>
        </c:ser>
        <c:ser>
          <c:idx val="2"/>
          <c:order val="2"/>
          <c:tx>
            <c:strRef>
              <c:f>Sheet8!$I$19</c:f>
              <c:strCache>
                <c:ptCount val="1"/>
                <c:pt idx="0">
                  <c:v>Total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Sheet8!$F$20:$F$26</c:f>
              <c:strCache>
                <c:ptCount val="7"/>
                <c:pt idx="0">
                  <c:v>In the stable</c:v>
                </c:pt>
                <c:pt idx="1">
                  <c:v>Within the fence</c:v>
                </c:pt>
                <c:pt idx="2">
                  <c:v>On my private grazing land</c:v>
                </c:pt>
                <c:pt idx="3">
                  <c:v>On communal grazing land</c:v>
                </c:pt>
                <c:pt idx="4">
                  <c:v>Walking to/between fields</c:v>
                </c:pt>
                <c:pt idx="5">
                  <c:v>In the forest (non-cultivated)</c:v>
                </c:pt>
                <c:pt idx="6">
                  <c:v>In the forest (cultivated)</c:v>
                </c:pt>
              </c:strCache>
            </c:strRef>
          </c:cat>
          <c:val>
            <c:numRef>
              <c:f>Sheet8!$I$20:$I$26</c:f>
              <c:numCache>
                <c:formatCode>General</c:formatCode>
                <c:ptCount val="7"/>
                <c:pt idx="0">
                  <c:v>6.25</c:v>
                </c:pt>
                <c:pt idx="1">
                  <c:v>1.25</c:v>
                </c:pt>
                <c:pt idx="2">
                  <c:v>27.5</c:v>
                </c:pt>
                <c:pt idx="3">
                  <c:v>50</c:v>
                </c:pt>
                <c:pt idx="4">
                  <c:v>5</c:v>
                </c:pt>
                <c:pt idx="5">
                  <c:v>7.5</c:v>
                </c:pt>
                <c:pt idx="6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D3-4DA4-8507-73EE0414D8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07627472"/>
        <c:axId val="707623208"/>
      </c:barChart>
      <c:catAx>
        <c:axId val="707627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7623208"/>
        <c:crosses val="autoZero"/>
        <c:auto val="1"/>
        <c:lblAlgn val="ctr"/>
        <c:lblOffset val="100"/>
        <c:noMultiLvlLbl val="0"/>
      </c:catAx>
      <c:valAx>
        <c:axId val="707623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7627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Sheet12!$C$2</c:f>
              <c:strCache>
                <c:ptCount val="1"/>
                <c:pt idx="0">
                  <c:v>limited access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Sheet12!$B$3:$B$8</c:f>
              <c:strCache>
                <c:ptCount val="6"/>
                <c:pt idx="0">
                  <c:v>River</c:v>
                </c:pt>
                <c:pt idx="1">
                  <c:v>Spring</c:v>
                </c:pt>
                <c:pt idx="2">
                  <c:v>Borehole</c:v>
                </c:pt>
                <c:pt idx="3">
                  <c:v>Hand-dug</c:v>
                </c:pt>
                <c:pt idx="4">
                  <c:v>Dugout, Ponds, Lakes, etc</c:v>
                </c:pt>
                <c:pt idx="5">
                  <c:v>Tap water</c:v>
                </c:pt>
              </c:strCache>
            </c:strRef>
          </c:cat>
          <c:val>
            <c:numRef>
              <c:f>Sheet12!$C$3:$C$8</c:f>
              <c:numCache>
                <c:formatCode>General</c:formatCode>
                <c:ptCount val="6"/>
                <c:pt idx="0">
                  <c:v>68.180000000000007</c:v>
                </c:pt>
                <c:pt idx="1">
                  <c:v>0</c:v>
                </c:pt>
                <c:pt idx="2">
                  <c:v>4.55</c:v>
                </c:pt>
                <c:pt idx="3">
                  <c:v>22.73</c:v>
                </c:pt>
                <c:pt idx="4">
                  <c:v>13.64</c:v>
                </c:pt>
                <c:pt idx="5">
                  <c:v>13.64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43-4264-B251-3F460FA37705}"/>
            </c:ext>
          </c:extLst>
        </c:ser>
        <c:ser>
          <c:idx val="1"/>
          <c:order val="1"/>
          <c:tx>
            <c:strRef>
              <c:f>Sheet12!$D$2</c:f>
              <c:strCache>
                <c:ptCount val="1"/>
                <c:pt idx="0">
                  <c:v>good access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Sheet12!$B$3:$B$8</c:f>
              <c:strCache>
                <c:ptCount val="6"/>
                <c:pt idx="0">
                  <c:v>River</c:v>
                </c:pt>
                <c:pt idx="1">
                  <c:v>Spring</c:v>
                </c:pt>
                <c:pt idx="2">
                  <c:v>Borehole</c:v>
                </c:pt>
                <c:pt idx="3">
                  <c:v>Hand-dug</c:v>
                </c:pt>
                <c:pt idx="4">
                  <c:v>Dugout, Ponds, Lakes, etc</c:v>
                </c:pt>
                <c:pt idx="5">
                  <c:v>Tap water</c:v>
                </c:pt>
              </c:strCache>
            </c:strRef>
          </c:cat>
          <c:val>
            <c:numRef>
              <c:f>Sheet12!$D$3:$D$8</c:f>
              <c:numCache>
                <c:formatCode>General</c:formatCode>
                <c:ptCount val="6"/>
                <c:pt idx="0">
                  <c:v>54.55</c:v>
                </c:pt>
                <c:pt idx="1">
                  <c:v>31.82</c:v>
                </c:pt>
                <c:pt idx="2">
                  <c:v>27.27</c:v>
                </c:pt>
                <c:pt idx="3">
                  <c:v>31.82</c:v>
                </c:pt>
                <c:pt idx="4">
                  <c:v>18.18</c:v>
                </c:pt>
                <c:pt idx="5">
                  <c:v>13.64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43-4264-B251-3F460FA377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5109552"/>
        <c:axId val="665111848"/>
      </c:barChart>
      <c:catAx>
        <c:axId val="66510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5111848"/>
        <c:crosses val="autoZero"/>
        <c:auto val="1"/>
        <c:lblAlgn val="ctr"/>
        <c:lblOffset val="100"/>
        <c:noMultiLvlLbl val="0"/>
      </c:catAx>
      <c:valAx>
        <c:axId val="665111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5109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Sheet1!$I$3</c:f>
              <c:strCache>
                <c:ptCount val="1"/>
                <c:pt idx="0">
                  <c:v>Pastoral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Sheet1!$H$4:$H$17</c:f>
              <c:strCache>
                <c:ptCount val="14"/>
                <c:pt idx="0">
                  <c:v> skinny</c:v>
                </c:pt>
                <c:pt idx="1">
                  <c:v> Showed social withdrawal </c:v>
                </c:pt>
                <c:pt idx="2">
                  <c:v>negative attitude </c:v>
                </c:pt>
                <c:pt idx="3">
                  <c:v> coughing </c:v>
                </c:pt>
                <c:pt idx="4">
                  <c:v>eye problem </c:v>
                </c:pt>
                <c:pt idx="5">
                  <c:v> nasal discharge</c:v>
                </c:pt>
                <c:pt idx="6">
                  <c:v> lame</c:v>
                </c:pt>
                <c:pt idx="7">
                  <c:v>external parsite </c:v>
                </c:pt>
                <c:pt idx="8">
                  <c:v>mastities</c:v>
                </c:pt>
                <c:pt idx="9">
                  <c:v>mutilation </c:v>
                </c:pt>
                <c:pt idx="10">
                  <c:v> tail docked</c:v>
                </c:pt>
                <c:pt idx="11">
                  <c:v>dirt skin</c:v>
                </c:pt>
                <c:pt idx="12">
                  <c:v>lession on their body </c:v>
                </c:pt>
                <c:pt idx="13">
                  <c:v> have firing lesions</c:v>
                </c:pt>
              </c:strCache>
            </c:strRef>
          </c:cat>
          <c:val>
            <c:numRef>
              <c:f>Sheet1!$I$4:$I$17</c:f>
              <c:numCache>
                <c:formatCode>General</c:formatCode>
                <c:ptCount val="14"/>
                <c:pt idx="0" formatCode="0.00">
                  <c:v>62.86</c:v>
                </c:pt>
                <c:pt idx="1">
                  <c:v>0.95</c:v>
                </c:pt>
                <c:pt idx="2">
                  <c:v>0</c:v>
                </c:pt>
                <c:pt idx="3" formatCode="0.00">
                  <c:v>5.71</c:v>
                </c:pt>
                <c:pt idx="4">
                  <c:v>8</c:v>
                </c:pt>
                <c:pt idx="5">
                  <c:v>4.76</c:v>
                </c:pt>
                <c:pt idx="6">
                  <c:v>4.76</c:v>
                </c:pt>
                <c:pt idx="7">
                  <c:v>73.33</c:v>
                </c:pt>
                <c:pt idx="8">
                  <c:v>14.06</c:v>
                </c:pt>
                <c:pt idx="9">
                  <c:v>16.190000000000001</c:v>
                </c:pt>
                <c:pt idx="10">
                  <c:v>2.86</c:v>
                </c:pt>
                <c:pt idx="11">
                  <c:v>30.48</c:v>
                </c:pt>
                <c:pt idx="12">
                  <c:v>19.05</c:v>
                </c:pt>
                <c:pt idx="13">
                  <c:v>6.66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F1-44A4-BB3B-C2588113FDCC}"/>
            </c:ext>
          </c:extLst>
        </c:ser>
        <c:ser>
          <c:idx val="1"/>
          <c:order val="1"/>
          <c:tx>
            <c:strRef>
              <c:f>Sheet1!$J$3</c:f>
              <c:strCache>
                <c:ptCount val="1"/>
                <c:pt idx="0">
                  <c:v> Mixed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Sheet1!$H$4:$H$17</c:f>
              <c:strCache>
                <c:ptCount val="14"/>
                <c:pt idx="0">
                  <c:v> skinny</c:v>
                </c:pt>
                <c:pt idx="1">
                  <c:v> Showed social withdrawal </c:v>
                </c:pt>
                <c:pt idx="2">
                  <c:v>negative attitude </c:v>
                </c:pt>
                <c:pt idx="3">
                  <c:v> coughing </c:v>
                </c:pt>
                <c:pt idx="4">
                  <c:v>eye problem </c:v>
                </c:pt>
                <c:pt idx="5">
                  <c:v> nasal discharge</c:v>
                </c:pt>
                <c:pt idx="6">
                  <c:v> lame</c:v>
                </c:pt>
                <c:pt idx="7">
                  <c:v>external parsite </c:v>
                </c:pt>
                <c:pt idx="8">
                  <c:v>mastities</c:v>
                </c:pt>
                <c:pt idx="9">
                  <c:v>mutilation </c:v>
                </c:pt>
                <c:pt idx="10">
                  <c:v> tail docked</c:v>
                </c:pt>
                <c:pt idx="11">
                  <c:v>dirt skin</c:v>
                </c:pt>
                <c:pt idx="12">
                  <c:v>lession on their body </c:v>
                </c:pt>
                <c:pt idx="13">
                  <c:v> have firing lesions</c:v>
                </c:pt>
              </c:strCache>
            </c:strRef>
          </c:cat>
          <c:val>
            <c:numRef>
              <c:f>Sheet1!$J$4:$J$17</c:f>
              <c:numCache>
                <c:formatCode>0.00</c:formatCode>
                <c:ptCount val="14"/>
                <c:pt idx="0">
                  <c:v>24</c:v>
                </c:pt>
                <c:pt idx="1">
                  <c:v>5.85</c:v>
                </c:pt>
                <c:pt idx="2">
                  <c:v>5.26</c:v>
                </c:pt>
                <c:pt idx="3">
                  <c:v>14.04</c:v>
                </c:pt>
                <c:pt idx="4">
                  <c:v>1.17</c:v>
                </c:pt>
                <c:pt idx="5">
                  <c:v>1.75</c:v>
                </c:pt>
                <c:pt idx="6">
                  <c:v>1.17</c:v>
                </c:pt>
                <c:pt idx="7">
                  <c:v>7.6</c:v>
                </c:pt>
                <c:pt idx="8">
                  <c:v>1.19</c:v>
                </c:pt>
                <c:pt idx="9">
                  <c:v>5.26</c:v>
                </c:pt>
                <c:pt idx="10">
                  <c:v>1.17</c:v>
                </c:pt>
                <c:pt idx="11">
                  <c:v>9.36</c:v>
                </c:pt>
                <c:pt idx="12">
                  <c:v>2.34</c:v>
                </c:pt>
                <c:pt idx="13">
                  <c:v>2.33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F1-44A4-BB3B-C2588113FD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5359744"/>
        <c:axId val="635364008"/>
      </c:barChart>
      <c:catAx>
        <c:axId val="635359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5364008"/>
        <c:crosses val="autoZero"/>
        <c:auto val="1"/>
        <c:lblAlgn val="ctr"/>
        <c:lblOffset val="100"/>
        <c:noMultiLvlLbl val="0"/>
      </c:catAx>
      <c:valAx>
        <c:axId val="635364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5359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Sheet7!$E$5</c:f>
              <c:strCache>
                <c:ptCount val="1"/>
                <c:pt idx="0">
                  <c:v>unable to eat healthy and nutritious food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5E8-487F-9B0B-E5863B333D3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5E8-487F-9B0B-E5863B333D3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Sheet7!$F$4:$G$4</c:f>
              <c:strCache>
                <c:ptCount val="2"/>
                <c:pt idx="0">
                  <c:v>mixed </c:v>
                </c:pt>
                <c:pt idx="1">
                  <c:v>pastoral</c:v>
                </c:pt>
              </c:strCache>
            </c:strRef>
          </c:cat>
          <c:val>
            <c:numRef>
              <c:f>Sheet7!$F$5:$G$5</c:f>
              <c:numCache>
                <c:formatCode>General</c:formatCode>
                <c:ptCount val="2"/>
                <c:pt idx="0">
                  <c:v>67.5</c:v>
                </c:pt>
                <c:pt idx="1">
                  <c:v>92.31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E8-487F-9B0B-E5863B333D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Sheet7!$E$7</c:f>
              <c:strCache>
                <c:ptCount val="1"/>
                <c:pt idx="0">
                  <c:v>ate only a few kinds of foods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BF-488E-8CF3-92AC8AA5FD6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BF-488E-8CF3-92AC8AA5FD6D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2CBF-488E-8CF3-92AC8AA5FD6D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2CBF-488E-8CF3-92AC8AA5FD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Sheet7!$F$6:$G$6</c:f>
              <c:strCache>
                <c:ptCount val="2"/>
                <c:pt idx="0">
                  <c:v>mixed </c:v>
                </c:pt>
                <c:pt idx="1">
                  <c:v>pastoral</c:v>
                </c:pt>
              </c:strCache>
            </c:strRef>
          </c:cat>
          <c:val>
            <c:numRef>
              <c:f>Sheet7!$F$7:$G$7</c:f>
              <c:numCache>
                <c:formatCode>General</c:formatCode>
                <c:ptCount val="2"/>
                <c:pt idx="0">
                  <c:v>72.5</c:v>
                </c:pt>
                <c:pt idx="1">
                  <c:v>88.89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BF-488E-8CF3-92AC8AA5FD6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Sheet8!$B$4</c:f>
              <c:strCache>
                <c:ptCount val="1"/>
                <c:pt idx="0">
                  <c:v>Livestock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Sheet8!$C$3:$D$3</c:f>
              <c:strCache>
                <c:ptCount val="2"/>
                <c:pt idx="0">
                  <c:v>LTA</c:v>
                </c:pt>
                <c:pt idx="1">
                  <c:v>GTA</c:v>
                </c:pt>
              </c:strCache>
            </c:strRef>
          </c:cat>
          <c:val>
            <c:numRef>
              <c:f>Sheet8!$C$4:$D$4</c:f>
              <c:numCache>
                <c:formatCode>General</c:formatCode>
                <c:ptCount val="2"/>
                <c:pt idx="0">
                  <c:v>11636.41</c:v>
                </c:pt>
                <c:pt idx="1">
                  <c:v>10857.51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80F-4AFC-AEA9-DEB5CABB7B48}"/>
            </c:ext>
          </c:extLst>
        </c:ser>
        <c:ser>
          <c:idx val="1"/>
          <c:order val="1"/>
          <c:tx>
            <c:strRef>
              <c:f>Sheet8!$B$5</c:f>
              <c:strCache>
                <c:ptCount val="1"/>
                <c:pt idx="0">
                  <c:v>Agroforestry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Sheet8!$C$3:$D$3</c:f>
              <c:strCache>
                <c:ptCount val="2"/>
                <c:pt idx="0">
                  <c:v>LTA</c:v>
                </c:pt>
                <c:pt idx="1">
                  <c:v>GTA</c:v>
                </c:pt>
              </c:strCache>
            </c:strRef>
          </c:cat>
          <c:val>
            <c:numRef>
              <c:f>Sheet8!$C$5:$D$5</c:f>
              <c:numCache>
                <c:formatCode>General</c:formatCode>
                <c:ptCount val="2"/>
                <c:pt idx="0">
                  <c:v>3892.6669999999999</c:v>
                </c:pt>
                <c:pt idx="1">
                  <c:v>10245.799999999999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80F-4AFC-AEA9-DEB5CABB7B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32638664"/>
        <c:axId val="732633416"/>
      </c:lineChart>
      <c:catAx>
        <c:axId val="732638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2633416"/>
        <c:crosses val="autoZero"/>
        <c:auto val="1"/>
        <c:lblAlgn val="ctr"/>
        <c:lblOffset val="100"/>
        <c:noMultiLvlLbl val="0"/>
      </c:catAx>
      <c:valAx>
        <c:axId val="732633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2638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8311589566929142"/>
          <c:y val="0"/>
          <c:w val="0.46651952099737531"/>
          <c:h val="0.9046119089367407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Sheet6!$C$1</c:f>
              <c:strCache>
                <c:ptCount val="1"/>
                <c:pt idx="0">
                  <c:v>mixed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Sheet6!$B$2:$B$9</c:f>
              <c:strCache>
                <c:ptCount val="8"/>
                <c:pt idx="0">
                  <c:v> It is important to assess the health and welfare of my animals every day</c:v>
                </c:pt>
                <c:pt idx="1">
                  <c:v> Animals have feelings just like humans.</c:v>
                </c:pt>
                <c:pt idx="2">
                  <c:v>My animals are happy and healthy</c:v>
                </c:pt>
                <c:pt idx="3">
                  <c:v> Animals need to feel safe in my care if they are to be happy and healthy</c:v>
                </c:pt>
                <c:pt idx="4">
                  <c:v>The way I care for my animals doesn’t affect how they grow/produce</c:v>
                </c:pt>
                <c:pt idx="5">
                  <c:v> Untreated injuries are bad for the wellbeing and productivity of my animals</c:v>
                </c:pt>
                <c:pt idx="6">
                  <c:v> Without enough water, my animals will not grow as well or produce as much milk</c:v>
                </c:pt>
                <c:pt idx="7">
                  <c:v>Animals cannot suffer from physical pain</c:v>
                </c:pt>
              </c:strCache>
            </c:strRef>
          </c:cat>
          <c:val>
            <c:numRef>
              <c:f>Sheet6!$C$2:$C$9</c:f>
              <c:numCache>
                <c:formatCode>0%</c:formatCode>
                <c:ptCount val="8"/>
                <c:pt idx="0">
                  <c:v>0.9375</c:v>
                </c:pt>
                <c:pt idx="1">
                  <c:v>0.94936710000000002</c:v>
                </c:pt>
                <c:pt idx="2">
                  <c:v>0.87341769999999996</c:v>
                </c:pt>
                <c:pt idx="3">
                  <c:v>0.97499999999999998</c:v>
                </c:pt>
                <c:pt idx="4">
                  <c:v>0.63636360000000003</c:v>
                </c:pt>
                <c:pt idx="5">
                  <c:v>0.97435899999999998</c:v>
                </c:pt>
                <c:pt idx="6">
                  <c:v>0.97499999999999998</c:v>
                </c:pt>
                <c:pt idx="7">
                  <c:v>0.625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A4-4D23-9DCC-E915704D19DD}"/>
            </c:ext>
          </c:extLst>
        </c:ser>
        <c:ser>
          <c:idx val="1"/>
          <c:order val="1"/>
          <c:tx>
            <c:strRef>
              <c:f>Sheet6!$D$1</c:f>
              <c:strCache>
                <c:ptCount val="1"/>
                <c:pt idx="0">
                  <c:v>pastoral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Sheet6!$B$2:$B$9</c:f>
              <c:strCache>
                <c:ptCount val="8"/>
                <c:pt idx="0">
                  <c:v> It is important to assess the health and welfare of my animals every day</c:v>
                </c:pt>
                <c:pt idx="1">
                  <c:v> Animals have feelings just like humans.</c:v>
                </c:pt>
                <c:pt idx="2">
                  <c:v>My animals are happy and healthy</c:v>
                </c:pt>
                <c:pt idx="3">
                  <c:v> Animals need to feel safe in my care if they are to be happy and healthy</c:v>
                </c:pt>
                <c:pt idx="4">
                  <c:v>The way I care for my animals doesn’t affect how they grow/produce</c:v>
                </c:pt>
                <c:pt idx="5">
                  <c:v> Untreated injuries are bad for the wellbeing and productivity of my animals</c:v>
                </c:pt>
                <c:pt idx="6">
                  <c:v> Without enough water, my animals will not grow as well or produce as much milk</c:v>
                </c:pt>
                <c:pt idx="7">
                  <c:v>Animals cannot suffer from physical pain</c:v>
                </c:pt>
              </c:strCache>
            </c:strRef>
          </c:cat>
          <c:val>
            <c:numRef>
              <c:f>Sheet6!$D$2:$D$9</c:f>
              <c:numCache>
                <c:formatCode>0%</c:formatCode>
                <c:ptCount val="8"/>
                <c:pt idx="0">
                  <c:v>0.84482760000000001</c:v>
                </c:pt>
                <c:pt idx="1">
                  <c:v>0.91071429999999998</c:v>
                </c:pt>
                <c:pt idx="2">
                  <c:v>0.38392860000000001</c:v>
                </c:pt>
                <c:pt idx="3">
                  <c:v>0.8318584</c:v>
                </c:pt>
                <c:pt idx="4">
                  <c:v>0.4</c:v>
                </c:pt>
                <c:pt idx="5">
                  <c:v>0.83760679999999998</c:v>
                </c:pt>
                <c:pt idx="6">
                  <c:v>0.85964910000000005</c:v>
                </c:pt>
                <c:pt idx="7">
                  <c:v>0.21367520000000001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A4-4D23-9DCC-E915704D19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65572384"/>
        <c:axId val="965575008"/>
      </c:barChart>
      <c:catAx>
        <c:axId val="9655723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5575008"/>
        <c:crosses val="autoZero"/>
        <c:auto val="1"/>
        <c:lblAlgn val="ctr"/>
        <c:lblOffset val="100"/>
        <c:noMultiLvlLbl val="0"/>
      </c:catAx>
      <c:valAx>
        <c:axId val="965575008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65572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71621494401244"/>
          <c:y val="0.92410460535003724"/>
          <c:w val="0.19744435021383083"/>
          <c:h val="6.90313373939967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Sheet5!$C$2</c:f>
              <c:strCache>
                <c:ptCount val="1"/>
                <c:pt idx="0">
                  <c:v>Mixed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Sheet5!$B$3:$B$10</c:f>
              <c:strCache>
                <c:ptCount val="8"/>
                <c:pt idx="0">
                  <c:v> My animals get enough feed every day</c:v>
                </c:pt>
                <c:pt idx="1">
                  <c:v> Having the ability to graze freely is important for my animals</c:v>
                </c:pt>
                <c:pt idx="2">
                  <c:v>My animals need sufﬁcient, clean and comfortable area to lie down.</c:v>
                </c:pt>
                <c:pt idx="3">
                  <c:v> I am confident getting my animals to move where I want</c:v>
                </c:pt>
                <c:pt idx="4">
                  <c:v> My animals will learn more from being hit than instructed.</c:v>
                </c:pt>
                <c:pt idx="5">
                  <c:v>I cannot influence how healthy my animals are</c:v>
                </c:pt>
                <c:pt idx="6">
                  <c:v>My animals are happy and healthy</c:v>
                </c:pt>
                <c:pt idx="7">
                  <c:v>It is important to me that I care for my animals well</c:v>
                </c:pt>
              </c:strCache>
            </c:strRef>
          </c:cat>
          <c:val>
            <c:numRef>
              <c:f>Sheet5!$C$3:$C$10</c:f>
              <c:numCache>
                <c:formatCode>0%</c:formatCode>
                <c:ptCount val="8"/>
                <c:pt idx="0">
                  <c:v>0.75</c:v>
                </c:pt>
                <c:pt idx="1">
                  <c:v>0.80555560000000004</c:v>
                </c:pt>
                <c:pt idx="2">
                  <c:v>0.89873420000000004</c:v>
                </c:pt>
                <c:pt idx="3">
                  <c:v>0.91249999999999998</c:v>
                </c:pt>
                <c:pt idx="4">
                  <c:v>0.54237290000000005</c:v>
                </c:pt>
                <c:pt idx="5">
                  <c:v>0.3777778</c:v>
                </c:pt>
                <c:pt idx="6">
                  <c:v>0.87341769999999996</c:v>
                </c:pt>
                <c:pt idx="7">
                  <c:v>0.96153849999999996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F2-423D-A334-BD9392877715}"/>
            </c:ext>
          </c:extLst>
        </c:ser>
        <c:ser>
          <c:idx val="1"/>
          <c:order val="1"/>
          <c:tx>
            <c:strRef>
              <c:f>Sheet5!$D$2</c:f>
              <c:strCache>
                <c:ptCount val="1"/>
                <c:pt idx="0">
                  <c:v>pastoral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Sheet5!$B$3:$B$10</c:f>
              <c:strCache>
                <c:ptCount val="8"/>
                <c:pt idx="0">
                  <c:v> My animals get enough feed every day</c:v>
                </c:pt>
                <c:pt idx="1">
                  <c:v> Having the ability to graze freely is important for my animals</c:v>
                </c:pt>
                <c:pt idx="2">
                  <c:v>My animals need sufﬁcient, clean and comfortable area to lie down.</c:v>
                </c:pt>
                <c:pt idx="3">
                  <c:v> I am confident getting my animals to move where I want</c:v>
                </c:pt>
                <c:pt idx="4">
                  <c:v> My animals will learn more from being hit than instructed.</c:v>
                </c:pt>
                <c:pt idx="5">
                  <c:v>I cannot influence how healthy my animals are</c:v>
                </c:pt>
                <c:pt idx="6">
                  <c:v>My animals are happy and healthy</c:v>
                </c:pt>
                <c:pt idx="7">
                  <c:v>It is important to me that I care for my animals well</c:v>
                </c:pt>
              </c:strCache>
            </c:strRef>
          </c:cat>
          <c:val>
            <c:numRef>
              <c:f>Sheet5!$D$3:$D$10</c:f>
              <c:numCache>
                <c:formatCode>0%</c:formatCode>
                <c:ptCount val="8"/>
                <c:pt idx="0">
                  <c:v>8.6956500000000006E-2</c:v>
                </c:pt>
                <c:pt idx="1">
                  <c:v>0.91379310000000002</c:v>
                </c:pt>
                <c:pt idx="2">
                  <c:v>0.77777779999999996</c:v>
                </c:pt>
                <c:pt idx="3">
                  <c:v>0.50485440000000004</c:v>
                </c:pt>
                <c:pt idx="4">
                  <c:v>0.62886600000000004</c:v>
                </c:pt>
                <c:pt idx="5">
                  <c:v>0.3944954</c:v>
                </c:pt>
                <c:pt idx="6">
                  <c:v>0.38392860000000001</c:v>
                </c:pt>
                <c:pt idx="7">
                  <c:v>0.85964910000000005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F2-423D-A334-BD93928777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07828072"/>
        <c:axId val="707822824"/>
      </c:barChart>
      <c:catAx>
        <c:axId val="707828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7822824"/>
        <c:crosses val="autoZero"/>
        <c:auto val="1"/>
        <c:lblAlgn val="ctr"/>
        <c:lblOffset val="100"/>
        <c:noMultiLvlLbl val="0"/>
      </c:catAx>
      <c:valAx>
        <c:axId val="707822824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7828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868741-2973-4CDF-8F4C-A43B6D44001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C60B895-085A-4486-9DCA-36287470707F}">
      <dgm:prSet phldrT="[Text]" custT="1"/>
      <dgm:spPr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sz="2400" b="1" dirty="0">
            <a:solidFill>
              <a:srgbClr val="00B0F0"/>
            </a:solidFill>
          </a:endParaRPr>
        </a:p>
        <a:p>
          <a:endParaRPr lang="en-US" sz="2400" b="1" dirty="0">
            <a:solidFill>
              <a:srgbClr val="00B0F0"/>
            </a:solidFill>
          </a:endParaRPr>
        </a:p>
        <a:p>
          <a:r>
            <a:rPr lang="en-US" sz="2400" b="1" dirty="0">
              <a:solidFill>
                <a:schemeClr val="bg2"/>
              </a:solidFill>
            </a:rPr>
            <a:t>Resource-based indicators </a:t>
          </a:r>
        </a:p>
      </dgm:t>
    </dgm:pt>
    <dgm:pt modelId="{84C07B3C-7FC5-4770-B546-89F97B1289B8}" type="parTrans" cxnId="{2B41B312-5B45-4521-A35E-AC31B8A8C453}">
      <dgm:prSet/>
      <dgm:spPr/>
      <dgm:t>
        <a:bodyPr/>
        <a:lstStyle/>
        <a:p>
          <a:endParaRPr lang="en-US"/>
        </a:p>
      </dgm:t>
    </dgm:pt>
    <dgm:pt modelId="{0213333F-A2A5-47A4-9632-CDA30D4539FA}" type="sibTrans" cxnId="{2B41B312-5B45-4521-A35E-AC31B8A8C453}">
      <dgm:prSet/>
      <dgm:spPr/>
      <dgm:t>
        <a:bodyPr/>
        <a:lstStyle/>
        <a:p>
          <a:endParaRPr lang="en-US"/>
        </a:p>
      </dgm:t>
    </dgm:pt>
    <dgm:pt modelId="{E32CA2C6-2333-444B-B0F5-A622D7FC4D01}">
      <dgm:prSet phldrT="[Text]" custT="1"/>
      <dgm:spPr/>
      <dgm:t>
        <a:bodyPr/>
        <a:lstStyle/>
        <a:p>
          <a:r>
            <a:rPr lang="en-US" sz="2000" dirty="0"/>
            <a:t>Feed and water resources </a:t>
          </a:r>
        </a:p>
      </dgm:t>
    </dgm:pt>
    <dgm:pt modelId="{BCD70A95-2E03-4055-812C-FDDC5707E6B6}" type="parTrans" cxnId="{DB3F0766-8B07-43DA-839C-D6A35FFD61FB}">
      <dgm:prSet/>
      <dgm:spPr/>
      <dgm:t>
        <a:bodyPr/>
        <a:lstStyle/>
        <a:p>
          <a:endParaRPr lang="en-US"/>
        </a:p>
      </dgm:t>
    </dgm:pt>
    <dgm:pt modelId="{C94FC111-4DA3-40E4-86F4-E1FF3F5F2D18}" type="sibTrans" cxnId="{DB3F0766-8B07-43DA-839C-D6A35FFD61FB}">
      <dgm:prSet/>
      <dgm:spPr/>
      <dgm:t>
        <a:bodyPr/>
        <a:lstStyle/>
        <a:p>
          <a:endParaRPr lang="en-US"/>
        </a:p>
      </dgm:t>
    </dgm:pt>
    <dgm:pt modelId="{6A7F028B-D05A-41AF-9555-0A9394E93C13}">
      <dgm:prSet phldrT="[Text]" custT="1"/>
      <dgm:spPr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sz="2400" dirty="0">
            <a:solidFill>
              <a:srgbClr val="00B0F0"/>
            </a:solidFill>
          </a:endParaRPr>
        </a:p>
        <a:p>
          <a:endParaRPr lang="en-US" sz="2400" dirty="0">
            <a:solidFill>
              <a:srgbClr val="00B0F0"/>
            </a:solidFill>
          </a:endParaRPr>
        </a:p>
        <a:p>
          <a:endParaRPr lang="en-US" sz="2400" dirty="0">
            <a:solidFill>
              <a:srgbClr val="00B0F0"/>
            </a:solidFill>
          </a:endParaRPr>
        </a:p>
        <a:p>
          <a:endParaRPr lang="en-US" sz="2400" dirty="0">
            <a:solidFill>
              <a:srgbClr val="00B0F0"/>
            </a:solidFill>
          </a:endParaRPr>
        </a:p>
        <a:p>
          <a:r>
            <a:rPr lang="en-US" sz="2400" b="1" dirty="0">
              <a:solidFill>
                <a:schemeClr val="bg2"/>
              </a:solidFill>
            </a:rPr>
            <a:t>Animal-based indicators </a:t>
          </a:r>
        </a:p>
      </dgm:t>
    </dgm:pt>
    <dgm:pt modelId="{3AEC0731-CBAB-416A-88CF-BC63C9F398D3}" type="parTrans" cxnId="{8B53340A-CA03-482B-8452-B9A12401CAE8}">
      <dgm:prSet/>
      <dgm:spPr/>
      <dgm:t>
        <a:bodyPr/>
        <a:lstStyle/>
        <a:p>
          <a:endParaRPr lang="en-US"/>
        </a:p>
      </dgm:t>
    </dgm:pt>
    <dgm:pt modelId="{46855577-ADFF-4E77-9BA5-3FE21B6AE80E}" type="sibTrans" cxnId="{8B53340A-CA03-482B-8452-B9A12401CAE8}">
      <dgm:prSet/>
      <dgm:spPr/>
      <dgm:t>
        <a:bodyPr/>
        <a:lstStyle/>
        <a:p>
          <a:endParaRPr lang="en-US"/>
        </a:p>
      </dgm:t>
    </dgm:pt>
    <dgm:pt modelId="{EF72C1F7-CF14-43ED-8F20-941BF3F6DF6B}">
      <dgm:prSet phldrT="[Text]" custT="1"/>
      <dgm:spPr/>
      <dgm:t>
        <a:bodyPr/>
        <a:lstStyle/>
        <a:p>
          <a:r>
            <a:rPr lang="en-US" sz="1800" dirty="0"/>
            <a:t>Youngstock mortality</a:t>
          </a:r>
        </a:p>
      </dgm:t>
    </dgm:pt>
    <dgm:pt modelId="{EAD393EB-13E0-41D0-99CA-5BF3CA68AB4D}" type="parTrans" cxnId="{7885C2D4-573D-4DF1-88D6-766E7F1AEAA6}">
      <dgm:prSet/>
      <dgm:spPr/>
      <dgm:t>
        <a:bodyPr/>
        <a:lstStyle/>
        <a:p>
          <a:endParaRPr lang="en-US"/>
        </a:p>
      </dgm:t>
    </dgm:pt>
    <dgm:pt modelId="{705DD4D9-38FE-4836-868B-DFBFAC297BCE}" type="sibTrans" cxnId="{7885C2D4-573D-4DF1-88D6-766E7F1AEAA6}">
      <dgm:prSet/>
      <dgm:spPr/>
      <dgm:t>
        <a:bodyPr/>
        <a:lstStyle/>
        <a:p>
          <a:endParaRPr lang="en-US"/>
        </a:p>
      </dgm:t>
    </dgm:pt>
    <dgm:pt modelId="{05276889-E421-48B2-84F7-C485BF4F9D8F}">
      <dgm:prSet phldrT="[Text]" custT="1"/>
      <dgm:spPr/>
      <dgm:t>
        <a:bodyPr/>
        <a:lstStyle/>
        <a:p>
          <a:r>
            <a:rPr lang="en-US" sz="1800" dirty="0"/>
            <a:t>Social withdrawal</a:t>
          </a:r>
        </a:p>
      </dgm:t>
    </dgm:pt>
    <dgm:pt modelId="{A8085451-3641-4C77-9F25-DC3BB2CF6436}" type="parTrans" cxnId="{E5ABA91F-F8DA-4958-989F-535876A50996}">
      <dgm:prSet/>
      <dgm:spPr/>
      <dgm:t>
        <a:bodyPr/>
        <a:lstStyle/>
        <a:p>
          <a:endParaRPr lang="en-US"/>
        </a:p>
      </dgm:t>
    </dgm:pt>
    <dgm:pt modelId="{4A54E8C6-48C8-4A53-9B55-36801E0EE2B0}" type="sibTrans" cxnId="{E5ABA91F-F8DA-4958-989F-535876A50996}">
      <dgm:prSet/>
      <dgm:spPr/>
      <dgm:t>
        <a:bodyPr/>
        <a:lstStyle/>
        <a:p>
          <a:endParaRPr lang="en-US"/>
        </a:p>
      </dgm:t>
    </dgm:pt>
    <dgm:pt modelId="{79AB3DEF-0ED8-4047-8754-AE59911ED064}">
      <dgm:prSet phldrT="[Text]" custT="1"/>
      <dgm:spPr/>
      <dgm:t>
        <a:bodyPr/>
        <a:lstStyle/>
        <a:p>
          <a:r>
            <a:rPr lang="en-US" sz="2000" dirty="0"/>
            <a:t>Housing </a:t>
          </a:r>
        </a:p>
      </dgm:t>
    </dgm:pt>
    <dgm:pt modelId="{F02DA765-8151-43DA-84B1-DA23430B10A8}" type="parTrans" cxnId="{E29C5BA2-ED5C-4171-9440-76157A45A0F2}">
      <dgm:prSet/>
      <dgm:spPr/>
      <dgm:t>
        <a:bodyPr/>
        <a:lstStyle/>
        <a:p>
          <a:endParaRPr lang="en-US"/>
        </a:p>
      </dgm:t>
    </dgm:pt>
    <dgm:pt modelId="{6E1F5B9E-D9E8-4CA8-A626-27448C625195}" type="sibTrans" cxnId="{E29C5BA2-ED5C-4171-9440-76157A45A0F2}">
      <dgm:prSet/>
      <dgm:spPr/>
      <dgm:t>
        <a:bodyPr/>
        <a:lstStyle/>
        <a:p>
          <a:endParaRPr lang="en-US"/>
        </a:p>
      </dgm:t>
    </dgm:pt>
    <dgm:pt modelId="{5A8EB6A1-E687-4A33-A40C-1A19C5CEB300}">
      <dgm:prSet phldrT="[Text]" custT="1"/>
      <dgm:spPr/>
      <dgm:t>
        <a:bodyPr/>
        <a:lstStyle/>
        <a:p>
          <a:r>
            <a:rPr lang="en-US" sz="2000" dirty="0"/>
            <a:t>Husbandry practices </a:t>
          </a:r>
        </a:p>
      </dgm:t>
    </dgm:pt>
    <dgm:pt modelId="{66A5391E-DE9F-4E47-89F6-DFF7E6074F7B}" type="parTrans" cxnId="{71682696-3EA1-49F0-8C03-911C9AB75A06}">
      <dgm:prSet/>
      <dgm:spPr/>
      <dgm:t>
        <a:bodyPr/>
        <a:lstStyle/>
        <a:p>
          <a:endParaRPr lang="en-US"/>
        </a:p>
      </dgm:t>
    </dgm:pt>
    <dgm:pt modelId="{E3DFD28A-D829-48F3-AF92-A8F881C9F84D}" type="sibTrans" cxnId="{71682696-3EA1-49F0-8C03-911C9AB75A06}">
      <dgm:prSet/>
      <dgm:spPr/>
      <dgm:t>
        <a:bodyPr/>
        <a:lstStyle/>
        <a:p>
          <a:endParaRPr lang="en-US"/>
        </a:p>
      </dgm:t>
    </dgm:pt>
    <dgm:pt modelId="{83FB73E6-6E31-46F2-A4C8-6EC4946EB2FD}">
      <dgm:prSet phldrT="[Text]" custT="1"/>
      <dgm:spPr/>
      <dgm:t>
        <a:bodyPr/>
        <a:lstStyle/>
        <a:p>
          <a:r>
            <a:rPr lang="en-US" sz="2000" dirty="0"/>
            <a:t>Health services </a:t>
          </a:r>
        </a:p>
      </dgm:t>
    </dgm:pt>
    <dgm:pt modelId="{F5C3AF38-4A34-4151-958F-D923306E68E4}" type="parTrans" cxnId="{30C11D88-3371-40BB-B538-DDFE4AEB1B4C}">
      <dgm:prSet/>
      <dgm:spPr/>
      <dgm:t>
        <a:bodyPr/>
        <a:lstStyle/>
        <a:p>
          <a:endParaRPr lang="en-US"/>
        </a:p>
      </dgm:t>
    </dgm:pt>
    <dgm:pt modelId="{5AA81E2A-DC1C-4437-9F95-ED59354F9FAA}" type="sibTrans" cxnId="{30C11D88-3371-40BB-B538-DDFE4AEB1B4C}">
      <dgm:prSet/>
      <dgm:spPr/>
      <dgm:t>
        <a:bodyPr/>
        <a:lstStyle/>
        <a:p>
          <a:endParaRPr lang="en-US"/>
        </a:p>
      </dgm:t>
    </dgm:pt>
    <dgm:pt modelId="{E54A6309-32B1-4B6E-9C79-475E2C93B36A}">
      <dgm:prSet phldrT="[Text]" custT="1"/>
      <dgm:spPr/>
      <dgm:t>
        <a:bodyPr/>
        <a:lstStyle/>
        <a:p>
          <a:r>
            <a:rPr lang="en-US" sz="2000" dirty="0"/>
            <a:t>Environmental </a:t>
          </a:r>
        </a:p>
      </dgm:t>
    </dgm:pt>
    <dgm:pt modelId="{0359A1DE-6F85-404F-A771-C023576BA9EA}" type="parTrans" cxnId="{1AB8FF98-83BE-40EF-9DEE-8ACA699BD9B7}">
      <dgm:prSet/>
      <dgm:spPr/>
      <dgm:t>
        <a:bodyPr/>
        <a:lstStyle/>
        <a:p>
          <a:endParaRPr lang="en-US"/>
        </a:p>
      </dgm:t>
    </dgm:pt>
    <dgm:pt modelId="{4FB67D19-B744-434F-9A0E-C36466976984}" type="sibTrans" cxnId="{1AB8FF98-83BE-40EF-9DEE-8ACA699BD9B7}">
      <dgm:prSet/>
      <dgm:spPr/>
      <dgm:t>
        <a:bodyPr/>
        <a:lstStyle/>
        <a:p>
          <a:endParaRPr lang="en-US"/>
        </a:p>
      </dgm:t>
    </dgm:pt>
    <dgm:pt modelId="{AE5E3256-5378-4F68-B3B9-DA7B46AF6743}">
      <dgm:prSet phldrT="[Text]" custT="1"/>
      <dgm:spPr/>
      <dgm:t>
        <a:bodyPr/>
        <a:lstStyle/>
        <a:p>
          <a:r>
            <a:rPr lang="en-US" sz="1800" dirty="0"/>
            <a:t>Excessive itching</a:t>
          </a:r>
        </a:p>
      </dgm:t>
    </dgm:pt>
    <dgm:pt modelId="{AFD38DF7-B504-4E43-8AE4-F63F42F1D876}" type="parTrans" cxnId="{A86FE9EE-3BAA-410D-8DBC-17BCE20C831A}">
      <dgm:prSet/>
      <dgm:spPr/>
      <dgm:t>
        <a:bodyPr/>
        <a:lstStyle/>
        <a:p>
          <a:endParaRPr lang="en-US"/>
        </a:p>
      </dgm:t>
    </dgm:pt>
    <dgm:pt modelId="{DC1CBFFF-7B81-4AB0-AB60-0D5F280A87B3}" type="sibTrans" cxnId="{A86FE9EE-3BAA-410D-8DBC-17BCE20C831A}">
      <dgm:prSet/>
      <dgm:spPr/>
      <dgm:t>
        <a:bodyPr/>
        <a:lstStyle/>
        <a:p>
          <a:endParaRPr lang="en-US"/>
        </a:p>
      </dgm:t>
    </dgm:pt>
    <dgm:pt modelId="{68B73044-70E3-4C04-A785-CA3FE7B037A3}">
      <dgm:prSet phldrT="[Text]" custT="1"/>
      <dgm:spPr/>
      <dgm:t>
        <a:bodyPr/>
        <a:lstStyle/>
        <a:p>
          <a:r>
            <a:rPr lang="en-US" sz="1800" dirty="0"/>
            <a:t>Wool cleanliness</a:t>
          </a:r>
        </a:p>
      </dgm:t>
    </dgm:pt>
    <dgm:pt modelId="{774BED4F-0A75-4528-88BA-1F637BA2A5E1}" type="parTrans" cxnId="{F654A1C9-9FFF-4C6B-8241-8B42ADEF6A4C}">
      <dgm:prSet/>
      <dgm:spPr/>
      <dgm:t>
        <a:bodyPr/>
        <a:lstStyle/>
        <a:p>
          <a:endParaRPr lang="en-US"/>
        </a:p>
      </dgm:t>
    </dgm:pt>
    <dgm:pt modelId="{D30D4EB2-0F35-455A-B384-39BD9ED5A17E}" type="sibTrans" cxnId="{F654A1C9-9FFF-4C6B-8241-8B42ADEF6A4C}">
      <dgm:prSet/>
      <dgm:spPr/>
      <dgm:t>
        <a:bodyPr/>
        <a:lstStyle/>
        <a:p>
          <a:endParaRPr lang="en-US"/>
        </a:p>
      </dgm:t>
    </dgm:pt>
    <dgm:pt modelId="{CD81483A-F050-4718-B2AB-36329363EAD4}">
      <dgm:prSet phldrT="[Text]" custT="1"/>
      <dgm:spPr/>
      <dgm:t>
        <a:bodyPr/>
        <a:lstStyle/>
        <a:p>
          <a:r>
            <a:rPr lang="en-US" sz="1800" dirty="0"/>
            <a:t>Body Condition Score </a:t>
          </a:r>
        </a:p>
      </dgm:t>
    </dgm:pt>
    <dgm:pt modelId="{3FF82727-E713-483A-909C-B44B7AE3AB5A}" type="parTrans" cxnId="{EAD4CB1A-8F59-422A-8D8A-204DE56EF689}">
      <dgm:prSet/>
      <dgm:spPr/>
      <dgm:t>
        <a:bodyPr/>
        <a:lstStyle/>
        <a:p>
          <a:endParaRPr lang="en-US"/>
        </a:p>
      </dgm:t>
    </dgm:pt>
    <dgm:pt modelId="{482AEA77-86D1-4C27-9364-46E006C4C434}" type="sibTrans" cxnId="{EAD4CB1A-8F59-422A-8D8A-204DE56EF689}">
      <dgm:prSet/>
      <dgm:spPr/>
      <dgm:t>
        <a:bodyPr/>
        <a:lstStyle/>
        <a:p>
          <a:endParaRPr lang="en-US"/>
        </a:p>
      </dgm:t>
    </dgm:pt>
    <dgm:pt modelId="{209E9DDE-060D-4DB9-B26D-5D985BBE85FC}">
      <dgm:prSet phldrT="[Text]" custT="1"/>
      <dgm:spPr/>
      <dgm:t>
        <a:bodyPr/>
        <a:lstStyle/>
        <a:p>
          <a:r>
            <a:rPr lang="en-US" sz="1800" dirty="0"/>
            <a:t>Lameness</a:t>
          </a:r>
        </a:p>
      </dgm:t>
    </dgm:pt>
    <dgm:pt modelId="{65304500-D60E-4C3B-AB08-14433A528476}" type="parTrans" cxnId="{DA71B44C-C9BC-4E70-906F-B16C0AC2F1B1}">
      <dgm:prSet/>
      <dgm:spPr/>
      <dgm:t>
        <a:bodyPr/>
        <a:lstStyle/>
        <a:p>
          <a:endParaRPr lang="en-US"/>
        </a:p>
      </dgm:t>
    </dgm:pt>
    <dgm:pt modelId="{D22F84DB-A76A-4036-908B-6C15734A7FC3}" type="sibTrans" cxnId="{DA71B44C-C9BC-4E70-906F-B16C0AC2F1B1}">
      <dgm:prSet/>
      <dgm:spPr/>
      <dgm:t>
        <a:bodyPr/>
        <a:lstStyle/>
        <a:p>
          <a:endParaRPr lang="en-US"/>
        </a:p>
      </dgm:t>
    </dgm:pt>
    <dgm:pt modelId="{3FB47F56-CF28-4448-8D67-9418A303C21E}">
      <dgm:prSet phldrT="[Text]" custT="1"/>
      <dgm:spPr/>
      <dgm:t>
        <a:bodyPr/>
        <a:lstStyle/>
        <a:p>
          <a:r>
            <a:rPr lang="en-US" sz="1800" dirty="0"/>
            <a:t>Respiratory problems</a:t>
          </a:r>
        </a:p>
      </dgm:t>
    </dgm:pt>
    <dgm:pt modelId="{C3E5B36E-9B68-4D36-838B-26C17976D8C6}" type="parTrans" cxnId="{E23DECD7-B79B-4D03-BD6C-A52CD59F09A2}">
      <dgm:prSet/>
      <dgm:spPr/>
      <dgm:t>
        <a:bodyPr/>
        <a:lstStyle/>
        <a:p>
          <a:endParaRPr lang="en-US"/>
        </a:p>
      </dgm:t>
    </dgm:pt>
    <dgm:pt modelId="{1D75C257-5183-4AEC-9BBC-AA1FBB3FCC54}" type="sibTrans" cxnId="{E23DECD7-B79B-4D03-BD6C-A52CD59F09A2}">
      <dgm:prSet/>
      <dgm:spPr/>
      <dgm:t>
        <a:bodyPr/>
        <a:lstStyle/>
        <a:p>
          <a:endParaRPr lang="en-US"/>
        </a:p>
      </dgm:t>
    </dgm:pt>
    <dgm:pt modelId="{AC0B4F83-4B67-47E3-9185-D3CBF78786BE}" type="pres">
      <dgm:prSet presAssocID="{FB868741-2973-4CDF-8F4C-A43B6D44001D}" presName="Name0" presStyleCnt="0">
        <dgm:presLayoutVars>
          <dgm:dir/>
          <dgm:animLvl val="lvl"/>
          <dgm:resizeHandles/>
        </dgm:presLayoutVars>
      </dgm:prSet>
      <dgm:spPr/>
    </dgm:pt>
    <dgm:pt modelId="{E3167F31-FABA-4C77-B22C-214484401739}" type="pres">
      <dgm:prSet presAssocID="{DC60B895-085A-4486-9DCA-36287470707F}" presName="linNode" presStyleCnt="0"/>
      <dgm:spPr/>
    </dgm:pt>
    <dgm:pt modelId="{E17D018F-9B34-42A4-BFF5-1F8548E27BAD}" type="pres">
      <dgm:prSet presAssocID="{DC60B895-085A-4486-9DCA-36287470707F}" presName="parentShp" presStyleLbl="node1" presStyleIdx="0" presStyleCnt="2" custScaleY="110767" custLinFactNeighborX="359" custLinFactNeighborY="3628">
        <dgm:presLayoutVars>
          <dgm:bulletEnabled val="1"/>
        </dgm:presLayoutVars>
      </dgm:prSet>
      <dgm:spPr/>
    </dgm:pt>
    <dgm:pt modelId="{FC2593FA-17E8-4EE9-B1D1-128EC5BAAFF8}" type="pres">
      <dgm:prSet presAssocID="{DC60B895-085A-4486-9DCA-36287470707F}" presName="childShp" presStyleLbl="bgAccFollowNode1" presStyleIdx="0" presStyleCnt="2" custScaleY="127176">
        <dgm:presLayoutVars>
          <dgm:bulletEnabled val="1"/>
        </dgm:presLayoutVars>
      </dgm:prSet>
      <dgm:spPr/>
    </dgm:pt>
    <dgm:pt modelId="{BDCEC64B-A785-4B4B-9ADC-AC28D0E4C1D0}" type="pres">
      <dgm:prSet presAssocID="{0213333F-A2A5-47A4-9632-CDA30D4539FA}" presName="spacing" presStyleCnt="0"/>
      <dgm:spPr/>
    </dgm:pt>
    <dgm:pt modelId="{5ECAFF64-B88F-415C-B44D-A19E90B1EB7A}" type="pres">
      <dgm:prSet presAssocID="{6A7F028B-D05A-41AF-9555-0A9394E93C13}" presName="linNode" presStyleCnt="0"/>
      <dgm:spPr/>
    </dgm:pt>
    <dgm:pt modelId="{6DF78052-15AC-421C-888F-F34C734FC935}" type="pres">
      <dgm:prSet presAssocID="{6A7F028B-D05A-41AF-9555-0A9394E93C13}" presName="parentShp" presStyleLbl="node1" presStyleIdx="1" presStyleCnt="2" custScaleY="118611" custLinFactNeighborX="521" custLinFactNeighborY="2742">
        <dgm:presLayoutVars>
          <dgm:bulletEnabled val="1"/>
        </dgm:presLayoutVars>
      </dgm:prSet>
      <dgm:spPr/>
    </dgm:pt>
    <dgm:pt modelId="{9C9703D0-58C6-4C4F-8AD7-A0C231468D8B}" type="pres">
      <dgm:prSet presAssocID="{6A7F028B-D05A-41AF-9555-0A9394E93C13}" presName="childShp" presStyleLbl="bgAccFollowNode1" presStyleIdx="1" presStyleCnt="2" custScaleX="105000" custScaleY="127430" custLinFactNeighborX="1922" custLinFactNeighborY="2670">
        <dgm:presLayoutVars>
          <dgm:bulletEnabled val="1"/>
        </dgm:presLayoutVars>
      </dgm:prSet>
      <dgm:spPr/>
    </dgm:pt>
  </dgm:ptLst>
  <dgm:cxnLst>
    <dgm:cxn modelId="{8B53340A-CA03-482B-8452-B9A12401CAE8}" srcId="{FB868741-2973-4CDF-8F4C-A43B6D44001D}" destId="{6A7F028B-D05A-41AF-9555-0A9394E93C13}" srcOrd="1" destOrd="0" parTransId="{3AEC0731-CBAB-416A-88CF-BC63C9F398D3}" sibTransId="{46855577-ADFF-4E77-9BA5-3FE21B6AE80E}"/>
    <dgm:cxn modelId="{2B41B312-5B45-4521-A35E-AC31B8A8C453}" srcId="{FB868741-2973-4CDF-8F4C-A43B6D44001D}" destId="{DC60B895-085A-4486-9DCA-36287470707F}" srcOrd="0" destOrd="0" parTransId="{84C07B3C-7FC5-4770-B546-89F97B1289B8}" sibTransId="{0213333F-A2A5-47A4-9632-CDA30D4539FA}"/>
    <dgm:cxn modelId="{EAD4CB1A-8F59-422A-8D8A-204DE56EF689}" srcId="{6A7F028B-D05A-41AF-9555-0A9394E93C13}" destId="{CD81483A-F050-4718-B2AB-36329363EAD4}" srcOrd="0" destOrd="0" parTransId="{3FF82727-E713-483A-909C-B44B7AE3AB5A}" sibTransId="{482AEA77-86D1-4C27-9364-46E006C4C434}"/>
    <dgm:cxn modelId="{E5ABA91F-F8DA-4958-989F-535876A50996}" srcId="{6A7F028B-D05A-41AF-9555-0A9394E93C13}" destId="{05276889-E421-48B2-84F7-C485BF4F9D8F}" srcOrd="2" destOrd="0" parTransId="{A8085451-3641-4C77-9F25-DC3BB2CF6436}" sibTransId="{4A54E8C6-48C8-4A53-9B55-36801E0EE2B0}"/>
    <dgm:cxn modelId="{6DA42524-2C97-435E-84EA-81B7A5781069}" type="presOf" srcId="{79AB3DEF-0ED8-4047-8754-AE59911ED064}" destId="{FC2593FA-17E8-4EE9-B1D1-128EC5BAAFF8}" srcOrd="0" destOrd="1" presId="urn:microsoft.com/office/officeart/2005/8/layout/vList6"/>
    <dgm:cxn modelId="{1AFEEF40-5672-4DFE-8D79-C24C7298A9AE}" type="presOf" srcId="{209E9DDE-060D-4DB9-B26D-5D985BBE85FC}" destId="{9C9703D0-58C6-4C4F-8AD7-A0C231468D8B}" srcOrd="0" destOrd="6" presId="urn:microsoft.com/office/officeart/2005/8/layout/vList6"/>
    <dgm:cxn modelId="{7FEA485F-CE81-4F19-A843-8BF0EA361705}" type="presOf" srcId="{68B73044-70E3-4C04-A785-CA3FE7B037A3}" destId="{9C9703D0-58C6-4C4F-8AD7-A0C231468D8B}" srcOrd="0" destOrd="4" presId="urn:microsoft.com/office/officeart/2005/8/layout/vList6"/>
    <dgm:cxn modelId="{DB3F0766-8B07-43DA-839C-D6A35FFD61FB}" srcId="{DC60B895-085A-4486-9DCA-36287470707F}" destId="{E32CA2C6-2333-444B-B0F5-A622D7FC4D01}" srcOrd="0" destOrd="0" parTransId="{BCD70A95-2E03-4055-812C-FDDC5707E6B6}" sibTransId="{C94FC111-4DA3-40E4-86F4-E1FF3F5F2D18}"/>
    <dgm:cxn modelId="{C7EC6548-C8C9-4794-9004-697DB675424A}" type="presOf" srcId="{E32CA2C6-2333-444B-B0F5-A622D7FC4D01}" destId="{FC2593FA-17E8-4EE9-B1D1-128EC5BAAFF8}" srcOrd="0" destOrd="0" presId="urn:microsoft.com/office/officeart/2005/8/layout/vList6"/>
    <dgm:cxn modelId="{DA71B44C-C9BC-4E70-906F-B16C0AC2F1B1}" srcId="{6A7F028B-D05A-41AF-9555-0A9394E93C13}" destId="{209E9DDE-060D-4DB9-B26D-5D985BBE85FC}" srcOrd="6" destOrd="0" parTransId="{65304500-D60E-4C3B-AB08-14433A528476}" sibTransId="{D22F84DB-A76A-4036-908B-6C15734A7FC3}"/>
    <dgm:cxn modelId="{48EFFF50-6FB5-4ED4-AC47-34C86855584D}" type="presOf" srcId="{5A8EB6A1-E687-4A33-A40C-1A19C5CEB300}" destId="{FC2593FA-17E8-4EE9-B1D1-128EC5BAAFF8}" srcOrd="0" destOrd="2" presId="urn:microsoft.com/office/officeart/2005/8/layout/vList6"/>
    <dgm:cxn modelId="{A9C0667D-D5BE-432F-A04A-E8487B42F4C5}" type="presOf" srcId="{05276889-E421-48B2-84F7-C485BF4F9D8F}" destId="{9C9703D0-58C6-4C4F-8AD7-A0C231468D8B}" srcOrd="0" destOrd="2" presId="urn:microsoft.com/office/officeart/2005/8/layout/vList6"/>
    <dgm:cxn modelId="{30C11D88-3371-40BB-B538-DDFE4AEB1B4C}" srcId="{DC60B895-085A-4486-9DCA-36287470707F}" destId="{83FB73E6-6E31-46F2-A4C8-6EC4946EB2FD}" srcOrd="4" destOrd="0" parTransId="{F5C3AF38-4A34-4151-958F-D923306E68E4}" sibTransId="{5AA81E2A-DC1C-4437-9F95-ED59354F9FAA}"/>
    <dgm:cxn modelId="{71682696-3EA1-49F0-8C03-911C9AB75A06}" srcId="{DC60B895-085A-4486-9DCA-36287470707F}" destId="{5A8EB6A1-E687-4A33-A40C-1A19C5CEB300}" srcOrd="2" destOrd="0" parTransId="{66A5391E-DE9F-4E47-89F6-DFF7E6074F7B}" sibTransId="{E3DFD28A-D829-48F3-AF92-A8F881C9F84D}"/>
    <dgm:cxn modelId="{1AB8FF98-83BE-40EF-9DEE-8ACA699BD9B7}" srcId="{DC60B895-085A-4486-9DCA-36287470707F}" destId="{E54A6309-32B1-4B6E-9C79-475E2C93B36A}" srcOrd="3" destOrd="0" parTransId="{0359A1DE-6F85-404F-A771-C023576BA9EA}" sibTransId="{4FB67D19-B744-434F-9A0E-C36466976984}"/>
    <dgm:cxn modelId="{9930F8A0-E876-498F-9731-C1CFD21FA7C0}" type="presOf" srcId="{DC60B895-085A-4486-9DCA-36287470707F}" destId="{E17D018F-9B34-42A4-BFF5-1F8548E27BAD}" srcOrd="0" destOrd="0" presId="urn:microsoft.com/office/officeart/2005/8/layout/vList6"/>
    <dgm:cxn modelId="{E29C5BA2-ED5C-4171-9440-76157A45A0F2}" srcId="{DC60B895-085A-4486-9DCA-36287470707F}" destId="{79AB3DEF-0ED8-4047-8754-AE59911ED064}" srcOrd="1" destOrd="0" parTransId="{F02DA765-8151-43DA-84B1-DA23430B10A8}" sibTransId="{6E1F5B9E-D9E8-4CA8-A626-27448C625195}"/>
    <dgm:cxn modelId="{22B992B3-3EB6-4E46-B300-D3AEBADF2E48}" type="presOf" srcId="{83FB73E6-6E31-46F2-A4C8-6EC4946EB2FD}" destId="{FC2593FA-17E8-4EE9-B1D1-128EC5BAAFF8}" srcOrd="0" destOrd="4" presId="urn:microsoft.com/office/officeart/2005/8/layout/vList6"/>
    <dgm:cxn modelId="{E944AAB5-2C29-4B4F-BDDC-A9D86B68A1DA}" type="presOf" srcId="{AE5E3256-5378-4F68-B3B9-DA7B46AF6743}" destId="{9C9703D0-58C6-4C4F-8AD7-A0C231468D8B}" srcOrd="0" destOrd="3" presId="urn:microsoft.com/office/officeart/2005/8/layout/vList6"/>
    <dgm:cxn modelId="{F654A1C9-9FFF-4C6B-8241-8B42ADEF6A4C}" srcId="{6A7F028B-D05A-41AF-9555-0A9394E93C13}" destId="{68B73044-70E3-4C04-A785-CA3FE7B037A3}" srcOrd="4" destOrd="0" parTransId="{774BED4F-0A75-4528-88BA-1F637BA2A5E1}" sibTransId="{D30D4EB2-0F35-455A-B384-39BD9ED5A17E}"/>
    <dgm:cxn modelId="{E55EE4D1-923F-4384-9EAF-01A835BB82F4}" type="presOf" srcId="{6A7F028B-D05A-41AF-9555-0A9394E93C13}" destId="{6DF78052-15AC-421C-888F-F34C734FC935}" srcOrd="0" destOrd="0" presId="urn:microsoft.com/office/officeart/2005/8/layout/vList6"/>
    <dgm:cxn modelId="{7885C2D4-573D-4DF1-88D6-766E7F1AEAA6}" srcId="{6A7F028B-D05A-41AF-9555-0A9394E93C13}" destId="{EF72C1F7-CF14-43ED-8F20-941BF3F6DF6B}" srcOrd="1" destOrd="0" parTransId="{EAD393EB-13E0-41D0-99CA-5BF3CA68AB4D}" sibTransId="{705DD4D9-38FE-4836-868B-DFBFAC297BCE}"/>
    <dgm:cxn modelId="{E23DECD7-B79B-4D03-BD6C-A52CD59F09A2}" srcId="{6A7F028B-D05A-41AF-9555-0A9394E93C13}" destId="{3FB47F56-CF28-4448-8D67-9418A303C21E}" srcOrd="5" destOrd="0" parTransId="{C3E5B36E-9B68-4D36-838B-26C17976D8C6}" sibTransId="{1D75C257-5183-4AEC-9BBC-AA1FBB3FCC54}"/>
    <dgm:cxn modelId="{F7F3DADC-9CF8-4A41-8CFA-A49066E8636E}" type="presOf" srcId="{E54A6309-32B1-4B6E-9C79-475E2C93B36A}" destId="{FC2593FA-17E8-4EE9-B1D1-128EC5BAAFF8}" srcOrd="0" destOrd="3" presId="urn:microsoft.com/office/officeart/2005/8/layout/vList6"/>
    <dgm:cxn modelId="{46C579E0-264B-4D54-B0EB-FFB5F6CADCCE}" type="presOf" srcId="{FB868741-2973-4CDF-8F4C-A43B6D44001D}" destId="{AC0B4F83-4B67-47E3-9185-D3CBF78786BE}" srcOrd="0" destOrd="0" presId="urn:microsoft.com/office/officeart/2005/8/layout/vList6"/>
    <dgm:cxn modelId="{169052E2-1CAE-4F8D-9DD8-F8424F7829B1}" type="presOf" srcId="{CD81483A-F050-4718-B2AB-36329363EAD4}" destId="{9C9703D0-58C6-4C4F-8AD7-A0C231468D8B}" srcOrd="0" destOrd="0" presId="urn:microsoft.com/office/officeart/2005/8/layout/vList6"/>
    <dgm:cxn modelId="{F3188DEE-B942-494A-ADD4-092D338D00B8}" type="presOf" srcId="{3FB47F56-CF28-4448-8D67-9418A303C21E}" destId="{9C9703D0-58C6-4C4F-8AD7-A0C231468D8B}" srcOrd="0" destOrd="5" presId="urn:microsoft.com/office/officeart/2005/8/layout/vList6"/>
    <dgm:cxn modelId="{A86FE9EE-3BAA-410D-8DBC-17BCE20C831A}" srcId="{6A7F028B-D05A-41AF-9555-0A9394E93C13}" destId="{AE5E3256-5378-4F68-B3B9-DA7B46AF6743}" srcOrd="3" destOrd="0" parTransId="{AFD38DF7-B504-4E43-8AE4-F63F42F1D876}" sibTransId="{DC1CBFFF-7B81-4AB0-AB60-0D5F280A87B3}"/>
    <dgm:cxn modelId="{E7DE4CF2-D251-4ECA-BC0F-9ACFA4530A5B}" type="presOf" srcId="{EF72C1F7-CF14-43ED-8F20-941BF3F6DF6B}" destId="{9C9703D0-58C6-4C4F-8AD7-A0C231468D8B}" srcOrd="0" destOrd="1" presId="urn:microsoft.com/office/officeart/2005/8/layout/vList6"/>
    <dgm:cxn modelId="{14C67C79-F0A6-4204-98D5-C065DBA8774F}" type="presParOf" srcId="{AC0B4F83-4B67-47E3-9185-D3CBF78786BE}" destId="{E3167F31-FABA-4C77-B22C-214484401739}" srcOrd="0" destOrd="0" presId="urn:microsoft.com/office/officeart/2005/8/layout/vList6"/>
    <dgm:cxn modelId="{A01C0E51-4CE1-4BC2-AF34-106105AD853A}" type="presParOf" srcId="{E3167F31-FABA-4C77-B22C-214484401739}" destId="{E17D018F-9B34-42A4-BFF5-1F8548E27BAD}" srcOrd="0" destOrd="0" presId="urn:microsoft.com/office/officeart/2005/8/layout/vList6"/>
    <dgm:cxn modelId="{7F208150-FE1F-4DB6-BE4A-FAE6E6F94E2E}" type="presParOf" srcId="{E3167F31-FABA-4C77-B22C-214484401739}" destId="{FC2593FA-17E8-4EE9-B1D1-128EC5BAAFF8}" srcOrd="1" destOrd="0" presId="urn:microsoft.com/office/officeart/2005/8/layout/vList6"/>
    <dgm:cxn modelId="{58E65945-1DA7-461D-B173-32D00949B757}" type="presParOf" srcId="{AC0B4F83-4B67-47E3-9185-D3CBF78786BE}" destId="{BDCEC64B-A785-4B4B-9ADC-AC28D0E4C1D0}" srcOrd="1" destOrd="0" presId="urn:microsoft.com/office/officeart/2005/8/layout/vList6"/>
    <dgm:cxn modelId="{E76103FD-EBB8-4C4B-917D-F5C90A63EF4F}" type="presParOf" srcId="{AC0B4F83-4B67-47E3-9185-D3CBF78786BE}" destId="{5ECAFF64-B88F-415C-B44D-A19E90B1EB7A}" srcOrd="2" destOrd="0" presId="urn:microsoft.com/office/officeart/2005/8/layout/vList6"/>
    <dgm:cxn modelId="{5EB101B4-5CA6-47F3-9AC8-CB325EB90177}" type="presParOf" srcId="{5ECAFF64-B88F-415C-B44D-A19E90B1EB7A}" destId="{6DF78052-15AC-421C-888F-F34C734FC935}" srcOrd="0" destOrd="0" presId="urn:microsoft.com/office/officeart/2005/8/layout/vList6"/>
    <dgm:cxn modelId="{7A15D92E-961B-46B8-8D99-6F772F471636}" type="presParOf" srcId="{5ECAFF64-B88F-415C-B44D-A19E90B1EB7A}" destId="{9C9703D0-58C6-4C4F-8AD7-A0C231468D8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2593FA-17E8-4EE9-B1D1-128EC5BAAFF8}">
      <dsp:nvSpPr>
        <dsp:cNvPr id="0" name=""/>
        <dsp:cNvSpPr/>
      </dsp:nvSpPr>
      <dsp:spPr>
        <a:xfrm>
          <a:off x="3251993" y="3433"/>
          <a:ext cx="4872037" cy="2601040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Feed and water resources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Housing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Husbandry practices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Environmental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Health services </a:t>
          </a:r>
        </a:p>
      </dsp:txBody>
      <dsp:txXfrm>
        <a:off x="3251993" y="328563"/>
        <a:ext cx="3896647" cy="1950780"/>
      </dsp:txXfrm>
    </dsp:sp>
    <dsp:sp modelId="{E17D018F-9B34-42A4-BFF5-1F8548E27BAD}">
      <dsp:nvSpPr>
        <dsp:cNvPr id="0" name=""/>
        <dsp:cNvSpPr/>
      </dsp:nvSpPr>
      <dsp:spPr>
        <a:xfrm>
          <a:off x="21459" y="245435"/>
          <a:ext cx="3248024" cy="2265439"/>
        </a:xfrm>
        <a:prstGeom prst="roundRect">
          <a:avLst/>
        </a:prstGeom>
        <a:blipFill rotWithShape="0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solidFill>
              <a:srgbClr val="00B0F0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b="1" kern="1200" dirty="0">
            <a:solidFill>
              <a:srgbClr val="00B0F0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2"/>
              </a:solidFill>
            </a:rPr>
            <a:t>Resource-based indicators </a:t>
          </a:r>
        </a:p>
      </dsp:txBody>
      <dsp:txXfrm>
        <a:off x="132049" y="356025"/>
        <a:ext cx="3026844" cy="2044259"/>
      </dsp:txXfrm>
    </dsp:sp>
    <dsp:sp modelId="{9C9703D0-58C6-4C4F-8AD7-A0C231468D8B}">
      <dsp:nvSpPr>
        <dsp:cNvPr id="0" name=""/>
        <dsp:cNvSpPr/>
      </dsp:nvSpPr>
      <dsp:spPr>
        <a:xfrm>
          <a:off x="3157378" y="2812431"/>
          <a:ext cx="4970621" cy="260623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Body Condition Score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Youngstock mortality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Social withdrawal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Excessive itching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Wool cleanliness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Respiratory problems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Lameness</a:t>
          </a:r>
        </a:p>
      </dsp:txBody>
      <dsp:txXfrm>
        <a:off x="3157378" y="3138210"/>
        <a:ext cx="3993283" cy="1954677"/>
      </dsp:txXfrm>
    </dsp:sp>
    <dsp:sp modelId="{6DF78052-15AC-421C-888F-F34C734FC935}">
      <dsp:nvSpPr>
        <dsp:cNvPr id="0" name=""/>
        <dsp:cNvSpPr/>
      </dsp:nvSpPr>
      <dsp:spPr>
        <a:xfrm>
          <a:off x="25378" y="2955262"/>
          <a:ext cx="3155950" cy="2425866"/>
        </a:xfrm>
        <a:prstGeom prst="roundRect">
          <a:avLst/>
        </a:prstGeom>
        <a:blipFill rotWithShape="0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rgbClr val="00B0F0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rgbClr val="00B0F0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rgbClr val="00B0F0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>
            <a:solidFill>
              <a:srgbClr val="00B0F0"/>
            </a:solidFill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2"/>
              </a:solidFill>
            </a:rPr>
            <a:t>Animal-based indicators </a:t>
          </a:r>
        </a:p>
      </dsp:txBody>
      <dsp:txXfrm>
        <a:off x="143799" y="3073683"/>
        <a:ext cx="2919108" cy="2189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0.10954</cdr:x>
      <cdr:y>0.57963</cdr:y>
    </cdr:from>
    <cdr:to>
      <cdr:x>0.51605</cdr:x>
      <cdr:y>0.69509</cdr:y>
    </cdr:to>
    <cdr:sp macro="" textlink="">
      <cdr:nvSpPr>
        <cdr:cNvPr id="2" name="Arc 1">
          <a:extLst xmlns:a="http://schemas.openxmlformats.org/drawingml/2006/main">
            <a:ext uri="{FF2B5EF4-FFF2-40B4-BE49-F238E27FC236}">
              <a16:creationId xmlns:a16="http://schemas.microsoft.com/office/drawing/2014/main" id="{B815D4AD-7454-47F1-8F98-E461A5EAD288}"/>
            </a:ext>
          </a:extLst>
        </cdr:cNvPr>
        <cdr:cNvSpPr/>
      </cdr:nvSpPr>
      <cdr:spPr>
        <a:xfrm xmlns:a="http://schemas.openxmlformats.org/drawingml/2006/main">
          <a:off x="887525" y="2650088"/>
          <a:ext cx="3293806" cy="527857"/>
        </a:xfrm>
        <a:prstGeom xmlns:a="http://schemas.openxmlformats.org/drawingml/2006/main" prst="arc">
          <a:avLst>
            <a:gd name="adj1" fmla="val 16200000"/>
            <a:gd name="adj2" fmla="val 16257289"/>
          </a:avLst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0.91433</cdr:y>
    </cdr:from>
    <cdr:to>
      <cdr:x>0.45292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462A4CE-93A8-41D7-86A0-EFAA4CC5C9CE}"/>
            </a:ext>
          </a:extLst>
        </cdr:cNvPr>
        <cdr:cNvSpPr txBox="1"/>
      </cdr:nvSpPr>
      <cdr:spPr bwMode="auto">
        <a:xfrm xmlns:a="http://schemas.openxmlformats.org/drawingml/2006/main">
          <a:off x="-286438" y="5137253"/>
          <a:ext cx="5111828" cy="4813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>
            <a:lnSpc>
              <a:spcPts val="3200"/>
            </a:lnSpc>
          </a:pPr>
          <a:endParaRPr lang="en-US" sz="2400" dirty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165109ED-D958-4461-98F4-B86517DCCEE1}" type="datetimeFigureOut">
              <a:rPr lang="en-US"/>
              <a:pPr>
                <a:defRPr/>
              </a:pPr>
              <a:t>9/27/2021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29271260-5874-4211-A4FB-D4A90F08B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2" y="1"/>
            <a:ext cx="3079202" cy="512304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F054501-6479-45AB-8F45-9063384BA081}" type="datetimeFigureOut">
              <a:rPr lang="en-GB"/>
              <a:pPr>
                <a:defRPr/>
              </a:pPr>
              <a:t>27/09/2021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2" y="9720673"/>
            <a:ext cx="3079202" cy="512303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7286C8-C5CA-4C05-A493-02FECC5517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“One welfare” in which the health or welfare of humans, ecosystems and individual animals are viewed as one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futura-pt"/>
              </a:rPr>
              <a:t>The world’s cows, sheep, goats, pigs, poultry and other farm animals are essential to the well-being of some one billion people living in chronic poverty, hunger and undernutrition.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futura-pt"/>
              </a:rPr>
              <a:t>Unsustainable livestock production systems can degrade lands and waters, speed global warming and put public health at risk.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863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154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115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of the houses are built to protect from predators not bad weather conditions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699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329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75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w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59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644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1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4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9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44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6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30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755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99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3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82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59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37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04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2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69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3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452" r:id="rId7"/>
    <p:sldLayoutId id="2147485667" r:id="rId8"/>
    <p:sldLayoutId id="2147485666" r:id="rId9"/>
    <p:sldLayoutId id="2147485668" r:id="rId10"/>
    <p:sldLayoutId id="2147485669" r:id="rId11"/>
    <p:sldLayoutId id="2147485670" r:id="rId12"/>
    <p:sldLayoutId id="2147485665" r:id="rId13"/>
    <p:sldLayoutId id="2147485657" r:id="rId14"/>
    <p:sldLayoutId id="2147485663" r:id="rId15"/>
    <p:sldLayoutId id="2147485655" r:id="rId16"/>
    <p:sldLayoutId id="2147485653" r:id="rId17"/>
    <p:sldLayoutId id="2147485660" r:id="rId18"/>
    <p:sldLayoutId id="2147485651" r:id="rId1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2.jpeg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0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ECD93-2195-424A-A7EC-45D41A11FD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897" y="595811"/>
            <a:ext cx="9883777" cy="2622610"/>
          </a:xfrm>
        </p:spPr>
        <p:txBody>
          <a:bodyPr>
            <a:normAutofit/>
          </a:bodyPr>
          <a:lstStyle/>
          <a:p>
            <a:pPr algn="l"/>
            <a:br>
              <a:rPr lang="en-US" dirty="0"/>
            </a:br>
            <a:r>
              <a:rPr lang="en-GB" sz="4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Silvopastoralism and welfare of farmed animals in Ethiopia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5FB4DA-C0FD-494F-9F17-725E5995CEE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99" y="5892904"/>
            <a:ext cx="585042" cy="5850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39C45F0-E06E-42ED-A6A6-89607049845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5169" y="5847464"/>
            <a:ext cx="585041" cy="6936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3741F5-216A-402C-8061-8D0500F72DC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799" y="5872989"/>
            <a:ext cx="1943357" cy="6049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A548AC-B768-4EB4-B121-3C1D25D41975}"/>
              </a:ext>
            </a:extLst>
          </p:cNvPr>
          <p:cNvSpPr txBox="1"/>
          <p:nvPr/>
        </p:nvSpPr>
        <p:spPr bwMode="auto">
          <a:xfrm>
            <a:off x="297949" y="3262513"/>
            <a:ext cx="11178283" cy="4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>
                <a:latin typeface="+mj-lt"/>
              </a:rPr>
              <a:t>Gezahegn Alemayehu, Tsega Berhe, Eyob Gelan, Mulugeta Mokria and Rebecca Doyle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C9DA28-52E1-4FED-B831-AC57A4D0C847}"/>
              </a:ext>
            </a:extLst>
          </p:cNvPr>
          <p:cNvSpPr txBox="1"/>
          <p:nvPr/>
        </p:nvSpPr>
        <p:spPr bwMode="auto">
          <a:xfrm>
            <a:off x="441789" y="4269306"/>
            <a:ext cx="10469366" cy="130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Training and knowledge exchange workshop on animal welfare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ts val="3200"/>
              </a:lnSpc>
            </a:pPr>
            <a:r>
              <a:rPr lang="en-US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</a:t>
            </a:r>
            <a:r>
              <a:rPr lang="en-US" sz="2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alaba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, Ethiopia 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en-US" sz="2400" dirty="0">
              <a:solidFill>
                <a:srgbClr val="FFFFFF"/>
              </a:solidFill>
            </a:endParaRPr>
          </a:p>
          <a:p>
            <a:pPr algn="ctr">
              <a:lnSpc>
                <a:spcPts val="3200"/>
              </a:lnSpc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1–2 September 2021</a:t>
            </a:r>
          </a:p>
        </p:txBody>
      </p:sp>
    </p:spTree>
    <p:extLst>
      <p:ext uri="{BB962C8B-B14F-4D97-AF65-F5344CB8AC3E}">
        <p14:creationId xmlns:p14="http://schemas.microsoft.com/office/powerpoint/2010/main" val="3769004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1CD9F-F753-40DA-A0D3-CD249B834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Husbandry </a:t>
            </a:r>
          </a:p>
        </p:txBody>
      </p:sp>
      <p:pic>
        <p:nvPicPr>
          <p:cNvPr id="19" name="Picture Placeholder 18" descr="A tree in a field&#10;&#10;Description automatically generated with medium confidence">
            <a:extLst>
              <a:ext uri="{FF2B5EF4-FFF2-40B4-BE49-F238E27FC236}">
                <a16:creationId xmlns:a16="http://schemas.microsoft.com/office/drawing/2014/main" id="{49C72BE6-8BC5-4EEA-9A5D-FC568052A39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807708"/>
            <a:ext cx="3565427" cy="2786132"/>
          </a:xfrm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77D7434-2A8D-4759-9BF6-FDDE0EDB4F78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401727637"/>
              </p:ext>
            </p:extLst>
          </p:nvPr>
        </p:nvGraphicFramePr>
        <p:xfrm>
          <a:off x="3791268" y="1241425"/>
          <a:ext cx="8102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2F2A0AE4-BC15-4345-801B-27EBC520602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027680" cy="4171615"/>
          </a:xfrm>
        </p:spPr>
      </p:pic>
    </p:spTree>
    <p:extLst>
      <p:ext uri="{BB962C8B-B14F-4D97-AF65-F5344CB8AC3E}">
        <p14:creationId xmlns:p14="http://schemas.microsoft.com/office/powerpoint/2010/main" val="2401931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ky, outdoor, grass, field&#10;&#10;Description automatically generated">
            <a:extLst>
              <a:ext uri="{FF2B5EF4-FFF2-40B4-BE49-F238E27FC236}">
                <a16:creationId xmlns:a16="http://schemas.microsoft.com/office/drawing/2014/main" id="{D0B7019B-AE22-4CC5-99EA-29C0636CFD6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5039360" cy="3779520"/>
          </a:xfrm>
          <a:prstGeom prst="rect">
            <a:avLst/>
          </a:prstGeom>
        </p:spPr>
      </p:pic>
      <p:pic>
        <p:nvPicPr>
          <p:cNvPr id="5" name="Picture 4" descr="A picture containing outdoor, sky, ground, mammal&#10;&#10;Description automatically generated">
            <a:extLst>
              <a:ext uri="{FF2B5EF4-FFF2-40B4-BE49-F238E27FC236}">
                <a16:creationId xmlns:a16="http://schemas.microsoft.com/office/drawing/2014/main" id="{F1ECBB6A-1CC7-4622-8B02-35BA6269323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601" y="0"/>
            <a:ext cx="4991945" cy="37439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C1A7EC-D97B-4937-9221-F90F7C9DA3F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7818" y="3307484"/>
            <a:ext cx="4846320" cy="36347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A2560C-091E-4836-83D2-9BE7008360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258819"/>
            <a:ext cx="3982720" cy="36834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5C3EE6-9C7B-4F83-A68E-6D6D52AE8DBB}"/>
              </a:ext>
            </a:extLst>
          </p:cNvPr>
          <p:cNvSpPr txBox="1"/>
          <p:nvPr/>
        </p:nvSpPr>
        <p:spPr bwMode="auto">
          <a:xfrm>
            <a:off x="8544560" y="3743959"/>
            <a:ext cx="3413760" cy="1733808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dirty="0">
                <a:solidFill>
                  <a:srgbClr val="F9F2EA"/>
                </a:solidFill>
              </a:rPr>
              <a:t>Private and communal grazing areas are taken by crop farming  </a:t>
            </a:r>
          </a:p>
        </p:txBody>
      </p:sp>
    </p:spTree>
    <p:extLst>
      <p:ext uri="{BB962C8B-B14F-4D97-AF65-F5344CB8AC3E}">
        <p14:creationId xmlns:p14="http://schemas.microsoft.com/office/powerpoint/2010/main" val="4277763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E4B7E21-4BA5-414E-9B25-18A44D9751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760" y="-1149881"/>
            <a:ext cx="5264150" cy="39481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1B0B39-9518-45E5-B146-E9EC962220F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765" y="2905868"/>
            <a:ext cx="5055162" cy="37913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3C0ED0-E918-4C4F-80D4-5C05FF3F2F9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" y="0"/>
            <a:ext cx="5374640" cy="40309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B8C934-8869-4A29-985B-66F13F68991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205" y="2749126"/>
            <a:ext cx="3256915" cy="4342553"/>
          </a:xfrm>
          <a:prstGeom prst="rect">
            <a:avLst/>
          </a:prstGeom>
        </p:spPr>
      </p:pic>
      <p:pic>
        <p:nvPicPr>
          <p:cNvPr id="14" name="Picture 13" descr="A picture containing tree, outdoor, plant, bushes&#10;&#10;Description automatically generated">
            <a:extLst>
              <a:ext uri="{FF2B5EF4-FFF2-40B4-BE49-F238E27FC236}">
                <a16:creationId xmlns:a16="http://schemas.microsoft.com/office/drawing/2014/main" id="{DAF29579-BEC8-4E5F-86F6-2B09E5711182}"/>
              </a:ext>
            </a:extLst>
          </p:cNvPr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52595" y="3709510"/>
            <a:ext cx="2827020" cy="34699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0155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86BAD-92D2-4D6D-9530-F04A3A396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sources </a:t>
            </a:r>
          </a:p>
        </p:txBody>
      </p:sp>
      <p:pic>
        <p:nvPicPr>
          <p:cNvPr id="4" name="Picture 3" descr="A picture containing outdoor, tree, ground, plant&#10;&#10;Description automatically generated">
            <a:extLst>
              <a:ext uri="{FF2B5EF4-FFF2-40B4-BE49-F238E27FC236}">
                <a16:creationId xmlns:a16="http://schemas.microsoft.com/office/drawing/2014/main" id="{A18A68E6-90FD-4FA4-9CD5-0E42219D8265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62890" y="1323975"/>
            <a:ext cx="2928620" cy="3905250"/>
          </a:xfrm>
          <a:prstGeom prst="teardrop">
            <a:avLst/>
          </a:prstGeom>
          <a:noFill/>
          <a:ln>
            <a:noFill/>
          </a:ln>
        </p:spPr>
      </p:pic>
      <p:pic>
        <p:nvPicPr>
          <p:cNvPr id="5" name="Picture 4" descr="A picture containing outdoor, tree, stone, cement&#10;&#10;Description automatically generated">
            <a:extLst>
              <a:ext uri="{FF2B5EF4-FFF2-40B4-BE49-F238E27FC236}">
                <a16:creationId xmlns:a16="http://schemas.microsoft.com/office/drawing/2014/main" id="{6B971704-4E0C-488E-8C6C-763A5C283683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361184" y="828641"/>
            <a:ext cx="3497327" cy="4051617"/>
          </a:xfrm>
          <a:prstGeom prst="trapezoid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A picture containing tree, outdoor, grass, mammal&#10;&#10;Description automatically generated">
            <a:extLst>
              <a:ext uri="{FF2B5EF4-FFF2-40B4-BE49-F238E27FC236}">
                <a16:creationId xmlns:a16="http://schemas.microsoft.com/office/drawing/2014/main" id="{30449D48-0C64-4370-9E55-0AA4304AD840}"/>
              </a:ext>
            </a:extLst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9510526" y="1770254"/>
            <a:ext cx="3497327" cy="2604769"/>
          </a:xfrm>
          <a:prstGeom prst="triangl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A tree with snow on it&#10;&#10;Description automatically generated with low confidence">
            <a:extLst>
              <a:ext uri="{FF2B5EF4-FFF2-40B4-BE49-F238E27FC236}">
                <a16:creationId xmlns:a16="http://schemas.microsoft.com/office/drawing/2014/main" id="{F146D948-FB5F-427A-8633-E370F9E795A8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718932" y="1564003"/>
            <a:ext cx="3473450" cy="2604770"/>
          </a:xfrm>
          <a:prstGeom prst="parallelogram">
            <a:avLst/>
          </a:prstGeom>
          <a:noFill/>
          <a:ln>
            <a:noFill/>
          </a:ln>
        </p:spPr>
      </p:pic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7CF004E-7F55-4E75-B282-07ABFD839F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4590408"/>
              </p:ext>
            </p:extLst>
          </p:nvPr>
        </p:nvGraphicFramePr>
        <p:xfrm>
          <a:off x="3084039" y="3276600"/>
          <a:ext cx="6801484" cy="3596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063641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D6A666-6AC2-4DFC-9C02-8C755DA8B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7880" y="158784"/>
            <a:ext cx="8102600" cy="677955"/>
          </a:xfrm>
        </p:spPr>
        <p:txBody>
          <a:bodyPr/>
          <a:lstStyle/>
          <a:p>
            <a:r>
              <a:rPr lang="en-US" dirty="0"/>
              <a:t>Housing </a:t>
            </a:r>
          </a:p>
        </p:txBody>
      </p:sp>
      <p:pic>
        <p:nvPicPr>
          <p:cNvPr id="5" name="Picture 4" descr="A picture containing outdoor, tree, hay, area&#10;&#10;Description automatically generated">
            <a:extLst>
              <a:ext uri="{FF2B5EF4-FFF2-40B4-BE49-F238E27FC236}">
                <a16:creationId xmlns:a16="http://schemas.microsoft.com/office/drawing/2014/main" id="{1A70817B-1D08-47B4-A553-65FEC665C315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038" y="1299187"/>
            <a:ext cx="4486285" cy="3821543"/>
          </a:xfrm>
          <a:prstGeom prst="hexagon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2CF50F-B23D-4FDD-AD8E-11FCAE2BD4B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6228" y="1036410"/>
            <a:ext cx="4349236" cy="3261927"/>
          </a:xfrm>
          <a:prstGeom prst="pentagon">
            <a:avLst/>
          </a:prstGeom>
        </p:spPr>
      </p:pic>
      <p:pic>
        <p:nvPicPr>
          <p:cNvPr id="8" name="Picture 7" descr="A picture containing wood&#10;&#10;Description automatically generated">
            <a:extLst>
              <a:ext uri="{FF2B5EF4-FFF2-40B4-BE49-F238E27FC236}">
                <a16:creationId xmlns:a16="http://schemas.microsoft.com/office/drawing/2014/main" id="{6A741A99-7AB0-4610-900A-77366E864C12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653" y="3507439"/>
            <a:ext cx="3261928" cy="3520228"/>
          </a:xfrm>
          <a:prstGeom prst="diamond">
            <a:avLst/>
          </a:prstGeom>
          <a:noFill/>
          <a:ln>
            <a:noFill/>
          </a:ln>
        </p:spPr>
      </p:pic>
      <p:pic>
        <p:nvPicPr>
          <p:cNvPr id="9" name="Picture 8" descr="Chickens in a chicken coop&#10;&#10;Description automatically generated with low confidence">
            <a:extLst>
              <a:ext uri="{FF2B5EF4-FFF2-40B4-BE49-F238E27FC236}">
                <a16:creationId xmlns:a16="http://schemas.microsoft.com/office/drawing/2014/main" id="{256BF08D-51EA-40F2-9198-2329C67A70C1}"/>
              </a:ext>
            </a:extLst>
          </p:cNvPr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06"/>
          <a:stretch/>
        </p:blipFill>
        <p:spPr bwMode="auto">
          <a:xfrm rot="5400000">
            <a:off x="3423579" y="3723026"/>
            <a:ext cx="2752858" cy="3520227"/>
          </a:xfrm>
          <a:prstGeom prst="hexagon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DBE8A3-01AF-4A01-9C05-6358C9FD769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567" y="3857040"/>
            <a:ext cx="4214460" cy="2927776"/>
          </a:xfrm>
          <a:prstGeom prst="hexagon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4F4A03-5AC1-4EA6-AA4C-A2004899FE3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50213">
            <a:off x="7138135" y="677351"/>
            <a:ext cx="5118503" cy="288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075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3AB5C2-1C4F-4C2C-81B6-4F8344EED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2454" y="391549"/>
            <a:ext cx="8102600" cy="677955"/>
          </a:xfrm>
        </p:spPr>
        <p:txBody>
          <a:bodyPr/>
          <a:lstStyle/>
          <a:p>
            <a:r>
              <a:rPr lang="en-US" dirty="0"/>
              <a:t>Environment 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8BCF06-DE9A-4A8D-B3A7-5BF8FB3256E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" y="1385863"/>
            <a:ext cx="7081520" cy="5311140"/>
          </a:xfrm>
          <a:prstGeom prst="rect">
            <a:avLst/>
          </a:prstGeom>
        </p:spPr>
      </p:pic>
      <p:pic>
        <p:nvPicPr>
          <p:cNvPr id="7" name="Content Placeholder 6" descr="A group of cows in a field&#10;&#10;Description automatically generated with low confidence">
            <a:extLst>
              <a:ext uri="{FF2B5EF4-FFF2-40B4-BE49-F238E27FC236}">
                <a16:creationId xmlns:a16="http://schemas.microsoft.com/office/drawing/2014/main" id="{86FE6D3B-457D-4632-BEF3-9BD9B63260F9}"/>
              </a:ext>
            </a:extLst>
          </p:cNvPr>
          <p:cNvPicPr>
            <a:picLocks noGrp="1"/>
          </p:cNvPicPr>
          <p:nvPr>
            <p:ph sz="quarter" idx="1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2562" y="1385863"/>
            <a:ext cx="5892386" cy="52419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75B90571-0BE3-465C-A32C-2D0FE0567F33}"/>
              </a:ext>
            </a:extLst>
          </p:cNvPr>
          <p:cNvSpPr/>
          <p:nvPr/>
        </p:nvSpPr>
        <p:spPr>
          <a:xfrm rot="20036865">
            <a:off x="407305" y="4999024"/>
            <a:ext cx="1645920" cy="36054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92AB992A-DCF1-4969-A13A-AFF140E9A90A}"/>
              </a:ext>
            </a:extLst>
          </p:cNvPr>
          <p:cNvSpPr/>
          <p:nvPr/>
        </p:nvSpPr>
        <p:spPr>
          <a:xfrm>
            <a:off x="3843434" y="4673630"/>
            <a:ext cx="1290320" cy="36576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73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F80DF3C-5D82-4E1A-A4DC-5D37D07FD9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620" y="839990"/>
            <a:ext cx="6255402" cy="5283085"/>
          </a:xfrm>
          <a:prstGeom prst="rect">
            <a:avLst/>
          </a:prstGeom>
        </p:spPr>
      </p:pic>
      <p:pic>
        <p:nvPicPr>
          <p:cNvPr id="5" name="Content Placeholder 4" descr="A picture containing grass, outdoor, mammal, brown&#10;&#10;Description automatically generated">
            <a:extLst>
              <a:ext uri="{FF2B5EF4-FFF2-40B4-BE49-F238E27FC236}">
                <a16:creationId xmlns:a16="http://schemas.microsoft.com/office/drawing/2014/main" id="{08B14D72-46D7-4E8B-A4EA-796FCCDDD925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78" y="895546"/>
            <a:ext cx="6829952" cy="512246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6709DD9-983C-4BA1-969E-ED9EB0767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034" y="162035"/>
            <a:ext cx="8102600" cy="677955"/>
          </a:xfrm>
        </p:spPr>
        <p:txBody>
          <a:bodyPr/>
          <a:lstStyle/>
          <a:p>
            <a:r>
              <a:rPr lang="en-US" dirty="0"/>
              <a:t>Environment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A903EE-52D4-4E0B-AED9-694EAD9602E9}"/>
              </a:ext>
            </a:extLst>
          </p:cNvPr>
          <p:cNvSpPr txBox="1"/>
          <p:nvPr/>
        </p:nvSpPr>
        <p:spPr bwMode="auto">
          <a:xfrm>
            <a:off x="451485" y="5411990"/>
            <a:ext cx="7711440" cy="1323439"/>
          </a:xfrm>
          <a:prstGeom prst="rect">
            <a:avLst/>
          </a:prstGeom>
          <a:solidFill>
            <a:srgbClr val="A3A467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200" dirty="0">
                <a:solidFill>
                  <a:srgbClr val="F9F2E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50%,</a:t>
            </a:r>
            <a:r>
              <a:rPr lang="en-US" sz="3200" b="1" dirty="0">
                <a:solidFill>
                  <a:srgbClr val="F9F2E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rgbClr val="F9F2E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40%, 27% and 43% of farmers tethered cattle, sheep, goats and donkeys, respectively </a:t>
            </a:r>
            <a:endParaRPr lang="en-US" sz="4800" dirty="0">
              <a:solidFill>
                <a:srgbClr val="F9F2E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ts val="3200"/>
              </a:lnSpc>
            </a:pPr>
            <a:endParaRPr lang="en-US" sz="3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156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1B307-0F4A-4D42-8818-1CC38895D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Animal based indicators: Mixed system (cattle) 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775404A-E64E-4D00-ACFF-5DB2C400DDA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557212" y="557212"/>
            <a:ext cx="4064000" cy="2949575"/>
          </a:xfrm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DBC30AF-E200-4242-96DE-91697DC784A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4CC2948C-0F7F-4BD6-9664-7A14E8247450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134802608"/>
              </p:ext>
            </p:extLst>
          </p:nvPr>
        </p:nvGraphicFramePr>
        <p:xfrm>
          <a:off x="2949576" y="1251993"/>
          <a:ext cx="9242424" cy="5178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486636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5A6CE-C195-4547-9657-352441AE2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265329"/>
            <a:ext cx="8102600" cy="677955"/>
          </a:xfrm>
        </p:spPr>
        <p:txBody>
          <a:bodyPr/>
          <a:lstStyle/>
          <a:p>
            <a:r>
              <a:rPr lang="en-US" dirty="0"/>
              <a:t>Animal based indicators: Sheep and goats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66E60-D287-4F09-A814-472EBD760B6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6" name="Picture Placeholder 5" descr="A picture containing ground, outdoor, mammal, horse&#10;&#10;Description automatically generated">
            <a:extLst>
              <a:ext uri="{FF2B5EF4-FFF2-40B4-BE49-F238E27FC236}">
                <a16:creationId xmlns:a16="http://schemas.microsoft.com/office/drawing/2014/main" id="{53EBC94B-547A-49B1-A72B-03F73CEF5DA6}"/>
              </a:ext>
            </a:extLst>
          </p:cNvPr>
          <p:cNvPicPr>
            <a:picLocks noGrp="1"/>
          </p:cNvPicPr>
          <p:nvPr>
            <p:ph type="pic" sz="quarter" idx="1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Placeholder 6" descr="A picture containing dog, mammal, outdoor&#10;&#10;Description automatically generated">
            <a:extLst>
              <a:ext uri="{FF2B5EF4-FFF2-40B4-BE49-F238E27FC236}">
                <a16:creationId xmlns:a16="http://schemas.microsoft.com/office/drawing/2014/main" id="{C1237BCE-ECDC-4AC9-9517-9D1FABC93EAD}"/>
              </a:ext>
            </a:extLst>
          </p:cNvPr>
          <p:cNvPicPr>
            <a:picLocks noGrp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4594" y="3883734"/>
            <a:ext cx="2840386" cy="2949575"/>
          </a:xfrm>
          <a:prstGeom prst="rect">
            <a:avLst/>
          </a:prstGeom>
          <a:noFill/>
          <a:ln w="19050" cap="flat" cmpd="sng" algn="ctr">
            <a:noFill/>
            <a:prstDash val="solid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0">
                  <a:custGeom>
                    <a:avLst/>
                    <a:gdLst/>
                    <a:ahLst/>
                    <a:cxnLst/>
                    <a:rect l="0" t="0" r="0" b="0"/>
                    <a:pathLst/>
                  </a:custGeom>
                  <ask:type/>
                </ask:lineSketchStyleProps>
              </a:ext>
            </a:extLst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A picture containing ground, mammal, goat, white&#10;&#10;Description automatically generated">
            <a:extLst>
              <a:ext uri="{FF2B5EF4-FFF2-40B4-BE49-F238E27FC236}">
                <a16:creationId xmlns:a16="http://schemas.microsoft.com/office/drawing/2014/main" id="{3A6E7825-C372-4CC6-9F75-9AD005A4B3CA}"/>
              </a:ext>
            </a:extLst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7694" y="1146809"/>
            <a:ext cx="3238306" cy="3260803"/>
          </a:xfrm>
          <a:prstGeom prst="flowChartInternalStorag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A picture containing ground, mammal, bovine&#10;&#10;Description automatically generated">
            <a:extLst>
              <a:ext uri="{FF2B5EF4-FFF2-40B4-BE49-F238E27FC236}">
                <a16:creationId xmlns:a16="http://schemas.microsoft.com/office/drawing/2014/main" id="{98C4D1EA-8630-49EA-A056-4A7F9B53D7C4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473094" y="3839709"/>
            <a:ext cx="4489805" cy="3154119"/>
          </a:xfrm>
          <a:prstGeom prst="flowChartDecision">
            <a:avLst/>
          </a:prstGeom>
          <a:noFill/>
          <a:ln>
            <a:noFill/>
          </a:ln>
        </p:spPr>
      </p:pic>
      <p:pic>
        <p:nvPicPr>
          <p:cNvPr id="10" name="Picture 9" descr="A picture containing ground, outdoor, mammal, standing&#10;&#10;Description automatically generated">
            <a:extLst>
              <a:ext uri="{FF2B5EF4-FFF2-40B4-BE49-F238E27FC236}">
                <a16:creationId xmlns:a16="http://schemas.microsoft.com/office/drawing/2014/main" id="{BE4CE394-2C48-476F-9FAB-FEBE4727449C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027"/>
          <a:stretch/>
        </p:blipFill>
        <p:spPr bwMode="auto">
          <a:xfrm>
            <a:off x="6147395" y="871365"/>
            <a:ext cx="3358148" cy="3611659"/>
          </a:xfrm>
          <a:prstGeom prst="rect">
            <a:avLst/>
          </a:prstGeom>
          <a:noFill/>
        </p:spPr>
      </p:pic>
      <p:pic>
        <p:nvPicPr>
          <p:cNvPr id="11" name="Picture 10" descr="A group of camels in a desert&#10;&#10;Description automatically generated with low confidence">
            <a:extLst>
              <a:ext uri="{FF2B5EF4-FFF2-40B4-BE49-F238E27FC236}">
                <a16:creationId xmlns:a16="http://schemas.microsoft.com/office/drawing/2014/main" id="{986DBA84-1989-49CA-984F-5E76FDD29326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6862" y="4026052"/>
            <a:ext cx="3275034" cy="26711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56653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D40FD3-2E28-4E58-9747-A6C2DA0AD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188" y="352505"/>
            <a:ext cx="8102600" cy="677955"/>
          </a:xfrm>
        </p:spPr>
        <p:txBody>
          <a:bodyPr/>
          <a:lstStyle/>
          <a:p>
            <a:r>
              <a:rPr lang="en-US" dirty="0"/>
              <a:t>Animal based indicators: Donkeys </a:t>
            </a:r>
          </a:p>
        </p:txBody>
      </p:sp>
      <p:pic>
        <p:nvPicPr>
          <p:cNvPr id="4" name="Picture 3" descr="A picture containing grass, cow, outdoor, mammal&#10;&#10;Description automatically generated">
            <a:extLst>
              <a:ext uri="{FF2B5EF4-FFF2-40B4-BE49-F238E27FC236}">
                <a16:creationId xmlns:a16="http://schemas.microsoft.com/office/drawing/2014/main" id="{90A9CAC2-57A4-4A71-BC6E-909C663324A7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63154" y="2139048"/>
            <a:ext cx="4722054" cy="3482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ontent Placeholder 4" descr="A picture containing ground, outdoor, dirt, laying&#10;&#10;Description automatically generated">
            <a:extLst>
              <a:ext uri="{FF2B5EF4-FFF2-40B4-BE49-F238E27FC236}">
                <a16:creationId xmlns:a16="http://schemas.microsoft.com/office/drawing/2014/main" id="{814B991B-2CCA-40F6-8245-E8EE487E7F99}"/>
              </a:ext>
            </a:extLst>
          </p:cNvPr>
          <p:cNvPicPr>
            <a:picLocks noGrp="1"/>
          </p:cNvPicPr>
          <p:nvPr>
            <p:ph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3599" y="1594517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37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2E12B35-22B3-4EE5-9E31-EF6477E709A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47013" y="44450"/>
            <a:ext cx="4344987" cy="68135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59FB838-8040-1B49-B0CE-077A5D931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9432"/>
            <a:ext cx="9996755" cy="677955"/>
          </a:xfrm>
        </p:spPr>
        <p:txBody>
          <a:bodyPr/>
          <a:lstStyle/>
          <a:p>
            <a:r>
              <a:rPr lang="en-US" sz="3500" dirty="0"/>
              <a:t>Improved farmed animal welfare for one wellbeing </a:t>
            </a:r>
            <a:br>
              <a:rPr lang="en-US" dirty="0"/>
            </a:br>
            <a:b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K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D7EAC9-30AA-3D4D-860A-3531CA9A1C7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2080" y="1342716"/>
            <a:ext cx="8321040" cy="457200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Protecting the welfare of farmed animals has entered the public policy mainstream in many countries. 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Formal animal welfare legislation remains largely absent in many countries including Ethiopia.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Animal welfare is increasingly recognized as important ‘beyond animal’. </a:t>
            </a:r>
          </a:p>
        </p:txBody>
      </p:sp>
    </p:spTree>
    <p:extLst>
      <p:ext uri="{BB962C8B-B14F-4D97-AF65-F5344CB8AC3E}">
        <p14:creationId xmlns:p14="http://schemas.microsoft.com/office/powerpoint/2010/main" val="3977578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23751-22E7-4B2D-885F-0CB365E61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well-being </a:t>
            </a:r>
          </a:p>
        </p:txBody>
      </p:sp>
      <p:pic>
        <p:nvPicPr>
          <p:cNvPr id="8" name="Picture Placeholder 11" descr="A person kneeling in front of a herd of goats&#10;&#10;Description automatically generated with medium confidence">
            <a:extLst>
              <a:ext uri="{FF2B5EF4-FFF2-40B4-BE49-F238E27FC236}">
                <a16:creationId xmlns:a16="http://schemas.microsoft.com/office/drawing/2014/main" id="{8AA936D6-D076-4940-9977-55BBBEF9F2D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949575" cy="4064000"/>
          </a:xfrm>
        </p:spPr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E92C8209-666F-4774-BFFD-DBC4F7506D9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254001" y="4111625"/>
            <a:ext cx="3457575" cy="2701925"/>
          </a:xfrm>
        </p:spPr>
      </p:pic>
      <p:graphicFrame>
        <p:nvGraphicFramePr>
          <p:cNvPr id="16" name="Content Placeholder 15">
            <a:extLst>
              <a:ext uri="{FF2B5EF4-FFF2-40B4-BE49-F238E27FC236}">
                <a16:creationId xmlns:a16="http://schemas.microsoft.com/office/drawing/2014/main" id="{AA9410A8-F334-4C0A-B831-C7AD98FF9837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455363579"/>
              </p:ext>
            </p:extLst>
          </p:nvPr>
        </p:nvGraphicFramePr>
        <p:xfrm>
          <a:off x="1951651" y="1327355"/>
          <a:ext cx="6002644" cy="3869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4783F32F-8AF5-4EB0-8004-FDD95001DE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110641"/>
              </p:ext>
            </p:extLst>
          </p:nvPr>
        </p:nvGraphicFramePr>
        <p:xfrm>
          <a:off x="6854501" y="1414923"/>
          <a:ext cx="4704027" cy="345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83352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153FA-6266-478E-AC85-348222E86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Income source 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CAF9D5A4-4E10-4061-B149-95A78963BA2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0CDBDA9-F19B-4F27-A1A5-F9E96219FDC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92701" y="3918923"/>
            <a:ext cx="2701925" cy="3087329"/>
          </a:xfrm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ADFE5A71-36F8-4A9F-9E23-CCACF0AFA481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796090821"/>
              </p:ext>
            </p:extLst>
          </p:nvPr>
        </p:nvGraphicFramePr>
        <p:xfrm>
          <a:off x="3455988" y="1343025"/>
          <a:ext cx="8102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82078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A4C4D-F3B3-457B-8633-B940CADF9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984" y="103367"/>
            <a:ext cx="10844783" cy="677955"/>
          </a:xfrm>
        </p:spPr>
        <p:txBody>
          <a:bodyPr/>
          <a:lstStyle/>
          <a:p>
            <a:r>
              <a:rPr lang="en-US" sz="4000" dirty="0">
                <a:highlight>
                  <a:srgbClr val="FFFF00"/>
                </a:highlight>
              </a:rPr>
              <a:t>Knowledge</a:t>
            </a:r>
            <a:r>
              <a:rPr lang="en-US" sz="4000" dirty="0"/>
              <a:t>, attitude and practice 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4F68CFCE-83F6-4B21-8E75-529530DD4CC1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688815383"/>
              </p:ext>
            </p:extLst>
          </p:nvPr>
        </p:nvGraphicFramePr>
        <p:xfrm>
          <a:off x="190500" y="766231"/>
          <a:ext cx="12252222" cy="5550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66022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AD5BD-0C74-4EFE-A07B-68F8A6C3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161131"/>
            <a:ext cx="10972800" cy="677955"/>
          </a:xfrm>
        </p:spPr>
        <p:txBody>
          <a:bodyPr/>
          <a:lstStyle/>
          <a:p>
            <a:r>
              <a:rPr kumimoji="0" lang="en-US" sz="4000" b="0" i="0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Knowledge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, </a:t>
            </a:r>
            <a:r>
              <a:rPr kumimoji="0" lang="en-US" sz="4000" b="0" i="0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MS PGothic" pitchFamily="34" charset="-128"/>
              </a:rPr>
              <a:t>attitude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 and practice </a:t>
            </a:r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8713D4F-0A7C-4E1C-A004-0B5CC4C6B4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5627283"/>
              </p:ext>
            </p:extLst>
          </p:nvPr>
        </p:nvGraphicFramePr>
        <p:xfrm>
          <a:off x="286438" y="969484"/>
          <a:ext cx="11286327" cy="5618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8443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17124-DC45-43A2-84CE-E3F114775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1354"/>
            <a:ext cx="10972800" cy="677955"/>
          </a:xfrm>
        </p:spPr>
        <p:txBody>
          <a:bodyPr/>
          <a:lstStyle/>
          <a:p>
            <a:r>
              <a:rPr kumimoji="0" lang="en-US" sz="4000" b="0" i="0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Knowledge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, attitude and </a:t>
            </a:r>
            <a:r>
              <a:rPr kumimoji="0" lang="en-US" sz="4000" b="0" i="0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highlight>
                  <a:srgbClr val="FFFF00"/>
                </a:highlight>
                <a:uLnTx/>
                <a:uFillTx/>
                <a:latin typeface="Calibri"/>
                <a:ea typeface="MS PGothic" pitchFamily="34" charset="-128"/>
              </a:rPr>
              <a:t>practice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 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4C27EA4-CCEB-426B-85EE-C7C1D25B7153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288358895"/>
              </p:ext>
            </p:extLst>
          </p:nvPr>
        </p:nvGraphicFramePr>
        <p:xfrm>
          <a:off x="471948" y="1258529"/>
          <a:ext cx="11110452" cy="4915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90433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60D8C-EC7C-4E9C-9647-4CFF618DE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Advocating for good animal welfare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F88E4C-648C-4527-AC9D-5BB9CEEBB5B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3329" y="1249429"/>
            <a:ext cx="10577571" cy="518074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Advocating for good animal welfare among professionals, students, farmers and policy-makers to foster positive attitudes.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The welfare of farmed animals needs to be mainstreamed in public policy  and integrated in the current government green legacy tree-planting project.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Animal welfare legislation needs to articulate the emergent concerns for the relationship between human and animal health and welfare.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356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A455110-9150-41C7-BC11-F03D78FAC13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C980277-E79D-48E8-8344-C95773C69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Behaviour change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7882FA-5D73-4ABD-8E5A-69C2A4EC44F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Training of experts and extension agents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Community conversation  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Famers’ days to visit best practices 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Animal welfare working  group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Community of practice at lower level</a:t>
            </a:r>
          </a:p>
        </p:txBody>
      </p:sp>
    </p:spTree>
    <p:extLst>
      <p:ext uri="{BB962C8B-B14F-4D97-AF65-F5344CB8AC3E}">
        <p14:creationId xmlns:p14="http://schemas.microsoft.com/office/powerpoint/2010/main" val="31334876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6071A-0CBC-45E4-9650-E0D8A5B34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Investing in good animal welfare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DE8B9-E89D-4F72-913F-C4924484B60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78526" y="1292901"/>
            <a:ext cx="9013474" cy="4570983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Farmer-centered knowledge and skill hub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 Context-specific, evidence-driven, practice-oriented and cost-effective innovation to improve farmed animal welfare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Extension system structure and policy framework/roadmap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Option by context and objective-based regreening and agroforestry practices in all development </a:t>
            </a:r>
            <a:r>
              <a:rPr lang="en-GB" sz="2800" dirty="0"/>
              <a:t>endeavours</a:t>
            </a:r>
          </a:p>
          <a:p>
            <a:endParaRPr lang="en-AU" sz="3200" dirty="0"/>
          </a:p>
          <a:p>
            <a:endParaRPr lang="en-US" sz="3200" dirty="0"/>
          </a:p>
          <a:p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B83B46C-728F-4CAC-A335-A8D1B9B6DFA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5B45507-55AD-4D57-82F5-846938DB617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4321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A87DD-F695-42B8-A10E-389F2502B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up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3B47D-4666-4D53-A8DA-C4FB1E40B21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5"/>
            <a:ext cx="8564276" cy="4866891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Documenting best practices and cost-effectiveness of the intervention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/>
              <a:t>The opportunities and trade-offs of silvopastoralism systems can be promoted in a way that ensures benefits to animals, farmers and the environment </a:t>
            </a:r>
            <a:r>
              <a:rPr lang="en-US" dirty="0"/>
              <a:t>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Scaling up to other potential sites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Imbedded into the national extension system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B6E0D34-E259-4C32-91D2-E8143DF77CD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3E006AA-2833-42FC-9F89-871ECBA3725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5071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36224-7E94-4F5C-AEFE-19C932660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781" y="221932"/>
            <a:ext cx="10972800" cy="677955"/>
          </a:xfrm>
        </p:spPr>
        <p:txBody>
          <a:bodyPr/>
          <a:lstStyle/>
          <a:p>
            <a:pPr algn="ctr"/>
            <a:r>
              <a:rPr lang="en-US" dirty="0"/>
              <a:t>Concluding remarks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A4CDD1-782D-479E-B61B-D111C3CE9823}"/>
              </a:ext>
            </a:extLst>
          </p:cNvPr>
          <p:cNvSpPr txBox="1"/>
          <p:nvPr/>
        </p:nvSpPr>
        <p:spPr bwMode="auto">
          <a:xfrm>
            <a:off x="275303" y="3124620"/>
            <a:ext cx="4837471" cy="1631216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Livelihood oriented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Poverty and hunger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Inequity (rights, gender, access)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Malnutrition and human health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Energy scarcity</a:t>
            </a:r>
            <a:endParaRPr lang="en-US" sz="3000" dirty="0">
              <a:solidFill>
                <a:srgbClr val="FFFF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2A7FBE-32CF-4BA6-A3AD-3AE71F224BCA}"/>
              </a:ext>
            </a:extLst>
          </p:cNvPr>
          <p:cNvSpPr txBox="1"/>
          <p:nvPr/>
        </p:nvSpPr>
        <p:spPr bwMode="auto">
          <a:xfrm>
            <a:off x="319547" y="1024622"/>
            <a:ext cx="4837472" cy="2099998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000" b="1" dirty="0"/>
              <a:t>Animal welfare oriented</a:t>
            </a:r>
          </a:p>
          <a:p>
            <a:pPr marL="457200" indent="-457200">
              <a:lnSpc>
                <a:spcPts val="3200"/>
              </a:lnSpc>
              <a:buFont typeface="+mj-lt"/>
              <a:buAutoNum type="arabicPeriod"/>
            </a:pPr>
            <a:r>
              <a:rPr lang="en-US" sz="2000" dirty="0"/>
              <a:t>Feeding and nutrition </a:t>
            </a:r>
          </a:p>
          <a:p>
            <a:pPr marL="457200" indent="-457200">
              <a:lnSpc>
                <a:spcPts val="3200"/>
              </a:lnSpc>
              <a:buFont typeface="+mj-lt"/>
              <a:buAutoNum type="arabicPeriod"/>
            </a:pPr>
            <a:r>
              <a:rPr lang="en-US" sz="2000" dirty="0"/>
              <a:t>Poor housing/shelter </a:t>
            </a:r>
          </a:p>
          <a:p>
            <a:pPr marL="457200" indent="-457200">
              <a:lnSpc>
                <a:spcPts val="3200"/>
              </a:lnSpc>
              <a:buFont typeface="+mj-lt"/>
              <a:buAutoNum type="arabicPeriod"/>
            </a:pPr>
            <a:r>
              <a:rPr lang="en-US" sz="2000" dirty="0"/>
              <a:t>Animal health service </a:t>
            </a:r>
          </a:p>
          <a:p>
            <a:pPr marL="457200" indent="-457200">
              <a:lnSpc>
                <a:spcPts val="3200"/>
              </a:lnSpc>
              <a:buFont typeface="+mj-lt"/>
              <a:buAutoNum type="arabicPeriod"/>
            </a:pPr>
            <a:r>
              <a:rPr lang="en-US" sz="2000" dirty="0"/>
              <a:t>Stresses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68F66-AA8D-4E74-9C94-8B3F20B6CCF4}"/>
              </a:ext>
            </a:extLst>
          </p:cNvPr>
          <p:cNvSpPr txBox="1"/>
          <p:nvPr/>
        </p:nvSpPr>
        <p:spPr bwMode="auto">
          <a:xfrm>
            <a:off x="275303" y="4755836"/>
            <a:ext cx="4925961" cy="2099998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2000" b="1" dirty="0"/>
              <a:t>Landscape (environment) oriented</a:t>
            </a:r>
          </a:p>
          <a:p>
            <a:pPr marL="457200" indent="-457200">
              <a:lnSpc>
                <a:spcPts val="3200"/>
              </a:lnSpc>
              <a:buAutoNum type="arabicPeriod"/>
            </a:pPr>
            <a:r>
              <a:rPr lang="en-US" sz="2000" dirty="0"/>
              <a:t>Land degradation and climate change</a:t>
            </a:r>
          </a:p>
          <a:p>
            <a:pPr marL="457200" indent="-457200">
              <a:lnSpc>
                <a:spcPts val="3200"/>
              </a:lnSpc>
              <a:buAutoNum type="arabicPeriod"/>
            </a:pPr>
            <a:r>
              <a:rPr lang="en-US" sz="2000" dirty="0"/>
              <a:t>Deforestation and habitat loss </a:t>
            </a:r>
          </a:p>
          <a:p>
            <a:pPr marL="457200" indent="-457200">
              <a:lnSpc>
                <a:spcPts val="3200"/>
              </a:lnSpc>
              <a:buAutoNum type="arabicPeriod"/>
            </a:pPr>
            <a:r>
              <a:rPr lang="en-US" sz="2000" dirty="0"/>
              <a:t>Water scarcity </a:t>
            </a:r>
          </a:p>
          <a:p>
            <a:pPr marL="457200" indent="-457200">
              <a:lnSpc>
                <a:spcPts val="3200"/>
              </a:lnSpc>
              <a:buAutoNum type="arabicPeriod"/>
            </a:pPr>
            <a:r>
              <a:rPr lang="en-US" sz="2000" dirty="0"/>
              <a:t>Biodiversity loss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21C3D0-597A-4456-A06D-9B4466EF08E7}"/>
              </a:ext>
            </a:extLst>
          </p:cNvPr>
          <p:cNvSpPr txBox="1"/>
          <p:nvPr/>
        </p:nvSpPr>
        <p:spPr bwMode="auto">
          <a:xfrm>
            <a:off x="6572866" y="1376517"/>
            <a:ext cx="5299587" cy="3764300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ts val="3200"/>
              </a:lnSpc>
              <a:buAutoNum type="arabicPeriod"/>
            </a:pPr>
            <a:r>
              <a:rPr lang="en-US" sz="2400" dirty="0"/>
              <a:t>Context-specific, evidence-driven, practice-oriented solutions for all development intervention</a:t>
            </a:r>
          </a:p>
          <a:p>
            <a:pPr marL="457200" indent="-457200">
              <a:lnSpc>
                <a:spcPts val="3200"/>
              </a:lnSpc>
              <a:buAutoNum type="arabicPeriod"/>
            </a:pPr>
            <a:r>
              <a:rPr lang="en-US" sz="2400" dirty="0"/>
              <a:t>Objective-based restoration or regreening practices</a:t>
            </a:r>
          </a:p>
          <a:p>
            <a:pPr marL="457200" indent="-457200">
              <a:lnSpc>
                <a:spcPts val="3200"/>
              </a:lnSpc>
              <a:buAutoNum type="arabicPeriod"/>
            </a:pPr>
            <a:r>
              <a:rPr lang="en-US" sz="2400" dirty="0"/>
              <a:t>Silvopastoralism has potential to promote agroforestry and restoration of degraded areas for sustainable animal welfare and productivity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8" name="Arrow: Striped Right 7">
            <a:extLst>
              <a:ext uri="{FF2B5EF4-FFF2-40B4-BE49-F238E27FC236}">
                <a16:creationId xmlns:a16="http://schemas.microsoft.com/office/drawing/2014/main" id="{F97C2482-6BF9-4637-867B-F5EE3DC0DEFF}"/>
              </a:ext>
            </a:extLst>
          </p:cNvPr>
          <p:cNvSpPr/>
          <p:nvPr/>
        </p:nvSpPr>
        <p:spPr>
          <a:xfrm>
            <a:off x="5252883" y="2684228"/>
            <a:ext cx="1219201" cy="1946787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By using </a:t>
            </a:r>
          </a:p>
        </p:txBody>
      </p:sp>
    </p:spTree>
    <p:extLst>
      <p:ext uri="{BB962C8B-B14F-4D97-AF65-F5344CB8AC3E}">
        <p14:creationId xmlns:p14="http://schemas.microsoft.com/office/powerpoint/2010/main" val="127371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BD304-3E0D-4273-9A29-521DB7068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farm animal welfare cont.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D1C2365-2C3C-47D7-9431-477A693AA9E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61006" y="1022554"/>
            <a:ext cx="4604731" cy="43655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3D7796-7D6D-4775-B8FA-FC4B78F064F5}"/>
              </a:ext>
            </a:extLst>
          </p:cNvPr>
          <p:cNvSpPr txBox="1"/>
          <p:nvPr/>
        </p:nvSpPr>
        <p:spPr bwMode="auto">
          <a:xfrm>
            <a:off x="274320" y="1209040"/>
            <a:ext cx="774192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sz="2800" dirty="0">
                <a:latin typeface="+mn-lt"/>
              </a:rPr>
              <a:t>There is a strong  link between animal welfare,  human wellbeing and the environment.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en-US" sz="2800" dirty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+mn-lt"/>
              </a:rPr>
              <a:t>The academic, advocacy and policy debates on these issues have remained notably disconnected.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>
              <a:latin typeface="+mn-lt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+mn-lt"/>
              </a:rPr>
              <a:t>Policy debates mainly revolve around the concepts of </a:t>
            </a:r>
            <a:r>
              <a:rPr lang="en-US" sz="2800" b="1" dirty="0">
                <a:solidFill>
                  <a:srgbClr val="712C3D"/>
                </a:solidFill>
                <a:latin typeface="+mn-lt"/>
              </a:rPr>
              <a:t>animal health and welfare </a:t>
            </a:r>
            <a:r>
              <a:rPr lang="en-US" sz="2800" dirty="0">
                <a:latin typeface="+mn-lt"/>
              </a:rPr>
              <a:t>but not  on their synergies between these important societal priorities. </a:t>
            </a:r>
          </a:p>
        </p:txBody>
      </p:sp>
    </p:spTree>
    <p:extLst>
      <p:ext uri="{BB962C8B-B14F-4D97-AF65-F5344CB8AC3E}">
        <p14:creationId xmlns:p14="http://schemas.microsoft.com/office/powerpoint/2010/main" val="1150232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256CEF7D-6D90-44AD-BAF8-A4E753580F1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CDC9399-0D72-4C26-A24C-17E357D4F84A}"/>
              </a:ext>
            </a:extLst>
          </p:cNvPr>
          <p:cNvSpPr/>
          <p:nvPr/>
        </p:nvSpPr>
        <p:spPr>
          <a:xfrm>
            <a:off x="683224" y="1635372"/>
            <a:ext cx="360868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B37211CB-67C3-4ED8-A0EE-F071D97E5C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26430" y="3325524"/>
            <a:ext cx="2577522" cy="17321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01A7D0-7E2E-4345-821C-8A51848D1D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30738" y="1965246"/>
            <a:ext cx="2368905" cy="15303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35043A-D041-42FF-A6F3-C7B18353CEF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8895" y="4640752"/>
            <a:ext cx="3017879" cy="21388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CCC61A-1807-4430-8D44-ED5046FC8A4D}"/>
              </a:ext>
            </a:extLst>
          </p:cNvPr>
          <p:cNvSpPr txBox="1"/>
          <p:nvPr/>
        </p:nvSpPr>
        <p:spPr bwMode="auto">
          <a:xfrm>
            <a:off x="174681" y="276236"/>
            <a:ext cx="8898895" cy="1194751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4800" b="1" i="1" dirty="0">
              <a:solidFill>
                <a:schemeClr val="tx1"/>
              </a:solidFill>
              <a:latin typeface="Abadi" panose="020B0604020104020204" pitchFamily="34" charset="0"/>
            </a:endParaRPr>
          </a:p>
          <a:p>
            <a:pPr algn="ctr">
              <a:lnSpc>
                <a:spcPts val="3200"/>
              </a:lnSpc>
            </a:pPr>
            <a:r>
              <a:rPr lang="en-US" sz="4800" b="1" i="1" dirty="0">
                <a:solidFill>
                  <a:schemeClr val="tx1"/>
                </a:solidFill>
                <a:latin typeface="Abadi" panose="020B0604020104020204" pitchFamily="34" charset="0"/>
              </a:rPr>
              <a:t>The </a:t>
            </a:r>
            <a:r>
              <a:rPr lang="en-US" sz="11500" b="1" i="1" dirty="0">
                <a:solidFill>
                  <a:schemeClr val="tx1"/>
                </a:solidFill>
                <a:latin typeface="Abadi" panose="020B0604020104020204" pitchFamily="34" charset="0"/>
              </a:rPr>
              <a:t>5 </a:t>
            </a:r>
            <a:r>
              <a:rPr lang="en-US" sz="4800" b="1" i="1" dirty="0">
                <a:solidFill>
                  <a:schemeClr val="tx1"/>
                </a:solidFill>
                <a:latin typeface="Abadi" panose="020B0604020104020204" pitchFamily="34" charset="0"/>
              </a:rPr>
              <a:t>freedom for Animals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5281B7-D6FA-48A6-83CD-078394CF38CB}"/>
              </a:ext>
            </a:extLst>
          </p:cNvPr>
          <p:cNvSpPr txBox="1"/>
          <p:nvPr/>
        </p:nvSpPr>
        <p:spPr bwMode="auto">
          <a:xfrm rot="21322457">
            <a:off x="369734" y="1934286"/>
            <a:ext cx="8789418" cy="508473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200" b="1" dirty="0">
                <a:solidFill>
                  <a:schemeClr val="tx1"/>
                </a:solidFill>
              </a:rPr>
              <a:t>Freedom from hunger, thirst and malnutrition</a:t>
            </a:r>
            <a:endParaRPr lang="en-US" sz="3000" b="1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04DACC-FC02-41A6-BF12-76193A131BCA}"/>
              </a:ext>
            </a:extLst>
          </p:cNvPr>
          <p:cNvSpPr txBox="1"/>
          <p:nvPr/>
        </p:nvSpPr>
        <p:spPr bwMode="auto">
          <a:xfrm rot="21002332">
            <a:off x="471147" y="2679841"/>
            <a:ext cx="8305965" cy="502702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b="1" dirty="0">
                <a:solidFill>
                  <a:schemeClr val="tx1"/>
                </a:solidFill>
                <a:latin typeface="Calisto MT" panose="02040603050505030304" pitchFamily="18" charset="0"/>
              </a:rPr>
              <a:t>Freedom from fear and distress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4C2F3A-B6A7-4424-9946-9FEAD158C5AA}"/>
              </a:ext>
            </a:extLst>
          </p:cNvPr>
          <p:cNvSpPr txBox="1"/>
          <p:nvPr/>
        </p:nvSpPr>
        <p:spPr bwMode="auto">
          <a:xfrm>
            <a:off x="388048" y="3549954"/>
            <a:ext cx="8652069" cy="502702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b="1" dirty="0">
                <a:solidFill>
                  <a:schemeClr val="tx1"/>
                </a:solidFill>
                <a:latin typeface="Calisto MT" panose="02040603050505030304" pitchFamily="18" charset="0"/>
              </a:rPr>
              <a:t>Freedom from discomfort and exposure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0EFBAA-274F-435D-A699-7BA8501242BA}"/>
              </a:ext>
            </a:extLst>
          </p:cNvPr>
          <p:cNvSpPr txBox="1"/>
          <p:nvPr/>
        </p:nvSpPr>
        <p:spPr bwMode="auto">
          <a:xfrm rot="179768">
            <a:off x="150969" y="4511275"/>
            <a:ext cx="8798084" cy="502702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ts val="3200"/>
              </a:lnSpc>
              <a:defRPr sz="30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b="1" dirty="0">
                <a:solidFill>
                  <a:schemeClr val="tx1"/>
                </a:solidFill>
                <a:latin typeface="Calisto MT" panose="02040603050505030304" pitchFamily="18" charset="0"/>
              </a:rPr>
              <a:t>Freedom from pain, injury and disease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6847A7-5A4A-40AD-8C36-A85E194A027A}"/>
              </a:ext>
            </a:extLst>
          </p:cNvPr>
          <p:cNvSpPr txBox="1"/>
          <p:nvPr/>
        </p:nvSpPr>
        <p:spPr bwMode="auto">
          <a:xfrm rot="21445129">
            <a:off x="599570" y="5523952"/>
            <a:ext cx="8292213" cy="502702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3000" b="1" dirty="0">
                <a:solidFill>
                  <a:schemeClr val="tx1"/>
                </a:solidFill>
                <a:latin typeface="Calisto MT" panose="02040603050505030304" pitchFamily="18" charset="0"/>
              </a:rPr>
              <a:t>Freedom to express normal behaviour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D2472D-4AC5-4D6B-84E8-763D1DF26BE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0117" y="-147920"/>
            <a:ext cx="3003549" cy="213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159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A7AEAA-5FA0-45D0-BB20-8E459A2A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60" y="173106"/>
            <a:ext cx="12029440" cy="1188720"/>
          </a:xfrm>
        </p:spPr>
        <p:txBody>
          <a:bodyPr/>
          <a:lstStyle/>
          <a:p>
            <a:r>
              <a:rPr lang="en-US" dirty="0"/>
              <a:t>Synergizing animal welfare with agroforestry for sustainable development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B867171-967C-42D0-B643-1A138B4E6911}"/>
              </a:ext>
            </a:extLst>
          </p:cNvPr>
          <p:cNvPicPr>
            <a:picLocks noGrp="1"/>
          </p:cNvPicPr>
          <p:nvPr>
            <p:ph sz="quarter" idx="1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654" y="2131836"/>
            <a:ext cx="5246680" cy="41598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2AC682-B387-4708-A723-D72E7AAE1445}"/>
              </a:ext>
            </a:extLst>
          </p:cNvPr>
          <p:cNvSpPr txBox="1"/>
          <p:nvPr/>
        </p:nvSpPr>
        <p:spPr bwMode="auto">
          <a:xfrm>
            <a:off x="162560" y="1617263"/>
            <a:ext cx="403352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latin typeface="+mn-lt"/>
              </a:rPr>
              <a:t>Agroforestry has proven potential to improve animal welfare and human wellbeing</a:t>
            </a:r>
          </a:p>
        </p:txBody>
      </p:sp>
      <p:pic>
        <p:nvPicPr>
          <p:cNvPr id="2050" name="Picture 2" descr="A Planetary Health Perspective on Agroforestry in Sub-Saharan Africa -  ScienceDirect">
            <a:extLst>
              <a:ext uri="{FF2B5EF4-FFF2-40B4-BE49-F238E27FC236}">
                <a16:creationId xmlns:a16="http://schemas.microsoft.com/office/drawing/2014/main" id="{F2F5B064-268F-4D96-AF33-D62FF35B6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334" y="2013849"/>
            <a:ext cx="3942078" cy="394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74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B27D9-EE62-4A27-85BD-E6E27FBE3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17" y="408014"/>
            <a:ext cx="8883335" cy="677955"/>
          </a:xfrm>
        </p:spPr>
        <p:txBody>
          <a:bodyPr/>
          <a:lstStyle/>
          <a:p>
            <a:r>
              <a:rPr lang="en-US" dirty="0"/>
              <a:t>Farm animal welfare challenges in Ethiopia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2850F-A680-4A64-AC05-47BE858362A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055184" y="1143000"/>
            <a:ext cx="8492968" cy="4572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Agro-silvopastoralism is getting a global recognition as it directly contributes to the four principles of animal welfare</a:t>
            </a:r>
            <a:r>
              <a:rPr lang="en-US" sz="2400" dirty="0">
                <a:latin typeface="+mj-lt"/>
              </a:rPr>
              <a:t>:</a:t>
            </a:r>
          </a:p>
          <a:p>
            <a:endParaRPr lang="en-US" sz="2400" dirty="0">
              <a:latin typeface="+mj-lt"/>
            </a:endParaRPr>
          </a:p>
        </p:txBody>
      </p:sp>
      <p:pic>
        <p:nvPicPr>
          <p:cNvPr id="7" name="Picture Placeholder 6" descr="A grassy area with trees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F1A15469-AE0E-4CA2-ACA6-AA59ABD9558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Picture Placeholder 8" descr="A picture containing tree, grass, outdoor, mammal&#10;&#10;Description automatically generated">
            <a:extLst>
              <a:ext uri="{FF2B5EF4-FFF2-40B4-BE49-F238E27FC236}">
                <a16:creationId xmlns:a16="http://schemas.microsoft.com/office/drawing/2014/main" id="{1E684514-27F3-4F59-AD53-DEF9862BB75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CCE04153-71F5-4458-96E7-BF862E2A1D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54879" y="2017160"/>
            <a:ext cx="710321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937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2F8BD7-7889-4283-8CDA-5415C65B789A}"/>
              </a:ext>
            </a:extLst>
          </p:cNvPr>
          <p:cNvGrpSpPr/>
          <p:nvPr/>
        </p:nvGrpSpPr>
        <p:grpSpPr>
          <a:xfrm>
            <a:off x="718820" y="281940"/>
            <a:ext cx="10180320" cy="5843693"/>
            <a:chOff x="680720" y="294640"/>
            <a:chExt cx="10180320" cy="584369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44ACAED-31CE-465B-B7A7-43BD88B18AA1}"/>
                </a:ext>
              </a:extLst>
            </p:cNvPr>
            <p:cNvSpPr/>
            <p:nvPr/>
          </p:nvSpPr>
          <p:spPr>
            <a:xfrm>
              <a:off x="680720" y="294640"/>
              <a:ext cx="10180320" cy="5843693"/>
            </a:xfrm>
            <a:prstGeom prst="rect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EB0CE2A-9336-49C1-AF0E-9DD3F518E364}"/>
                </a:ext>
              </a:extLst>
            </p:cNvPr>
            <p:cNvSpPr/>
            <p:nvPr/>
          </p:nvSpPr>
          <p:spPr>
            <a:xfrm>
              <a:off x="6199565" y="337261"/>
              <a:ext cx="2027182" cy="1446520"/>
            </a:xfrm>
            <a:custGeom>
              <a:avLst/>
              <a:gdLst>
                <a:gd name="connsiteX0" fmla="*/ 0 w 2027182"/>
                <a:gd name="connsiteY0" fmla="*/ 0 h 1446520"/>
                <a:gd name="connsiteX1" fmla="*/ 2027182 w 2027182"/>
                <a:gd name="connsiteY1" fmla="*/ 0 h 1446520"/>
                <a:gd name="connsiteX2" fmla="*/ 2027182 w 2027182"/>
                <a:gd name="connsiteY2" fmla="*/ 1446520 h 1446520"/>
                <a:gd name="connsiteX3" fmla="*/ 0 w 2027182"/>
                <a:gd name="connsiteY3" fmla="*/ 1446520 h 1446520"/>
                <a:gd name="connsiteX4" fmla="*/ 0 w 2027182"/>
                <a:gd name="connsiteY4" fmla="*/ 0 h 144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7182" h="1446520">
                  <a:moveTo>
                    <a:pt x="0" y="0"/>
                  </a:moveTo>
                  <a:lnTo>
                    <a:pt x="2027182" y="0"/>
                  </a:lnTo>
                  <a:lnTo>
                    <a:pt x="2027182" y="1446520"/>
                  </a:lnTo>
                  <a:lnTo>
                    <a:pt x="0" y="14465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en-US" sz="2400" kern="1200" dirty="0">
                  <a:solidFill>
                    <a:schemeClr val="bg1"/>
                  </a:solidFill>
                </a:rPr>
                <a:t>Advocating</a:t>
              </a:r>
              <a:r>
                <a:rPr lang="en-US" sz="2400" kern="1200" baseline="0" dirty="0">
                  <a:solidFill>
                    <a:schemeClr val="bg1"/>
                  </a:solidFill>
                </a:rPr>
                <a:t> good welfare </a:t>
              </a:r>
              <a:endParaRPr lang="en-US" sz="2400" kern="1200" dirty="0">
                <a:solidFill>
                  <a:schemeClr val="bg1"/>
                </a:solidFill>
              </a:endParaRPr>
            </a:p>
          </p:txBody>
        </p:sp>
        <p:sp>
          <p:nvSpPr>
            <p:cNvPr id="7" name="Arrow: Circular 6">
              <a:extLst>
                <a:ext uri="{FF2B5EF4-FFF2-40B4-BE49-F238E27FC236}">
                  <a16:creationId xmlns:a16="http://schemas.microsoft.com/office/drawing/2014/main" id="{6D30B26D-EB69-4ACF-8804-CD639A058BCA}"/>
                </a:ext>
              </a:extLst>
            </p:cNvPr>
            <p:cNvSpPr/>
            <p:nvPr/>
          </p:nvSpPr>
          <p:spPr>
            <a:xfrm>
              <a:off x="3087907" y="295503"/>
              <a:ext cx="5422475" cy="5422475"/>
            </a:xfrm>
            <a:prstGeom prst="circularArrow">
              <a:avLst>
                <a:gd name="adj1" fmla="val 5202"/>
                <a:gd name="adj2" fmla="val 336040"/>
                <a:gd name="adj3" fmla="val 21292727"/>
                <a:gd name="adj4" fmla="val 19766690"/>
                <a:gd name="adj5" fmla="val 6069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30758E-B33D-4384-9F7D-2C62565C0DDD}"/>
                </a:ext>
              </a:extLst>
            </p:cNvPr>
            <p:cNvSpPr/>
            <p:nvPr/>
          </p:nvSpPr>
          <p:spPr>
            <a:xfrm>
              <a:off x="7134580" y="3026870"/>
              <a:ext cx="1904965" cy="1446520"/>
            </a:xfrm>
            <a:custGeom>
              <a:avLst/>
              <a:gdLst>
                <a:gd name="connsiteX0" fmla="*/ 0 w 1904965"/>
                <a:gd name="connsiteY0" fmla="*/ 0 h 1446520"/>
                <a:gd name="connsiteX1" fmla="*/ 1904965 w 1904965"/>
                <a:gd name="connsiteY1" fmla="*/ 0 h 1446520"/>
                <a:gd name="connsiteX2" fmla="*/ 1904965 w 1904965"/>
                <a:gd name="connsiteY2" fmla="*/ 1446520 h 1446520"/>
                <a:gd name="connsiteX3" fmla="*/ 0 w 1904965"/>
                <a:gd name="connsiteY3" fmla="*/ 1446520 h 1446520"/>
                <a:gd name="connsiteX4" fmla="*/ 0 w 1904965"/>
                <a:gd name="connsiteY4" fmla="*/ 0 h 144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4965" h="1446520">
                  <a:moveTo>
                    <a:pt x="0" y="0"/>
                  </a:moveTo>
                  <a:lnTo>
                    <a:pt x="1904965" y="0"/>
                  </a:lnTo>
                  <a:lnTo>
                    <a:pt x="1904965" y="1446520"/>
                  </a:lnTo>
                  <a:lnTo>
                    <a:pt x="0" y="14465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en-US" sz="2400" kern="1200" dirty="0">
                  <a:solidFill>
                    <a:schemeClr val="bg1"/>
                  </a:solidFill>
                </a:rPr>
                <a:t>Behaviour change</a:t>
              </a:r>
            </a:p>
          </p:txBody>
        </p:sp>
        <p:sp>
          <p:nvSpPr>
            <p:cNvPr id="9" name="Arrow: Circular 8">
              <a:extLst>
                <a:ext uri="{FF2B5EF4-FFF2-40B4-BE49-F238E27FC236}">
                  <a16:creationId xmlns:a16="http://schemas.microsoft.com/office/drawing/2014/main" id="{C8DF3C25-8194-40F3-BE08-7D0E6AFD74BE}"/>
                </a:ext>
              </a:extLst>
            </p:cNvPr>
            <p:cNvSpPr/>
            <p:nvPr/>
          </p:nvSpPr>
          <p:spPr>
            <a:xfrm>
              <a:off x="3087907" y="295503"/>
              <a:ext cx="5422475" cy="5422475"/>
            </a:xfrm>
            <a:prstGeom prst="circularArrow">
              <a:avLst>
                <a:gd name="adj1" fmla="val 5202"/>
                <a:gd name="adj2" fmla="val 336040"/>
                <a:gd name="adj3" fmla="val 4014164"/>
                <a:gd name="adj4" fmla="val 2253923"/>
                <a:gd name="adj5" fmla="val 6069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98766A-A42F-4D48-A1D5-3150FD23CD7B}"/>
                </a:ext>
              </a:extLst>
            </p:cNvPr>
            <p:cNvSpPr/>
            <p:nvPr/>
          </p:nvSpPr>
          <p:spPr>
            <a:xfrm>
              <a:off x="5075884" y="4689141"/>
              <a:ext cx="1446520" cy="1446520"/>
            </a:xfrm>
            <a:custGeom>
              <a:avLst/>
              <a:gdLst>
                <a:gd name="connsiteX0" fmla="*/ 0 w 1446520"/>
                <a:gd name="connsiteY0" fmla="*/ 0 h 1446520"/>
                <a:gd name="connsiteX1" fmla="*/ 1446520 w 1446520"/>
                <a:gd name="connsiteY1" fmla="*/ 0 h 1446520"/>
                <a:gd name="connsiteX2" fmla="*/ 1446520 w 1446520"/>
                <a:gd name="connsiteY2" fmla="*/ 1446520 h 1446520"/>
                <a:gd name="connsiteX3" fmla="*/ 0 w 1446520"/>
                <a:gd name="connsiteY3" fmla="*/ 1446520 h 1446520"/>
                <a:gd name="connsiteX4" fmla="*/ 0 w 1446520"/>
                <a:gd name="connsiteY4" fmla="*/ 0 h 144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6520" h="1446520">
                  <a:moveTo>
                    <a:pt x="0" y="0"/>
                  </a:moveTo>
                  <a:lnTo>
                    <a:pt x="1446520" y="0"/>
                  </a:lnTo>
                  <a:lnTo>
                    <a:pt x="1446520" y="1446520"/>
                  </a:lnTo>
                  <a:lnTo>
                    <a:pt x="0" y="14465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en-US" sz="2400" kern="1200" dirty="0">
                  <a:solidFill>
                    <a:schemeClr val="bg1"/>
                  </a:solidFill>
                </a:rPr>
                <a:t>Investing in  good welfare </a:t>
              </a:r>
            </a:p>
          </p:txBody>
        </p:sp>
        <p:sp>
          <p:nvSpPr>
            <p:cNvPr id="11" name="Arrow: Circular 10">
              <a:extLst>
                <a:ext uri="{FF2B5EF4-FFF2-40B4-BE49-F238E27FC236}">
                  <a16:creationId xmlns:a16="http://schemas.microsoft.com/office/drawing/2014/main" id="{43EA90C3-432A-4F90-9EBE-EECCDAAE9486}"/>
                </a:ext>
              </a:extLst>
            </p:cNvPr>
            <p:cNvSpPr/>
            <p:nvPr/>
          </p:nvSpPr>
          <p:spPr>
            <a:xfrm>
              <a:off x="3087907" y="295503"/>
              <a:ext cx="5422475" cy="5422475"/>
            </a:xfrm>
            <a:prstGeom prst="circularArrow">
              <a:avLst>
                <a:gd name="adj1" fmla="val 5202"/>
                <a:gd name="adj2" fmla="val 336040"/>
                <a:gd name="adj3" fmla="val 8210038"/>
                <a:gd name="adj4" fmla="val 6449796"/>
                <a:gd name="adj5" fmla="val 6069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3E088B6-1FA7-4E8F-A3F2-0C7D21EAD44F}"/>
                </a:ext>
              </a:extLst>
            </p:cNvPr>
            <p:cNvSpPr/>
            <p:nvPr/>
          </p:nvSpPr>
          <p:spPr>
            <a:xfrm>
              <a:off x="2502213" y="3026870"/>
              <a:ext cx="2018025" cy="1446520"/>
            </a:xfrm>
            <a:custGeom>
              <a:avLst/>
              <a:gdLst>
                <a:gd name="connsiteX0" fmla="*/ 0 w 2018025"/>
                <a:gd name="connsiteY0" fmla="*/ 0 h 1446520"/>
                <a:gd name="connsiteX1" fmla="*/ 2018025 w 2018025"/>
                <a:gd name="connsiteY1" fmla="*/ 0 h 1446520"/>
                <a:gd name="connsiteX2" fmla="*/ 2018025 w 2018025"/>
                <a:gd name="connsiteY2" fmla="*/ 1446520 h 1446520"/>
                <a:gd name="connsiteX3" fmla="*/ 0 w 2018025"/>
                <a:gd name="connsiteY3" fmla="*/ 1446520 h 1446520"/>
                <a:gd name="connsiteX4" fmla="*/ 0 w 2018025"/>
                <a:gd name="connsiteY4" fmla="*/ 0 h 144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8025" h="1446520">
                  <a:moveTo>
                    <a:pt x="0" y="0"/>
                  </a:moveTo>
                  <a:lnTo>
                    <a:pt x="2018025" y="0"/>
                  </a:lnTo>
                  <a:lnTo>
                    <a:pt x="2018025" y="1446520"/>
                  </a:lnTo>
                  <a:lnTo>
                    <a:pt x="0" y="14465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kern="1200" dirty="0">
                  <a:solidFill>
                    <a:schemeClr val="bg1"/>
                  </a:solidFill>
                </a:rPr>
                <a:t>Scaling up </a:t>
              </a:r>
            </a:p>
          </p:txBody>
        </p:sp>
        <p:sp>
          <p:nvSpPr>
            <p:cNvPr id="13" name="Arrow: Circular 12">
              <a:extLst>
                <a:ext uri="{FF2B5EF4-FFF2-40B4-BE49-F238E27FC236}">
                  <a16:creationId xmlns:a16="http://schemas.microsoft.com/office/drawing/2014/main" id="{4AB3F44C-3A95-4EB4-8219-DDEF1447B536}"/>
                </a:ext>
              </a:extLst>
            </p:cNvPr>
            <p:cNvSpPr/>
            <p:nvPr/>
          </p:nvSpPr>
          <p:spPr>
            <a:xfrm>
              <a:off x="3087907" y="295503"/>
              <a:ext cx="5422475" cy="5422475"/>
            </a:xfrm>
            <a:prstGeom prst="circularArrow">
              <a:avLst>
                <a:gd name="adj1" fmla="val 5202"/>
                <a:gd name="adj2" fmla="val 336040"/>
                <a:gd name="adj3" fmla="val 12297270"/>
                <a:gd name="adj4" fmla="val 10771234"/>
                <a:gd name="adj5" fmla="val 6069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3AF02C9-E106-4229-8B6A-1D5FFFC0DF8B}"/>
                </a:ext>
              </a:extLst>
            </p:cNvPr>
            <p:cNvSpPr/>
            <p:nvPr/>
          </p:nvSpPr>
          <p:spPr>
            <a:xfrm>
              <a:off x="3661873" y="337261"/>
              <a:ext cx="1446520" cy="1446520"/>
            </a:xfrm>
            <a:custGeom>
              <a:avLst/>
              <a:gdLst>
                <a:gd name="connsiteX0" fmla="*/ 0 w 1446520"/>
                <a:gd name="connsiteY0" fmla="*/ 0 h 1446520"/>
                <a:gd name="connsiteX1" fmla="*/ 1446520 w 1446520"/>
                <a:gd name="connsiteY1" fmla="*/ 0 h 1446520"/>
                <a:gd name="connsiteX2" fmla="*/ 1446520 w 1446520"/>
                <a:gd name="connsiteY2" fmla="*/ 1446520 h 1446520"/>
                <a:gd name="connsiteX3" fmla="*/ 0 w 1446520"/>
                <a:gd name="connsiteY3" fmla="*/ 1446520 h 1446520"/>
                <a:gd name="connsiteX4" fmla="*/ 0 w 1446520"/>
                <a:gd name="connsiteY4" fmla="*/ 0 h 144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6520" h="1446520">
                  <a:moveTo>
                    <a:pt x="0" y="0"/>
                  </a:moveTo>
                  <a:lnTo>
                    <a:pt x="1446520" y="0"/>
                  </a:lnTo>
                  <a:lnTo>
                    <a:pt x="1446520" y="1446520"/>
                  </a:lnTo>
                  <a:lnTo>
                    <a:pt x="0" y="1446520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None/>
              </a:pPr>
              <a:r>
                <a:rPr lang="en-US" sz="2400" kern="1200" dirty="0">
                  <a:solidFill>
                    <a:schemeClr val="bg1"/>
                  </a:solidFill>
                </a:rPr>
                <a:t>Generating evidence </a:t>
              </a:r>
            </a:p>
          </p:txBody>
        </p:sp>
        <p:sp>
          <p:nvSpPr>
            <p:cNvPr id="15" name="Arrow: Circular 14">
              <a:extLst>
                <a:ext uri="{FF2B5EF4-FFF2-40B4-BE49-F238E27FC236}">
                  <a16:creationId xmlns:a16="http://schemas.microsoft.com/office/drawing/2014/main" id="{92CE6F4F-EBDD-40E8-AC13-2B48154E618C}"/>
                </a:ext>
              </a:extLst>
            </p:cNvPr>
            <p:cNvSpPr/>
            <p:nvPr/>
          </p:nvSpPr>
          <p:spPr>
            <a:xfrm>
              <a:off x="3087907" y="295503"/>
              <a:ext cx="5422475" cy="5422475"/>
            </a:xfrm>
            <a:prstGeom prst="circularArrow">
              <a:avLst>
                <a:gd name="adj1" fmla="val 5202"/>
                <a:gd name="adj2" fmla="val 336040"/>
                <a:gd name="adj3" fmla="val 16438847"/>
                <a:gd name="adj4" fmla="val 15198806"/>
                <a:gd name="adj5" fmla="val 6069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4DB6FDC-D4FA-4E0D-BD05-E1AECC3F08A9}"/>
              </a:ext>
            </a:extLst>
          </p:cNvPr>
          <p:cNvSpPr txBox="1"/>
          <p:nvPr/>
        </p:nvSpPr>
        <p:spPr bwMode="auto">
          <a:xfrm>
            <a:off x="4927600" y="2184400"/>
            <a:ext cx="2092960" cy="1290866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US" sz="2400" dirty="0"/>
              <a:t>Welfare improvement intervention </a:t>
            </a:r>
          </a:p>
        </p:txBody>
      </p:sp>
    </p:spTree>
    <p:extLst>
      <p:ext uri="{BB962C8B-B14F-4D97-AF65-F5344CB8AC3E}">
        <p14:creationId xmlns:p14="http://schemas.microsoft.com/office/powerpoint/2010/main" val="3568798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5BF99-6095-4789-A191-3892AC6B3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Generating evidence: </a:t>
            </a:r>
            <a:r>
              <a:rPr lang="en-US" sz="3600" dirty="0"/>
              <a:t>Welfare assessment </a:t>
            </a:r>
            <a:endParaRPr lang="en-US" dirty="0"/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19E818A2-16A8-44C1-94D6-8DB21E2FB2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2531776"/>
              </p:ext>
            </p:extLst>
          </p:nvPr>
        </p:nvGraphicFramePr>
        <p:xfrm>
          <a:off x="142240" y="94328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686857D2-5E03-4B25-A8FF-471EFD9539BB}"/>
              </a:ext>
            </a:extLst>
          </p:cNvPr>
          <p:cNvSpPr txBox="1"/>
          <p:nvPr/>
        </p:nvSpPr>
        <p:spPr bwMode="auto">
          <a:xfrm>
            <a:off x="8564880" y="1105786"/>
            <a:ext cx="2993648" cy="5063117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endParaRPr lang="en-US" sz="4400" dirty="0"/>
          </a:p>
          <a:p>
            <a:pPr algn="ctr">
              <a:lnSpc>
                <a:spcPts val="3200"/>
              </a:lnSpc>
            </a:pPr>
            <a:endParaRPr lang="en-US" sz="4400" dirty="0"/>
          </a:p>
          <a:p>
            <a:pPr algn="ctr">
              <a:lnSpc>
                <a:spcPts val="3200"/>
              </a:lnSpc>
            </a:pPr>
            <a:endParaRPr lang="en-US" sz="4400" dirty="0"/>
          </a:p>
          <a:p>
            <a:pPr algn="ctr">
              <a:lnSpc>
                <a:spcPts val="3200"/>
              </a:lnSpc>
            </a:pPr>
            <a:endParaRPr lang="en-US" sz="4400" dirty="0"/>
          </a:p>
          <a:p>
            <a:pPr algn="ctr">
              <a:lnSpc>
                <a:spcPts val="3200"/>
              </a:lnSpc>
            </a:pPr>
            <a:r>
              <a:rPr lang="en-US" sz="4400" dirty="0"/>
              <a:t>Welfare indicators</a:t>
            </a:r>
          </a:p>
          <a:p>
            <a:pPr algn="ctr">
              <a:lnSpc>
                <a:spcPts val="3200"/>
              </a:lnSpc>
            </a:pPr>
            <a:endParaRPr lang="en-US" sz="4400" dirty="0"/>
          </a:p>
          <a:p>
            <a:pPr algn="ctr">
              <a:lnSpc>
                <a:spcPts val="3200"/>
              </a:lnSpc>
            </a:pPr>
            <a:r>
              <a:rPr lang="en-US" sz="4400" dirty="0"/>
              <a:t> </a:t>
            </a:r>
            <a:br>
              <a:rPr lang="en-US" sz="4400" dirty="0"/>
            </a:br>
            <a:endParaRPr lang="en-US" sz="4400" dirty="0"/>
          </a:p>
          <a:p>
            <a:pPr algn="ctr">
              <a:lnSpc>
                <a:spcPts val="3200"/>
              </a:lnSpc>
            </a:pPr>
            <a:endParaRPr lang="en-US" sz="4400" dirty="0"/>
          </a:p>
          <a:p>
            <a:pPr algn="ctr">
              <a:lnSpc>
                <a:spcPts val="3200"/>
              </a:lnSpc>
            </a:pPr>
            <a:endParaRPr lang="en-US" sz="4400" dirty="0"/>
          </a:p>
          <a:p>
            <a:pPr algn="ctr">
              <a:lnSpc>
                <a:spcPts val="3200"/>
              </a:lnSpc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9426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F196A-C626-48D9-8E4E-C0EB0AEC3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 resource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972417B-2823-4FEC-9A17-91A3B3D445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977376499"/>
              </p:ext>
            </p:extLst>
          </p:nvPr>
        </p:nvGraphicFramePr>
        <p:xfrm>
          <a:off x="3704140" y="1461012"/>
          <a:ext cx="8102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Picture Placeholder 11" descr="A picture containing outdoor, sky, outdoor object, dry&#10;&#10;Description automatically generated">
            <a:extLst>
              <a:ext uri="{FF2B5EF4-FFF2-40B4-BE49-F238E27FC236}">
                <a16:creationId xmlns:a16="http://schemas.microsoft.com/office/drawing/2014/main" id="{199607F1-CD94-4A48-A0BF-7B4101B5A0F0}"/>
              </a:ext>
            </a:extLst>
          </p:cNvPr>
          <p:cNvPicPr>
            <a:picLocks noGrp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1520" cy="4033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B67D696-11A6-481B-80B2-7396FD4252BD}"/>
              </a:ext>
            </a:extLst>
          </p:cNvPr>
          <p:cNvPicPr>
            <a:picLocks noGrp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  <p:sp>
        <p:nvSpPr>
          <p:cNvPr id="19" name="Speech Bubble: Rectangle 18">
            <a:extLst>
              <a:ext uri="{FF2B5EF4-FFF2-40B4-BE49-F238E27FC236}">
                <a16:creationId xmlns:a16="http://schemas.microsoft.com/office/drawing/2014/main" id="{1F6F1B16-7C74-4CDB-8025-F030DFF9FEB9}"/>
              </a:ext>
            </a:extLst>
          </p:cNvPr>
          <p:cNvSpPr/>
          <p:nvPr/>
        </p:nvSpPr>
        <p:spPr>
          <a:xfrm>
            <a:off x="9946640" y="1124201"/>
            <a:ext cx="2001520" cy="12700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200"/>
              </a:lnSpc>
            </a:pPr>
            <a:r>
              <a:rPr lang="en-US" sz="1800" dirty="0"/>
              <a:t>Freedom from malnutrition? </a:t>
            </a: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5F01B53-ECE4-41F4-BF1D-26F7D85D9318}"/>
              </a:ext>
            </a:extLst>
          </p:cNvPr>
          <p:cNvSpPr/>
          <p:nvPr/>
        </p:nvSpPr>
        <p:spPr>
          <a:xfrm>
            <a:off x="6685699" y="2727407"/>
            <a:ext cx="4836118" cy="645155"/>
          </a:xfrm>
          <a:prstGeom prst="arc">
            <a:avLst>
              <a:gd name="adj1" fmla="val 16200000"/>
              <a:gd name="adj2" fmla="val 16095858"/>
            </a:avLst>
          </a:prstGeom>
          <a:ln w="3492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357801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752</Words>
  <Application>Microsoft Office PowerPoint</Application>
  <PresentationFormat>Widescreen</PresentationFormat>
  <Paragraphs>139</Paragraphs>
  <Slides>30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Abadi</vt:lpstr>
      <vt:lpstr>Arial</vt:lpstr>
      <vt:lpstr>Calibri</vt:lpstr>
      <vt:lpstr>Calibri Light</vt:lpstr>
      <vt:lpstr>Calisto MT</vt:lpstr>
      <vt:lpstr>Courier New</vt:lpstr>
      <vt:lpstr>futura-pt</vt:lpstr>
      <vt:lpstr>Wingdings</vt:lpstr>
      <vt:lpstr>ilri_powerpoint_template_apr2013</vt:lpstr>
      <vt:lpstr> Silvopastoralism and welfare of farmed animals in Ethiopia</vt:lpstr>
      <vt:lpstr>Improved farmed animal welfare for one wellbeing   </vt:lpstr>
      <vt:lpstr>Improved farm animal welfare cont.</vt:lpstr>
      <vt:lpstr>PowerPoint Presentation</vt:lpstr>
      <vt:lpstr>Synergizing animal welfare with agroforestry for sustainable development </vt:lpstr>
      <vt:lpstr>Farm animal welfare challenges in Ethiopia </vt:lpstr>
      <vt:lpstr>PowerPoint Presentation</vt:lpstr>
      <vt:lpstr>Generating evidence: Welfare assessment </vt:lpstr>
      <vt:lpstr>Feed resource </vt:lpstr>
      <vt:lpstr>Husbandry </vt:lpstr>
      <vt:lpstr>PowerPoint Presentation</vt:lpstr>
      <vt:lpstr>PowerPoint Presentation</vt:lpstr>
      <vt:lpstr>Water sources </vt:lpstr>
      <vt:lpstr>Housing </vt:lpstr>
      <vt:lpstr>Environment  </vt:lpstr>
      <vt:lpstr>Environment </vt:lpstr>
      <vt:lpstr>Animal based indicators: Mixed system (cattle)  </vt:lpstr>
      <vt:lpstr>Animal based indicators: Sheep and goats </vt:lpstr>
      <vt:lpstr>Animal based indicators: Donkeys </vt:lpstr>
      <vt:lpstr>Human well-being </vt:lpstr>
      <vt:lpstr>Income source </vt:lpstr>
      <vt:lpstr>Knowledge, attitude and practice </vt:lpstr>
      <vt:lpstr>Knowledge, attitude and practice </vt:lpstr>
      <vt:lpstr>Knowledge, attitude and practice </vt:lpstr>
      <vt:lpstr>Advocating for good animal welfare</vt:lpstr>
      <vt:lpstr>Behaviour change </vt:lpstr>
      <vt:lpstr>Investing in good animal welfare  </vt:lpstr>
      <vt:lpstr>Scaling up  </vt:lpstr>
      <vt:lpstr>Concluding remarks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2021-09-16T14:18:25Z</dcterms:created>
  <dcterms:modified xsi:type="dcterms:W3CDTF">2021-09-27T09:54:16Z</dcterms:modified>
</cp:coreProperties>
</file>