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9"/>
  </p:notesMasterIdLst>
  <p:sldIdLst>
    <p:sldId id="260" r:id="rId2"/>
    <p:sldId id="274" r:id="rId3"/>
    <p:sldId id="278" r:id="rId4"/>
    <p:sldId id="276" r:id="rId5"/>
    <p:sldId id="277" r:id="rId6"/>
    <p:sldId id="280" r:id="rId7"/>
    <p:sldId id="28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unima Hakhu" initials="AH" lastIdx="4" clrIdx="0">
    <p:extLst>
      <p:ext uri="{19B8F6BF-5375-455C-9EA6-DF929625EA0E}">
        <p15:presenceInfo xmlns:p15="http://schemas.microsoft.com/office/powerpoint/2012/main" userId="ca64667a88e958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3F1F"/>
    <a:srgbClr val="25AAFF"/>
    <a:srgbClr val="229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78748" autoAdjust="0"/>
  </p:normalViewPr>
  <p:slideViewPr>
    <p:cSldViewPr snapToGrid="0" snapToObjects="1">
      <p:cViewPr varScale="1">
        <p:scale>
          <a:sx n="90" d="100"/>
          <a:sy n="90" d="100"/>
        </p:scale>
        <p:origin x="135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03C7C-A6A4-A94C-A86D-C60E1AE9DC1F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95F33-9577-F649-9C94-3AE890676E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1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95F33-9577-F649-9C94-3AE890676E0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919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95F33-9577-F649-9C94-3AE890676E0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503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Barriers are pre-COVID and worse during the COVID </a:t>
            </a:r>
          </a:p>
          <a:p>
            <a:r>
              <a:rPr lang="en-GB" dirty="0"/>
              <a:t>A relationship of trust with clients</a:t>
            </a:r>
          </a:p>
          <a:p>
            <a:r>
              <a:rPr lang="en-GB" dirty="0"/>
              <a:t>Pretending to be a secondary person to their husbands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95F33-9577-F649-9C94-3AE890676E0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289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95F33-9577-F649-9C94-3AE890676E0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067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How they navigate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Work as a </a:t>
            </a:r>
            <a:r>
              <a:rPr lang="en-US" dirty="0" err="1"/>
              <a:t>labour</a:t>
            </a:r>
            <a:r>
              <a:rPr lang="en-US" dirty="0"/>
              <a:t> in paddy fields to remove weeds, planting and harvesting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Sells betel nut in a small store at their house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Engage in low value fisheries activities – </a:t>
            </a:r>
            <a:r>
              <a:rPr lang="en-US" dirty="0" err="1"/>
              <a:t>eg</a:t>
            </a:r>
            <a:r>
              <a:rPr lang="en-US" dirty="0"/>
              <a:t>. collecting crabs (as it is</a:t>
            </a:r>
            <a:r>
              <a:rPr lang="en-US" baseline="0" dirty="0"/>
              <a:t> valued lower than it was previously)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Not many alternative livelihood activities available in their villages.</a:t>
            </a:r>
            <a:r>
              <a:rPr lang="en-US" baseline="0" dirty="0"/>
              <a:t> </a:t>
            </a:r>
            <a:r>
              <a:rPr lang="en-US" dirty="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Informality</a:t>
            </a:r>
            <a:r>
              <a:rPr lang="en-US" baseline="0" dirty="0"/>
              <a:t> and social networks – women fish traders buy fish from each other as a form of support when needed. </a:t>
            </a:r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095F33-9577-F649-9C94-3AE890676E0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125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114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732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66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88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124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82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321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897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317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019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781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AADA6-869D-3342-AE96-25F3AE037F24}" type="datetimeFigureOut">
              <a:rPr lang="en-GB" smtClean="0"/>
              <a:t>09/11/2021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B7A5F-D4BA-4041-90DF-C2B9922A05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5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BB5EE25-47D2-F74D-AB4D-F354DB4F1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346" y="580315"/>
            <a:ext cx="11216224" cy="819098"/>
          </a:xfrm>
        </p:spPr>
        <p:txBody>
          <a:bodyPr>
            <a:noAutofit/>
          </a:bodyPr>
          <a:lstStyle/>
          <a:p>
            <a:r>
              <a:rPr lang="en-GB" sz="2800" b="1" dirty="0"/>
              <a:t>The pandemic and women in agribusiness in Myanmar and Vietnam  </a:t>
            </a:r>
          </a:p>
        </p:txBody>
      </p:sp>
      <p:pic>
        <p:nvPicPr>
          <p:cNvPr id="1026" name="Picture 2" descr="WorldFish - Wikipedia">
            <a:extLst>
              <a:ext uri="{FF2B5EF4-FFF2-40B4-BE49-F238E27FC236}">
                <a16:creationId xmlns:a16="http://schemas.microsoft.com/office/drawing/2014/main" id="{A5AF7880-09F5-C946-96CF-53A320A4B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94" y="5969348"/>
            <a:ext cx="1304364" cy="61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OUR TEAM – E-learning Platform | ReWater MENA">
            <a:extLst>
              <a:ext uri="{FF2B5EF4-FFF2-40B4-BE49-F238E27FC236}">
                <a16:creationId xmlns:a16="http://schemas.microsoft.com/office/drawing/2014/main" id="{AC9FD5ED-E9ED-F341-A713-F42724291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6616" y="6139252"/>
            <a:ext cx="1421458" cy="30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nternational Livestock Research Institute (ILRI) | Water, Land and  Ecosystems">
            <a:extLst>
              <a:ext uri="{FF2B5EF4-FFF2-40B4-BE49-F238E27FC236}">
                <a16:creationId xmlns:a16="http://schemas.microsoft.com/office/drawing/2014/main" id="{4E9ED091-E7AF-AC4A-89FE-06F71E39A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3907" y="6084675"/>
            <a:ext cx="1480575" cy="74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E4D3696-9B59-CB43-A7D5-675E462E9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6771" y="6040511"/>
            <a:ext cx="1187136" cy="66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ome page | CGIAR Gender Platform">
            <a:extLst>
              <a:ext uri="{FF2B5EF4-FFF2-40B4-BE49-F238E27FC236}">
                <a16:creationId xmlns:a16="http://schemas.microsoft.com/office/drawing/2014/main" id="{7A837CAB-AD36-4C43-B8C0-7B1E8621AA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438" y="5992906"/>
            <a:ext cx="1116372" cy="58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8F6719-441B-3D4B-95CB-360A221B57CA}"/>
              </a:ext>
            </a:extLst>
          </p:cNvPr>
          <p:cNvSpPr txBox="1"/>
          <p:nvPr/>
        </p:nvSpPr>
        <p:spPr>
          <a:xfrm>
            <a:off x="921038" y="1426701"/>
            <a:ext cx="10208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Insights from in-depth-interviews with small- and medium-scale entrepreneurs  </a:t>
            </a:r>
          </a:p>
        </p:txBody>
      </p:sp>
      <p:pic>
        <p:nvPicPr>
          <p:cNvPr id="4" name="Picture 4" descr="Point B Design + Training">
            <a:extLst>
              <a:ext uri="{FF2B5EF4-FFF2-40B4-BE49-F238E27FC236}">
                <a16:creationId xmlns:a16="http://schemas.microsoft.com/office/drawing/2014/main" id="{D65DCA3B-60B6-B047-9544-B85EBD66F0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7407" y="6139252"/>
            <a:ext cx="770338" cy="50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2329E83-F6A6-254F-B3EC-2899DFB04E94}"/>
              </a:ext>
            </a:extLst>
          </p:cNvPr>
          <p:cNvSpPr txBox="1"/>
          <p:nvPr/>
        </p:nvSpPr>
        <p:spPr>
          <a:xfrm>
            <a:off x="991973" y="2945018"/>
            <a:ext cx="1006617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algn="ctr"/>
            <a:r>
              <a:rPr lang="en-GB" dirty="0"/>
              <a:t>Presented by Nozomi Kawarazuka (CIP)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Agri4D Conference, 28 September 2021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fontAlgn="t"/>
            <a:r>
              <a:rPr lang="en-GB" dirty="0"/>
              <a:t>The team: Esther Achandi (ILRI), Arunima Hakhu (IWMI), Deepa Joshi (IWMI), Cynthia McDougall (WorldFish), Loan Pham (ILRI), Surendran Rajaratnam (WorldFish) (alphabetical order) 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2" descr="National Institute of Animal Sciences, Vietnam - Home | Facebook">
            <a:extLst>
              <a:ext uri="{FF2B5EF4-FFF2-40B4-BE49-F238E27FC236}">
                <a16:creationId xmlns:a16="http://schemas.microsoft.com/office/drawing/2014/main" id="{C37AA2E3-EC3D-3C46-9B8D-1D0ACC82B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4808" y="6063562"/>
            <a:ext cx="613619" cy="616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National Institute of Veterinary Research, Vietnam | International  Livestock Research Institute">
            <a:extLst>
              <a:ext uri="{FF2B5EF4-FFF2-40B4-BE49-F238E27FC236}">
                <a16:creationId xmlns:a16="http://schemas.microsoft.com/office/drawing/2014/main" id="{09ADD6D3-EBA5-3B42-B5A2-E41A8A6F0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38467" y="6173289"/>
            <a:ext cx="399438" cy="52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2" descr="CGIAR Research Program on Fish - CGIAR">
            <a:extLst>
              <a:ext uri="{FF2B5EF4-FFF2-40B4-BE49-F238E27FC236}">
                <a16:creationId xmlns:a16="http://schemas.microsoft.com/office/drawing/2014/main" id="{065CF7A4-51AA-B946-8A2C-940441F2EF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033" y="6015219"/>
            <a:ext cx="1268109" cy="62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58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氷山の一角のイラスト | かわいいフリー素材集 いらすとや">
            <a:extLst>
              <a:ext uri="{FF2B5EF4-FFF2-40B4-BE49-F238E27FC236}">
                <a16:creationId xmlns:a16="http://schemas.microsoft.com/office/drawing/2014/main" id="{6314D98C-B938-D64E-965F-0773C5365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5815" y="1780080"/>
            <a:ext cx="4819061" cy="481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8FE4B0-1AD1-D549-90A4-791CD6A69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562" y="184897"/>
            <a:ext cx="7049707" cy="89564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kern="1200" dirty="0">
                <a:latin typeface="+mj-lt"/>
                <a:ea typeface="+mj-ea"/>
                <a:cs typeface="+mj-cs"/>
              </a:rPr>
              <a:t>Theoretical background: Feminist critique  </a:t>
            </a:r>
            <a:endParaRPr lang="en-US" sz="2600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649983E7-E9D0-C04C-ADE8-BF4955BB7AE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76041" y="1077891"/>
            <a:ext cx="5902325" cy="5448300"/>
          </a:xfrm>
          <a:noFill/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0"/>
            <a:endParaRPr lang="en-US" sz="2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In neoliberal capitalism, </a:t>
            </a:r>
            <a:r>
              <a:rPr lang="en-US" b="1" dirty="0"/>
              <a:t>crises</a:t>
            </a:r>
            <a:r>
              <a:rPr lang="en-US" dirty="0"/>
              <a:t> reinforce gender and social inequalities: Structural transformation is required (Griffin, 2015)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COVID-19 has exposed structural issues -</a:t>
            </a:r>
            <a:r>
              <a:rPr lang="en-IN" dirty="0"/>
              <a:t> has had disproportionate impacts on working class people, people of colour, women, migrants; has also reinforced South-North divides (Stevano et al. 2021a, 2021b) </a:t>
            </a:r>
            <a:endParaRPr lang="en-US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The dominant methodologies of </a:t>
            </a:r>
            <a:r>
              <a:rPr lang="en-US" b="1" dirty="0"/>
              <a:t>entrepreneurship </a:t>
            </a:r>
            <a:r>
              <a:rPr lang="en-US" dirty="0"/>
              <a:t>cannot explore women’s ethics and value: alternative methodologies are required – social reproduction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(Ahi, 2006; Hamilton, 2013; Gustavsson, 2021) </a:t>
            </a:r>
          </a:p>
          <a:p>
            <a:pPr lvl="0"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"</a:t>
            </a:r>
            <a:r>
              <a:rPr lang="en-US" b="1" dirty="0"/>
              <a:t>Women empowerment</a:t>
            </a:r>
            <a:r>
              <a:rPr lang="en-US" dirty="0"/>
              <a:t>” in development: fixing women into the existing masculine system rather than fixing the system to represent women’s needs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/>
              <a:t>    (Chant et al., 2012; Cornwall 2018)</a:t>
            </a:r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7C89E1-26D2-3D41-8B3D-68C63E1B9A40}"/>
              </a:ext>
            </a:extLst>
          </p:cNvPr>
          <p:cNvSpPr txBox="1"/>
          <p:nvPr/>
        </p:nvSpPr>
        <p:spPr>
          <a:xfrm>
            <a:off x="7615679" y="5204723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husband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A427CF-DB4C-8A4C-9B94-BA2022445262}"/>
              </a:ext>
            </a:extLst>
          </p:cNvPr>
          <p:cNvSpPr txBox="1"/>
          <p:nvPr/>
        </p:nvSpPr>
        <p:spPr>
          <a:xfrm>
            <a:off x="9661348" y="5629553"/>
            <a:ext cx="946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children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ACC8AC-8D60-A747-A804-87C754FFFB33}"/>
              </a:ext>
            </a:extLst>
          </p:cNvPr>
          <p:cNvSpPr txBox="1"/>
          <p:nvPr/>
        </p:nvSpPr>
        <p:spPr>
          <a:xfrm>
            <a:off x="8169225" y="5601052"/>
            <a:ext cx="849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In-laws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0E5ACA-0622-B24D-8BDD-CE6774E8784D}"/>
              </a:ext>
            </a:extLst>
          </p:cNvPr>
          <p:cNvSpPr txBox="1"/>
          <p:nvPr/>
        </p:nvSpPr>
        <p:spPr>
          <a:xfrm>
            <a:off x="7470427" y="3867989"/>
            <a:ext cx="1606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time constraint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C55F7E-1B45-C34C-9B7C-DEBF7A9636EC}"/>
              </a:ext>
            </a:extLst>
          </p:cNvPr>
          <p:cNvSpPr txBox="1"/>
          <p:nvPr/>
        </p:nvSpPr>
        <p:spPr>
          <a:xfrm>
            <a:off x="7612567" y="3479129"/>
            <a:ext cx="394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relationships of trust - kinship networks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3CFCA0-17E0-7343-8C74-7269FEA54C60}"/>
              </a:ext>
            </a:extLst>
          </p:cNvPr>
          <p:cNvSpPr txBox="1"/>
          <p:nvPr/>
        </p:nvSpPr>
        <p:spPr>
          <a:xfrm>
            <a:off x="10358630" y="5193983"/>
            <a:ext cx="98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brothers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F37069C-5E0D-8348-B6E9-87076EFEF4C0}"/>
              </a:ext>
            </a:extLst>
          </p:cNvPr>
          <p:cNvSpPr txBox="1"/>
          <p:nvPr/>
        </p:nvSpPr>
        <p:spPr>
          <a:xfrm>
            <a:off x="7665337" y="4253221"/>
            <a:ext cx="1407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Harassment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3DE93E0-F606-9C41-B21C-2D161044B34C}"/>
              </a:ext>
            </a:extLst>
          </p:cNvPr>
          <p:cNvSpPr txBox="1"/>
          <p:nvPr/>
        </p:nvSpPr>
        <p:spPr>
          <a:xfrm>
            <a:off x="8980010" y="3977216"/>
            <a:ext cx="73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ethics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F641E4-A47A-E744-9EE4-B6BFF9E39AB2}"/>
              </a:ext>
            </a:extLst>
          </p:cNvPr>
          <p:cNvSpPr txBox="1"/>
          <p:nvPr/>
        </p:nvSpPr>
        <p:spPr>
          <a:xfrm>
            <a:off x="8712857" y="5169857"/>
            <a:ext cx="1564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domestic work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94F102C-434E-7E4F-ACA0-3B3A01251C5F}"/>
              </a:ext>
            </a:extLst>
          </p:cNvPr>
          <p:cNvSpPr txBox="1"/>
          <p:nvPr/>
        </p:nvSpPr>
        <p:spPr>
          <a:xfrm>
            <a:off x="9308949" y="4447214"/>
            <a:ext cx="1937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interpersonal skills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46B47AE-1A2C-AB4B-89DA-C0440BE54BD6}"/>
              </a:ext>
            </a:extLst>
          </p:cNvPr>
          <p:cNvSpPr txBox="1"/>
          <p:nvPr/>
        </p:nvSpPr>
        <p:spPr>
          <a:xfrm>
            <a:off x="9785595" y="3973491"/>
            <a:ext cx="1421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hard working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8D3C4E2-ED13-5348-911D-9209C8694F7C}"/>
              </a:ext>
            </a:extLst>
          </p:cNvPr>
          <p:cNvSpPr txBox="1"/>
          <p:nvPr/>
        </p:nvSpPr>
        <p:spPr>
          <a:xfrm>
            <a:off x="9072645" y="4751737"/>
            <a:ext cx="2066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Personal philosophy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0022C58-4DE5-F145-99C2-BFA5E2050D23}"/>
              </a:ext>
            </a:extLst>
          </p:cNvPr>
          <p:cNvSpPr txBox="1"/>
          <p:nvPr/>
        </p:nvSpPr>
        <p:spPr>
          <a:xfrm>
            <a:off x="6643238" y="1506170"/>
            <a:ext cx="5505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Invisible non-material factors shape women’s business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EBFCFD-EF16-B64B-8B4B-F93C5D6C10CA}"/>
              </a:ext>
            </a:extLst>
          </p:cNvPr>
          <p:cNvSpPr txBox="1"/>
          <p:nvPr/>
        </p:nvSpPr>
        <p:spPr>
          <a:xfrm>
            <a:off x="7830786" y="1147697"/>
            <a:ext cx="2964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Women’s agribusiness world</a:t>
            </a:r>
          </a:p>
        </p:txBody>
      </p:sp>
      <p:pic>
        <p:nvPicPr>
          <p:cNvPr id="2050" name="Picture 2" descr="アジア人女性のイラスト | かわいいフリー素材集 いらすとや">
            <a:extLst>
              <a:ext uri="{FF2B5EF4-FFF2-40B4-BE49-F238E27FC236}">
                <a16:creationId xmlns:a16="http://schemas.microsoft.com/office/drawing/2014/main" id="{5DFFE25B-1742-8D4E-8188-4487D3745A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8717" y="2128477"/>
            <a:ext cx="437213" cy="85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95DF8C8-12D8-5D43-A852-EBF4CF5EEE26}"/>
              </a:ext>
            </a:extLst>
          </p:cNvPr>
          <p:cNvSpPr txBox="1"/>
          <p:nvPr/>
        </p:nvSpPr>
        <p:spPr>
          <a:xfrm>
            <a:off x="7706579" y="4757006"/>
            <a:ext cx="1252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recognition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3A9EB6-1838-BA47-9AB1-63C73BA95AA8}"/>
              </a:ext>
            </a:extLst>
          </p:cNvPr>
          <p:cNvSpPr txBox="1"/>
          <p:nvPr/>
        </p:nvSpPr>
        <p:spPr>
          <a:xfrm>
            <a:off x="8867672" y="5970384"/>
            <a:ext cx="1218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confidence</a:t>
            </a:r>
          </a:p>
        </p:txBody>
      </p:sp>
    </p:spTree>
    <p:extLst>
      <p:ext uri="{BB962C8B-B14F-4D97-AF65-F5344CB8AC3E}">
        <p14:creationId xmlns:p14="http://schemas.microsoft.com/office/powerpoint/2010/main" val="4138473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4CB360C-A646-D14D-80C6-645E1CE9B008}"/>
              </a:ext>
            </a:extLst>
          </p:cNvPr>
          <p:cNvSpPr txBox="1"/>
          <p:nvPr/>
        </p:nvSpPr>
        <p:spPr>
          <a:xfrm>
            <a:off x="979359" y="1843790"/>
            <a:ext cx="10787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Key research question (for this presentation)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What are gender-based social and structural barriers </a:t>
            </a:r>
          </a:p>
          <a:p>
            <a:pPr algn="ctr"/>
            <a:r>
              <a:rPr lang="en-US" sz="2800" dirty="0"/>
              <a:t>women entrepreneurs face and </a:t>
            </a:r>
          </a:p>
          <a:p>
            <a:pPr algn="ctr"/>
            <a:r>
              <a:rPr lang="en-US" sz="2800" dirty="0"/>
              <a:t>how do they navigate them in their agri-businesses </a:t>
            </a:r>
          </a:p>
          <a:p>
            <a:pPr algn="ctr"/>
            <a:r>
              <a:rPr lang="en-US" sz="2800" dirty="0"/>
              <a:t>in the time of COVID-19? </a:t>
            </a:r>
          </a:p>
        </p:txBody>
      </p:sp>
    </p:spTree>
    <p:extLst>
      <p:ext uri="{BB962C8B-B14F-4D97-AF65-F5344CB8AC3E}">
        <p14:creationId xmlns:p14="http://schemas.microsoft.com/office/powerpoint/2010/main" val="2419580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D269245-98A6-A440-8871-1E1509190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836" y="89644"/>
            <a:ext cx="11692328" cy="819098"/>
          </a:xfrm>
        </p:spPr>
        <p:txBody>
          <a:bodyPr>
            <a:noAutofit/>
          </a:bodyPr>
          <a:lstStyle/>
          <a:p>
            <a:r>
              <a:rPr lang="en-GB" sz="2800" b="1" dirty="0"/>
              <a:t>Medium-scale women entrepreneurs in formal agri-food systems    </a:t>
            </a:r>
            <a:endParaRPr lang="en-GB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D0FB9E-BA86-5D46-A188-DA57909F8781}"/>
              </a:ext>
            </a:extLst>
          </p:cNvPr>
          <p:cNvSpPr txBox="1"/>
          <p:nvPr/>
        </p:nvSpPr>
        <p:spPr>
          <a:xfrm>
            <a:off x="338171" y="787782"/>
            <a:ext cx="11603993" cy="3030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GB" sz="2400" b="1" dirty="0"/>
              <a:t>Barriers they face: </a:t>
            </a:r>
          </a:p>
          <a:p>
            <a:pPr marL="342900" indent="-34290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Childcare and negotiations with their in-laws, struggling with their identity as a mother </a:t>
            </a:r>
          </a:p>
          <a:p>
            <a:pPr marL="342900" indent="-34290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Communication and negotiation with male dominant clients  </a:t>
            </a:r>
          </a:p>
          <a:p>
            <a:pPr>
              <a:lnSpc>
                <a:spcPts val="3300"/>
              </a:lnSpc>
            </a:pPr>
            <a:r>
              <a:rPr lang="en-GB" sz="2400" b="1" dirty="0"/>
              <a:t>How they navigate them: </a:t>
            </a:r>
          </a:p>
          <a:p>
            <a:pPr marL="342900" indent="-34290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A relationship of trust, which enable women to have reciprocal support in times of crisis  </a:t>
            </a:r>
          </a:p>
          <a:p>
            <a:pPr marL="342900" indent="-34290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Pretend to be playing a secondary role in their business </a:t>
            </a:r>
          </a:p>
          <a:p>
            <a:pPr marL="342900" indent="-342900">
              <a:lnSpc>
                <a:spcPts val="33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Men supporters essential for their business, but not necessarily their male kin</a:t>
            </a:r>
          </a:p>
        </p:txBody>
      </p:sp>
      <p:pic>
        <p:nvPicPr>
          <p:cNvPr id="4" name="Picture 3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0256C2B2-49D5-B64E-BB33-E5A8EA0BD2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934" y="4036433"/>
            <a:ext cx="1992977" cy="2120266"/>
          </a:xfrm>
          <a:prstGeom prst="rect">
            <a:avLst/>
          </a:prstGeom>
        </p:spPr>
      </p:pic>
      <p:pic>
        <p:nvPicPr>
          <p:cNvPr id="14" name="Picture 13" descr="A person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67151B71-2CD0-5A49-BC1B-B32D01DCD13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121" y="4036433"/>
            <a:ext cx="1859521" cy="2120266"/>
          </a:xfrm>
          <a:prstGeom prst="rect">
            <a:avLst/>
          </a:prstGeom>
        </p:spPr>
      </p:pic>
      <p:pic>
        <p:nvPicPr>
          <p:cNvPr id="16" name="Picture 15" descr="A person standing in front of a painting&#10;&#10;Description automatically generated with low confidence">
            <a:extLst>
              <a:ext uri="{FF2B5EF4-FFF2-40B4-BE49-F238E27FC236}">
                <a16:creationId xmlns:a16="http://schemas.microsoft.com/office/drawing/2014/main" id="{C2B58F03-BE0A-F04C-A98B-E1EEE6CEA0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9780" y="4036433"/>
            <a:ext cx="1859521" cy="20581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DED34E7-A1B2-E74B-8832-75B2EC3BCF3A}"/>
              </a:ext>
            </a:extLst>
          </p:cNvPr>
          <p:cNvSpPr txBox="1"/>
          <p:nvPr/>
        </p:nvSpPr>
        <p:spPr>
          <a:xfrm>
            <a:off x="1027959" y="6175069"/>
            <a:ext cx="13354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Pig &amp; chicken </a:t>
            </a:r>
          </a:p>
          <a:p>
            <a:r>
              <a:rPr lang="en-GB" sz="1600" dirty="0"/>
              <a:t>corporative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6A551E-FE46-1F4D-8B3E-B2D0B6B896C3}"/>
              </a:ext>
            </a:extLst>
          </p:cNvPr>
          <p:cNvSpPr txBox="1"/>
          <p:nvPr/>
        </p:nvSpPr>
        <p:spPr>
          <a:xfrm>
            <a:off x="3090167" y="6211669"/>
            <a:ext cx="19412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Fish and animal feed </a:t>
            </a:r>
          </a:p>
          <a:p>
            <a:r>
              <a:rPr lang="en-GB" sz="1600" dirty="0"/>
              <a:t>import and export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D1F249-36A2-694A-B64F-95595BE3A684}"/>
              </a:ext>
            </a:extLst>
          </p:cNvPr>
          <p:cNvSpPr txBox="1"/>
          <p:nvPr/>
        </p:nvSpPr>
        <p:spPr>
          <a:xfrm>
            <a:off x="5927509" y="6211669"/>
            <a:ext cx="1550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Fish eggs import</a:t>
            </a:r>
          </a:p>
        </p:txBody>
      </p:sp>
      <p:pic>
        <p:nvPicPr>
          <p:cNvPr id="10" name="Picture 9" descr="A person standing in a greenhouse&#10;&#10;Description automatically generated with low confidence">
            <a:extLst>
              <a:ext uri="{FF2B5EF4-FFF2-40B4-BE49-F238E27FC236}">
                <a16:creationId xmlns:a16="http://schemas.microsoft.com/office/drawing/2014/main" id="{C3ECA014-74A4-EE43-BFFA-E2EF441D7C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7505" y="4077269"/>
            <a:ext cx="2014736" cy="20581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B0A1EA-8D73-014E-AC4A-8E20F93969AA}"/>
              </a:ext>
            </a:extLst>
          </p:cNvPr>
          <p:cNvSpPr txBox="1"/>
          <p:nvPr/>
        </p:nvSpPr>
        <p:spPr>
          <a:xfrm>
            <a:off x="8147505" y="6211669"/>
            <a:ext cx="1789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Horticulture export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60C058-50C0-C34F-B5DA-4F5F20FD73FA}"/>
              </a:ext>
            </a:extLst>
          </p:cNvPr>
          <p:cNvSpPr txBox="1"/>
          <p:nvPr/>
        </p:nvSpPr>
        <p:spPr>
          <a:xfrm>
            <a:off x="10283252" y="6021180"/>
            <a:ext cx="19087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2">
                    <a:lumMod val="75000"/>
                  </a:schemeClr>
                </a:solidFill>
              </a:rPr>
              <a:t>*Respondents agreed with their photos to be in public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C76A9C-B9B5-C845-BE45-51171269BEBE}"/>
              </a:ext>
            </a:extLst>
          </p:cNvPr>
          <p:cNvSpPr txBox="1"/>
          <p:nvPr/>
        </p:nvSpPr>
        <p:spPr>
          <a:xfrm>
            <a:off x="10283252" y="4180879"/>
            <a:ext cx="14690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 of them preferably  employ female workers. </a:t>
            </a:r>
          </a:p>
        </p:txBody>
      </p:sp>
    </p:spTree>
    <p:extLst>
      <p:ext uri="{BB962C8B-B14F-4D97-AF65-F5344CB8AC3E}">
        <p14:creationId xmlns:p14="http://schemas.microsoft.com/office/powerpoint/2010/main" val="1030599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D269245-98A6-A440-8871-1E1509190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71" y="88900"/>
            <a:ext cx="11396629" cy="819098"/>
          </a:xfrm>
        </p:spPr>
        <p:txBody>
          <a:bodyPr>
            <a:noAutofit/>
          </a:bodyPr>
          <a:lstStyle/>
          <a:p>
            <a:r>
              <a:rPr lang="en-GB" sz="2800" b="1" dirty="0"/>
              <a:t>Small-scale female entrepreneurs in informal agri-food systems, Vietnam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D0FB9E-BA86-5D46-A188-DA57909F8781}"/>
              </a:ext>
            </a:extLst>
          </p:cNvPr>
          <p:cNvSpPr txBox="1"/>
          <p:nvPr/>
        </p:nvSpPr>
        <p:spPr>
          <a:xfrm>
            <a:off x="338171" y="907998"/>
            <a:ext cx="11603993" cy="5283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80"/>
              </a:lnSpc>
            </a:pPr>
            <a:r>
              <a:rPr lang="en-GB" sz="2400" b="1" dirty="0"/>
              <a:t>Barriers they face: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COVID-19 hit their business very hard, and they sacrificed their time and labour to compensate for reduced incomes or simply give up earning during the lockdown 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Very limited support from the government as compared to formal enterprises  </a:t>
            </a:r>
          </a:p>
          <a:p>
            <a:pPr>
              <a:lnSpc>
                <a:spcPts val="3380"/>
              </a:lnSpc>
            </a:pPr>
            <a:endParaRPr lang="en-GB" sz="2000" dirty="0"/>
          </a:p>
          <a:p>
            <a:pPr>
              <a:lnSpc>
                <a:spcPts val="3380"/>
              </a:lnSpc>
            </a:pPr>
            <a:r>
              <a:rPr lang="en-GB" sz="2400" b="1" dirty="0"/>
              <a:t>How they navigate: 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Both women’s informal business and care roles are deeply embedded in inter-generational reciprocal support within kinship networks - by providing productive and reproductive labour, financial support in times of crisis, and knowledge, skills and connections required for their business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Being a part-time entrepreneur (livelihood diversification) as a strategic choice 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It is “informality” of informal systems that enables female entrepreneurs to cope with/expand their business (e.g., based on social networks rather than individual financial capacity)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D90D7D-D4C0-5E4F-86AA-E9DE50EE3764}"/>
              </a:ext>
            </a:extLst>
          </p:cNvPr>
          <p:cNvSpPr txBox="1"/>
          <p:nvPr/>
        </p:nvSpPr>
        <p:spPr>
          <a:xfrm>
            <a:off x="-119921" y="46919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3838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D269245-98A6-A440-8871-1E1509190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171" y="88900"/>
            <a:ext cx="11396629" cy="819098"/>
          </a:xfrm>
        </p:spPr>
        <p:txBody>
          <a:bodyPr>
            <a:noAutofit/>
          </a:bodyPr>
          <a:lstStyle/>
          <a:p>
            <a:r>
              <a:rPr lang="en-GB" sz="2800" b="1" dirty="0"/>
              <a:t>Small &amp; medium scale entrepreneurs in informal agri-food systems, Myanmar 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D0FB9E-BA86-5D46-A188-DA57909F8781}"/>
              </a:ext>
            </a:extLst>
          </p:cNvPr>
          <p:cNvSpPr txBox="1"/>
          <p:nvPr/>
        </p:nvSpPr>
        <p:spPr>
          <a:xfrm>
            <a:off x="338171" y="799767"/>
            <a:ext cx="11603993" cy="6155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80"/>
              </a:lnSpc>
            </a:pPr>
            <a:r>
              <a:rPr lang="en-GB" sz="2000" b="1" dirty="0"/>
              <a:t>Barriers they face: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COVID-19 impacted them negatively: they sacrifice their time and labour to compensate for reduced incomes or simply give up earning.</a:t>
            </a:r>
            <a:endParaRPr lang="en-US" sz="2000" dirty="0"/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Difficulties in procuring and selling fish due to low amount of fish being caught and mobility restrictions - strict control by the government. 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People need travel permits to travel out of their village, otherwise they can be arrested. Travel permits are only given to one person per house - women face difficulties to trade fish without support. 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Illegal fishing nets – reducing number of fish available</a:t>
            </a:r>
          </a:p>
          <a:p>
            <a:pPr>
              <a:lnSpc>
                <a:spcPts val="3380"/>
              </a:lnSpc>
            </a:pPr>
            <a:r>
              <a:rPr lang="en-GB" sz="2000" b="1" dirty="0"/>
              <a:t>How to navigate: 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Being a part-time entrepreneur or labour (livelihood diversification in low value activities) as a strategic choice (both pre-COVID and during the COVID) </a:t>
            </a:r>
          </a:p>
          <a:p>
            <a:pPr marL="342900" indent="-342900">
              <a:lnSpc>
                <a:spcPts val="338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The flexibility is great for coping…but the informality is a double-edge sword/has weaknesses that reinforce gender-based hierarchies in the sectors, given that women are predominantly involved in informal work</a:t>
            </a:r>
          </a:p>
          <a:p>
            <a:pPr>
              <a:lnSpc>
                <a:spcPts val="338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99027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48C42F-A4D4-E84B-B7C9-F0F25794EBA4}"/>
              </a:ext>
            </a:extLst>
          </p:cNvPr>
          <p:cNvSpPr txBox="1"/>
          <p:nvPr/>
        </p:nvSpPr>
        <p:spPr>
          <a:xfrm>
            <a:off x="179614" y="293667"/>
            <a:ext cx="19025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/>
              <a:t>References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D39F67-7C42-4E4B-8DDD-317B5478FB21}"/>
              </a:ext>
            </a:extLst>
          </p:cNvPr>
          <p:cNvSpPr txBox="1"/>
          <p:nvPr/>
        </p:nvSpPr>
        <p:spPr>
          <a:xfrm>
            <a:off x="473529" y="1024355"/>
            <a:ext cx="114463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Ahl, H. (2006). Why research on women entrepreneurs needs new directions. </a:t>
            </a:r>
            <a:r>
              <a:rPr lang="en-GB" sz="1600" i="1" dirty="0"/>
              <a:t>Entrepreneurship theory and practice</a:t>
            </a:r>
            <a:r>
              <a:rPr lang="en-GB" sz="1600" dirty="0"/>
              <a:t>, </a:t>
            </a:r>
            <a:r>
              <a:rPr lang="en-GB" sz="1600" i="1" dirty="0"/>
              <a:t>30</a:t>
            </a:r>
            <a:r>
              <a:rPr lang="en-GB" sz="1600" dirty="0"/>
              <a:t>(5), 595-621. </a:t>
            </a:r>
          </a:p>
          <a:p>
            <a:endParaRPr lang="en-GB" sz="1600" dirty="0"/>
          </a:p>
          <a:p>
            <a:r>
              <a:rPr lang="en-GB" sz="1600" dirty="0"/>
              <a:t>Chant, S., &amp; Sweetman, C. (2012). Fixing women or fixing the </a:t>
            </a:r>
            <a:r>
              <a:rPr lang="en-GB" sz="1600" dirty="0" err="1"/>
              <a:t>world?‘Smart</a:t>
            </a:r>
            <a:r>
              <a:rPr lang="en-GB" sz="1600" dirty="0"/>
              <a:t> economics’, efficiency approaches, and gender equality in development. </a:t>
            </a:r>
            <a:r>
              <a:rPr lang="en-GB" sz="1600" i="1" dirty="0"/>
              <a:t>Gender &amp; Development</a:t>
            </a:r>
            <a:r>
              <a:rPr lang="en-GB" sz="1600" dirty="0"/>
              <a:t>, </a:t>
            </a:r>
            <a:r>
              <a:rPr lang="en-GB" sz="1600" i="1" dirty="0"/>
              <a:t>20</a:t>
            </a:r>
            <a:r>
              <a:rPr lang="en-GB" sz="1600" dirty="0"/>
              <a:t>(3), 517-529.</a:t>
            </a:r>
          </a:p>
          <a:p>
            <a:endParaRPr lang="en-GB" sz="1600" dirty="0"/>
          </a:p>
          <a:p>
            <a:r>
              <a:rPr lang="en-GB" sz="1600" dirty="0"/>
              <a:t>Cornwall, A. (2018). Beyond “empowerment lite”: Women’s empowerment, neoliberal development and global justice. </a:t>
            </a:r>
            <a:r>
              <a:rPr lang="en-GB" sz="1600" i="1" dirty="0" err="1"/>
              <a:t>cadernos</a:t>
            </a:r>
            <a:r>
              <a:rPr lang="en-GB" sz="1600" i="1" dirty="0"/>
              <a:t> </a:t>
            </a:r>
            <a:r>
              <a:rPr lang="en-GB" sz="1600" i="1" dirty="0" err="1"/>
              <a:t>pagu</a:t>
            </a:r>
            <a:r>
              <a:rPr lang="en-GB" sz="1600" dirty="0"/>
              <a:t>.</a:t>
            </a:r>
          </a:p>
          <a:p>
            <a:endParaRPr lang="en-GB" sz="1600" dirty="0"/>
          </a:p>
          <a:p>
            <a:r>
              <a:rPr lang="en-GB" sz="1600" dirty="0"/>
              <a:t>Griffin, P. (2015). Crisis, austerity and gendered governance: a feminist perspective. </a:t>
            </a:r>
            <a:r>
              <a:rPr lang="en-GB" sz="1600" i="1" dirty="0"/>
              <a:t>Feminist Review</a:t>
            </a:r>
            <a:r>
              <a:rPr lang="en-GB" sz="1600" dirty="0"/>
              <a:t>, </a:t>
            </a:r>
            <a:r>
              <a:rPr lang="en-GB" sz="1600" i="1" dirty="0"/>
              <a:t>109</a:t>
            </a:r>
            <a:r>
              <a:rPr lang="en-GB" sz="1600" dirty="0"/>
              <a:t>(1), 49-72. </a:t>
            </a:r>
          </a:p>
          <a:p>
            <a:endParaRPr lang="en-GB" sz="1600" dirty="0"/>
          </a:p>
          <a:p>
            <a:r>
              <a:rPr lang="en-GB" sz="1600" dirty="0"/>
              <a:t>Gustavsson, M. (2021). The invisible (woman) entrepreneur? Shifting the discourse from fisheries diversification to entrepreneurship. </a:t>
            </a:r>
            <a:r>
              <a:rPr lang="en-GB" sz="1600" i="1" dirty="0" err="1"/>
              <a:t>Sociologia</a:t>
            </a:r>
            <a:r>
              <a:rPr lang="en-GB" sz="1600" i="1" dirty="0"/>
              <a:t> </a:t>
            </a:r>
            <a:r>
              <a:rPr lang="en-GB" sz="1600" i="1" dirty="0" err="1"/>
              <a:t>Ruralis</a:t>
            </a:r>
            <a:r>
              <a:rPr lang="en-GB" sz="1600" dirty="0"/>
              <a:t>.</a:t>
            </a:r>
          </a:p>
          <a:p>
            <a:endParaRPr lang="en-GB" sz="1600" dirty="0"/>
          </a:p>
          <a:p>
            <a:r>
              <a:rPr lang="en-GB" sz="1600" dirty="0"/>
              <a:t>Hamilton, E. (2014). Entrepreneurial narrative identity and gender: A double epistemological shift. </a:t>
            </a:r>
            <a:r>
              <a:rPr lang="en-GB" sz="1600" i="1" dirty="0"/>
              <a:t>Journal of Small Business Management</a:t>
            </a:r>
            <a:r>
              <a:rPr lang="en-GB" sz="1600" dirty="0"/>
              <a:t>, </a:t>
            </a:r>
            <a:r>
              <a:rPr lang="en-GB" sz="1600" i="1" dirty="0"/>
              <a:t>52</a:t>
            </a:r>
            <a:r>
              <a:rPr lang="en-GB" sz="1600" dirty="0"/>
              <a:t>(4), 703-712. </a:t>
            </a:r>
          </a:p>
          <a:p>
            <a:endParaRPr lang="en-GB" sz="1600" dirty="0"/>
          </a:p>
          <a:p>
            <a:r>
              <a:rPr lang="en-GB" sz="1600" dirty="0" err="1"/>
              <a:t>Stevano</a:t>
            </a:r>
            <a:r>
              <a:rPr lang="en-GB" sz="1600" dirty="0"/>
              <a:t>, S., </a:t>
            </a:r>
            <a:r>
              <a:rPr lang="en-GB" sz="1600" dirty="0" err="1"/>
              <a:t>Mezzadri</a:t>
            </a:r>
            <a:r>
              <a:rPr lang="en-GB" sz="1600" dirty="0"/>
              <a:t>, A., </a:t>
            </a:r>
            <a:r>
              <a:rPr lang="en-GB" sz="1600" dirty="0" err="1"/>
              <a:t>Lombardozzi</a:t>
            </a:r>
            <a:r>
              <a:rPr lang="en-GB" sz="1600" dirty="0"/>
              <a:t>, L., &amp; </a:t>
            </a:r>
            <a:r>
              <a:rPr lang="en-GB" sz="1600" dirty="0" err="1"/>
              <a:t>Bargawi</a:t>
            </a:r>
            <a:r>
              <a:rPr lang="en-GB" sz="1600" dirty="0"/>
              <a:t>, H. (2021a). Hidden Abodes in Plain Sight: the Social Reproduction of Households and </a:t>
            </a:r>
            <a:r>
              <a:rPr lang="en-GB" sz="1600" dirty="0" err="1"/>
              <a:t>Labor</a:t>
            </a:r>
            <a:r>
              <a:rPr lang="en-GB" sz="1600" dirty="0"/>
              <a:t> in the COVID-19 Pandemic. </a:t>
            </a:r>
            <a:r>
              <a:rPr lang="en-GB" sz="1600" i="1" dirty="0"/>
              <a:t>Feminist Economics</a:t>
            </a:r>
            <a:r>
              <a:rPr lang="en-GB" sz="1600" dirty="0"/>
              <a:t>, </a:t>
            </a:r>
            <a:r>
              <a:rPr lang="en-GB" sz="1600" i="1" dirty="0"/>
              <a:t>27</a:t>
            </a:r>
            <a:r>
              <a:rPr lang="en-GB" sz="1600" dirty="0"/>
              <a:t>(1-2), 271-287.</a:t>
            </a:r>
          </a:p>
          <a:p>
            <a:endParaRPr lang="en-GB" sz="1600" dirty="0"/>
          </a:p>
          <a:p>
            <a:r>
              <a:rPr lang="en-GB" sz="1600" dirty="0" err="1"/>
              <a:t>Stevano</a:t>
            </a:r>
            <a:r>
              <a:rPr lang="en-GB" sz="1600" dirty="0"/>
              <a:t>, S., Franz, T., </a:t>
            </a:r>
            <a:r>
              <a:rPr lang="en-GB" sz="1600" dirty="0" err="1"/>
              <a:t>Dafermos</a:t>
            </a:r>
            <a:r>
              <a:rPr lang="en-GB" sz="1600" dirty="0"/>
              <a:t>, Y., &amp; Van </a:t>
            </a:r>
            <a:r>
              <a:rPr lang="en-GB" sz="1600" dirty="0" err="1"/>
              <a:t>Waeyenberge</a:t>
            </a:r>
            <a:r>
              <a:rPr lang="en-GB" sz="1600" dirty="0"/>
              <a:t>, E. (2021b). COVID-19 and crises of capitalism: intensifying inequalities and global responses. </a:t>
            </a:r>
            <a:r>
              <a:rPr lang="en-GB" sz="1600" i="1" dirty="0"/>
              <a:t>Canadian Journal of Development Studies/Revue </a:t>
            </a:r>
            <a:r>
              <a:rPr lang="en-GB" sz="1600" i="1" dirty="0" err="1"/>
              <a:t>canadienne</a:t>
            </a:r>
            <a:r>
              <a:rPr lang="en-GB" sz="1600" i="1" dirty="0"/>
              <a:t> </a:t>
            </a:r>
            <a:r>
              <a:rPr lang="en-GB" sz="1600" i="1" dirty="0" err="1"/>
              <a:t>d'études</a:t>
            </a:r>
            <a:r>
              <a:rPr lang="en-GB" sz="1600" i="1" dirty="0"/>
              <a:t> du </a:t>
            </a:r>
            <a:r>
              <a:rPr lang="en-GB" sz="1600" i="1" dirty="0" err="1"/>
              <a:t>développement</a:t>
            </a:r>
            <a:r>
              <a:rPr lang="en-GB" sz="1600" dirty="0"/>
              <a:t>, </a:t>
            </a:r>
            <a:r>
              <a:rPr lang="en-GB" sz="1600" i="1" dirty="0"/>
              <a:t>42</a:t>
            </a:r>
            <a:r>
              <a:rPr lang="en-GB" sz="1600" dirty="0"/>
              <a:t>(1-2), 1-17.</a:t>
            </a:r>
          </a:p>
        </p:txBody>
      </p:sp>
    </p:spTree>
    <p:extLst>
      <p:ext uri="{BB962C8B-B14F-4D97-AF65-F5344CB8AC3E}">
        <p14:creationId xmlns:p14="http://schemas.microsoft.com/office/powerpoint/2010/main" val="1270252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6313</TotalTime>
  <Words>1058</Words>
  <Application>Microsoft Office PowerPoint</Application>
  <PresentationFormat>Widescreen</PresentationFormat>
  <Paragraphs>107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The pandemic and women in agribusiness in Myanmar and Vietnam  </vt:lpstr>
      <vt:lpstr>Theoretical background: Feminist critique  </vt:lpstr>
      <vt:lpstr>PowerPoint Presentation</vt:lpstr>
      <vt:lpstr>Medium-scale women entrepreneurs in formal agri-food systems    </vt:lpstr>
      <vt:lpstr>Small-scale female entrepreneurs in informal agri-food systems, Vietnam   </vt:lpstr>
      <vt:lpstr>Small &amp; medium scale entrepreneurs in informal agri-food systems, Myanmar 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Pandemic and women agribusiness  Method planning meeting Vietnam/Myanmar</dc:title>
  <dc:creator>Kawarazuka, Nozomi (CIP-Vietnam)</dc:creator>
  <cp:lastModifiedBy>Kimani, Judy (ILRI)</cp:lastModifiedBy>
  <cp:revision>206</cp:revision>
  <dcterms:created xsi:type="dcterms:W3CDTF">2021-06-15T06:08:19Z</dcterms:created>
  <dcterms:modified xsi:type="dcterms:W3CDTF">2021-11-10T09:43:08Z</dcterms:modified>
</cp:coreProperties>
</file>