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35"/>
  </p:notesMasterIdLst>
  <p:handoutMasterIdLst>
    <p:handoutMasterId r:id="rId36"/>
  </p:handoutMasterIdLst>
  <p:sldIdLst>
    <p:sldId id="256" r:id="rId6"/>
    <p:sldId id="287" r:id="rId7"/>
    <p:sldId id="299" r:id="rId8"/>
    <p:sldId id="301" r:id="rId9"/>
    <p:sldId id="300" r:id="rId10"/>
    <p:sldId id="298" r:id="rId11"/>
    <p:sldId id="302" r:id="rId12"/>
    <p:sldId id="288" r:id="rId13"/>
    <p:sldId id="289" r:id="rId14"/>
    <p:sldId id="303" r:id="rId15"/>
    <p:sldId id="290" r:id="rId16"/>
    <p:sldId id="291" r:id="rId17"/>
    <p:sldId id="292" r:id="rId18"/>
    <p:sldId id="293" r:id="rId19"/>
    <p:sldId id="294" r:id="rId20"/>
    <p:sldId id="295" r:id="rId21"/>
    <p:sldId id="296" r:id="rId22"/>
    <p:sldId id="304" r:id="rId23"/>
    <p:sldId id="305" r:id="rId24"/>
    <p:sldId id="306" r:id="rId25"/>
    <p:sldId id="307" r:id="rId26"/>
    <p:sldId id="309" r:id="rId27"/>
    <p:sldId id="308" r:id="rId28"/>
    <p:sldId id="310" r:id="rId29"/>
    <p:sldId id="311" r:id="rId30"/>
    <p:sldId id="312" r:id="rId31"/>
    <p:sldId id="297" r:id="rId32"/>
    <p:sldId id="313" r:id="rId33"/>
    <p:sldId id="257" r:id="rId3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734"/>
    <a:srgbClr val="156834"/>
    <a:srgbClr val="156635"/>
    <a:srgbClr val="762123"/>
    <a:srgbClr val="EC821C"/>
    <a:srgbClr val="CBF5DC"/>
    <a:srgbClr val="93E9B6"/>
    <a:srgbClr val="F6C798"/>
    <a:srgbClr val="E49C9E"/>
    <a:srgbClr val="DA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116" d="100"/>
          <a:sy n="116" d="100"/>
        </p:scale>
        <p:origin x="2032"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1/6/20</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1/6/20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687387" y="2057400"/>
            <a:ext cx="7924800" cy="1143000"/>
          </a:xfrm>
        </p:spPr>
        <p:txBody>
          <a:bodyPr/>
          <a:lstStyle/>
          <a:p>
            <a:r>
              <a:rPr lang="en-US" sz="3600" dirty="0">
                <a:latin typeface="+mn-lt"/>
              </a:rPr>
              <a:t>Interactive voice response for dissemination of  agronomy technologies in Malawi- the opportunities and pitfalls</a:t>
            </a:r>
          </a:p>
        </p:txBody>
      </p:sp>
      <p:sp>
        <p:nvSpPr>
          <p:cNvPr id="3" name="Text Placeholder 2"/>
          <p:cNvSpPr>
            <a:spLocks noGrp="1"/>
          </p:cNvSpPr>
          <p:nvPr>
            <p:ph type="body" sz="quarter" idx="12"/>
          </p:nvPr>
        </p:nvSpPr>
        <p:spPr>
          <a:xfrm>
            <a:off x="800893" y="4267200"/>
            <a:ext cx="7697787" cy="1219200"/>
          </a:xfrm>
        </p:spPr>
        <p:txBody>
          <a:bodyPr/>
          <a:lstStyle/>
          <a:p>
            <a:r>
              <a:rPr lang="en-US" sz="1600" b="1" dirty="0">
                <a:latin typeface="+mn-lt"/>
              </a:rPr>
              <a:t>Regis Chikowo, </a:t>
            </a:r>
            <a:r>
              <a:rPr lang="en-US" sz="1600" b="1" dirty="0" err="1">
                <a:latin typeface="+mn-lt"/>
              </a:rPr>
              <a:t>Emy</a:t>
            </a:r>
            <a:r>
              <a:rPr lang="en-US" sz="1600" b="1" dirty="0">
                <a:latin typeface="+mn-lt"/>
              </a:rPr>
              <a:t> Smith, Brian King and Sieg Snapp</a:t>
            </a:r>
            <a:endParaRPr lang="en-US" sz="1600" b="1" baseline="30000" dirty="0">
              <a:latin typeface="+mn-lt"/>
            </a:endParaRPr>
          </a:p>
          <a:p>
            <a:r>
              <a:rPr lang="en-US" sz="1600" dirty="0">
                <a:latin typeface="+mn-lt"/>
              </a:rPr>
              <a:t>Michigan State University (MSU)</a:t>
            </a:r>
          </a:p>
          <a:p>
            <a:r>
              <a:rPr lang="en-US" sz="1600" dirty="0">
                <a:latin typeface="+mn-lt"/>
              </a:rPr>
              <a:t>2019 ASA-CSSA-SSSA International Annual Meeting </a:t>
            </a:r>
          </a:p>
          <a:p>
            <a:r>
              <a:rPr lang="en-US" sz="1600" dirty="0">
                <a:latin typeface="+mn-lt"/>
              </a:rPr>
              <a:t>13 November 2019, San Antonio, Texas, USA </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800" y="3409741"/>
            <a:ext cx="7772400" cy="457200"/>
          </a:xfrm>
        </p:spPr>
        <p:txBody>
          <a:bodyPr/>
          <a:lstStyle/>
          <a:p>
            <a:pPr algn="ctr"/>
            <a:r>
              <a:rPr lang="en-US" sz="2800" b="1" dirty="0">
                <a:latin typeface="+mn-lt"/>
              </a:rPr>
              <a:t>The challenge……. </a:t>
            </a:r>
          </a:p>
        </p:txBody>
      </p:sp>
    </p:spTree>
    <p:extLst>
      <p:ext uri="{BB962C8B-B14F-4D97-AF65-F5344CB8AC3E}">
        <p14:creationId xmlns:p14="http://schemas.microsoft.com/office/powerpoint/2010/main" val="2634132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38200" y="5029200"/>
            <a:ext cx="7772400" cy="457200"/>
          </a:xfrm>
        </p:spPr>
        <p:txBody>
          <a:bodyPr/>
          <a:lstStyle/>
          <a:p>
            <a:pPr algn="ctr"/>
            <a:r>
              <a:rPr lang="en-US" sz="2800" b="1" dirty="0">
                <a:latin typeface="+mn-lt"/>
              </a:rPr>
              <a:t>1 extension worker : 2000 farmers</a:t>
            </a:r>
          </a:p>
          <a:p>
            <a:pPr algn="ctr"/>
            <a:r>
              <a:rPr lang="en-US" sz="2800" b="1" dirty="0">
                <a:solidFill>
                  <a:srgbClr val="156834"/>
                </a:solidFill>
                <a:latin typeface="+mn-lt"/>
              </a:rPr>
              <a:t>(several communities)</a:t>
            </a:r>
          </a:p>
        </p:txBody>
      </p:sp>
      <p:pic>
        <p:nvPicPr>
          <p:cNvPr id="8" name="Picture 7">
            <a:extLst>
              <a:ext uri="{FF2B5EF4-FFF2-40B4-BE49-F238E27FC236}">
                <a16:creationId xmlns:a16="http://schemas.microsoft.com/office/drawing/2014/main" id="{1FE84BD1-776D-B343-A7B1-E54F50A7F31D}"/>
              </a:ext>
            </a:extLst>
          </p:cNvPr>
          <p:cNvPicPr>
            <a:picLocks noChangeAspect="1"/>
          </p:cNvPicPr>
          <p:nvPr/>
        </p:nvPicPr>
        <p:blipFill>
          <a:blip r:embed="rId2"/>
          <a:stretch>
            <a:fillRect/>
          </a:stretch>
        </p:blipFill>
        <p:spPr>
          <a:xfrm>
            <a:off x="0" y="2183190"/>
            <a:ext cx="9144000" cy="2491619"/>
          </a:xfrm>
          <a:prstGeom prst="rect">
            <a:avLst/>
          </a:prstGeom>
        </p:spPr>
      </p:pic>
    </p:spTree>
    <p:extLst>
      <p:ext uri="{BB962C8B-B14F-4D97-AF65-F5344CB8AC3E}">
        <p14:creationId xmlns:p14="http://schemas.microsoft.com/office/powerpoint/2010/main" val="4255035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248400" y="2590800"/>
            <a:ext cx="2667000" cy="2362200"/>
          </a:xfrm>
        </p:spPr>
        <p:txBody>
          <a:bodyPr/>
          <a:lstStyle/>
          <a:p>
            <a:r>
              <a:rPr lang="en-US" sz="2800" b="1" dirty="0">
                <a:latin typeface="+mn-lt"/>
              </a:rPr>
              <a:t>Evidence: </a:t>
            </a:r>
            <a:br>
              <a:rPr lang="en-US" sz="2800" b="1" dirty="0">
                <a:latin typeface="+mn-lt"/>
              </a:rPr>
            </a:br>
            <a:r>
              <a:rPr lang="en-US" sz="2800" dirty="0">
                <a:solidFill>
                  <a:srgbClr val="156834"/>
                </a:solidFill>
                <a:latin typeface="+mn-lt"/>
              </a:rPr>
              <a:t>Sub-optimal plant populations =poor yields</a:t>
            </a:r>
          </a:p>
        </p:txBody>
      </p:sp>
      <p:pic>
        <p:nvPicPr>
          <p:cNvPr id="4" name="Content Placeholder 3">
            <a:extLst>
              <a:ext uri="{FF2B5EF4-FFF2-40B4-BE49-F238E27FC236}">
                <a16:creationId xmlns:a16="http://schemas.microsoft.com/office/drawing/2014/main" id="{E1F58B4F-6092-C842-AFD5-6C3C8C15AF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828800"/>
            <a:ext cx="5817665" cy="3886200"/>
          </a:xfrm>
          <a:prstGeom prst="rect">
            <a:avLst/>
          </a:prstGeom>
        </p:spPr>
      </p:pic>
    </p:spTree>
    <p:extLst>
      <p:ext uri="{BB962C8B-B14F-4D97-AF65-F5344CB8AC3E}">
        <p14:creationId xmlns:p14="http://schemas.microsoft.com/office/powerpoint/2010/main" val="2883795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A ray of hope…</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3886200" cy="3477875"/>
          </a:xfrm>
          <a:prstGeom prst="rect">
            <a:avLst/>
          </a:prstGeom>
        </p:spPr>
        <p:txBody>
          <a:bodyPr wrap="square">
            <a:spAutoFit/>
          </a:bodyPr>
          <a:lstStyle/>
          <a:p>
            <a:pPr marL="342900" indent="-342900">
              <a:buFont typeface="Arial" panose="020B0604020202020204" pitchFamily="34" charset="0"/>
              <a:buChar char="•"/>
            </a:pPr>
            <a:r>
              <a:rPr lang="en-US" sz="2000" dirty="0"/>
              <a:t>20-30 % of farmers now own simple mobile phones that they can use to access information.</a:t>
            </a:r>
          </a:p>
          <a:p>
            <a:r>
              <a:rPr lang="en-US" sz="2000" dirty="0"/>
              <a:t> </a:t>
            </a:r>
          </a:p>
          <a:p>
            <a:pPr marL="342900" indent="-342900">
              <a:buFont typeface="Arial" panose="020B0604020202020204" pitchFamily="34" charset="0"/>
              <a:buChar char="•"/>
            </a:pPr>
            <a:r>
              <a:rPr lang="en-US" sz="2000" dirty="0"/>
              <a:t>Hypothesis: access to targeted agronomy messages through </a:t>
            </a:r>
            <a:r>
              <a:rPr lang="en-US" sz="2000" u="sng" dirty="0"/>
              <a:t>interactive voice response </a:t>
            </a:r>
            <a:r>
              <a:rPr lang="en-US" sz="2000" dirty="0"/>
              <a:t>(IVR) leads to better decision making on farms, leading to increased resource use efficiencies, increased productivity</a:t>
            </a:r>
          </a:p>
        </p:txBody>
      </p:sp>
      <p:pic>
        <p:nvPicPr>
          <p:cNvPr id="5" name="Picture 4">
            <a:extLst>
              <a:ext uri="{FF2B5EF4-FFF2-40B4-BE49-F238E27FC236}">
                <a16:creationId xmlns:a16="http://schemas.microsoft.com/office/drawing/2014/main" id="{5F5323CE-55BB-F441-855E-7AF9399F54C7}"/>
              </a:ext>
            </a:extLst>
          </p:cNvPr>
          <p:cNvPicPr>
            <a:picLocks noChangeAspect="1"/>
          </p:cNvPicPr>
          <p:nvPr/>
        </p:nvPicPr>
        <p:blipFill>
          <a:blip r:embed="rId2"/>
          <a:stretch>
            <a:fillRect/>
          </a:stretch>
        </p:blipFill>
        <p:spPr>
          <a:xfrm>
            <a:off x="6327112" y="1905000"/>
            <a:ext cx="1978688" cy="4413250"/>
          </a:xfrm>
          <a:prstGeom prst="rect">
            <a:avLst/>
          </a:prstGeom>
        </p:spPr>
      </p:pic>
    </p:spTree>
    <p:extLst>
      <p:ext uri="{BB962C8B-B14F-4D97-AF65-F5344CB8AC3E}">
        <p14:creationId xmlns:p14="http://schemas.microsoft.com/office/powerpoint/2010/main" val="2546470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What is Interactive Voice Response (IVR)</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7924800" cy="2554545"/>
          </a:xfrm>
          <a:prstGeom prst="rect">
            <a:avLst/>
          </a:prstGeom>
        </p:spPr>
        <p:txBody>
          <a:bodyPr wrap="square">
            <a:spAutoFit/>
          </a:bodyPr>
          <a:lstStyle/>
          <a:p>
            <a:pPr marL="457200" indent="-342900">
              <a:buFont typeface="Arial" panose="020B0604020202020204" pitchFamily="34" charset="0"/>
              <a:buChar char="•"/>
            </a:pPr>
            <a:r>
              <a:rPr lang="en-US" sz="2000" dirty="0"/>
              <a:t>a system that uses pre-recorded audio in order to provide information to farmers or to ask questions via their mobile phones. </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Users listen to prerecorded audio and respond to questions by interacting with their keypad, in order to record their responses onto the platform.</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Scope for IVR technology to support extension for transformation</a:t>
            </a:r>
          </a:p>
        </p:txBody>
      </p:sp>
    </p:spTree>
    <p:extLst>
      <p:ext uri="{BB962C8B-B14F-4D97-AF65-F5344CB8AC3E}">
        <p14:creationId xmlns:p14="http://schemas.microsoft.com/office/powerpoint/2010/main" val="2361004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A possible game changer in each farmer’s hand….</a:t>
            </a:r>
          </a:p>
        </p:txBody>
      </p:sp>
      <p:sp>
        <p:nvSpPr>
          <p:cNvPr id="3" name="Rectangle 2">
            <a:extLst>
              <a:ext uri="{FF2B5EF4-FFF2-40B4-BE49-F238E27FC236}">
                <a16:creationId xmlns:a16="http://schemas.microsoft.com/office/drawing/2014/main" id="{68E5906A-6959-C643-BDA4-DA7C93A92B5A}"/>
              </a:ext>
            </a:extLst>
          </p:cNvPr>
          <p:cNvSpPr/>
          <p:nvPr/>
        </p:nvSpPr>
        <p:spPr>
          <a:xfrm>
            <a:off x="5559188" y="2057400"/>
            <a:ext cx="3356212" cy="2246769"/>
          </a:xfrm>
          <a:prstGeom prst="rect">
            <a:avLst/>
          </a:prstGeom>
        </p:spPr>
        <p:txBody>
          <a:bodyPr wrap="square">
            <a:spAutoFit/>
          </a:bodyPr>
          <a:lstStyle/>
          <a:p>
            <a:r>
              <a:rPr lang="en-US" sz="2000" b="1" dirty="0"/>
              <a:t> </a:t>
            </a:r>
            <a:r>
              <a:rPr lang="en-US" sz="2000" dirty="0"/>
              <a:t>IVR technology has worked well in resource-rich domains </a:t>
            </a:r>
          </a:p>
          <a:p>
            <a:pPr marL="342900" indent="-342900">
              <a:buFont typeface="Arial" panose="020B0604020202020204" pitchFamily="34" charset="0"/>
              <a:buChar char="•"/>
            </a:pPr>
            <a:r>
              <a:rPr lang="en-US" sz="2000" dirty="0"/>
              <a:t>It is necessary to contextualize and adapt this technology for smallholder farming context</a:t>
            </a:r>
            <a:endParaRPr lang="en-US" sz="2400" dirty="0"/>
          </a:p>
        </p:txBody>
      </p:sp>
      <p:pic>
        <p:nvPicPr>
          <p:cNvPr id="4" name="Picture 3">
            <a:extLst>
              <a:ext uri="{FF2B5EF4-FFF2-40B4-BE49-F238E27FC236}">
                <a16:creationId xmlns:a16="http://schemas.microsoft.com/office/drawing/2014/main" id="{91F6D22B-EDFB-CE4C-9E45-CCED183EDC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2057400"/>
            <a:ext cx="4797188" cy="3597891"/>
          </a:xfrm>
          <a:prstGeom prst="rect">
            <a:avLst/>
          </a:prstGeom>
        </p:spPr>
      </p:pic>
    </p:spTree>
    <p:extLst>
      <p:ext uri="{BB962C8B-B14F-4D97-AF65-F5344CB8AC3E}">
        <p14:creationId xmlns:p14="http://schemas.microsoft.com/office/powerpoint/2010/main" val="753331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8458200" cy="457200"/>
          </a:xfrm>
        </p:spPr>
        <p:txBody>
          <a:bodyPr/>
          <a:lstStyle/>
          <a:p>
            <a:r>
              <a:rPr lang="en-US" sz="2800" b="1" dirty="0">
                <a:latin typeface="+mn-lt"/>
              </a:rPr>
              <a:t>The VIAMO treatment: </a:t>
            </a:r>
            <a:r>
              <a:rPr lang="en-US" sz="2800" dirty="0">
                <a:latin typeface="+mn-lt"/>
              </a:rPr>
              <a:t>targeted IVR maize agronomy</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7924800" cy="1938992"/>
          </a:xfrm>
          <a:prstGeom prst="rect">
            <a:avLst/>
          </a:prstGeom>
        </p:spPr>
        <p:txBody>
          <a:bodyPr wrap="square">
            <a:spAutoFit/>
          </a:bodyPr>
          <a:lstStyle/>
          <a:p>
            <a:pPr marL="571500" indent="-457200">
              <a:buFont typeface="+mj-lt"/>
              <a:buAutoNum type="arabicPeriod"/>
            </a:pPr>
            <a:r>
              <a:rPr lang="en-US" sz="2000" dirty="0"/>
              <a:t>Land preparation/plant populations</a:t>
            </a:r>
          </a:p>
          <a:p>
            <a:pPr marL="571500" indent="-457200">
              <a:buFont typeface="+mj-lt"/>
              <a:buAutoNum type="arabicPeriod"/>
            </a:pPr>
            <a:r>
              <a:rPr lang="en-US" sz="2000" dirty="0"/>
              <a:t>Correct seed/variety selection suitable for different agroecologies</a:t>
            </a:r>
          </a:p>
          <a:p>
            <a:pPr marL="571500" indent="-457200">
              <a:buFont typeface="+mj-lt"/>
              <a:buAutoNum type="arabicPeriod"/>
            </a:pPr>
            <a:r>
              <a:rPr lang="en-US" sz="2000" dirty="0"/>
              <a:t>Better targeting of maize cropping (</a:t>
            </a:r>
            <a:r>
              <a:rPr lang="en-US" sz="2000" dirty="0" err="1"/>
              <a:t>e.g</a:t>
            </a:r>
            <a:r>
              <a:rPr lang="en-US" sz="2000" dirty="0"/>
              <a:t> avoid striga infested fields)</a:t>
            </a:r>
          </a:p>
          <a:p>
            <a:pPr marL="571500" indent="-457200">
              <a:buFont typeface="+mj-lt"/>
              <a:buAutoNum type="arabicPeriod"/>
            </a:pPr>
            <a:r>
              <a:rPr lang="en-US" sz="2000" dirty="0"/>
              <a:t>Right timing of application (and placement) of urea and NPK fertilizers </a:t>
            </a:r>
          </a:p>
          <a:p>
            <a:pPr marL="571500" indent="-457200">
              <a:buFont typeface="+mj-lt"/>
              <a:buAutoNum type="arabicPeriod"/>
            </a:pPr>
            <a:r>
              <a:rPr lang="en-US" sz="2000" dirty="0"/>
              <a:t>Better weed management</a:t>
            </a:r>
          </a:p>
        </p:txBody>
      </p:sp>
    </p:spTree>
    <p:extLst>
      <p:ext uri="{BB962C8B-B14F-4D97-AF65-F5344CB8AC3E}">
        <p14:creationId xmlns:p14="http://schemas.microsoft.com/office/powerpoint/2010/main" val="223170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a:extLst>
              <a:ext uri="{FF2B5EF4-FFF2-40B4-BE49-F238E27FC236}">
                <a16:creationId xmlns:a16="http://schemas.microsoft.com/office/drawing/2014/main" id="{FBF2B91A-7F8D-DA42-B550-C37A415EF11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400" y="1600199"/>
            <a:ext cx="7924800" cy="4929341"/>
          </a:xfrm>
          <a:prstGeom prst="rect">
            <a:avLst/>
          </a:prstGeom>
        </p:spPr>
      </p:pic>
    </p:spTree>
    <p:extLst>
      <p:ext uri="{BB962C8B-B14F-4D97-AF65-F5344CB8AC3E}">
        <p14:creationId xmlns:p14="http://schemas.microsoft.com/office/powerpoint/2010/main" val="895084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8382000" cy="457200"/>
          </a:xfrm>
        </p:spPr>
        <p:txBody>
          <a:bodyPr/>
          <a:lstStyle/>
          <a:p>
            <a:r>
              <a:rPr lang="en-US" sz="2800" b="1" dirty="0">
                <a:latin typeface="+mn-lt"/>
              </a:rPr>
              <a:t>Fertilizer applied correctly has demonstrable results!</a:t>
            </a:r>
          </a:p>
        </p:txBody>
      </p:sp>
      <p:pic>
        <p:nvPicPr>
          <p:cNvPr id="8" name="Picture 7">
            <a:extLst>
              <a:ext uri="{FF2B5EF4-FFF2-40B4-BE49-F238E27FC236}">
                <a16:creationId xmlns:a16="http://schemas.microsoft.com/office/drawing/2014/main" id="{9D112A3F-2FEA-4840-8E74-FDBEF8B44338}"/>
              </a:ext>
            </a:extLst>
          </p:cNvPr>
          <p:cNvPicPr>
            <a:picLocks noChangeAspect="1"/>
          </p:cNvPicPr>
          <p:nvPr/>
        </p:nvPicPr>
        <p:blipFill>
          <a:blip r:embed="rId2"/>
          <a:stretch>
            <a:fillRect/>
          </a:stretch>
        </p:blipFill>
        <p:spPr>
          <a:xfrm>
            <a:off x="761999" y="1981200"/>
            <a:ext cx="7207939" cy="4876800"/>
          </a:xfrm>
          <a:prstGeom prst="rect">
            <a:avLst/>
          </a:prstGeom>
        </p:spPr>
      </p:pic>
    </p:spTree>
    <p:extLst>
      <p:ext uri="{BB962C8B-B14F-4D97-AF65-F5344CB8AC3E}">
        <p14:creationId xmlns:p14="http://schemas.microsoft.com/office/powerpoint/2010/main" val="4232090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Common poor practice in fertilizer use</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7924800" cy="1631216"/>
          </a:xfrm>
          <a:prstGeom prst="rect">
            <a:avLst/>
          </a:prstGeom>
        </p:spPr>
        <p:txBody>
          <a:bodyPr wrap="square">
            <a:spAutoFit/>
          </a:bodyPr>
          <a:lstStyle/>
          <a:p>
            <a:pPr marL="457200" indent="-342900">
              <a:buFont typeface="Arial" panose="020B0604020202020204" pitchFamily="34" charset="0"/>
              <a:buChar char="•"/>
            </a:pPr>
            <a:r>
              <a:rPr lang="en-US" sz="2000" dirty="0"/>
              <a:t>Farmers applying phosphorus fertilizers 2-3 weeks after germination</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BUT phosphorus is required early for root development</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The early nutrient stress is associated with a large yield penalty</a:t>
            </a:r>
          </a:p>
        </p:txBody>
      </p:sp>
    </p:spTree>
    <p:extLst>
      <p:ext uri="{BB962C8B-B14F-4D97-AF65-F5344CB8AC3E}">
        <p14:creationId xmlns:p14="http://schemas.microsoft.com/office/powerpoint/2010/main" val="1504463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066800" y="2819400"/>
            <a:ext cx="7772400" cy="1905000"/>
          </a:xfrm>
        </p:spPr>
        <p:txBody>
          <a:bodyPr/>
          <a:lstStyle/>
          <a:p>
            <a:pPr algn="ctr"/>
            <a:r>
              <a:rPr lang="en-US" sz="2800" b="1" dirty="0">
                <a:latin typeface="+mn-lt"/>
              </a:rPr>
              <a:t>An ultimate goal of sustainably intensified smallholder farming in Africa is increased resilience</a:t>
            </a:r>
          </a:p>
        </p:txBody>
      </p:sp>
    </p:spTree>
    <p:extLst>
      <p:ext uri="{BB962C8B-B14F-4D97-AF65-F5344CB8AC3E}">
        <p14:creationId xmlns:p14="http://schemas.microsoft.com/office/powerpoint/2010/main" val="2519110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What we did….</a:t>
            </a:r>
          </a:p>
        </p:txBody>
      </p:sp>
      <p:sp>
        <p:nvSpPr>
          <p:cNvPr id="3" name="Rectangle 2">
            <a:extLst>
              <a:ext uri="{FF2B5EF4-FFF2-40B4-BE49-F238E27FC236}">
                <a16:creationId xmlns:a16="http://schemas.microsoft.com/office/drawing/2014/main" id="{68E5906A-6959-C643-BDA4-DA7C93A92B5A}"/>
              </a:ext>
            </a:extLst>
          </p:cNvPr>
          <p:cNvSpPr/>
          <p:nvPr/>
        </p:nvSpPr>
        <p:spPr>
          <a:xfrm>
            <a:off x="609600" y="5071905"/>
            <a:ext cx="4191000" cy="338554"/>
          </a:xfrm>
          <a:prstGeom prst="rect">
            <a:avLst/>
          </a:prstGeom>
        </p:spPr>
        <p:txBody>
          <a:bodyPr wrap="square">
            <a:spAutoFit/>
          </a:bodyPr>
          <a:lstStyle/>
          <a:p>
            <a:pPr marL="114300"/>
            <a:r>
              <a:rPr lang="en-US" sz="1600" b="1" dirty="0"/>
              <a:t>140 control farmers from 4 communities</a:t>
            </a:r>
          </a:p>
        </p:txBody>
      </p:sp>
      <p:pic>
        <p:nvPicPr>
          <p:cNvPr id="4" name="Picture 3">
            <a:extLst>
              <a:ext uri="{FF2B5EF4-FFF2-40B4-BE49-F238E27FC236}">
                <a16:creationId xmlns:a16="http://schemas.microsoft.com/office/drawing/2014/main" id="{B99D1860-D7D3-2A49-91C1-C8FB8F3AB6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2057400"/>
            <a:ext cx="3809993" cy="2971800"/>
          </a:xfrm>
          <a:prstGeom prst="rect">
            <a:avLst/>
          </a:prstGeom>
        </p:spPr>
      </p:pic>
      <p:pic>
        <p:nvPicPr>
          <p:cNvPr id="5" name="Picture 4">
            <a:extLst>
              <a:ext uri="{FF2B5EF4-FFF2-40B4-BE49-F238E27FC236}">
                <a16:creationId xmlns:a16="http://schemas.microsoft.com/office/drawing/2014/main" id="{3B2D3529-3731-1A4E-ADF5-14221CDF8A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199" y="2057399"/>
            <a:ext cx="3962399" cy="2971799"/>
          </a:xfrm>
          <a:prstGeom prst="rect">
            <a:avLst/>
          </a:prstGeom>
        </p:spPr>
      </p:pic>
      <p:sp>
        <p:nvSpPr>
          <p:cNvPr id="6" name="Rectangle 5">
            <a:extLst>
              <a:ext uri="{FF2B5EF4-FFF2-40B4-BE49-F238E27FC236}">
                <a16:creationId xmlns:a16="http://schemas.microsoft.com/office/drawing/2014/main" id="{DDE9D90A-98C0-1E4B-AB39-86B12656FDA4}"/>
              </a:ext>
            </a:extLst>
          </p:cNvPr>
          <p:cNvSpPr/>
          <p:nvPr/>
        </p:nvSpPr>
        <p:spPr>
          <a:xfrm>
            <a:off x="4800598" y="5029198"/>
            <a:ext cx="4191000" cy="338554"/>
          </a:xfrm>
          <a:prstGeom prst="rect">
            <a:avLst/>
          </a:prstGeom>
        </p:spPr>
        <p:txBody>
          <a:bodyPr wrap="square">
            <a:spAutoFit/>
          </a:bodyPr>
          <a:lstStyle/>
          <a:p>
            <a:pPr marL="114300"/>
            <a:r>
              <a:rPr lang="en-US" sz="1600" b="1" dirty="0">
                <a:solidFill>
                  <a:srgbClr val="156834"/>
                </a:solidFill>
              </a:rPr>
              <a:t>140 treated farmers from 4 communities</a:t>
            </a:r>
          </a:p>
        </p:txBody>
      </p:sp>
      <p:cxnSp>
        <p:nvCxnSpPr>
          <p:cNvPr id="8" name="Straight Connector 7">
            <a:extLst>
              <a:ext uri="{FF2B5EF4-FFF2-40B4-BE49-F238E27FC236}">
                <a16:creationId xmlns:a16="http://schemas.microsoft.com/office/drawing/2014/main" id="{52E1902C-747A-234C-9BAA-5582D67E2BDD}"/>
              </a:ext>
            </a:extLst>
          </p:cNvPr>
          <p:cNvCxnSpPr/>
          <p:nvPr/>
        </p:nvCxnSpPr>
        <p:spPr>
          <a:xfrm>
            <a:off x="4876800" y="1828800"/>
            <a:ext cx="0" cy="3733800"/>
          </a:xfrm>
          <a:prstGeom prst="line">
            <a:avLst/>
          </a:prstGeom>
          <a:ln>
            <a:solidFill>
              <a:srgbClr val="15673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97791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D41AFB84-05A7-5C4D-98CC-9C2B18FC06CA}"/>
              </a:ext>
            </a:extLst>
          </p:cNvPr>
          <p:cNvGraphicFramePr>
            <a:graphicFrameLocks noGrp="1"/>
          </p:cNvGraphicFramePr>
          <p:nvPr>
            <p:extLst>
              <p:ext uri="{D42A27DB-BD31-4B8C-83A1-F6EECF244321}">
                <p14:modId xmlns:p14="http://schemas.microsoft.com/office/powerpoint/2010/main" val="2400805686"/>
              </p:ext>
            </p:extLst>
          </p:nvPr>
        </p:nvGraphicFramePr>
        <p:xfrm>
          <a:off x="228600" y="1600200"/>
          <a:ext cx="8686800" cy="4937760"/>
        </p:xfrm>
        <a:graphic>
          <a:graphicData uri="http://schemas.openxmlformats.org/drawingml/2006/table">
            <a:tbl>
              <a:tblPr firstRow="1" bandRow="1">
                <a:tableStyleId>{5C22544A-7EE6-4342-B048-85BDC9FD1C3A}</a:tableStyleId>
              </a:tblPr>
              <a:tblGrid>
                <a:gridCol w="4428564">
                  <a:extLst>
                    <a:ext uri="{9D8B030D-6E8A-4147-A177-3AD203B41FA5}">
                      <a16:colId xmlns:a16="http://schemas.microsoft.com/office/drawing/2014/main" val="1152232143"/>
                    </a:ext>
                  </a:extLst>
                </a:gridCol>
                <a:gridCol w="4258236">
                  <a:extLst>
                    <a:ext uri="{9D8B030D-6E8A-4147-A177-3AD203B41FA5}">
                      <a16:colId xmlns:a16="http://schemas.microsoft.com/office/drawing/2014/main" val="585601832"/>
                    </a:ext>
                  </a:extLst>
                </a:gridCol>
              </a:tblGrid>
              <a:tr h="484958">
                <a:tc>
                  <a:txBody>
                    <a:bodyPr/>
                    <a:lstStyle/>
                    <a:p>
                      <a:r>
                        <a:rPr lang="en-US" sz="3200" dirty="0"/>
                        <a:t>Control farmers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t>Treated farmers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9888517"/>
                  </a:ext>
                </a:extLst>
              </a:tr>
              <a:tr h="2526884">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2800" dirty="0">
                          <a:solidFill>
                            <a:srgbClr val="0070C0"/>
                          </a:solidFill>
                        </a:rPr>
                        <a:t>Accessed the general</a:t>
                      </a:r>
                      <a:r>
                        <a:rPr lang="en-US" sz="2800" baseline="0" dirty="0">
                          <a:solidFill>
                            <a:srgbClr val="0070C0"/>
                          </a:solidFill>
                        </a:rPr>
                        <a:t> 321 voice message on Airtel only</a:t>
                      </a:r>
                      <a:endParaRPr lang="en-US" sz="2800" dirty="0">
                        <a:solidFill>
                          <a:srgbClr val="0070C0"/>
                        </a:solidFill>
                      </a:endParaRPr>
                    </a:p>
                    <a:p>
                      <a:pPr marL="457200" indent="-457200">
                        <a:buFont typeface="Arial" panose="020B0604020202020204" pitchFamily="34" charset="0"/>
                        <a:buChar char="•"/>
                      </a:pPr>
                      <a:r>
                        <a:rPr lang="en-US" sz="2800" dirty="0">
                          <a:solidFill>
                            <a:srgbClr val="0070C0"/>
                          </a:solidFill>
                        </a:rPr>
                        <a:t>This platform has several themes</a:t>
                      </a:r>
                    </a:p>
                    <a:p>
                      <a:pPr marL="457200" indent="-457200">
                        <a:buFont typeface="Arial" panose="020B0604020202020204" pitchFamily="34" charset="0"/>
                        <a:buChar char="•"/>
                      </a:pPr>
                      <a:r>
                        <a:rPr lang="en-US" sz="2800" dirty="0">
                          <a:solidFill>
                            <a:srgbClr val="0070C0"/>
                          </a:solidFill>
                        </a:rPr>
                        <a:t>difficult to navigate for mostly literate</a:t>
                      </a:r>
                      <a:r>
                        <a:rPr lang="en-US" sz="2800" baseline="0" dirty="0">
                          <a:solidFill>
                            <a:srgbClr val="0070C0"/>
                          </a:solidFill>
                        </a:rPr>
                        <a:t> farmers</a:t>
                      </a:r>
                      <a:endParaRPr lang="en-US" sz="2800" dirty="0">
                        <a:solidFill>
                          <a:srgbClr val="0070C0"/>
                        </a:solidFill>
                      </a:endParaRPr>
                    </a:p>
                    <a:p>
                      <a:pPr marL="0" indent="0">
                        <a:buFont typeface="+mj-lt"/>
                        <a:buNone/>
                      </a:pP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lang="en-US" sz="2800" dirty="0"/>
                        <a:t>Accessed both the 321 platform and</a:t>
                      </a:r>
                      <a:r>
                        <a:rPr lang="en-US" sz="2800" baseline="0" dirty="0"/>
                        <a:t> IVR maize agronomy</a:t>
                      </a:r>
                    </a:p>
                    <a:p>
                      <a:pPr marL="457200" indent="-457200">
                        <a:buFont typeface="Arial" panose="020B0604020202020204" pitchFamily="34" charset="0"/>
                        <a:buChar char="•"/>
                      </a:pPr>
                      <a:r>
                        <a:rPr lang="en-US" sz="2800" baseline="0" dirty="0"/>
                        <a:t>Messages repeated a few times</a:t>
                      </a:r>
                    </a:p>
                    <a:p>
                      <a:pPr marL="457200" indent="-457200">
                        <a:buFont typeface="Arial" panose="020B0604020202020204" pitchFamily="34" charset="0"/>
                        <a:buChar char="•"/>
                      </a:pPr>
                      <a:r>
                        <a:rPr lang="en-US" sz="2800" baseline="0" dirty="0"/>
                        <a:t>Delivered on appropriate times during the cropping season</a:t>
                      </a:r>
                    </a:p>
                    <a:p>
                      <a:pPr marL="457200" indent="-457200">
                        <a:buFont typeface="Arial" panose="020B0604020202020204" pitchFamily="34" charset="0"/>
                        <a:buChar char="•"/>
                      </a:pPr>
                      <a:endParaRPr lang="en-US" sz="2800" baseline="0" dirty="0"/>
                    </a:p>
                    <a:p>
                      <a:pPr marL="457200" indent="-457200">
                        <a:buFont typeface="Arial" panose="020B0604020202020204" pitchFamily="34" charset="0"/>
                        <a:buChar char="•"/>
                      </a:pP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93195293"/>
                  </a:ext>
                </a:extLst>
              </a:tr>
            </a:tbl>
          </a:graphicData>
        </a:graphic>
      </p:graphicFrame>
    </p:spTree>
    <p:extLst>
      <p:ext uri="{BB962C8B-B14F-4D97-AF65-F5344CB8AC3E}">
        <p14:creationId xmlns:p14="http://schemas.microsoft.com/office/powerpoint/2010/main" val="1514094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9600" y="2989385"/>
            <a:ext cx="7772400" cy="457200"/>
          </a:xfrm>
        </p:spPr>
        <p:txBody>
          <a:bodyPr/>
          <a:lstStyle/>
          <a:p>
            <a:pPr algn="ctr"/>
            <a:r>
              <a:rPr lang="en-US" sz="2800" b="1" dirty="0">
                <a:latin typeface="+mn-lt"/>
              </a:rPr>
              <a:t>Early insights into efficacy of IVR</a:t>
            </a:r>
          </a:p>
        </p:txBody>
      </p:sp>
    </p:spTree>
    <p:extLst>
      <p:ext uri="{BB962C8B-B14F-4D97-AF65-F5344CB8AC3E}">
        <p14:creationId xmlns:p14="http://schemas.microsoft.com/office/powerpoint/2010/main" val="3534182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Urea fertilizer management</a:t>
            </a:r>
          </a:p>
        </p:txBody>
      </p:sp>
      <p:graphicFrame>
        <p:nvGraphicFramePr>
          <p:cNvPr id="5" name="Table 4">
            <a:extLst>
              <a:ext uri="{FF2B5EF4-FFF2-40B4-BE49-F238E27FC236}">
                <a16:creationId xmlns:a16="http://schemas.microsoft.com/office/drawing/2014/main" id="{36F22FA0-0CD0-3148-963E-D56F03F4C8BD}"/>
              </a:ext>
            </a:extLst>
          </p:cNvPr>
          <p:cNvGraphicFramePr>
            <a:graphicFrameLocks noGrp="1"/>
          </p:cNvGraphicFramePr>
          <p:nvPr>
            <p:extLst>
              <p:ext uri="{D42A27DB-BD31-4B8C-83A1-F6EECF244321}">
                <p14:modId xmlns:p14="http://schemas.microsoft.com/office/powerpoint/2010/main" val="2393981998"/>
              </p:ext>
            </p:extLst>
          </p:nvPr>
        </p:nvGraphicFramePr>
        <p:xfrm>
          <a:off x="762000" y="2057400"/>
          <a:ext cx="8229602" cy="792480"/>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1378425900"/>
                    </a:ext>
                  </a:extLst>
                </a:gridCol>
                <a:gridCol w="2209800">
                  <a:extLst>
                    <a:ext uri="{9D8B030D-6E8A-4147-A177-3AD203B41FA5}">
                      <a16:colId xmlns:a16="http://schemas.microsoft.com/office/drawing/2014/main" val="2761854188"/>
                    </a:ext>
                  </a:extLst>
                </a:gridCol>
                <a:gridCol w="2362202">
                  <a:extLst>
                    <a:ext uri="{9D8B030D-6E8A-4147-A177-3AD203B41FA5}">
                      <a16:colId xmlns:a16="http://schemas.microsoft.com/office/drawing/2014/main" val="3068558523"/>
                    </a:ext>
                  </a:extLst>
                </a:gridCol>
              </a:tblGrid>
              <a:tr h="370840">
                <a:tc>
                  <a:txBody>
                    <a:bodyPr/>
                    <a:lstStyle/>
                    <a:p>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Treated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6989275"/>
                  </a:ext>
                </a:extLst>
              </a:tr>
              <a:tr h="370840">
                <a:tc>
                  <a:txBody>
                    <a:bodyPr/>
                    <a:lstStyle/>
                    <a:p>
                      <a:r>
                        <a:rPr lang="en-US" sz="2000" dirty="0"/>
                        <a:t>Applied</a:t>
                      </a:r>
                      <a:r>
                        <a:rPr lang="en-US" sz="2000" baseline="0" dirty="0"/>
                        <a:t> urea at planting</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4369385"/>
                  </a:ext>
                </a:extLst>
              </a:tr>
            </a:tbl>
          </a:graphicData>
        </a:graphic>
      </p:graphicFrame>
    </p:spTree>
    <p:extLst>
      <p:ext uri="{BB962C8B-B14F-4D97-AF65-F5344CB8AC3E}">
        <p14:creationId xmlns:p14="http://schemas.microsoft.com/office/powerpoint/2010/main" val="2913614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Urea fertilizer management</a:t>
            </a:r>
          </a:p>
        </p:txBody>
      </p:sp>
      <p:graphicFrame>
        <p:nvGraphicFramePr>
          <p:cNvPr id="6" name="Table 5">
            <a:extLst>
              <a:ext uri="{FF2B5EF4-FFF2-40B4-BE49-F238E27FC236}">
                <a16:creationId xmlns:a16="http://schemas.microsoft.com/office/drawing/2014/main" id="{326C581D-3C10-804B-B97F-8E7CAE7FB5E6}"/>
              </a:ext>
            </a:extLst>
          </p:cNvPr>
          <p:cNvGraphicFramePr>
            <a:graphicFrameLocks noGrp="1"/>
          </p:cNvGraphicFramePr>
          <p:nvPr>
            <p:extLst>
              <p:ext uri="{D42A27DB-BD31-4B8C-83A1-F6EECF244321}">
                <p14:modId xmlns:p14="http://schemas.microsoft.com/office/powerpoint/2010/main" val="49744555"/>
              </p:ext>
            </p:extLst>
          </p:nvPr>
        </p:nvGraphicFramePr>
        <p:xfrm>
          <a:off x="762000" y="1981200"/>
          <a:ext cx="8229602" cy="792480"/>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1378425900"/>
                    </a:ext>
                  </a:extLst>
                </a:gridCol>
                <a:gridCol w="2209800">
                  <a:extLst>
                    <a:ext uri="{9D8B030D-6E8A-4147-A177-3AD203B41FA5}">
                      <a16:colId xmlns:a16="http://schemas.microsoft.com/office/drawing/2014/main" val="2761854188"/>
                    </a:ext>
                  </a:extLst>
                </a:gridCol>
                <a:gridCol w="2362202">
                  <a:extLst>
                    <a:ext uri="{9D8B030D-6E8A-4147-A177-3AD203B41FA5}">
                      <a16:colId xmlns:a16="http://schemas.microsoft.com/office/drawing/2014/main" val="3068558523"/>
                    </a:ext>
                  </a:extLst>
                </a:gridCol>
              </a:tblGrid>
              <a:tr h="370840">
                <a:tc>
                  <a:txBody>
                    <a:bodyPr/>
                    <a:lstStyle/>
                    <a:p>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Treated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6989275"/>
                  </a:ext>
                </a:extLst>
              </a:tr>
              <a:tr h="370840">
                <a:tc>
                  <a:txBody>
                    <a:bodyPr/>
                    <a:lstStyle/>
                    <a:p>
                      <a:r>
                        <a:rPr lang="en-US" sz="2000" dirty="0"/>
                        <a:t>Applied</a:t>
                      </a:r>
                      <a:r>
                        <a:rPr lang="en-US" sz="2000" baseline="0" dirty="0"/>
                        <a:t> urea at planting</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4369385"/>
                  </a:ext>
                </a:extLst>
              </a:tr>
            </a:tbl>
          </a:graphicData>
        </a:graphic>
      </p:graphicFrame>
      <p:sp>
        <p:nvSpPr>
          <p:cNvPr id="3" name="Rectangle 2">
            <a:extLst>
              <a:ext uri="{FF2B5EF4-FFF2-40B4-BE49-F238E27FC236}">
                <a16:creationId xmlns:a16="http://schemas.microsoft.com/office/drawing/2014/main" id="{59CA5CC2-F0C2-EB47-B4AC-395F334722AC}"/>
              </a:ext>
            </a:extLst>
          </p:cNvPr>
          <p:cNvSpPr/>
          <p:nvPr/>
        </p:nvSpPr>
        <p:spPr>
          <a:xfrm>
            <a:off x="1066800" y="3244334"/>
            <a:ext cx="7010400" cy="369332"/>
          </a:xfrm>
          <a:prstGeom prst="rect">
            <a:avLst/>
          </a:prstGeom>
        </p:spPr>
        <p:txBody>
          <a:bodyPr wrap="square">
            <a:spAutoFit/>
          </a:bodyPr>
          <a:lstStyle/>
          <a:p>
            <a:r>
              <a:rPr lang="en-US" b="1" dirty="0"/>
              <a:t>Both groups doing badly, but there is a HUGE LEAP in the right direction</a:t>
            </a:r>
          </a:p>
        </p:txBody>
      </p:sp>
    </p:spTree>
    <p:extLst>
      <p:ext uri="{BB962C8B-B14F-4D97-AF65-F5344CB8AC3E}">
        <p14:creationId xmlns:p14="http://schemas.microsoft.com/office/powerpoint/2010/main" val="718570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Weeding intensity</a:t>
            </a:r>
          </a:p>
        </p:txBody>
      </p:sp>
      <p:graphicFrame>
        <p:nvGraphicFramePr>
          <p:cNvPr id="7" name="Table 6">
            <a:extLst>
              <a:ext uri="{FF2B5EF4-FFF2-40B4-BE49-F238E27FC236}">
                <a16:creationId xmlns:a16="http://schemas.microsoft.com/office/drawing/2014/main" id="{4796F6FF-4747-9849-B583-0F2F0860694A}"/>
              </a:ext>
            </a:extLst>
          </p:cNvPr>
          <p:cNvGraphicFramePr>
            <a:graphicFrameLocks noGrp="1"/>
          </p:cNvGraphicFramePr>
          <p:nvPr>
            <p:extLst>
              <p:ext uri="{D42A27DB-BD31-4B8C-83A1-F6EECF244321}">
                <p14:modId xmlns:p14="http://schemas.microsoft.com/office/powerpoint/2010/main" val="1926267276"/>
              </p:ext>
            </p:extLst>
          </p:nvPr>
        </p:nvGraphicFramePr>
        <p:xfrm>
          <a:off x="762000" y="2026027"/>
          <a:ext cx="8229602" cy="109728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1378425900"/>
                    </a:ext>
                  </a:extLst>
                </a:gridCol>
                <a:gridCol w="1905000">
                  <a:extLst>
                    <a:ext uri="{9D8B030D-6E8A-4147-A177-3AD203B41FA5}">
                      <a16:colId xmlns:a16="http://schemas.microsoft.com/office/drawing/2014/main" val="2761854188"/>
                    </a:ext>
                  </a:extLst>
                </a:gridCol>
                <a:gridCol w="1905002">
                  <a:extLst>
                    <a:ext uri="{9D8B030D-6E8A-4147-A177-3AD203B41FA5}">
                      <a16:colId xmlns:a16="http://schemas.microsoft.com/office/drawing/2014/main" val="3068558523"/>
                    </a:ext>
                  </a:extLst>
                </a:gridCol>
              </a:tblGrid>
              <a:tr h="370840">
                <a:tc>
                  <a:txBody>
                    <a:bodyPr/>
                    <a:lstStyle/>
                    <a:p>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Treated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6989275"/>
                  </a:ext>
                </a:extLst>
              </a:tr>
              <a:tr h="370840">
                <a:tc>
                  <a:txBody>
                    <a:bodyPr/>
                    <a:lstStyle/>
                    <a:p>
                      <a:r>
                        <a:rPr lang="en-US" sz="2000" dirty="0"/>
                        <a:t>% of farmers who had weeded twice by peak maize vegetative stage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4369385"/>
                  </a:ext>
                </a:extLst>
              </a:tr>
            </a:tbl>
          </a:graphicData>
        </a:graphic>
      </p:graphicFrame>
    </p:spTree>
    <p:extLst>
      <p:ext uri="{BB962C8B-B14F-4D97-AF65-F5344CB8AC3E}">
        <p14:creationId xmlns:p14="http://schemas.microsoft.com/office/powerpoint/2010/main" val="1834335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Timing of planting</a:t>
            </a:r>
          </a:p>
        </p:txBody>
      </p:sp>
      <p:graphicFrame>
        <p:nvGraphicFramePr>
          <p:cNvPr id="5" name="Table 4">
            <a:extLst>
              <a:ext uri="{FF2B5EF4-FFF2-40B4-BE49-F238E27FC236}">
                <a16:creationId xmlns:a16="http://schemas.microsoft.com/office/drawing/2014/main" id="{3254BB6D-0312-7041-AB73-24D8DCD11F7B}"/>
              </a:ext>
            </a:extLst>
          </p:cNvPr>
          <p:cNvGraphicFramePr>
            <a:graphicFrameLocks noGrp="1"/>
          </p:cNvGraphicFramePr>
          <p:nvPr>
            <p:extLst>
              <p:ext uri="{D42A27DB-BD31-4B8C-83A1-F6EECF244321}">
                <p14:modId xmlns:p14="http://schemas.microsoft.com/office/powerpoint/2010/main" val="1399654265"/>
              </p:ext>
            </p:extLst>
          </p:nvPr>
        </p:nvGraphicFramePr>
        <p:xfrm>
          <a:off x="762000" y="2057400"/>
          <a:ext cx="7924800" cy="118872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1378425900"/>
                    </a:ext>
                  </a:extLst>
                </a:gridCol>
                <a:gridCol w="1905000">
                  <a:extLst>
                    <a:ext uri="{9D8B030D-6E8A-4147-A177-3AD203B41FA5}">
                      <a16:colId xmlns:a16="http://schemas.microsoft.com/office/drawing/2014/main" val="2761854188"/>
                    </a:ext>
                  </a:extLst>
                </a:gridCol>
                <a:gridCol w="1600200">
                  <a:extLst>
                    <a:ext uri="{9D8B030D-6E8A-4147-A177-3AD203B41FA5}">
                      <a16:colId xmlns:a16="http://schemas.microsoft.com/office/drawing/2014/main" val="3068558523"/>
                    </a:ext>
                  </a:extLst>
                </a:gridCol>
              </a:tblGrid>
              <a:tr h="370840">
                <a:tc>
                  <a:txBody>
                    <a:bodyPr/>
                    <a:lstStyle/>
                    <a:p>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Treated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6989275"/>
                  </a:ext>
                </a:extLst>
              </a:tr>
              <a:tr h="289560">
                <a:tc>
                  <a:txBody>
                    <a:bodyPr/>
                    <a:lstStyle/>
                    <a:p>
                      <a:r>
                        <a:rPr lang="en-US" sz="2000" dirty="0"/>
                        <a:t>Early planting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4369385"/>
                  </a:ext>
                </a:extLst>
              </a:tr>
              <a:tr h="289560">
                <a:tc>
                  <a:txBody>
                    <a:bodyPr/>
                    <a:lstStyle/>
                    <a:p>
                      <a:r>
                        <a:rPr lang="en-US" sz="2000" dirty="0"/>
                        <a:t>Very late plating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8.6%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8500320"/>
                  </a:ext>
                </a:extLst>
              </a:tr>
            </a:tbl>
          </a:graphicData>
        </a:graphic>
      </p:graphicFrame>
    </p:spTree>
    <p:extLst>
      <p:ext uri="{BB962C8B-B14F-4D97-AF65-F5344CB8AC3E}">
        <p14:creationId xmlns:p14="http://schemas.microsoft.com/office/powerpoint/2010/main" val="3941522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Lessons learnt</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7924800" cy="2862322"/>
          </a:xfrm>
          <a:prstGeom prst="rect">
            <a:avLst/>
          </a:prstGeom>
        </p:spPr>
        <p:txBody>
          <a:bodyPr wrap="square">
            <a:spAutoFit/>
          </a:bodyPr>
          <a:lstStyle/>
          <a:p>
            <a:pPr marL="457200" indent="-342900">
              <a:buFont typeface="Arial" panose="020B0604020202020204" pitchFamily="34" charset="0"/>
              <a:buChar char="•"/>
            </a:pPr>
            <a:r>
              <a:rPr lang="en-US" sz="2000" dirty="0"/>
              <a:t>On IVR evaluation, the call pick up rate averaged 75% but completion rate was a low 34% </a:t>
            </a:r>
          </a:p>
          <a:p>
            <a:pPr marL="914400" lvl="1" indent="-342900">
              <a:buFont typeface="Arial" panose="020B0604020202020204" pitchFamily="34" charset="0"/>
              <a:buChar char="•"/>
            </a:pPr>
            <a:r>
              <a:rPr lang="en-US" sz="2000" dirty="0">
                <a:solidFill>
                  <a:schemeClr val="accent4"/>
                </a:solidFill>
              </a:rPr>
              <a:t>Apparently typical for electronic surveys but we could get a better outcome by reducing the number of options on possible responses.</a:t>
            </a:r>
          </a:p>
          <a:p>
            <a:pPr marL="914400" lvl="1" indent="-342900">
              <a:buFont typeface="Arial" panose="020B0604020202020204" pitchFamily="34" charset="0"/>
              <a:buChar char="•"/>
            </a:pPr>
            <a:endParaRPr lang="en-US" sz="2000" dirty="0"/>
          </a:p>
          <a:p>
            <a:pPr marL="114300"/>
            <a:endParaRPr lang="en-US" sz="2000" dirty="0"/>
          </a:p>
          <a:p>
            <a:pPr marL="114300"/>
            <a:endParaRPr lang="en-US" sz="2000" dirty="0"/>
          </a:p>
          <a:p>
            <a:pPr marL="114300"/>
            <a:endParaRPr lang="en-US" sz="2000" dirty="0"/>
          </a:p>
        </p:txBody>
      </p:sp>
    </p:spTree>
    <p:extLst>
      <p:ext uri="{BB962C8B-B14F-4D97-AF65-F5344CB8AC3E}">
        <p14:creationId xmlns:p14="http://schemas.microsoft.com/office/powerpoint/2010/main" val="3654105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Next steps</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2133600"/>
            <a:ext cx="7924800" cy="1631216"/>
          </a:xfrm>
          <a:prstGeom prst="rect">
            <a:avLst/>
          </a:prstGeom>
        </p:spPr>
        <p:txBody>
          <a:bodyPr wrap="square">
            <a:spAutoFit/>
          </a:bodyPr>
          <a:lstStyle/>
          <a:p>
            <a:pPr marL="457200" indent="-342900">
              <a:buFont typeface="Arial" panose="020B0604020202020204" pitchFamily="34" charset="0"/>
              <a:buChar char="•"/>
            </a:pPr>
            <a:r>
              <a:rPr lang="en-US" sz="2000" dirty="0"/>
              <a:t>For Year 2 (2019/2020 cropping season), we are testing IVR on maize agronomy with a larger sample size (700 farmers).</a:t>
            </a:r>
          </a:p>
          <a:p>
            <a:pPr marL="114300"/>
            <a:endParaRPr lang="en-US" sz="2000" dirty="0"/>
          </a:p>
          <a:p>
            <a:pPr marL="457200" indent="-342900">
              <a:buFont typeface="Arial" panose="020B0604020202020204" pitchFamily="34" charset="0"/>
              <a:buChar char="•"/>
            </a:pPr>
            <a:r>
              <a:rPr lang="en-US" sz="2000" dirty="0"/>
              <a:t>We will conduct a maize yield productivity survey to quantify yield benefits.</a:t>
            </a:r>
          </a:p>
        </p:txBody>
      </p:sp>
    </p:spTree>
    <p:extLst>
      <p:ext uri="{BB962C8B-B14F-4D97-AF65-F5344CB8AC3E}">
        <p14:creationId xmlns:p14="http://schemas.microsoft.com/office/powerpoint/2010/main" val="1593963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Image result for msu logo png">
            <a:extLst>
              <a:ext uri="{FF2B5EF4-FFF2-40B4-BE49-F238E27FC236}">
                <a16:creationId xmlns:a16="http://schemas.microsoft.com/office/drawing/2014/main" id="{91652A29-85EA-E140-82AA-ED93865008B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7171" b="34673"/>
          <a:stretch/>
        </p:blipFill>
        <p:spPr bwMode="auto">
          <a:xfrm>
            <a:off x="2514600" y="1752600"/>
            <a:ext cx="3788915"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01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Resilience</a:t>
            </a:r>
          </a:p>
        </p:txBody>
      </p:sp>
      <p:sp>
        <p:nvSpPr>
          <p:cNvPr id="3" name="Rectangle 2">
            <a:extLst>
              <a:ext uri="{FF2B5EF4-FFF2-40B4-BE49-F238E27FC236}">
                <a16:creationId xmlns:a16="http://schemas.microsoft.com/office/drawing/2014/main" id="{68E5906A-6959-C643-BDA4-DA7C93A92B5A}"/>
              </a:ext>
            </a:extLst>
          </p:cNvPr>
          <p:cNvSpPr/>
          <p:nvPr/>
        </p:nvSpPr>
        <p:spPr>
          <a:xfrm>
            <a:off x="685800" y="1981200"/>
            <a:ext cx="7924800" cy="2554545"/>
          </a:xfrm>
          <a:prstGeom prst="rect">
            <a:avLst/>
          </a:prstGeom>
        </p:spPr>
        <p:txBody>
          <a:bodyPr wrap="square">
            <a:spAutoFit/>
          </a:bodyPr>
          <a:lstStyle/>
          <a:p>
            <a:pPr marL="571500" indent="-457200">
              <a:buFont typeface="+mj-lt"/>
              <a:buAutoNum type="arabicPeriod"/>
            </a:pPr>
            <a:r>
              <a:rPr lang="en-US" sz="2000" dirty="0"/>
              <a:t>Focuses on risk reduction by increasing the adaptive capacity of people and the agriculture ecosystems on which they depend, enabling farmers to meet current and future food needs while coping with uncertainty and change.</a:t>
            </a:r>
          </a:p>
          <a:p>
            <a:pPr marL="571500" indent="-457200">
              <a:buFont typeface="+mj-lt"/>
              <a:buAutoNum type="arabicPeriod"/>
            </a:pPr>
            <a:endParaRPr lang="en-US" sz="2000" dirty="0"/>
          </a:p>
          <a:p>
            <a:pPr marL="571500" indent="-457200">
              <a:buFont typeface="+mj-lt"/>
              <a:buAutoNum type="arabicPeriod"/>
            </a:pPr>
            <a:r>
              <a:rPr lang="en-US" sz="2000" dirty="0"/>
              <a:t>…..  requires fundamentally building and restoring the ability of farming/ecosystems to buffer change.</a:t>
            </a:r>
          </a:p>
          <a:p>
            <a:pPr marL="571500" indent="-457200">
              <a:buFont typeface="+mj-lt"/>
              <a:buAutoNum type="arabicPeriod"/>
            </a:pPr>
            <a:endParaRPr lang="en-US" sz="2000" dirty="0"/>
          </a:p>
        </p:txBody>
      </p:sp>
    </p:spTree>
    <p:extLst>
      <p:ext uri="{BB962C8B-B14F-4D97-AF65-F5344CB8AC3E}">
        <p14:creationId xmlns:p14="http://schemas.microsoft.com/office/powerpoint/2010/main" val="572529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800" y="2819400"/>
            <a:ext cx="7772400" cy="685800"/>
          </a:xfrm>
        </p:spPr>
        <p:txBody>
          <a:bodyPr/>
          <a:lstStyle/>
          <a:p>
            <a:pPr algn="ctr"/>
            <a:r>
              <a:rPr lang="en-US" sz="2800" b="1" dirty="0">
                <a:latin typeface="+mn-lt"/>
              </a:rPr>
              <a:t>The current reality…low productivity</a:t>
            </a:r>
          </a:p>
        </p:txBody>
      </p:sp>
    </p:spTree>
    <p:extLst>
      <p:ext uri="{BB962C8B-B14F-4D97-AF65-F5344CB8AC3E}">
        <p14:creationId xmlns:p14="http://schemas.microsoft.com/office/powerpoint/2010/main" val="51520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9600" y="3200400"/>
            <a:ext cx="3048000" cy="457200"/>
          </a:xfrm>
        </p:spPr>
        <p:txBody>
          <a:bodyPr/>
          <a:lstStyle/>
          <a:p>
            <a:r>
              <a:rPr lang="en-US" sz="2800" b="1" dirty="0">
                <a:latin typeface="+mn-lt"/>
              </a:rPr>
              <a:t>Maize yields poor for much of Africa</a:t>
            </a:r>
          </a:p>
        </p:txBody>
      </p:sp>
      <p:pic>
        <p:nvPicPr>
          <p:cNvPr id="5" name="Picture 4">
            <a:extLst>
              <a:ext uri="{FF2B5EF4-FFF2-40B4-BE49-F238E27FC236}">
                <a16:creationId xmlns:a16="http://schemas.microsoft.com/office/drawing/2014/main" id="{853B4372-4664-E043-B9EB-8557BF325C3A}"/>
              </a:ext>
            </a:extLst>
          </p:cNvPr>
          <p:cNvPicPr>
            <a:picLocks noChangeAspect="1"/>
          </p:cNvPicPr>
          <p:nvPr/>
        </p:nvPicPr>
        <p:blipFill>
          <a:blip r:embed="rId2"/>
          <a:stretch>
            <a:fillRect/>
          </a:stretch>
        </p:blipFill>
        <p:spPr>
          <a:xfrm>
            <a:off x="4543530" y="1676400"/>
            <a:ext cx="4253721" cy="4451350"/>
          </a:xfrm>
          <a:prstGeom prst="rect">
            <a:avLst/>
          </a:prstGeom>
        </p:spPr>
      </p:pic>
      <p:sp>
        <p:nvSpPr>
          <p:cNvPr id="6" name="Rectangle 5">
            <a:extLst>
              <a:ext uri="{FF2B5EF4-FFF2-40B4-BE49-F238E27FC236}">
                <a16:creationId xmlns:a16="http://schemas.microsoft.com/office/drawing/2014/main" id="{7F1D5236-2C14-604B-A6E1-98423898ABF1}"/>
              </a:ext>
            </a:extLst>
          </p:cNvPr>
          <p:cNvSpPr/>
          <p:nvPr/>
        </p:nvSpPr>
        <p:spPr>
          <a:xfrm>
            <a:off x="4876800" y="6400800"/>
            <a:ext cx="2775119" cy="369332"/>
          </a:xfrm>
          <a:prstGeom prst="rect">
            <a:avLst/>
          </a:prstGeom>
        </p:spPr>
        <p:txBody>
          <a:bodyPr wrap="none">
            <a:spAutoFit/>
          </a:bodyPr>
          <a:lstStyle/>
          <a:p>
            <a:r>
              <a:rPr lang="en-US" dirty="0"/>
              <a:t>World average = 4.92 t ha-1</a:t>
            </a:r>
          </a:p>
        </p:txBody>
      </p:sp>
    </p:spTree>
    <p:extLst>
      <p:ext uri="{BB962C8B-B14F-4D97-AF65-F5344CB8AC3E}">
        <p14:creationId xmlns:p14="http://schemas.microsoft.com/office/powerpoint/2010/main" val="2592674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Alarming crop yield gaps</a:t>
            </a:r>
          </a:p>
        </p:txBody>
      </p:sp>
      <p:pic>
        <p:nvPicPr>
          <p:cNvPr id="9" name="Picture 8">
            <a:extLst>
              <a:ext uri="{FF2B5EF4-FFF2-40B4-BE49-F238E27FC236}">
                <a16:creationId xmlns:a16="http://schemas.microsoft.com/office/drawing/2014/main" id="{07DA556E-82E6-2E4F-B96D-C370C51BA053}"/>
              </a:ext>
            </a:extLst>
          </p:cNvPr>
          <p:cNvPicPr>
            <a:picLocks noChangeAspect="1"/>
          </p:cNvPicPr>
          <p:nvPr/>
        </p:nvPicPr>
        <p:blipFill>
          <a:blip r:embed="rId2"/>
          <a:stretch>
            <a:fillRect/>
          </a:stretch>
        </p:blipFill>
        <p:spPr>
          <a:xfrm>
            <a:off x="762000" y="1981200"/>
            <a:ext cx="6413500" cy="3098214"/>
          </a:xfrm>
          <a:prstGeom prst="rect">
            <a:avLst/>
          </a:prstGeom>
        </p:spPr>
      </p:pic>
    </p:spTree>
    <p:extLst>
      <p:ext uri="{BB962C8B-B14F-4D97-AF65-F5344CB8AC3E}">
        <p14:creationId xmlns:p14="http://schemas.microsoft.com/office/powerpoint/2010/main" val="1098189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800" y="2819400"/>
            <a:ext cx="7772400" cy="685800"/>
          </a:xfrm>
        </p:spPr>
        <p:txBody>
          <a:bodyPr/>
          <a:lstStyle/>
          <a:p>
            <a:pPr algn="ctr"/>
            <a:r>
              <a:rPr lang="en-US" sz="2800" b="1" dirty="0">
                <a:latin typeface="+mn-lt"/>
              </a:rPr>
              <a:t>Reducing crop yield gaps is part of the pathway towards breaking the vicious poverty trap</a:t>
            </a:r>
          </a:p>
        </p:txBody>
      </p:sp>
    </p:spTree>
    <p:extLst>
      <p:ext uri="{BB962C8B-B14F-4D97-AF65-F5344CB8AC3E}">
        <p14:creationId xmlns:p14="http://schemas.microsoft.com/office/powerpoint/2010/main" val="2341492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7772400" cy="457200"/>
          </a:xfrm>
        </p:spPr>
        <p:txBody>
          <a:bodyPr/>
          <a:lstStyle/>
          <a:p>
            <a:r>
              <a:rPr lang="en-US" sz="2800" b="1" dirty="0">
                <a:latin typeface="+mn-lt"/>
              </a:rPr>
              <a:t>How to communicate this message effectively…..</a:t>
            </a:r>
          </a:p>
        </p:txBody>
      </p:sp>
      <p:pic>
        <p:nvPicPr>
          <p:cNvPr id="7" name="Picture 6">
            <a:extLst>
              <a:ext uri="{FF2B5EF4-FFF2-40B4-BE49-F238E27FC236}">
                <a16:creationId xmlns:a16="http://schemas.microsoft.com/office/drawing/2014/main" id="{F43E6EFF-2BB9-8046-B168-036D05E55F7A}"/>
              </a:ext>
            </a:extLst>
          </p:cNvPr>
          <p:cNvPicPr>
            <a:picLocks noChangeAspect="1"/>
          </p:cNvPicPr>
          <p:nvPr/>
        </p:nvPicPr>
        <p:blipFill>
          <a:blip r:embed="rId2"/>
          <a:stretch>
            <a:fillRect/>
          </a:stretch>
        </p:blipFill>
        <p:spPr>
          <a:xfrm>
            <a:off x="533400" y="2362200"/>
            <a:ext cx="7344084" cy="3886201"/>
          </a:xfrm>
          <a:prstGeom prst="rect">
            <a:avLst/>
          </a:prstGeom>
        </p:spPr>
      </p:pic>
    </p:spTree>
    <p:extLst>
      <p:ext uri="{BB962C8B-B14F-4D97-AF65-F5344CB8AC3E}">
        <p14:creationId xmlns:p14="http://schemas.microsoft.com/office/powerpoint/2010/main" val="578974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E8AF72-DC95-3945-903C-952FBD0C1174}"/>
              </a:ext>
            </a:extLst>
          </p:cNvPr>
          <p:cNvPicPr>
            <a:picLocks noChangeAspect="1"/>
          </p:cNvPicPr>
          <p:nvPr/>
        </p:nvPicPr>
        <p:blipFill>
          <a:blip r:embed="rId2"/>
          <a:stretch>
            <a:fillRect/>
          </a:stretch>
        </p:blipFill>
        <p:spPr>
          <a:xfrm>
            <a:off x="-228600" y="-81491"/>
            <a:ext cx="9525000" cy="7077603"/>
          </a:xfrm>
          <a:prstGeom prst="rect">
            <a:avLst/>
          </a:prstGeom>
        </p:spPr>
      </p:pic>
      <p:sp>
        <p:nvSpPr>
          <p:cNvPr id="2" name="Text Placeholder 1"/>
          <p:cNvSpPr>
            <a:spLocks noGrp="1"/>
          </p:cNvSpPr>
          <p:nvPr>
            <p:ph type="body" sz="quarter" idx="12"/>
          </p:nvPr>
        </p:nvSpPr>
        <p:spPr>
          <a:xfrm>
            <a:off x="990600" y="838200"/>
            <a:ext cx="7772400" cy="838200"/>
          </a:xfrm>
        </p:spPr>
        <p:txBody>
          <a:bodyPr/>
          <a:lstStyle/>
          <a:p>
            <a:r>
              <a:rPr lang="en-US" sz="2800" b="1" dirty="0">
                <a:latin typeface="+mn-lt"/>
              </a:rPr>
              <a:t>With appropriate technology dissemination, intensification on smallholder farms is possible</a:t>
            </a:r>
          </a:p>
        </p:txBody>
      </p:sp>
    </p:spTree>
    <p:extLst>
      <p:ext uri="{BB962C8B-B14F-4D97-AF65-F5344CB8AC3E}">
        <p14:creationId xmlns:p14="http://schemas.microsoft.com/office/powerpoint/2010/main" val="6536371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95</TotalTime>
  <Words>662</Words>
  <Application>Microsoft Macintosh PowerPoint</Application>
  <PresentationFormat>On-screen Show (4:3)</PresentationFormat>
  <Paragraphs>97</Paragraphs>
  <Slides>29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Odhong, Jonathan (IITA)</cp:lastModifiedBy>
  <cp:revision>31</cp:revision>
  <cp:lastPrinted>2011-10-06T11:45:23Z</cp:lastPrinted>
  <dcterms:created xsi:type="dcterms:W3CDTF">2019-09-18T16:38:40Z</dcterms:created>
  <dcterms:modified xsi:type="dcterms:W3CDTF">2020-01-06T11:23:34Z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