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sldIdLst>
    <p:sldId id="256" r:id="rId2"/>
    <p:sldId id="257" r:id="rId3"/>
    <p:sldId id="258" r:id="rId4"/>
    <p:sldId id="263" r:id="rId5"/>
    <p:sldId id="261" r:id="rId6"/>
    <p:sldId id="262" r:id="rId7"/>
    <p:sldId id="264" r:id="rId8"/>
    <p:sldId id="265" r:id="rId9"/>
    <p:sldId id="267" r:id="rId10"/>
    <p:sldId id="268" r:id="rId11"/>
    <p:sldId id="269" r:id="rId12"/>
    <p:sldId id="294" r:id="rId13"/>
    <p:sldId id="296" r:id="rId14"/>
    <p:sldId id="295" r:id="rId15"/>
    <p:sldId id="279" r:id="rId16"/>
    <p:sldId id="283" r:id="rId17"/>
    <p:sldId id="293" r:id="rId18"/>
    <p:sldId id="28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10D27A8-509C-42A7-93C0-C8DAA1CAE527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CC4C0B1-DE43-46F4-9F3D-35C522EAC6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19712"/>
            <a:ext cx="8077200" cy="575888"/>
          </a:xfrm>
        </p:spPr>
        <p:txBody>
          <a:bodyPr>
            <a:normAutofit/>
          </a:bodyPr>
          <a:lstStyle/>
          <a:p>
            <a:pPr algn="ctr"/>
            <a:r>
              <a:rPr lang="en-US" sz="2000" dirty="0">
                <a:latin typeface="MS PGothic" panose="020B0600070205080204" pitchFamily="34" charset="-128"/>
                <a:ea typeface="MS PGothic" panose="020B0600070205080204" pitchFamily="34" charset="-128"/>
              </a:rPr>
              <a:t>HEARD Project Final Evaluation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30191"/>
            <a:ext cx="8077200" cy="661416"/>
          </a:xfrm>
        </p:spPr>
        <p:txBody>
          <a:bodyPr>
            <a:noAutofit/>
          </a:bodyPr>
          <a:lstStyle/>
          <a:p>
            <a:pPr algn="ctr"/>
            <a:endParaRPr lang="en-US" sz="4400" dirty="0">
              <a:latin typeface="Franklin Gothic Book" panose="020B0503020102020204" pitchFamily="34" charset="0"/>
            </a:endParaRPr>
          </a:p>
          <a:p>
            <a:pPr algn="ctr"/>
            <a:endParaRPr lang="en-US" sz="4400" dirty="0">
              <a:latin typeface="Franklin Gothic Book" panose="020B0503020102020204" pitchFamily="34" charset="0"/>
            </a:endParaRPr>
          </a:p>
          <a:p>
            <a:pPr algn="ctr"/>
            <a:r>
              <a:rPr lang="en-US" sz="4400" dirty="0">
                <a:latin typeface="MS PGothic" panose="020B0600070205080204" pitchFamily="34" charset="-128"/>
                <a:ea typeface="MS PGothic" panose="020B0600070205080204" pitchFamily="34" charset="-128"/>
              </a:rPr>
              <a:t>HEARD Overall Project Brief</a:t>
            </a:r>
            <a:endParaRPr lang="en-US" sz="4400" dirty="0">
              <a:latin typeface="Franklin Gothic Book" panose="020B050302010202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5181600"/>
            <a:ext cx="2133600" cy="135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022" y="5181600"/>
            <a:ext cx="2133600" cy="13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78266E-E98C-C934-587E-3932833082B5}"/>
              </a:ext>
            </a:extLst>
          </p:cNvPr>
          <p:cNvSpPr txBox="1"/>
          <p:nvPr/>
        </p:nvSpPr>
        <p:spPr>
          <a:xfrm>
            <a:off x="2269672" y="3105835"/>
            <a:ext cx="48169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 err="1"/>
              <a:t>Melaku</a:t>
            </a:r>
            <a:r>
              <a:rPr lang="en-US" dirty="0"/>
              <a:t> Assefa </a:t>
            </a:r>
          </a:p>
          <a:p>
            <a:pPr algn="ctr"/>
            <a:r>
              <a:rPr lang="en-US" dirty="0"/>
              <a:t>MoA HEARD coordinator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25 March 2024</a:t>
            </a:r>
          </a:p>
          <a:p>
            <a:pPr algn="ctr"/>
            <a:r>
              <a:rPr lang="en-US" dirty="0"/>
              <a:t>International Livestock Research Institute (ILRI) Ethiopia</a:t>
            </a:r>
          </a:p>
        </p:txBody>
      </p:sp>
    </p:spTree>
    <p:extLst>
      <p:ext uri="{BB962C8B-B14F-4D97-AF65-F5344CB8AC3E}">
        <p14:creationId xmlns:p14="http://schemas.microsoft.com/office/powerpoint/2010/main" val="1328574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Main activities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...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Major activities under the result / Component three: “</a:t>
            </a:r>
            <a:r>
              <a:rPr lang="en-US" sz="2400" b="1" dirty="0">
                <a:latin typeface="Franklin Gothic Book" panose="020B0503020102020204" pitchFamily="34" charset="0"/>
              </a:rPr>
              <a:t>Food safety </a:t>
            </a:r>
            <a:r>
              <a:rPr lang="en-US" sz="2400" dirty="0">
                <a:latin typeface="Franklin Gothic Book" panose="020B0503020102020204" pitchFamily="34" charset="0"/>
              </a:rPr>
              <a:t>of primary products of animal origin improved</a:t>
            </a:r>
            <a:r>
              <a:rPr lang="en-US" sz="2400" b="1" dirty="0">
                <a:latin typeface="Franklin Gothic Book" panose="020B0503020102020204" pitchFamily="34" charset="0"/>
              </a:rPr>
              <a:t> </a:t>
            </a:r>
            <a:r>
              <a:rPr lang="en-US" sz="2400" dirty="0">
                <a:latin typeface="Franklin Gothic Book" panose="020B0503020102020204" pitchFamily="34" charset="0"/>
              </a:rPr>
              <a:t>and</a:t>
            </a:r>
            <a:r>
              <a:rPr lang="en-US" sz="2400" b="1" dirty="0">
                <a:latin typeface="Franklin Gothic Book" panose="020B0503020102020204" pitchFamily="34" charset="0"/>
              </a:rPr>
              <a:t> </a:t>
            </a:r>
            <a:r>
              <a:rPr lang="en-US" sz="2400" dirty="0">
                <a:latin typeface="Franklin Gothic Book" panose="020B0503020102020204" pitchFamily="34" charset="0"/>
              </a:rPr>
              <a:t>better</a:t>
            </a:r>
            <a:r>
              <a:rPr lang="en-US" sz="2400" b="1" dirty="0">
                <a:latin typeface="Franklin Gothic Book" panose="020B0503020102020204" pitchFamily="34" charset="0"/>
              </a:rPr>
              <a:t> control of zoonotic diseases </a:t>
            </a:r>
            <a:r>
              <a:rPr lang="en-US" sz="2400" dirty="0">
                <a:latin typeface="Franklin Gothic Book" panose="020B0503020102020204" pitchFamily="34" charset="0"/>
              </a:rPr>
              <a:t>achieved” :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3.1 Improve </a:t>
            </a:r>
            <a:r>
              <a:rPr lang="en-US" sz="2400" b="1" dirty="0">
                <a:latin typeface="Franklin Gothic Book" panose="020B0503020102020204" pitchFamily="34" charset="0"/>
              </a:rPr>
              <a:t>inspection and certification</a:t>
            </a:r>
            <a:r>
              <a:rPr lang="en-US" sz="2400" dirty="0">
                <a:latin typeface="Franklin Gothic Book" panose="020B0503020102020204" pitchFamily="34" charset="0"/>
              </a:rPr>
              <a:t> of animal and animal products to ensure food safety</a:t>
            </a:r>
            <a:r>
              <a:rPr lang="en-US" sz="2400" b="1" dirty="0">
                <a:latin typeface="Franklin Gothic Book" panose="020B0503020102020204" pitchFamily="34" charset="0"/>
              </a:rPr>
              <a:t>;</a:t>
            </a: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3.2. </a:t>
            </a:r>
            <a:r>
              <a:rPr lang="en-US" sz="2400" b="1" dirty="0">
                <a:latin typeface="Franklin Gothic Book" panose="020B0503020102020204" pitchFamily="34" charset="0"/>
              </a:rPr>
              <a:t>Standardize and certify export abattoirs</a:t>
            </a:r>
            <a:r>
              <a:rPr lang="en-US" sz="2400" dirty="0">
                <a:latin typeface="Franklin Gothic Book" panose="020B0503020102020204" pitchFamily="34" charset="0"/>
              </a:rPr>
              <a:t>;</a:t>
            </a: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 </a:t>
            </a: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3.3. Support </a:t>
            </a:r>
            <a:r>
              <a:rPr lang="en-US" sz="2400" b="1" dirty="0">
                <a:latin typeface="Franklin Gothic Book" panose="020B0503020102020204" pitchFamily="34" charset="0"/>
              </a:rPr>
              <a:t>animal quarantine </a:t>
            </a:r>
            <a:r>
              <a:rPr lang="en-US" sz="2400" dirty="0">
                <a:latin typeface="Franklin Gothic Book" panose="020B0503020102020204" pitchFamily="34" charset="0"/>
              </a:rPr>
              <a:t>to strengthen </a:t>
            </a:r>
            <a:r>
              <a:rPr lang="en-US" sz="2400" b="1" dirty="0">
                <a:latin typeface="Franklin Gothic Book" panose="020B0503020102020204" pitchFamily="34" charset="0"/>
              </a:rPr>
              <a:t>inspection and certification</a:t>
            </a:r>
            <a:r>
              <a:rPr lang="en-US" sz="2400" dirty="0">
                <a:latin typeface="Franklin Gothic Book" panose="020B0503020102020204" pitchFamily="34" charset="0"/>
              </a:rPr>
              <a:t>;</a:t>
            </a:r>
            <a:endParaRPr lang="en-US" sz="2400" b="1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 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  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364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Main activities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...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256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3.4. Strengthen the </a:t>
            </a:r>
            <a:r>
              <a:rPr lang="en-US" sz="2400" b="1" dirty="0">
                <a:latin typeface="Franklin Gothic Book" panose="020B0503020102020204" pitchFamily="34" charset="0"/>
              </a:rPr>
              <a:t>Livestock identification and traceability system</a:t>
            </a:r>
            <a:r>
              <a:rPr lang="en-US" sz="2400" dirty="0">
                <a:latin typeface="Franklin Gothic Book" panose="020B0503020102020204" pitchFamily="34" charset="0"/>
              </a:rPr>
              <a:t> (LITS); 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3.5. Promote and implement standardized </a:t>
            </a:r>
            <a:r>
              <a:rPr lang="en-US" sz="2400" b="1" dirty="0">
                <a:latin typeface="Franklin Gothic Book" panose="020B0503020102020204" pitchFamily="34" charset="0"/>
              </a:rPr>
              <a:t>animal welfare</a:t>
            </a:r>
            <a:r>
              <a:rPr lang="en-US" sz="2400" dirty="0">
                <a:latin typeface="Franklin Gothic Book" panose="020B0503020102020204" pitchFamily="34" charset="0"/>
              </a:rPr>
              <a:t>;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3.6. </a:t>
            </a:r>
            <a:r>
              <a:rPr lang="en-US" sz="2400" b="1" dirty="0">
                <a:latin typeface="Franklin Gothic Book" panose="020B0503020102020204" pitchFamily="34" charset="0"/>
              </a:rPr>
              <a:t>Improve testing</a:t>
            </a:r>
            <a:r>
              <a:rPr lang="en-US" sz="2400" dirty="0">
                <a:latin typeface="Franklin Gothic Book" panose="020B0503020102020204" pitchFamily="34" charset="0"/>
              </a:rPr>
              <a:t> of </a:t>
            </a:r>
            <a:r>
              <a:rPr lang="en-US" sz="2400" b="1" dirty="0">
                <a:latin typeface="Franklin Gothic Book" panose="020B0503020102020204" pitchFamily="34" charset="0"/>
              </a:rPr>
              <a:t>primary animal products</a:t>
            </a:r>
            <a:r>
              <a:rPr lang="en-US" sz="2400" dirty="0">
                <a:latin typeface="Franklin Gothic Book" panose="020B0503020102020204" pitchFamily="34" charset="0"/>
              </a:rPr>
              <a:t>;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3.7. Develop University/College based </a:t>
            </a:r>
            <a:r>
              <a:rPr lang="en-US" sz="2400" b="1" dirty="0">
                <a:latin typeface="Franklin Gothic Book" panose="020B0503020102020204" pitchFamily="34" charset="0"/>
              </a:rPr>
              <a:t>meat inspection course</a:t>
            </a:r>
            <a:r>
              <a:rPr lang="en-US" sz="2400" dirty="0">
                <a:latin typeface="Franklin Gothic Book" panose="020B0503020102020204" pitchFamily="34" charset="0"/>
              </a:rPr>
              <a:t> to produce certified meat inspectors: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3.8. Enhance </a:t>
            </a:r>
            <a:r>
              <a:rPr lang="en-US" sz="2400" b="1" dirty="0">
                <a:latin typeface="Franklin Gothic Book" panose="020B0503020102020204" pitchFamily="34" charset="0"/>
              </a:rPr>
              <a:t>Zoonotic disease</a:t>
            </a:r>
            <a:r>
              <a:rPr lang="en-US" sz="2400" dirty="0">
                <a:latin typeface="Franklin Gothic Book" panose="020B0503020102020204" pitchFamily="34" charset="0"/>
              </a:rPr>
              <a:t> surveillance and control: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21059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latin typeface="MS PGothic" panose="020B0600070205080204" pitchFamily="34" charset="-128"/>
                <a:ea typeface="MS PGothic" panose="020B0600070205080204" pitchFamily="34" charset="-128"/>
              </a:rPr>
              <a:t>Project management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256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Each project has PCU,</a:t>
            </a:r>
          </a:p>
          <a:p>
            <a:pPr marL="0" indent="0" algn="just">
              <a:buNone/>
            </a:pPr>
            <a:endParaRPr lang="en-US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Each PCU is led by  the animal health lead of the institution;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The project overall is led by the Steering committee, composed of higher officials of </a:t>
            </a:r>
            <a:r>
              <a:rPr lang="en-US" sz="2400" dirty="0" err="1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MoA</a:t>
            </a:r>
            <a:r>
              <a:rPr lang="en-US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 /SMLFRD, Regions LR/PD </a:t>
            </a:r>
            <a:r>
              <a:rPr lang="en-US" sz="2400" dirty="0" err="1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Beauros</a:t>
            </a:r>
            <a:r>
              <a:rPr lang="en-US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’,  ELRI/EVA, NAO and EUD;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 err="1">
                <a:latin typeface="Franklin Gothic Book" panose="020B0503020102020204" pitchFamily="34" charset="0"/>
                <a:ea typeface="Times New Roman" panose="02020603050405020304" pitchFamily="18" charset="0"/>
              </a:rPr>
              <a:t>MoA</a:t>
            </a:r>
            <a:r>
              <a:rPr lang="en-US" sz="2400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/SMLFRDS Oversees the project’s overall implementation;</a:t>
            </a:r>
            <a:endParaRPr lang="en-US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GB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GB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3325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latin typeface="MS PGothic" panose="020B0600070205080204" pitchFamily="34" charset="-128"/>
                <a:ea typeface="MS PGothic" panose="020B0600070205080204" pitchFamily="34" charset="-128"/>
              </a:rPr>
              <a:t>Project M&amp;E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256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Internal:</a:t>
            </a:r>
          </a:p>
          <a:p>
            <a:pPr marL="342900" indent="-342900" algn="just"/>
            <a:r>
              <a:rPr lang="en-US" sz="2400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Monitored by each project owner institution;</a:t>
            </a:r>
          </a:p>
          <a:p>
            <a:pPr marL="342900" indent="-342900" algn="just"/>
            <a:r>
              <a:rPr lang="en-US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There is a joint monitoring platform of Major stakeholders facilitated by TAT;</a:t>
            </a:r>
          </a:p>
          <a:p>
            <a:pPr marL="342900" indent="-342900" algn="just"/>
            <a:endParaRPr lang="en-US" sz="2400" dirty="0"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External:</a:t>
            </a:r>
          </a:p>
          <a:p>
            <a:pPr marL="0" indent="0" algn="just">
              <a:buNone/>
            </a:pPr>
            <a:endParaRPr lang="en-US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342900" indent="-342900" algn="just"/>
            <a:r>
              <a:rPr lang="en-US" sz="2400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ROM mission recruited by EU</a:t>
            </a:r>
          </a:p>
          <a:p>
            <a:pPr marL="342900" indent="-342900" algn="just"/>
            <a:endParaRPr lang="en-US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342900" indent="-342900" algn="just"/>
            <a:r>
              <a:rPr lang="en-US" sz="2400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Mid-term evaluation recruited by HEARD</a:t>
            </a:r>
          </a:p>
          <a:p>
            <a:pPr marL="342900" indent="-342900" algn="just"/>
            <a:endParaRPr lang="en-US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342900" indent="-342900" algn="just"/>
            <a:r>
              <a:rPr lang="en-US" sz="2400" dirty="0">
                <a:latin typeface="Franklin Gothic Book" panose="020B0503020102020204" pitchFamily="34" charset="0"/>
                <a:ea typeface="Times New Roman" panose="02020603050405020304" pitchFamily="18" charset="0"/>
              </a:rPr>
              <a:t>The current final evaluation;</a:t>
            </a:r>
            <a:endParaRPr lang="en-US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GB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GB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0858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latin typeface="MS PGothic" panose="020B0600070205080204" pitchFamily="34" charset="-128"/>
                <a:ea typeface="MS PGothic" panose="020B0600070205080204" pitchFamily="34" charset="-128"/>
              </a:rPr>
              <a:t>Response to the Impact of COVID-19 on Animal Health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256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Grant Contract ref: HEARD FED/2020/419-557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Budget EUR 400,000,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GB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Results/outputs: </a:t>
            </a:r>
          </a:p>
          <a:p>
            <a:pPr marL="342900" indent="-342900" algn="just">
              <a:buAutoNum type="arabicPeriod"/>
            </a:pPr>
            <a:r>
              <a:rPr lang="en-GB" sz="2400" b="1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Veterinary drug </a:t>
            </a:r>
            <a:r>
              <a:rPr lang="en-GB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supply and </a:t>
            </a:r>
            <a:r>
              <a:rPr lang="en-GB" sz="2400" b="1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vaccination</a:t>
            </a:r>
            <a:r>
              <a:rPr lang="en-GB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 coverage improved;</a:t>
            </a:r>
          </a:p>
          <a:p>
            <a:pPr marL="342900" indent="-342900" algn="just">
              <a:buAutoNum type="arabicPeriod"/>
            </a:pPr>
            <a:endParaRPr lang="en-GB" sz="2400" dirty="0"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en-GB" sz="2400" b="1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Animal Health workers</a:t>
            </a:r>
            <a:r>
              <a:rPr lang="en-GB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 and value chain actors protected from COVID-19 infection;</a:t>
            </a:r>
            <a:endParaRPr lang="en-GB" sz="2400" dirty="0"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endParaRPr lang="en-GB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342900" indent="-342900" algn="just">
              <a:buAutoNum type="arabicPeriod"/>
            </a:pPr>
            <a:r>
              <a:rPr lang="en-US" sz="2400" b="1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Change of attitude</a:t>
            </a:r>
            <a:r>
              <a:rPr lang="en-US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 on pro-COVID-19 precautions as a result of awareness creation; </a:t>
            </a:r>
            <a:endParaRPr lang="en-GB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900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Challenges</a:t>
            </a:r>
            <a:b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en-US" sz="2400" b="1" dirty="0">
                <a:latin typeface="Franklin Gothic Book" panose="020B0503020102020204" pitchFamily="34" charset="0"/>
              </a:rPr>
              <a:t>COVID-19 Pandemic</a:t>
            </a:r>
            <a:r>
              <a:rPr lang="en-US" sz="2400" dirty="0">
                <a:latin typeface="Franklin Gothic Book" panose="020B0503020102020204" pitchFamily="34" charset="0"/>
              </a:rPr>
              <a:t>: Movement and gathering  restrictions, </a:t>
            </a: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en-US" sz="2400" b="1" dirty="0">
                <a:latin typeface="Franklin Gothic Book" panose="020B0503020102020204" pitchFamily="34" charset="0"/>
              </a:rPr>
              <a:t>Security (instability)</a:t>
            </a:r>
            <a:r>
              <a:rPr lang="en-US" sz="2400" dirty="0">
                <a:latin typeface="Franklin Gothic Book" panose="020B0503020102020204" pitchFamily="34" charset="0"/>
              </a:rPr>
              <a:t>: Movement restrictions,</a:t>
            </a: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en-US" sz="2400" b="1" dirty="0">
                <a:latin typeface="Franklin Gothic Book" panose="020B0503020102020204" pitchFamily="34" charset="0"/>
              </a:rPr>
              <a:t>Drought</a:t>
            </a:r>
            <a:r>
              <a:rPr lang="en-US" sz="2400" dirty="0">
                <a:latin typeface="Franklin Gothic Book" panose="020B0503020102020204" pitchFamily="34" charset="0"/>
              </a:rPr>
              <a:t> occurrence in different regions</a:t>
            </a: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en-US" sz="2400" dirty="0">
                <a:latin typeface="Franklin Gothic Book" panose="020B0503020102020204" pitchFamily="34" charset="0"/>
              </a:rPr>
              <a:t>Lengthy </a:t>
            </a:r>
            <a:r>
              <a:rPr lang="en-US" sz="2400" b="1" dirty="0">
                <a:latin typeface="Franklin Gothic Book" panose="020B0503020102020204" pitchFamily="34" charset="0"/>
              </a:rPr>
              <a:t>procurement</a:t>
            </a:r>
            <a:r>
              <a:rPr lang="en-US" sz="2400" dirty="0">
                <a:latin typeface="Franklin Gothic Book" panose="020B0503020102020204" pitchFamily="34" charset="0"/>
              </a:rPr>
              <a:t> procedure and lack of local suppliers for technical items;</a:t>
            </a: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en-US" sz="2400" b="1" dirty="0">
                <a:latin typeface="Franklin Gothic Book" panose="020B0503020102020204" pitchFamily="34" charset="0"/>
              </a:rPr>
              <a:t>Microfinances</a:t>
            </a:r>
            <a:r>
              <a:rPr lang="en-US" sz="2400" dirty="0">
                <a:latin typeface="Franklin Gothic Book" panose="020B0503020102020204" pitchFamily="34" charset="0"/>
              </a:rPr>
              <a:t> collateral and high interest rate;  </a:t>
            </a: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§"/>
            </a:pPr>
            <a:r>
              <a:rPr lang="en-US" sz="24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Utilizing 10% </a:t>
            </a:r>
            <a:r>
              <a:rPr lang="en-US" sz="2400" b="1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</a:rPr>
              <a:t>reimbursable </a:t>
            </a:r>
            <a:r>
              <a:rPr lang="en-US" sz="2400" b="1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budget</a:t>
            </a:r>
            <a:r>
              <a:rPr lang="en-US" sz="24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,</a:t>
            </a:r>
            <a:endParaRPr lang="en-US" sz="2400" dirty="0">
              <a:latin typeface="Franklin Gothic Book" panose="020B050302010202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6356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b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b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b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</a:rPr>
              <a:t>Lessons</a:t>
            </a:r>
            <a:b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b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b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36637" y="1143000"/>
            <a:ext cx="8229600" cy="4525963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lvl="0" indent="-457200"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61667" y="1600200"/>
            <a:ext cx="8048933" cy="848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importance of </a:t>
            </a:r>
            <a:r>
              <a:rPr lang="en-US" sz="2400" b="1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in collaboration </a:t>
            </a: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partners, stakeholders, and beneficiaries ;</a:t>
            </a: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importance of </a:t>
            </a:r>
            <a:r>
              <a:rPr lang="en-US" sz="2400" b="1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working from home</a:t>
            </a: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US" sz="2400" b="1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virtual meetings</a:t>
            </a: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when necessary;</a:t>
            </a: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necessity and benefits of establishing the </a:t>
            </a:r>
            <a:r>
              <a:rPr lang="en-US" sz="2400" b="1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revolving fund and cost-sharing</a:t>
            </a: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mechanisms ; </a:t>
            </a: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Strong linkage between the </a:t>
            </a:r>
            <a:r>
              <a:rPr lang="en-US" sz="2400" b="1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public and private sectors</a:t>
            </a: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successful accomplishment;</a:t>
            </a: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importance of </a:t>
            </a:r>
            <a:r>
              <a:rPr lang="en-US" sz="2400" b="1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frequent monitoring</a:t>
            </a:r>
            <a:r>
              <a:rPr lang="en-US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technical support;</a:t>
            </a: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endParaRPr lang="en-GB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§"/>
            </a:pPr>
            <a:endParaRPr lang="en-US" sz="24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161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b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b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b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Overall performance</a:t>
            </a:r>
            <a:b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b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b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</a:rPr>
            </a:b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36637" y="1143000"/>
            <a:ext cx="8229600" cy="4525963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lvl="0" indent="-457200"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61667" y="1600200"/>
            <a:ext cx="8048933" cy="623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Budget utilization +- 90%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latin typeface="Franklin Gothic Book" panose="020B0503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performance of technical activities is also expected to be the same.</a:t>
            </a: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en-GB" sz="2400" dirty="0">
              <a:effectLst/>
              <a:latin typeface="Franklin Gothic Book" panose="020B0503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GB" sz="2400" dirty="0">
              <a:effectLst/>
              <a:latin typeface="Franklin Gothic Book" panose="020B05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911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581" y="2438400"/>
            <a:ext cx="9145581" cy="175432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 end,</a:t>
            </a:r>
          </a:p>
          <a:p>
            <a:pPr algn="ctr"/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you for listening!</a:t>
            </a:r>
          </a:p>
        </p:txBody>
      </p:sp>
      <p:pic>
        <p:nvPicPr>
          <p:cNvPr id="3" name="Picture 8" descr="C:\Users\MoLF\Desktop\untitled(2).png">
            <a:extLst>
              <a:ext uri="{FF2B5EF4-FFF2-40B4-BE49-F238E27FC236}">
                <a16:creationId xmlns:a16="http://schemas.microsoft.com/office/drawing/2014/main" id="{CDAF6413-3D27-4476-913D-1CC1239FF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7866" y="20128"/>
            <a:ext cx="1916134" cy="122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Description: C:\Users\ysemeane\AppData\Local\Microsoft\Windows\INetCache\Content.Outlook\Y3W72A55\MoA logo.png">
            <a:extLst>
              <a:ext uri="{FF2B5EF4-FFF2-40B4-BE49-F238E27FC236}">
                <a16:creationId xmlns:a16="http://schemas.microsoft.com/office/drawing/2014/main" id="{E67768E0-BE8B-4F66-8314-41926EF1DAC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009" y="5598544"/>
            <a:ext cx="16764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á¨The image of Ethiopian flag and lodo ááµá áá¤áµ">
            <a:extLst>
              <a:ext uri="{FF2B5EF4-FFF2-40B4-BE49-F238E27FC236}">
                <a16:creationId xmlns:a16="http://schemas.microsoft.com/office/drawing/2014/main" id="{66F51D4B-BF24-4F00-BAC1-840E2F2541C9}"/>
              </a:ext>
            </a:extLst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9665" y="9832"/>
            <a:ext cx="1916134" cy="113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4238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338"/>
            <a:ext cx="8229600" cy="1252728"/>
          </a:xfrm>
        </p:spPr>
        <p:txBody>
          <a:bodyPr/>
          <a:lstStyle/>
          <a:p>
            <a:pPr algn="ctr"/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</a:rPr>
              <a:t>Presentation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176"/>
            <a:ext cx="8229600" cy="4625609"/>
          </a:xfrm>
        </p:spPr>
        <p:txBody>
          <a:bodyPr>
            <a:noAutofit/>
          </a:bodyPr>
          <a:lstStyle/>
          <a:p>
            <a:pPr marL="514350" indent="-514350"/>
            <a:r>
              <a:rPr lang="en-US" sz="2400" b="1" dirty="0"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Introduction</a:t>
            </a:r>
          </a:p>
          <a:p>
            <a:pPr marL="457200" indent="-457200"/>
            <a:endParaRPr lang="en-US" sz="24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/>
            <a:r>
              <a:rPr lang="en-US" sz="2400" b="1" dirty="0"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activities</a:t>
            </a:r>
          </a:p>
          <a:p>
            <a:pPr marL="0" indent="0">
              <a:buNone/>
            </a:pPr>
            <a:endParaRPr lang="en-US" sz="24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/>
            <a:r>
              <a:rPr lang="en-US" sz="2400" b="1" dirty="0">
                <a:latin typeface="Franklin Gothic Book" panose="020B0503020102020204" pitchFamily="34" charset="0"/>
              </a:rPr>
              <a:t>Response to the impact of COVID-19 on Animal Health</a:t>
            </a:r>
          </a:p>
          <a:p>
            <a:pPr marL="0" indent="0">
              <a:buNone/>
            </a:pPr>
            <a:endParaRPr lang="en-US" sz="2400" b="1" dirty="0">
              <a:latin typeface="Franklin Gothic Book" panose="020B0503020102020204" pitchFamily="34" charset="0"/>
            </a:endParaRPr>
          </a:p>
          <a:p>
            <a:pPr marL="514350" indent="-514350"/>
            <a:r>
              <a:rPr lang="en-US" sz="2400" dirty="0">
                <a:latin typeface="Franklin Gothic Book" panose="020B0503020102020204" pitchFamily="34" charset="0"/>
                <a:ea typeface="MS PGothic" panose="020B0600070205080204" pitchFamily="34" charset="-128"/>
              </a:rPr>
              <a:t>Project management</a:t>
            </a:r>
          </a:p>
          <a:p>
            <a:pPr marL="0" indent="0">
              <a:buNone/>
            </a:pPr>
            <a:endParaRPr lang="en-US" sz="2400" b="1" dirty="0">
              <a:latin typeface="Franklin Gothic Book" panose="020B0503020102020204" pitchFamily="34" charset="0"/>
            </a:endParaRPr>
          </a:p>
          <a:p>
            <a:pPr marL="514350" indent="-514350"/>
            <a:r>
              <a:rPr lang="en-US" sz="2400" dirty="0">
                <a:latin typeface="Franklin Gothic Book" panose="020B0503020102020204" pitchFamily="34" charset="0"/>
                <a:ea typeface="MS PGothic" panose="020B0600070205080204" pitchFamily="34" charset="-128"/>
              </a:rPr>
              <a:t>Project M&amp;E</a:t>
            </a:r>
            <a:endParaRPr lang="en-US" sz="24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/>
            <a:endParaRPr lang="en-US" sz="24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/>
            <a:r>
              <a:rPr lang="en-US" sz="2400" b="1" dirty="0"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Challenges</a:t>
            </a:r>
          </a:p>
          <a:p>
            <a:pPr marL="457200" indent="-457200"/>
            <a:endParaRPr lang="en-US" sz="24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/>
            <a:r>
              <a:rPr lang="en-US" sz="2400" b="1" dirty="0"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Lessons</a:t>
            </a:r>
          </a:p>
          <a:p>
            <a:pPr marL="514350" indent="-514350"/>
            <a:endParaRPr lang="en-US" sz="24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/>
            <a:r>
              <a:rPr lang="en-US" sz="2400" b="1" dirty="0"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Overall performance</a:t>
            </a:r>
          </a:p>
          <a:p>
            <a:pPr marL="0" indent="0">
              <a:buNone/>
            </a:pPr>
            <a:r>
              <a:rPr lang="en-US" sz="2400" b="1" dirty="0">
                <a:latin typeface="Franklin Gothic Book" panose="020B05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0" indent="0">
              <a:buNone/>
            </a:pPr>
            <a:endParaRPr lang="en-US" sz="24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24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2400" b="1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0"/>
            <a:ext cx="1828800" cy="116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76400" cy="101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54105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Introduction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>
                <a:latin typeface="Franklin Gothic Book" panose="020B0503020102020204" pitchFamily="34" charset="0"/>
              </a:rPr>
              <a:t>HEARD</a:t>
            </a:r>
            <a:r>
              <a:rPr lang="en-US" sz="2400" dirty="0">
                <a:latin typeface="Franklin Gothic Book" panose="020B0503020102020204" pitchFamily="34" charset="0"/>
              </a:rPr>
              <a:t> (Health of Ethiopian Animal for Rural Development) </a:t>
            </a:r>
          </a:p>
          <a:p>
            <a:pPr marL="0" indent="0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      Project,  C. No: ET/FED/040-392</a:t>
            </a:r>
          </a:p>
          <a:p>
            <a:pPr marL="0" indent="0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r>
              <a:rPr lang="en-US" sz="2400" b="1" dirty="0">
                <a:latin typeface="Franklin Gothic Book" panose="020B0503020102020204" pitchFamily="34" charset="0"/>
              </a:rPr>
              <a:t>Financed</a:t>
            </a:r>
            <a:r>
              <a:rPr lang="en-US" sz="2400" dirty="0">
                <a:latin typeface="Franklin Gothic Book" panose="020B0503020102020204" pitchFamily="34" charset="0"/>
              </a:rPr>
              <a:t> from the 11</a:t>
            </a:r>
            <a:r>
              <a:rPr lang="en-US" sz="2400" baseline="30000" dirty="0">
                <a:latin typeface="Franklin Gothic Book" panose="020B0503020102020204" pitchFamily="34" charset="0"/>
              </a:rPr>
              <a:t>th</a:t>
            </a:r>
            <a:r>
              <a:rPr lang="en-US" sz="2400" dirty="0">
                <a:latin typeface="Franklin Gothic Book" panose="020B0503020102020204" pitchFamily="34" charset="0"/>
              </a:rPr>
              <a:t> EDF</a:t>
            </a:r>
          </a:p>
          <a:p>
            <a:pPr marL="0" indent="0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r>
              <a:rPr lang="en-US" sz="2400" b="1" dirty="0">
                <a:latin typeface="Franklin Gothic Book" panose="020B0503020102020204" pitchFamily="34" charset="0"/>
              </a:rPr>
              <a:t>Total budget </a:t>
            </a:r>
            <a:r>
              <a:rPr lang="en-US" sz="2400" dirty="0">
                <a:latin typeface="Franklin Gothic Book" panose="020B0503020102020204" pitchFamily="34" charset="0"/>
              </a:rPr>
              <a:t>is EUR 15, 000, 000</a:t>
            </a:r>
          </a:p>
          <a:p>
            <a:pPr marL="0" indent="0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r>
              <a:rPr lang="en-US" sz="2400" b="1" dirty="0">
                <a:latin typeface="Franklin Gothic Book" panose="020B0503020102020204" pitchFamily="34" charset="0"/>
              </a:rPr>
              <a:t>Duration</a:t>
            </a:r>
            <a:r>
              <a:rPr lang="en-US" sz="2400" dirty="0">
                <a:latin typeface="Franklin Gothic Book" panose="020B0503020102020204" pitchFamily="34" charset="0"/>
              </a:rPr>
              <a:t> of the implementation phase initially was  48 months. (Dec 2018 -Dec 2022)</a:t>
            </a:r>
          </a:p>
          <a:p>
            <a:pPr marL="118872" indent="0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r>
              <a:rPr lang="en-US" sz="2400" b="1" dirty="0">
                <a:latin typeface="Franklin Gothic Book" panose="020B0503020102020204" pitchFamily="34" charset="0"/>
              </a:rPr>
              <a:t>No-cost extension</a:t>
            </a:r>
            <a:r>
              <a:rPr lang="en-US" sz="2400" dirty="0">
                <a:latin typeface="Franklin Gothic Book" panose="020B0503020102020204" pitchFamily="34" charset="0"/>
              </a:rPr>
              <a:t> was allowed for one additional year, </a:t>
            </a:r>
          </a:p>
          <a:p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 descr="á¨The image of Ethiopian flag and lodo ááµá áá¤á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76400" cy="101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Users\MoLF\Desktop\untitled(2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-17206"/>
            <a:ext cx="1828800" cy="116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87841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Introduction...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endParaRPr lang="en-US" sz="2400" dirty="0"/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2239" y="0"/>
            <a:ext cx="1828800" cy="116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676400" cy="101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606559"/>
              </p:ext>
            </p:extLst>
          </p:nvPr>
        </p:nvGraphicFramePr>
        <p:xfrm>
          <a:off x="305588" y="1523877"/>
          <a:ext cx="8532823" cy="52496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01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8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1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5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327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055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14523">
                <a:tc>
                  <a:txBody>
                    <a:bodyPr/>
                    <a:lstStyle/>
                    <a:p>
                      <a:pPr algn="just"/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Franklin Gothic Book" panose="020B0503020102020204" pitchFamily="34" charset="0"/>
                        </a:rPr>
                        <a:t>No</a:t>
                      </a: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Franklin Gothic Book" panose="020B0503020102020204" pitchFamily="34" charset="0"/>
                        </a:rPr>
                        <a:t>Project Component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Franklin Gothic Book" panose="020B0503020102020204" pitchFamily="34" charset="0"/>
                        </a:rPr>
                        <a:t>Implementing Agency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Franklin Gothic Book" panose="020B0503020102020204" pitchFamily="34" charset="0"/>
                        </a:rPr>
                        <a:t>Contracting Authority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Franklin Gothic Book" panose="020B0503020102020204" pitchFamily="34" charset="0"/>
                        </a:rPr>
                        <a:t>Modality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Franklin Gothic Book" panose="020B0503020102020204" pitchFamily="34" charset="0"/>
                        </a:rPr>
                        <a:t>Budget in EUR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Franklin Gothic Book" panose="020B0503020102020204" pitchFamily="34" charset="0"/>
                        </a:rPr>
                        <a:t>Remark 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8044"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Component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Regional Bureaus (Am,</a:t>
                      </a:r>
                      <a:r>
                        <a:rPr lang="en-US" sz="1600" baseline="0" dirty="0">
                          <a:latin typeface="Franklin Gothic Book" panose="020B0503020102020204" pitchFamily="34" charset="0"/>
                        </a:rPr>
                        <a:t> Oro &amp; </a:t>
                      </a:r>
                      <a:r>
                        <a:rPr lang="en-US" sz="1600" baseline="0" dirty="0" err="1">
                          <a:latin typeface="Franklin Gothic Book" panose="020B0503020102020204" pitchFamily="34" charset="0"/>
                        </a:rPr>
                        <a:t>Som</a:t>
                      </a:r>
                      <a:r>
                        <a:rPr lang="en-US" sz="1600" baseline="0" dirty="0">
                          <a:latin typeface="Franklin Gothic Book" panose="020B0503020102020204" pitchFamily="34" charset="0"/>
                        </a:rPr>
                        <a:t>)</a:t>
                      </a:r>
                      <a:endParaRPr lang="en-US" sz="1600" dirty="0"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MoF /NAO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Indirect Grant cont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6 Mil. </a:t>
                      </a: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0.75</a:t>
                      </a:r>
                      <a:r>
                        <a:rPr lang="en-US" sz="1600" baseline="0" dirty="0">
                          <a:latin typeface="Franklin Gothic Book" panose="020B0503020102020204" pitchFamily="34" charset="0"/>
                        </a:rPr>
                        <a:t> mil for other costs</a:t>
                      </a:r>
                      <a:endParaRPr lang="en-US" sz="1600" dirty="0"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0549"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Component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600" dirty="0">
                        <a:latin typeface="Franklin Gothic Book" panose="020B0503020102020204" pitchFamily="34" charset="0"/>
                      </a:endParaRPr>
                    </a:p>
                    <a:p>
                      <a:pPr algn="l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ILRI &amp; EVA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Franklin Gothic Book" panose="020B0503020102020204" pitchFamily="34" charset="0"/>
                        </a:rPr>
                        <a:t>MoF</a:t>
                      </a:r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 /NAO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Indirect Grant cont</a:t>
                      </a:r>
                    </a:p>
                    <a:p>
                      <a:pPr algn="just"/>
                      <a:endParaRPr lang="en-US" sz="1600" dirty="0"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3.8 Mil.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2182"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Component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en-US" sz="1600" dirty="0" err="1">
                          <a:latin typeface="Franklin Gothic Book" panose="020B0503020102020204" pitchFamily="34" charset="0"/>
                        </a:rPr>
                        <a:t>MoA</a:t>
                      </a:r>
                      <a:endParaRPr lang="en-US" sz="1600" dirty="0"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EC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Direct Grant cont</a:t>
                      </a:r>
                    </a:p>
                    <a:p>
                      <a:pPr algn="just"/>
                      <a:endParaRPr lang="en-US" sz="1600" dirty="0"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1.9 Mil.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0780"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Supply Procurement to</a:t>
                      </a:r>
                      <a:r>
                        <a:rPr lang="en-US" sz="1600" b="1" baseline="0" dirty="0">
                          <a:latin typeface="Franklin Gothic Book" panose="020B0503020102020204" pitchFamily="34" charset="0"/>
                        </a:rPr>
                        <a:t> </a:t>
                      </a:r>
                      <a:r>
                        <a:rPr lang="en-US" sz="1600" b="1" baseline="0" dirty="0" err="1">
                          <a:latin typeface="Franklin Gothic Book" panose="020B0503020102020204" pitchFamily="34" charset="0"/>
                        </a:rPr>
                        <a:t>MoA</a:t>
                      </a:r>
                      <a:r>
                        <a:rPr lang="en-US" sz="1600" b="1" baseline="0" dirty="0">
                          <a:latin typeface="Franklin Gothic Book" panose="020B0503020102020204" pitchFamily="34" charset="0"/>
                        </a:rPr>
                        <a:t> &amp; Regions</a:t>
                      </a:r>
                    </a:p>
                    <a:p>
                      <a:pPr algn="just"/>
                      <a:endParaRPr lang="en-US" sz="1600" b="1" dirty="0">
                        <a:latin typeface="Franklin Gothic Book" panose="020B05030201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en-US" sz="1600" dirty="0">
                        <a:latin typeface="Franklin Gothic Book" panose="020B0503020102020204" pitchFamily="34" charset="0"/>
                      </a:endParaRPr>
                    </a:p>
                    <a:p>
                      <a:pPr algn="just"/>
                      <a:r>
                        <a:rPr lang="en-US" sz="1600" dirty="0" err="1">
                          <a:latin typeface="Franklin Gothic Book" panose="020B0503020102020204" pitchFamily="34" charset="0"/>
                        </a:rPr>
                        <a:t>MoA</a:t>
                      </a:r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/EUD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Franklin Gothic Book" panose="020B0503020102020204" pitchFamily="34" charset="0"/>
                        </a:rPr>
                        <a:t>MoF</a:t>
                      </a:r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 /NAO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Supply cont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1.1 Mil.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532"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Service procurement/ TA to </a:t>
                      </a:r>
                      <a:r>
                        <a:rPr lang="en-US" sz="1600" b="1" dirty="0" err="1">
                          <a:latin typeface="Franklin Gothic Book" panose="020B0503020102020204" pitchFamily="34" charset="0"/>
                        </a:rPr>
                        <a:t>MoA</a:t>
                      </a:r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 &amp; regions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 err="1">
                          <a:latin typeface="Franklin Gothic Book" panose="020B0503020102020204" pitchFamily="34" charset="0"/>
                        </a:rPr>
                        <a:t>MoA</a:t>
                      </a:r>
                      <a:endParaRPr lang="en-US" sz="1600" dirty="0"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Franklin Gothic Book" panose="020B0503020102020204" pitchFamily="34" charset="0"/>
                        </a:rPr>
                        <a:t>MoF</a:t>
                      </a:r>
                      <a:endParaRPr lang="en-US" sz="1600" dirty="0">
                        <a:latin typeface="Franklin Gothic Book" panose="020B0503020102020204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/NAO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Service cont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1.45 Mil. 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0318">
                <a:tc gridSpan="5"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Total </a:t>
                      </a:r>
                      <a:endParaRPr lang="en-US" sz="1600" b="1" dirty="0">
                        <a:latin typeface="Franklin Gothic Book" panose="020B05030201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just"/>
                      <a:r>
                        <a:rPr lang="en-US" sz="1600" dirty="0">
                          <a:latin typeface="Franklin Gothic Book" panose="020B0503020102020204" pitchFamily="34" charset="0"/>
                        </a:rPr>
                        <a:t>Total </a:t>
                      </a:r>
                      <a:endParaRPr lang="en-US" sz="1600" b="1" dirty="0">
                        <a:latin typeface="Franklin Gothic Book" panose="020B05030201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just"/>
                      <a:endParaRPr lang="en-US" sz="1600" b="1" dirty="0"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>
                        <a:latin typeface="Franklin Gothic Book" panose="020B05030201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just"/>
                      <a:endParaRPr lang="en-US" sz="1600" b="1" dirty="0">
                        <a:latin typeface="Franklin Gothic Book" panose="020B05030201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/>
                      <a:r>
                        <a:rPr lang="en-US" sz="1600" b="1" dirty="0">
                          <a:latin typeface="Franklin Gothic Book" panose="020B0503020102020204" pitchFamily="34" charset="0"/>
                        </a:rPr>
                        <a:t>15</a:t>
                      </a:r>
                      <a:r>
                        <a:rPr lang="en-US" sz="1600" b="1" baseline="0" dirty="0">
                          <a:latin typeface="Franklin Gothic Book" panose="020B0503020102020204" pitchFamily="34" charset="0"/>
                        </a:rPr>
                        <a:t> Mil </a:t>
                      </a:r>
                      <a:endParaRPr lang="en-US" sz="1600" b="1" dirty="0">
                        <a:latin typeface="Franklin Gothic Book" panose="020B05030201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804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Main activities 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2400" dirty="0">
                <a:latin typeface="Franklin Gothic Book" panose="020B0503020102020204" pitchFamily="34" charset="0"/>
              </a:rPr>
              <a:t> The </a:t>
            </a:r>
            <a:r>
              <a:rPr lang="en-US" sz="2400" b="1" dirty="0">
                <a:latin typeface="Franklin Gothic Book" panose="020B0503020102020204" pitchFamily="34" charset="0"/>
              </a:rPr>
              <a:t>Overall objective /Goal/Impact</a:t>
            </a:r>
            <a:r>
              <a:rPr lang="en-US" sz="2400" dirty="0">
                <a:latin typeface="Franklin Gothic Book" panose="020B0503020102020204" pitchFamily="34" charset="0"/>
              </a:rPr>
              <a:t>: </a:t>
            </a:r>
          </a:p>
          <a:p>
            <a:pPr marL="118872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Increase </a:t>
            </a:r>
            <a:r>
              <a:rPr lang="en-US" sz="2400" b="1" dirty="0">
                <a:latin typeface="Franklin Gothic Book" panose="020B0503020102020204" pitchFamily="34" charset="0"/>
              </a:rPr>
              <a:t>sustainable   livestock</a:t>
            </a:r>
            <a:r>
              <a:rPr lang="en-US" sz="2400" dirty="0">
                <a:latin typeface="Franklin Gothic Book" panose="020B0503020102020204" pitchFamily="34" charset="0"/>
              </a:rPr>
              <a:t>   </a:t>
            </a:r>
            <a:r>
              <a:rPr lang="en-US" sz="2400" b="1" dirty="0">
                <a:latin typeface="Franklin Gothic Book" panose="020B0503020102020204" pitchFamily="34" charset="0"/>
              </a:rPr>
              <a:t>productivity</a:t>
            </a:r>
            <a:r>
              <a:rPr lang="en-US" sz="2400" dirty="0">
                <a:latin typeface="Franklin Gothic Book" panose="020B0503020102020204" pitchFamily="34" charset="0"/>
              </a:rPr>
              <a:t>   and </a:t>
            </a:r>
            <a:r>
              <a:rPr lang="en-US" sz="2400" b="1" dirty="0">
                <a:latin typeface="Franklin Gothic Book" panose="020B0503020102020204" pitchFamily="34" charset="0"/>
              </a:rPr>
              <a:t>improve the</a:t>
            </a:r>
            <a:r>
              <a:rPr lang="en-US" sz="2400" dirty="0">
                <a:latin typeface="Franklin Gothic Book" panose="020B0503020102020204" pitchFamily="34" charset="0"/>
              </a:rPr>
              <a:t> </a:t>
            </a:r>
            <a:r>
              <a:rPr lang="en-US" sz="2400" b="1" dirty="0">
                <a:latin typeface="Franklin Gothic Book" panose="020B0503020102020204" pitchFamily="34" charset="0"/>
              </a:rPr>
              <a:t>marketing</a:t>
            </a:r>
            <a:r>
              <a:rPr lang="en-US" sz="2400" dirty="0">
                <a:latin typeface="Franklin Gothic Book" panose="020B0503020102020204" pitchFamily="34" charset="0"/>
              </a:rPr>
              <a:t> of livestock products.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r>
              <a:rPr lang="en-US" sz="2400" dirty="0">
                <a:latin typeface="Franklin Gothic Book" panose="020B0503020102020204" pitchFamily="34" charset="0"/>
              </a:rPr>
              <a:t>The </a:t>
            </a:r>
            <a:r>
              <a:rPr lang="en-US" sz="2400" b="1" dirty="0">
                <a:latin typeface="Franklin Gothic Book" panose="020B0503020102020204" pitchFamily="34" charset="0"/>
              </a:rPr>
              <a:t>Specific Objective /purpose/ Outcome</a:t>
            </a:r>
            <a:r>
              <a:rPr lang="en-US" sz="2400" dirty="0">
                <a:latin typeface="Franklin Gothic Book" panose="020B0503020102020204" pitchFamily="34" charset="0"/>
              </a:rPr>
              <a:t>: 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b="1" dirty="0">
                <a:latin typeface="Franklin Gothic Book" panose="020B0503020102020204" pitchFamily="34" charset="0"/>
              </a:rPr>
              <a:t>Quality and reliability</a:t>
            </a:r>
            <a:r>
              <a:rPr lang="en-US" sz="2400" dirty="0">
                <a:latin typeface="Franklin Gothic Book" panose="020B0503020102020204" pitchFamily="34" charset="0"/>
              </a:rPr>
              <a:t> of integrated </a:t>
            </a:r>
            <a:r>
              <a:rPr lang="en-US" sz="2400" b="1" dirty="0">
                <a:latin typeface="Franklin Gothic Book" panose="020B0503020102020204" pitchFamily="34" charset="0"/>
              </a:rPr>
              <a:t>public and private veterinary   service</a:t>
            </a:r>
            <a:r>
              <a:rPr lang="en-US" sz="2400" dirty="0">
                <a:latin typeface="Franklin Gothic Book" panose="020B0503020102020204" pitchFamily="34" charset="0"/>
              </a:rPr>
              <a:t> delivery improved   taking into account the increasing </a:t>
            </a:r>
            <a:r>
              <a:rPr lang="en-US" sz="2400" b="1" dirty="0">
                <a:latin typeface="Franklin Gothic Book" panose="020B0503020102020204" pitchFamily="34" charset="0"/>
              </a:rPr>
              <a:t>impacts of climate change</a:t>
            </a:r>
            <a:r>
              <a:rPr lang="en-US" sz="2400" dirty="0">
                <a:latin typeface="Franklin Gothic Book" panose="020B0503020102020204" pitchFamily="34" charset="0"/>
              </a:rPr>
              <a:t>.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0999" y="0"/>
            <a:ext cx="1170039" cy="745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238865" cy="73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09188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Main activities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...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  </a:t>
            </a:r>
            <a:r>
              <a:rPr lang="en-US" sz="2400" b="1" dirty="0">
                <a:latin typeface="Franklin Gothic Book" panose="020B0503020102020204" pitchFamily="34" charset="0"/>
              </a:rPr>
              <a:t>Results/ intermediate out comes/Components:</a:t>
            </a:r>
          </a:p>
          <a:p>
            <a:pPr marL="0" indent="0" algn="just">
              <a:buNone/>
            </a:pPr>
            <a:endParaRPr lang="en-US" sz="2400" b="1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1.   Strengthening    the </a:t>
            </a:r>
            <a:r>
              <a:rPr lang="en-US" sz="2400" b="1" dirty="0">
                <a:latin typeface="Franklin Gothic Book" panose="020B0503020102020204" pitchFamily="34" charset="0"/>
              </a:rPr>
              <a:t>quality   of public   and private   veterinary   services   and delivery </a:t>
            </a:r>
            <a:r>
              <a:rPr lang="en-US" sz="2400" dirty="0">
                <a:latin typeface="Franklin Gothic Book" panose="020B0503020102020204" pitchFamily="34" charset="0"/>
              </a:rPr>
              <a:t>through the creation of an </a:t>
            </a:r>
            <a:r>
              <a:rPr lang="en-US" sz="2400" b="1" dirty="0">
                <a:latin typeface="Franklin Gothic Book" panose="020B0503020102020204" pitchFamily="34" charset="0"/>
              </a:rPr>
              <a:t>enabled and rationalized</a:t>
            </a:r>
            <a:r>
              <a:rPr lang="en-US" sz="2400" dirty="0">
                <a:latin typeface="Franklin Gothic Book" panose="020B0503020102020204" pitchFamily="34" charset="0"/>
              </a:rPr>
              <a:t> environment.</a:t>
            </a: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2. Improving the </a:t>
            </a:r>
            <a:r>
              <a:rPr lang="en-US" sz="2400" b="1" dirty="0">
                <a:latin typeface="Franklin Gothic Book" panose="020B0503020102020204" pitchFamily="34" charset="0"/>
              </a:rPr>
              <a:t>technical competences</a:t>
            </a:r>
            <a:r>
              <a:rPr lang="en-US" sz="2400" dirty="0">
                <a:latin typeface="Franklin Gothic Book" panose="020B0503020102020204" pitchFamily="34" charset="0"/>
              </a:rPr>
              <a:t> (knowledge,   skills and attitude) and </a:t>
            </a:r>
            <a:r>
              <a:rPr lang="en-US" sz="2400" b="1" dirty="0">
                <a:latin typeface="Franklin Gothic Book" panose="020B0503020102020204" pitchFamily="34" charset="0"/>
              </a:rPr>
              <a:t>incentives </a:t>
            </a:r>
            <a:r>
              <a:rPr lang="en-US" sz="2400" dirty="0">
                <a:latin typeface="Franklin Gothic Book" panose="020B0503020102020204" pitchFamily="34" charset="0"/>
              </a:rPr>
              <a:t>for veterinary service providers to deliver better and </a:t>
            </a:r>
            <a:r>
              <a:rPr lang="en-US" sz="2400" b="1" dirty="0">
                <a:latin typeface="Franklin Gothic Book" panose="020B0503020102020204" pitchFamily="34" charset="0"/>
              </a:rPr>
              <a:t>rationalized services</a:t>
            </a:r>
            <a:r>
              <a:rPr lang="en-US" sz="2400" dirty="0">
                <a:latin typeface="Franklin Gothic Book" panose="020B0503020102020204" pitchFamily="34" charset="0"/>
              </a:rPr>
              <a:t>.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3. Improving the </a:t>
            </a:r>
            <a:r>
              <a:rPr lang="en-US" sz="2400" b="1" dirty="0">
                <a:latin typeface="Franklin Gothic Book" panose="020B0503020102020204" pitchFamily="34" charset="0"/>
              </a:rPr>
              <a:t>food safety</a:t>
            </a:r>
            <a:r>
              <a:rPr lang="en-US" sz="2400" dirty="0">
                <a:latin typeface="Franklin Gothic Book" panose="020B0503020102020204" pitchFamily="34" charset="0"/>
              </a:rPr>
              <a:t> of primary products of </a:t>
            </a:r>
            <a:r>
              <a:rPr lang="en-US" sz="2400" b="1" dirty="0">
                <a:latin typeface="Franklin Gothic Book" panose="020B0503020102020204" pitchFamily="34" charset="0"/>
              </a:rPr>
              <a:t>animal origin</a:t>
            </a:r>
            <a:r>
              <a:rPr lang="en-US" sz="2400" dirty="0">
                <a:latin typeface="Franklin Gothic Book" panose="020B0503020102020204" pitchFamily="34" charset="0"/>
              </a:rPr>
              <a:t> and better control of </a:t>
            </a:r>
            <a:r>
              <a:rPr lang="en-US" sz="2400" b="1" dirty="0">
                <a:latin typeface="Franklin Gothic Book" panose="020B0503020102020204" pitchFamily="34" charset="0"/>
              </a:rPr>
              <a:t>Zoonotic diseases</a:t>
            </a:r>
            <a:r>
              <a:rPr lang="en-US" sz="2400" dirty="0">
                <a:latin typeface="Franklin Gothic Book" panose="020B0503020102020204" pitchFamily="34" charset="0"/>
              </a:rPr>
              <a:t> achieved.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80284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Main activities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...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Major Activities under result / Component 1:   </a:t>
            </a:r>
            <a:r>
              <a:rPr lang="en-US" sz="2400" b="1" dirty="0">
                <a:latin typeface="Franklin Gothic Book" panose="020B0503020102020204" pitchFamily="34" charset="0"/>
              </a:rPr>
              <a:t>Strengthening    the quality   of public   and private   veterinary   services:</a:t>
            </a:r>
          </a:p>
          <a:p>
            <a:pPr marL="0" indent="0" algn="just">
              <a:buNone/>
            </a:pPr>
            <a:endParaRPr lang="en-US" sz="2400" b="1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1.1 </a:t>
            </a:r>
            <a:r>
              <a:rPr lang="en-GB" sz="2400" b="1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Raise the quality of Veterinary Service performance</a:t>
            </a:r>
            <a:r>
              <a:rPr lang="en-GB" sz="2400" dirty="0">
                <a:effectLst/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by adopting OIE Performance of Veterinarian Services (PVS) and Gap analysis recommendations</a:t>
            </a:r>
            <a:r>
              <a:rPr lang="en-US" sz="2400" dirty="0">
                <a:latin typeface="Franklin Gothic Book" panose="020B0503020102020204" pitchFamily="34" charset="0"/>
              </a:rPr>
              <a:t>; </a:t>
            </a:r>
          </a:p>
          <a:p>
            <a:pPr marL="457200" indent="-457200" algn="just">
              <a:buAutoNum type="arabicPeriod"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1.2      Enhance laboratory human and material </a:t>
            </a:r>
            <a:r>
              <a:rPr lang="en-US" sz="2400" b="1" dirty="0">
                <a:latin typeface="Franklin Gothic Book" panose="020B0503020102020204" pitchFamily="34" charset="0"/>
              </a:rPr>
              <a:t>diagnostic capacity;</a:t>
            </a: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1.3      Improved disease surveillance, disease control, and risk-based vaccination programs;</a:t>
            </a: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	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6212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Main activities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...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9350"/>
            <a:ext cx="8229600" cy="46256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1.4 Pilot   innovative and </a:t>
            </a:r>
            <a:r>
              <a:rPr lang="en-US" sz="2400" b="1" dirty="0">
                <a:latin typeface="Franklin Gothic Book" panose="020B0503020102020204" pitchFamily="34" charset="0"/>
              </a:rPr>
              <a:t>gender   sensitive</a:t>
            </a:r>
            <a:r>
              <a:rPr lang="en-US" sz="2400" dirty="0">
                <a:latin typeface="Franklin Gothic Book" panose="020B0503020102020204" pitchFamily="34" charset="0"/>
              </a:rPr>
              <a:t>   animal   health approaches;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1.5  Create an </a:t>
            </a:r>
            <a:r>
              <a:rPr lang="en-US" sz="2400" b="1" dirty="0">
                <a:latin typeface="Franklin Gothic Book" panose="020B0503020102020204" pitchFamily="34" charset="0"/>
              </a:rPr>
              <a:t>enabling environment</a:t>
            </a:r>
            <a:r>
              <a:rPr lang="en-US" sz="2400" dirty="0">
                <a:latin typeface="Franklin Gothic Book" panose="020B0503020102020204" pitchFamily="34" charset="0"/>
              </a:rPr>
              <a:t> for </a:t>
            </a:r>
            <a:r>
              <a:rPr lang="en-US" sz="2400" b="1" dirty="0">
                <a:latin typeface="Franklin Gothic Book" panose="020B0503020102020204" pitchFamily="34" charset="0"/>
              </a:rPr>
              <a:t>rationalization</a:t>
            </a:r>
            <a:r>
              <a:rPr lang="en-US" sz="2400" dirty="0">
                <a:latin typeface="Franklin Gothic Book" panose="020B0503020102020204" pitchFamily="34" charset="0"/>
              </a:rPr>
              <a:t>:</a:t>
            </a:r>
          </a:p>
          <a:p>
            <a:pPr marL="0" indent="0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1. 6      Improve the </a:t>
            </a:r>
            <a:r>
              <a:rPr lang="en-US" sz="2400" b="1" dirty="0">
                <a:latin typeface="Franklin Gothic Book" panose="020B0503020102020204" pitchFamily="34" charset="0"/>
              </a:rPr>
              <a:t>quality </a:t>
            </a:r>
            <a:r>
              <a:rPr lang="en-US" sz="2400" dirty="0">
                <a:latin typeface="Franklin Gothic Book" panose="020B0503020102020204" pitchFamily="34" charset="0"/>
              </a:rPr>
              <a:t>of sheep and goat </a:t>
            </a:r>
            <a:r>
              <a:rPr lang="en-US" sz="2400" b="1" dirty="0">
                <a:latin typeface="Franklin Gothic Book" panose="020B0503020102020204" pitchFamily="34" charset="0"/>
              </a:rPr>
              <a:t>skin production;</a:t>
            </a: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9876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1179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Main activities</a:t>
            </a:r>
            <a:r>
              <a:rPr lang="en-US" dirty="0">
                <a:latin typeface="MS PGothic" panose="020B0600070205080204" pitchFamily="34" charset="-128"/>
                <a:ea typeface="MS PGothic" panose="020B0600070205080204" pitchFamily="34" charset="-128"/>
                <a:cs typeface="Tahoma" panose="020B0604030504040204" pitchFamily="34" charset="0"/>
              </a:rPr>
              <a:t>...</a:t>
            </a:r>
            <a:endParaRPr lang="en-US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256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Major Activities under Result / Component 2: </a:t>
            </a:r>
            <a:r>
              <a:rPr lang="en-US" sz="2400" b="1" dirty="0">
                <a:latin typeface="Franklin Gothic Book" panose="020B0503020102020204" pitchFamily="34" charset="0"/>
              </a:rPr>
              <a:t>Technical competencies (</a:t>
            </a:r>
            <a:r>
              <a:rPr lang="en-US" sz="2400" dirty="0">
                <a:latin typeface="Franklin Gothic Book" panose="020B0503020102020204" pitchFamily="34" charset="0"/>
              </a:rPr>
              <a:t>knowledge, skills, and attitude</a:t>
            </a:r>
            <a:r>
              <a:rPr lang="en-US" sz="2400" b="1" dirty="0">
                <a:latin typeface="Franklin Gothic Book" panose="020B0503020102020204" pitchFamily="34" charset="0"/>
              </a:rPr>
              <a:t>) </a:t>
            </a:r>
            <a:r>
              <a:rPr lang="en-US" sz="2400" dirty="0">
                <a:latin typeface="Franklin Gothic Book" panose="020B0503020102020204" pitchFamily="34" charset="0"/>
              </a:rPr>
              <a:t>and</a:t>
            </a:r>
            <a:r>
              <a:rPr lang="en-US" sz="2400" b="1" dirty="0">
                <a:latin typeface="Franklin Gothic Book" panose="020B0503020102020204" pitchFamily="34" charset="0"/>
              </a:rPr>
              <a:t> incentives </a:t>
            </a:r>
            <a:r>
              <a:rPr lang="en-US" sz="2400" dirty="0">
                <a:latin typeface="Franklin Gothic Book" panose="020B0503020102020204" pitchFamily="34" charset="0"/>
              </a:rPr>
              <a:t>for    veterinary service providers improved</a:t>
            </a:r>
            <a:r>
              <a:rPr lang="en-US" sz="2400" b="1" dirty="0">
                <a:latin typeface="Franklin Gothic Book" panose="020B0503020102020204" pitchFamily="34" charset="0"/>
              </a:rPr>
              <a:t>;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2.1	Pilot the </a:t>
            </a:r>
            <a:r>
              <a:rPr lang="en-US" sz="2400" b="1" dirty="0">
                <a:latin typeface="Franklin Gothic Book" panose="020B0503020102020204" pitchFamily="34" charset="0"/>
              </a:rPr>
              <a:t>Veterinary Privatization Road Map</a:t>
            </a:r>
            <a:r>
              <a:rPr lang="en-US" sz="2400" dirty="0">
                <a:latin typeface="Franklin Gothic Book" panose="020B0503020102020204" pitchFamily="34" charset="0"/>
              </a:rPr>
              <a:t>;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2.2 Develop </a:t>
            </a:r>
            <a:r>
              <a:rPr lang="en-US" sz="2400" b="1" dirty="0">
                <a:latin typeface="Franklin Gothic Book" panose="020B0503020102020204" pitchFamily="34" charset="0"/>
              </a:rPr>
              <a:t>training materials</a:t>
            </a:r>
            <a:r>
              <a:rPr lang="en-US" sz="2400" dirty="0">
                <a:latin typeface="Franklin Gothic Book" panose="020B0503020102020204" pitchFamily="34" charset="0"/>
              </a:rPr>
              <a:t> and implement </a:t>
            </a:r>
            <a:r>
              <a:rPr lang="en-US" sz="2400" b="1" dirty="0">
                <a:latin typeface="Franklin Gothic Book" panose="020B0503020102020204" pitchFamily="34" charset="0"/>
              </a:rPr>
              <a:t>innovative delivery methods</a:t>
            </a:r>
            <a:r>
              <a:rPr lang="en-US" sz="2400" dirty="0">
                <a:latin typeface="Franklin Gothic Book" panose="020B0503020102020204" pitchFamily="34" charset="0"/>
              </a:rPr>
              <a:t>; 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2.3   Make available and disseminate </a:t>
            </a:r>
            <a:r>
              <a:rPr lang="en-US" sz="2400" b="1" dirty="0">
                <a:latin typeface="Franklin Gothic Book" panose="020B0503020102020204" pitchFamily="34" charset="0"/>
              </a:rPr>
              <a:t>resources for</a:t>
            </a:r>
            <a:r>
              <a:rPr lang="en-US" sz="2400" dirty="0">
                <a:latin typeface="Franklin Gothic Book" panose="020B0503020102020204" pitchFamily="34" charset="0"/>
              </a:rPr>
              <a:t> </a:t>
            </a:r>
            <a:r>
              <a:rPr lang="en-US" sz="2400" b="1" dirty="0">
                <a:latin typeface="Franklin Gothic Book" panose="020B0503020102020204" pitchFamily="34" charset="0"/>
              </a:rPr>
              <a:t>animal health knowledge</a:t>
            </a:r>
            <a:r>
              <a:rPr lang="en-US" sz="2400" dirty="0">
                <a:latin typeface="Franklin Gothic Book" panose="020B0503020102020204" pitchFamily="34" charset="0"/>
              </a:rPr>
              <a:t>.   </a:t>
            </a: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endParaRPr lang="en-US" sz="2400" dirty="0">
              <a:latin typeface="Franklin Gothic Book" panose="020B0503020102020204" pitchFamily="34" charset="0"/>
            </a:endParaRPr>
          </a:p>
          <a:p>
            <a:pPr marL="0" indent="0" algn="just">
              <a:buNone/>
            </a:pPr>
            <a:r>
              <a:rPr lang="en-US" sz="2400" dirty="0">
                <a:latin typeface="Franklin Gothic Book" panose="020B0503020102020204" pitchFamily="34" charset="0"/>
              </a:rPr>
              <a:t> </a:t>
            </a:r>
          </a:p>
          <a:p>
            <a:pPr algn="just"/>
            <a:endParaRPr lang="en-US" sz="2400" dirty="0">
              <a:latin typeface="Franklin Gothic Book" panose="020B0503020102020204" pitchFamily="34" charset="0"/>
            </a:endParaRPr>
          </a:p>
          <a:p>
            <a:pPr algn="just"/>
            <a:endParaRPr lang="en-US" sz="2400" dirty="0">
              <a:latin typeface="Franklin Gothic Book" panose="020B0503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8" descr="C:\Users\MoLF\Desktop\untitled(2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0"/>
            <a:ext cx="1322438" cy="842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á¨The image of Ethiopian flag and lodo ááµá áá¤á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65" y="9832"/>
            <a:ext cx="1162665" cy="67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9230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1255</TotalTime>
  <Words>966</Words>
  <Application>Microsoft Office PowerPoint</Application>
  <PresentationFormat>On-screen Show (4:3)</PresentationFormat>
  <Paragraphs>285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MS PGothic</vt:lpstr>
      <vt:lpstr>Arial</vt:lpstr>
      <vt:lpstr>Corbel</vt:lpstr>
      <vt:lpstr>Franklin Gothic Book</vt:lpstr>
      <vt:lpstr>Wingdings</vt:lpstr>
      <vt:lpstr>Wingdings 2</vt:lpstr>
      <vt:lpstr>Wingdings 3</vt:lpstr>
      <vt:lpstr>Module</vt:lpstr>
      <vt:lpstr>HEARD Project Final Evaluation</vt:lpstr>
      <vt:lpstr>Presentation outline</vt:lpstr>
      <vt:lpstr>Introduction</vt:lpstr>
      <vt:lpstr>Introduction...</vt:lpstr>
      <vt:lpstr>Main activities </vt:lpstr>
      <vt:lpstr>Main activities...</vt:lpstr>
      <vt:lpstr>Main activities...</vt:lpstr>
      <vt:lpstr>Main activities...</vt:lpstr>
      <vt:lpstr>Main activities...</vt:lpstr>
      <vt:lpstr>Main activities...</vt:lpstr>
      <vt:lpstr>Main activities...</vt:lpstr>
      <vt:lpstr>Project management</vt:lpstr>
      <vt:lpstr>Project M&amp;E</vt:lpstr>
      <vt:lpstr>Response to the Impact of COVID-19 on Animal Health</vt:lpstr>
      <vt:lpstr>Challenges </vt:lpstr>
      <vt:lpstr>   Lessons    </vt:lpstr>
      <vt:lpstr>   Overall performance 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HEARD Action Overview</dc:title>
  <dc:creator>hp</dc:creator>
  <cp:lastModifiedBy>CGSpace Support</cp:lastModifiedBy>
  <cp:revision>102</cp:revision>
  <dcterms:created xsi:type="dcterms:W3CDTF">2022-09-15T07:01:04Z</dcterms:created>
  <dcterms:modified xsi:type="dcterms:W3CDTF">2024-04-15T13:11:30Z</dcterms:modified>
</cp:coreProperties>
</file>