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146847602" r:id="rId2"/>
    <p:sldId id="2146847603" r:id="rId3"/>
    <p:sldId id="2146847604" r:id="rId4"/>
    <p:sldId id="2146847605" r:id="rId5"/>
    <p:sldId id="2146847606" r:id="rId6"/>
    <p:sldId id="2146847607" r:id="rId7"/>
    <p:sldId id="2146847608" r:id="rId8"/>
    <p:sldId id="2146847609" r:id="rId9"/>
    <p:sldId id="2146847610" r:id="rId10"/>
    <p:sldId id="2146847611" r:id="rId11"/>
    <p:sldId id="2146847613" r:id="rId12"/>
    <p:sldId id="2146847612" r:id="rId13"/>
    <p:sldId id="2146847614" r:id="rId14"/>
    <p:sldId id="21468476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23271C-0C79-E3D3-F196-14FE3DAFEE8B}" v="4" dt="2024-12-14T11:06:51.4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0FAEE-C5C8-48A5-B768-59CDA0C3D938}" type="datetimeFigureOut">
              <a:rPr lang="en-US" smtClean="0"/>
              <a:t>12/14/2024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78BE3-8CFE-47BF-94B9-3090BCEB7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05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878BE3-8CFE-47BF-94B9-3090BCEB7E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9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E29A7-6399-6491-3424-357CECEA12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82CCE1-6A30-1A16-9B75-AED847075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D9474-7D8C-6964-DA12-AF8E5254A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303897-8089-55C9-A560-A38FE1114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7532E-556C-B42B-BD26-B1E42F1EA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8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DB8F8-084A-62B0-73B9-8412243B6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544FEC-81C6-090A-2AC4-31C88FBD69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98F2-25A2-959D-7B47-5F95333D4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379EC-D1FD-127F-43D3-59FD503B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707C0-0625-F178-5819-1218E484B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8B0846-F673-BB4A-0393-2793AAB9EF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E34B7-02B5-49A0-1A47-AF343A93E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5948E-4061-3A80-E5DD-FBF50552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54ED4-7A56-7662-3CCF-8DB51CE23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A44C8-1ABC-3E0C-F234-AA68AEAF1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67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7" y="5144"/>
            <a:ext cx="12171003" cy="684771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3A9F0B9-6DBC-C263-D8AA-AB3673A975C9}"/>
              </a:ext>
            </a:extLst>
          </p:cNvPr>
          <p:cNvSpPr/>
          <p:nvPr userDrawn="1"/>
        </p:nvSpPr>
        <p:spPr>
          <a:xfrm>
            <a:off x="9558670" y="255413"/>
            <a:ext cx="2402958" cy="7541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273489" y="1467068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2EE32-A026-F200-A424-0464A31095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90993" y="94191"/>
            <a:ext cx="2679087" cy="80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94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A1C52-AD5E-2D81-135F-2E36A3BE9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73E20-9AA3-40E5-7311-E677DDC90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40C2E-8214-C085-56AD-BC8266E16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D96B-6B15-28DE-0210-53341C55B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570E5-6DD5-DE7B-0ACE-66C5FE9D0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967E8-D708-7E4F-FA1A-AD8E5C9C4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7E0AB-7CAE-E0A4-367B-4417F4221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4FCE4-5B5D-6591-F96D-6BC70605E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1145D-F64F-5C07-76FE-EFC843EC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B34B2-DFBC-C851-A6EB-7BE789CFF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91FE6-6CC8-57F5-3EE0-B5206536D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C82E3-1FEF-931C-564C-EA209957C6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4E9BE-8494-CF94-C015-08FA37860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BA829-2445-B4B1-B38B-9342485E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61EA0-4F5C-077C-B636-F3162D3C8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D2A11-B182-4EE8-8A6A-E7B11E48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0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18B4E-9A6C-224A-C83A-1243A945D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2C27E-BA44-E5AA-A7E4-8BA66D685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6F65E-609E-8521-7BAF-86A1037CD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D89C98-3E91-7999-DE50-4FE7DE716E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5BB46B-79EE-206E-9ECD-672D817C6E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0B4CA5-AF7D-4BD4-5F3B-3AC8126B3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B473CF-5E6D-B4B1-CB1A-66B93B743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6190FA-B861-F547-0461-9FD0054AA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3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48E85-1F23-0B3D-C6B2-946E491C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12E40-3287-D877-CC39-C35237B37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078B3C-A53B-336F-CE44-B0336ABA9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0ABF70-2F8B-FBBA-F684-304C8304D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8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626158-7D8D-F4E3-56A9-C5C1DCA8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C95BD-0817-5136-FCF4-05BB78116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6C24C-2E42-5C23-434F-4ECF8830A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7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3DD0-BE16-6C45-EF9F-C62D924BD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723EE-39B1-31F1-8E59-D6EFE9D8E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EBFA3-6CEC-F3C7-74D6-2776ADA64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654EB5-1FFA-9093-CE0B-881694E64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4AFEC9-F6CF-48E3-06AB-054C842E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92F2D-BB58-B4F1-7A15-07DC45D7B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48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802A2-42C5-8D87-E7AA-22429CBC9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1EAEFB-954E-6BBA-8096-F084B0977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8E9A13-A2B6-ED49-5807-E53BE351C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4EEB2-9551-F101-2FF2-7BAE1A5C9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73195-6C78-EB10-28B4-BF70B934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4DF96-051B-E4EF-894B-37A2A8569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6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3CEE84-291F-B057-EEB2-BD2865E64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53FE1-DC9B-D961-45F5-9850BC13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1075B-F6F5-62C2-2764-C1E16D67C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926E6-5763-B490-51D0-658C6B6B0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E48AD-CA5C-C1D0-E7EE-69C0368FB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BA3F5C-9B11-4A51-BFD4-4DE7F9AEF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9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D1517A4-93F8-14E4-2961-9FEB7B51A583}"/>
              </a:ext>
            </a:extLst>
          </p:cNvPr>
          <p:cNvSpPr txBox="1"/>
          <p:nvPr/>
        </p:nvSpPr>
        <p:spPr>
          <a:xfrm>
            <a:off x="130946" y="2352474"/>
            <a:ext cx="1139227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8C2703"/>
                </a:solidFill>
                <a:effectLst/>
                <a:uLnTx/>
                <a:uFillTx/>
                <a:latin typeface="Montserrat" pitchFamily="2" charset="77"/>
                <a:ea typeface="Calibri" panose="020F0502020204030204" pitchFamily="34" charset="0"/>
                <a:cs typeface="Poppins" panose="00000500000000000000" pitchFamily="2" charset="0"/>
              </a:rPr>
              <a:t>CLIMATE-RELATED RISKS </a:t>
            </a:r>
            <a:r>
              <a:rPr lang="en-US" sz="3200" b="1" dirty="0">
                <a:solidFill>
                  <a:srgbClr val="8C2703"/>
                </a:solidFill>
                <a:latin typeface="Montserrat" pitchFamily="2" charset="77"/>
                <a:ea typeface="Calibri" panose="020F0502020204030204" pitchFamily="34" charset="0"/>
                <a:cs typeface="Poppins" panose="00000500000000000000" pitchFamily="2" charset="0"/>
              </a:rPr>
              <a:t>TO COCOA PRODUCTION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8C2703"/>
                </a:solidFill>
                <a:effectLst/>
                <a:uLnTx/>
                <a:uFillTx/>
                <a:latin typeface="Montserrat" pitchFamily="2" charset="77"/>
                <a:ea typeface="Calibri" panose="020F0502020204030204" pitchFamily="34" charset="0"/>
                <a:cs typeface="Poppins" panose="00000500000000000000" pitchFamily="2" charset="0"/>
              </a:rPr>
              <a:t>AND POTENTIAL FOR IRRIGATION IN WEST AFRICA </a:t>
            </a:r>
          </a:p>
        </p:txBody>
      </p:sp>
      <p:pic>
        <p:nvPicPr>
          <p:cNvPr id="5" name="Picture 2" descr="International Water Management Institute (IWMI) : A water-secure world">
            <a:extLst>
              <a:ext uri="{FF2B5EF4-FFF2-40B4-BE49-F238E27FC236}">
                <a16:creationId xmlns:a16="http://schemas.microsoft.com/office/drawing/2014/main" id="{92708414-8E50-61EF-A03C-6701A59EA8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2918" y="6154516"/>
            <a:ext cx="976276" cy="58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www.africarice.org/LOGO-africarice-landscape.png">
            <a:extLst>
              <a:ext uri="{FF2B5EF4-FFF2-40B4-BE49-F238E27FC236}">
                <a16:creationId xmlns:a16="http://schemas.microsoft.com/office/drawing/2014/main" id="{543DAF15-1DDA-382A-C5F5-623FC96522DE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26"/>
          <a:stretch/>
        </p:blipFill>
        <p:spPr bwMode="auto">
          <a:xfrm>
            <a:off x="1136796" y="6070440"/>
            <a:ext cx="845041" cy="787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 descr="IITA logo">
            <a:extLst>
              <a:ext uri="{FF2B5EF4-FFF2-40B4-BE49-F238E27FC236}">
                <a16:creationId xmlns:a16="http://schemas.microsoft.com/office/drawing/2014/main" id="{5710EB7E-D237-4AA7-AFAC-8AFB32FCE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3072" y="6287699"/>
            <a:ext cx="939949" cy="44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445AA7-A428-7DA9-24D5-8C65E30546C7}"/>
              </a:ext>
            </a:extLst>
          </p:cNvPr>
          <p:cNvSpPr txBox="1"/>
          <p:nvPr/>
        </p:nvSpPr>
        <p:spPr>
          <a:xfrm>
            <a:off x="514874" y="4837715"/>
            <a:ext cx="8438288" cy="1029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46BBD4"/>
                </a:solidFill>
                <a:effectLst/>
                <a:latin typeface="Georgia" panose="02040502050405020303" pitchFamily="18" charset="0"/>
                <a:ea typeface="Aptos" panose="020B0004020202020204" pitchFamily="34" charset="0"/>
                <a:cs typeface="Aptos" panose="020B0004020202020204" pitchFamily="34" charset="0"/>
              </a:rPr>
              <a:t>Salomon Obahoundje</a:t>
            </a:r>
            <a:r>
              <a:rPr lang="en-US" sz="1800" dirty="0">
                <a:solidFill>
                  <a:srgbClr val="46BBD4"/>
                </a:solidFill>
                <a:effectLst/>
                <a:latin typeface="Georgia" panose="02040502050405020303" pitchFamily="18" charset="0"/>
                <a:ea typeface="Aptos" panose="020B0004020202020204" pitchFamily="34" charset="0"/>
                <a:cs typeface="Aptos" panose="020B0004020202020204" pitchFamily="34" charset="0"/>
              </a:rPr>
              <a:t>, Seifu A Tilahun, Moctar Dembele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46BBD4"/>
              </a:solidFill>
              <a:latin typeface="Georgia" panose="02040502050405020303" pitchFamily="18" charset="0"/>
              <a:ea typeface="Aptos" panose="020B00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International Water Management Institute – West Africa </a:t>
            </a:r>
            <a:endParaRPr lang="en-US" sz="2800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D06C25-1864-1930-0C8B-BFC70F3094BF}"/>
              </a:ext>
            </a:extLst>
          </p:cNvPr>
          <p:cNvSpPr txBox="1"/>
          <p:nvPr/>
        </p:nvSpPr>
        <p:spPr>
          <a:xfrm>
            <a:off x="514874" y="3849907"/>
            <a:ext cx="109905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215E99"/>
                </a:solidFill>
                <a:latin typeface="Times New Roman" panose="02020603050405020304" pitchFamily="18" charset="0"/>
              </a:rPr>
              <a:t>Scaling Solarized Irrigation in Ghana’s Cocoa Sector: Partnerships for Sustainability  Workshop, </a:t>
            </a:r>
          </a:p>
          <a:p>
            <a:pPr algn="ctr"/>
            <a:r>
              <a:rPr lang="en-US" sz="1800" b="0" i="0" dirty="0">
                <a:solidFill>
                  <a:srgbClr val="215E99"/>
                </a:solidFill>
                <a:effectLst/>
                <a:latin typeface="Times New Roman" panose="02020603050405020304" pitchFamily="18" charset="0"/>
              </a:rPr>
              <a:t>Date: 12 October 2024</a:t>
            </a:r>
          </a:p>
          <a:p>
            <a:pPr algn="ctr"/>
            <a:r>
              <a:rPr lang="en-US" dirty="0">
                <a:solidFill>
                  <a:srgbClr val="215E99"/>
                </a:solidFill>
                <a:latin typeface="Times New Roman" panose="02020603050405020304" pitchFamily="18" charset="0"/>
              </a:rPr>
              <a:t>Venue: IWMI GHANA</a:t>
            </a:r>
            <a:r>
              <a:rPr lang="en-US" sz="1800" b="0" i="0" dirty="0">
                <a:solidFill>
                  <a:srgbClr val="215E99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54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340266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017DA3-50F1-F18B-4B50-945A2736B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633" y="163657"/>
            <a:ext cx="9039655" cy="776459"/>
          </a:xfrm>
        </p:spPr>
        <p:txBody>
          <a:bodyPr/>
          <a:lstStyle/>
          <a:p>
            <a:r>
              <a:rPr lang="en-US"/>
              <a:t>PROJECTED CLIMATE INDICES </a:t>
            </a:r>
          </a:p>
        </p:txBody>
      </p:sp>
      <p:pic>
        <p:nvPicPr>
          <p:cNvPr id="3" name="Picture 2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EFB287E7-9833-8231-3E45-BC9C66BB7F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3" b="6156"/>
          <a:stretch/>
        </p:blipFill>
        <p:spPr>
          <a:xfrm>
            <a:off x="4080777" y="940116"/>
            <a:ext cx="7979903" cy="55376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D0E822-8A3D-5352-18FB-2FA95F207A6E}"/>
              </a:ext>
            </a:extLst>
          </p:cNvPr>
          <p:cNvSpPr txBox="1"/>
          <p:nvPr/>
        </p:nvSpPr>
        <p:spPr>
          <a:xfrm>
            <a:off x="3796937" y="6459207"/>
            <a:ext cx="74219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Georgia" panose="020405020504050203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past (1985-2014), current (2015-2025), and future (2026-2055)</a:t>
            </a:r>
            <a:endParaRPr lang="en-US" sz="2000" dirty="0">
              <a:latin typeface="Georgia" panose="020405020504050203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5003A0-D37C-71FE-5C78-862CD374EA59}"/>
              </a:ext>
            </a:extLst>
          </p:cNvPr>
          <p:cNvSpPr txBox="1"/>
          <p:nvPr/>
        </p:nvSpPr>
        <p:spPr>
          <a:xfrm>
            <a:off x="-43543" y="1275483"/>
            <a:ext cx="4124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Ensemble Mean of 7 CMIP6 models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PRCPTOT uncertain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Decrease in RR1, CWD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Increase in SDII, R20MM, CDD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Rise in mean temperature (Tas)</a:t>
            </a:r>
          </a:p>
        </p:txBody>
      </p:sp>
      <p:pic>
        <p:nvPicPr>
          <p:cNvPr id="7" name="Picture 6" descr="A map of a country&#10;&#10;Description automatically generated">
            <a:extLst>
              <a:ext uri="{FF2B5EF4-FFF2-40B4-BE49-F238E27FC236}">
                <a16:creationId xmlns:a16="http://schemas.microsoft.com/office/drawing/2014/main" id="{8052619B-2BEB-5BDE-F377-B44EA6D982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7498"/>
            <a:ext cx="3496056" cy="27968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0962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547566" y="6288012"/>
            <a:ext cx="6404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5673DB-7730-705F-FB37-D9B186CC0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06" y="-132725"/>
            <a:ext cx="9039655" cy="776459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ontserrat"/>
                <a:cs typeface="Calibri"/>
              </a:rPr>
              <a:t>Water Accounting of Cocoa in the </a:t>
            </a:r>
            <a:r>
              <a:rPr lang="en-US" dirty="0" err="1">
                <a:latin typeface="Montserrat"/>
                <a:cs typeface="Calibri"/>
              </a:rPr>
              <a:t>Pra</a:t>
            </a:r>
            <a:r>
              <a:rPr lang="en-US" dirty="0">
                <a:latin typeface="Montserrat"/>
                <a:cs typeface="Calibri"/>
              </a:rPr>
              <a:t> basin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4FA821-AB79-C15A-A81F-714224E1A57D}"/>
              </a:ext>
            </a:extLst>
          </p:cNvPr>
          <p:cNvSpPr txBox="1"/>
          <p:nvPr/>
        </p:nvSpPr>
        <p:spPr>
          <a:xfrm>
            <a:off x="75124" y="6070368"/>
            <a:ext cx="54821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¼ of water in protected areas is consumed by cocoa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suggesting dire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implications for biodiversity conservation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922DC3-7C4D-A460-E16E-5C1F7652C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6173" y="4243614"/>
            <a:ext cx="2729290" cy="253366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FD809C7-8ADB-032A-D430-686F74C1BE71}"/>
              </a:ext>
            </a:extLst>
          </p:cNvPr>
          <p:cNvGrpSpPr/>
          <p:nvPr/>
        </p:nvGrpSpPr>
        <p:grpSpPr>
          <a:xfrm>
            <a:off x="113757" y="1002161"/>
            <a:ext cx="8044258" cy="4663562"/>
            <a:chOff x="23611" y="1002161"/>
            <a:chExt cx="8044258" cy="46635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3B737B3-A519-104A-9704-285656EF4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11" y="1002161"/>
              <a:ext cx="8044258" cy="4355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B8DB90-8CA4-CAB0-E9FB-5F6F35913420}"/>
                </a:ext>
              </a:extLst>
            </p:cNvPr>
            <p:cNvSpPr txBox="1"/>
            <p:nvPr/>
          </p:nvSpPr>
          <p:spPr>
            <a:xfrm>
              <a:off x="6373112" y="5388724"/>
              <a:ext cx="16920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Aptos" panose="020B0004020202020204" pitchFamily="34" charset="0"/>
                  <a:cs typeface="+mn-cs"/>
                </a:rPr>
                <a:t>Dembélé et al, in prep.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C806FAC-914B-F877-6E21-2D5B361E6C77}"/>
              </a:ext>
            </a:extLst>
          </p:cNvPr>
          <p:cNvSpPr txBox="1"/>
          <p:nvPr/>
        </p:nvSpPr>
        <p:spPr>
          <a:xfrm>
            <a:off x="75124" y="5423650"/>
            <a:ext cx="54821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1.22 km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/year of unauthorised water consumption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due to encroachment by cocoa farms in protected areas.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363C21-30A5-AA57-DC42-C0CB67E30B98}"/>
              </a:ext>
            </a:extLst>
          </p:cNvPr>
          <p:cNvSpPr txBox="1"/>
          <p:nvPr/>
        </p:nvSpPr>
        <p:spPr>
          <a:xfrm>
            <a:off x="5537913" y="6071029"/>
            <a:ext cx="41626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Water productivity of cocoa is low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varies between 0.02 kg/m3 and 0.06 kg/m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512716-E536-D9C7-FEFB-E426DC0073A8}"/>
              </a:ext>
            </a:extLst>
          </p:cNvPr>
          <p:cNvSpPr txBox="1"/>
          <p:nvPr/>
        </p:nvSpPr>
        <p:spPr>
          <a:xfrm>
            <a:off x="8255350" y="1079433"/>
            <a:ext cx="3837905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Consumed water (ET) represents 88% of the basin rainfall.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Cocoa accounts for 30% of water consumption in the basin (8.8 km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/year)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shared between monoculture cocoa (84%),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agro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-protected cocoa (14%) and shaded cocoa (2%).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Cocoa represents 36% of beneficial water consumption in agriculture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10% of the overall basin (2.9 km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/year).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23F163-65BE-069A-15EE-77048EFB163F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C00000"/>
                </a:solidFill>
                <a:latin typeface="Georgia"/>
              </a:rPr>
              <a:t>biodiversity conservation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84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460480" y="6288012"/>
            <a:ext cx="727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A841AA-F143-FA59-DAFC-A4D9B1E6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5" y="155464"/>
            <a:ext cx="9039655" cy="776459"/>
          </a:xfrm>
        </p:spPr>
        <p:txBody>
          <a:bodyPr>
            <a:normAutofit fontScale="90000"/>
          </a:bodyPr>
          <a:lstStyle/>
          <a:p>
            <a:r>
              <a:rPr lang="en-US" dirty="0"/>
              <a:t>Hydrologic responses of the Upper Offin sub-basin for Cocoa supplemental irrigation</a:t>
            </a:r>
          </a:p>
        </p:txBody>
      </p: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5699B78-38A0-540E-DC56-8F07A6DDC4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34"/>
          <a:stretch/>
        </p:blipFill>
        <p:spPr>
          <a:xfrm>
            <a:off x="0" y="1110956"/>
            <a:ext cx="8114190" cy="35785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DC50FA-ED55-758B-282F-2DF5D4AFF391}"/>
              </a:ext>
            </a:extLst>
          </p:cNvPr>
          <p:cNvSpPr txBox="1"/>
          <p:nvPr/>
        </p:nvSpPr>
        <p:spPr>
          <a:xfrm>
            <a:off x="64215" y="4892287"/>
            <a:ext cx="798576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potential of irrigated cocoa production can be realized through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optimized use of irrigation practices, which plays a key role in enhancing cocoa productivity</a:t>
            </a:r>
            <a:r>
              <a:rPr lang="en-US" dirty="0">
                <a:latin typeface="Georgia" panose="02040502050405020303" pitchFamily="18" charset="0"/>
              </a:rPr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while maintaining the sustainability of water resources</a:t>
            </a:r>
            <a:r>
              <a:rPr lang="en-US" dirty="0">
                <a:latin typeface="Georgia" panose="02040502050405020303" pitchFamily="18" charset="0"/>
              </a:rPr>
              <a:t>. 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In the Upper Offin sub-basin of Ghana, there is a significant opportunity to boost cocoa production through supplemental irrigation.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AD382E-4DB7-A4C8-F01B-D2A546F08183}"/>
              </a:ext>
            </a:extLst>
          </p:cNvPr>
          <p:cNvSpPr txBox="1"/>
          <p:nvPr/>
        </p:nvSpPr>
        <p:spPr>
          <a:xfrm>
            <a:off x="8220721" y="1110956"/>
            <a:ext cx="3907063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Supplemental irrigation could be applied to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at least 5% of the cocoa area (4,760 ha)</a:t>
            </a:r>
            <a:r>
              <a:rPr lang="en-US" dirty="0">
                <a:latin typeface="Georgia" panose="02040502050405020303" pitchFamily="18" charset="0"/>
              </a:rPr>
              <a:t>, without notably affecting groundwater resources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3ha/households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1875 households</a:t>
            </a:r>
            <a:endParaRPr lang="en-US" dirty="0">
              <a:solidFill>
                <a:srgbClr val="00B0F0"/>
              </a:solidFill>
              <a:latin typeface="Georgia" panose="02040502050405020303" pitchFamily="18" charset="0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This could be extended </a:t>
            </a:r>
            <a:r>
              <a:rPr lang="en-US" dirty="0">
                <a:solidFill>
                  <a:srgbClr val="00B0F0"/>
                </a:solidFill>
                <a:latin typeface="Georgia" panose="02040502050405020303" pitchFamily="18" charset="0"/>
              </a:rPr>
              <a:t>to 30% of the cocoa area (28,540 ha/more than 10000 households) </a:t>
            </a:r>
            <a:r>
              <a:rPr lang="en-US" dirty="0">
                <a:latin typeface="Georgia" panose="02040502050405020303" pitchFamily="18" charset="0"/>
              </a:rPr>
              <a:t>without significantly reducing catchment water yield.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These irrigation practices also 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support environmental demands for groundwater use</a:t>
            </a:r>
            <a:r>
              <a:rPr lang="en-US" dirty="0">
                <a:latin typeface="Georgia" panose="02040502050405020303" pitchFamily="18" charset="0"/>
              </a:rPr>
              <a:t>,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as R. van der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Meulen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et al. (2020) indicated. </a:t>
            </a:r>
          </a:p>
        </p:txBody>
      </p:sp>
    </p:spTree>
    <p:extLst>
      <p:ext uri="{BB962C8B-B14F-4D97-AF65-F5344CB8AC3E}">
        <p14:creationId xmlns:p14="http://schemas.microsoft.com/office/powerpoint/2010/main" val="406294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521440" y="6288012"/>
            <a:ext cx="66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12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DE541-B915-19AD-6B92-5B9A9384E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2149D88-0ECA-E0ED-B4FD-4A1B554DD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575" y="1110956"/>
            <a:ext cx="11842811" cy="4818183"/>
          </a:xfrm>
        </p:spPr>
        <p:txBody>
          <a:bodyPr/>
          <a:lstStyle/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Georgia" panose="02040502050405020303" pitchFamily="18" charset="0"/>
              </a:rPr>
              <a:t>Precipitation has changed in distribution, amount, and extremes in the past 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Georgia" panose="02040502050405020303" pitchFamily="18" charset="0"/>
              </a:rPr>
              <a:t>Leading to water deficit and stress in cocoa growing zones in West Africa 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Georgia" panose="02040502050405020303" pitchFamily="18" charset="0"/>
              </a:rPr>
              <a:t>The magnitude of deficit and stress depends on the geographical location and the months of the year with implications on cocoa yield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Georgia" panose="02040502050405020303" pitchFamily="18" charset="0"/>
              </a:rPr>
              <a:t> In the future, the frequency and severity could be amplified with negative implications for cocoa development 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US" dirty="0">
                <a:latin typeface="Georgia" panose="02040502050405020303" pitchFamily="18" charset="0"/>
              </a:rPr>
              <a:t>Supplementary water irrigation could be an alternative option to sustain cocoa production under climate change conditions</a:t>
            </a:r>
          </a:p>
        </p:txBody>
      </p:sp>
    </p:spTree>
    <p:extLst>
      <p:ext uri="{BB962C8B-B14F-4D97-AF65-F5344CB8AC3E}">
        <p14:creationId xmlns:p14="http://schemas.microsoft.com/office/powerpoint/2010/main" val="4218194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5EE14-D127-6F6A-755D-896D99916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C946D-6B0F-7878-A8B3-E39BEF467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CA512B-685B-05D3-1522-9BCC87D2C6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125"/>
          <a:stretch/>
        </p:blipFill>
        <p:spPr>
          <a:xfrm>
            <a:off x="-81481" y="0"/>
            <a:ext cx="1227348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C059CD-BB69-A293-478C-B20FAF093C62}"/>
              </a:ext>
            </a:extLst>
          </p:cNvPr>
          <p:cNvSpPr txBox="1"/>
          <p:nvPr/>
        </p:nvSpPr>
        <p:spPr>
          <a:xfrm>
            <a:off x="2263805" y="3304713"/>
            <a:ext cx="69778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>
                <a:solidFill>
                  <a:srgbClr val="00B0F0"/>
                </a:solidFill>
                <a:latin typeface="Algerian" panose="04020705040A02060702" pitchFamily="82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053446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71748BB-F5A1-69A2-8328-F291E7C8D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>
            <a:noAutofit/>
          </a:bodyPr>
          <a:lstStyle/>
          <a:p>
            <a:r>
              <a:rPr lang="en-US" sz="6000" dirty="0"/>
              <a:t>OUTLINE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67E4B10-9C82-64D6-2C47-967898610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3489" y="1467068"/>
            <a:ext cx="10688139" cy="4818183"/>
          </a:xfrm>
        </p:spPr>
        <p:txBody>
          <a:bodyPr/>
          <a:lstStyle/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3600" dirty="0"/>
              <a:t>GENERALITY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3600" dirty="0"/>
              <a:t>KEY CLIMATE INDICES 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3600" dirty="0"/>
              <a:t>RESULTS</a:t>
            </a:r>
          </a:p>
          <a:p>
            <a:pPr marL="342900" indent="-342900">
              <a:spcBef>
                <a:spcPts val="3000"/>
              </a:spcBef>
              <a:buFont typeface="Wingdings" panose="05000000000000000000" pitchFamily="2" charset="2"/>
              <a:buChar char="q"/>
            </a:pPr>
            <a:r>
              <a:rPr lang="en-US" sz="3600" dirty="0"/>
              <a:t>CONCLUSION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502C13-0757-57FC-8027-99BB0760CD74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41006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5770DFE-3ADA-6985-7473-C5CA13BBE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443" y="72265"/>
            <a:ext cx="3852427" cy="776459"/>
          </a:xfrm>
        </p:spPr>
        <p:txBody>
          <a:bodyPr/>
          <a:lstStyle/>
          <a:p>
            <a:r>
              <a:rPr lang="en-US"/>
              <a:t>GENERALITY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9129E3-F388-949F-6739-BBCDA2197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00" y="874540"/>
            <a:ext cx="6487886" cy="9180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>
                <a:latin typeface="Montserrat"/>
              </a:rPr>
              <a:t>More than 80% of the cocoa's global production  come from Africa</a:t>
            </a:r>
            <a:endParaRPr lang="en-US">
              <a:solidFill>
                <a:srgbClr val="7F7F7F"/>
              </a:solidFill>
              <a:highlight>
                <a:srgbClr val="FFFF00"/>
              </a:highlight>
              <a:latin typeface="Montserrat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86A19E-CE62-A90A-67CA-8EB73A104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586" y="1928122"/>
            <a:ext cx="5223574" cy="43138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3E0173-D8C7-A990-0F47-96595DDD6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0" y="1552930"/>
            <a:ext cx="6402206" cy="41023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5B4C0D-D9A3-CA83-8081-9BE0342DB16C}"/>
              </a:ext>
            </a:extLst>
          </p:cNvPr>
          <p:cNvSpPr txBox="1"/>
          <p:nvPr/>
        </p:nvSpPr>
        <p:spPr>
          <a:xfrm>
            <a:off x="357247" y="5760053"/>
            <a:ext cx="58606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rPr>
              <a:t>Contributing more to the national GDP </a:t>
            </a:r>
            <a:r>
              <a:rPr lang="en-US" sz="1600">
                <a:solidFill>
                  <a:srgbClr val="FF0000"/>
                </a:solidFill>
                <a:latin typeface="Montserrat" pitchFamily="2" charset="77"/>
              </a:rPr>
              <a:t>(African Economic Outlook, 2016)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53EF5C-8877-1880-1F25-E756B1E512E0}"/>
              </a:ext>
            </a:extLst>
          </p:cNvPr>
          <p:cNvSpPr txBox="1"/>
          <p:nvPr/>
        </p:nvSpPr>
        <p:spPr>
          <a:xfrm>
            <a:off x="7467797" y="1070487"/>
            <a:ext cx="46234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rPr>
              <a:t>More than 60% from Cote d’Ivoire and Ghana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973B5A-B02F-B89D-C401-35054FF9F1CA}"/>
              </a:ext>
            </a:extLst>
          </p:cNvPr>
          <p:cNvSpPr txBox="1"/>
          <p:nvPr/>
        </p:nvSpPr>
        <p:spPr>
          <a:xfrm>
            <a:off x="8491993" y="6268651"/>
            <a:ext cx="3342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.AppleSystemUIFont"/>
              </a:rPr>
              <a:t>~3.15% of Ghana’s 2023 GDP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21D1BC-931B-5449-0AF4-FED40B60E41A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1648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69E9E49-FBBF-C086-0E1D-346E089D4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4675" y="190192"/>
            <a:ext cx="6684744" cy="776459"/>
          </a:xfrm>
        </p:spPr>
        <p:txBody>
          <a:bodyPr/>
          <a:lstStyle/>
          <a:p>
            <a:r>
              <a:rPr lang="en-US"/>
              <a:t>GENERALITY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5697612-2276-6A19-3027-F411BE709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983230"/>
            <a:ext cx="7270814" cy="343025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Montserrat"/>
              </a:rPr>
              <a:t>However, this sector remains extremely sensitive to climate change, especially precipitation and temperature </a:t>
            </a:r>
            <a:r>
              <a:rPr lang="de-DE" dirty="0">
                <a:solidFill>
                  <a:srgbClr val="FF0000"/>
                </a:solidFill>
                <a:latin typeface="Montserrat"/>
              </a:rPr>
              <a:t>(</a:t>
            </a:r>
            <a:r>
              <a:rPr lang="de-DE" dirty="0" err="1">
                <a:solidFill>
                  <a:srgbClr val="FF0000"/>
                </a:solidFill>
                <a:latin typeface="Montserrat"/>
              </a:rPr>
              <a:t>Ofori</a:t>
            </a:r>
            <a:r>
              <a:rPr lang="de-DE" dirty="0">
                <a:solidFill>
                  <a:srgbClr val="FF0000"/>
                </a:solidFill>
                <a:latin typeface="Montserrat"/>
              </a:rPr>
              <a:t>-Boateng &amp; </a:t>
            </a:r>
            <a:r>
              <a:rPr lang="de-DE" dirty="0" err="1">
                <a:solidFill>
                  <a:srgbClr val="FF0000"/>
                </a:solidFill>
                <a:latin typeface="Montserrat"/>
              </a:rPr>
              <a:t>Insah</a:t>
            </a:r>
            <a:r>
              <a:rPr lang="de-DE" dirty="0">
                <a:solidFill>
                  <a:srgbClr val="FF0000"/>
                </a:solidFill>
                <a:latin typeface="Montserrat"/>
              </a:rPr>
              <a:t>, 2014; </a:t>
            </a:r>
            <a:r>
              <a:rPr lang="de-DE" dirty="0" err="1">
                <a:solidFill>
                  <a:srgbClr val="FF0000"/>
                </a:solidFill>
                <a:latin typeface="Montserrat"/>
              </a:rPr>
              <a:t>Bomdzele</a:t>
            </a:r>
            <a:r>
              <a:rPr lang="de-DE" dirty="0">
                <a:solidFill>
                  <a:srgbClr val="FF0000"/>
                </a:solidFill>
                <a:latin typeface="Montserrat"/>
              </a:rPr>
              <a:t> &amp; </a:t>
            </a:r>
            <a:r>
              <a:rPr lang="de-DE" dirty="0" err="1">
                <a:solidFill>
                  <a:srgbClr val="FF0000"/>
                </a:solidFill>
                <a:latin typeface="Montserrat"/>
              </a:rPr>
              <a:t>Molua</a:t>
            </a:r>
            <a:r>
              <a:rPr lang="de-DE" dirty="0">
                <a:solidFill>
                  <a:srgbClr val="FF0000"/>
                </a:solidFill>
                <a:latin typeface="Montserrat"/>
              </a:rPr>
              <a:t>, 2023)</a:t>
            </a:r>
            <a:r>
              <a:rPr lang="en-US" dirty="0">
                <a:solidFill>
                  <a:srgbClr val="FF0000"/>
                </a:solidFill>
                <a:latin typeface="Montserrat"/>
              </a:rPr>
              <a:t> </a:t>
            </a:r>
            <a:r>
              <a:rPr lang="en-US" dirty="0">
                <a:latin typeface="Montserrat"/>
              </a:rPr>
              <a:t>due to Rainfed agricultural practices. </a:t>
            </a:r>
          </a:p>
          <a:p>
            <a:pPr marL="342900" indent="-342900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dirty="0"/>
              <a:t>Climate change poses significant challenges to the cocoa sector, particularly in terms of water scarcity </a:t>
            </a:r>
            <a:r>
              <a:rPr lang="en-US" dirty="0">
                <a:solidFill>
                  <a:srgbClr val="FF0000"/>
                </a:solidFill>
              </a:rPr>
              <a:t>(Gateau-Rey et al., 2018).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7" name="Picture 6" descr="A diagram of a plant life cycle&#10;&#10;Description automatically generated">
            <a:extLst>
              <a:ext uri="{FF2B5EF4-FFF2-40B4-BE49-F238E27FC236}">
                <a16:creationId xmlns:a16="http://schemas.microsoft.com/office/drawing/2014/main" id="{3C08E5D8-5BEF-B7D1-D521-A2656FFD5D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989" y="1520318"/>
            <a:ext cx="4990011" cy="28079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1F1362-00CF-1978-5C54-D46522BDAE7B}"/>
              </a:ext>
            </a:extLst>
          </p:cNvPr>
          <p:cNvSpPr txBox="1"/>
          <p:nvPr/>
        </p:nvSpPr>
        <p:spPr>
          <a:xfrm>
            <a:off x="-1" y="4785241"/>
            <a:ext cx="121253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The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frequent drought and flooding associated with rising surface temperature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affect cocoa physiology, including leaf-level and whole reproductive parameters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(</a:t>
            </a:r>
            <a:r>
              <a:rPr kumimoji="0" lang="en-US" sz="20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Lahive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 et al., 2019)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+mn-cs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86A9CC-7466-613E-6ADC-537D21636245}"/>
              </a:ext>
            </a:extLst>
          </p:cNvPr>
          <p:cNvSpPr txBox="1"/>
          <p:nvPr/>
        </p:nvSpPr>
        <p:spPr>
          <a:xfrm>
            <a:off x="-1" y="6020832"/>
            <a:ext cx="119049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</a:rPr>
              <a:t>How do changes in precipitation </a:t>
            </a:r>
            <a:r>
              <a:rPr lang="en-US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Montserrat" pitchFamily="2" charset="77"/>
              </a:rPr>
              <a:t>distribution and rise in temperature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ontserrat" pitchFamily="2" charset="77"/>
              </a:rPr>
              <a:t>affect cocoa farming in West Africa? </a:t>
            </a:r>
          </a:p>
        </p:txBody>
      </p:sp>
    </p:spTree>
    <p:extLst>
      <p:ext uri="{BB962C8B-B14F-4D97-AF65-F5344CB8AC3E}">
        <p14:creationId xmlns:p14="http://schemas.microsoft.com/office/powerpoint/2010/main" val="30647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075712-B6DD-A8EC-5D7F-449BDC37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630" y="-109665"/>
            <a:ext cx="7546355" cy="776459"/>
          </a:xfrm>
        </p:spPr>
        <p:txBody>
          <a:bodyPr>
            <a:noAutofit/>
          </a:bodyPr>
          <a:lstStyle/>
          <a:p>
            <a:r>
              <a:rPr lang="en-US">
                <a:latin typeface="Georgia" panose="02040502050405020303" pitchFamily="18" charset="0"/>
              </a:rPr>
              <a:t>KEY CLIMATE INDICES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39BC9F-609B-0CAB-AF9C-1916E78DDE8A}"/>
              </a:ext>
            </a:extLst>
          </p:cNvPr>
          <p:cNvSpPr txBox="1"/>
          <p:nvPr/>
        </p:nvSpPr>
        <p:spPr>
          <a:xfrm>
            <a:off x="7176117" y="1730518"/>
            <a:ext cx="5015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Georgia" panose="02040502050405020303" pitchFamily="18" charset="0"/>
              </a:rPr>
              <a:t>SPI thresholds </a:t>
            </a:r>
            <a:r>
              <a:rPr lang="en-US">
                <a:solidFill>
                  <a:srgbClr val="FF0000"/>
                </a:solidFill>
                <a:latin typeface="Georgia" panose="02040502050405020303" pitchFamily="18" charset="0"/>
              </a:rPr>
              <a:t>(Svoboda et al., 2012)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EF13BF1-D81A-1D9A-1362-C200376C0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91363"/>
              </p:ext>
            </p:extLst>
          </p:nvPr>
        </p:nvGraphicFramePr>
        <p:xfrm>
          <a:off x="7584992" y="2040535"/>
          <a:ext cx="3821986" cy="2367752"/>
        </p:xfrm>
        <a:graphic>
          <a:graphicData uri="http://schemas.openxmlformats.org/drawingml/2006/table">
            <a:tbl>
              <a:tblPr firstRow="1" firstCol="1" bandRow="1"/>
              <a:tblGrid>
                <a:gridCol w="1953019">
                  <a:extLst>
                    <a:ext uri="{9D8B030D-6E8A-4147-A177-3AD203B41FA5}">
                      <a16:colId xmlns:a16="http://schemas.microsoft.com/office/drawing/2014/main" val="4125435300"/>
                    </a:ext>
                  </a:extLst>
                </a:gridCol>
                <a:gridCol w="1868967">
                  <a:extLst>
                    <a:ext uri="{9D8B030D-6E8A-4147-A177-3AD203B41FA5}">
                      <a16:colId xmlns:a16="http://schemas.microsoft.com/office/drawing/2014/main" val="3174866745"/>
                    </a:ext>
                  </a:extLst>
                </a:gridCol>
              </a:tblGrid>
              <a:tr h="2959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Values</a:t>
                      </a:r>
                      <a:endParaRPr lang="en-US" sz="1600" kern="1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600" kern="100"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922864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Less or equal -2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Extremely dry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341426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-1.99 to -1.5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Severely dry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9033465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-1.49 to -1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Moderately dry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481436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-0.99 to 0.99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759615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to1.49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Moderately wet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837341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 to1.99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Very wet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8681"/>
                  </a:ext>
                </a:extLst>
              </a:tr>
              <a:tr h="2959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Greater or equal 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Extremely wet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36390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8F1F4C5-CE0F-C85D-CCE8-0C9DF3623EB7}"/>
              </a:ext>
            </a:extLst>
          </p:cNvPr>
          <p:cNvSpPr txBox="1"/>
          <p:nvPr/>
        </p:nvSpPr>
        <p:spPr>
          <a:xfrm>
            <a:off x="8549104" y="1206178"/>
            <a:ext cx="29570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Georgia" panose="02040502050405020303" pitchFamily="18" charset="0"/>
              </a:rPr>
              <a:t>DROUGHT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3A528C-9474-E694-5DA8-A21D6D853D53}"/>
              </a:ext>
            </a:extLst>
          </p:cNvPr>
          <p:cNvSpPr txBox="1"/>
          <p:nvPr/>
        </p:nvSpPr>
        <p:spPr>
          <a:xfrm>
            <a:off x="4676173" y="5003424"/>
            <a:ext cx="2839653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>
                <a:latin typeface="Georgia" panose="02040502050405020303" pitchFamily="18" charset="0"/>
              </a:rPr>
              <a:t>Time frame: 1981-2022</a:t>
            </a:r>
          </a:p>
          <a:p>
            <a:r>
              <a:rPr lang="en-US" sz="2000">
                <a:latin typeface="Georgia" panose="02040502050405020303" pitchFamily="18" charset="0"/>
              </a:rPr>
              <a:t>Ref: 1981-1990</a:t>
            </a:r>
          </a:p>
          <a:p>
            <a:r>
              <a:rPr lang="en-US" sz="2000">
                <a:latin typeface="Georgia" panose="02040502050405020303" pitchFamily="18" charset="0"/>
              </a:rPr>
              <a:t>D1: 1991-2000</a:t>
            </a:r>
          </a:p>
          <a:p>
            <a:r>
              <a:rPr lang="en-US" sz="2000">
                <a:latin typeface="Georgia" panose="02040502050405020303" pitchFamily="18" charset="0"/>
              </a:rPr>
              <a:t>D2: 2001-2010</a:t>
            </a:r>
          </a:p>
          <a:p>
            <a:r>
              <a:rPr lang="en-US" sz="2000">
                <a:latin typeface="Georgia" panose="02040502050405020303" pitchFamily="18" charset="0"/>
              </a:rPr>
              <a:t>D3:2011-2022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2D0D24-6716-B82C-A02C-05FED2FC43F8}"/>
              </a:ext>
            </a:extLst>
          </p:cNvPr>
          <p:cNvSpPr txBox="1"/>
          <p:nvPr/>
        </p:nvSpPr>
        <p:spPr>
          <a:xfrm>
            <a:off x="7515826" y="5003424"/>
            <a:ext cx="2281645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>
                <a:latin typeface="Georgia" panose="02040502050405020303" pitchFamily="18" charset="0"/>
              </a:rPr>
              <a:t>Trend detecting: Mann Kendall test</a:t>
            </a:r>
          </a:p>
          <a:p>
            <a:endParaRPr lang="en-US" sz="2000">
              <a:latin typeface="Georgia" panose="02040502050405020303" pitchFamily="18" charset="0"/>
            </a:endParaRPr>
          </a:p>
          <a:p>
            <a:r>
              <a:rPr lang="en-US" sz="2000">
                <a:latin typeface="Georgia" panose="02040502050405020303" pitchFamily="18" charset="0"/>
              </a:rPr>
              <a:t>Change detecting: Wilcoxon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92AF843E-605E-2AD1-8F05-A16E974AA2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818811"/>
                  </p:ext>
                </p:extLst>
              </p:nvPr>
            </p:nvGraphicFramePr>
            <p:xfrm>
              <a:off x="34176" y="1261931"/>
              <a:ext cx="6666656" cy="342315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47404">
                      <a:extLst>
                        <a:ext uri="{9D8B030D-6E8A-4147-A177-3AD203B41FA5}">
                          <a16:colId xmlns:a16="http://schemas.microsoft.com/office/drawing/2014/main" val="1348113216"/>
                        </a:ext>
                      </a:extLst>
                    </a:gridCol>
                    <a:gridCol w="906345">
                      <a:extLst>
                        <a:ext uri="{9D8B030D-6E8A-4147-A177-3AD203B41FA5}">
                          <a16:colId xmlns:a16="http://schemas.microsoft.com/office/drawing/2014/main" val="3692513173"/>
                        </a:ext>
                      </a:extLst>
                    </a:gridCol>
                    <a:gridCol w="1458088">
                      <a:extLst>
                        <a:ext uri="{9D8B030D-6E8A-4147-A177-3AD203B41FA5}">
                          <a16:colId xmlns:a16="http://schemas.microsoft.com/office/drawing/2014/main" val="3737350139"/>
                        </a:ext>
                      </a:extLst>
                    </a:gridCol>
                    <a:gridCol w="3354819">
                      <a:extLst>
                        <a:ext uri="{9D8B030D-6E8A-4147-A177-3AD203B41FA5}">
                          <a16:colId xmlns:a16="http://schemas.microsoft.com/office/drawing/2014/main" val="572201227"/>
                        </a:ext>
                      </a:extLst>
                    </a:gridCol>
                  </a:tblGrid>
                  <a:tr h="5532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Index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Unit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Description 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Definition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0028898"/>
                      </a:ext>
                    </a:extLst>
                  </a:tr>
                  <a:tr h="650843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RR1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Wet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Number of days per year with rainfall (RR≥1mm) </a:t>
                          </a: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𝑅𝑅</m:t>
                                    </m:r>
                                  </m:e>
                                  <m:sub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1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𝑅𝑅</m:t>
                                    </m:r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&gt;1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8343438"/>
                      </a:ext>
                    </a:extLst>
                  </a:tr>
                  <a:tr h="668006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PRCPTOT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mm/year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Annual total precipitation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Annual total precipitation heigh of wet days </a:t>
                          </a: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𝑃𝑅𝐶𝑃𝑇𝑂𝑇</m:t>
                                    </m:r>
                                  </m:e>
                                  <m:sub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1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1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𝑅𝑅</m:t>
                                        </m:r>
                                      </m:e>
                                      <m:sub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n-US" sz="11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nary>
                              </m:oMath>
                            </m:oMathPara>
                          </a14:m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0244439"/>
                      </a:ext>
                    </a:extLst>
                  </a:tr>
                  <a:tr h="79052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SDII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mm/day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Simple daily intensity index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Annual total precipitation divided by number of</a:t>
                          </a:r>
                        </a:p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wet days (RR≥1mm). The SDII in j is: </a:t>
                          </a:r>
                        </a:p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𝑆𝐷𝐼𝐼</m:t>
                                    </m:r>
                                  </m:e>
                                  <m:sub>
                                    <m:r>
                                      <a:rPr lang="en-US" sz="11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en-US" sz="110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𝑃𝑅𝐶𝑃𝑇𝑂𝑇</m:t>
                                        </m:r>
                                      </m:e>
                                      <m:sub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i="1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𝑅𝑅</m:t>
                                        </m:r>
                                      </m:e>
                                      <m:sub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US" sz="1100" kern="1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8655420"/>
                      </a:ext>
                    </a:extLst>
                  </a:tr>
                  <a:tr h="3307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CWD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Consecutive wet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Maximum length of wet spell (RR≥1mm)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6695880"/>
                      </a:ext>
                    </a:extLst>
                  </a:tr>
                  <a:tr h="3307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CDD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Consecutive dry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Maximum length of dry spell (RR &lt;1 mm)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899928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92AF843E-605E-2AD1-8F05-A16E974AA29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818811"/>
                  </p:ext>
                </p:extLst>
              </p:nvPr>
            </p:nvGraphicFramePr>
            <p:xfrm>
              <a:off x="34176" y="1261931"/>
              <a:ext cx="6666656" cy="342315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947404">
                      <a:extLst>
                        <a:ext uri="{9D8B030D-6E8A-4147-A177-3AD203B41FA5}">
                          <a16:colId xmlns:a16="http://schemas.microsoft.com/office/drawing/2014/main" val="1348113216"/>
                        </a:ext>
                      </a:extLst>
                    </a:gridCol>
                    <a:gridCol w="906345">
                      <a:extLst>
                        <a:ext uri="{9D8B030D-6E8A-4147-A177-3AD203B41FA5}">
                          <a16:colId xmlns:a16="http://schemas.microsoft.com/office/drawing/2014/main" val="3692513173"/>
                        </a:ext>
                      </a:extLst>
                    </a:gridCol>
                    <a:gridCol w="1458088">
                      <a:extLst>
                        <a:ext uri="{9D8B030D-6E8A-4147-A177-3AD203B41FA5}">
                          <a16:colId xmlns:a16="http://schemas.microsoft.com/office/drawing/2014/main" val="3737350139"/>
                        </a:ext>
                      </a:extLst>
                    </a:gridCol>
                    <a:gridCol w="3354819">
                      <a:extLst>
                        <a:ext uri="{9D8B030D-6E8A-4147-A177-3AD203B41FA5}">
                          <a16:colId xmlns:a16="http://schemas.microsoft.com/office/drawing/2014/main" val="572201227"/>
                        </a:ext>
                      </a:extLst>
                    </a:gridCol>
                  </a:tblGrid>
                  <a:tr h="5532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Index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Unit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Description 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Definition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10028898"/>
                      </a:ext>
                    </a:extLst>
                  </a:tr>
                  <a:tr h="68141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RR1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60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Wet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8911" t="-88393" r="-726" b="-3223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8343438"/>
                      </a:ext>
                    </a:extLst>
                  </a:tr>
                  <a:tr h="69938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PRCPTOT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mm/year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Annual total precipitation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8911" t="-183478" r="-726" b="-2139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0244439"/>
                      </a:ext>
                    </a:extLst>
                  </a:tr>
                  <a:tr h="82765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SDII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mm/day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Simple daily intensity index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98911" t="-241481" r="-726" b="-8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8655420"/>
                      </a:ext>
                    </a:extLst>
                  </a:tr>
                  <a:tr h="3307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CWD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Consecutive wet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Maximum length of wet spell (RR≥1mm)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6695880"/>
                      </a:ext>
                    </a:extLst>
                  </a:tr>
                  <a:tr h="330728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CDD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day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Consecutive dry days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1200"/>
                            </a:spcAft>
                          </a:pPr>
                          <a:r>
                            <a:rPr lang="en-US" sz="1100" kern="10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Maximum length of dry spell (RR &lt;1 mm)</a:t>
                          </a:r>
                          <a:endParaRPr lang="en-US" sz="1100" kern="10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8999283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C5DA54C-2BC6-F1A5-6660-CC6ECB76B2C6}"/>
              </a:ext>
            </a:extLst>
          </p:cNvPr>
          <p:cNvSpPr txBox="1"/>
          <p:nvPr/>
        </p:nvSpPr>
        <p:spPr>
          <a:xfrm>
            <a:off x="471904" y="85540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latin typeface="Georgia" panose="02040502050405020303" pitchFamily="18" charset="0"/>
              </a:rPr>
              <a:t>Precipitation extremes indices </a:t>
            </a:r>
          </a:p>
        </p:txBody>
      </p:sp>
    </p:spTree>
    <p:extLst>
      <p:ext uri="{BB962C8B-B14F-4D97-AF65-F5344CB8AC3E}">
        <p14:creationId xmlns:p14="http://schemas.microsoft.com/office/powerpoint/2010/main" val="2293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B8B1BE-E2D8-80BD-994A-6E1AF0916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288"/>
            <a:ext cx="9359596" cy="602880"/>
          </a:xfrm>
        </p:spPr>
        <p:txBody>
          <a:bodyPr>
            <a:normAutofit fontScale="90000"/>
          </a:bodyPr>
          <a:lstStyle/>
          <a:p>
            <a:r>
              <a:rPr lang="en-US">
                <a:latin typeface="Microsoft YaHei" panose="020B0503020204020204" pitchFamily="34" charset="-122"/>
                <a:ea typeface="Microsoft YaHei" panose="020B0503020204020204" pitchFamily="34" charset="-122"/>
              </a:rPr>
              <a:t>SPATIO-TEMPORAL PRECIPITATION VARIABILITY</a:t>
            </a:r>
          </a:p>
        </p:txBody>
      </p:sp>
      <p:pic>
        <p:nvPicPr>
          <p:cNvPr id="3" name="Content Placeholder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16F9E5D-CC0C-2B44-43D4-ACC8EB0CA2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59"/>
          <a:stretch/>
        </p:blipFill>
        <p:spPr>
          <a:xfrm>
            <a:off x="26077" y="920238"/>
            <a:ext cx="5460316" cy="58001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1F03B5-6FF5-90C3-B2CC-EF366F897CD3}"/>
              </a:ext>
            </a:extLst>
          </p:cNvPr>
          <p:cNvSpPr txBox="1"/>
          <p:nvPr/>
        </p:nvSpPr>
        <p:spPr>
          <a:xfrm>
            <a:off x="5685685" y="2064115"/>
            <a:ext cx="6695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PRCPTOT has decreased significantly in large parts of GHA associated with a decrease SDII (2011-2022 vs 1981-1990)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F69DC3-00B7-A3B5-9E0C-B2FE3F9B2DD8}"/>
              </a:ext>
            </a:extLst>
          </p:cNvPr>
          <p:cNvSpPr txBox="1"/>
          <p:nvPr/>
        </p:nvSpPr>
        <p:spPr>
          <a:xfrm>
            <a:off x="5486393" y="1079230"/>
            <a:ext cx="67056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decadal change varies from decade, indices, and geographical location 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3F7377-3DC2-3B31-D9CB-B903257CC112}"/>
              </a:ext>
            </a:extLst>
          </p:cNvPr>
          <p:cNvSpPr txBox="1"/>
          <p:nvPr/>
        </p:nvSpPr>
        <p:spPr>
          <a:xfrm>
            <a:off x="5571241" y="762270"/>
            <a:ext cx="1702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Ref: 1981-1990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632F03-A1E9-6535-BFDF-6E8B133A5EB3}"/>
              </a:ext>
            </a:extLst>
          </p:cNvPr>
          <p:cNvSpPr txBox="1"/>
          <p:nvPr/>
        </p:nvSpPr>
        <p:spPr>
          <a:xfrm>
            <a:off x="800509" y="743036"/>
            <a:ext cx="1347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1991-2000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11F8A8-2CF2-7E38-B988-CD66E9CE89E5}"/>
              </a:ext>
            </a:extLst>
          </p:cNvPr>
          <p:cNvSpPr txBox="1"/>
          <p:nvPr/>
        </p:nvSpPr>
        <p:spPr>
          <a:xfrm>
            <a:off x="2266808" y="762270"/>
            <a:ext cx="1347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2001-2010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112D8F-5EEF-FB18-8FFC-DBC74DA1A81E}"/>
              </a:ext>
            </a:extLst>
          </p:cNvPr>
          <p:cNvSpPr txBox="1"/>
          <p:nvPr/>
        </p:nvSpPr>
        <p:spPr>
          <a:xfrm>
            <a:off x="3793769" y="753395"/>
            <a:ext cx="1347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/>
              <a:t>2011-2022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2325C6-8C78-112F-4DF5-3B5256B511AD}"/>
              </a:ext>
            </a:extLst>
          </p:cNvPr>
          <p:cNvSpPr txBox="1"/>
          <p:nvPr/>
        </p:nvSpPr>
        <p:spPr>
          <a:xfrm>
            <a:off x="5685685" y="5420551"/>
            <a:ext cx="64250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CDD (CWD) has increased(decreased) significantly these recent decades, especially in the GHA part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 of water stress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87B2DF-D5E4-9D4E-A0C6-128C5007DB19}"/>
              </a:ext>
            </a:extLst>
          </p:cNvPr>
          <p:cNvSpPr txBox="1"/>
          <p:nvPr/>
        </p:nvSpPr>
        <p:spPr>
          <a:xfrm>
            <a:off x="5685685" y="3695331"/>
            <a:ext cx="64250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In contrast, a significant increase in PRCPTOT, was attributed to a considerable rise in SDII.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F0769D-64AA-E391-9F5F-00ADD573D8E5}"/>
              </a:ext>
            </a:extLst>
          </p:cNvPr>
          <p:cNvSpPr txBox="1"/>
          <p:nvPr/>
        </p:nvSpPr>
        <p:spPr>
          <a:xfrm>
            <a:off x="4417239" y="1252954"/>
            <a:ext cx="1069153" cy="316045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ED4532-CA1F-DDAB-8DFF-9C6D2EBD261D}"/>
              </a:ext>
            </a:extLst>
          </p:cNvPr>
          <p:cNvSpPr txBox="1"/>
          <p:nvPr/>
        </p:nvSpPr>
        <p:spPr>
          <a:xfrm>
            <a:off x="3614692" y="1251068"/>
            <a:ext cx="853019" cy="316045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0B75FF-610E-8A6B-AD89-06A5B834F31E}"/>
              </a:ext>
            </a:extLst>
          </p:cNvPr>
          <p:cNvSpPr txBox="1"/>
          <p:nvPr/>
        </p:nvSpPr>
        <p:spPr>
          <a:xfrm>
            <a:off x="314141" y="4411520"/>
            <a:ext cx="5172251" cy="236266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8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507EE0-8C24-E24A-0362-92CA69C0F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562" y="72731"/>
            <a:ext cx="9039655" cy="776459"/>
          </a:xfrm>
        </p:spPr>
        <p:txBody>
          <a:bodyPr/>
          <a:lstStyle/>
          <a:p>
            <a:r>
              <a:rPr lang="en-US" dirty="0"/>
              <a:t>WATER STRESS (1983-2016)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E04B5E-04F1-4417-D3A4-302B30DF39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0" t="2447" r="7892"/>
          <a:stretch/>
        </p:blipFill>
        <p:spPr bwMode="auto">
          <a:xfrm>
            <a:off x="0" y="994296"/>
            <a:ext cx="6833145" cy="47088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B323E7-893D-997F-FA77-649FDF1D64B1}"/>
              </a:ext>
            </a:extLst>
          </p:cNvPr>
          <p:cNvSpPr txBox="1"/>
          <p:nvPr/>
        </p:nvSpPr>
        <p:spPr>
          <a:xfrm>
            <a:off x="6833145" y="994296"/>
            <a:ext cx="51872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Seasonal Water Stress Variability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Regional Differences in Water Stress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impact of water stress on cocoa development varies depending on the specific stage of its growth cycle.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Critical Periods for Cocoa: June to October exhibits favorable water conditions with less stress except Aug which potentially impacts cocoa yield and development.</a:t>
            </a:r>
          </a:p>
          <a:p>
            <a:pPr marL="285750" indent="-285750" algn="just"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water stress from Nov-Apr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  <a:sym typeface="Wingdings" panose="05000000000000000000" pitchFamily="2" charset="2"/>
              </a:rPr>
              <a:t> cocoa seedling development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47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DF5A08-4814-6741-A18E-766E4B180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110" y="0"/>
            <a:ext cx="9039655" cy="776459"/>
          </a:xfrm>
        </p:spPr>
        <p:txBody>
          <a:bodyPr>
            <a:normAutofit fontScale="90000"/>
          </a:bodyPr>
          <a:lstStyle/>
          <a:p>
            <a:r>
              <a:rPr lang="en-US" sz="3200"/>
              <a:t>SPATIO-TEMPORAL DROUGTH VARIABILITY</a:t>
            </a:r>
            <a:endParaRPr lang="en-US"/>
          </a:p>
        </p:txBody>
      </p:sp>
      <p:pic>
        <p:nvPicPr>
          <p:cNvPr id="3" name="Picture 2" descr="A map of different regions&#10;&#10;Description automatically generated with medium confidence">
            <a:extLst>
              <a:ext uri="{FF2B5EF4-FFF2-40B4-BE49-F238E27FC236}">
                <a16:creationId xmlns:a16="http://schemas.microsoft.com/office/drawing/2014/main" id="{D4B70850-8E2E-6B44-977B-E0445BC59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5" y="956113"/>
            <a:ext cx="11918811" cy="3972937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799781-50B2-609C-AF26-332415941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716" y="4896141"/>
            <a:ext cx="11860567" cy="1961859"/>
          </a:xfrm>
        </p:spPr>
        <p:txBody>
          <a:bodyPr>
            <a:no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Georgia" panose="02040502050405020303" pitchFamily="18" charset="0"/>
              </a:rPr>
              <a:t>Extreme events (precipitation deficit and excess) have become more frequent in the cocoa farming zones (April-October) 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Georgia" panose="02040502050405020303" pitchFamily="18" charset="0"/>
              </a:rPr>
              <a:t>The magnitude varies according to the year and the geographical location, which has implications for the cocoa development cycle.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sz="2000" dirty="0">
                <a:latin typeface="Georgia" panose="02040502050405020303" pitchFamily="18" charset="0"/>
              </a:rPr>
              <a:t>This could negatively affect cocoa maturation and therefore the quantity and quality of the beans.</a:t>
            </a:r>
          </a:p>
        </p:txBody>
      </p:sp>
    </p:spTree>
    <p:extLst>
      <p:ext uri="{BB962C8B-B14F-4D97-AF65-F5344CB8AC3E}">
        <p14:creationId xmlns:p14="http://schemas.microsoft.com/office/powerpoint/2010/main" val="237544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66229F6-42E6-39E8-A176-FB803D93DA40}"/>
              </a:ext>
            </a:extLst>
          </p:cNvPr>
          <p:cNvSpPr txBox="1"/>
          <p:nvPr/>
        </p:nvSpPr>
        <p:spPr>
          <a:xfrm>
            <a:off x="11700370" y="6288012"/>
            <a:ext cx="48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8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92F56-A0AF-C456-557C-F7C6129F2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80" y="69891"/>
            <a:ext cx="9039655" cy="776459"/>
          </a:xfrm>
        </p:spPr>
        <p:txBody>
          <a:bodyPr/>
          <a:lstStyle/>
          <a:p>
            <a:r>
              <a:rPr lang="en-US"/>
              <a:t>COCOA YIELD RESPONSE TO DROUGHT</a:t>
            </a:r>
          </a:p>
        </p:txBody>
      </p:sp>
      <p:pic>
        <p:nvPicPr>
          <p:cNvPr id="3" name="Content Placeholder 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ADC3DF4-6257-936A-196C-20916A7D1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4"/>
          <a:stretch/>
        </p:blipFill>
        <p:spPr>
          <a:xfrm>
            <a:off x="47870" y="1238795"/>
            <a:ext cx="12096260" cy="438041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E52884-BAF2-A9FC-80F5-5BA5F684521D}"/>
              </a:ext>
            </a:extLst>
          </p:cNvPr>
          <p:cNvSpPr txBox="1"/>
          <p:nvPr/>
        </p:nvSpPr>
        <p:spPr>
          <a:xfrm>
            <a:off x="0" y="5438798"/>
            <a:ext cx="6712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Standardized yield index and SPI are linked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22CA5D-EC5F-06F0-8914-A370F4023032}"/>
              </a:ext>
            </a:extLst>
          </p:cNvPr>
          <p:cNvSpPr txBox="1"/>
          <p:nvPr/>
        </p:nvSpPr>
        <p:spPr>
          <a:xfrm>
            <a:off x="1562471" y="2148396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924683-D91D-A925-2410-87346350C172}"/>
              </a:ext>
            </a:extLst>
          </p:cNvPr>
          <p:cNvSpPr txBox="1"/>
          <p:nvPr/>
        </p:nvSpPr>
        <p:spPr>
          <a:xfrm>
            <a:off x="1562471" y="3764132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3F9E5A-4DFA-2387-4F0A-3DDCBE947817}"/>
              </a:ext>
            </a:extLst>
          </p:cNvPr>
          <p:cNvSpPr txBox="1"/>
          <p:nvPr/>
        </p:nvSpPr>
        <p:spPr>
          <a:xfrm>
            <a:off x="5621046" y="3764131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18BCF8-2E10-A018-A9F5-5BEE93A9AA6E}"/>
              </a:ext>
            </a:extLst>
          </p:cNvPr>
          <p:cNvSpPr txBox="1"/>
          <p:nvPr/>
        </p:nvSpPr>
        <p:spPr>
          <a:xfrm>
            <a:off x="6428914" y="3750814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B9E724-FEE6-C1A1-22E7-63662508DBB9}"/>
              </a:ext>
            </a:extLst>
          </p:cNvPr>
          <p:cNvSpPr txBox="1"/>
          <p:nvPr/>
        </p:nvSpPr>
        <p:spPr>
          <a:xfrm>
            <a:off x="8839200" y="1608338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6BB890-2D05-2FD3-563D-B15D561BB9AE}"/>
              </a:ext>
            </a:extLst>
          </p:cNvPr>
          <p:cNvSpPr txBox="1"/>
          <p:nvPr/>
        </p:nvSpPr>
        <p:spPr>
          <a:xfrm>
            <a:off x="8839200" y="3253486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E390C8-2B0C-4A1A-ADC9-2040DBD25019}"/>
              </a:ext>
            </a:extLst>
          </p:cNvPr>
          <p:cNvSpPr txBox="1"/>
          <p:nvPr/>
        </p:nvSpPr>
        <p:spPr>
          <a:xfrm>
            <a:off x="8055252" y="3253485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F24D05-DCC9-21CB-E387-8F74F8844550}"/>
              </a:ext>
            </a:extLst>
          </p:cNvPr>
          <p:cNvSpPr txBox="1"/>
          <p:nvPr/>
        </p:nvSpPr>
        <p:spPr>
          <a:xfrm>
            <a:off x="0" y="5814417"/>
            <a:ext cx="5120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Dry years lead to deficit yield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230D2B-038E-1BD5-0760-556C07299A10}"/>
              </a:ext>
            </a:extLst>
          </p:cNvPr>
          <p:cNvSpPr txBox="1"/>
          <p:nvPr/>
        </p:nvSpPr>
        <p:spPr>
          <a:xfrm>
            <a:off x="47871" y="6129850"/>
            <a:ext cx="6048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Extremely and very wet years lead to a decline or steady yield index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D48E7A-ED1B-B6A1-EAF6-884F2994C258}"/>
              </a:ext>
            </a:extLst>
          </p:cNvPr>
          <p:cNvSpPr txBox="1"/>
          <p:nvPr/>
        </p:nvSpPr>
        <p:spPr>
          <a:xfrm>
            <a:off x="6394793" y="5453474"/>
            <a:ext cx="58320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yield did not follow the same pattern as SPI</a:t>
            </a:r>
          </a:p>
          <a:p>
            <a:pPr marL="285750" indent="-28575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The yield is also highly dependent on agricultural management practice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992A9A-379D-B138-1BB6-F3750F2C2E8C}"/>
              </a:ext>
            </a:extLst>
          </p:cNvPr>
          <p:cNvSpPr txBox="1"/>
          <p:nvPr/>
        </p:nvSpPr>
        <p:spPr>
          <a:xfrm>
            <a:off x="9370421" y="1837510"/>
            <a:ext cx="2560321" cy="2481942"/>
          </a:xfrm>
          <a:prstGeom prst="rect">
            <a:avLst/>
          </a:prstGeom>
          <a:noFill/>
          <a:ln w="57150">
            <a:solidFill>
              <a:srgbClr val="00B0F0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C8B99F-F99E-A6A2-73F9-00CD05F45031}"/>
              </a:ext>
            </a:extLst>
          </p:cNvPr>
          <p:cNvSpPr txBox="1"/>
          <p:nvPr/>
        </p:nvSpPr>
        <p:spPr>
          <a:xfrm>
            <a:off x="5897693" y="3261971"/>
            <a:ext cx="284084" cy="630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7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1081</Words>
  <Application>Microsoft Office PowerPoint</Application>
  <PresentationFormat>Widescreen</PresentationFormat>
  <Paragraphs>148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Microsoft YaHei</vt:lpstr>
      <vt:lpstr>.AppleSystemUIFont</vt:lpstr>
      <vt:lpstr>Algerian</vt:lpstr>
      <vt:lpstr>Aptos</vt:lpstr>
      <vt:lpstr>Aptos Display</vt:lpstr>
      <vt:lpstr>Arial</vt:lpstr>
      <vt:lpstr>Cambria Math</vt:lpstr>
      <vt:lpstr>Courier New</vt:lpstr>
      <vt:lpstr>Georgia</vt:lpstr>
      <vt:lpstr>Montserrat</vt:lpstr>
      <vt:lpstr>Times New Roman</vt:lpstr>
      <vt:lpstr>Wingdings</vt:lpstr>
      <vt:lpstr>Office Theme</vt:lpstr>
      <vt:lpstr>PowerPoint Presentation</vt:lpstr>
      <vt:lpstr>OUTLINE</vt:lpstr>
      <vt:lpstr>GENERALITY</vt:lpstr>
      <vt:lpstr>GENERALITY</vt:lpstr>
      <vt:lpstr>KEY CLIMATE INDICES </vt:lpstr>
      <vt:lpstr>SPATIO-TEMPORAL PRECIPITATION VARIABILITY</vt:lpstr>
      <vt:lpstr>WATER STRESS (1983-2016)</vt:lpstr>
      <vt:lpstr>SPATIO-TEMPORAL DROUGTH VARIABILITY</vt:lpstr>
      <vt:lpstr>COCOA YIELD RESPONSE TO DROUGHT</vt:lpstr>
      <vt:lpstr>PROJECTED CLIMATE INDICES </vt:lpstr>
      <vt:lpstr>Water Accounting of Cocoa in the Pra basin</vt:lpstr>
      <vt:lpstr>Hydrologic responses of the Upper Offin sub-basin for Cocoa supplemental irrigation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Obahoundje, Salomon (IWMI-Ghana)</dc:creator>
  <cp:lastModifiedBy>Udumalagala, Yamuna (IWMI)</cp:lastModifiedBy>
  <cp:revision>5</cp:revision>
  <dcterms:created xsi:type="dcterms:W3CDTF">2024-10-10T05:12:14Z</dcterms:created>
  <dcterms:modified xsi:type="dcterms:W3CDTF">2024-12-14T11:15:05Z</dcterms:modified>
</cp:coreProperties>
</file>