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7" r:id="rId1"/>
  </p:sldMasterIdLst>
  <p:notesMasterIdLst>
    <p:notesMasterId r:id="rId23"/>
  </p:notesMasterIdLst>
  <p:sldIdLst>
    <p:sldId id="275" r:id="rId2"/>
    <p:sldId id="257" r:id="rId3"/>
    <p:sldId id="266" r:id="rId4"/>
    <p:sldId id="4067" r:id="rId5"/>
    <p:sldId id="4077" r:id="rId6"/>
    <p:sldId id="260" r:id="rId7"/>
    <p:sldId id="533" r:id="rId8"/>
    <p:sldId id="4073" r:id="rId9"/>
    <p:sldId id="4074" r:id="rId10"/>
    <p:sldId id="4075" r:id="rId11"/>
    <p:sldId id="284" r:id="rId12"/>
    <p:sldId id="4072" r:id="rId13"/>
    <p:sldId id="345" r:id="rId14"/>
    <p:sldId id="4070" r:id="rId15"/>
    <p:sldId id="479" r:id="rId16"/>
    <p:sldId id="432" r:id="rId17"/>
    <p:sldId id="262" r:id="rId18"/>
    <p:sldId id="261" r:id="rId19"/>
    <p:sldId id="387" r:id="rId20"/>
    <p:sldId id="4068" r:id="rId21"/>
    <p:sldId id="40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A3EA8F4-C92E-2747-8CEF-BAA4B1710AFF}">
          <p14:sldIdLst>
            <p14:sldId id="275"/>
            <p14:sldId id="257"/>
            <p14:sldId id="266"/>
            <p14:sldId id="4067"/>
            <p14:sldId id="4077"/>
            <p14:sldId id="260"/>
            <p14:sldId id="533"/>
            <p14:sldId id="4073"/>
            <p14:sldId id="4074"/>
            <p14:sldId id="4075"/>
            <p14:sldId id="284"/>
            <p14:sldId id="4072"/>
            <p14:sldId id="345"/>
            <p14:sldId id="4070"/>
            <p14:sldId id="479"/>
            <p14:sldId id="432"/>
            <p14:sldId id="262"/>
            <p14:sldId id="261"/>
            <p14:sldId id="387"/>
            <p14:sldId id="4068"/>
            <p14:sldId id="4076"/>
          </p14:sldIdLst>
        </p14:section>
        <p14:section name="Untitled Section" id="{6F7420F6-899B-EF4B-AB34-E562798149DE}">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yer, Sophia (ILRI)" initials="HS(" lastIdx="5" clrIdx="0">
    <p:extLst>
      <p:ext uri="{19B8F6BF-5375-455C-9EA6-DF929625EA0E}">
        <p15:presenceInfo xmlns:p15="http://schemas.microsoft.com/office/powerpoint/2012/main" userId="S::s.huyer@cgiar.org::6a0a7e5d-9983-414e-8048-6d1eb03c5a21" providerId="AD"/>
      </p:ext>
    </p:extLst>
  </p:cmAuthor>
  <p:cmAuthor id="2" name="Chanana, Nitya (CCAFS - Alliance Bioversity-CIAT)" initials="CN(ABC)" lastIdx="5" clrIdx="1">
    <p:extLst>
      <p:ext uri="{19B8F6BF-5375-455C-9EA6-DF929625EA0E}">
        <p15:presenceInfo xmlns:p15="http://schemas.microsoft.com/office/powerpoint/2012/main" userId="Chanana, Nitya (CCAFS - Alliance Bioversity-CIA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E0F8B0-27E2-436D-ABFF-B12DF484DF4D}" v="83" dt="2022-03-01T17:24:27.4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47"/>
    <p:restoredTop sz="95872"/>
  </p:normalViewPr>
  <p:slideViewPr>
    <p:cSldViewPr snapToGrid="0" snapToObjects="1">
      <p:cViewPr varScale="1">
        <p:scale>
          <a:sx n="58" d="100"/>
          <a:sy n="58" d="100"/>
        </p:scale>
        <p:origin x="11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68D011-53CD-DE4B-A9DC-1C18BF0F6DB1}" type="doc">
      <dgm:prSet loTypeId="urn:microsoft.com/office/officeart/2005/8/layout/venn2" loCatId="" qsTypeId="urn:microsoft.com/office/officeart/2005/8/quickstyle/simple1" qsCatId="simple" csTypeId="urn:microsoft.com/office/officeart/2005/8/colors/colorful5" csCatId="colorful" phldr="1"/>
      <dgm:spPr/>
      <dgm:t>
        <a:bodyPr/>
        <a:lstStyle/>
        <a:p>
          <a:endParaRPr lang="en-US"/>
        </a:p>
      </dgm:t>
    </dgm:pt>
    <dgm:pt modelId="{35ED843D-3BEC-8740-929E-6497B597BB73}" type="pres">
      <dgm:prSet presAssocID="{9268D011-53CD-DE4B-A9DC-1C18BF0F6DB1}" presName="Name0" presStyleCnt="0">
        <dgm:presLayoutVars>
          <dgm:chMax val="7"/>
          <dgm:resizeHandles val="exact"/>
        </dgm:presLayoutVars>
      </dgm:prSet>
      <dgm:spPr/>
    </dgm:pt>
  </dgm:ptLst>
  <dgm:cxnLst>
    <dgm:cxn modelId="{24DAECA8-96E7-EF4E-ABAF-199BD0BC1E4C}" type="presOf" srcId="{9268D011-53CD-DE4B-A9DC-1C18BF0F6DB1}" destId="{35ED843D-3BEC-8740-929E-6497B597BB73}" srcOrd="0" destOrd="0" presId="urn:microsoft.com/office/officeart/2005/8/layout/venn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A1EB02-A618-3B4F-938F-A2CAE8997094}" type="datetimeFigureOut">
              <a:rPr lang="en-US" smtClean="0"/>
              <a:t>04-May-22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FBAB0F-AE0B-8E43-A953-47F6FA817B9A}" type="slidenum">
              <a:rPr lang="en-US" smtClean="0"/>
              <a:t>‹#›</a:t>
            </a:fld>
            <a:endParaRPr lang="en-US"/>
          </a:p>
        </p:txBody>
      </p:sp>
    </p:spTree>
    <p:extLst>
      <p:ext uri="{BB962C8B-B14F-4D97-AF65-F5344CB8AC3E}">
        <p14:creationId xmlns:p14="http://schemas.microsoft.com/office/powerpoint/2010/main" val="1546934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2</a:t>
            </a:fld>
            <a:endParaRPr lang="en-US"/>
          </a:p>
        </p:txBody>
      </p:sp>
    </p:spTree>
    <p:extLst>
      <p:ext uri="{BB962C8B-B14F-4D97-AF65-F5344CB8AC3E}">
        <p14:creationId xmlns:p14="http://schemas.microsoft.com/office/powerpoint/2010/main" val="119095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15</a:t>
            </a:fld>
            <a:endParaRPr lang="en-US"/>
          </a:p>
        </p:txBody>
      </p:sp>
    </p:spTree>
    <p:extLst>
      <p:ext uri="{BB962C8B-B14F-4D97-AF65-F5344CB8AC3E}">
        <p14:creationId xmlns:p14="http://schemas.microsoft.com/office/powerpoint/2010/main" val="3747517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9CDC9-3E83-6E40-AFCD-40A263E0C74B}" type="slidenum">
              <a:rPr lang="en-US" smtClean="0"/>
              <a:t>16</a:t>
            </a:fld>
            <a:endParaRPr lang="en-US"/>
          </a:p>
        </p:txBody>
      </p:sp>
    </p:spTree>
    <p:extLst>
      <p:ext uri="{BB962C8B-B14F-4D97-AF65-F5344CB8AC3E}">
        <p14:creationId xmlns:p14="http://schemas.microsoft.com/office/powerpoint/2010/main" val="1976615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17</a:t>
            </a:fld>
            <a:endParaRPr lang="en-US"/>
          </a:p>
        </p:txBody>
      </p:sp>
    </p:spTree>
    <p:extLst>
      <p:ext uri="{BB962C8B-B14F-4D97-AF65-F5344CB8AC3E}">
        <p14:creationId xmlns:p14="http://schemas.microsoft.com/office/powerpoint/2010/main" val="4148434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FAO; Huyer, 2016; Murray et al, lack of access to technology</a:t>
            </a:r>
          </a:p>
        </p:txBody>
      </p:sp>
      <p:sp>
        <p:nvSpPr>
          <p:cNvPr id="4" name="Slide Number Placeholder 3"/>
          <p:cNvSpPr>
            <a:spLocks noGrp="1"/>
          </p:cNvSpPr>
          <p:nvPr>
            <p:ph type="sldNum" sz="quarter" idx="5"/>
          </p:nvPr>
        </p:nvSpPr>
        <p:spPr/>
        <p:txBody>
          <a:bodyPr/>
          <a:lstStyle/>
          <a:p>
            <a:fld id="{C42D9585-2337-0142-B9CA-48434B92F422}" type="slidenum">
              <a:rPr lang="en-US" smtClean="0"/>
              <a:t>18</a:t>
            </a:fld>
            <a:endParaRPr lang="en-US"/>
          </a:p>
        </p:txBody>
      </p:sp>
    </p:spTree>
    <p:extLst>
      <p:ext uri="{BB962C8B-B14F-4D97-AF65-F5344CB8AC3E}">
        <p14:creationId xmlns:p14="http://schemas.microsoft.com/office/powerpoint/2010/main" val="4010079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3" y="744538"/>
            <a:ext cx="6619875"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188F27-D6FC-1D48-A2B2-1832D69D7C26}" type="slidenum">
              <a:rPr lang="en-US" smtClean="0"/>
              <a:t>19</a:t>
            </a:fld>
            <a:endParaRPr lang="en-US"/>
          </a:p>
        </p:txBody>
      </p:sp>
    </p:spTree>
    <p:extLst>
      <p:ext uri="{BB962C8B-B14F-4D97-AF65-F5344CB8AC3E}">
        <p14:creationId xmlns:p14="http://schemas.microsoft.com/office/powerpoint/2010/main" val="3169904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Sophia Huyer, CCAFS</a:t>
            </a:r>
          </a:p>
        </p:txBody>
      </p:sp>
      <p:sp>
        <p:nvSpPr>
          <p:cNvPr id="4" name="Slide Number Placeholder 3"/>
          <p:cNvSpPr>
            <a:spLocks noGrp="1"/>
          </p:cNvSpPr>
          <p:nvPr>
            <p:ph type="sldNum" sz="quarter" idx="5"/>
          </p:nvPr>
        </p:nvSpPr>
        <p:spPr/>
        <p:txBody>
          <a:bodyPr/>
          <a:lstStyle/>
          <a:p>
            <a:fld id="{2A89CD74-B489-D544-8D60-A9B81BA5CC74}" type="slidenum">
              <a:rPr lang="en-US" smtClean="0"/>
              <a:t>20</a:t>
            </a:fld>
            <a:endParaRPr lang="en-US"/>
          </a:p>
        </p:txBody>
      </p:sp>
    </p:spTree>
    <p:extLst>
      <p:ext uri="{BB962C8B-B14F-4D97-AF65-F5344CB8AC3E}">
        <p14:creationId xmlns:p14="http://schemas.microsoft.com/office/powerpoint/2010/main" val="1663619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3" y="744538"/>
            <a:ext cx="6619875"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188F27-D6FC-1D48-A2B2-1832D69D7C26}" type="slidenum">
              <a:rPr lang="en-US" smtClean="0"/>
              <a:t>21</a:t>
            </a:fld>
            <a:endParaRPr lang="en-US"/>
          </a:p>
        </p:txBody>
      </p:sp>
    </p:spTree>
    <p:extLst>
      <p:ext uri="{BB962C8B-B14F-4D97-AF65-F5344CB8AC3E}">
        <p14:creationId xmlns:p14="http://schemas.microsoft.com/office/powerpoint/2010/main" val="3715488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3</a:t>
            </a:fld>
            <a:endParaRPr lang="en-US"/>
          </a:p>
        </p:txBody>
      </p:sp>
    </p:spTree>
    <p:extLst>
      <p:ext uri="{BB962C8B-B14F-4D97-AF65-F5344CB8AC3E}">
        <p14:creationId xmlns:p14="http://schemas.microsoft.com/office/powerpoint/2010/main" val="1863456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4</a:t>
            </a:fld>
            <a:endParaRPr lang="en-US"/>
          </a:p>
        </p:txBody>
      </p:sp>
    </p:spTree>
    <p:extLst>
      <p:ext uri="{BB962C8B-B14F-4D97-AF65-F5344CB8AC3E}">
        <p14:creationId xmlns:p14="http://schemas.microsoft.com/office/powerpoint/2010/main" val="2415614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8</a:t>
            </a:fld>
            <a:endParaRPr lang="en-US"/>
          </a:p>
        </p:txBody>
      </p:sp>
    </p:spTree>
    <p:extLst>
      <p:ext uri="{BB962C8B-B14F-4D97-AF65-F5344CB8AC3E}">
        <p14:creationId xmlns:p14="http://schemas.microsoft.com/office/powerpoint/2010/main" val="995562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9</a:t>
            </a:fld>
            <a:endParaRPr lang="en-US"/>
          </a:p>
        </p:txBody>
      </p:sp>
    </p:spTree>
    <p:extLst>
      <p:ext uri="{BB962C8B-B14F-4D97-AF65-F5344CB8AC3E}">
        <p14:creationId xmlns:p14="http://schemas.microsoft.com/office/powerpoint/2010/main" val="528907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xfrm>
            <a:off x="12469813" y="3067050"/>
            <a:ext cx="27203400" cy="15303500"/>
          </a:xfrm>
          <a:ln>
            <a:solidFill>
              <a:srgbClr val="000000"/>
            </a:solidFill>
            <a:miter lim="800000"/>
            <a:headEnd/>
            <a:tailEnd/>
          </a:ln>
        </p:spPr>
      </p:sp>
      <p:sp>
        <p:nvSpPr>
          <p:cNvPr id="15363" name="Notes Placeholder 2"/>
          <p:cNvSpPr>
            <a:spLocks noGrp="1"/>
          </p:cNvSpPr>
          <p:nvPr>
            <p:ph type="body"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br>
              <a:rPr lang="en-US" dirty="0">
                <a:latin typeface="+mn-lt"/>
                <a:ea typeface="ＭＳ Ｐゴシック" pitchFamily="34" charset="-128"/>
              </a:rPr>
            </a:br>
            <a:endParaRPr lang="en-US" dirty="0">
              <a:latin typeface="+mn-lt"/>
              <a:ea typeface="ＭＳ Ｐゴシック" pitchFamily="34" charset="-128"/>
            </a:endParaRPr>
          </a:p>
          <a:p>
            <a:pPr>
              <a:defRPr/>
            </a:pPr>
            <a:br>
              <a:rPr lang="en-US" dirty="0">
                <a:latin typeface="+mn-lt"/>
                <a:ea typeface="ＭＳ Ｐゴシック" pitchFamily="34" charset="-128"/>
              </a:rPr>
            </a:br>
            <a:endParaRPr lang="en-US" dirty="0">
              <a:latin typeface="Calibri"/>
              <a:ea typeface="ＭＳ Ｐゴシック" pitchFamily="34" charset="-128"/>
            </a:endParaRPr>
          </a:p>
        </p:txBody>
      </p:sp>
      <p:sp>
        <p:nvSpPr>
          <p:cNvPr id="15364" name="Slide Number Placeholder 3"/>
          <p:cNvSpPr>
            <a:spLocks noGrp="1"/>
          </p:cNvSpPr>
          <p:nvPr>
            <p:ph type="sldNum"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3700">
                <a:solidFill>
                  <a:schemeClr val="tx1"/>
                </a:solidFill>
                <a:latin typeface="Arial" pitchFamily="34" charset="0"/>
                <a:ea typeface="ＭＳ Ｐゴシック" pitchFamily="34" charset="-128"/>
              </a:defRPr>
            </a:lvl1pPr>
            <a:lvl2pPr marL="4264086" indent="-1640036" eaLnBrk="0" hangingPunct="0">
              <a:defRPr sz="13700">
                <a:solidFill>
                  <a:schemeClr val="tx1"/>
                </a:solidFill>
                <a:latin typeface="Arial" pitchFamily="34" charset="0"/>
                <a:ea typeface="ＭＳ Ｐゴシック" pitchFamily="34" charset="-128"/>
              </a:defRPr>
            </a:lvl2pPr>
            <a:lvl3pPr marL="6560138" indent="-1312025" eaLnBrk="0" hangingPunct="0">
              <a:defRPr sz="13700">
                <a:solidFill>
                  <a:schemeClr val="tx1"/>
                </a:solidFill>
                <a:latin typeface="Arial" pitchFamily="34" charset="0"/>
                <a:ea typeface="ＭＳ Ｐゴシック" pitchFamily="34" charset="-128"/>
              </a:defRPr>
            </a:lvl3pPr>
            <a:lvl4pPr marL="9184188" indent="-1312025" eaLnBrk="0" hangingPunct="0">
              <a:defRPr sz="13700">
                <a:solidFill>
                  <a:schemeClr val="tx1"/>
                </a:solidFill>
                <a:latin typeface="Arial" pitchFamily="34" charset="0"/>
                <a:ea typeface="ＭＳ Ｐゴシック" pitchFamily="34" charset="-128"/>
              </a:defRPr>
            </a:lvl4pPr>
            <a:lvl5pPr marL="11808237" indent="-1312025" eaLnBrk="0" hangingPunct="0">
              <a:defRPr sz="13700">
                <a:solidFill>
                  <a:schemeClr val="tx1"/>
                </a:solidFill>
                <a:latin typeface="Arial" pitchFamily="34" charset="0"/>
                <a:ea typeface="ＭＳ Ｐゴシック" pitchFamily="34" charset="-128"/>
              </a:defRPr>
            </a:lvl5pPr>
            <a:lvl6pPr marL="14432293" indent="-1312025" eaLnBrk="0" fontAlgn="base" hangingPunct="0">
              <a:spcBef>
                <a:spcPct val="0"/>
              </a:spcBef>
              <a:spcAft>
                <a:spcPct val="0"/>
              </a:spcAft>
              <a:defRPr sz="13700">
                <a:solidFill>
                  <a:schemeClr val="tx1"/>
                </a:solidFill>
                <a:latin typeface="Arial" pitchFamily="34" charset="0"/>
                <a:ea typeface="ＭＳ Ｐゴシック" pitchFamily="34" charset="-128"/>
              </a:defRPr>
            </a:lvl6pPr>
            <a:lvl7pPr marL="17056350" indent="-1312025" eaLnBrk="0" fontAlgn="base" hangingPunct="0">
              <a:spcBef>
                <a:spcPct val="0"/>
              </a:spcBef>
              <a:spcAft>
                <a:spcPct val="0"/>
              </a:spcAft>
              <a:defRPr sz="13700">
                <a:solidFill>
                  <a:schemeClr val="tx1"/>
                </a:solidFill>
                <a:latin typeface="Arial" pitchFamily="34" charset="0"/>
                <a:ea typeface="ＭＳ Ｐゴシック" pitchFamily="34" charset="-128"/>
              </a:defRPr>
            </a:lvl7pPr>
            <a:lvl8pPr marL="19680400" indent="-1312025" eaLnBrk="0" fontAlgn="base" hangingPunct="0">
              <a:spcBef>
                <a:spcPct val="0"/>
              </a:spcBef>
              <a:spcAft>
                <a:spcPct val="0"/>
              </a:spcAft>
              <a:defRPr sz="13700">
                <a:solidFill>
                  <a:schemeClr val="tx1"/>
                </a:solidFill>
                <a:latin typeface="Arial" pitchFamily="34" charset="0"/>
                <a:ea typeface="ＭＳ Ｐゴシック" pitchFamily="34" charset="-128"/>
              </a:defRPr>
            </a:lvl8pPr>
            <a:lvl9pPr marL="22304456" indent="-1312025" eaLnBrk="0" fontAlgn="base" hangingPunct="0">
              <a:spcBef>
                <a:spcPct val="0"/>
              </a:spcBef>
              <a:spcAft>
                <a:spcPct val="0"/>
              </a:spcAft>
              <a:defRPr sz="13700">
                <a:solidFill>
                  <a:schemeClr val="tx1"/>
                </a:solidFill>
                <a:latin typeface="Arial" pitchFamily="34" charset="0"/>
                <a:ea typeface="ＭＳ Ｐゴシック" pitchFamily="34" charset="-128"/>
              </a:defRPr>
            </a:lvl9pPr>
          </a:lstStyle>
          <a:p>
            <a:pPr eaLnBrk="1" hangingPunct="1">
              <a:defRPr/>
            </a:pPr>
            <a:fld id="{B398121F-6D19-4AC4-94AE-2452653BEAAB}" type="slidenum">
              <a:rPr lang="en-GB" sz="7000">
                <a:latin typeface="Calibri" pitchFamily="34" charset="0"/>
              </a:rPr>
              <a:pPr eaLnBrk="1" hangingPunct="1">
                <a:defRPr/>
              </a:pPr>
              <a:t>11</a:t>
            </a:fld>
            <a:endParaRPr lang="en-GB" sz="7000" dirty="0">
              <a:latin typeface="Calibri" pitchFamily="34" charset="0"/>
            </a:endParaRPr>
          </a:p>
        </p:txBody>
      </p:sp>
    </p:spTree>
    <p:extLst>
      <p:ext uri="{BB962C8B-B14F-4D97-AF65-F5344CB8AC3E}">
        <p14:creationId xmlns:p14="http://schemas.microsoft.com/office/powerpoint/2010/main" val="4091224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188F27-D6FC-1D48-A2B2-1832D69D7C26}" type="slidenum">
              <a:rPr lang="en-US" smtClean="0"/>
              <a:t>12</a:t>
            </a:fld>
            <a:endParaRPr lang="en-US"/>
          </a:p>
        </p:txBody>
      </p:sp>
    </p:spTree>
    <p:extLst>
      <p:ext uri="{BB962C8B-B14F-4D97-AF65-F5344CB8AC3E}">
        <p14:creationId xmlns:p14="http://schemas.microsoft.com/office/powerpoint/2010/main" val="1490707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3" y="744538"/>
            <a:ext cx="6619875"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188F27-D6FC-1D48-A2B2-1832D69D7C26}" type="slidenum">
              <a:rPr lang="en-US" smtClean="0"/>
              <a:t>13</a:t>
            </a:fld>
            <a:endParaRPr lang="en-US"/>
          </a:p>
        </p:txBody>
      </p:sp>
    </p:spTree>
    <p:extLst>
      <p:ext uri="{BB962C8B-B14F-4D97-AF65-F5344CB8AC3E}">
        <p14:creationId xmlns:p14="http://schemas.microsoft.com/office/powerpoint/2010/main" val="753741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D9585-2337-0142-B9CA-48434B92F422}" type="slidenum">
              <a:rPr lang="en-US" smtClean="0"/>
              <a:t>14</a:t>
            </a:fld>
            <a:endParaRPr lang="en-US"/>
          </a:p>
        </p:txBody>
      </p:sp>
    </p:spTree>
    <p:extLst>
      <p:ext uri="{BB962C8B-B14F-4D97-AF65-F5344CB8AC3E}">
        <p14:creationId xmlns:p14="http://schemas.microsoft.com/office/powerpoint/2010/main" val="3463088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D57A1-1088-2D40-B4AB-0442EAEE0A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93362B7-5039-7A4E-B2C8-C76FCA382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F7ACAFE-704B-4243-A859-097046D8D0F5}"/>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65D1FDC7-64A4-DF48-926A-4127B5A44B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BBBFA6-B5A2-9E4B-BFF7-F48CCB1BBFAA}"/>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4127565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0508E-400B-8D4F-99B0-C855ED777D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2378F2-D006-5747-B81A-FD752C3FD9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40DBF1-8AED-EC48-9970-BD81C4C90381}"/>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335A78D6-F112-8B47-9148-7C717A24CF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0D3CA6-7F3F-8F49-B485-30B582DB2049}"/>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1423541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B25AD0-6F41-B44C-B092-FBDA65E6A2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16CCE8-8A41-F44C-A195-C0AA4DBB67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22C52-A098-1645-8A0B-8E41B95EC4E8}"/>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B52C9A98-38BE-5A4D-B09A-D300AA9EE1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B0ECC9-0721-F44C-963D-24E764EC817D}"/>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2675743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Without 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 name="Text Placeholder 23">
            <a:extLst>
              <a:ext uri="{FF2B5EF4-FFF2-40B4-BE49-F238E27FC236}">
                <a16:creationId xmlns:a16="http://schemas.microsoft.com/office/drawing/2014/main" id="{7EC44700-6418-CE45-8253-FBD5B48FC8F1}"/>
              </a:ext>
            </a:extLst>
          </p:cNvPr>
          <p:cNvSpPr>
            <a:spLocks noGrp="1"/>
          </p:cNvSpPr>
          <p:nvPr>
            <p:ph type="body" sz="quarter" idx="11" hasCustomPrompt="1"/>
          </p:nvPr>
        </p:nvSpPr>
        <p:spPr>
          <a:xfrm>
            <a:off x="440765" y="4119142"/>
            <a:ext cx="5655235" cy="1227417"/>
          </a:xfrm>
          <a:prstGeom prst="rect">
            <a:avLst/>
          </a:prstGeom>
        </p:spPr>
        <p:txBody>
          <a:bodyPr lIns="0" tIns="0" rIns="0" bIns="0" anchor="ctr" anchorCtr="0"/>
          <a:lstStyle>
            <a:lvl1pPr marL="0" indent="0">
              <a:buNone/>
              <a:defRPr sz="4533" b="1" i="0">
                <a:latin typeface="Montserrat" pitchFamily="2" charset="77"/>
              </a:defRPr>
            </a:lvl1pPr>
          </a:lstStyle>
          <a:p>
            <a:pPr lvl="0"/>
            <a:r>
              <a:rPr lang="en-GB" dirty="0"/>
              <a:t>Click to edit Master title</a:t>
            </a:r>
          </a:p>
        </p:txBody>
      </p:sp>
      <p:sp>
        <p:nvSpPr>
          <p:cNvPr id="15" name="Text Placeholder 26">
            <a:extLst>
              <a:ext uri="{FF2B5EF4-FFF2-40B4-BE49-F238E27FC236}">
                <a16:creationId xmlns:a16="http://schemas.microsoft.com/office/drawing/2014/main" id="{5A3F22BE-4827-1542-ABDB-37FE240AEA9C}"/>
              </a:ext>
            </a:extLst>
          </p:cNvPr>
          <p:cNvSpPr>
            <a:spLocks noGrp="1"/>
          </p:cNvSpPr>
          <p:nvPr>
            <p:ph type="body" sz="quarter" idx="13" hasCustomPrompt="1"/>
          </p:nvPr>
        </p:nvSpPr>
        <p:spPr>
          <a:xfrm>
            <a:off x="440267" y="3442589"/>
            <a:ext cx="5655733" cy="220025"/>
          </a:xfrm>
          <a:prstGeom prst="rect">
            <a:avLst/>
          </a:prstGeom>
        </p:spPr>
        <p:txBody>
          <a:bodyPr lIns="0" tIns="0" rIns="0" bIns="0" anchor="ctr" anchorCtr="0"/>
          <a:lstStyle>
            <a:lvl1pPr marL="0" indent="0">
              <a:buNone/>
              <a:defRPr sz="2133" b="1" i="0" spc="267" baseline="0">
                <a:latin typeface="Montserrat" pitchFamily="2" charset="77"/>
              </a:defRPr>
            </a:lvl1pPr>
            <a:lvl2pPr marL="609585" indent="0">
              <a:buNone/>
              <a:defRPr sz="2133" b="1" i="0">
                <a:latin typeface="Montserrat" pitchFamily="2" charset="77"/>
              </a:defRPr>
            </a:lvl2pPr>
            <a:lvl3pPr marL="1219170" indent="0">
              <a:buNone/>
              <a:defRPr sz="2133" b="1" i="0">
                <a:latin typeface="Montserrat" pitchFamily="2" charset="77"/>
              </a:defRPr>
            </a:lvl3pPr>
            <a:lvl4pPr marL="1828754" indent="0">
              <a:buNone/>
              <a:defRPr sz="2133" b="1" i="0">
                <a:latin typeface="Montserrat" pitchFamily="2" charset="77"/>
              </a:defRPr>
            </a:lvl4pPr>
            <a:lvl5pPr marL="2438339" indent="0">
              <a:buNone/>
              <a:defRPr sz="2133" b="1" i="0">
                <a:latin typeface="Montserrat" pitchFamily="2" charset="77"/>
              </a:defRPr>
            </a:lvl5pPr>
          </a:lstStyle>
          <a:p>
            <a:pPr lvl="0"/>
            <a:r>
              <a:rPr lang="en-GB" dirty="0"/>
              <a:t>CLICK TO EDIT MASTER TITLE</a:t>
            </a:r>
          </a:p>
        </p:txBody>
      </p:sp>
      <p:sp>
        <p:nvSpPr>
          <p:cNvPr id="16" name="Text Placeholder 28">
            <a:extLst>
              <a:ext uri="{FF2B5EF4-FFF2-40B4-BE49-F238E27FC236}">
                <a16:creationId xmlns:a16="http://schemas.microsoft.com/office/drawing/2014/main" id="{92A4BC51-582F-9145-A22D-B79AFE0AC63C}"/>
              </a:ext>
            </a:extLst>
          </p:cNvPr>
          <p:cNvSpPr>
            <a:spLocks noGrp="1"/>
          </p:cNvSpPr>
          <p:nvPr>
            <p:ph type="body" sz="quarter" idx="14" hasCustomPrompt="1"/>
          </p:nvPr>
        </p:nvSpPr>
        <p:spPr>
          <a:xfrm>
            <a:off x="440267" y="6113930"/>
            <a:ext cx="5664200" cy="285061"/>
          </a:xfrm>
          <a:prstGeom prst="rect">
            <a:avLst/>
          </a:prstGeom>
        </p:spPr>
        <p:txBody>
          <a:bodyPr lIns="0" tIns="0" rIns="0" bIns="0" anchor="b" anchorCtr="0"/>
          <a:lstStyle>
            <a:lvl1pPr marL="0" indent="0">
              <a:buNone/>
              <a:defRPr sz="2133">
                <a:latin typeface="Montserrat" pitchFamily="2" charset="77"/>
              </a:defRPr>
            </a:lvl1pPr>
            <a:lvl2pPr marL="609585" indent="0">
              <a:buNone/>
              <a:defRPr/>
            </a:lvl2pPr>
          </a:lstStyle>
          <a:p>
            <a:pPr lvl="0"/>
            <a:r>
              <a:rPr lang="en-GB" dirty="0"/>
              <a:t>Click to edit Master Author | Date</a:t>
            </a:r>
          </a:p>
        </p:txBody>
      </p:sp>
    </p:spTree>
    <p:extLst>
      <p:ext uri="{BB962C8B-B14F-4D97-AF65-F5344CB8AC3E}">
        <p14:creationId xmlns:p14="http://schemas.microsoft.com/office/powerpoint/2010/main" val="3751588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937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ag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8641" y="296549"/>
            <a:ext cx="9185911" cy="713647"/>
          </a:xfrm>
        </p:spPr>
        <p:txBody>
          <a:bodyPr/>
          <a:lstStyle>
            <a:lvl1pPr>
              <a:defRPr/>
            </a:lvl1pPr>
          </a:lstStyle>
          <a:p>
            <a:r>
              <a:rPr lang="en-GB" dirty="0"/>
              <a:t>Title text here in 28pt </a:t>
            </a:r>
            <a:r>
              <a:rPr lang="en-GB" dirty="0" err="1"/>
              <a:t>arial</a:t>
            </a:r>
            <a:endParaRPr lang="en-US" dirty="0"/>
          </a:p>
        </p:txBody>
      </p:sp>
      <p:sp>
        <p:nvSpPr>
          <p:cNvPr id="3" name="Content Placeholder 2"/>
          <p:cNvSpPr>
            <a:spLocks noGrp="1"/>
          </p:cNvSpPr>
          <p:nvPr>
            <p:ph idx="1"/>
          </p:nvPr>
        </p:nvSpPr>
        <p:spPr>
          <a:xfrm>
            <a:off x="6120234" y="1772285"/>
            <a:ext cx="5502809"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4BA29FB0-9335-4884-B92E-210820B3EB72}" type="slidenum">
              <a:rPr lang="en-US" smtClean="0"/>
              <a:pPr/>
              <a:t>‹#›</a:t>
            </a:fld>
            <a:endParaRPr lang="en-US"/>
          </a:p>
        </p:txBody>
      </p:sp>
      <p:sp>
        <p:nvSpPr>
          <p:cNvPr id="7" name="Picture Placeholder 6"/>
          <p:cNvSpPr>
            <a:spLocks noGrp="1"/>
          </p:cNvSpPr>
          <p:nvPr>
            <p:ph type="pic" sz="quarter" idx="14"/>
          </p:nvPr>
        </p:nvSpPr>
        <p:spPr>
          <a:xfrm>
            <a:off x="548641" y="1772284"/>
            <a:ext cx="5270924" cy="4351340"/>
          </a:xfrm>
          <a:ln w="28575">
            <a:solidFill>
              <a:schemeClr val="bg1"/>
            </a:solidFill>
          </a:ln>
          <a:effectLst>
            <a:outerShdw blurRad="50800" dist="38100" dir="5400000" algn="t" rotWithShape="0">
              <a:prstClr val="black">
                <a:alpha val="40000"/>
              </a:prstClr>
            </a:outerShdw>
          </a:effectLst>
        </p:spPr>
        <p:txBody>
          <a:bodyPr/>
          <a:lstStyle/>
          <a:p>
            <a:endParaRPr lang="en-GB" dirty="0"/>
          </a:p>
        </p:txBody>
      </p:sp>
    </p:spTree>
    <p:extLst>
      <p:ext uri="{BB962C8B-B14F-4D97-AF65-F5344CB8AC3E}">
        <p14:creationId xmlns:p14="http://schemas.microsoft.com/office/powerpoint/2010/main" val="317534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7E8C4-A193-1044-A683-305364FFB1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122851-D568-C446-9BED-6F793AF462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E96729-9434-344D-BF5A-CF23CA6D2B7E}"/>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4C311352-8606-3942-BF27-0E4A78FE31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864A7B-94F3-C645-A10B-00A76E9ACFB6}"/>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218439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F9912-3CE1-8545-8148-7951055CF9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9AF3CEF-10AF-B543-A8E4-CA1DC1ACCB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1207C4-7D1A-6845-B857-5843C3019FEE}"/>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95184B11-95F2-1146-B398-BE4DD15CBE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F042CC-D4C0-9549-9D1A-9557970FECAE}"/>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135306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F1005-BD8E-4B42-BDDE-A21A71A70F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1A752A-C22B-114B-88FB-4F5A38913D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E00896-718C-C34F-A384-3520BCF13B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15C263-79D7-4D46-AB63-FCA2BA9B583E}"/>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6" name="Footer Placeholder 5">
            <a:extLst>
              <a:ext uri="{FF2B5EF4-FFF2-40B4-BE49-F238E27FC236}">
                <a16:creationId xmlns:a16="http://schemas.microsoft.com/office/drawing/2014/main" id="{8B6576AE-2D5A-3A4A-A456-4D3605084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BFEA9C-AA78-6540-BF77-561BAEDDAAB0}"/>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1255508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10DDB-1EA6-D744-8AF0-B24D2EF36B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C8C569B-0858-5148-91B3-0993930911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79A430-ADE5-8448-9544-23E636CB54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CADD72-8C88-C646-BFCA-CBC96A7D3D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A3253E-DC7D-8648-983F-FC10AEC67E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599B197-B072-D440-ACC9-97297D6C4F04}"/>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8" name="Footer Placeholder 7">
            <a:extLst>
              <a:ext uri="{FF2B5EF4-FFF2-40B4-BE49-F238E27FC236}">
                <a16:creationId xmlns:a16="http://schemas.microsoft.com/office/drawing/2014/main" id="{3E72AF8E-6A0D-5047-B8CA-33316807895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7505EF1-0ED5-AD4E-83EB-4958F8F18D13}"/>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113754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162FE-F5F9-5348-AC26-21B277687D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B28C17-E48A-274F-9B51-6E87D8E3F66F}"/>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4" name="Footer Placeholder 3">
            <a:extLst>
              <a:ext uri="{FF2B5EF4-FFF2-40B4-BE49-F238E27FC236}">
                <a16:creationId xmlns:a16="http://schemas.microsoft.com/office/drawing/2014/main" id="{6E47B56C-DE8F-464E-A715-3E5B851A99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1F42D4-B532-F547-805A-3E44E27F2026}"/>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4212187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5E81E8-2040-254F-B9E9-F5AB739641A2}"/>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3" name="Footer Placeholder 2">
            <a:extLst>
              <a:ext uri="{FF2B5EF4-FFF2-40B4-BE49-F238E27FC236}">
                <a16:creationId xmlns:a16="http://schemas.microsoft.com/office/drawing/2014/main" id="{9CAFD531-592D-6647-90EB-27479DA00E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480AB1-58AE-7C4E-B6E2-A2F59A10663E}"/>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2172723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A70EF-C1B6-234B-80E4-E2D40E979F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D60E5E0-2454-A240-AF01-81DB00A88F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BE4654-21B1-7643-95CA-0AC695642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9A87A3-0505-CB4F-AB70-CB8508E39919}"/>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6" name="Footer Placeholder 5">
            <a:extLst>
              <a:ext uri="{FF2B5EF4-FFF2-40B4-BE49-F238E27FC236}">
                <a16:creationId xmlns:a16="http://schemas.microsoft.com/office/drawing/2014/main" id="{D84A11F9-5D93-154A-B17C-B6A24330C9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69AC1F-CB82-7A40-B107-2AAACEF9CC52}"/>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808074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1C3D-D48E-2241-A966-900BA33F32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D795174-BB9A-A141-9CA1-5C03C0526A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900243-E47C-B24E-90F4-4568894B66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D64C31-9CA1-F443-86FC-D49394A30CA7}"/>
              </a:ext>
            </a:extLst>
          </p:cNvPr>
          <p:cNvSpPr>
            <a:spLocks noGrp="1"/>
          </p:cNvSpPr>
          <p:nvPr>
            <p:ph type="dt" sz="half" idx="10"/>
          </p:nvPr>
        </p:nvSpPr>
        <p:spPr/>
        <p:txBody>
          <a:bodyPr/>
          <a:lstStyle/>
          <a:p>
            <a:fld id="{EC22A77A-A40E-7649-A81F-D8D738DB5C34}" type="datetimeFigureOut">
              <a:rPr lang="en-US" smtClean="0"/>
              <a:t>04-May-22</a:t>
            </a:fld>
            <a:endParaRPr lang="en-US"/>
          </a:p>
        </p:txBody>
      </p:sp>
      <p:sp>
        <p:nvSpPr>
          <p:cNvPr id="6" name="Footer Placeholder 5">
            <a:extLst>
              <a:ext uri="{FF2B5EF4-FFF2-40B4-BE49-F238E27FC236}">
                <a16:creationId xmlns:a16="http://schemas.microsoft.com/office/drawing/2014/main" id="{843FCD4D-3335-0547-AEA8-CEBDCC9F9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50913E-D964-E348-B079-A8939742A385}"/>
              </a:ext>
            </a:extLst>
          </p:cNvPr>
          <p:cNvSpPr>
            <a:spLocks noGrp="1"/>
          </p:cNvSpPr>
          <p:nvPr>
            <p:ph type="sldNum" sz="quarter" idx="12"/>
          </p:nvPr>
        </p:nvSpPr>
        <p:spPr/>
        <p:txBody>
          <a:bodyPr/>
          <a:lstStyle/>
          <a:p>
            <a:fld id="{3CECB92F-F702-554A-AD0D-7AF7E42972D6}" type="slidenum">
              <a:rPr lang="en-US" smtClean="0"/>
              <a:t>‹#›</a:t>
            </a:fld>
            <a:endParaRPr lang="en-US"/>
          </a:p>
        </p:txBody>
      </p:sp>
    </p:spTree>
    <p:extLst>
      <p:ext uri="{BB962C8B-B14F-4D97-AF65-F5344CB8AC3E}">
        <p14:creationId xmlns:p14="http://schemas.microsoft.com/office/powerpoint/2010/main" val="1905358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0F9F8C-7D83-574F-860B-3382D121E1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BE3330-D5CD-E148-A823-64F071AF36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A2F81-2FA0-3C42-9CB0-A3FC9AC7BD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2A77A-A40E-7649-A81F-D8D738DB5C34}" type="datetimeFigureOut">
              <a:rPr lang="en-US" smtClean="0"/>
              <a:t>04-May-22</a:t>
            </a:fld>
            <a:endParaRPr lang="en-US"/>
          </a:p>
        </p:txBody>
      </p:sp>
      <p:sp>
        <p:nvSpPr>
          <p:cNvPr id="5" name="Footer Placeholder 4">
            <a:extLst>
              <a:ext uri="{FF2B5EF4-FFF2-40B4-BE49-F238E27FC236}">
                <a16:creationId xmlns:a16="http://schemas.microsoft.com/office/drawing/2014/main" id="{2C6518D7-2533-1F42-8753-E0EBD40A51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152970-11B9-9748-907A-EB91032085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ECB92F-F702-554A-AD0D-7AF7E42972D6}" type="slidenum">
              <a:rPr lang="en-US" smtClean="0"/>
              <a:t>‹#›</a:t>
            </a:fld>
            <a:endParaRPr lang="en-US"/>
          </a:p>
        </p:txBody>
      </p:sp>
    </p:spTree>
    <p:extLst>
      <p:ext uri="{BB962C8B-B14F-4D97-AF65-F5344CB8AC3E}">
        <p14:creationId xmlns:p14="http://schemas.microsoft.com/office/powerpoint/2010/main" val="1978501684"/>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0" r:id="rId13"/>
    <p:sldLayoutId id="214748394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38/nclimate2437"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ifpri.org/publication/vulnerability-agency-climate-adaptation-and-mitig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hyperlink" Target="https://cgspace.cgiar.org/bitstream/handle/10568/51391/WP83.pdf" TargetMode="External"/><Relationship Id="rId4" Type="http://schemas.openxmlformats.org/officeDocument/2006/relationships/hyperlink" Target="https://doi.org/10.1016/j.ecolecon.2019.05.01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www.gsma.com/mobilefordevelopment/wp-content/uploads/2020/05/GSMA-The-Mobile-Gender-Gap-Report-2020.pdf"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gsma.com/mobilefordevelopment/resources/striving-surviving-exploring-the-lives-of-women-at-the-base-of-the-pyramid/" TargetMode="External"/><Relationship Id="rId5" Type="http://schemas.openxmlformats.org/officeDocument/2006/relationships/hyperlink" Target="https://www.tandfonline.com/doi/full/10.1080/17565529.2019.1613216" TargetMode="External"/><Relationship Id="rId4" Type="http://schemas.openxmlformats.org/officeDocument/2006/relationships/hyperlink" Target="https://www.tandfonline.com/doi/pdf/10.1080/09718524.2019.1649790?needAccess=tru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agi.ac.za/sites/default/files/image_tool/images/429/feminist_africa_journals/archive/18/standpoints_is_the_success_of_m-pesa_empowering_kenyan_rural_women_.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s://www.sciencemag.org/lookup/doi/10.1126/science.aah5309"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link.springer.com/article/10.1007/s10584-019-02447-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ccafs.cgiar.org/publications/gendered-perspectives-trees-farms-nicaragua-considerations-agroforestry-coffee" TargetMode="External"/><Relationship Id="rId5" Type="http://schemas.openxmlformats.org/officeDocument/2006/relationships/hyperlink" Target="https://ccafs.cgiar.org/resources/publications/stakeholder-engagement-gender-and-climate-change-policy-processes" TargetMode="Externa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177/0971852416640639" TargetMode="External"/><Relationship Id="rId7" Type="http://schemas.openxmlformats.org/officeDocument/2006/relationships/hyperlink" Target="https://doi.org/10.1016/j.ecolecon.2019.05.013"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link.springer.com/journal/10584/158/1" TargetMode="External"/><Relationship Id="rId5" Type="http://schemas.openxmlformats.org/officeDocument/2006/relationships/image" Target="../media/image20.jpe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cafs.cgiar.org/publications/mainstreaming-gender-and-social-differentiation-ccafs-research-activities-west-africa#.XdhFgS0ZOu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hyperlink" Target="https://www.researchgate.net/publication/333386165_Empowering_Women_Farmers_for_Climate_Change_Adaptation"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hyperlink" Target="https://worlds-women-2020-data-undesa.hub.arcgis.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tandfonline.com/doi/abs/10.1080/17565529.2011.62741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nlinelibrary.wiley.com/doi/abs/10.1111/1467-7660.0012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doi.org/10.1108/IJOA-02-2019-165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A3B8F-976C-694B-8923-4B5680374659}"/>
              </a:ext>
            </a:extLst>
          </p:cNvPr>
          <p:cNvSpPr>
            <a:spLocks noGrp="1"/>
          </p:cNvSpPr>
          <p:nvPr>
            <p:ph type="body" sz="quarter" idx="11"/>
          </p:nvPr>
        </p:nvSpPr>
        <p:spPr/>
        <p:txBody>
          <a:bodyPr>
            <a:normAutofit fontScale="77500" lnSpcReduction="20000"/>
          </a:bodyPr>
          <a:lstStyle/>
          <a:p>
            <a:r>
              <a:rPr lang="en-US" dirty="0"/>
              <a:t>What do we know about gender and CSA</a:t>
            </a:r>
          </a:p>
        </p:txBody>
      </p:sp>
      <p:sp>
        <p:nvSpPr>
          <p:cNvPr id="3" name="Text Placeholder 2">
            <a:extLst>
              <a:ext uri="{FF2B5EF4-FFF2-40B4-BE49-F238E27FC236}">
                <a16:creationId xmlns:a16="http://schemas.microsoft.com/office/drawing/2014/main" id="{394BB970-4BA4-F64A-9976-E1D07AAAB97B}"/>
              </a:ext>
            </a:extLst>
          </p:cNvPr>
          <p:cNvSpPr>
            <a:spLocks noGrp="1"/>
          </p:cNvSpPr>
          <p:nvPr>
            <p:ph type="body" sz="quarter" idx="13"/>
          </p:nvPr>
        </p:nvSpPr>
        <p:spPr/>
        <p:txBody>
          <a:bodyPr>
            <a:normAutofit fontScale="77500" lnSpcReduction="20000"/>
          </a:bodyPr>
          <a:lstStyle/>
          <a:p>
            <a:r>
              <a:rPr lang="en-US" dirty="0"/>
              <a:t>Reflections and Learnings from CCAFS</a:t>
            </a:r>
          </a:p>
        </p:txBody>
      </p:sp>
      <p:sp>
        <p:nvSpPr>
          <p:cNvPr id="4" name="Text Placeholder 3">
            <a:extLst>
              <a:ext uri="{FF2B5EF4-FFF2-40B4-BE49-F238E27FC236}">
                <a16:creationId xmlns:a16="http://schemas.microsoft.com/office/drawing/2014/main" id="{7724366D-5DC8-0447-BA54-02AA172E4309}"/>
              </a:ext>
            </a:extLst>
          </p:cNvPr>
          <p:cNvSpPr>
            <a:spLocks noGrp="1"/>
          </p:cNvSpPr>
          <p:nvPr>
            <p:ph type="body" sz="quarter" idx="14"/>
          </p:nvPr>
        </p:nvSpPr>
        <p:spPr>
          <a:xfrm>
            <a:off x="440267" y="6320462"/>
            <a:ext cx="4248150" cy="213796"/>
          </a:xfrm>
        </p:spPr>
        <p:txBody>
          <a:bodyPr>
            <a:normAutofit fontScale="85000" lnSpcReduction="20000"/>
          </a:bodyPr>
          <a:lstStyle/>
          <a:p>
            <a:r>
              <a:rPr lang="en-US" dirty="0"/>
              <a:t>Sophia </a:t>
            </a:r>
            <a:r>
              <a:rPr lang="en-US" dirty="0" err="1"/>
              <a:t>Huyer</a:t>
            </a:r>
            <a:r>
              <a:rPr lang="en-US" dirty="0"/>
              <a:t>, April 5, 2022</a:t>
            </a:r>
          </a:p>
        </p:txBody>
      </p:sp>
      <p:sp>
        <p:nvSpPr>
          <p:cNvPr id="5" name="Text Placeholder 3">
            <a:extLst>
              <a:ext uri="{FF2B5EF4-FFF2-40B4-BE49-F238E27FC236}">
                <a16:creationId xmlns:a16="http://schemas.microsoft.com/office/drawing/2014/main" id="{98A8C576-DA16-344C-B526-3F85602D4132}"/>
              </a:ext>
            </a:extLst>
          </p:cNvPr>
          <p:cNvSpPr txBox="1">
            <a:spLocks/>
          </p:cNvSpPr>
          <p:nvPr/>
        </p:nvSpPr>
        <p:spPr>
          <a:xfrm>
            <a:off x="440267" y="6534258"/>
            <a:ext cx="4951941" cy="213796"/>
          </a:xfrm>
          <a:prstGeom prst="rect">
            <a:avLst/>
          </a:prstGeom>
        </p:spPr>
        <p:txBody>
          <a:bodyPr vert="horz" lIns="0" tIns="0" rIns="0" bIns="0" rtlCol="0" anchor="b" anchorCtr="0">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133" kern="1200">
                <a:solidFill>
                  <a:schemeClr val="tx1"/>
                </a:solidFill>
                <a:latin typeface="Montserrat" pitchFamily="2" charset="77"/>
                <a:ea typeface="+mn-ea"/>
                <a:cs typeface="+mn-cs"/>
              </a:defRPr>
            </a:lvl1pPr>
            <a:lvl2pPr marL="609585"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Developing a Learning Agenda on Gender and CSA, Nairobi</a:t>
            </a:r>
          </a:p>
        </p:txBody>
      </p:sp>
    </p:spTree>
    <p:extLst>
      <p:ext uri="{BB962C8B-B14F-4D97-AF65-F5344CB8AC3E}">
        <p14:creationId xmlns:p14="http://schemas.microsoft.com/office/powerpoint/2010/main" val="2738013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diagram&#10;&#10;Description automatically generated">
            <a:extLst>
              <a:ext uri="{FF2B5EF4-FFF2-40B4-BE49-F238E27FC236}">
                <a16:creationId xmlns:a16="http://schemas.microsoft.com/office/drawing/2014/main" id="{5CAA4455-ED70-D040-A7FC-EEB70C228352}"/>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453926" y="176736"/>
            <a:ext cx="9926335" cy="6858000"/>
          </a:xfrm>
        </p:spPr>
      </p:pic>
      <p:sp>
        <p:nvSpPr>
          <p:cNvPr id="2" name="Title 1">
            <a:extLst>
              <a:ext uri="{FF2B5EF4-FFF2-40B4-BE49-F238E27FC236}">
                <a16:creationId xmlns:a16="http://schemas.microsoft.com/office/drawing/2014/main" id="{4CEEB1B8-0348-794E-9B1B-6B10F9489AC1}"/>
              </a:ext>
            </a:extLst>
          </p:cNvPr>
          <p:cNvSpPr>
            <a:spLocks noGrp="1"/>
          </p:cNvSpPr>
          <p:nvPr>
            <p:ph type="title"/>
          </p:nvPr>
        </p:nvSpPr>
        <p:spPr>
          <a:xfrm>
            <a:off x="0" y="422921"/>
            <a:ext cx="10750062" cy="713647"/>
          </a:xfrm>
        </p:spPr>
        <p:txBody>
          <a:bodyPr>
            <a:normAutofit fontScale="90000"/>
          </a:bodyPr>
          <a:lstStyle/>
          <a:p>
            <a:r>
              <a:rPr lang="en-US" dirty="0">
                <a:solidFill>
                  <a:schemeClr val="accent1"/>
                </a:solidFill>
                <a:latin typeface="Montserrat" pitchFamily="2" charset="77"/>
              </a:rPr>
              <a:t>Climate-smart agriculture for food security: </a:t>
            </a:r>
            <a:br>
              <a:rPr lang="en-US" dirty="0"/>
            </a:br>
            <a:r>
              <a:rPr lang="en-US" sz="2000" i="1" dirty="0"/>
              <a:t>Nature, </a:t>
            </a:r>
            <a:r>
              <a:rPr lang="en-US" sz="2000" dirty="0">
                <a:hlinkClick r:id="rId3"/>
              </a:rPr>
              <a:t>Lipper et al, 2014</a:t>
            </a:r>
            <a:endParaRPr lang="en-US" sz="2000" dirty="0"/>
          </a:p>
        </p:txBody>
      </p:sp>
      <p:sp>
        <p:nvSpPr>
          <p:cNvPr id="6" name="TextBox 5">
            <a:extLst>
              <a:ext uri="{FF2B5EF4-FFF2-40B4-BE49-F238E27FC236}">
                <a16:creationId xmlns:a16="http://schemas.microsoft.com/office/drawing/2014/main" id="{EFF66DE9-BF7D-644D-AEEE-8D17F1CBE60E}"/>
              </a:ext>
            </a:extLst>
          </p:cNvPr>
          <p:cNvSpPr txBox="1"/>
          <p:nvPr/>
        </p:nvSpPr>
        <p:spPr>
          <a:xfrm>
            <a:off x="927847" y="2151529"/>
            <a:ext cx="184731" cy="369204"/>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43994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7CBFC0A-83FD-0E40-9080-EAB6F4E3DA11}"/>
              </a:ext>
            </a:extLst>
          </p:cNvPr>
          <p:cNvGrpSpPr/>
          <p:nvPr/>
        </p:nvGrpSpPr>
        <p:grpSpPr>
          <a:xfrm>
            <a:off x="3434862" y="574431"/>
            <a:ext cx="8573919" cy="6283569"/>
            <a:chOff x="3434862" y="574431"/>
            <a:chExt cx="8573919" cy="6283569"/>
          </a:xfrm>
        </p:grpSpPr>
        <p:graphicFrame>
          <p:nvGraphicFramePr>
            <p:cNvPr id="29" name="Diagram 28"/>
            <p:cNvGraphicFramePr/>
            <p:nvPr/>
          </p:nvGraphicFramePr>
          <p:xfrm>
            <a:off x="3676839" y="1087308"/>
            <a:ext cx="7740091" cy="57706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0" name="Rectangle 17"/>
            <p:cNvSpPr/>
            <p:nvPr/>
          </p:nvSpPr>
          <p:spPr>
            <a:xfrm rot="5400000">
              <a:off x="8803556" y="3388341"/>
              <a:ext cx="3352829" cy="789194"/>
            </a:xfrm>
            <a:prstGeom prst="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000" dirty="0">
                  <a:solidFill>
                    <a:schemeClr val="tx1">
                      <a:lumMod val="50000"/>
                      <a:lumOff val="50000"/>
                    </a:schemeClr>
                  </a:solidFill>
                </a:rPr>
                <a:t>Policy &amp; </a:t>
              </a:r>
              <a:r>
                <a:rPr lang="da-DK" sz="2000" dirty="0" err="1">
                  <a:solidFill>
                    <a:schemeClr val="tx1">
                      <a:lumMod val="50000"/>
                      <a:lumOff val="50000"/>
                    </a:schemeClr>
                  </a:solidFill>
                </a:rPr>
                <a:t>institutional</a:t>
              </a:r>
              <a:r>
                <a:rPr lang="da-DK" sz="2000" dirty="0">
                  <a:solidFill>
                    <a:schemeClr val="tx1">
                      <a:lumMod val="50000"/>
                      <a:lumOff val="50000"/>
                    </a:schemeClr>
                  </a:solidFill>
                </a:rPr>
                <a:t> </a:t>
              </a:r>
              <a:r>
                <a:rPr lang="da-DK" sz="2000" dirty="0" err="1">
                  <a:solidFill>
                    <a:schemeClr val="tx1">
                      <a:lumMod val="50000"/>
                      <a:lumOff val="50000"/>
                    </a:schemeClr>
                  </a:solidFill>
                </a:rPr>
                <a:t>change</a:t>
              </a:r>
              <a:endParaRPr lang="da-DK" sz="2000" dirty="0">
                <a:solidFill>
                  <a:schemeClr val="tx1">
                    <a:lumMod val="50000"/>
                    <a:lumOff val="50000"/>
                  </a:schemeClr>
                </a:solidFill>
              </a:endParaRPr>
            </a:p>
          </p:txBody>
        </p:sp>
        <p:sp>
          <p:nvSpPr>
            <p:cNvPr id="99" name="Rectangle 20"/>
            <p:cNvSpPr/>
            <p:nvPr/>
          </p:nvSpPr>
          <p:spPr>
            <a:xfrm rot="16200000">
              <a:off x="2962472" y="3430061"/>
              <a:ext cx="3345231" cy="746026"/>
            </a:xfrm>
            <a:prstGeom prst="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000" dirty="0">
                  <a:solidFill>
                    <a:schemeClr val="tx1">
                      <a:lumMod val="50000"/>
                      <a:lumOff val="50000"/>
                    </a:schemeClr>
                  </a:solidFill>
                </a:rPr>
                <a:t>CSA </a:t>
              </a:r>
              <a:r>
                <a:rPr lang="da-DK" sz="2000" dirty="0" err="1">
                  <a:solidFill>
                    <a:schemeClr val="tx1">
                      <a:lumMod val="50000"/>
                      <a:lumOff val="50000"/>
                    </a:schemeClr>
                  </a:solidFill>
                </a:rPr>
                <a:t>implementation</a:t>
              </a:r>
              <a:endParaRPr lang="da-DK" sz="2000" dirty="0">
                <a:solidFill>
                  <a:schemeClr val="tx1">
                    <a:lumMod val="50000"/>
                    <a:lumOff val="50000"/>
                  </a:schemeClr>
                </a:solidFill>
              </a:endParaRPr>
            </a:p>
          </p:txBody>
        </p:sp>
        <p:sp>
          <p:nvSpPr>
            <p:cNvPr id="141" name="TextBox 28"/>
            <p:cNvSpPr txBox="1"/>
            <p:nvPr/>
          </p:nvSpPr>
          <p:spPr>
            <a:xfrm>
              <a:off x="9608121" y="1057946"/>
              <a:ext cx="2333035" cy="989808"/>
            </a:xfrm>
            <a:prstGeom prst="rect">
              <a:avLst/>
            </a:prstGeom>
            <a:solidFill>
              <a:schemeClr val="accent2">
                <a:lumMod val="40000"/>
                <a:lumOff val="60000"/>
                <a:alpha val="75000"/>
              </a:schemeClr>
            </a:solidFill>
            <a:ln>
              <a:noFill/>
            </a:ln>
          </p:spPr>
          <p:txBody>
            <a:bodyPr wrap="square" lIns="74903" tIns="37452" rIns="74903" bIns="37452" rtlCol="0">
              <a:spAutoFit/>
            </a:bodyPr>
            <a:lstStyle/>
            <a:p>
              <a:pPr algn="ctr"/>
              <a:r>
                <a:rPr lang="en-US" sz="1250" b="1" dirty="0">
                  <a:solidFill>
                    <a:schemeClr val="accent5"/>
                  </a:solidFill>
                  <a:latin typeface="Arial" charset="0"/>
                  <a:ea typeface="Arial" charset="0"/>
                  <a:cs typeface="Arial" charset="0"/>
                </a:rPr>
                <a:t>Promote women’s enhanced voice in policy-making and governance at all levels; integrate climate, agriculture and gender policies</a:t>
              </a:r>
            </a:p>
          </p:txBody>
        </p:sp>
        <p:sp>
          <p:nvSpPr>
            <p:cNvPr id="153" name="TextBox 31"/>
            <p:cNvSpPr txBox="1"/>
            <p:nvPr/>
          </p:nvSpPr>
          <p:spPr>
            <a:xfrm>
              <a:off x="3754796" y="5533908"/>
              <a:ext cx="2333034" cy="806279"/>
            </a:xfrm>
            <a:prstGeom prst="rect">
              <a:avLst/>
            </a:prstGeom>
            <a:solidFill>
              <a:schemeClr val="accent2">
                <a:lumMod val="40000"/>
                <a:lumOff val="60000"/>
                <a:alpha val="75000"/>
              </a:schemeClr>
            </a:solidFill>
            <a:ln>
              <a:noFill/>
            </a:ln>
          </p:spPr>
          <p:txBody>
            <a:bodyPr wrap="square" lIns="74903" tIns="37452" rIns="74903" bIns="37452" rtlCol="0">
              <a:spAutoFit/>
            </a:bodyPr>
            <a:lstStyle/>
            <a:p>
              <a:pPr algn="ctr"/>
              <a:r>
                <a:rPr lang="en-US" sz="1250" b="1" dirty="0">
                  <a:solidFill>
                    <a:schemeClr val="accent5"/>
                  </a:solidFill>
                  <a:latin typeface="Arial" charset="0"/>
                  <a:ea typeface="Arial" charset="0"/>
                  <a:cs typeface="Arial" charset="0"/>
                </a:rPr>
                <a:t>Field-based evidence on what works for gender equality, social inclusion and women’s empowerment </a:t>
              </a:r>
            </a:p>
          </p:txBody>
        </p:sp>
        <p:sp>
          <p:nvSpPr>
            <p:cNvPr id="62" name="TextBox 30"/>
            <p:cNvSpPr txBox="1"/>
            <p:nvPr/>
          </p:nvSpPr>
          <p:spPr>
            <a:xfrm>
              <a:off x="3754797" y="1162205"/>
              <a:ext cx="2477536" cy="806279"/>
            </a:xfrm>
            <a:prstGeom prst="rect">
              <a:avLst/>
            </a:prstGeom>
            <a:solidFill>
              <a:schemeClr val="accent2">
                <a:lumMod val="40000"/>
                <a:lumOff val="60000"/>
                <a:alpha val="75000"/>
              </a:schemeClr>
            </a:solidFill>
            <a:ln>
              <a:noFill/>
            </a:ln>
          </p:spPr>
          <p:txBody>
            <a:bodyPr wrap="square" lIns="74903" tIns="37452" rIns="74903" bIns="37452" rtlCol="0">
              <a:spAutoFit/>
            </a:bodyPr>
            <a:lstStyle/>
            <a:p>
              <a:pPr algn="ctr"/>
              <a:r>
                <a:rPr lang="en-US" sz="1250" b="1" dirty="0">
                  <a:solidFill>
                    <a:schemeClr val="accent5"/>
                  </a:solidFill>
                  <a:latin typeface="Arial" charset="0"/>
                  <a:ea typeface="Arial" charset="0"/>
                  <a:cs typeface="Arial" charset="0"/>
                </a:rPr>
                <a:t>Close gender and social inequalities in access, use and benefit from institutions and services</a:t>
              </a:r>
            </a:p>
          </p:txBody>
        </p:sp>
        <p:sp>
          <p:nvSpPr>
            <p:cNvPr id="28" name="TextBox 26"/>
            <p:cNvSpPr txBox="1"/>
            <p:nvPr/>
          </p:nvSpPr>
          <p:spPr>
            <a:xfrm>
              <a:off x="9234108" y="5709823"/>
              <a:ext cx="2333030" cy="622751"/>
            </a:xfrm>
            <a:prstGeom prst="rect">
              <a:avLst/>
            </a:prstGeom>
            <a:solidFill>
              <a:schemeClr val="accent2">
                <a:lumMod val="40000"/>
                <a:lumOff val="60000"/>
                <a:alpha val="75000"/>
              </a:schemeClr>
            </a:solidFill>
            <a:ln>
              <a:noFill/>
            </a:ln>
          </p:spPr>
          <p:txBody>
            <a:bodyPr wrap="square" lIns="74903" tIns="37452" rIns="74903" bIns="37452" rtlCol="0">
              <a:spAutoFit/>
            </a:bodyPr>
            <a:lstStyle/>
            <a:p>
              <a:pPr algn="ctr"/>
              <a:r>
                <a:rPr lang="en-US" sz="1250" b="1" dirty="0">
                  <a:solidFill>
                    <a:schemeClr val="accent5"/>
                  </a:solidFill>
                  <a:latin typeface="Arial" charset="0"/>
                  <a:ea typeface="Arial" charset="0"/>
                  <a:cs typeface="Arial" charset="0"/>
                </a:rPr>
                <a:t>Build mechanisms to engender inclusive finance</a:t>
              </a:r>
            </a:p>
            <a:p>
              <a:pPr algn="ctr"/>
              <a:endParaRPr lang="en-US" sz="1250" b="1" dirty="0">
                <a:solidFill>
                  <a:schemeClr val="accent5"/>
                </a:solidFill>
                <a:latin typeface="Arial" charset="0"/>
                <a:ea typeface="Arial" charset="0"/>
                <a:cs typeface="Arial" charset="0"/>
              </a:endParaRPr>
            </a:p>
          </p:txBody>
        </p:sp>
        <p:sp>
          <p:nvSpPr>
            <p:cNvPr id="24" name="TextBox 30"/>
            <p:cNvSpPr txBox="1"/>
            <p:nvPr/>
          </p:nvSpPr>
          <p:spPr>
            <a:xfrm>
              <a:off x="3556315" y="681369"/>
              <a:ext cx="2200407" cy="427506"/>
            </a:xfrm>
            <a:prstGeom prst="rect">
              <a:avLst/>
            </a:prstGeom>
            <a:solidFill>
              <a:schemeClr val="accent5">
                <a:lumMod val="20000"/>
                <a:lumOff val="80000"/>
                <a:alpha val="75000"/>
              </a:schemeClr>
            </a:solidFill>
            <a:ln>
              <a:noFill/>
            </a:ln>
          </p:spPr>
          <p:txBody>
            <a:bodyPr wrap="square" lIns="17023" tIns="8512" rIns="17023" bIns="8512" rtlCol="0">
              <a:spAutoFit/>
            </a:bodyPr>
            <a:lstStyle/>
            <a:p>
              <a:pPr algn="ctr"/>
              <a:r>
                <a:rPr lang="en-US" sz="1400" dirty="0">
                  <a:latin typeface="Arial" charset="0"/>
                  <a:ea typeface="Arial" charset="0"/>
                  <a:cs typeface="Arial" charset="0"/>
                </a:rPr>
                <a:t>Increase local institutional effectiveness </a:t>
              </a:r>
            </a:p>
          </p:txBody>
        </p:sp>
        <p:sp>
          <p:nvSpPr>
            <p:cNvPr id="26" name="TextBox 30"/>
            <p:cNvSpPr txBox="1"/>
            <p:nvPr/>
          </p:nvSpPr>
          <p:spPr>
            <a:xfrm>
              <a:off x="3434862" y="6382873"/>
              <a:ext cx="2211913" cy="427506"/>
            </a:xfrm>
            <a:prstGeom prst="rect">
              <a:avLst/>
            </a:prstGeom>
            <a:solidFill>
              <a:schemeClr val="accent5">
                <a:lumMod val="20000"/>
                <a:lumOff val="80000"/>
                <a:alpha val="75000"/>
              </a:schemeClr>
            </a:solidFill>
            <a:ln>
              <a:noFill/>
            </a:ln>
          </p:spPr>
          <p:txBody>
            <a:bodyPr wrap="square" lIns="17023" tIns="8512" rIns="17023" bIns="8512" rtlCol="0">
              <a:spAutoFit/>
            </a:bodyPr>
            <a:lstStyle/>
            <a:p>
              <a:pPr algn="ctr"/>
              <a:r>
                <a:rPr lang="en-US" sz="1400" dirty="0">
                  <a:latin typeface="Arial" charset="0"/>
                  <a:ea typeface="Arial" charset="0"/>
                  <a:cs typeface="Arial" charset="0"/>
                </a:rPr>
                <a:t>Build evidence on what works in CSA </a:t>
              </a:r>
            </a:p>
          </p:txBody>
        </p:sp>
        <p:sp>
          <p:nvSpPr>
            <p:cNvPr id="30" name="TextBox 30"/>
            <p:cNvSpPr txBox="1"/>
            <p:nvPr/>
          </p:nvSpPr>
          <p:spPr>
            <a:xfrm>
              <a:off x="9004329" y="574431"/>
              <a:ext cx="2468282" cy="427506"/>
            </a:xfrm>
            <a:prstGeom prst="rect">
              <a:avLst/>
            </a:prstGeom>
            <a:solidFill>
              <a:schemeClr val="accent5">
                <a:lumMod val="20000"/>
                <a:lumOff val="80000"/>
                <a:alpha val="75000"/>
              </a:schemeClr>
            </a:solidFill>
            <a:ln>
              <a:noFill/>
            </a:ln>
          </p:spPr>
          <p:txBody>
            <a:bodyPr wrap="square" lIns="17023" tIns="8512" rIns="17023" bIns="8512" rtlCol="0">
              <a:spAutoFit/>
            </a:bodyPr>
            <a:lstStyle/>
            <a:p>
              <a:pPr algn="ctr"/>
              <a:r>
                <a:rPr lang="en-US" sz="1400" dirty="0">
                  <a:latin typeface="Arial" charset="0"/>
                  <a:ea typeface="Arial" charset="0"/>
                  <a:cs typeface="Arial" charset="0"/>
                </a:rPr>
                <a:t>Foster coherence between climate &amp; agricultural policies </a:t>
              </a:r>
            </a:p>
          </p:txBody>
        </p:sp>
        <p:sp>
          <p:nvSpPr>
            <p:cNvPr id="39" name="TextBox 38">
              <a:extLst>
                <a:ext uri="{FF2B5EF4-FFF2-40B4-BE49-F238E27FC236}">
                  <a16:creationId xmlns:a16="http://schemas.microsoft.com/office/drawing/2014/main" id="{2B5E76D7-9CE1-2045-8FC6-6C44B43883D5}"/>
                </a:ext>
              </a:extLst>
            </p:cNvPr>
            <p:cNvSpPr txBox="1"/>
            <p:nvPr/>
          </p:nvSpPr>
          <p:spPr>
            <a:xfrm>
              <a:off x="11468643" y="5234368"/>
              <a:ext cx="178707" cy="352376"/>
            </a:xfrm>
            <a:prstGeom prst="rect">
              <a:avLst/>
            </a:prstGeom>
            <a:noFill/>
          </p:spPr>
          <p:txBody>
            <a:bodyPr wrap="none" rtlCol="0">
              <a:spAutoFit/>
            </a:bodyPr>
            <a:lstStyle/>
            <a:p>
              <a:endParaRPr lang="en-US" dirty="0"/>
            </a:p>
          </p:txBody>
        </p:sp>
        <p:sp>
          <p:nvSpPr>
            <p:cNvPr id="27" name="Arrow: Right 26">
              <a:extLst>
                <a:ext uri="{FF2B5EF4-FFF2-40B4-BE49-F238E27FC236}">
                  <a16:creationId xmlns:a16="http://schemas.microsoft.com/office/drawing/2014/main" id="{212048D3-DACA-4288-996C-B3D04EF66A7C}"/>
                </a:ext>
              </a:extLst>
            </p:cNvPr>
            <p:cNvSpPr/>
            <p:nvPr/>
          </p:nvSpPr>
          <p:spPr>
            <a:xfrm rot="10800000">
              <a:off x="5034305" y="5381465"/>
              <a:ext cx="5016966" cy="172688"/>
            </a:xfrm>
            <a:prstGeom prst="rightArrow">
              <a:avLst>
                <a:gd name="adj1" fmla="val 50000"/>
                <a:gd name="adj2" fmla="val 86007"/>
              </a:avLst>
            </a:prstGeom>
            <a:gradFill flip="none" rotWithShape="1">
              <a:gsLst>
                <a:gs pos="0">
                  <a:schemeClr val="accent5"/>
                </a:gs>
                <a:gs pos="100000">
                  <a:schemeClr val="accent5">
                    <a:alpha val="74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Arrow: Right 22">
              <a:extLst>
                <a:ext uri="{FF2B5EF4-FFF2-40B4-BE49-F238E27FC236}">
                  <a16:creationId xmlns:a16="http://schemas.microsoft.com/office/drawing/2014/main" id="{7815ADB9-30D4-4D22-B333-8DE0F8E04D59}"/>
                </a:ext>
              </a:extLst>
            </p:cNvPr>
            <p:cNvSpPr/>
            <p:nvPr/>
          </p:nvSpPr>
          <p:spPr>
            <a:xfrm>
              <a:off x="5064184" y="2087313"/>
              <a:ext cx="5016966" cy="194036"/>
            </a:xfrm>
            <a:prstGeom prst="rightArrow">
              <a:avLst>
                <a:gd name="adj1" fmla="val 50000"/>
                <a:gd name="adj2" fmla="val 86007"/>
              </a:avLst>
            </a:prstGeom>
            <a:gradFill flip="none" rotWithShape="1">
              <a:gsLst>
                <a:gs pos="0">
                  <a:schemeClr val="accent5"/>
                </a:gs>
                <a:gs pos="100000">
                  <a:schemeClr val="accent5">
                    <a:alpha val="74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0"/>
            <p:cNvSpPr txBox="1"/>
            <p:nvPr/>
          </p:nvSpPr>
          <p:spPr>
            <a:xfrm>
              <a:off x="9540499" y="6224216"/>
              <a:ext cx="2468282" cy="427506"/>
            </a:xfrm>
            <a:prstGeom prst="rect">
              <a:avLst/>
            </a:prstGeom>
            <a:solidFill>
              <a:schemeClr val="accent5">
                <a:lumMod val="20000"/>
                <a:lumOff val="80000"/>
                <a:alpha val="75000"/>
              </a:schemeClr>
            </a:solidFill>
            <a:ln>
              <a:noFill/>
            </a:ln>
          </p:spPr>
          <p:txBody>
            <a:bodyPr wrap="square" lIns="17023" tIns="8512" rIns="17023" bIns="8512" rtlCol="0">
              <a:spAutoFit/>
            </a:bodyPr>
            <a:lstStyle/>
            <a:p>
              <a:pPr algn="ctr"/>
              <a:r>
                <a:rPr lang="en-US" sz="1400" dirty="0">
                  <a:latin typeface="Arial" charset="0"/>
                  <a:ea typeface="Arial" charset="0"/>
                  <a:cs typeface="Arial" charset="0"/>
                </a:rPr>
                <a:t>Link climate and </a:t>
              </a:r>
            </a:p>
            <a:p>
              <a:pPr algn="ctr"/>
              <a:r>
                <a:rPr lang="en-US" sz="1400" dirty="0">
                  <a:latin typeface="Arial" charset="0"/>
                  <a:ea typeface="Arial" charset="0"/>
                  <a:cs typeface="Arial" charset="0"/>
                </a:rPr>
                <a:t>agricultural finance </a:t>
              </a:r>
            </a:p>
          </p:txBody>
        </p:sp>
        <p:sp>
          <p:nvSpPr>
            <p:cNvPr id="25" name="Curved Left Arrow 24">
              <a:extLst>
                <a:ext uri="{FF2B5EF4-FFF2-40B4-BE49-F238E27FC236}">
                  <a16:creationId xmlns:a16="http://schemas.microsoft.com/office/drawing/2014/main" id="{61F4FF3E-11E0-B445-AF6D-8DA538267459}"/>
                </a:ext>
              </a:extLst>
            </p:cNvPr>
            <p:cNvSpPr/>
            <p:nvPr/>
          </p:nvSpPr>
          <p:spPr>
            <a:xfrm flipH="1" flipV="1">
              <a:off x="3884219" y="2047753"/>
              <a:ext cx="3471447" cy="3294153"/>
            </a:xfrm>
            <a:prstGeom prst="curvedLeftArrow">
              <a:avLst/>
            </a:prstGeom>
            <a:solidFill>
              <a:schemeClr val="accent5">
                <a:lumMod val="40000"/>
                <a:lumOff val="60000"/>
                <a:alpha val="3176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1" name="Curved Left Arrow 30">
              <a:extLst>
                <a:ext uri="{FF2B5EF4-FFF2-40B4-BE49-F238E27FC236}">
                  <a16:creationId xmlns:a16="http://schemas.microsoft.com/office/drawing/2014/main" id="{5117584F-0E1C-654C-AB32-A5DF9E84FB6E}"/>
                </a:ext>
              </a:extLst>
            </p:cNvPr>
            <p:cNvSpPr/>
            <p:nvPr/>
          </p:nvSpPr>
          <p:spPr>
            <a:xfrm>
              <a:off x="7963095" y="2285495"/>
              <a:ext cx="3471447" cy="3294153"/>
            </a:xfrm>
            <a:prstGeom prst="curvedLeftArrow">
              <a:avLst/>
            </a:prstGeom>
            <a:solidFill>
              <a:schemeClr val="accent5">
                <a:lumMod val="40000"/>
                <a:lumOff val="60000"/>
                <a:alpha val="3176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9" name="Title 1">
            <a:extLst>
              <a:ext uri="{FF2B5EF4-FFF2-40B4-BE49-F238E27FC236}">
                <a16:creationId xmlns:a16="http://schemas.microsoft.com/office/drawing/2014/main" id="{7558FE99-975F-3548-845F-851880D8EDC5}"/>
              </a:ext>
            </a:extLst>
          </p:cNvPr>
          <p:cNvSpPr txBox="1">
            <a:spLocks/>
          </p:cNvSpPr>
          <p:nvPr/>
        </p:nvSpPr>
        <p:spPr>
          <a:xfrm>
            <a:off x="0" y="176736"/>
            <a:ext cx="8088923" cy="4354624"/>
          </a:xfrm>
          <a:prstGeom prst="rect">
            <a:avLst/>
          </a:prstGeom>
        </p:spPr>
        <p:txBody>
          <a:bodyPr/>
          <a:lstStyle>
            <a:lvl1pPr algn="l" defTabSz="914391" rtl="0" eaLnBrk="1" latinLnBrk="0" hangingPunct="1">
              <a:lnSpc>
                <a:spcPct val="90000"/>
              </a:lnSpc>
              <a:spcBef>
                <a:spcPct val="0"/>
              </a:spcBef>
              <a:buNone/>
              <a:defRPr sz="2800" kern="1200" baseline="0">
                <a:solidFill>
                  <a:srgbClr val="47939C"/>
                </a:solidFill>
                <a:latin typeface="+mj-lt"/>
                <a:ea typeface="+mj-ea"/>
                <a:cs typeface="+mj-cs"/>
              </a:defRPr>
            </a:lvl1pPr>
          </a:lstStyle>
          <a:p>
            <a:r>
              <a:rPr lang="en-US" sz="3200" dirty="0">
                <a:solidFill>
                  <a:schemeClr val="accent6"/>
                </a:solidFill>
                <a:latin typeface="Montserrat" pitchFamily="2" charset="77"/>
              </a:rPr>
              <a:t>Gender and Climate-smart agriculture</a:t>
            </a:r>
          </a:p>
          <a:p>
            <a:r>
              <a:rPr lang="en-US" sz="3200" dirty="0">
                <a:solidFill>
                  <a:schemeClr val="accent6"/>
                </a:solidFill>
                <a:latin typeface="Montserrat" pitchFamily="2" charset="77"/>
              </a:rPr>
              <a:t>(1</a:t>
            </a:r>
            <a:r>
              <a:rPr lang="en-US" sz="3200" baseline="30000" dirty="0">
                <a:solidFill>
                  <a:schemeClr val="accent6"/>
                </a:solidFill>
                <a:latin typeface="Montserrat" pitchFamily="2" charset="77"/>
              </a:rPr>
              <a:t>st</a:t>
            </a:r>
            <a:r>
              <a:rPr lang="en-US" sz="3200" dirty="0">
                <a:solidFill>
                  <a:schemeClr val="accent6"/>
                </a:solidFill>
                <a:latin typeface="Montserrat" pitchFamily="2" charset="77"/>
              </a:rPr>
              <a:t> stage)</a:t>
            </a:r>
            <a:br>
              <a:rPr lang="en-US" sz="3200" dirty="0">
                <a:solidFill>
                  <a:schemeClr val="accent2"/>
                </a:solidFill>
              </a:rPr>
            </a:br>
            <a:endParaRPr lang="en-US" sz="3200" dirty="0">
              <a:solidFill>
                <a:schemeClr val="accent2"/>
              </a:solidFill>
            </a:endParaRPr>
          </a:p>
        </p:txBody>
      </p:sp>
    </p:spTree>
    <p:extLst>
      <p:ext uri="{BB962C8B-B14F-4D97-AF65-F5344CB8AC3E}">
        <p14:creationId xmlns:p14="http://schemas.microsoft.com/office/powerpoint/2010/main" val="1647894735"/>
      </p:ext>
    </p:extLst>
  </p:cSld>
  <p:clrMapOvr>
    <a:masterClrMapping/>
  </p:clrMapOvr>
  <mc:AlternateContent xmlns:mc="http://schemas.openxmlformats.org/markup-compatibility/2006" xmlns:p14="http://schemas.microsoft.com/office/powerpoint/2010/main">
    <mc:Choice Requires="p14">
      <p:transition spd="med" p14:dur="700" advTm="121317">
        <p:fade/>
      </p:transition>
    </mc:Choice>
    <mc:Fallback xmlns="">
      <p:transition spd="med" advTm="121317">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hape&#10;&#10;Description automatically generated with medium confidence">
            <a:extLst>
              <a:ext uri="{FF2B5EF4-FFF2-40B4-BE49-F238E27FC236}">
                <a16:creationId xmlns:a16="http://schemas.microsoft.com/office/drawing/2014/main" id="{95F90FDE-0FCC-A048-8BD0-2D36098685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87" y="968913"/>
            <a:ext cx="8565506" cy="3670505"/>
          </a:xfrm>
          <a:prstGeom prst="rect">
            <a:avLst/>
          </a:prstGeom>
        </p:spPr>
      </p:pic>
      <p:sp>
        <p:nvSpPr>
          <p:cNvPr id="7" name="Title 6">
            <a:extLst>
              <a:ext uri="{FF2B5EF4-FFF2-40B4-BE49-F238E27FC236}">
                <a16:creationId xmlns:a16="http://schemas.microsoft.com/office/drawing/2014/main" id="{DE928B2B-9CBA-4E42-AE57-9E3C5148B202}"/>
              </a:ext>
            </a:extLst>
          </p:cNvPr>
          <p:cNvSpPr txBox="1">
            <a:spLocks noGrp="1"/>
          </p:cNvSpPr>
          <p:nvPr>
            <p:ph type="title"/>
          </p:nvPr>
        </p:nvSpPr>
        <p:spPr>
          <a:xfrm>
            <a:off x="151171" y="306132"/>
            <a:ext cx="10515600" cy="1325563"/>
          </a:xfrm>
          <a:prstGeom prst="rect">
            <a:avLst/>
          </a:prstGeom>
          <a:noFill/>
        </p:spPr>
        <p:txBody>
          <a:bodyPr wrap="none" rtlCol="0" anchor="t">
            <a:spAutoFit/>
          </a:bodyPr>
          <a:lstStyle/>
          <a:p>
            <a:pPr algn="ctr" defTabSz="914217"/>
            <a:r>
              <a:rPr lang="en-US" sz="3200" dirty="0">
                <a:solidFill>
                  <a:schemeClr val="bg1"/>
                </a:solidFill>
                <a:latin typeface="Segoe UI" panose="020B0502040204020203" pitchFamily="34" charset="0"/>
                <a:cs typeface="Segoe UI" panose="020B0502040204020203" pitchFamily="34" charset="0"/>
              </a:rPr>
              <a:t>Four gender inequality dimensions of climate resilience</a:t>
            </a:r>
          </a:p>
        </p:txBody>
      </p:sp>
      <p:sp>
        <p:nvSpPr>
          <p:cNvPr id="8" name="Content Placeholder 11">
            <a:extLst>
              <a:ext uri="{FF2B5EF4-FFF2-40B4-BE49-F238E27FC236}">
                <a16:creationId xmlns:a16="http://schemas.microsoft.com/office/drawing/2014/main" id="{9E46EF76-970A-E249-8704-E3751B4882D3}"/>
              </a:ext>
            </a:extLst>
          </p:cNvPr>
          <p:cNvSpPr>
            <a:spLocks noGrp="1"/>
          </p:cNvSpPr>
          <p:nvPr>
            <p:ph idx="1"/>
          </p:nvPr>
        </p:nvSpPr>
        <p:spPr>
          <a:xfrm>
            <a:off x="8136629" y="1091177"/>
            <a:ext cx="3532244" cy="5339120"/>
          </a:xfrm>
        </p:spPr>
        <p:txBody>
          <a:bodyPr anchor="ctr">
            <a:normAutofit/>
          </a:bodyPr>
          <a:lstStyle/>
          <a:p>
            <a:pPr marL="0" indent="0">
              <a:buNone/>
            </a:pPr>
            <a:r>
              <a:rPr lang="en-US" sz="1600" dirty="0"/>
              <a:t>Research on CCAFS experience in the last 5 years found 4 key dimensions for promoting gender equality in the context of climate resilient agriculture: </a:t>
            </a:r>
          </a:p>
          <a:p>
            <a:r>
              <a:rPr lang="en-US" sz="1600" b="1" dirty="0">
                <a:solidFill>
                  <a:schemeClr val="accent6">
                    <a:lumMod val="75000"/>
                  </a:schemeClr>
                </a:solidFill>
              </a:rPr>
              <a:t>Participation in decision making and exercise of agenc</a:t>
            </a:r>
            <a:r>
              <a:rPr lang="en-US" sz="1600" b="1" dirty="0"/>
              <a:t>y </a:t>
            </a:r>
            <a:r>
              <a:rPr lang="en-US" sz="1600" dirty="0"/>
              <a:t>at the household, community, national and global levels</a:t>
            </a:r>
          </a:p>
          <a:p>
            <a:r>
              <a:rPr lang="en-US" sz="1600" b="1" dirty="0">
                <a:solidFill>
                  <a:schemeClr val="accent6">
                    <a:lumMod val="75000"/>
                  </a:schemeClr>
                </a:solidFill>
              </a:rPr>
              <a:t>Access and control of productive resources</a:t>
            </a:r>
            <a:r>
              <a:rPr lang="en-US" sz="1600" b="1" dirty="0"/>
              <a:t> </a:t>
            </a:r>
            <a:r>
              <a:rPr lang="en-US" sz="1600" dirty="0"/>
              <a:t>such as </a:t>
            </a:r>
            <a:r>
              <a:rPr lang="en-US" sz="1600" dirty="0" err="1"/>
              <a:t>agro</a:t>
            </a:r>
            <a:r>
              <a:rPr lang="en-US" sz="1600" dirty="0"/>
              <a:t>-climatic information, technology, credit and income</a:t>
            </a:r>
          </a:p>
          <a:p>
            <a:r>
              <a:rPr lang="en-US" sz="1600" b="1" dirty="0">
                <a:solidFill>
                  <a:schemeClr val="accent6">
                    <a:lumMod val="75000"/>
                  </a:schemeClr>
                </a:solidFill>
              </a:rPr>
              <a:t>Decreased workloads</a:t>
            </a:r>
            <a:r>
              <a:rPr lang="en-US" sz="1600" dirty="0">
                <a:solidFill>
                  <a:schemeClr val="accent6">
                    <a:lumMod val="75000"/>
                  </a:schemeClr>
                </a:solidFill>
              </a:rPr>
              <a:t> </a:t>
            </a:r>
            <a:r>
              <a:rPr lang="en-US" sz="1600" dirty="0"/>
              <a:t>that free up  time and ease physical burdens</a:t>
            </a:r>
          </a:p>
          <a:p>
            <a:r>
              <a:rPr lang="en-US" sz="1600" b="1" dirty="0">
                <a:solidFill>
                  <a:schemeClr val="accent6">
                    <a:lumMod val="75000"/>
                  </a:schemeClr>
                </a:solidFill>
              </a:rPr>
              <a:t>Collective action </a:t>
            </a:r>
            <a:r>
              <a:rPr lang="en-US" sz="1600" dirty="0"/>
              <a:t>as a platform for women to share information and resources, support each other, express their voice, and participate in community decision making</a:t>
            </a:r>
          </a:p>
        </p:txBody>
      </p:sp>
      <p:sp>
        <p:nvSpPr>
          <p:cNvPr id="9" name="TextBox 8">
            <a:extLst>
              <a:ext uri="{FF2B5EF4-FFF2-40B4-BE49-F238E27FC236}">
                <a16:creationId xmlns:a16="http://schemas.microsoft.com/office/drawing/2014/main" id="{25AA823D-C849-B04F-97EB-207A645ECBD8}"/>
              </a:ext>
            </a:extLst>
          </p:cNvPr>
          <p:cNvSpPr txBox="1"/>
          <p:nvPr/>
        </p:nvSpPr>
        <p:spPr>
          <a:xfrm>
            <a:off x="523127" y="6245695"/>
            <a:ext cx="1850571" cy="307777"/>
          </a:xfrm>
          <a:prstGeom prst="rect">
            <a:avLst/>
          </a:prstGeom>
          <a:noFill/>
        </p:spPr>
        <p:txBody>
          <a:bodyPr wrap="none" rtlCol="0">
            <a:spAutoFit/>
          </a:bodyPr>
          <a:lstStyle/>
          <a:p>
            <a:r>
              <a:rPr lang="en-US" sz="1400" dirty="0"/>
              <a:t>From </a:t>
            </a:r>
            <a:r>
              <a:rPr lang="en-US" sz="1400" dirty="0" err="1">
                <a:hlinkClick r:id="rId4"/>
              </a:rPr>
              <a:t>Huyer</a:t>
            </a:r>
            <a:r>
              <a:rPr lang="en-US" sz="1400" dirty="0">
                <a:hlinkClick r:id="rId4"/>
              </a:rPr>
              <a:t> et al, 2021</a:t>
            </a:r>
            <a:endParaRPr lang="en-US" sz="1400" dirty="0"/>
          </a:p>
        </p:txBody>
      </p:sp>
      <p:sp>
        <p:nvSpPr>
          <p:cNvPr id="10" name="Title 6">
            <a:extLst>
              <a:ext uri="{FF2B5EF4-FFF2-40B4-BE49-F238E27FC236}">
                <a16:creationId xmlns:a16="http://schemas.microsoft.com/office/drawing/2014/main" id="{B0DF447A-5F35-E343-B0A0-B2D6FAC6C559}"/>
              </a:ext>
            </a:extLst>
          </p:cNvPr>
          <p:cNvSpPr txBox="1">
            <a:spLocks/>
          </p:cNvSpPr>
          <p:nvPr/>
        </p:nvSpPr>
        <p:spPr>
          <a:xfrm>
            <a:off x="339969" y="408961"/>
            <a:ext cx="11617570" cy="978729"/>
          </a:xfrm>
          <a:prstGeom prst="rect">
            <a:avLst/>
          </a:prstGeom>
          <a:noFill/>
        </p:spPr>
        <p:txBody>
          <a:bodyPr vert="horz" wrap="square" lIns="91440" tIns="45720" rIns="91440" bIns="45720" rtlCol="0" anchor="t" anchorCtr="0">
            <a:spAutoFit/>
          </a:bodyPr>
          <a:lstStyle>
            <a:lvl1pPr algn="l" defTabSz="914391" rtl="0" eaLnBrk="1" latinLnBrk="0" hangingPunct="1">
              <a:lnSpc>
                <a:spcPct val="90000"/>
              </a:lnSpc>
              <a:spcBef>
                <a:spcPct val="0"/>
              </a:spcBef>
              <a:buNone/>
              <a:defRPr sz="2800" kern="1200" baseline="0">
                <a:solidFill>
                  <a:srgbClr val="47939C"/>
                </a:solidFill>
                <a:latin typeface="+mj-lt"/>
                <a:ea typeface="+mj-ea"/>
                <a:cs typeface="+mj-cs"/>
              </a:defRPr>
            </a:lvl1pPr>
          </a:lstStyle>
          <a:p>
            <a:pPr defTabSz="914217"/>
            <a:r>
              <a:rPr lang="en-US" sz="3200" dirty="0">
                <a:solidFill>
                  <a:schemeClr val="accent2"/>
                </a:solidFill>
                <a:latin typeface="Montserrat" pitchFamily="2" charset="77"/>
                <a:cs typeface="Segoe UI" panose="020B0502040204020203" pitchFamily="34" charset="0"/>
              </a:rPr>
              <a:t>Stage 2: Gender inequality dimensions of climate resilience</a:t>
            </a:r>
          </a:p>
        </p:txBody>
      </p:sp>
      <p:sp>
        <p:nvSpPr>
          <p:cNvPr id="2" name="TextBox 1">
            <a:extLst>
              <a:ext uri="{FF2B5EF4-FFF2-40B4-BE49-F238E27FC236}">
                <a16:creationId xmlns:a16="http://schemas.microsoft.com/office/drawing/2014/main" id="{B6071D95-77BB-9445-8AAE-43A36D9314E1}"/>
              </a:ext>
            </a:extLst>
          </p:cNvPr>
          <p:cNvSpPr txBox="1"/>
          <p:nvPr/>
        </p:nvSpPr>
        <p:spPr>
          <a:xfrm>
            <a:off x="494920" y="4780594"/>
            <a:ext cx="7546421" cy="954107"/>
          </a:xfrm>
          <a:prstGeom prst="rect">
            <a:avLst/>
          </a:prstGeom>
          <a:noFill/>
        </p:spPr>
        <p:txBody>
          <a:bodyPr wrap="square" rtlCol="0">
            <a:spAutoFit/>
          </a:bodyPr>
          <a:lstStyle/>
          <a:p>
            <a:r>
              <a:rPr lang="en-CA" sz="1400" b="1" dirty="0">
                <a:solidFill>
                  <a:schemeClr val="accent6">
                    <a:lumMod val="75000"/>
                  </a:schemeClr>
                </a:solidFill>
                <a:latin typeface="Montserrat" pitchFamily="2" charset="77"/>
              </a:rPr>
              <a:t>Gender Equality</a:t>
            </a:r>
            <a:r>
              <a:rPr lang="en-CA" sz="1400" dirty="0">
                <a:latin typeface="Montserrat" pitchFamily="2" charset="77"/>
              </a:rPr>
              <a:t>: equal rights, responsibilities and opportunities of women and men and girls and boys; the interests, needs and priorities of both women and men are taken into consideration, recognizing the diversity of different groups of women and men. </a:t>
            </a:r>
            <a:endParaRPr lang="en-US" sz="1400" dirty="0">
              <a:latin typeface="Montserrat" pitchFamily="2" charset="77"/>
            </a:endParaRPr>
          </a:p>
        </p:txBody>
      </p:sp>
    </p:spTree>
    <p:extLst>
      <p:ext uri="{BB962C8B-B14F-4D97-AF65-F5344CB8AC3E}">
        <p14:creationId xmlns:p14="http://schemas.microsoft.com/office/powerpoint/2010/main" val="468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2298" y="4737642"/>
            <a:ext cx="10957392" cy="1678329"/>
          </a:xfrm>
        </p:spPr>
        <p:txBody>
          <a:bodyPr>
            <a:noAutofit/>
          </a:bodyPr>
          <a:lstStyle/>
          <a:p>
            <a:r>
              <a:rPr lang="en-US" sz="2000" dirty="0">
                <a:latin typeface="Montserrat" pitchFamily="2" charset="77"/>
              </a:rPr>
              <a:t>Women and men tend to have different adaptation strategies and practices</a:t>
            </a:r>
          </a:p>
          <a:p>
            <a:r>
              <a:rPr lang="en-US" sz="2000" dirty="0">
                <a:latin typeface="Montserrat" pitchFamily="2" charset="77"/>
              </a:rPr>
              <a:t>Different preferences in crops and uses for crops</a:t>
            </a:r>
          </a:p>
          <a:p>
            <a:r>
              <a:rPr lang="en-US" sz="2000" dirty="0">
                <a:latin typeface="Montserrat" pitchFamily="2" charset="77"/>
              </a:rPr>
              <a:t>Fewer resources and less decision making power affect their options for adaptation practices</a:t>
            </a:r>
          </a:p>
          <a:p>
            <a:r>
              <a:rPr lang="en-US" sz="2000" dirty="0">
                <a:latin typeface="Montserrat" pitchFamily="2" charset="77"/>
              </a:rPr>
              <a:t>May use a mixture of own labour and new technologies/practices</a:t>
            </a:r>
          </a:p>
        </p:txBody>
      </p:sp>
      <p:pic>
        <p:nvPicPr>
          <p:cNvPr id="10" name="Picture 9"/>
          <p:cNvPicPr>
            <a:picLocks noChangeAspect="1"/>
          </p:cNvPicPr>
          <p:nvPr/>
        </p:nvPicPr>
        <p:blipFill>
          <a:blip r:embed="rId3"/>
          <a:stretch>
            <a:fillRect/>
          </a:stretch>
        </p:blipFill>
        <p:spPr>
          <a:xfrm>
            <a:off x="807887" y="1964416"/>
            <a:ext cx="10646215" cy="2399350"/>
          </a:xfrm>
          <a:prstGeom prst="rect">
            <a:avLst/>
          </a:prstGeom>
        </p:spPr>
      </p:pic>
      <p:sp>
        <p:nvSpPr>
          <p:cNvPr id="4" name="TextBox 3"/>
          <p:cNvSpPr txBox="1"/>
          <p:nvPr/>
        </p:nvSpPr>
        <p:spPr>
          <a:xfrm>
            <a:off x="807887" y="1454313"/>
            <a:ext cx="9185910" cy="646331"/>
          </a:xfrm>
          <a:prstGeom prst="rect">
            <a:avLst/>
          </a:prstGeom>
          <a:noFill/>
        </p:spPr>
        <p:txBody>
          <a:bodyPr wrap="square" rtlCol="0">
            <a:spAutoFit/>
          </a:bodyPr>
          <a:lstStyle/>
          <a:p>
            <a:r>
              <a:rPr lang="en-US" sz="1800" b="1" dirty="0">
                <a:solidFill>
                  <a:schemeClr val="accent2"/>
                </a:solidFill>
                <a:latin typeface="Montserrat" pitchFamily="2" charset="77"/>
              </a:rPr>
              <a:t>Five most common changes made by men and women to adapt to climate change</a:t>
            </a:r>
          </a:p>
        </p:txBody>
      </p:sp>
      <p:sp>
        <p:nvSpPr>
          <p:cNvPr id="7" name="TextBox 6">
            <a:extLst>
              <a:ext uri="{FF2B5EF4-FFF2-40B4-BE49-F238E27FC236}">
                <a16:creationId xmlns:a16="http://schemas.microsoft.com/office/drawing/2014/main" id="{7BFBA438-B479-D748-8633-BF1926DEF9EB}"/>
              </a:ext>
            </a:extLst>
          </p:cNvPr>
          <p:cNvSpPr txBox="1"/>
          <p:nvPr/>
        </p:nvSpPr>
        <p:spPr>
          <a:xfrm>
            <a:off x="10043886" y="6041409"/>
            <a:ext cx="2148114" cy="523220"/>
          </a:xfrm>
          <a:prstGeom prst="rect">
            <a:avLst/>
          </a:prstGeom>
          <a:noFill/>
        </p:spPr>
        <p:txBody>
          <a:bodyPr wrap="square" rtlCol="0">
            <a:spAutoFit/>
          </a:bodyPr>
          <a:lstStyle/>
          <a:p>
            <a:r>
              <a:rPr lang="en-CA" sz="1400" dirty="0">
                <a:hlinkClick r:id="rId4"/>
              </a:rPr>
              <a:t>Mutenje, M. J., et al. 2019. </a:t>
            </a:r>
            <a:endParaRPr lang="en-US" sz="1400" dirty="0"/>
          </a:p>
          <a:p>
            <a:r>
              <a:rPr lang="en-CA" sz="1400" dirty="0">
                <a:hlinkClick r:id="rId5"/>
              </a:rPr>
              <a:t>Twyman, J et al. 2014</a:t>
            </a:r>
            <a:endParaRPr lang="en-CA" sz="1400" dirty="0"/>
          </a:p>
        </p:txBody>
      </p:sp>
      <p:sp>
        <p:nvSpPr>
          <p:cNvPr id="8" name="Title 1">
            <a:extLst>
              <a:ext uri="{FF2B5EF4-FFF2-40B4-BE49-F238E27FC236}">
                <a16:creationId xmlns:a16="http://schemas.microsoft.com/office/drawing/2014/main" id="{CF6EF416-0C02-A240-B91E-96F31A871B32}"/>
              </a:ext>
            </a:extLst>
          </p:cNvPr>
          <p:cNvSpPr txBox="1">
            <a:spLocks/>
          </p:cNvSpPr>
          <p:nvPr/>
        </p:nvSpPr>
        <p:spPr>
          <a:xfrm>
            <a:off x="291884" y="442029"/>
            <a:ext cx="10003583" cy="713647"/>
          </a:xfrm>
          <a:prstGeom prst="rect">
            <a:avLst/>
          </a:prstGeom>
        </p:spPr>
        <p:txBody>
          <a:bodyPr vert="horz" lIns="91440" tIns="45720" rIns="91440" bIns="45720" rtlCol="0" anchor="t" anchorCtr="0">
            <a:noAutofit/>
          </a:bodyPr>
          <a:lstStyle>
            <a:lvl1pPr algn="l" defTabSz="914391" rtl="0" eaLnBrk="1" latinLnBrk="0" hangingPunct="1">
              <a:lnSpc>
                <a:spcPct val="90000"/>
              </a:lnSpc>
              <a:spcBef>
                <a:spcPct val="0"/>
              </a:spcBef>
              <a:buNone/>
              <a:defRPr sz="2800" kern="1200" baseline="0">
                <a:solidFill>
                  <a:srgbClr val="47939C"/>
                </a:solidFill>
                <a:latin typeface="+mj-lt"/>
                <a:ea typeface="+mj-ea"/>
                <a:cs typeface="+mj-cs"/>
              </a:defRPr>
            </a:lvl1pPr>
          </a:lstStyle>
          <a:p>
            <a:r>
              <a:rPr lang="en-US" sz="3200" dirty="0">
                <a:solidFill>
                  <a:schemeClr val="accent6"/>
                </a:solidFill>
                <a:latin typeface="Montserrat" pitchFamily="2" charset="77"/>
                <a:cs typeface="Segoe UI" panose="020B0502040204020203" pitchFamily="34" charset="0"/>
              </a:rPr>
              <a:t>1. Gender differences in access and control of resources</a:t>
            </a:r>
            <a:endParaRPr lang="en-US" sz="3200" dirty="0">
              <a:solidFill>
                <a:schemeClr val="accent6"/>
              </a:solidFill>
              <a:latin typeface="Montserrat" pitchFamily="2" charset="77"/>
            </a:endParaRPr>
          </a:p>
        </p:txBody>
      </p:sp>
    </p:spTree>
    <p:extLst>
      <p:ext uri="{BB962C8B-B14F-4D97-AF65-F5344CB8AC3E}">
        <p14:creationId xmlns:p14="http://schemas.microsoft.com/office/powerpoint/2010/main" val="50742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picture containing text&#10;&#10;Description automatically generated">
            <a:extLst>
              <a:ext uri="{FF2B5EF4-FFF2-40B4-BE49-F238E27FC236}">
                <a16:creationId xmlns:a16="http://schemas.microsoft.com/office/drawing/2014/main" id="{575EE95E-80BC-4449-91C4-FDA6ECCBE1D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83510" y="1010196"/>
            <a:ext cx="5598915" cy="2689334"/>
          </a:xfrm>
          <a:prstGeom prst="rect">
            <a:avLst/>
          </a:prstGeom>
        </p:spPr>
      </p:pic>
      <p:grpSp>
        <p:nvGrpSpPr>
          <p:cNvPr id="28" name="Group 27">
            <a:extLst>
              <a:ext uri="{FF2B5EF4-FFF2-40B4-BE49-F238E27FC236}">
                <a16:creationId xmlns:a16="http://schemas.microsoft.com/office/drawing/2014/main" id="{0056861A-356E-364D-99FA-5A2AD42EFD7F}"/>
              </a:ext>
            </a:extLst>
          </p:cNvPr>
          <p:cNvGrpSpPr/>
          <p:nvPr/>
        </p:nvGrpSpPr>
        <p:grpSpPr>
          <a:xfrm>
            <a:off x="119036" y="1483376"/>
            <a:ext cx="4364474" cy="4297992"/>
            <a:chOff x="548641" y="1190460"/>
            <a:chExt cx="4532178" cy="4680466"/>
          </a:xfrm>
        </p:grpSpPr>
        <p:pic>
          <p:nvPicPr>
            <p:cNvPr id="12" name="Picture 11" descr="Logo, company name&#10;&#10;Description automatically generated">
              <a:extLst>
                <a:ext uri="{FF2B5EF4-FFF2-40B4-BE49-F238E27FC236}">
                  <a16:creationId xmlns:a16="http://schemas.microsoft.com/office/drawing/2014/main" id="{7DCBD8EA-8B28-874E-A63B-AD3F440D11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8641" y="1190460"/>
              <a:ext cx="4532178" cy="2488073"/>
            </a:xfrm>
            <a:prstGeom prst="rect">
              <a:avLst/>
            </a:prstGeom>
          </p:spPr>
        </p:pic>
        <p:pic>
          <p:nvPicPr>
            <p:cNvPr id="22" name="Picture 21" descr="Graphical user interface, application&#10;&#10;Description automatically generated">
              <a:extLst>
                <a:ext uri="{FF2B5EF4-FFF2-40B4-BE49-F238E27FC236}">
                  <a16:creationId xmlns:a16="http://schemas.microsoft.com/office/drawing/2014/main" id="{41033ABB-DB44-4A47-8972-956E55FBD06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69640" y="3678533"/>
              <a:ext cx="2266711" cy="2192393"/>
            </a:xfrm>
            <a:prstGeom prst="rect">
              <a:avLst/>
            </a:prstGeom>
          </p:spPr>
        </p:pic>
        <p:pic>
          <p:nvPicPr>
            <p:cNvPr id="20" name="Picture 19" descr="Graphical user interface, text, application&#10;&#10;Description automatically generated">
              <a:extLst>
                <a:ext uri="{FF2B5EF4-FFF2-40B4-BE49-F238E27FC236}">
                  <a16:creationId xmlns:a16="http://schemas.microsoft.com/office/drawing/2014/main" id="{478FDBF9-77D4-614E-ADA7-594AC2F0288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48641" y="3678533"/>
              <a:ext cx="2266711" cy="2191153"/>
            </a:xfrm>
            <a:prstGeom prst="rect">
              <a:avLst/>
            </a:prstGeom>
          </p:spPr>
        </p:pic>
      </p:grpSp>
      <p:sp>
        <p:nvSpPr>
          <p:cNvPr id="27" name="Title 1">
            <a:extLst>
              <a:ext uri="{FF2B5EF4-FFF2-40B4-BE49-F238E27FC236}">
                <a16:creationId xmlns:a16="http://schemas.microsoft.com/office/drawing/2014/main" id="{A648E21E-DEED-1C4B-A716-F89CB09B6595}"/>
              </a:ext>
            </a:extLst>
          </p:cNvPr>
          <p:cNvSpPr>
            <a:spLocks noGrp="1"/>
          </p:cNvSpPr>
          <p:nvPr>
            <p:ph type="title"/>
          </p:nvPr>
        </p:nvSpPr>
        <p:spPr/>
        <p:txBody>
          <a:bodyPr>
            <a:normAutofit/>
          </a:bodyPr>
          <a:lstStyle/>
          <a:p>
            <a:r>
              <a:rPr lang="en-US" sz="3200" dirty="0">
                <a:solidFill>
                  <a:schemeClr val="bg1"/>
                </a:solidFill>
                <a:latin typeface="Segoe UI" panose="020B0502040204020203" pitchFamily="34" charset="0"/>
                <a:cs typeface="Segoe UI" panose="020B0502040204020203" pitchFamily="34" charset="0"/>
              </a:rPr>
              <a:t>Gender digital gap</a:t>
            </a:r>
            <a:endParaRPr lang="en-US" sz="3200" dirty="0">
              <a:solidFill>
                <a:schemeClr val="accent6"/>
              </a:solidFill>
            </a:endParaRPr>
          </a:p>
        </p:txBody>
      </p:sp>
      <p:sp>
        <p:nvSpPr>
          <p:cNvPr id="29" name="TextBox 28">
            <a:extLst>
              <a:ext uri="{FF2B5EF4-FFF2-40B4-BE49-F238E27FC236}">
                <a16:creationId xmlns:a16="http://schemas.microsoft.com/office/drawing/2014/main" id="{BE36FBA0-6F5A-5C41-8810-53BDAD8B143C}"/>
              </a:ext>
            </a:extLst>
          </p:cNvPr>
          <p:cNvSpPr txBox="1"/>
          <p:nvPr/>
        </p:nvSpPr>
        <p:spPr>
          <a:xfrm>
            <a:off x="10726057" y="6163842"/>
            <a:ext cx="1346907" cy="369332"/>
          </a:xfrm>
          <a:prstGeom prst="rect">
            <a:avLst/>
          </a:prstGeom>
          <a:noFill/>
        </p:spPr>
        <p:txBody>
          <a:bodyPr wrap="none" rtlCol="0">
            <a:spAutoFit/>
          </a:bodyPr>
          <a:lstStyle/>
          <a:p>
            <a:r>
              <a:rPr lang="en-US" dirty="0">
                <a:hlinkClick r:id="rId7">
                  <a:extLst>
                    <a:ext uri="{A12FA001-AC4F-418D-AE19-62706E023703}">
                      <ahyp:hlinkClr xmlns:ahyp="http://schemas.microsoft.com/office/drawing/2018/hyperlinkcolor" val="tx"/>
                    </a:ext>
                  </a:extLst>
                </a:hlinkClick>
              </a:rPr>
              <a:t>GSMA, 2020</a:t>
            </a:r>
            <a:endParaRPr lang="en-US" dirty="0"/>
          </a:p>
        </p:txBody>
      </p:sp>
      <p:sp>
        <p:nvSpPr>
          <p:cNvPr id="10" name="Content Placeholder 2">
            <a:extLst>
              <a:ext uri="{FF2B5EF4-FFF2-40B4-BE49-F238E27FC236}">
                <a16:creationId xmlns:a16="http://schemas.microsoft.com/office/drawing/2014/main" id="{69C88072-E6AE-3544-AEFA-2946FACFB6D6}"/>
              </a:ext>
            </a:extLst>
          </p:cNvPr>
          <p:cNvSpPr>
            <a:spLocks noGrp="1"/>
          </p:cNvSpPr>
          <p:nvPr>
            <p:ph idx="1"/>
          </p:nvPr>
        </p:nvSpPr>
        <p:spPr>
          <a:xfrm>
            <a:off x="4440688" y="3869395"/>
            <a:ext cx="7751312" cy="2472411"/>
          </a:xfrm>
        </p:spPr>
        <p:txBody>
          <a:bodyPr>
            <a:noAutofit/>
          </a:bodyPr>
          <a:lstStyle/>
          <a:p>
            <a:r>
              <a:rPr lang="en-US" sz="2000" dirty="0">
                <a:latin typeface="Montserrat" pitchFamily="2" charset="77"/>
                <a:cs typeface="Segoe UI" panose="020B0502040204020203" pitchFamily="34" charset="0"/>
              </a:rPr>
              <a:t>The digital gap in mobile access is closing, </a:t>
            </a:r>
            <a:r>
              <a:rPr lang="en-US" sz="2000" i="1" dirty="0">
                <a:latin typeface="Montserrat" pitchFamily="2" charset="77"/>
                <a:cs typeface="Segoe UI" panose="020B0502040204020203" pitchFamily="34" charset="0"/>
              </a:rPr>
              <a:t>although not in rural areas</a:t>
            </a:r>
          </a:p>
          <a:p>
            <a:r>
              <a:rPr lang="en-US" sz="2000" dirty="0">
                <a:latin typeface="Montserrat" pitchFamily="2" charset="77"/>
                <a:cs typeface="Segoe UI" panose="020B0502040204020203" pitchFamily="34" charset="0"/>
              </a:rPr>
              <a:t>Men use higher quality digital technologies for more sophisticated uses including internet access</a:t>
            </a:r>
          </a:p>
          <a:p>
            <a:r>
              <a:rPr lang="en-US" sz="2000" dirty="0">
                <a:latin typeface="Montserrat" pitchFamily="2" charset="77"/>
                <a:cs typeface="Segoe UI" panose="020B0502040204020203" pitchFamily="34" charset="0"/>
              </a:rPr>
              <a:t>Affordability is a big barrier for women – technology as well as access costs</a:t>
            </a:r>
          </a:p>
          <a:p>
            <a:r>
              <a:rPr lang="en-US" sz="2000" dirty="0">
                <a:latin typeface="Montserrat" pitchFamily="2" charset="77"/>
                <a:cs typeface="Segoe UI" panose="020B0502040204020203" pitchFamily="34" charset="0"/>
              </a:rPr>
              <a:t>Gender norms also play a role in lower rates of ownership</a:t>
            </a:r>
          </a:p>
          <a:p>
            <a:pPr marL="0" indent="0">
              <a:buNone/>
            </a:pPr>
            <a:endParaRPr lang="en-US" sz="2000" dirty="0">
              <a:latin typeface="Montserrat" pitchFamily="2" charset="77"/>
              <a:cs typeface="Segoe UI" panose="020B0502040204020203" pitchFamily="34" charset="0"/>
            </a:endParaRPr>
          </a:p>
        </p:txBody>
      </p:sp>
      <p:sp>
        <p:nvSpPr>
          <p:cNvPr id="11" name="Title 1">
            <a:extLst>
              <a:ext uri="{FF2B5EF4-FFF2-40B4-BE49-F238E27FC236}">
                <a16:creationId xmlns:a16="http://schemas.microsoft.com/office/drawing/2014/main" id="{D55B6B44-69DD-F542-A8A5-45756A358AEC}"/>
              </a:ext>
            </a:extLst>
          </p:cNvPr>
          <p:cNvSpPr txBox="1">
            <a:spLocks/>
          </p:cNvSpPr>
          <p:nvPr/>
        </p:nvSpPr>
        <p:spPr>
          <a:xfrm>
            <a:off x="200768" y="327973"/>
            <a:ext cx="9185911" cy="713647"/>
          </a:xfrm>
          <a:prstGeom prst="rect">
            <a:avLst/>
          </a:prstGeom>
        </p:spPr>
        <p:txBody>
          <a:bodyPr vert="horz" lIns="91440" tIns="45720" rIns="91440" bIns="45720" rtlCol="0" anchor="t" anchorCtr="0">
            <a:normAutofit/>
          </a:bodyPr>
          <a:lstStyle>
            <a:lvl1pPr algn="l" defTabSz="914391" rtl="0" eaLnBrk="1" latinLnBrk="0" hangingPunct="1">
              <a:lnSpc>
                <a:spcPct val="90000"/>
              </a:lnSpc>
              <a:spcBef>
                <a:spcPct val="0"/>
              </a:spcBef>
              <a:buNone/>
              <a:defRPr sz="2800" kern="1200" baseline="0">
                <a:solidFill>
                  <a:srgbClr val="47939C"/>
                </a:solidFill>
                <a:latin typeface="+mj-lt"/>
                <a:ea typeface="+mj-ea"/>
                <a:cs typeface="+mj-cs"/>
              </a:defRPr>
            </a:lvl1pPr>
          </a:lstStyle>
          <a:p>
            <a:r>
              <a:rPr lang="en-US" sz="3200" dirty="0">
                <a:solidFill>
                  <a:schemeClr val="accent6"/>
                </a:solidFill>
                <a:latin typeface="Montserrat" pitchFamily="2" charset="77"/>
                <a:cs typeface="Segoe UI" panose="020B0502040204020203" pitchFamily="34" charset="0"/>
              </a:rPr>
              <a:t>Gender digital gap</a:t>
            </a:r>
            <a:endParaRPr lang="en-US" sz="3200" dirty="0">
              <a:solidFill>
                <a:schemeClr val="accent6"/>
              </a:solidFill>
              <a:latin typeface="Montserrat" pitchFamily="2" charset="77"/>
            </a:endParaRPr>
          </a:p>
        </p:txBody>
      </p:sp>
    </p:spTree>
    <p:extLst>
      <p:ext uri="{BB962C8B-B14F-4D97-AF65-F5344CB8AC3E}">
        <p14:creationId xmlns:p14="http://schemas.microsoft.com/office/powerpoint/2010/main" val="2787606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40474-8204-3B4D-93E2-9F6431641EEF}"/>
              </a:ext>
            </a:extLst>
          </p:cNvPr>
          <p:cNvSpPr>
            <a:spLocks noGrp="1"/>
          </p:cNvSpPr>
          <p:nvPr>
            <p:ph type="title"/>
          </p:nvPr>
        </p:nvSpPr>
        <p:spPr>
          <a:xfrm>
            <a:off x="548641" y="410163"/>
            <a:ext cx="9185911" cy="713647"/>
          </a:xfrm>
        </p:spPr>
        <p:txBody>
          <a:bodyPr>
            <a:normAutofit fontScale="90000"/>
          </a:bodyPr>
          <a:lstStyle/>
          <a:p>
            <a:br>
              <a:rPr lang="en-CA" dirty="0"/>
            </a:br>
            <a:endParaRPr lang="en-US" dirty="0"/>
          </a:p>
        </p:txBody>
      </p:sp>
      <p:sp>
        <p:nvSpPr>
          <p:cNvPr id="5" name="Content Placeholder 4">
            <a:extLst>
              <a:ext uri="{FF2B5EF4-FFF2-40B4-BE49-F238E27FC236}">
                <a16:creationId xmlns:a16="http://schemas.microsoft.com/office/drawing/2014/main" id="{E6B4A087-63EB-8543-B3D5-46AB9E1F9E8C}"/>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282336EB-96CB-F640-9819-BB6080319AA2}"/>
              </a:ext>
            </a:extLst>
          </p:cNvPr>
          <p:cNvPicPr>
            <a:picLocks noChangeAspect="1"/>
          </p:cNvPicPr>
          <p:nvPr/>
        </p:nvPicPr>
        <p:blipFill>
          <a:blip r:embed="rId3"/>
          <a:stretch>
            <a:fillRect/>
          </a:stretch>
        </p:blipFill>
        <p:spPr>
          <a:xfrm>
            <a:off x="548641" y="1164191"/>
            <a:ext cx="10962892" cy="4269524"/>
          </a:xfrm>
          <a:prstGeom prst="rect">
            <a:avLst/>
          </a:prstGeom>
        </p:spPr>
      </p:pic>
      <p:sp>
        <p:nvSpPr>
          <p:cNvPr id="8" name="TextBox 7">
            <a:extLst>
              <a:ext uri="{FF2B5EF4-FFF2-40B4-BE49-F238E27FC236}">
                <a16:creationId xmlns:a16="http://schemas.microsoft.com/office/drawing/2014/main" id="{577185DD-8DF0-DA4A-8630-3649194B2902}"/>
              </a:ext>
            </a:extLst>
          </p:cNvPr>
          <p:cNvSpPr txBox="1"/>
          <p:nvPr/>
        </p:nvSpPr>
        <p:spPr>
          <a:xfrm>
            <a:off x="8002598" y="6611779"/>
            <a:ext cx="6468723" cy="246221"/>
          </a:xfrm>
          <a:prstGeom prst="rect">
            <a:avLst/>
          </a:prstGeom>
          <a:noFill/>
        </p:spPr>
        <p:txBody>
          <a:bodyPr wrap="square" rtlCol="0">
            <a:spAutoFit/>
          </a:bodyPr>
          <a:lstStyle/>
          <a:p>
            <a:r>
              <a:rPr lang="en-CA" sz="1000" dirty="0">
                <a:hlinkClick r:id="rId4"/>
              </a:rPr>
              <a:t>Diouf, Ndeye Seynabou</a:t>
            </a:r>
            <a:r>
              <a:rPr lang="en-CA" sz="1000" dirty="0">
                <a:hlinkClick r:id="" action="ppaction://noaction"/>
              </a:rPr>
              <a:t> et al. 2019</a:t>
            </a:r>
            <a:r>
              <a:rPr lang="en-CA" sz="1000" dirty="0">
                <a:hlinkClick r:id="rId4"/>
              </a:rPr>
              <a:t>.</a:t>
            </a:r>
            <a:r>
              <a:rPr lang="en-CA" sz="1000" dirty="0"/>
              <a:t>; </a:t>
            </a:r>
            <a:r>
              <a:rPr lang="en-CA" sz="1000" dirty="0">
                <a:hlinkClick r:id="rId5"/>
              </a:rPr>
              <a:t>Gumucio et al, 2020</a:t>
            </a:r>
            <a:r>
              <a:rPr lang="en-CA" sz="1000" dirty="0"/>
              <a:t>; </a:t>
            </a:r>
            <a:r>
              <a:rPr lang="en-CA" sz="1000" dirty="0">
                <a:hlinkClick r:id="rId6"/>
              </a:rPr>
              <a:t>GSMA, 2012</a:t>
            </a:r>
            <a:endParaRPr lang="en-CA" sz="1000" dirty="0"/>
          </a:p>
        </p:txBody>
      </p:sp>
      <p:sp>
        <p:nvSpPr>
          <p:cNvPr id="6" name="Title 1">
            <a:extLst>
              <a:ext uri="{FF2B5EF4-FFF2-40B4-BE49-F238E27FC236}">
                <a16:creationId xmlns:a16="http://schemas.microsoft.com/office/drawing/2014/main" id="{E3EDD103-BC09-F04E-ADAC-A428F2D709C8}"/>
              </a:ext>
            </a:extLst>
          </p:cNvPr>
          <p:cNvSpPr txBox="1">
            <a:spLocks/>
          </p:cNvSpPr>
          <p:nvPr/>
        </p:nvSpPr>
        <p:spPr>
          <a:xfrm>
            <a:off x="145141" y="18742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Differences in information priorities</a:t>
            </a:r>
            <a:endParaRPr lang="en-US" sz="3200" dirty="0">
              <a:solidFill>
                <a:schemeClr val="accent6"/>
              </a:solidFill>
            </a:endParaRPr>
          </a:p>
        </p:txBody>
      </p:sp>
      <p:sp>
        <p:nvSpPr>
          <p:cNvPr id="9" name="Title 1">
            <a:extLst>
              <a:ext uri="{FF2B5EF4-FFF2-40B4-BE49-F238E27FC236}">
                <a16:creationId xmlns:a16="http://schemas.microsoft.com/office/drawing/2014/main" id="{76090B18-3433-C64A-9E14-23EC080B51E7}"/>
              </a:ext>
            </a:extLst>
          </p:cNvPr>
          <p:cNvSpPr txBox="1">
            <a:spLocks/>
          </p:cNvSpPr>
          <p:nvPr/>
        </p:nvSpPr>
        <p:spPr>
          <a:xfrm>
            <a:off x="297541" y="33982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Differences in information priorities</a:t>
            </a:r>
            <a:endParaRPr lang="en-US" sz="3200" dirty="0">
              <a:solidFill>
                <a:schemeClr val="accent6"/>
              </a:solidFill>
            </a:endParaRPr>
          </a:p>
        </p:txBody>
      </p:sp>
      <p:sp>
        <p:nvSpPr>
          <p:cNvPr id="10" name="Title 1">
            <a:extLst>
              <a:ext uri="{FF2B5EF4-FFF2-40B4-BE49-F238E27FC236}">
                <a16:creationId xmlns:a16="http://schemas.microsoft.com/office/drawing/2014/main" id="{73B3A454-A796-384C-A107-9C39203D55C6}"/>
              </a:ext>
            </a:extLst>
          </p:cNvPr>
          <p:cNvSpPr txBox="1">
            <a:spLocks/>
          </p:cNvSpPr>
          <p:nvPr/>
        </p:nvSpPr>
        <p:spPr>
          <a:xfrm>
            <a:off x="449941" y="30514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6"/>
                </a:solidFill>
                <a:latin typeface="Montserrat" pitchFamily="2" charset="77"/>
                <a:cs typeface="Segoe UI" panose="020B0502040204020203" pitchFamily="34" charset="0"/>
              </a:rPr>
              <a:t>Differences in information priorities</a:t>
            </a:r>
            <a:endParaRPr lang="en-US" sz="3200" dirty="0">
              <a:solidFill>
                <a:schemeClr val="accent6"/>
              </a:solidFill>
              <a:latin typeface="Montserrat" pitchFamily="2" charset="77"/>
            </a:endParaRPr>
          </a:p>
        </p:txBody>
      </p:sp>
      <p:sp>
        <p:nvSpPr>
          <p:cNvPr id="3" name="TextBox 2">
            <a:extLst>
              <a:ext uri="{FF2B5EF4-FFF2-40B4-BE49-F238E27FC236}">
                <a16:creationId xmlns:a16="http://schemas.microsoft.com/office/drawing/2014/main" id="{528F8B68-EE49-AF49-AD89-8B31EA61F6D2}"/>
              </a:ext>
            </a:extLst>
          </p:cNvPr>
          <p:cNvSpPr txBox="1"/>
          <p:nvPr/>
        </p:nvSpPr>
        <p:spPr>
          <a:xfrm>
            <a:off x="548641" y="5506078"/>
            <a:ext cx="11809791" cy="1476686"/>
          </a:xfrm>
          <a:prstGeom prst="rect">
            <a:avLst/>
          </a:prstGeom>
          <a:noFill/>
        </p:spPr>
        <p:txBody>
          <a:bodyPr wrap="square" rtlCol="0">
            <a:spAutoFit/>
          </a:bodyPr>
          <a:lstStyle/>
          <a:p>
            <a:r>
              <a:rPr lang="en-US" dirty="0">
                <a:latin typeface="Montserrat" pitchFamily="2" charset="77"/>
              </a:rPr>
              <a:t>This table indicates the gender differences in preferences for climate information, based on women’s and men’s differing production activities. For example, if HH </a:t>
            </a:r>
            <a:r>
              <a:rPr lang="en-US" dirty="0" err="1">
                <a:latin typeface="Montserrat" pitchFamily="2" charset="77"/>
              </a:rPr>
              <a:t>labour</a:t>
            </a:r>
            <a:r>
              <a:rPr lang="en-US" dirty="0">
                <a:latin typeface="Montserrat" pitchFamily="2" charset="77"/>
              </a:rPr>
              <a:t> is prioritized for men’s land and crops, then women’s crops will be sowed or harvested at different times in the planting season and they may need different climate information.</a:t>
            </a:r>
          </a:p>
          <a:p>
            <a:endParaRPr lang="en-US" dirty="0">
              <a:latin typeface="Montserrat" pitchFamily="2" charset="77"/>
            </a:endParaRPr>
          </a:p>
        </p:txBody>
      </p:sp>
    </p:spTree>
    <p:extLst>
      <p:ext uri="{BB962C8B-B14F-4D97-AF65-F5344CB8AC3E}">
        <p14:creationId xmlns:p14="http://schemas.microsoft.com/office/powerpoint/2010/main" val="313023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ontent Placeholder 55">
            <a:extLst>
              <a:ext uri="{FF2B5EF4-FFF2-40B4-BE49-F238E27FC236}">
                <a16:creationId xmlns:a16="http://schemas.microsoft.com/office/drawing/2014/main" id="{C4F3795F-A1C6-47A2-BAFA-FD17C71CA234}"/>
              </a:ext>
            </a:extLst>
          </p:cNvPr>
          <p:cNvSpPr>
            <a:spLocks noGrp="1"/>
          </p:cNvSpPr>
          <p:nvPr>
            <p:ph idx="1"/>
          </p:nvPr>
        </p:nvSpPr>
        <p:spPr>
          <a:xfrm>
            <a:off x="297541" y="732576"/>
            <a:ext cx="5680247" cy="5160223"/>
          </a:xfrm>
        </p:spPr>
        <p:txBody>
          <a:bodyPr anchor="ctr">
            <a:noAutofit/>
          </a:bodyPr>
          <a:lstStyle/>
          <a:p>
            <a:r>
              <a:rPr lang="en-CA" sz="2400" dirty="0">
                <a:latin typeface="Montserrat" pitchFamily="2" charset="77"/>
                <a:cs typeface="Arial" panose="020B0604020202020204" pitchFamily="34" charset="0"/>
              </a:rPr>
              <a:t>Still an elusive goal</a:t>
            </a:r>
          </a:p>
          <a:p>
            <a:r>
              <a:rPr lang="en-CA" sz="2400" dirty="0">
                <a:latin typeface="Montserrat" pitchFamily="2" charset="77"/>
                <a:cs typeface="Arial" panose="020B0604020202020204" pitchFamily="34" charset="0"/>
              </a:rPr>
              <a:t>Few models:  index insurance; mobile money?</a:t>
            </a:r>
          </a:p>
          <a:p>
            <a:r>
              <a:rPr lang="en-CA" sz="2400" dirty="0">
                <a:latin typeface="Montserrat" pitchFamily="2" charset="77"/>
                <a:cs typeface="Arial" panose="020B0604020202020204" pitchFamily="34" charset="0"/>
                <a:hlinkClick r:id="rId3"/>
              </a:rPr>
              <a:t>Ndiaye, 2013</a:t>
            </a:r>
            <a:r>
              <a:rPr lang="en-CA" sz="2400" dirty="0">
                <a:latin typeface="Montserrat" pitchFamily="2" charset="77"/>
                <a:cs typeface="Arial" panose="020B0604020202020204" pitchFamily="34" charset="0"/>
              </a:rPr>
              <a:t>; </a:t>
            </a:r>
            <a:r>
              <a:rPr lang="en-CA" sz="2400" dirty="0">
                <a:latin typeface="Montserrat" pitchFamily="2" charset="77"/>
                <a:cs typeface="Arial" panose="020B0604020202020204" pitchFamily="34" charset="0"/>
                <a:hlinkClick r:id="rId4"/>
              </a:rPr>
              <a:t>Suri &amp; Jack, 2016</a:t>
            </a:r>
            <a:endParaRPr lang="en-CA" sz="2400" dirty="0">
              <a:latin typeface="Montserrat" pitchFamily="2" charset="77"/>
              <a:cs typeface="Arial" panose="020B0604020202020204" pitchFamily="34" charset="0"/>
            </a:endParaRPr>
          </a:p>
        </p:txBody>
      </p:sp>
      <p:pic>
        <p:nvPicPr>
          <p:cNvPr id="49" name="Content Placeholder 6" descr="Rodger Voorhies">
            <a:extLst>
              <a:ext uri="{FF2B5EF4-FFF2-40B4-BE49-F238E27FC236}">
                <a16:creationId xmlns:a16="http://schemas.microsoft.com/office/drawing/2014/main" id="{1F422E6F-7A28-6B47-9C36-AF4FA176E8B2}"/>
              </a:ext>
              <a:ext uri="{C183D7F6-B498-43B3-948B-1728B52AA6E4}">
                <adec:decorative xmlns:adec="http://schemas.microsoft.com/office/drawing/2017/decorative" val="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
          <a:stretch/>
        </p:blipFill>
        <p:spPr>
          <a:xfrm>
            <a:off x="5977788" y="799352"/>
            <a:ext cx="5425410" cy="5259296"/>
          </a:xfrm>
          <a:prstGeom prst="rect">
            <a:avLst/>
          </a:prstGeom>
        </p:spPr>
      </p:pic>
      <p:sp>
        <p:nvSpPr>
          <p:cNvPr id="3" name="TextBox 2">
            <a:extLst>
              <a:ext uri="{FF2B5EF4-FFF2-40B4-BE49-F238E27FC236}">
                <a16:creationId xmlns:a16="http://schemas.microsoft.com/office/drawing/2014/main" id="{3574076C-857A-C640-A2C9-8C15AE4EB9E8}"/>
              </a:ext>
            </a:extLst>
          </p:cNvPr>
          <p:cNvSpPr txBox="1"/>
          <p:nvPr/>
        </p:nvSpPr>
        <p:spPr>
          <a:xfrm>
            <a:off x="473166" y="3808944"/>
            <a:ext cx="248786" cy="369204"/>
          </a:xfrm>
          <a:prstGeom prst="rect">
            <a:avLst/>
          </a:prstGeom>
          <a:noFill/>
        </p:spPr>
        <p:txBody>
          <a:bodyPr wrap="none" rtlCol="0">
            <a:spAutoFit/>
          </a:bodyPr>
          <a:lstStyle/>
          <a:p>
            <a:r>
              <a:rPr lang="en-C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4F73A5EE-6F2E-9C4B-8310-B37BF864CC15}"/>
              </a:ext>
            </a:extLst>
          </p:cNvPr>
          <p:cNvSpPr txBox="1">
            <a:spLocks/>
          </p:cNvSpPr>
          <p:nvPr/>
        </p:nvSpPr>
        <p:spPr>
          <a:xfrm>
            <a:off x="145141" y="18742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Digital finance is inclusive</a:t>
            </a:r>
            <a:endParaRPr lang="en-US" sz="3200" dirty="0">
              <a:solidFill>
                <a:schemeClr val="accent6"/>
              </a:solidFill>
            </a:endParaRPr>
          </a:p>
        </p:txBody>
      </p:sp>
      <p:sp>
        <p:nvSpPr>
          <p:cNvPr id="6" name="Title 1">
            <a:extLst>
              <a:ext uri="{FF2B5EF4-FFF2-40B4-BE49-F238E27FC236}">
                <a16:creationId xmlns:a16="http://schemas.microsoft.com/office/drawing/2014/main" id="{FEDAA9B2-439C-7F41-AB84-DBE28858116A}"/>
              </a:ext>
            </a:extLst>
          </p:cNvPr>
          <p:cNvSpPr txBox="1">
            <a:spLocks/>
          </p:cNvSpPr>
          <p:nvPr/>
        </p:nvSpPr>
        <p:spPr>
          <a:xfrm>
            <a:off x="297541" y="33982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6"/>
                </a:solidFill>
                <a:latin typeface="Montserrat" pitchFamily="2" charset="77"/>
                <a:cs typeface="Segoe UI" panose="020B0502040204020203" pitchFamily="34" charset="0"/>
              </a:rPr>
              <a:t>Inclusive climate finance</a:t>
            </a:r>
            <a:endParaRPr lang="en-US" sz="3200" dirty="0">
              <a:solidFill>
                <a:schemeClr val="accent6"/>
              </a:solidFill>
              <a:latin typeface="Montserrat" pitchFamily="2" charset="77"/>
            </a:endParaRPr>
          </a:p>
        </p:txBody>
      </p:sp>
    </p:spTree>
    <p:extLst>
      <p:ext uri="{BB962C8B-B14F-4D97-AF65-F5344CB8AC3E}">
        <p14:creationId xmlns:p14="http://schemas.microsoft.com/office/powerpoint/2010/main" val="325184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48F0CF-6E44-654B-AB9D-3ADE44526550}"/>
              </a:ext>
            </a:extLst>
          </p:cNvPr>
          <p:cNvPicPr>
            <a:picLocks noChangeAspect="1"/>
          </p:cNvPicPr>
          <p:nvPr/>
        </p:nvPicPr>
        <p:blipFill>
          <a:blip r:embed="rId3"/>
          <a:stretch>
            <a:fillRect/>
          </a:stretch>
        </p:blipFill>
        <p:spPr>
          <a:xfrm>
            <a:off x="429918" y="2187653"/>
            <a:ext cx="6998132" cy="3997385"/>
          </a:xfrm>
          <a:prstGeom prst="rect">
            <a:avLst/>
          </a:prstGeom>
        </p:spPr>
      </p:pic>
      <p:pic>
        <p:nvPicPr>
          <p:cNvPr id="2" name="Picture 1">
            <a:extLst>
              <a:ext uri="{FF2B5EF4-FFF2-40B4-BE49-F238E27FC236}">
                <a16:creationId xmlns:a16="http://schemas.microsoft.com/office/drawing/2014/main" id="{C50C8A95-F14B-A74F-A2A7-525049AD099E}"/>
              </a:ext>
            </a:extLst>
          </p:cNvPr>
          <p:cNvPicPr>
            <a:picLocks noChangeAspect="1"/>
          </p:cNvPicPr>
          <p:nvPr/>
        </p:nvPicPr>
        <p:blipFill>
          <a:blip r:embed="rId4"/>
          <a:stretch>
            <a:fillRect/>
          </a:stretch>
        </p:blipFill>
        <p:spPr>
          <a:xfrm>
            <a:off x="7593839" y="-42220"/>
            <a:ext cx="5368399" cy="6900219"/>
          </a:xfrm>
          <a:prstGeom prst="rect">
            <a:avLst/>
          </a:prstGeom>
        </p:spPr>
      </p:pic>
      <p:sp>
        <p:nvSpPr>
          <p:cNvPr id="3" name="TextBox 2">
            <a:extLst>
              <a:ext uri="{FF2B5EF4-FFF2-40B4-BE49-F238E27FC236}">
                <a16:creationId xmlns:a16="http://schemas.microsoft.com/office/drawing/2014/main" id="{8499E907-E0E2-9147-A447-58273A9E3761}"/>
              </a:ext>
            </a:extLst>
          </p:cNvPr>
          <p:cNvSpPr txBox="1"/>
          <p:nvPr/>
        </p:nvSpPr>
        <p:spPr>
          <a:xfrm>
            <a:off x="1393371" y="4165600"/>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FF588398-BF60-0745-92C1-FE80EC68AC36}"/>
              </a:ext>
            </a:extLst>
          </p:cNvPr>
          <p:cNvSpPr txBox="1"/>
          <p:nvPr/>
        </p:nvSpPr>
        <p:spPr>
          <a:xfrm>
            <a:off x="230080" y="5923263"/>
            <a:ext cx="7428050" cy="861774"/>
          </a:xfrm>
          <a:prstGeom prst="rect">
            <a:avLst/>
          </a:prstGeom>
          <a:noFill/>
        </p:spPr>
        <p:txBody>
          <a:bodyPr wrap="square" rtlCol="0">
            <a:spAutoFit/>
          </a:bodyPr>
          <a:lstStyle/>
          <a:p>
            <a:endParaRPr lang="en-US" sz="1600" dirty="0">
              <a:latin typeface="Montserrat" pitchFamily="2" charset="77"/>
            </a:endParaRPr>
          </a:p>
          <a:p>
            <a:r>
              <a:rPr lang="en-US" sz="1600" dirty="0">
                <a:latin typeface="Montserrat" pitchFamily="2" charset="77"/>
              </a:rPr>
              <a:t>Experience </a:t>
            </a:r>
            <a:r>
              <a:rPr lang="en-US" sz="1600" b="1" dirty="0">
                <a:latin typeface="Montserrat" pitchFamily="2" charset="77"/>
              </a:rPr>
              <a:t>working with stakeholders </a:t>
            </a:r>
            <a:r>
              <a:rPr lang="en-US" sz="1600" dirty="0">
                <a:latin typeface="Montserrat" pitchFamily="2" charset="77"/>
              </a:rPr>
              <a:t>on gender and climate policy: </a:t>
            </a:r>
            <a:r>
              <a:rPr lang="en-US" sz="1600" dirty="0">
                <a:latin typeface="Montserrat" pitchFamily="2" charset="77"/>
                <a:hlinkClick r:id="rId5"/>
              </a:rPr>
              <a:t>Mulema et al, 2021</a:t>
            </a:r>
            <a:endParaRPr lang="en-US" sz="1600" dirty="0">
              <a:latin typeface="Montserrat" pitchFamily="2" charset="77"/>
            </a:endParaRPr>
          </a:p>
        </p:txBody>
      </p:sp>
      <p:sp>
        <p:nvSpPr>
          <p:cNvPr id="7" name="TextBox 6">
            <a:extLst>
              <a:ext uri="{FF2B5EF4-FFF2-40B4-BE49-F238E27FC236}">
                <a16:creationId xmlns:a16="http://schemas.microsoft.com/office/drawing/2014/main" id="{22711398-AD33-AA47-A243-84DA82FB4037}"/>
              </a:ext>
            </a:extLst>
          </p:cNvPr>
          <p:cNvSpPr txBox="1"/>
          <p:nvPr/>
        </p:nvSpPr>
        <p:spPr>
          <a:xfrm>
            <a:off x="10335402" y="6446483"/>
            <a:ext cx="1856598" cy="338554"/>
          </a:xfrm>
          <a:prstGeom prst="rect">
            <a:avLst/>
          </a:prstGeom>
          <a:noFill/>
        </p:spPr>
        <p:txBody>
          <a:bodyPr wrap="none" rtlCol="0">
            <a:spAutoFit/>
          </a:bodyPr>
          <a:lstStyle/>
          <a:p>
            <a:r>
              <a:rPr lang="en-US" sz="1600" dirty="0">
                <a:solidFill>
                  <a:schemeClr val="bg1"/>
                </a:solidFill>
                <a:hlinkClick r:id="rId6">
                  <a:extLst>
                    <a:ext uri="{A12FA001-AC4F-418D-AE19-62706E023703}">
                      <ahyp:hlinkClr xmlns:ahyp="http://schemas.microsoft.com/office/drawing/2018/hyperlinkcolor" val="tx"/>
                    </a:ext>
                  </a:extLst>
                </a:hlinkClick>
              </a:rPr>
              <a:t>Gumucio et al, 2017</a:t>
            </a:r>
            <a:endParaRPr lang="en-US" sz="1600" dirty="0">
              <a:solidFill>
                <a:schemeClr val="bg1"/>
              </a:solidFill>
            </a:endParaRPr>
          </a:p>
        </p:txBody>
      </p:sp>
      <p:sp>
        <p:nvSpPr>
          <p:cNvPr id="8" name="Title 1">
            <a:extLst>
              <a:ext uri="{FF2B5EF4-FFF2-40B4-BE49-F238E27FC236}">
                <a16:creationId xmlns:a16="http://schemas.microsoft.com/office/drawing/2014/main" id="{4F661B9C-60F7-5B46-9EF9-08EC26BB2EAE}"/>
              </a:ext>
            </a:extLst>
          </p:cNvPr>
          <p:cNvSpPr txBox="1">
            <a:spLocks/>
          </p:cNvSpPr>
          <p:nvPr/>
        </p:nvSpPr>
        <p:spPr>
          <a:xfrm>
            <a:off x="5207" y="204385"/>
            <a:ext cx="7422844" cy="713647"/>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2"/>
                </a:solidFill>
                <a:latin typeface="Montserrat" pitchFamily="2" charset="77"/>
                <a:cs typeface="Segoe UI" panose="020B0502040204020203" pitchFamily="34" charset="0"/>
              </a:rPr>
              <a:t>2. Decision making in climate-resilient agriculture agriculture</a:t>
            </a:r>
            <a:endParaRPr lang="en-US" sz="3200" dirty="0">
              <a:solidFill>
                <a:schemeClr val="accent2"/>
              </a:solidFill>
              <a:latin typeface="Montserrat" pitchFamily="2" charset="77"/>
            </a:endParaRPr>
          </a:p>
        </p:txBody>
      </p:sp>
      <p:sp>
        <p:nvSpPr>
          <p:cNvPr id="9" name="TextBox 8">
            <a:extLst>
              <a:ext uri="{FF2B5EF4-FFF2-40B4-BE49-F238E27FC236}">
                <a16:creationId xmlns:a16="http://schemas.microsoft.com/office/drawing/2014/main" id="{759B047E-5A40-FD40-B780-523F09FDBED9}"/>
              </a:ext>
            </a:extLst>
          </p:cNvPr>
          <p:cNvSpPr txBox="1"/>
          <p:nvPr/>
        </p:nvSpPr>
        <p:spPr>
          <a:xfrm>
            <a:off x="264128" y="895811"/>
            <a:ext cx="7163922" cy="584775"/>
          </a:xfrm>
          <a:prstGeom prst="rect">
            <a:avLst/>
          </a:prstGeom>
          <a:noFill/>
        </p:spPr>
        <p:txBody>
          <a:bodyPr wrap="square" rtlCol="0">
            <a:spAutoFit/>
          </a:bodyPr>
          <a:lstStyle/>
          <a:p>
            <a:r>
              <a:rPr lang="en-US" sz="1600" b="1" dirty="0">
                <a:solidFill>
                  <a:schemeClr val="accent6">
                    <a:lumMod val="50000"/>
                  </a:schemeClr>
                </a:solidFill>
                <a:latin typeface="Montserrat" pitchFamily="2" charset="77"/>
              </a:rPr>
              <a:t>At the household le</a:t>
            </a:r>
            <a:r>
              <a:rPr lang="en-US" sz="1600" b="1" dirty="0">
                <a:latin typeface="Montserrat" pitchFamily="2" charset="77"/>
              </a:rPr>
              <a:t>vel</a:t>
            </a:r>
            <a:r>
              <a:rPr lang="en-US" sz="1600" dirty="0">
                <a:latin typeface="Montserrat" pitchFamily="2" charset="77"/>
              </a:rPr>
              <a:t> </a:t>
            </a:r>
            <a:r>
              <a:rPr lang="en-US" sz="1600" dirty="0">
                <a:solidFill>
                  <a:schemeClr val="accent6">
                    <a:lumMod val="50000"/>
                  </a:schemeClr>
                </a:solidFill>
                <a:latin typeface="Montserrat" pitchFamily="2" charset="77"/>
              </a:rPr>
              <a:t>– CSA can lead to greater empowerment; greater empowerment leads to CSA adoption</a:t>
            </a:r>
          </a:p>
        </p:txBody>
      </p:sp>
      <p:sp>
        <p:nvSpPr>
          <p:cNvPr id="10" name="TextBox 9">
            <a:extLst>
              <a:ext uri="{FF2B5EF4-FFF2-40B4-BE49-F238E27FC236}">
                <a16:creationId xmlns:a16="http://schemas.microsoft.com/office/drawing/2014/main" id="{3A670837-79BE-3B43-AF94-19853177D5C3}"/>
              </a:ext>
            </a:extLst>
          </p:cNvPr>
          <p:cNvSpPr txBox="1"/>
          <p:nvPr/>
        </p:nvSpPr>
        <p:spPr>
          <a:xfrm>
            <a:off x="232796" y="1667644"/>
            <a:ext cx="7163922" cy="830997"/>
          </a:xfrm>
          <a:prstGeom prst="rect">
            <a:avLst/>
          </a:prstGeom>
          <a:noFill/>
        </p:spPr>
        <p:txBody>
          <a:bodyPr wrap="square" rtlCol="0">
            <a:spAutoFit/>
          </a:bodyPr>
          <a:lstStyle/>
          <a:p>
            <a:r>
              <a:rPr lang="en-US" sz="1600" dirty="0">
                <a:solidFill>
                  <a:schemeClr val="accent6">
                    <a:lumMod val="50000"/>
                  </a:schemeClr>
                </a:solidFill>
                <a:latin typeface="Montserrat" pitchFamily="2" charset="77"/>
              </a:rPr>
              <a:t>Integration of gender issues is low but increasing in </a:t>
            </a:r>
            <a:r>
              <a:rPr lang="en-US" sz="1600" b="1" dirty="0">
                <a:solidFill>
                  <a:schemeClr val="accent6">
                    <a:lumMod val="50000"/>
                  </a:schemeClr>
                </a:solidFill>
                <a:latin typeface="Montserrat" pitchFamily="2" charset="77"/>
              </a:rPr>
              <a:t>national and global policy b</a:t>
            </a:r>
            <a:r>
              <a:rPr lang="en-US" sz="1600" dirty="0">
                <a:solidFill>
                  <a:schemeClr val="accent6">
                    <a:lumMod val="50000"/>
                  </a:schemeClr>
                </a:solidFill>
                <a:latin typeface="Montserrat" pitchFamily="2" charset="77"/>
              </a:rPr>
              <a:t>ut steadily decreases down to the local level	</a:t>
            </a:r>
            <a:endParaRPr lang="en-US" sz="1600" dirty="0">
              <a:latin typeface="Montserrat" pitchFamily="2" charset="77"/>
            </a:endParaRPr>
          </a:p>
          <a:p>
            <a:endParaRPr lang="en-US" sz="1600" dirty="0">
              <a:solidFill>
                <a:schemeClr val="accent6">
                  <a:lumMod val="50000"/>
                </a:schemeClr>
              </a:solidFill>
              <a:latin typeface="Montserrat" pitchFamily="2" charset="77"/>
            </a:endParaRPr>
          </a:p>
        </p:txBody>
      </p:sp>
      <p:sp>
        <p:nvSpPr>
          <p:cNvPr id="11" name="TextBox 10">
            <a:extLst>
              <a:ext uri="{FF2B5EF4-FFF2-40B4-BE49-F238E27FC236}">
                <a16:creationId xmlns:a16="http://schemas.microsoft.com/office/drawing/2014/main" id="{86EC0294-746B-BD41-B618-9C82CC6D8F3E}"/>
              </a:ext>
            </a:extLst>
          </p:cNvPr>
          <p:cNvSpPr txBox="1"/>
          <p:nvPr/>
        </p:nvSpPr>
        <p:spPr>
          <a:xfrm>
            <a:off x="5101710" y="2306363"/>
            <a:ext cx="2326341" cy="307777"/>
          </a:xfrm>
          <a:prstGeom prst="rect">
            <a:avLst/>
          </a:prstGeom>
          <a:noFill/>
        </p:spPr>
        <p:txBody>
          <a:bodyPr wrap="square">
            <a:spAutoFit/>
          </a:bodyPr>
          <a:lstStyle/>
          <a:p>
            <a:r>
              <a:rPr lang="en-US" sz="1400" dirty="0">
                <a:hlinkClick r:id="rId7"/>
              </a:rPr>
              <a:t>Ampaire et al, 2020</a:t>
            </a:r>
            <a:endParaRPr lang="en-US" sz="1400" dirty="0"/>
          </a:p>
        </p:txBody>
      </p:sp>
    </p:spTree>
    <p:extLst>
      <p:ext uri="{BB962C8B-B14F-4D97-AF65-F5344CB8AC3E}">
        <p14:creationId xmlns:p14="http://schemas.microsoft.com/office/powerpoint/2010/main" val="84639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4B9B765-D2D7-6546-BC97-F2A122EF0526}"/>
              </a:ext>
            </a:extLst>
          </p:cNvPr>
          <p:cNvSpPr txBox="1"/>
          <p:nvPr/>
        </p:nvSpPr>
        <p:spPr>
          <a:xfrm>
            <a:off x="145141" y="864362"/>
            <a:ext cx="11560785" cy="230832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ontserrat" pitchFamily="2" charset="77"/>
              </a:rPr>
              <a:t>In many regions, women </a:t>
            </a:r>
            <a:r>
              <a:rPr lang="en-US" dirty="0">
                <a:latin typeface="Montserrat" pitchFamily="2" charset="77"/>
                <a:hlinkClick r:id="rId3"/>
              </a:rPr>
              <a:t>have insufficient access to technologies, energy and labour</a:t>
            </a:r>
            <a:r>
              <a:rPr lang="en-US" dirty="0">
                <a:latin typeface="Montserrat" pitchFamily="2" charset="77"/>
              </a:rPr>
              <a:t> for their agricultural production</a:t>
            </a:r>
          </a:p>
          <a:p>
            <a:pPr marL="285750" indent="-285750">
              <a:buFont typeface="Arial" panose="020B0604020202020204" pitchFamily="34" charset="0"/>
              <a:buChar char="•"/>
            </a:pPr>
            <a:r>
              <a:rPr lang="en-US" dirty="0">
                <a:latin typeface="Montserrat" pitchFamily="2" charset="77"/>
              </a:rPr>
              <a:t>Women are often expected to contribute their </a:t>
            </a:r>
            <a:r>
              <a:rPr lang="en-US" dirty="0" err="1">
                <a:latin typeface="Montserrat" pitchFamily="2" charset="77"/>
              </a:rPr>
              <a:t>labour</a:t>
            </a:r>
            <a:r>
              <a:rPr lang="en-US" dirty="0">
                <a:latin typeface="Montserrat" pitchFamily="2" charset="77"/>
              </a:rPr>
              <a:t> to new CSA activities (weeding, processing, </a:t>
            </a:r>
            <a:r>
              <a:rPr lang="en-US" dirty="0" err="1">
                <a:latin typeface="Montserrat" pitchFamily="2" charset="77"/>
              </a:rPr>
              <a:t>etc</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Women will choose a balance of </a:t>
            </a:r>
            <a:r>
              <a:rPr lang="en-US" dirty="0" err="1">
                <a:latin typeface="Montserrat" pitchFamily="2" charset="77"/>
              </a:rPr>
              <a:t>labour-intensive</a:t>
            </a:r>
            <a:r>
              <a:rPr lang="en-US" dirty="0">
                <a:latin typeface="Montserrat" pitchFamily="2" charset="77"/>
              </a:rPr>
              <a:t> CSA technologies and </a:t>
            </a:r>
            <a:r>
              <a:rPr lang="en-US" dirty="0" err="1">
                <a:latin typeface="Montserrat" pitchFamily="2" charset="77"/>
              </a:rPr>
              <a:t>labour</a:t>
            </a:r>
            <a:r>
              <a:rPr lang="en-US" dirty="0">
                <a:latin typeface="Montserrat" pitchFamily="2" charset="77"/>
              </a:rPr>
              <a:t>-reducing technologies for reasons of cost (substituting their </a:t>
            </a:r>
            <a:r>
              <a:rPr lang="en-US" dirty="0" err="1">
                <a:latin typeface="Montserrat" pitchFamily="2" charset="77"/>
              </a:rPr>
              <a:t>labour</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Migration trends leave women with increased workloads at home and in the fields</a:t>
            </a:r>
          </a:p>
          <a:p>
            <a:endParaRPr lang="en-US" dirty="0"/>
          </a:p>
        </p:txBody>
      </p:sp>
      <p:pic>
        <p:nvPicPr>
          <p:cNvPr id="10" name="Picture 9" descr="A close-up of a document&#10;&#10;Description automatically generated with low confidence">
            <a:extLst>
              <a:ext uri="{FF2B5EF4-FFF2-40B4-BE49-F238E27FC236}">
                <a16:creationId xmlns:a16="http://schemas.microsoft.com/office/drawing/2014/main" id="{105CEE4D-9968-3D47-B034-6BD9457FE73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85550" y="2929034"/>
            <a:ext cx="4634415" cy="3741546"/>
          </a:xfrm>
          <a:prstGeom prst="rect">
            <a:avLst/>
          </a:prstGeom>
        </p:spPr>
      </p:pic>
      <p:sp>
        <p:nvSpPr>
          <p:cNvPr id="2" name="Title 1">
            <a:extLst>
              <a:ext uri="{FF2B5EF4-FFF2-40B4-BE49-F238E27FC236}">
                <a16:creationId xmlns:a16="http://schemas.microsoft.com/office/drawing/2014/main" id="{0C8BFA93-B599-814A-810D-384E84F3A48C}"/>
              </a:ext>
            </a:extLst>
          </p:cNvPr>
          <p:cNvSpPr txBox="1">
            <a:spLocks/>
          </p:cNvSpPr>
          <p:nvPr/>
        </p:nvSpPr>
        <p:spPr>
          <a:xfrm>
            <a:off x="145141" y="18742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3. Reducing workloads</a:t>
            </a:r>
            <a:endParaRPr lang="en-US" sz="3200" dirty="0">
              <a:solidFill>
                <a:schemeClr val="accent6"/>
              </a:solidFill>
            </a:endParaRPr>
          </a:p>
        </p:txBody>
      </p:sp>
      <p:sp>
        <p:nvSpPr>
          <p:cNvPr id="8" name="Title 1">
            <a:extLst>
              <a:ext uri="{FF2B5EF4-FFF2-40B4-BE49-F238E27FC236}">
                <a16:creationId xmlns:a16="http://schemas.microsoft.com/office/drawing/2014/main" id="{EFBE5822-C00C-CD4E-BA23-5B36EE661697}"/>
              </a:ext>
            </a:extLst>
          </p:cNvPr>
          <p:cNvSpPr txBox="1">
            <a:spLocks/>
          </p:cNvSpPr>
          <p:nvPr/>
        </p:nvSpPr>
        <p:spPr>
          <a:xfrm>
            <a:off x="145141" y="89972"/>
            <a:ext cx="10819838" cy="713647"/>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6"/>
                </a:solidFill>
                <a:latin typeface="Montserrat" pitchFamily="2" charset="77"/>
                <a:cs typeface="Segoe UI" panose="020B0502040204020203" pitchFamily="34" charset="0"/>
              </a:rPr>
              <a:t>3. Reducing workloads: gender-responsive technologies</a:t>
            </a:r>
            <a:endParaRPr lang="en-US" sz="3200" dirty="0">
              <a:solidFill>
                <a:schemeClr val="accent6"/>
              </a:solidFill>
              <a:latin typeface="Montserrat" pitchFamily="2" charset="77"/>
            </a:endParaRPr>
          </a:p>
        </p:txBody>
      </p:sp>
      <p:pic>
        <p:nvPicPr>
          <p:cNvPr id="12" name="Picture Placeholder 3" descr="10.jpg">
            <a:extLst>
              <a:ext uri="{FF2B5EF4-FFF2-40B4-BE49-F238E27FC236}">
                <a16:creationId xmlns:a16="http://schemas.microsoft.com/office/drawing/2014/main" id="{1E9A0B71-4F03-4944-A827-C3E592EC15D7}"/>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94351" y="2896207"/>
            <a:ext cx="3439525" cy="3785938"/>
          </a:xfrm>
          <a:prstGeom prst="rect">
            <a:avLst/>
          </a:prstGeom>
        </p:spPr>
      </p:pic>
      <p:grpSp>
        <p:nvGrpSpPr>
          <p:cNvPr id="4" name="Group 3">
            <a:extLst>
              <a:ext uri="{FF2B5EF4-FFF2-40B4-BE49-F238E27FC236}">
                <a16:creationId xmlns:a16="http://schemas.microsoft.com/office/drawing/2014/main" id="{F442A842-1453-3741-991E-36897B77BC9C}"/>
              </a:ext>
            </a:extLst>
          </p:cNvPr>
          <p:cNvGrpSpPr/>
          <p:nvPr/>
        </p:nvGrpSpPr>
        <p:grpSpPr>
          <a:xfrm>
            <a:off x="9950169" y="5730677"/>
            <a:ext cx="2042809" cy="997701"/>
            <a:chOff x="27956" y="5783013"/>
            <a:chExt cx="2042809" cy="997701"/>
          </a:xfrm>
        </p:grpSpPr>
        <p:sp>
          <p:nvSpPr>
            <p:cNvPr id="5" name="TextBox 4">
              <a:extLst>
                <a:ext uri="{FF2B5EF4-FFF2-40B4-BE49-F238E27FC236}">
                  <a16:creationId xmlns:a16="http://schemas.microsoft.com/office/drawing/2014/main" id="{55AC3CA0-5CC0-0044-8342-0649C2038B14}"/>
                </a:ext>
              </a:extLst>
            </p:cNvPr>
            <p:cNvSpPr txBox="1"/>
            <p:nvPr/>
          </p:nvSpPr>
          <p:spPr>
            <a:xfrm>
              <a:off x="47454" y="6472937"/>
              <a:ext cx="2023311" cy="307777"/>
            </a:xfrm>
            <a:prstGeom prst="rect">
              <a:avLst/>
            </a:prstGeom>
            <a:noFill/>
          </p:spPr>
          <p:txBody>
            <a:bodyPr wrap="none" rtlCol="0">
              <a:spAutoFit/>
            </a:bodyPr>
            <a:lstStyle/>
            <a:p>
              <a:r>
                <a:rPr lang="en-US" sz="1400" dirty="0">
                  <a:hlinkClick r:id="rId6"/>
                </a:rPr>
                <a:t>Khatri-Chhetri et al, 2020</a:t>
              </a:r>
              <a:endParaRPr lang="en-US" sz="1400" dirty="0"/>
            </a:p>
          </p:txBody>
        </p:sp>
        <p:sp>
          <p:nvSpPr>
            <p:cNvPr id="13" name="TextBox 12">
              <a:extLst>
                <a:ext uri="{FF2B5EF4-FFF2-40B4-BE49-F238E27FC236}">
                  <a16:creationId xmlns:a16="http://schemas.microsoft.com/office/drawing/2014/main" id="{898ADE51-E978-CE42-8840-F3A1014EC80B}"/>
                </a:ext>
              </a:extLst>
            </p:cNvPr>
            <p:cNvSpPr txBox="1"/>
            <p:nvPr/>
          </p:nvSpPr>
          <p:spPr>
            <a:xfrm>
              <a:off x="47454" y="6116289"/>
              <a:ext cx="1527982" cy="307777"/>
            </a:xfrm>
            <a:prstGeom prst="rect">
              <a:avLst/>
            </a:prstGeom>
            <a:noFill/>
          </p:spPr>
          <p:txBody>
            <a:bodyPr wrap="none" rtlCol="0">
              <a:spAutoFit/>
            </a:bodyPr>
            <a:lstStyle/>
            <a:p>
              <a:r>
                <a:rPr lang="en-US" sz="1400" dirty="0">
                  <a:hlinkClick r:id="rId3"/>
                </a:rPr>
                <a:t>Murray et al, 2016</a:t>
              </a:r>
              <a:endParaRPr lang="en-US" sz="1400" dirty="0"/>
            </a:p>
          </p:txBody>
        </p:sp>
        <p:sp>
          <p:nvSpPr>
            <p:cNvPr id="3" name="TextBox 2">
              <a:extLst>
                <a:ext uri="{FF2B5EF4-FFF2-40B4-BE49-F238E27FC236}">
                  <a16:creationId xmlns:a16="http://schemas.microsoft.com/office/drawing/2014/main" id="{F0788DEA-4032-7248-8649-15EB136B33D6}"/>
                </a:ext>
              </a:extLst>
            </p:cNvPr>
            <p:cNvSpPr txBox="1"/>
            <p:nvPr/>
          </p:nvSpPr>
          <p:spPr>
            <a:xfrm>
              <a:off x="27956" y="5783013"/>
              <a:ext cx="1705916" cy="307777"/>
            </a:xfrm>
            <a:prstGeom prst="rect">
              <a:avLst/>
            </a:prstGeom>
            <a:noFill/>
          </p:spPr>
          <p:txBody>
            <a:bodyPr wrap="none" rtlCol="0">
              <a:spAutoFit/>
            </a:bodyPr>
            <a:lstStyle/>
            <a:p>
              <a:r>
                <a:rPr lang="en-US" sz="1400" dirty="0" err="1">
                  <a:hlinkClick r:id="rId7"/>
                </a:rPr>
                <a:t>Mutenje</a:t>
              </a:r>
              <a:r>
                <a:rPr lang="en-US" sz="1400" dirty="0">
                  <a:hlinkClick r:id="rId7"/>
                </a:rPr>
                <a:t> et al, 2019</a:t>
              </a:r>
              <a:endParaRPr lang="en-US" sz="1400" dirty="0"/>
            </a:p>
          </p:txBody>
        </p:sp>
      </p:grpSp>
    </p:spTree>
    <p:extLst>
      <p:ext uri="{BB962C8B-B14F-4D97-AF65-F5344CB8AC3E}">
        <p14:creationId xmlns:p14="http://schemas.microsoft.com/office/powerpoint/2010/main" val="384661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A1871324-88BF-F548-AF34-1E7424EFA6AC}"/>
              </a:ext>
            </a:extLst>
          </p:cNvPr>
          <p:cNvPicPr>
            <a:picLocks noGrp="1" noChangeAspect="1"/>
          </p:cNvPicPr>
          <p:nvPr>
            <p:ph idx="1"/>
          </p:nvPr>
        </p:nvPicPr>
        <p:blipFill>
          <a:blip r:embed="rId3"/>
          <a:stretch>
            <a:fillRect/>
          </a:stretch>
        </p:blipFill>
        <p:spPr>
          <a:xfrm>
            <a:off x="4624508" y="809391"/>
            <a:ext cx="7567492" cy="5866610"/>
          </a:xfrm>
        </p:spPr>
      </p:pic>
      <p:sp>
        <p:nvSpPr>
          <p:cNvPr id="3" name="Rectangle 2">
            <a:extLst>
              <a:ext uri="{FF2B5EF4-FFF2-40B4-BE49-F238E27FC236}">
                <a16:creationId xmlns:a16="http://schemas.microsoft.com/office/drawing/2014/main" id="{49FBC326-D238-0447-BCBF-02BDFE541A66}"/>
              </a:ext>
            </a:extLst>
          </p:cNvPr>
          <p:cNvSpPr/>
          <p:nvPr/>
        </p:nvSpPr>
        <p:spPr>
          <a:xfrm>
            <a:off x="9790176" y="6487813"/>
            <a:ext cx="6096000" cy="276999"/>
          </a:xfrm>
          <a:prstGeom prst="rect">
            <a:avLst/>
          </a:prstGeom>
        </p:spPr>
        <p:txBody>
          <a:bodyPr>
            <a:spAutoFit/>
          </a:bodyPr>
          <a:lstStyle/>
          <a:p>
            <a:r>
              <a:rPr lang="en-CA" sz="1200" dirty="0" err="1">
                <a:hlinkClick r:id="rId4"/>
              </a:rPr>
              <a:t>Ouédraogo</a:t>
            </a:r>
            <a:r>
              <a:rPr lang="en-CA" sz="1200" dirty="0">
                <a:hlinkClick r:id="rId4"/>
              </a:rPr>
              <a:t>, Mathieu et al. 2018. </a:t>
            </a:r>
            <a:endParaRPr lang="en-CA" sz="1200" dirty="0"/>
          </a:p>
        </p:txBody>
      </p:sp>
      <p:sp>
        <p:nvSpPr>
          <p:cNvPr id="6" name="Title 1">
            <a:extLst>
              <a:ext uri="{FF2B5EF4-FFF2-40B4-BE49-F238E27FC236}">
                <a16:creationId xmlns:a16="http://schemas.microsoft.com/office/drawing/2014/main" id="{EA4BF6AD-2E25-1D40-93D5-D19D530F3D0C}"/>
              </a:ext>
            </a:extLst>
          </p:cNvPr>
          <p:cNvSpPr txBox="1">
            <a:spLocks/>
          </p:cNvSpPr>
          <p:nvPr/>
        </p:nvSpPr>
        <p:spPr>
          <a:xfrm>
            <a:off x="159655" y="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CSA Women Groups in Senegal</a:t>
            </a:r>
            <a:endParaRPr lang="en-US" sz="3200" dirty="0">
              <a:solidFill>
                <a:schemeClr val="accent6"/>
              </a:solidFill>
            </a:endParaRPr>
          </a:p>
        </p:txBody>
      </p:sp>
      <p:sp>
        <p:nvSpPr>
          <p:cNvPr id="7" name="Title 1">
            <a:extLst>
              <a:ext uri="{FF2B5EF4-FFF2-40B4-BE49-F238E27FC236}">
                <a16:creationId xmlns:a16="http://schemas.microsoft.com/office/drawing/2014/main" id="{092B441B-38EB-7F47-99B0-481965C26332}"/>
              </a:ext>
            </a:extLst>
          </p:cNvPr>
          <p:cNvSpPr txBox="1">
            <a:spLocks noGrp="1"/>
          </p:cNvSpPr>
          <p:nvPr>
            <p:ph type="title"/>
          </p:nvPr>
        </p:nvSpPr>
        <p:spPr>
          <a:xfrm>
            <a:off x="159655" y="93188"/>
            <a:ext cx="10863945" cy="713647"/>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2"/>
                </a:solidFill>
                <a:latin typeface="Montserrat" pitchFamily="2" charset="77"/>
                <a:cs typeface="Segoe UI" panose="020B0502040204020203" pitchFamily="34" charset="0"/>
              </a:rPr>
              <a:t>4. Collective action for equality in </a:t>
            </a:r>
            <a:r>
              <a:rPr lang="en-US" sz="3200" dirty="0" err="1">
                <a:solidFill>
                  <a:schemeClr val="accent2"/>
                </a:solidFill>
                <a:latin typeface="Montserrat" pitchFamily="2" charset="77"/>
                <a:cs typeface="Segoe UI" panose="020B0502040204020203" pitchFamily="34" charset="0"/>
              </a:rPr>
              <a:t>Daga</a:t>
            </a:r>
            <a:r>
              <a:rPr lang="en-US" sz="3200" dirty="0">
                <a:solidFill>
                  <a:schemeClr val="accent2"/>
                </a:solidFill>
                <a:latin typeface="Montserrat" pitchFamily="2" charset="77"/>
                <a:cs typeface="Segoe UI" panose="020B0502040204020203" pitchFamily="34" charset="0"/>
              </a:rPr>
              <a:t> </a:t>
            </a:r>
            <a:r>
              <a:rPr lang="en-US" sz="3200" dirty="0" err="1">
                <a:solidFill>
                  <a:schemeClr val="accent2"/>
                </a:solidFill>
                <a:latin typeface="Montserrat" pitchFamily="2" charset="77"/>
                <a:cs typeface="Segoe UI" panose="020B0502040204020203" pitchFamily="34" charset="0"/>
              </a:rPr>
              <a:t>Birame</a:t>
            </a:r>
            <a:r>
              <a:rPr lang="en-US" sz="3200" dirty="0">
                <a:solidFill>
                  <a:schemeClr val="accent2"/>
                </a:solidFill>
                <a:latin typeface="Montserrat" pitchFamily="2" charset="77"/>
                <a:cs typeface="Segoe UI" panose="020B0502040204020203" pitchFamily="34" charset="0"/>
              </a:rPr>
              <a:t>, Senegal</a:t>
            </a:r>
            <a:endParaRPr lang="en-US" sz="3200" dirty="0">
              <a:solidFill>
                <a:schemeClr val="accent2"/>
              </a:solidFill>
              <a:latin typeface="Montserrat" pitchFamily="2" charset="77"/>
            </a:endParaRPr>
          </a:p>
        </p:txBody>
      </p:sp>
      <p:sp>
        <p:nvSpPr>
          <p:cNvPr id="2" name="Rectangle 1">
            <a:extLst>
              <a:ext uri="{FF2B5EF4-FFF2-40B4-BE49-F238E27FC236}">
                <a16:creationId xmlns:a16="http://schemas.microsoft.com/office/drawing/2014/main" id="{52EE2388-5DA1-AE47-B7F5-FF0A2920FF0B}"/>
              </a:ext>
            </a:extLst>
          </p:cNvPr>
          <p:cNvSpPr/>
          <p:nvPr/>
        </p:nvSpPr>
        <p:spPr>
          <a:xfrm>
            <a:off x="128102" y="1480538"/>
            <a:ext cx="4624508" cy="4524315"/>
          </a:xfrm>
          <a:prstGeom prst="rect">
            <a:avLst/>
          </a:prstGeom>
        </p:spPr>
        <p:txBody>
          <a:bodyPr wrap="square">
            <a:spAutoFit/>
          </a:bodyPr>
          <a:lstStyle/>
          <a:p>
            <a:pPr marL="285750" indent="-285750">
              <a:buFont typeface="Arial" panose="020B0604020202020204" pitchFamily="34" charset="0"/>
              <a:buChar char="•"/>
            </a:pPr>
            <a:r>
              <a:rPr lang="en-CA" sz="1600" dirty="0">
                <a:latin typeface="Montserrat" pitchFamily="2" charset="77"/>
              </a:rPr>
              <a:t>Women’s control over forest resources and participation in community decision increased through establishment </a:t>
            </a:r>
            <a:r>
              <a:rPr lang="en-CA" sz="1600" dirty="0" err="1">
                <a:latin typeface="Montserrat" pitchFamily="2" charset="77"/>
              </a:rPr>
              <a:t>ofa</a:t>
            </a:r>
            <a:r>
              <a:rPr lang="en-CA" sz="1600" dirty="0">
                <a:latin typeface="Montserrat" pitchFamily="2" charset="77"/>
              </a:rPr>
              <a:t>  women’s CSA group for fruit processing</a:t>
            </a:r>
          </a:p>
          <a:p>
            <a:pPr marL="285750" indent="-285750">
              <a:buFont typeface="Arial" panose="020B0604020202020204" pitchFamily="34" charset="0"/>
              <a:buChar char="•"/>
            </a:pPr>
            <a:r>
              <a:rPr lang="en-CA" sz="1600" dirty="0">
                <a:latin typeface="Montserrat" pitchFamily="2" charset="77"/>
              </a:rPr>
              <a:t>Women and men participated equally on a community environment committee </a:t>
            </a:r>
          </a:p>
          <a:p>
            <a:pPr marL="285750" indent="-285750">
              <a:buFont typeface="Arial" panose="020B0604020202020204" pitchFamily="34" charset="0"/>
              <a:buChar char="•"/>
            </a:pPr>
            <a:r>
              <a:rPr lang="en-CA" sz="1600" dirty="0">
                <a:latin typeface="Montserrat" pitchFamily="2" charset="77"/>
              </a:rPr>
              <a:t>A women-run microenterprise processed and sold baobab fruit powder from local baobab trees. </a:t>
            </a:r>
          </a:p>
          <a:p>
            <a:pPr marL="285750" indent="-285750">
              <a:buFont typeface="Arial" panose="020B0604020202020204" pitchFamily="34" charset="0"/>
              <a:buChar char="•"/>
            </a:pPr>
            <a:r>
              <a:rPr lang="en-CA" sz="1600" dirty="0">
                <a:latin typeface="Montserrat" pitchFamily="2" charset="77"/>
              </a:rPr>
              <a:t>Marketing and income management were carried out by the women-run enterprise</a:t>
            </a:r>
          </a:p>
          <a:p>
            <a:pPr marL="285750" indent="-285750">
              <a:buFont typeface="Arial" panose="020B0604020202020204" pitchFamily="34" charset="0"/>
              <a:buChar char="•"/>
            </a:pPr>
            <a:r>
              <a:rPr lang="en-CA" sz="1600" dirty="0">
                <a:latin typeface="Montserrat" pitchFamily="2" charset="77"/>
              </a:rPr>
              <a:t>A village savings pool was set up to invest in community resilience activities</a:t>
            </a:r>
          </a:p>
          <a:p>
            <a:pPr marL="285750" indent="-285750">
              <a:buFont typeface="Arial" panose="020B0604020202020204" pitchFamily="34" charset="0"/>
              <a:buChar char="•"/>
            </a:pPr>
            <a:r>
              <a:rPr lang="en-CA" sz="1600" dirty="0">
                <a:latin typeface="Montserrat" pitchFamily="2" charset="77"/>
              </a:rPr>
              <a:t>Agricultural production increased and natural resource management improved</a:t>
            </a:r>
            <a:endParaRPr lang="en-CA" sz="1600" dirty="0">
              <a:effectLst/>
              <a:latin typeface="Montserrat" pitchFamily="2" charset="77"/>
            </a:endParaRPr>
          </a:p>
        </p:txBody>
      </p:sp>
    </p:spTree>
    <p:extLst>
      <p:ext uri="{BB962C8B-B14F-4D97-AF65-F5344CB8AC3E}">
        <p14:creationId xmlns:p14="http://schemas.microsoft.com/office/powerpoint/2010/main" val="10801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62BC7F7-7ABC-B14A-BFE7-EED94DF3916F}"/>
              </a:ext>
            </a:extLst>
          </p:cNvPr>
          <p:cNvSpPr txBox="1"/>
          <p:nvPr/>
        </p:nvSpPr>
        <p:spPr>
          <a:xfrm>
            <a:off x="804673" y="3320859"/>
            <a:ext cx="4524973" cy="2076333"/>
          </a:xfrm>
          <a:prstGeom prst="rect">
            <a:avLst/>
          </a:prstGeom>
        </p:spPr>
        <p:txBody>
          <a:bodyPr vert="horz" lIns="91440" tIns="45720" rIns="91440" bIns="45720" rtlCol="0" anchor="t">
            <a:noAutofit/>
          </a:bodyPr>
          <a:lstStyle/>
          <a:p>
            <a:pPr>
              <a:lnSpc>
                <a:spcPct val="90000"/>
              </a:lnSpc>
              <a:spcBef>
                <a:spcPct val="0"/>
              </a:spcBef>
              <a:spcAft>
                <a:spcPts val="600"/>
              </a:spcAft>
            </a:pPr>
            <a:r>
              <a:rPr lang="en-US" sz="3600" dirty="0">
                <a:solidFill>
                  <a:schemeClr val="accent6"/>
                </a:solidFill>
                <a:latin typeface="Montserrat" pitchFamily="2" charset="77"/>
                <a:ea typeface="+mj-ea"/>
                <a:cs typeface="+mj-cs"/>
              </a:rPr>
              <a:t>Gender</a:t>
            </a:r>
            <a:r>
              <a:rPr lang="en-US" sz="3600" b="1" dirty="0">
                <a:solidFill>
                  <a:schemeClr val="accent6"/>
                </a:solidFill>
                <a:latin typeface="Montserrat" pitchFamily="2" charset="77"/>
                <a:ea typeface="+mj-ea"/>
                <a:cs typeface="+mj-cs"/>
              </a:rPr>
              <a:t> </a:t>
            </a:r>
            <a:r>
              <a:rPr lang="en-US" sz="3600" dirty="0">
                <a:solidFill>
                  <a:schemeClr val="accent6"/>
                </a:solidFill>
                <a:latin typeface="Montserrat" pitchFamily="2" charset="77"/>
                <a:cs typeface="Segoe UI" panose="020B0502040204020203" pitchFamily="34" charset="0"/>
              </a:rPr>
              <a:t>and social inclusion in 2021</a:t>
            </a:r>
            <a:r>
              <a:rPr lang="en-US" sz="3600" b="1" dirty="0">
                <a:solidFill>
                  <a:schemeClr val="accent6"/>
                </a:solidFill>
                <a:latin typeface="Montserrat" pitchFamily="2" charset="77"/>
                <a:ea typeface="+mj-ea"/>
                <a:cs typeface="+mj-cs"/>
              </a:rPr>
              <a:t>: Good news and bad news  </a:t>
            </a:r>
          </a:p>
        </p:txBody>
      </p:sp>
      <p:pic>
        <p:nvPicPr>
          <p:cNvPr id="6" name="Picture 5" descr="Graphical user interface&#10;&#10;Description automatically generated">
            <a:extLst>
              <a:ext uri="{FF2B5EF4-FFF2-40B4-BE49-F238E27FC236}">
                <a16:creationId xmlns:a16="http://schemas.microsoft.com/office/drawing/2014/main" id="{BADB7E60-D1B9-F545-8AAF-B1B70DA60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21086" y="544777"/>
            <a:ext cx="6170914" cy="6313225"/>
          </a:xfrm>
          <a:custGeom>
            <a:avLst/>
            <a:gdLst/>
            <a:ahLst/>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p:spPr>
      </p:pic>
    </p:spTree>
    <p:extLst>
      <p:ext uri="{BB962C8B-B14F-4D97-AF65-F5344CB8AC3E}">
        <p14:creationId xmlns:p14="http://schemas.microsoft.com/office/powerpoint/2010/main" val="3697163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front of a crowd&#10;&#10;Description automatically generated">
            <a:extLst>
              <a:ext uri="{FF2B5EF4-FFF2-40B4-BE49-F238E27FC236}">
                <a16:creationId xmlns:a16="http://schemas.microsoft.com/office/drawing/2014/main" id="{10010ADE-F1C0-BC41-9792-8F441CEAAB3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5749" y="767499"/>
            <a:ext cx="10829564" cy="6090501"/>
          </a:xfrm>
          <a:prstGeom prst="rect">
            <a:avLst/>
          </a:prstGeom>
        </p:spPr>
      </p:pic>
      <p:sp>
        <p:nvSpPr>
          <p:cNvPr id="4" name="TextBox 3">
            <a:extLst>
              <a:ext uri="{FF2B5EF4-FFF2-40B4-BE49-F238E27FC236}">
                <a16:creationId xmlns:a16="http://schemas.microsoft.com/office/drawing/2014/main" id="{17F7A982-79F4-0D40-BC91-CE22536A8584}"/>
              </a:ext>
            </a:extLst>
          </p:cNvPr>
          <p:cNvSpPr txBox="1"/>
          <p:nvPr/>
        </p:nvSpPr>
        <p:spPr>
          <a:xfrm>
            <a:off x="846296" y="6488668"/>
            <a:ext cx="6755375" cy="369332"/>
          </a:xfrm>
          <a:prstGeom prst="rect">
            <a:avLst/>
          </a:prstGeom>
          <a:noFill/>
        </p:spPr>
        <p:txBody>
          <a:bodyPr wrap="none" rtlCol="0">
            <a:spAutoFit/>
          </a:bodyPr>
          <a:lstStyle/>
          <a:p>
            <a:r>
              <a:rPr lang="en-US" dirty="0">
                <a:solidFill>
                  <a:schemeClr val="bg1"/>
                </a:solidFill>
                <a:hlinkClick r:id="rId4">
                  <a:extLst>
                    <a:ext uri="{A12FA001-AC4F-418D-AE19-62706E023703}">
                      <ahyp:hlinkClr xmlns:ahyp="http://schemas.microsoft.com/office/drawing/2018/hyperlinkcolor" val="tx"/>
                    </a:ext>
                  </a:extLst>
                </a:hlinkClick>
              </a:rPr>
              <a:t>Empowering Women farmers for Climate </a:t>
            </a:r>
            <a:r>
              <a:rPr lang="en-US" dirty="0" err="1">
                <a:solidFill>
                  <a:schemeClr val="bg1"/>
                </a:solidFill>
                <a:hlinkClick r:id="rId4">
                  <a:extLst>
                    <a:ext uri="{A12FA001-AC4F-418D-AE19-62706E023703}">
                      <ahyp:hlinkClr xmlns:ahyp="http://schemas.microsoft.com/office/drawing/2018/hyperlinkcolor" val="tx"/>
                    </a:ext>
                  </a:extLst>
                </a:hlinkClick>
              </a:rPr>
              <a:t>Chanage</a:t>
            </a:r>
            <a:r>
              <a:rPr lang="en-US" dirty="0">
                <a:solidFill>
                  <a:schemeClr val="bg1"/>
                </a:solidFill>
                <a:hlinkClick r:id="rId4">
                  <a:extLst>
                    <a:ext uri="{A12FA001-AC4F-418D-AE19-62706E023703}">
                      <ahyp:hlinkClr xmlns:ahyp="http://schemas.microsoft.com/office/drawing/2018/hyperlinkcolor" val="tx"/>
                    </a:ext>
                  </a:extLst>
                </a:hlinkClick>
              </a:rPr>
              <a:t> Adaptation in Nepal</a:t>
            </a:r>
            <a:endParaRPr lang="en-US" dirty="0">
              <a:solidFill>
                <a:schemeClr val="bg1"/>
              </a:solidFill>
            </a:endParaRPr>
          </a:p>
        </p:txBody>
      </p:sp>
      <p:sp>
        <p:nvSpPr>
          <p:cNvPr id="5" name="Title 1">
            <a:extLst>
              <a:ext uri="{FF2B5EF4-FFF2-40B4-BE49-F238E27FC236}">
                <a16:creationId xmlns:a16="http://schemas.microsoft.com/office/drawing/2014/main" id="{114A0894-791D-FA4D-9D90-8CD3173EF836}"/>
              </a:ext>
            </a:extLst>
          </p:cNvPr>
          <p:cNvSpPr txBox="1">
            <a:spLocks/>
          </p:cNvSpPr>
          <p:nvPr/>
        </p:nvSpPr>
        <p:spPr>
          <a:xfrm>
            <a:off x="159654" y="0"/>
            <a:ext cx="11335659" cy="713647"/>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Solar irrigation management through women’s organizations in Nepal</a:t>
            </a:r>
            <a:endParaRPr lang="en-US" sz="3200" dirty="0">
              <a:solidFill>
                <a:schemeClr val="accent6"/>
              </a:solidFill>
            </a:endParaRPr>
          </a:p>
        </p:txBody>
      </p:sp>
      <p:sp>
        <p:nvSpPr>
          <p:cNvPr id="6" name="Title 1">
            <a:extLst>
              <a:ext uri="{FF2B5EF4-FFF2-40B4-BE49-F238E27FC236}">
                <a16:creationId xmlns:a16="http://schemas.microsoft.com/office/drawing/2014/main" id="{871F117B-10AE-5D45-A62A-5996E1DE7BCC}"/>
              </a:ext>
            </a:extLst>
          </p:cNvPr>
          <p:cNvSpPr txBox="1">
            <a:spLocks/>
          </p:cNvSpPr>
          <p:nvPr/>
        </p:nvSpPr>
        <p:spPr>
          <a:xfrm>
            <a:off x="159654" y="130126"/>
            <a:ext cx="12032345" cy="713647"/>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6"/>
                </a:solidFill>
                <a:latin typeface="Montserrat" pitchFamily="2" charset="77"/>
                <a:cs typeface="Segoe UI" panose="020B0502040204020203" pitchFamily="34" charset="0"/>
              </a:rPr>
              <a:t>Solar irrigation management through women’s collectives in </a:t>
            </a:r>
            <a:r>
              <a:rPr lang="en-US" sz="3200" dirty="0" err="1">
                <a:solidFill>
                  <a:schemeClr val="accent6"/>
                </a:solidFill>
                <a:latin typeface="Montserrat" pitchFamily="2" charset="77"/>
                <a:cs typeface="Segoe UI" panose="020B0502040204020203" pitchFamily="34" charset="0"/>
              </a:rPr>
              <a:t>Nepal</a:t>
            </a:r>
            <a:r>
              <a:rPr lang="en-US" sz="3200" dirty="0" err="1">
                <a:solidFill>
                  <a:schemeClr val="bg1"/>
                </a:solidFill>
                <a:latin typeface="Montserrat" pitchFamily="2" charset="77"/>
                <a:cs typeface="Segoe UI" panose="020B0502040204020203" pitchFamily="34" charset="0"/>
              </a:rPr>
              <a:t>women’s</a:t>
            </a:r>
            <a:endParaRPr lang="en-US" sz="3200" dirty="0">
              <a:solidFill>
                <a:schemeClr val="accent6"/>
              </a:solidFill>
              <a:latin typeface="Montserrat" pitchFamily="2" charset="77"/>
            </a:endParaRPr>
          </a:p>
        </p:txBody>
      </p:sp>
    </p:spTree>
    <p:extLst>
      <p:ext uri="{BB962C8B-B14F-4D97-AF65-F5344CB8AC3E}">
        <p14:creationId xmlns:p14="http://schemas.microsoft.com/office/powerpoint/2010/main" val="18946427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A4BF6AD-2E25-1D40-93D5-D19D530F3D0C}"/>
              </a:ext>
            </a:extLst>
          </p:cNvPr>
          <p:cNvSpPr txBox="1">
            <a:spLocks/>
          </p:cNvSpPr>
          <p:nvPr/>
        </p:nvSpPr>
        <p:spPr>
          <a:xfrm>
            <a:off x="159655" y="0"/>
            <a:ext cx="9185911"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bg1"/>
                </a:solidFill>
                <a:latin typeface="Segoe UI" panose="020B0502040204020203" pitchFamily="34" charset="0"/>
                <a:cs typeface="Segoe UI" panose="020B0502040204020203" pitchFamily="34" charset="0"/>
              </a:rPr>
              <a:t>CSA Women Groups in Senegal</a:t>
            </a:r>
            <a:endParaRPr lang="en-US" sz="3200" dirty="0">
              <a:solidFill>
                <a:schemeClr val="accent6"/>
              </a:solidFill>
            </a:endParaRPr>
          </a:p>
        </p:txBody>
      </p:sp>
      <p:sp>
        <p:nvSpPr>
          <p:cNvPr id="7" name="Title 1">
            <a:extLst>
              <a:ext uri="{FF2B5EF4-FFF2-40B4-BE49-F238E27FC236}">
                <a16:creationId xmlns:a16="http://schemas.microsoft.com/office/drawing/2014/main" id="{092B441B-38EB-7F47-99B0-481965C26332}"/>
              </a:ext>
            </a:extLst>
          </p:cNvPr>
          <p:cNvSpPr txBox="1">
            <a:spLocks noGrp="1"/>
          </p:cNvSpPr>
          <p:nvPr>
            <p:ph type="title"/>
          </p:nvPr>
        </p:nvSpPr>
        <p:spPr>
          <a:xfrm>
            <a:off x="159655" y="356823"/>
            <a:ext cx="10863945" cy="71364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solidFill>
                  <a:schemeClr val="accent1"/>
                </a:solidFill>
                <a:latin typeface="Montserrat" pitchFamily="2" charset="77"/>
                <a:cs typeface="Segoe UI" panose="020B0502040204020203" pitchFamily="34" charset="0"/>
              </a:rPr>
              <a:t>4. Gaps and opportunities looking forward</a:t>
            </a:r>
            <a:endParaRPr lang="en-US" sz="3200" dirty="0">
              <a:solidFill>
                <a:schemeClr val="accent1"/>
              </a:solidFill>
              <a:latin typeface="Montserrat" pitchFamily="2" charset="77"/>
            </a:endParaRPr>
          </a:p>
        </p:txBody>
      </p:sp>
      <p:sp>
        <p:nvSpPr>
          <p:cNvPr id="9" name="Content Placeholder 55">
            <a:extLst>
              <a:ext uri="{FF2B5EF4-FFF2-40B4-BE49-F238E27FC236}">
                <a16:creationId xmlns:a16="http://schemas.microsoft.com/office/drawing/2014/main" id="{73408A97-191A-B146-87A1-879A05415C26}"/>
              </a:ext>
            </a:extLst>
          </p:cNvPr>
          <p:cNvSpPr>
            <a:spLocks noGrp="1"/>
          </p:cNvSpPr>
          <p:nvPr>
            <p:ph idx="1"/>
          </p:nvPr>
        </p:nvSpPr>
        <p:spPr>
          <a:xfrm>
            <a:off x="547176" y="1279548"/>
            <a:ext cx="11197784" cy="4775811"/>
          </a:xfrm>
        </p:spPr>
        <p:txBody>
          <a:bodyPr anchor="ctr">
            <a:noAutofit/>
          </a:bodyPr>
          <a:lstStyle/>
          <a:p>
            <a:r>
              <a:rPr lang="en-CA" sz="2400" dirty="0">
                <a:latin typeface="Montserrat" pitchFamily="2" charset="77"/>
              </a:rPr>
              <a:t>What technologies work for women?  Reductions in workload, increases in income, priorities and benefits</a:t>
            </a:r>
          </a:p>
          <a:p>
            <a:r>
              <a:rPr lang="en-CA" sz="2400" dirty="0">
                <a:latin typeface="Montserrat" pitchFamily="2" charset="77"/>
              </a:rPr>
              <a:t>The importance of </a:t>
            </a:r>
            <a:r>
              <a:rPr lang="en-CA" sz="2400" dirty="0" err="1">
                <a:latin typeface="Montserrat" pitchFamily="2" charset="77"/>
              </a:rPr>
              <a:t>agro</a:t>
            </a:r>
            <a:r>
              <a:rPr lang="en-CA" sz="2400" dirty="0">
                <a:latin typeface="Montserrat" pitchFamily="2" charset="77"/>
              </a:rPr>
              <a:t>-climatic information  to women:  benefits, potential for empowerment, ability to benefit from digital technologies</a:t>
            </a:r>
          </a:p>
          <a:p>
            <a:r>
              <a:rPr lang="en-CA" sz="2400" dirty="0">
                <a:latin typeface="Montserrat" pitchFamily="2" charset="77"/>
              </a:rPr>
              <a:t>How to increase the participation of women and men in formulation of climate policy; models for better gender content in climate policy</a:t>
            </a:r>
          </a:p>
          <a:p>
            <a:r>
              <a:rPr lang="en-CA" sz="2400" dirty="0">
                <a:latin typeface="Montserrat" pitchFamily="2" charset="77"/>
              </a:rPr>
              <a:t>How to </a:t>
            </a:r>
            <a:r>
              <a:rPr lang="en-CA" sz="2400" i="1" dirty="0">
                <a:latin typeface="Montserrat" pitchFamily="2" charset="77"/>
              </a:rPr>
              <a:t>really </a:t>
            </a:r>
            <a:r>
              <a:rPr lang="en-CA" sz="2400" dirty="0">
                <a:latin typeface="Montserrat" pitchFamily="2" charset="77"/>
              </a:rPr>
              <a:t>do intersectional research</a:t>
            </a:r>
          </a:p>
          <a:p>
            <a:r>
              <a:rPr lang="en-CA" sz="2400" dirty="0">
                <a:latin typeface="Montserrat" pitchFamily="2" charset="77"/>
              </a:rPr>
              <a:t>How to do masculinities research?  How to integrate men into gender and social inclusion?</a:t>
            </a:r>
          </a:p>
        </p:txBody>
      </p:sp>
    </p:spTree>
    <p:extLst>
      <p:ext uri="{BB962C8B-B14F-4D97-AF65-F5344CB8AC3E}">
        <p14:creationId xmlns:p14="http://schemas.microsoft.com/office/powerpoint/2010/main" val="11898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A68EE795-62DA-B148-8B0E-02915D535316}"/>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606786" y="-240558"/>
            <a:ext cx="7170260" cy="7098558"/>
          </a:xfrm>
          <a:prstGeom prst="rect">
            <a:avLst/>
          </a:prstGeom>
        </p:spPr>
      </p:pic>
    </p:spTree>
    <p:extLst>
      <p:ext uri="{BB962C8B-B14F-4D97-AF65-F5344CB8AC3E}">
        <p14:creationId xmlns:p14="http://schemas.microsoft.com/office/powerpoint/2010/main" val="161039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7BB7185-2937-0C4F-9B24-663198544AD5}"/>
              </a:ext>
            </a:extLst>
          </p:cNvPr>
          <p:cNvSpPr txBox="1"/>
          <p:nvPr/>
        </p:nvSpPr>
        <p:spPr>
          <a:xfrm>
            <a:off x="648929" y="629266"/>
            <a:ext cx="3505495" cy="1622321"/>
          </a:xfrm>
          <a:prstGeom prst="rect">
            <a:avLst/>
          </a:prstGeom>
        </p:spPr>
        <p:txBody>
          <a:bodyPr vert="horz" lIns="91440" tIns="45720" rIns="91440" bIns="45720" rtlCol="0" anchor="ctr">
            <a:normAutofit fontScale="92500"/>
          </a:bodyPr>
          <a:lstStyle/>
          <a:p>
            <a:pPr>
              <a:lnSpc>
                <a:spcPct val="90000"/>
              </a:lnSpc>
              <a:spcBef>
                <a:spcPct val="0"/>
              </a:spcBef>
              <a:spcAft>
                <a:spcPts val="600"/>
              </a:spcAft>
            </a:pPr>
            <a:r>
              <a:rPr lang="en-US" sz="3700" kern="1200" dirty="0">
                <a:solidFill>
                  <a:schemeClr val="accent6"/>
                </a:solidFill>
                <a:latin typeface="Montserrat" pitchFamily="2" charset="77"/>
                <a:ea typeface="+mj-ea"/>
                <a:cs typeface="Segoe UI" panose="020B0502040204020203" pitchFamily="34" charset="0"/>
              </a:rPr>
              <a:t>Global food insecurity rates by gender</a:t>
            </a:r>
          </a:p>
        </p:txBody>
      </p:sp>
      <p:sp>
        <p:nvSpPr>
          <p:cNvPr id="10" name="Content Placeholder 9">
            <a:extLst>
              <a:ext uri="{FF2B5EF4-FFF2-40B4-BE49-F238E27FC236}">
                <a16:creationId xmlns:a16="http://schemas.microsoft.com/office/drawing/2014/main" id="{288389F0-7DB6-4CD5-AD62-34DCDE50EBBF}"/>
              </a:ext>
            </a:extLst>
          </p:cNvPr>
          <p:cNvSpPr>
            <a:spLocks noGrp="1"/>
          </p:cNvSpPr>
          <p:nvPr>
            <p:ph idx="1"/>
          </p:nvPr>
        </p:nvSpPr>
        <p:spPr>
          <a:xfrm>
            <a:off x="648931" y="2438400"/>
            <a:ext cx="3505494" cy="3785419"/>
          </a:xfrm>
        </p:spPr>
        <p:txBody>
          <a:bodyPr vert="horz" lIns="91440" tIns="45720" rIns="91440" bIns="45720" rtlCol="0">
            <a:normAutofit/>
          </a:bodyPr>
          <a:lstStyle/>
          <a:p>
            <a:r>
              <a:rPr lang="en-US" sz="2000" dirty="0">
                <a:latin typeface="Montserrat" pitchFamily="2" charset="77"/>
                <a:cs typeface="Segoe UI" panose="020B0502040204020203" pitchFamily="34" charset="0"/>
              </a:rPr>
              <a:t>Women experience high rates of food insecurity than men, both severe and moderate</a:t>
            </a:r>
          </a:p>
          <a:p>
            <a:r>
              <a:rPr lang="en-US" sz="2000" dirty="0">
                <a:latin typeface="Montserrat" pitchFamily="2" charset="77"/>
                <a:cs typeface="Segoe UI" panose="020B0502040204020203" pitchFamily="34" charset="0"/>
              </a:rPr>
              <a:t>Notably the rates for women have increased while men’s </a:t>
            </a:r>
            <a:r>
              <a:rPr lang="en-US" sz="2000" dirty="0">
                <a:latin typeface="Montserrat" pitchFamily="2" charset="77"/>
              </a:rPr>
              <a:t>have remained steady</a:t>
            </a:r>
          </a:p>
        </p:txBody>
      </p:sp>
      <p:pic>
        <p:nvPicPr>
          <p:cNvPr id="5" name="Content Placeholder 4" descr="Chart, line chart&#10;&#10;Description automatically generated">
            <a:extLst>
              <a:ext uri="{FF2B5EF4-FFF2-40B4-BE49-F238E27FC236}">
                <a16:creationId xmlns:a16="http://schemas.microsoft.com/office/drawing/2014/main" id="{E261D7AB-1E6F-614A-81C2-2F7DB1E3653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31324" y="1524920"/>
            <a:ext cx="7927584" cy="3785419"/>
          </a:xfrm>
          <a:prstGeom prst="rect">
            <a:avLst/>
          </a:prstGeom>
          <a:effectLst/>
        </p:spPr>
      </p:pic>
    </p:spTree>
    <p:extLst>
      <p:ext uri="{BB962C8B-B14F-4D97-AF65-F5344CB8AC3E}">
        <p14:creationId xmlns:p14="http://schemas.microsoft.com/office/powerpoint/2010/main" val="76486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1951-A063-D043-A696-33F4B13F4616}"/>
              </a:ext>
            </a:extLst>
          </p:cNvPr>
          <p:cNvSpPr>
            <a:spLocks noGrp="1"/>
          </p:cNvSpPr>
          <p:nvPr>
            <p:ph type="title"/>
          </p:nvPr>
        </p:nvSpPr>
        <p:spPr>
          <a:xfrm>
            <a:off x="334780" y="236780"/>
            <a:ext cx="11857220" cy="1325563"/>
          </a:xfrm>
        </p:spPr>
        <p:txBody>
          <a:bodyPr>
            <a:normAutofit fontScale="90000"/>
          </a:bodyPr>
          <a:lstStyle/>
          <a:p>
            <a:r>
              <a:rPr lang="en-CA" dirty="0">
                <a:solidFill>
                  <a:schemeClr val="accent2"/>
                </a:solidFill>
              </a:rPr>
              <a:t>Urbanisation: proportion of population living in urban areas: 1990, 2014, 2050</a:t>
            </a:r>
            <a:br>
              <a:rPr lang="en-CA" dirty="0">
                <a:solidFill>
                  <a:schemeClr val="accent6"/>
                </a:solidFill>
              </a:rPr>
            </a:br>
            <a:endParaRPr lang="en-US" dirty="0">
              <a:solidFill>
                <a:schemeClr val="accent6"/>
              </a:solidFill>
            </a:endParaRPr>
          </a:p>
        </p:txBody>
      </p:sp>
      <p:pic>
        <p:nvPicPr>
          <p:cNvPr id="9" name="Picture 8" descr="A picture containing text, stationary, writing implement, pencil&#10;&#10;Description automatically generated">
            <a:extLst>
              <a:ext uri="{FF2B5EF4-FFF2-40B4-BE49-F238E27FC236}">
                <a16:creationId xmlns:a16="http://schemas.microsoft.com/office/drawing/2014/main" id="{FD5FCBA2-2177-D64E-947A-3EE58F73A64B}"/>
              </a:ext>
            </a:extLst>
          </p:cNvPr>
          <p:cNvPicPr>
            <a:picLocks noChangeAspect="1"/>
          </p:cNvPicPr>
          <p:nvPr/>
        </p:nvPicPr>
        <p:blipFill>
          <a:blip r:embed="rId2"/>
          <a:stretch>
            <a:fillRect/>
          </a:stretch>
        </p:blipFill>
        <p:spPr>
          <a:xfrm>
            <a:off x="989351" y="1103246"/>
            <a:ext cx="10588052" cy="5754754"/>
          </a:xfrm>
          <a:prstGeom prst="rect">
            <a:avLst/>
          </a:prstGeom>
        </p:spPr>
      </p:pic>
    </p:spTree>
    <p:extLst>
      <p:ext uri="{BB962C8B-B14F-4D97-AF65-F5344CB8AC3E}">
        <p14:creationId xmlns:p14="http://schemas.microsoft.com/office/powerpoint/2010/main" val="296474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10;&#10;Description automatically generated">
            <a:extLst>
              <a:ext uri="{FF2B5EF4-FFF2-40B4-BE49-F238E27FC236}">
                <a16:creationId xmlns:a16="http://schemas.microsoft.com/office/drawing/2014/main" id="{AB43063E-2172-474D-8464-D4818EF3E11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05241" y="1495621"/>
            <a:ext cx="3916847" cy="4413350"/>
          </a:xfrm>
          <a:prstGeom prst="rect">
            <a:avLst/>
          </a:prstGeom>
        </p:spPr>
      </p:pic>
      <p:pic>
        <p:nvPicPr>
          <p:cNvPr id="3" name="Picture 2" descr="Chart, histogram&#10;&#10;Description automatically generated">
            <a:extLst>
              <a:ext uri="{FF2B5EF4-FFF2-40B4-BE49-F238E27FC236}">
                <a16:creationId xmlns:a16="http://schemas.microsoft.com/office/drawing/2014/main" id="{FF776848-892B-264D-B1E1-E85E9E525FB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69914" y="1495621"/>
            <a:ext cx="4240398" cy="4440208"/>
          </a:xfrm>
          <a:prstGeom prst="rect">
            <a:avLst/>
          </a:prstGeom>
        </p:spPr>
      </p:pic>
      <p:sp>
        <p:nvSpPr>
          <p:cNvPr id="4" name="TextBox 3">
            <a:extLst>
              <a:ext uri="{FF2B5EF4-FFF2-40B4-BE49-F238E27FC236}">
                <a16:creationId xmlns:a16="http://schemas.microsoft.com/office/drawing/2014/main" id="{749F91DE-AEDB-BE42-B574-81D3C454464C}"/>
              </a:ext>
            </a:extLst>
          </p:cNvPr>
          <p:cNvSpPr txBox="1"/>
          <p:nvPr/>
        </p:nvSpPr>
        <p:spPr>
          <a:xfrm>
            <a:off x="262299" y="121738"/>
            <a:ext cx="12379799" cy="707886"/>
          </a:xfrm>
          <a:prstGeom prst="rect">
            <a:avLst/>
          </a:prstGeom>
          <a:noFill/>
        </p:spPr>
        <p:txBody>
          <a:bodyPr wrap="square" rtlCol="0">
            <a:spAutoFit/>
          </a:bodyPr>
          <a:lstStyle/>
          <a:p>
            <a:r>
              <a:rPr lang="en-US" sz="4000" dirty="0">
                <a:solidFill>
                  <a:schemeClr val="bg1"/>
                </a:solidFill>
                <a:latin typeface="Segoe UI" panose="020B0502040204020203" pitchFamily="34" charset="0"/>
                <a:cs typeface="Segoe UI" panose="020B0502040204020203" pitchFamily="34" charset="0"/>
              </a:rPr>
              <a:t>Gender gaps in decision making</a:t>
            </a:r>
          </a:p>
        </p:txBody>
      </p:sp>
      <p:sp>
        <p:nvSpPr>
          <p:cNvPr id="5" name="TextBox 4">
            <a:extLst>
              <a:ext uri="{FF2B5EF4-FFF2-40B4-BE49-F238E27FC236}">
                <a16:creationId xmlns:a16="http://schemas.microsoft.com/office/drawing/2014/main" id="{DCD77CD3-B07B-D644-AD32-F2641D5633D6}"/>
              </a:ext>
            </a:extLst>
          </p:cNvPr>
          <p:cNvSpPr txBox="1"/>
          <p:nvPr/>
        </p:nvSpPr>
        <p:spPr>
          <a:xfrm>
            <a:off x="9701938" y="6232494"/>
            <a:ext cx="1755160" cy="307777"/>
          </a:xfrm>
          <a:prstGeom prst="rect">
            <a:avLst/>
          </a:prstGeom>
          <a:noFill/>
        </p:spPr>
        <p:txBody>
          <a:bodyPr wrap="none" rtlCol="0">
            <a:spAutoFit/>
          </a:bodyPr>
          <a:lstStyle/>
          <a:p>
            <a:r>
              <a:rPr lang="en-US" sz="1400" dirty="0">
                <a:hlinkClick r:id="rId4"/>
              </a:rPr>
              <a:t>World’s Women 2020</a:t>
            </a:r>
            <a:endParaRPr lang="en-US" sz="1400" dirty="0"/>
          </a:p>
        </p:txBody>
      </p:sp>
      <p:sp>
        <p:nvSpPr>
          <p:cNvPr id="6" name="TextBox 5">
            <a:extLst>
              <a:ext uri="{FF2B5EF4-FFF2-40B4-BE49-F238E27FC236}">
                <a16:creationId xmlns:a16="http://schemas.microsoft.com/office/drawing/2014/main" id="{ECACFEA9-814F-3244-9E11-9A6D7AA88353}"/>
              </a:ext>
            </a:extLst>
          </p:cNvPr>
          <p:cNvSpPr txBox="1"/>
          <p:nvPr/>
        </p:nvSpPr>
        <p:spPr>
          <a:xfrm>
            <a:off x="414699" y="274138"/>
            <a:ext cx="12379799" cy="707886"/>
          </a:xfrm>
          <a:prstGeom prst="rect">
            <a:avLst/>
          </a:prstGeom>
          <a:noFill/>
        </p:spPr>
        <p:txBody>
          <a:bodyPr wrap="square" rtlCol="0">
            <a:spAutoFit/>
          </a:bodyPr>
          <a:lstStyle/>
          <a:p>
            <a:r>
              <a:rPr lang="en-US" sz="4000" dirty="0">
                <a:solidFill>
                  <a:schemeClr val="bg1"/>
                </a:solidFill>
                <a:latin typeface="Segoe UI" panose="020B0502040204020203" pitchFamily="34" charset="0"/>
                <a:cs typeface="Segoe UI" panose="020B0502040204020203" pitchFamily="34" charset="0"/>
              </a:rPr>
              <a:t>Gender gaps in decision making</a:t>
            </a:r>
          </a:p>
        </p:txBody>
      </p:sp>
      <p:sp>
        <p:nvSpPr>
          <p:cNvPr id="7" name="TextBox 6">
            <a:extLst>
              <a:ext uri="{FF2B5EF4-FFF2-40B4-BE49-F238E27FC236}">
                <a16:creationId xmlns:a16="http://schemas.microsoft.com/office/drawing/2014/main" id="{A4FB984E-0AAF-0B46-9D4A-502B1BEA833D}"/>
              </a:ext>
            </a:extLst>
          </p:cNvPr>
          <p:cNvSpPr txBox="1"/>
          <p:nvPr/>
        </p:nvSpPr>
        <p:spPr>
          <a:xfrm>
            <a:off x="567099" y="426538"/>
            <a:ext cx="12379799" cy="707886"/>
          </a:xfrm>
          <a:prstGeom prst="rect">
            <a:avLst/>
          </a:prstGeom>
          <a:noFill/>
        </p:spPr>
        <p:txBody>
          <a:bodyPr wrap="square" rtlCol="0">
            <a:spAutoFit/>
          </a:bodyPr>
          <a:lstStyle/>
          <a:p>
            <a:r>
              <a:rPr lang="en-US" sz="4000" dirty="0">
                <a:solidFill>
                  <a:schemeClr val="accent6"/>
                </a:solidFill>
                <a:latin typeface="Montserrat" pitchFamily="2" charset="77"/>
                <a:cs typeface="Segoe UI" panose="020B0502040204020203" pitchFamily="34" charset="0"/>
              </a:rPr>
              <a:t>Gender gaps in decision making </a:t>
            </a:r>
            <a:r>
              <a:rPr lang="en-US" sz="4000" dirty="0">
                <a:solidFill>
                  <a:schemeClr val="bg1"/>
                </a:solidFill>
                <a:latin typeface="Segoe UI" panose="020B0502040204020203" pitchFamily="34" charset="0"/>
                <a:cs typeface="Segoe UI" panose="020B0502040204020203" pitchFamily="34" charset="0"/>
              </a:rPr>
              <a:t>decision making</a:t>
            </a:r>
          </a:p>
        </p:txBody>
      </p:sp>
    </p:spTree>
    <p:extLst>
      <p:ext uri="{BB962C8B-B14F-4D97-AF65-F5344CB8AC3E}">
        <p14:creationId xmlns:p14="http://schemas.microsoft.com/office/powerpoint/2010/main" val="3789778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9479D-E265-3440-9B62-9D39026D1511}"/>
              </a:ext>
            </a:extLst>
          </p:cNvPr>
          <p:cNvSpPr>
            <a:spLocks noGrp="1"/>
          </p:cNvSpPr>
          <p:nvPr>
            <p:ph type="title"/>
          </p:nvPr>
        </p:nvSpPr>
        <p:spPr/>
        <p:txBody>
          <a:bodyPr>
            <a:normAutofit/>
          </a:bodyPr>
          <a:lstStyle/>
          <a:p>
            <a:r>
              <a:rPr lang="en-US" dirty="0">
                <a:solidFill>
                  <a:schemeClr val="accent1"/>
                </a:solidFill>
                <a:latin typeface="Montserrat" pitchFamily="2" charset="77"/>
              </a:rPr>
              <a:t>Women’s work in natural-environment based communities</a:t>
            </a:r>
          </a:p>
        </p:txBody>
      </p:sp>
      <p:sp>
        <p:nvSpPr>
          <p:cNvPr id="3" name="Content Placeholder 2">
            <a:extLst>
              <a:ext uri="{FF2B5EF4-FFF2-40B4-BE49-F238E27FC236}">
                <a16:creationId xmlns:a16="http://schemas.microsoft.com/office/drawing/2014/main" id="{F9C4EA12-D84E-1C44-879E-63A16DDF8459}"/>
              </a:ext>
            </a:extLst>
          </p:cNvPr>
          <p:cNvSpPr>
            <a:spLocks noGrp="1"/>
          </p:cNvSpPr>
          <p:nvPr>
            <p:ph idx="1"/>
          </p:nvPr>
        </p:nvSpPr>
        <p:spPr>
          <a:xfrm>
            <a:off x="838200" y="1975526"/>
            <a:ext cx="10515600" cy="4351338"/>
          </a:xfrm>
        </p:spPr>
        <p:txBody>
          <a:bodyPr>
            <a:normAutofit fontScale="77500" lnSpcReduction="20000"/>
          </a:bodyPr>
          <a:lstStyle/>
          <a:p>
            <a:r>
              <a:rPr lang="en-CA" dirty="0">
                <a:latin typeface="Montserrat" pitchFamily="2" charset="77"/>
              </a:rPr>
              <a:t>Food procurement, including food gathering and production; </a:t>
            </a:r>
          </a:p>
          <a:p>
            <a:r>
              <a:rPr lang="en-CA" dirty="0">
                <a:latin typeface="Montserrat" pitchFamily="2" charset="77"/>
              </a:rPr>
              <a:t>The protection of life, property and territory, including the collection of water, energy sources and fodder; and </a:t>
            </a:r>
          </a:p>
          <a:p>
            <a:r>
              <a:rPr lang="en-CA" dirty="0">
                <a:latin typeface="Montserrat" pitchFamily="2" charset="77"/>
              </a:rPr>
              <a:t>Childbearing and rearing, including the maintenance of basic health standards and collection of medicinal plants. </a:t>
            </a:r>
          </a:p>
          <a:p>
            <a:r>
              <a:rPr lang="en-CA" i="1" dirty="0">
                <a:solidFill>
                  <a:schemeClr val="accent1"/>
                </a:solidFill>
                <a:latin typeface="Montserrat" pitchFamily="2" charset="77"/>
              </a:rPr>
              <a:t>In most of these tasks, women play a predominant role and in performing these they interact directly with the natural environment.</a:t>
            </a:r>
          </a:p>
          <a:p>
            <a:r>
              <a:rPr lang="en-CA" dirty="0">
                <a:latin typeface="Montserrat" pitchFamily="2" charset="77"/>
              </a:rPr>
              <a:t>Climate change has varied effects on women and men, since they are exposed to different climate shocks and experience different impacts related to their gender-differentiated roles, rights, and opportunities </a:t>
            </a:r>
          </a:p>
          <a:p>
            <a:endParaRPr lang="en-CA" i="1" dirty="0">
              <a:solidFill>
                <a:schemeClr val="accent1"/>
              </a:solidFill>
              <a:latin typeface="Montserrat" pitchFamily="2" charset="77"/>
            </a:endParaRPr>
          </a:p>
          <a:p>
            <a:pPr marL="0" indent="0">
              <a:buNone/>
            </a:pPr>
            <a:endParaRPr lang="en-US" dirty="0">
              <a:latin typeface="Montserrat" pitchFamily="2" charset="77"/>
            </a:endParaRPr>
          </a:p>
          <a:p>
            <a:pPr marL="0" indent="0">
              <a:buNone/>
            </a:pPr>
            <a:r>
              <a:rPr lang="en-CA" dirty="0">
                <a:latin typeface="Montserrat" pitchFamily="2" charset="77"/>
              </a:rPr>
              <a:t> </a:t>
            </a:r>
            <a:endParaRPr lang="en-US" dirty="0">
              <a:latin typeface="Montserrat" pitchFamily="2" charset="77"/>
            </a:endParaRPr>
          </a:p>
        </p:txBody>
      </p:sp>
      <p:sp>
        <p:nvSpPr>
          <p:cNvPr id="4" name="TextBox 3">
            <a:extLst>
              <a:ext uri="{FF2B5EF4-FFF2-40B4-BE49-F238E27FC236}">
                <a16:creationId xmlns:a16="http://schemas.microsoft.com/office/drawing/2014/main" id="{DA2DBD77-CFAA-7F40-9555-970B166ED413}"/>
              </a:ext>
            </a:extLst>
          </p:cNvPr>
          <p:cNvSpPr txBox="1"/>
          <p:nvPr/>
        </p:nvSpPr>
        <p:spPr>
          <a:xfrm>
            <a:off x="1559859" y="5870051"/>
            <a:ext cx="10062173" cy="646331"/>
          </a:xfrm>
          <a:prstGeom prst="rect">
            <a:avLst/>
          </a:prstGeom>
          <a:noFill/>
        </p:spPr>
        <p:txBody>
          <a:bodyPr wrap="square" rtlCol="0">
            <a:spAutoFit/>
          </a:bodyPr>
          <a:lstStyle/>
          <a:p>
            <a:r>
              <a:rPr lang="en-CA" sz="1200" dirty="0" err="1">
                <a:latin typeface="Montserrat" pitchFamily="2" charset="77"/>
              </a:rPr>
              <a:t>Dankelman</a:t>
            </a:r>
            <a:r>
              <a:rPr lang="en-CA" sz="1200" dirty="0">
                <a:latin typeface="Montserrat" pitchFamily="2" charset="77"/>
              </a:rPr>
              <a:t>, Irene, and Willy Jansen. 2010. “Gender, Environment and Climate Change: Understanding the Linkages.” In </a:t>
            </a:r>
            <a:r>
              <a:rPr lang="en-CA" sz="1200" i="1" dirty="0">
                <a:latin typeface="Montserrat" pitchFamily="2" charset="77"/>
              </a:rPr>
              <a:t>Gender and Climate Change: An Introduction</a:t>
            </a:r>
            <a:r>
              <a:rPr lang="en-CA" sz="1200" dirty="0">
                <a:latin typeface="Montserrat" pitchFamily="2" charset="77"/>
              </a:rPr>
              <a:t>, London: Earthscan.</a:t>
            </a:r>
          </a:p>
          <a:p>
            <a:r>
              <a:rPr lang="en-CA" sz="1200" dirty="0" err="1">
                <a:latin typeface="Montserrat" pitchFamily="2" charset="77"/>
              </a:rPr>
              <a:t>Kakota</a:t>
            </a:r>
            <a:r>
              <a:rPr lang="en-CA" sz="1200" dirty="0">
                <a:latin typeface="Montserrat" pitchFamily="2" charset="77"/>
              </a:rPr>
              <a:t> et al, 2011; Gender vulnerability to climate variability and household food insecurity, </a:t>
            </a:r>
            <a:r>
              <a:rPr lang="en-CA" sz="1200" i="1" dirty="0">
                <a:latin typeface="Montserrat" pitchFamily="2" charset="77"/>
              </a:rPr>
              <a:t>Climate and Development</a:t>
            </a:r>
          </a:p>
        </p:txBody>
      </p:sp>
    </p:spTree>
    <p:extLst>
      <p:ext uri="{BB962C8B-B14F-4D97-AF65-F5344CB8AC3E}">
        <p14:creationId xmlns:p14="http://schemas.microsoft.com/office/powerpoint/2010/main" val="307562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7BB7185-2937-0C4F-9B24-663198544AD5}"/>
              </a:ext>
            </a:extLst>
          </p:cNvPr>
          <p:cNvSpPr txBox="1"/>
          <p:nvPr/>
        </p:nvSpPr>
        <p:spPr>
          <a:xfrm>
            <a:off x="648929" y="-82706"/>
            <a:ext cx="9373612" cy="1622321"/>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dirty="0">
                <a:solidFill>
                  <a:schemeClr val="accent2"/>
                </a:solidFill>
                <a:latin typeface="Montserrat" pitchFamily="2" charset="77"/>
                <a:ea typeface="+mj-ea"/>
                <a:cs typeface="Segoe UI" panose="020B0502040204020203" pitchFamily="34" charset="0"/>
              </a:rPr>
              <a:t>Gender effects of climate change</a:t>
            </a:r>
            <a:endParaRPr lang="en-US" sz="3700" kern="1200" dirty="0">
              <a:solidFill>
                <a:schemeClr val="accent2"/>
              </a:solidFill>
              <a:latin typeface="Montserrat" pitchFamily="2" charset="77"/>
              <a:ea typeface="+mj-ea"/>
              <a:cs typeface="Segoe UI" panose="020B0502040204020203" pitchFamily="34" charset="0"/>
            </a:endParaRPr>
          </a:p>
        </p:txBody>
      </p:sp>
      <p:sp>
        <p:nvSpPr>
          <p:cNvPr id="2" name="TextBox 1">
            <a:extLst>
              <a:ext uri="{FF2B5EF4-FFF2-40B4-BE49-F238E27FC236}">
                <a16:creationId xmlns:a16="http://schemas.microsoft.com/office/drawing/2014/main" id="{ECE49E71-428E-3847-BE0B-20D085BABF1A}"/>
              </a:ext>
            </a:extLst>
          </p:cNvPr>
          <p:cNvSpPr txBox="1"/>
          <p:nvPr/>
        </p:nvSpPr>
        <p:spPr>
          <a:xfrm>
            <a:off x="882013" y="1306303"/>
            <a:ext cx="10894140" cy="4801314"/>
          </a:xfrm>
          <a:prstGeom prst="rect">
            <a:avLst/>
          </a:prstGeom>
          <a:noFill/>
        </p:spPr>
        <p:txBody>
          <a:bodyPr wrap="square" rtlCol="0">
            <a:spAutoFit/>
          </a:bodyPr>
          <a:lstStyle/>
          <a:p>
            <a:r>
              <a:rPr lang="en-US" b="1" dirty="0">
                <a:solidFill>
                  <a:schemeClr val="accent6">
                    <a:lumMod val="75000"/>
                  </a:schemeClr>
                </a:solidFill>
                <a:latin typeface="Montserrat" pitchFamily="2" charset="77"/>
              </a:rPr>
              <a:t>Example: Climate variability impacts on women farmers in Malawi</a:t>
            </a:r>
            <a:endParaRPr lang="en-CA" dirty="0">
              <a:solidFill>
                <a:schemeClr val="accent6">
                  <a:lumMod val="75000"/>
                </a:schemeClr>
              </a:solidFill>
              <a:latin typeface="Montserrat" pitchFamily="2" charset="77"/>
            </a:endParaRPr>
          </a:p>
          <a:p>
            <a:endParaRPr lang="en-US" dirty="0">
              <a:solidFill>
                <a:schemeClr val="accent6">
                  <a:lumMod val="75000"/>
                </a:schemeClr>
              </a:solidFill>
              <a:latin typeface="Montserrat" pitchFamily="2" charset="77"/>
            </a:endParaRPr>
          </a:p>
          <a:p>
            <a:r>
              <a:rPr lang="en-US" dirty="0">
                <a:latin typeface="Montserrat" pitchFamily="2" charset="77"/>
              </a:rPr>
              <a:t>Climate impacts in </a:t>
            </a:r>
            <a:r>
              <a:rPr lang="en-US" dirty="0" err="1">
                <a:latin typeface="Montserrat" pitchFamily="2" charset="77"/>
              </a:rPr>
              <a:t>Chikhwawa</a:t>
            </a:r>
            <a:r>
              <a:rPr lang="en-US" dirty="0">
                <a:latin typeface="Montserrat" pitchFamily="2" charset="77"/>
              </a:rPr>
              <a:t> and </a:t>
            </a:r>
            <a:r>
              <a:rPr lang="en-US" dirty="0" err="1">
                <a:latin typeface="Montserrat" pitchFamily="2" charset="77"/>
              </a:rPr>
              <a:t>Ntcheu</a:t>
            </a:r>
            <a:r>
              <a:rPr lang="en-US" dirty="0">
                <a:latin typeface="Montserrat" pitchFamily="2" charset="77"/>
              </a:rPr>
              <a:t> districts, in southern and central Malawi include direct and indirect impacts: droughts, increased temperatures, late rains, floods and low rainfall levels. Direct impacts are mainly caused by disasters that cause physical harm or stress while indirect impacts are felt through in activities and livelihoods. Increased temperatures have cause heat stress, increased cases of health problems such as malaria and increased demand for water at the homestead. This puts increased stress on human </a:t>
            </a:r>
            <a:r>
              <a:rPr lang="en-US" dirty="0" err="1">
                <a:latin typeface="Montserrat" pitchFamily="2" charset="77"/>
              </a:rPr>
              <a:t>labour</a:t>
            </a:r>
            <a:r>
              <a:rPr lang="en-US" dirty="0">
                <a:latin typeface="Montserrat" pitchFamily="2" charset="77"/>
              </a:rPr>
              <a:t> in farming and income-generating activities. Reduced rainfall, floods, droughts, late rains and short rain caused crop failure and destruction. Water quality and quantity were affected, with some rivers and wells drying up, reduced firewood supply, and increased cases of water-related diseases. Women carry most of the farming activities and households chores in the area, so that they are the most affected by these effects of climate variability and become most vulnerable to food insecurity. </a:t>
            </a:r>
            <a:endParaRPr lang="en-CA" dirty="0">
              <a:latin typeface="Montserrat" pitchFamily="2" charset="77"/>
            </a:endParaRPr>
          </a:p>
          <a:p>
            <a:endParaRPr lang="en-US" i="1" dirty="0">
              <a:latin typeface="Montserrat" pitchFamily="2" charset="77"/>
            </a:endParaRPr>
          </a:p>
          <a:p>
            <a:r>
              <a:rPr lang="en-US" sz="1400" i="1" dirty="0">
                <a:latin typeface="Montserrat" pitchFamily="2" charset="77"/>
              </a:rPr>
              <a:t>Source: </a:t>
            </a:r>
            <a:r>
              <a:rPr lang="en-US" sz="1400" i="1" dirty="0" err="1">
                <a:latin typeface="Montserrat" pitchFamily="2" charset="77"/>
                <a:hlinkClick r:id="rId3"/>
              </a:rPr>
              <a:t>Kakota</a:t>
            </a:r>
            <a:r>
              <a:rPr lang="en-US" sz="1400" i="1" dirty="0">
                <a:latin typeface="Montserrat" pitchFamily="2" charset="77"/>
                <a:hlinkClick r:id="rId3"/>
              </a:rPr>
              <a:t> et al, 2011</a:t>
            </a:r>
            <a:endParaRPr lang="en-CA" sz="1400" dirty="0">
              <a:latin typeface="Montserrat" pitchFamily="2" charset="77"/>
            </a:endParaRPr>
          </a:p>
          <a:p>
            <a:endParaRPr lang="en-US" dirty="0"/>
          </a:p>
        </p:txBody>
      </p:sp>
    </p:spTree>
    <p:extLst>
      <p:ext uri="{BB962C8B-B14F-4D97-AF65-F5344CB8AC3E}">
        <p14:creationId xmlns:p14="http://schemas.microsoft.com/office/powerpoint/2010/main" val="71196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7BB7185-2937-0C4F-9B24-663198544AD5}"/>
              </a:ext>
            </a:extLst>
          </p:cNvPr>
          <p:cNvSpPr txBox="1"/>
          <p:nvPr/>
        </p:nvSpPr>
        <p:spPr>
          <a:xfrm>
            <a:off x="648929" y="-82706"/>
            <a:ext cx="9373612" cy="1622321"/>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dirty="0">
                <a:solidFill>
                  <a:schemeClr val="accent5">
                    <a:lumMod val="75000"/>
                  </a:schemeClr>
                </a:solidFill>
                <a:latin typeface="Montserrat" pitchFamily="2" charset="77"/>
                <a:ea typeface="+mj-ea"/>
                <a:cs typeface="Segoe UI" panose="020B0502040204020203" pitchFamily="34" charset="0"/>
              </a:rPr>
              <a:t>Gender and climate change: </a:t>
            </a:r>
          </a:p>
          <a:p>
            <a:pPr>
              <a:lnSpc>
                <a:spcPct val="90000"/>
              </a:lnSpc>
              <a:spcBef>
                <a:spcPct val="0"/>
              </a:spcBef>
              <a:spcAft>
                <a:spcPts val="600"/>
              </a:spcAft>
            </a:pPr>
            <a:r>
              <a:rPr lang="en-US" sz="3700" dirty="0">
                <a:solidFill>
                  <a:schemeClr val="accent5">
                    <a:lumMod val="75000"/>
                  </a:schemeClr>
                </a:solidFill>
                <a:latin typeface="Montserrat" pitchFamily="2" charset="77"/>
                <a:ea typeface="+mj-ea"/>
                <a:cs typeface="Segoe UI" panose="020B0502040204020203" pitchFamily="34" charset="0"/>
              </a:rPr>
              <a:t>Key concepts</a:t>
            </a:r>
            <a:endParaRPr lang="en-US" sz="3700" kern="1200" dirty="0">
              <a:solidFill>
                <a:schemeClr val="accent5">
                  <a:lumMod val="75000"/>
                </a:schemeClr>
              </a:solidFill>
              <a:latin typeface="Montserrat" pitchFamily="2" charset="77"/>
              <a:ea typeface="+mj-ea"/>
              <a:cs typeface="Segoe UI" panose="020B0502040204020203" pitchFamily="34" charset="0"/>
            </a:endParaRPr>
          </a:p>
        </p:txBody>
      </p:sp>
      <p:sp>
        <p:nvSpPr>
          <p:cNvPr id="10" name="Content Placeholder 9">
            <a:extLst>
              <a:ext uri="{FF2B5EF4-FFF2-40B4-BE49-F238E27FC236}">
                <a16:creationId xmlns:a16="http://schemas.microsoft.com/office/drawing/2014/main" id="{288389F0-7DB6-4CD5-AD62-34DCDE50EBBF}"/>
              </a:ext>
            </a:extLst>
          </p:cNvPr>
          <p:cNvSpPr>
            <a:spLocks noGrp="1"/>
          </p:cNvSpPr>
          <p:nvPr>
            <p:ph idx="1"/>
          </p:nvPr>
        </p:nvSpPr>
        <p:spPr>
          <a:xfrm>
            <a:off x="648929" y="1390878"/>
            <a:ext cx="10431445" cy="5147151"/>
          </a:xfrm>
        </p:spPr>
        <p:txBody>
          <a:bodyPr vert="horz" lIns="91440" tIns="45720" rIns="91440" bIns="45720" rtlCol="0">
            <a:normAutofit fontScale="70000" lnSpcReduction="20000"/>
          </a:bodyPr>
          <a:lstStyle/>
          <a:p>
            <a:r>
              <a:rPr lang="en-CA" sz="2900" b="1" dirty="0">
                <a:solidFill>
                  <a:schemeClr val="accent6"/>
                </a:solidFill>
                <a:latin typeface="Montserrat" pitchFamily="2" charset="77"/>
              </a:rPr>
              <a:t>Vulnerability</a:t>
            </a:r>
            <a:r>
              <a:rPr lang="en-CA" sz="2900" dirty="0">
                <a:solidFill>
                  <a:schemeClr val="accent6"/>
                </a:solidFill>
                <a:latin typeface="Montserrat" pitchFamily="2" charset="77"/>
              </a:rPr>
              <a:t>: exposure </a:t>
            </a:r>
            <a:r>
              <a:rPr lang="en-CA" dirty="0">
                <a:latin typeface="Montserrat" pitchFamily="2" charset="77"/>
              </a:rPr>
              <a:t>to climate risks (such as extreme weather events, losses in agricultural productivity, and alterations in hydrological patterns)  </a:t>
            </a:r>
            <a:r>
              <a:rPr lang="en-CA" sz="2900" dirty="0">
                <a:solidFill>
                  <a:schemeClr val="accent6"/>
                </a:solidFill>
                <a:latin typeface="Montserrat" pitchFamily="2" charset="77"/>
              </a:rPr>
              <a:t>and capacity to adapt</a:t>
            </a:r>
            <a:r>
              <a:rPr lang="en-CA" dirty="0">
                <a:latin typeface="Montserrat" pitchFamily="2" charset="77"/>
              </a:rPr>
              <a:t>. It is characterized by interrelations between ecological and, increasingly, social sys- </a:t>
            </a:r>
            <a:r>
              <a:rPr lang="en-CA" dirty="0" err="1">
                <a:latin typeface="Montserrat" pitchFamily="2" charset="77"/>
              </a:rPr>
              <a:t>tems</a:t>
            </a:r>
            <a:r>
              <a:rPr lang="en-CA" dirty="0">
                <a:latin typeface="Montserrat" pitchFamily="2" charset="77"/>
              </a:rPr>
              <a:t>, such as weather impacts, viability of natural resources, access to markets, and societal safety nets. </a:t>
            </a:r>
          </a:p>
          <a:p>
            <a:endParaRPr lang="en-CA" dirty="0">
              <a:latin typeface="Montserrat" pitchFamily="2" charset="77"/>
            </a:endParaRPr>
          </a:p>
          <a:p>
            <a:r>
              <a:rPr lang="en-CA" sz="2900" b="1" dirty="0">
                <a:solidFill>
                  <a:schemeClr val="accent6"/>
                </a:solidFill>
                <a:latin typeface="Montserrat" pitchFamily="2" charset="77"/>
              </a:rPr>
              <a:t>Resilience / adaptive capacity</a:t>
            </a:r>
            <a:r>
              <a:rPr lang="en-CA" dirty="0">
                <a:latin typeface="Montserrat" pitchFamily="2" charset="77"/>
              </a:rPr>
              <a:t>: the capacity of communities or house- holds to resist, cope with, or recover from shocks and stresses (</a:t>
            </a:r>
            <a:r>
              <a:rPr lang="en-CA" dirty="0" err="1">
                <a:latin typeface="Montserrat" pitchFamily="2" charset="77"/>
              </a:rPr>
              <a:t>Ulrichs</a:t>
            </a:r>
            <a:r>
              <a:rPr lang="en-CA" dirty="0">
                <a:latin typeface="Montserrat" pitchFamily="2" charset="77"/>
              </a:rPr>
              <a:t> et al. 2015) and arrive at a state of reduced or diminished vulnerability (see Perez et al. 2015). </a:t>
            </a:r>
          </a:p>
          <a:p>
            <a:endParaRPr lang="en-CA" dirty="0">
              <a:latin typeface="Montserrat" pitchFamily="2" charset="77"/>
            </a:endParaRPr>
          </a:p>
          <a:p>
            <a:r>
              <a:rPr lang="en-CA" sz="2900" b="1" dirty="0">
                <a:solidFill>
                  <a:schemeClr val="accent6"/>
                </a:solidFill>
                <a:latin typeface="Montserrat" pitchFamily="2" charset="77"/>
              </a:rPr>
              <a:t>Women’s agency </a:t>
            </a:r>
            <a:r>
              <a:rPr lang="en-CA" dirty="0">
                <a:latin typeface="Montserrat" pitchFamily="2" charset="77"/>
              </a:rPr>
              <a:t>in relation to climate resilience is the ability to access and act on (make choices based on) information and to participate in decisions that affect their lives. </a:t>
            </a:r>
          </a:p>
          <a:p>
            <a:endParaRPr lang="en-CA" dirty="0">
              <a:solidFill>
                <a:schemeClr val="accent6"/>
              </a:solidFill>
              <a:latin typeface="Montserrat" pitchFamily="2" charset="77"/>
            </a:endParaRPr>
          </a:p>
          <a:p>
            <a:r>
              <a:rPr lang="en-CA" b="1" dirty="0">
                <a:solidFill>
                  <a:schemeClr val="accent6"/>
                </a:solidFill>
                <a:latin typeface="Montserrat" pitchFamily="2" charset="77"/>
              </a:rPr>
              <a:t>Definition of empowerment</a:t>
            </a:r>
            <a:r>
              <a:rPr lang="en-CA" dirty="0">
                <a:solidFill>
                  <a:schemeClr val="tx1">
                    <a:lumMod val="75000"/>
                    <a:lumOff val="25000"/>
                  </a:schemeClr>
                </a:solidFill>
                <a:latin typeface="Montserrat" pitchFamily="2" charset="77"/>
              </a:rPr>
              <a:t>: Ability to enhance agency, or the ability to define one’s goals and act upon them along with the power to influence the environment and have power over one’s own life through control of resources, decision making at household or community levels  (</a:t>
            </a:r>
            <a:r>
              <a:rPr lang="en-CA" dirty="0">
                <a:solidFill>
                  <a:schemeClr val="tx1">
                    <a:lumMod val="75000"/>
                    <a:lumOff val="25000"/>
                  </a:schemeClr>
                </a:solidFill>
                <a:latin typeface="Montserrat" pitchFamily="2" charset="77"/>
                <a:hlinkClick r:id="rId3"/>
              </a:rPr>
              <a:t>Kabeer, 1999</a:t>
            </a:r>
            <a:r>
              <a:rPr lang="en-CA" dirty="0">
                <a:solidFill>
                  <a:schemeClr val="tx1">
                    <a:lumMod val="75000"/>
                    <a:lumOff val="25000"/>
                  </a:schemeClr>
                </a:solidFill>
                <a:latin typeface="Montserrat" pitchFamily="2" charset="77"/>
              </a:rPr>
              <a:t>; </a:t>
            </a:r>
            <a:r>
              <a:rPr lang="en-CA" dirty="0">
                <a:solidFill>
                  <a:schemeClr val="tx1">
                    <a:lumMod val="75000"/>
                    <a:lumOff val="25000"/>
                  </a:schemeClr>
                </a:solidFill>
                <a:latin typeface="Montserrat" pitchFamily="2" charset="77"/>
                <a:hlinkClick r:id="rId4"/>
              </a:rPr>
              <a:t>Rothman, et al, 2019</a:t>
            </a:r>
            <a:r>
              <a:rPr lang="en-CA" dirty="0">
                <a:solidFill>
                  <a:schemeClr val="tx1">
                    <a:lumMod val="75000"/>
                    <a:lumOff val="25000"/>
                  </a:schemeClr>
                </a:solidFill>
                <a:latin typeface="Montserrat" pitchFamily="2" charset="77"/>
              </a:rPr>
              <a:t>)</a:t>
            </a:r>
            <a:endParaRPr lang="en-CA" dirty="0">
              <a:latin typeface="Montserrat" pitchFamily="2" charset="77"/>
            </a:endParaRPr>
          </a:p>
          <a:p>
            <a:endParaRPr lang="en-CA" dirty="0"/>
          </a:p>
        </p:txBody>
      </p:sp>
    </p:spTree>
    <p:extLst>
      <p:ext uri="{BB962C8B-B14F-4D97-AF65-F5344CB8AC3E}">
        <p14:creationId xmlns:p14="http://schemas.microsoft.com/office/powerpoint/2010/main" val="627992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{B43DD1AA-820A-1E4C-96A8-A5092E7F2F78}tf10001072</Template>
  <TotalTime>2202</TotalTime>
  <Words>1641</Words>
  <Application>Microsoft Office PowerPoint</Application>
  <PresentationFormat>Widescreen</PresentationFormat>
  <Paragraphs>144</Paragraphs>
  <Slides>21</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Montserrat</vt:lpstr>
      <vt:lpstr>Segoe UI</vt:lpstr>
      <vt:lpstr>Office Theme</vt:lpstr>
      <vt:lpstr>PowerPoint Presentation</vt:lpstr>
      <vt:lpstr>PowerPoint Presentation</vt:lpstr>
      <vt:lpstr>PowerPoint Presentation</vt:lpstr>
      <vt:lpstr>PowerPoint Presentation</vt:lpstr>
      <vt:lpstr>Urbanisation: proportion of population living in urban areas: 1990, 2014, 2050 </vt:lpstr>
      <vt:lpstr>PowerPoint Presentation</vt:lpstr>
      <vt:lpstr>Women’s work in natural-environment based communities</vt:lpstr>
      <vt:lpstr>PowerPoint Presentation</vt:lpstr>
      <vt:lpstr>PowerPoint Presentation</vt:lpstr>
      <vt:lpstr>Climate-smart agriculture for food security:  Nature, Lipper et al, 2014</vt:lpstr>
      <vt:lpstr>PowerPoint Presentation</vt:lpstr>
      <vt:lpstr>Four gender inequality dimensions of climate resilience</vt:lpstr>
      <vt:lpstr>PowerPoint Presentation</vt:lpstr>
      <vt:lpstr>Gender digital gap</vt:lpstr>
      <vt:lpstr> </vt:lpstr>
      <vt:lpstr>PowerPoint Presentation</vt:lpstr>
      <vt:lpstr>PowerPoint Presentation</vt:lpstr>
      <vt:lpstr>PowerPoint Presentation</vt:lpstr>
      <vt:lpstr>4. Collective action for equality in Daga Birame, Senegal</vt:lpstr>
      <vt:lpstr>PowerPoint Presentation</vt:lpstr>
      <vt:lpstr>4. Gaps and opportunities looking forward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Huyer, Sophia (ILRI)</dc:creator>
  <cp:lastModifiedBy>Yabowork, Abenet (ILRI)</cp:lastModifiedBy>
  <cp:revision>16</cp:revision>
  <dcterms:created xsi:type="dcterms:W3CDTF">2022-02-18T20:11:21Z</dcterms:created>
  <dcterms:modified xsi:type="dcterms:W3CDTF">2022-05-04T08:56:45Z</dcterms:modified>
</cp:coreProperties>
</file>