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8" r:id="rId2"/>
  </p:sldMasterIdLst>
  <p:notesMasterIdLst>
    <p:notesMasterId r:id="rId21"/>
  </p:notesMasterIdLst>
  <p:sldIdLst>
    <p:sldId id="698" r:id="rId3"/>
    <p:sldId id="260" r:id="rId4"/>
    <p:sldId id="4434" r:id="rId5"/>
    <p:sldId id="4450" r:id="rId6"/>
    <p:sldId id="4462" r:id="rId7"/>
    <p:sldId id="4451" r:id="rId8"/>
    <p:sldId id="4456" r:id="rId9"/>
    <p:sldId id="4453" r:id="rId10"/>
    <p:sldId id="4457" r:id="rId11"/>
    <p:sldId id="4458" r:id="rId12"/>
    <p:sldId id="4459" r:id="rId13"/>
    <p:sldId id="4464" r:id="rId14"/>
    <p:sldId id="4463" r:id="rId15"/>
    <p:sldId id="705" r:id="rId16"/>
    <p:sldId id="4447" r:id="rId17"/>
    <p:sldId id="4448" r:id="rId18"/>
    <p:sldId id="4466" r:id="rId19"/>
    <p:sldId id="688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F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101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084372228549E-2"/>
          <c:y val="1.6686887325865901E-2"/>
          <c:w val="0.93364081660156439"/>
          <c:h val="0.86613432085923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'Bwt at 20 weeks in six station '!$F$54</c:f>
              <c:strCache>
                <c:ptCount val="1"/>
                <c:pt idx="0">
                  <c:v>Mean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AEC-41BD-A9F9-D09A92691E75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AEC-41BD-A9F9-D09A92691E75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AEC-41BD-A9F9-D09A92691E75}"/>
              </c:ext>
            </c:extLst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AEC-41BD-A9F9-D09A92691E75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3AEC-41BD-A9F9-D09A92691E75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3AEC-41BD-A9F9-D09A92691E75}"/>
              </c:ext>
            </c:extLst>
          </c:dPt>
          <c:errBars>
            <c:errBarType val="both"/>
            <c:errValType val="cust"/>
            <c:noEndCap val="0"/>
            <c:plus>
              <c:numRef>
                <c:f>'Bwt at 20 weeks in six station '!$G$55:$G$60</c:f>
                <c:numCache>
                  <c:formatCode>General</c:formatCode>
                  <c:ptCount val="6"/>
                  <c:pt idx="0">
                    <c:v>119.7</c:v>
                  </c:pt>
                  <c:pt idx="1">
                    <c:v>170.7</c:v>
                  </c:pt>
                  <c:pt idx="2">
                    <c:v>126</c:v>
                  </c:pt>
                  <c:pt idx="3">
                    <c:v>180.9</c:v>
                  </c:pt>
                  <c:pt idx="4">
                    <c:v>205.8</c:v>
                  </c:pt>
                  <c:pt idx="5">
                    <c:v>201.1</c:v>
                  </c:pt>
                </c:numCache>
              </c:numRef>
            </c:plus>
            <c:minus>
              <c:numRef>
                <c:f>'Bwt at 20 weeks in six station '!$G$55:$G$60</c:f>
                <c:numCache>
                  <c:formatCode>General</c:formatCode>
                  <c:ptCount val="6"/>
                  <c:pt idx="0">
                    <c:v>119.7</c:v>
                  </c:pt>
                  <c:pt idx="1">
                    <c:v>170.7</c:v>
                  </c:pt>
                  <c:pt idx="2">
                    <c:v>126</c:v>
                  </c:pt>
                  <c:pt idx="3">
                    <c:v>180.9</c:v>
                  </c:pt>
                  <c:pt idx="4">
                    <c:v>205.8</c:v>
                  </c:pt>
                  <c:pt idx="5">
                    <c:v>201.1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errBars>
          <c:cat>
            <c:multiLvlStrRef>
              <c:f>'Bwt at 20 weeks in six station '!$D$55:$E$60</c:f>
              <c:multiLvlStrCache>
                <c:ptCount val="6"/>
                <c:lvl>
                  <c:pt idx="0">
                    <c:v>Female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Male</c:v>
                  </c:pt>
                  <c:pt idx="4">
                    <c:v>Female</c:v>
                  </c:pt>
                  <c:pt idx="5">
                    <c:v>Male</c:v>
                  </c:pt>
                </c:lvl>
                <c:lvl>
                  <c:pt idx="0">
                    <c:v>REDJA (Hubbard)</c:v>
                  </c:pt>
                  <c:pt idx="2">
                    <c:v>RIRJA (Hubbard)</c:v>
                  </c:pt>
                  <c:pt idx="4">
                    <c:v>Households Chicken</c:v>
                  </c:pt>
                </c:lvl>
              </c:multiLvlStrCache>
            </c:multiLvlStrRef>
          </c:cat>
          <c:val>
            <c:numRef>
              <c:f>'Bwt at 20 weeks in six station '!$F$55:$F$60</c:f>
              <c:numCache>
                <c:formatCode>General</c:formatCode>
                <c:ptCount val="6"/>
                <c:pt idx="0">
                  <c:v>509.7</c:v>
                </c:pt>
                <c:pt idx="1">
                  <c:v>570.79999999999995</c:v>
                </c:pt>
                <c:pt idx="2">
                  <c:v>467.8</c:v>
                </c:pt>
                <c:pt idx="3">
                  <c:v>538.4</c:v>
                </c:pt>
                <c:pt idx="4">
                  <c:v>353.6</c:v>
                </c:pt>
                <c:pt idx="5">
                  <c:v>389.2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AEC-41BD-A9F9-D09A92691E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436349448"/>
        <c:axId val="436347808"/>
      </c:barChart>
      <c:catAx>
        <c:axId val="436349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6347808"/>
        <c:crosses val="autoZero"/>
        <c:auto val="1"/>
        <c:lblAlgn val="ctr"/>
        <c:lblOffset val="100"/>
        <c:noMultiLvlLbl val="0"/>
      </c:catAx>
      <c:valAx>
        <c:axId val="436347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2000" b="1" i="0" u="none" strike="noStrike" kern="1200" cap="all" baseline="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2000" b="1" i="0" u="none" strike="noStrike" kern="1200" cap="all" baseline="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latin typeface="+mn-lt"/>
                    <a:ea typeface="+mn-ea"/>
                    <a:cs typeface="+mn-cs"/>
                  </a:rPr>
                  <a:t>weight (grams)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en-US" sz="2000" b="1" i="0" u="none" strike="noStrike" kern="1200" cap="all" baseline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6349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'Bwt at 20wks Onstation Nigeria '!$F$10</c:f>
              <c:strCache>
                <c:ptCount val="1"/>
                <c:pt idx="0">
                  <c:v>LSM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D59-4E7B-A68E-1E55EC7302D4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D59-4E7B-A68E-1E55EC7302D4}"/>
              </c:ext>
            </c:extLst>
          </c:dPt>
          <c:dPt>
            <c:idx val="2"/>
            <c:invertIfNegative val="0"/>
            <c:bubble3D val="0"/>
            <c:spPr>
              <a:solidFill>
                <a:srgbClr val="92D05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6D59-4E7B-A68E-1E55EC7302D4}"/>
              </c:ext>
            </c:extLst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6D59-4E7B-A68E-1E55EC7302D4}"/>
              </c:ext>
            </c:extLst>
          </c:dPt>
          <c:errBars>
            <c:errBarType val="both"/>
            <c:errValType val="cust"/>
            <c:noEndCap val="0"/>
            <c:plus>
              <c:numRef>
                <c:f>'Bwt at 20wks Onstation Nigeria '!$G$11:$G$16</c:f>
                <c:numCache>
                  <c:formatCode>General</c:formatCode>
                  <c:ptCount val="6"/>
                  <c:pt idx="0">
                    <c:v>348.4</c:v>
                  </c:pt>
                  <c:pt idx="1">
                    <c:v>326.3</c:v>
                  </c:pt>
                  <c:pt idx="2">
                    <c:v>402.9</c:v>
                  </c:pt>
                  <c:pt idx="3">
                    <c:v>292.10000000000002</c:v>
                  </c:pt>
                  <c:pt idx="4">
                    <c:v>329.8</c:v>
                  </c:pt>
                  <c:pt idx="5">
                    <c:v>256</c:v>
                  </c:pt>
                </c:numCache>
              </c:numRef>
            </c:plus>
            <c:minus>
              <c:numRef>
                <c:f>'Bwt at 20wks Onstation Nigeria '!$G$11:$G$16</c:f>
                <c:numCache>
                  <c:formatCode>General</c:formatCode>
                  <c:ptCount val="6"/>
                  <c:pt idx="0">
                    <c:v>348.4</c:v>
                  </c:pt>
                  <c:pt idx="1">
                    <c:v>326.3</c:v>
                  </c:pt>
                  <c:pt idx="2">
                    <c:v>402.9</c:v>
                  </c:pt>
                  <c:pt idx="3">
                    <c:v>292.10000000000002</c:v>
                  </c:pt>
                  <c:pt idx="4">
                    <c:v>329.8</c:v>
                  </c:pt>
                  <c:pt idx="5">
                    <c:v>256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errBars>
          <c:cat>
            <c:multiLvlStrRef>
              <c:f>'Bwt at 20wks Onstation Nigeria '!$D$11:$E$16</c:f>
              <c:multiLvlStrCache>
                <c:ptCount val="6"/>
                <c:lvl>
                  <c:pt idx="0">
                    <c:v>Unselected </c:v>
                  </c:pt>
                  <c:pt idx="1">
                    <c:v>Selected</c:v>
                  </c:pt>
                  <c:pt idx="2">
                    <c:v>Unselected </c:v>
                  </c:pt>
                  <c:pt idx="3">
                    <c:v>Selected</c:v>
                  </c:pt>
                  <c:pt idx="4">
                    <c:v>Unselected </c:v>
                  </c:pt>
                  <c:pt idx="5">
                    <c:v>Selected</c:v>
                  </c:pt>
                </c:lvl>
                <c:lvl>
                  <c:pt idx="0">
                    <c:v>Batch 1</c:v>
                  </c:pt>
                  <c:pt idx="2">
                    <c:v>Batch 2</c:v>
                  </c:pt>
                  <c:pt idx="4">
                    <c:v>Batch 3</c:v>
                  </c:pt>
                </c:lvl>
              </c:multiLvlStrCache>
            </c:multiLvlStrRef>
          </c:cat>
          <c:val>
            <c:numRef>
              <c:f>'Bwt at 20wks Onstation Nigeria '!$F$11:$F$16</c:f>
              <c:numCache>
                <c:formatCode>General</c:formatCode>
                <c:ptCount val="6"/>
                <c:pt idx="0">
                  <c:v>1277</c:v>
                </c:pt>
                <c:pt idx="1">
                  <c:v>2069.4</c:v>
                </c:pt>
                <c:pt idx="2">
                  <c:v>1273.5999999999999</c:v>
                </c:pt>
                <c:pt idx="3">
                  <c:v>2108</c:v>
                </c:pt>
                <c:pt idx="4">
                  <c:v>1046.7</c:v>
                </c:pt>
                <c:pt idx="5">
                  <c:v>2291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D59-4E7B-A68E-1E55EC7302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464639624"/>
        <c:axId val="464639952"/>
      </c:barChart>
      <c:catAx>
        <c:axId val="464639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639952"/>
        <c:crosses val="autoZero"/>
        <c:auto val="1"/>
        <c:lblAlgn val="ctr"/>
        <c:lblOffset val="100"/>
        <c:noMultiLvlLbl val="0"/>
      </c:catAx>
      <c:valAx>
        <c:axId val="464639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2000" b="0" i="0" u="none" strike="noStrike" kern="1200" cap="all" baseline="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2000" b="0" i="0" u="none" strike="noStrike" kern="1200" cap="all" baseline="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latin typeface="+mn-lt"/>
                    <a:ea typeface="+mn-ea"/>
                    <a:cs typeface="+mn-cs"/>
                  </a:rPr>
                  <a:t>weight (grams)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en-US" sz="2000" b="0" i="0" u="none" strike="noStrike" kern="1200" cap="all" baseline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639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'BWT 16 Horasi Fema'!$F$10</c:f>
              <c:strCache>
                <c:ptCount val="1"/>
                <c:pt idx="0">
                  <c:v>LSM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7A-4C56-8A79-B1A3266B548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7A-4C56-8A79-B1A3266B5482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57A-4C56-8A79-B1A3266B548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57A-4C56-8A79-B1A3266B5482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357A-4C56-8A79-B1A3266B5482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 w="9525" cap="flat" cmpd="sng" algn="ctr">
                <a:solidFill>
                  <a:schemeClr val="accent5">
                    <a:lumMod val="7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357A-4C56-8A79-B1A3266B5482}"/>
              </c:ext>
            </c:extLst>
          </c:dPt>
          <c:errBars>
            <c:errBarType val="both"/>
            <c:errValType val="cust"/>
            <c:noEndCap val="0"/>
            <c:plus>
              <c:numRef>
                <c:f>'BWT 16 Horasi Fema'!$G$11:$G$16</c:f>
                <c:numCache>
                  <c:formatCode>General</c:formatCode>
                  <c:ptCount val="6"/>
                  <c:pt idx="0">
                    <c:v>341.9</c:v>
                  </c:pt>
                  <c:pt idx="1">
                    <c:v>308.89999999999998</c:v>
                  </c:pt>
                  <c:pt idx="2">
                    <c:v>393.6</c:v>
                  </c:pt>
                  <c:pt idx="3">
                    <c:v>353.2</c:v>
                  </c:pt>
                  <c:pt idx="4">
                    <c:v>312.10000000000002</c:v>
                  </c:pt>
                  <c:pt idx="5">
                    <c:v>147.80000000000001</c:v>
                  </c:pt>
                </c:numCache>
              </c:numRef>
            </c:plus>
            <c:minus>
              <c:numRef>
                <c:f>'BWT 16 Horasi Fema'!$G$11:$G$16</c:f>
                <c:numCache>
                  <c:formatCode>General</c:formatCode>
                  <c:ptCount val="6"/>
                  <c:pt idx="0">
                    <c:v>341.9</c:v>
                  </c:pt>
                  <c:pt idx="1">
                    <c:v>308.89999999999998</c:v>
                  </c:pt>
                  <c:pt idx="2">
                    <c:v>393.6</c:v>
                  </c:pt>
                  <c:pt idx="3">
                    <c:v>353.2</c:v>
                  </c:pt>
                  <c:pt idx="4">
                    <c:v>312.10000000000002</c:v>
                  </c:pt>
                  <c:pt idx="5">
                    <c:v>147.80000000000001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</c:errBars>
          <c:cat>
            <c:multiLvlStrRef>
              <c:f>'BWT 16 Horasi Fema'!$D$11:$E$16</c:f>
              <c:multiLvlStrCache>
                <c:ptCount val="6"/>
                <c:lvl>
                  <c:pt idx="0">
                    <c:v>Unselected</c:v>
                  </c:pt>
                  <c:pt idx="1">
                    <c:v>Selected</c:v>
                  </c:pt>
                  <c:pt idx="2">
                    <c:v>Unselected</c:v>
                  </c:pt>
                  <c:pt idx="3">
                    <c:v>Selected</c:v>
                  </c:pt>
                  <c:pt idx="4">
                    <c:v>Unselected</c:v>
                  </c:pt>
                  <c:pt idx="5">
                    <c:v>Selected</c:v>
                  </c:pt>
                </c:lvl>
                <c:lvl>
                  <c:pt idx="0">
                    <c:v>Batch 1</c:v>
                  </c:pt>
                  <c:pt idx="2">
                    <c:v>Batch 2</c:v>
                  </c:pt>
                  <c:pt idx="4">
                    <c:v>Batch 3</c:v>
                  </c:pt>
                </c:lvl>
              </c:multiLvlStrCache>
            </c:multiLvlStrRef>
          </c:cat>
          <c:val>
            <c:numRef>
              <c:f>'BWT 16 Horasi Fema'!$F$11:$F$16</c:f>
              <c:numCache>
                <c:formatCode>General</c:formatCode>
                <c:ptCount val="6"/>
                <c:pt idx="0">
                  <c:v>1149.8</c:v>
                </c:pt>
                <c:pt idx="1">
                  <c:v>1256</c:v>
                </c:pt>
                <c:pt idx="2">
                  <c:v>1147.9000000000001</c:v>
                </c:pt>
                <c:pt idx="3">
                  <c:v>1319.5</c:v>
                </c:pt>
                <c:pt idx="4">
                  <c:v>934.5</c:v>
                </c:pt>
                <c:pt idx="5">
                  <c:v>1218.8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57A-4C56-8A79-B1A3266B54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464639624"/>
        <c:axId val="464639952"/>
      </c:barChart>
      <c:catAx>
        <c:axId val="464639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639952"/>
        <c:crosses val="autoZero"/>
        <c:auto val="1"/>
        <c:lblAlgn val="ctr"/>
        <c:lblOffset val="100"/>
        <c:noMultiLvlLbl val="0"/>
      </c:catAx>
      <c:valAx>
        <c:axId val="464639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en-US" sz="2800" b="0" i="0" u="none" strike="noStrike" kern="1200" cap="all" baseline="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latin typeface="+mn-lt"/>
                    <a:ea typeface="+mn-ea"/>
                    <a:cs typeface="+mn-cs"/>
                  </a:defRPr>
                </a:pPr>
                <a:r>
                  <a:rPr lang="en-US" sz="2800" b="0" i="0" u="none" strike="noStrike" kern="1200" cap="all" baseline="0"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latin typeface="+mn-lt"/>
                    <a:ea typeface="+mn-ea"/>
                    <a:cs typeface="+mn-cs"/>
                  </a:rPr>
                  <a:t>weight (grams)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en-US" sz="2800" b="0" i="0" u="none" strike="noStrike" kern="1200" cap="all" baseline="0"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4639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400">
        <a:latin typeface="+mn-lt"/>
        <a:ea typeface="+mn-ea"/>
        <a:cs typeface="+mn-cs"/>
        <a:sym typeface="Calibri"/>
      </a:defRPr>
    </a:lvl1pPr>
    <a:lvl2pPr indent="228600" defTabSz="1828800" latinLnBrk="0">
      <a:defRPr sz="2400">
        <a:latin typeface="+mn-lt"/>
        <a:ea typeface="+mn-ea"/>
        <a:cs typeface="+mn-cs"/>
        <a:sym typeface="Calibri"/>
      </a:defRPr>
    </a:lvl2pPr>
    <a:lvl3pPr indent="457200" defTabSz="1828800" latinLnBrk="0">
      <a:defRPr sz="2400">
        <a:latin typeface="+mn-lt"/>
        <a:ea typeface="+mn-ea"/>
        <a:cs typeface="+mn-cs"/>
        <a:sym typeface="Calibri"/>
      </a:defRPr>
    </a:lvl3pPr>
    <a:lvl4pPr indent="685800" defTabSz="1828800" latinLnBrk="0">
      <a:defRPr sz="2400">
        <a:latin typeface="+mn-lt"/>
        <a:ea typeface="+mn-ea"/>
        <a:cs typeface="+mn-cs"/>
        <a:sym typeface="Calibri"/>
      </a:defRPr>
    </a:lvl4pPr>
    <a:lvl5pPr indent="914400" defTabSz="1828800" latinLnBrk="0">
      <a:defRPr sz="2400">
        <a:latin typeface="+mn-lt"/>
        <a:ea typeface="+mn-ea"/>
        <a:cs typeface="+mn-cs"/>
        <a:sym typeface="Calibri"/>
      </a:defRPr>
    </a:lvl5pPr>
    <a:lvl6pPr indent="1143000" defTabSz="1828800" latinLnBrk="0">
      <a:defRPr sz="2400">
        <a:latin typeface="+mn-lt"/>
        <a:ea typeface="+mn-ea"/>
        <a:cs typeface="+mn-cs"/>
        <a:sym typeface="Calibri"/>
      </a:defRPr>
    </a:lvl6pPr>
    <a:lvl7pPr indent="1371600" defTabSz="1828800" latinLnBrk="0">
      <a:defRPr sz="2400">
        <a:latin typeface="+mn-lt"/>
        <a:ea typeface="+mn-ea"/>
        <a:cs typeface="+mn-cs"/>
        <a:sym typeface="Calibri"/>
      </a:defRPr>
    </a:lvl7pPr>
    <a:lvl8pPr indent="1600200" defTabSz="1828800" latinLnBrk="0">
      <a:defRPr sz="2400">
        <a:latin typeface="+mn-lt"/>
        <a:ea typeface="+mn-ea"/>
        <a:cs typeface="+mn-cs"/>
        <a:sym typeface="Calibri"/>
      </a:defRPr>
    </a:lvl8pPr>
    <a:lvl9pPr indent="1828800" defTabSz="1828800" latinLnBrk="0">
      <a:defRPr sz="24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 dirty="0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1828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01CC4C-12AA-4A46-8A38-3357CDFDA867}" type="slidenum">
              <a:rPr kumimoji="0" lang="en-GB" altLang="en-KE" sz="3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/>
                <a:sym typeface="Calibri"/>
              </a:rPr>
              <a:pPr marL="0" marR="0" lvl="0" indent="0" algn="l" defTabSz="18288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altLang="en-KE" sz="36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218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49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ACC6E4-9882-8C47-A496-56DAC1B28245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784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"/>
          <p:cNvSpPr/>
          <p:nvPr/>
        </p:nvSpPr>
        <p:spPr>
          <a:xfrm>
            <a:off x="-21124" y="10174"/>
            <a:ext cx="24426248" cy="13429194"/>
          </a:xfrm>
          <a:prstGeom prst="rect">
            <a:avLst/>
          </a:prstGeom>
          <a:solidFill>
            <a:schemeClr val="accent4">
              <a:lumOff val="25000"/>
              <a:alpha val="30061"/>
            </a:schemeClr>
          </a:solidFill>
          <a:ln w="12700">
            <a:solidFill>
              <a:schemeClr val="accent4">
                <a:lumOff val="25000"/>
                <a:alpha val="30061"/>
              </a:schemeClr>
            </a:solidFill>
            <a:miter/>
          </a:ln>
        </p:spPr>
        <p:txBody>
          <a:bodyPr tIns="91439" bIns="91439" anchor="ctr"/>
          <a:lstStyle/>
          <a:p>
            <a:pPr>
              <a:defRPr sz="2700">
                <a:solidFill>
                  <a:srgbClr val="535353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xfrm>
            <a:off x="8798652" y="3266811"/>
            <a:ext cx="12425496" cy="473346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t>Title Text</a:t>
            </a:r>
          </a:p>
        </p:txBody>
      </p:sp>
      <p:grpSp>
        <p:nvGrpSpPr>
          <p:cNvPr id="46" name="Group"/>
          <p:cNvGrpSpPr/>
          <p:nvPr/>
        </p:nvGrpSpPr>
        <p:grpSpPr>
          <a:xfrm>
            <a:off x="-10033" y="13446545"/>
            <a:ext cx="24399216" cy="278408"/>
            <a:chOff x="0" y="0"/>
            <a:chExt cx="24399215" cy="278407"/>
          </a:xfrm>
        </p:grpSpPr>
        <p:sp>
          <p:nvSpPr>
            <p:cNvPr id="43" name="Rectangle"/>
            <p:cNvSpPr/>
            <p:nvPr/>
          </p:nvSpPr>
          <p:spPr>
            <a:xfrm>
              <a:off x="12214557" y="0"/>
              <a:ext cx="12184659" cy="278408"/>
            </a:xfrm>
            <a:prstGeom prst="rect">
              <a:avLst/>
            </a:prstGeom>
            <a:solidFill>
              <a:schemeClr val="accent6">
                <a:satOff val="-3457"/>
                <a:lumOff val="1303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4" name="Rectangle"/>
            <p:cNvSpPr/>
            <p:nvPr/>
          </p:nvSpPr>
          <p:spPr>
            <a:xfrm>
              <a:off x="6112917" y="0"/>
              <a:ext cx="6108176" cy="278408"/>
            </a:xfrm>
            <a:prstGeom prst="rect">
              <a:avLst/>
            </a:prstGeom>
            <a:solidFill>
              <a:srgbClr val="008F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5" name="Rectangle"/>
            <p:cNvSpPr/>
            <p:nvPr/>
          </p:nvSpPr>
          <p:spPr>
            <a:xfrm>
              <a:off x="0" y="0"/>
              <a:ext cx="6108175" cy="278408"/>
            </a:xfrm>
            <a:prstGeom prst="rect">
              <a:avLst/>
            </a:prstGeom>
            <a:solidFill>
              <a:srgbClr val="FFD63E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68000" y="591185"/>
            <a:ext cx="576990" cy="58928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le Text"/>
          <p:cNvSpPr txBox="1">
            <a:spLocks noGrp="1"/>
          </p:cNvSpPr>
          <p:nvPr>
            <p:ph type="title"/>
          </p:nvPr>
        </p:nvSpPr>
        <p:spPr>
          <a:xfrm>
            <a:off x="1679575" y="914400"/>
            <a:ext cx="7864476" cy="3200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4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5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366375" y="1974850"/>
            <a:ext cx="12344401" cy="9747250"/>
          </a:xfrm>
          <a:prstGeom prst="rect">
            <a:avLst/>
          </a:prstGeom>
        </p:spPr>
        <p:txBody>
          <a:bodyPr/>
          <a:lstStyle>
            <a:lvl1pPr>
              <a:defRPr sz="6400">
                <a:latin typeface="+mn-lt"/>
                <a:ea typeface="+mn-ea"/>
                <a:cs typeface="+mn-cs"/>
                <a:sym typeface="Calibri"/>
              </a:defRPr>
            </a:lvl1pPr>
            <a:lvl2pPr marL="979714" indent="-522514">
              <a:defRPr sz="6400">
                <a:latin typeface="+mn-lt"/>
                <a:ea typeface="+mn-ea"/>
                <a:cs typeface="+mn-cs"/>
                <a:sym typeface="Calibri"/>
              </a:defRPr>
            </a:lvl2pPr>
            <a:lvl3pPr marL="1524000" indent="-609600">
              <a:defRPr sz="6400">
                <a:latin typeface="+mn-lt"/>
                <a:ea typeface="+mn-ea"/>
                <a:cs typeface="+mn-cs"/>
                <a:sym typeface="Calibri"/>
              </a:defRPr>
            </a:lvl3pPr>
            <a:lvl4pPr marL="2103120" indent="-731520">
              <a:defRPr sz="6400">
                <a:latin typeface="+mn-lt"/>
                <a:ea typeface="+mn-ea"/>
                <a:cs typeface="+mn-cs"/>
                <a:sym typeface="Calibri"/>
              </a:defRPr>
            </a:lvl4pPr>
            <a:lvl5pPr marL="2560320" indent="-731520">
              <a:defRPr sz="64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1679575" y="4114800"/>
            <a:ext cx="7864475" cy="7623176"/>
          </a:xfrm>
          <a:prstGeom prst="rect">
            <a:avLst/>
          </a:prstGeom>
          <a:ln w="12700"/>
        </p:spPr>
        <p:txBody>
          <a:bodyPr/>
          <a:lstStyle/>
          <a:p>
            <a:pPr marL="0" indent="0">
              <a:buSzTx/>
              <a:buFontTx/>
              <a:buNone/>
              <a:defRPr sz="3200">
                <a:solidFill>
                  <a:srgbClr val="535353"/>
                </a:solidFill>
              </a:defRPr>
            </a:pPr>
            <a:endParaRPr/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868338" y="12662758"/>
            <a:ext cx="839263" cy="830134"/>
          </a:xfrm>
          <a:prstGeom prst="rect">
            <a:avLst/>
          </a:prstGeom>
        </p:spPr>
        <p:txBody>
          <a:bodyPr/>
          <a:lstStyle>
            <a:lvl1pPr algn="r">
              <a:defRPr sz="50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Text"/>
          <p:cNvSpPr txBox="1">
            <a:spLocks noGrp="1"/>
          </p:cNvSpPr>
          <p:nvPr>
            <p:ph type="title"/>
          </p:nvPr>
        </p:nvSpPr>
        <p:spPr>
          <a:xfrm>
            <a:off x="1679575" y="914400"/>
            <a:ext cx="7864476" cy="3200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64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62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0366375" y="1974850"/>
            <a:ext cx="12344401" cy="9747250"/>
          </a:xfrm>
          <a:prstGeom prst="rect">
            <a:avLst/>
          </a:prstGeom>
          <a:ln w="12700"/>
        </p:spPr>
        <p:txBody>
          <a:bodyPr tIns="45719" bIns="45719">
            <a:noAutofit/>
          </a:bodyPr>
          <a:lstStyle/>
          <a:p>
            <a:endParaRPr/>
          </a:p>
        </p:txBody>
      </p:sp>
      <p:sp>
        <p:nvSpPr>
          <p:cNvPr id="16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79575" y="4114800"/>
            <a:ext cx="7864476" cy="762317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3200">
                <a:latin typeface="+mn-lt"/>
                <a:ea typeface="+mn-ea"/>
                <a:cs typeface="+mn-cs"/>
                <a:sym typeface="Calibri"/>
              </a:defRPr>
            </a:lvl1pPr>
            <a:lvl2pPr marL="0" indent="457200">
              <a:buSzTx/>
              <a:buFontTx/>
              <a:buNone/>
              <a:defRPr sz="3200">
                <a:latin typeface="+mn-lt"/>
                <a:ea typeface="+mn-ea"/>
                <a:cs typeface="+mn-cs"/>
                <a:sym typeface="Calibri"/>
              </a:defRPr>
            </a:lvl2pPr>
            <a:lvl3pPr marL="0" indent="914400">
              <a:buSzTx/>
              <a:buFontTx/>
              <a:buNone/>
              <a:defRPr sz="3200">
                <a:latin typeface="+mn-lt"/>
                <a:ea typeface="+mn-ea"/>
                <a:cs typeface="+mn-cs"/>
                <a:sym typeface="Calibri"/>
              </a:defRPr>
            </a:lvl3pPr>
            <a:lvl4pPr marL="0" indent="1371600">
              <a:buSzTx/>
              <a:buFontTx/>
              <a:buNone/>
              <a:defRPr sz="3200">
                <a:latin typeface="+mn-lt"/>
                <a:ea typeface="+mn-ea"/>
                <a:cs typeface="+mn-cs"/>
                <a:sym typeface="Calibri"/>
              </a:defRPr>
            </a:lvl4pPr>
            <a:lvl5pPr marL="0" indent="1828800">
              <a:buSzTx/>
              <a:buFontTx/>
              <a:buNone/>
              <a:defRPr sz="3200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868338" y="12662758"/>
            <a:ext cx="839263" cy="830134"/>
          </a:xfrm>
          <a:prstGeom prst="rect">
            <a:avLst/>
          </a:prstGeom>
        </p:spPr>
        <p:txBody>
          <a:bodyPr/>
          <a:lstStyle>
            <a:lvl1pPr algn="r">
              <a:defRPr sz="50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72E42-77A1-4DBD-B080-41C85D532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731D5B-EC10-4F66-9D76-60CE2945F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C3D65-E506-4807-8AA7-4FEC8B979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FBDDE-8DF2-4A03-9881-67463BEB1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8AF56-C2A2-4D18-94BD-7724634FD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69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BE8A9-C9E3-4C72-B433-6E6EC0833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4F86A-1E67-4E01-B4E6-7C45D33F16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D4BE6-ADC2-4914-8548-E25B7D57E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6EB95-494E-4298-AE7E-23EBEA91A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10A04-6093-460B-896D-8B2F6FE72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167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5029E-BD60-4398-A9C6-21AAAD4E8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20F28-20FE-4621-9FCF-3D19F0AC6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6C253-2726-44D0-A279-6E03D5911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CE24F-43D9-4B62-AA6A-0A7BF783E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7A9D2D-F62F-4CF3-A119-67B623821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021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17988-7B2B-4906-88E9-4722DEFD4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CCC258-E8F6-4EC7-8BA2-652A3CCECA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853379-759D-43DC-A8FB-F8CE3D2321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12A77E-5C5A-4B49-B48D-7FD0C00BB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38E588-EA2E-4B92-8EA5-74658378A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B9D3F-947B-4187-886D-F585B302C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659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82A33-AFB6-44E9-B2B5-E35B1411C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C36566-036C-4641-8109-E7261BA08C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D5514D-D70D-4104-8C54-1691AF84B8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E642EC-FB6C-41E4-B475-0AE20C517B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6F20CA-BCB3-430B-8FAD-69E2424DB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0EAFEE-3ABE-485E-9A81-2A8046112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2A9114-4C9E-4D2C-B03B-0FA1EFDDF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AD8545-E1D7-4734-A546-EB976E9C7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80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B3E40-53A0-4CC2-B26C-7167956A9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69A7A5-CD96-48B2-A764-717DF869F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2C2865-05F3-4497-9736-832276DCE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9D20A9-9F5F-4E2E-BC86-D9EB590CA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03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FAC781-B8AA-4152-AFA1-4B22A088F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62E382-3D30-4D31-A7C1-EDDF4718C2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C734EA-77ED-48A9-82BD-615077E7B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72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7FB0C-4259-4E47-8EDF-B7BB87019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58FDF-A6CE-4660-AF80-657B78ECD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D48EC9-184F-434B-B063-1B9D422D3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680D38-67E9-4A74-A1E4-8DF717FCE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E0CE66-CF16-4BEF-AD73-A6D8F0C2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EAF09-3395-43C4-B0BB-25EAD0291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72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2193A-170F-4500-901E-35BE9E221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42F7A7-C0A7-4170-8AA9-5DDEE6F83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58703E-FC15-49C6-AC46-CA56A248D4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F6D251-94EC-41C7-8FD5-1B976F16B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DBDCE4-EA73-4E17-B9A7-AAB863B35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76AF3B-4B09-4F07-82EF-6A9A80CBE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177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2A9BA-CD8C-478B-863D-166EE2AEB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165B7D-6DF5-4FC7-9F28-76AA87AF48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4ED475-CD3C-440A-A1ED-133CA3B80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A23ED-B0FB-4F44-B588-9D4EB649B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99E5D-EFC0-4BDB-8863-45EFB1D00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660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E0E705-7453-4EB6-A3AB-1D5EDA91DA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5B09F1-CB3C-4FBC-83CB-C6073F1B76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DF2E2-631B-431E-94CF-04F1B7B3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7E387-22D7-4AEF-A37E-8207E742C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D52CC-3AEE-4029-8E95-AFB017F75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797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13627100"/>
            <a:ext cx="24384000" cy="1016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72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72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72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72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720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720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7200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64685" y="3489326"/>
            <a:ext cx="31838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200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171576" y="6086479"/>
            <a:ext cx="20227924" cy="14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029" y="11506200"/>
            <a:ext cx="2708274" cy="126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171183" y="3261782"/>
            <a:ext cx="21376274" cy="278068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3268" y="-198390"/>
            <a:ext cx="5912464" cy="418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47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1191" y="644651"/>
            <a:ext cx="22753102" cy="956510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91" y="10372148"/>
            <a:ext cx="22753102" cy="308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581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38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70" name="Group"/>
          <p:cNvGrpSpPr/>
          <p:nvPr/>
        </p:nvGrpSpPr>
        <p:grpSpPr>
          <a:xfrm>
            <a:off x="-10033" y="12107493"/>
            <a:ext cx="24399216" cy="1617460"/>
            <a:chOff x="0" y="0"/>
            <a:chExt cx="24399215" cy="1617458"/>
          </a:xfrm>
        </p:grpSpPr>
        <p:pic>
          <p:nvPicPr>
            <p:cNvPr id="64" name="final_green_bg_text_helix_vertical.png" descr="final_green_bg_text_helix_vertical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20650" y="149304"/>
              <a:ext cx="930145" cy="807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5" name="ILRI logo 505.pdf" descr="ILRI logo 505.pd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94281" y="129602"/>
              <a:ext cx="904639" cy="807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6" name="CGIAR logo 2017-small.png" descr="CGIAR logo 2017-small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90007" y="0"/>
              <a:ext cx="863601" cy="10049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" name="Rectangle"/>
            <p:cNvSpPr/>
            <p:nvPr/>
          </p:nvSpPr>
          <p:spPr>
            <a:xfrm>
              <a:off x="12214557" y="1339051"/>
              <a:ext cx="12184659" cy="278408"/>
            </a:xfrm>
            <a:prstGeom prst="rect">
              <a:avLst/>
            </a:prstGeom>
            <a:solidFill>
              <a:schemeClr val="accent6">
                <a:satOff val="-3457"/>
                <a:lumOff val="1303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8" name="Rectangle"/>
            <p:cNvSpPr/>
            <p:nvPr/>
          </p:nvSpPr>
          <p:spPr>
            <a:xfrm>
              <a:off x="6112917" y="1339051"/>
              <a:ext cx="6108176" cy="278408"/>
            </a:xfrm>
            <a:prstGeom prst="rect">
              <a:avLst/>
            </a:prstGeom>
            <a:solidFill>
              <a:srgbClr val="008F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9" name="Rectangle"/>
            <p:cNvSpPr/>
            <p:nvPr/>
          </p:nvSpPr>
          <p:spPr>
            <a:xfrm>
              <a:off x="0" y="1339051"/>
              <a:ext cx="6108175" cy="278408"/>
            </a:xfrm>
            <a:prstGeom prst="rect">
              <a:avLst/>
            </a:prstGeom>
            <a:solidFill>
              <a:srgbClr val="FFD63E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68000" y="540385"/>
            <a:ext cx="576990" cy="58928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 White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"/>
          <p:cNvSpPr/>
          <p:nvPr/>
        </p:nvSpPr>
        <p:spPr>
          <a:xfrm>
            <a:off x="-213360" y="-7770"/>
            <a:ext cx="24810720" cy="13457227"/>
          </a:xfrm>
          <a:prstGeom prst="rect">
            <a:avLst/>
          </a:prstGeom>
          <a:solidFill>
            <a:schemeClr val="accent4">
              <a:lumOff val="25000"/>
              <a:alpha val="30061"/>
            </a:schemeClr>
          </a:solidFill>
          <a:ln w="12700">
            <a:solidFill>
              <a:schemeClr val="accent4">
                <a:lumOff val="25000"/>
                <a:alpha val="30061"/>
              </a:schemeClr>
            </a:solidFill>
            <a:miter/>
          </a:ln>
        </p:spPr>
        <p:txBody>
          <a:bodyPr tIns="91439" bIns="91439" anchor="ctr"/>
          <a:lstStyle/>
          <a:p>
            <a:pPr>
              <a:defRPr sz="2700">
                <a:solidFill>
                  <a:srgbClr val="535353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80" name="Title Text"/>
          <p:cNvSpPr txBox="1">
            <a:spLocks noGrp="1"/>
          </p:cNvSpPr>
          <p:nvPr>
            <p:ph type="title"/>
          </p:nvPr>
        </p:nvSpPr>
        <p:spPr>
          <a:xfrm>
            <a:off x="1562100" y="730250"/>
            <a:ext cx="21031200" cy="269908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grpSp>
        <p:nvGrpSpPr>
          <p:cNvPr id="86" name="Group"/>
          <p:cNvGrpSpPr/>
          <p:nvPr/>
        </p:nvGrpSpPr>
        <p:grpSpPr>
          <a:xfrm>
            <a:off x="-10033" y="12107493"/>
            <a:ext cx="24399216" cy="1617460"/>
            <a:chOff x="0" y="0"/>
            <a:chExt cx="24399215" cy="1617458"/>
          </a:xfrm>
        </p:grpSpPr>
        <p:pic>
          <p:nvPicPr>
            <p:cNvPr id="81" name="ILRI logo 505.pdf" descr="ILRI logo 505.pd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94281" y="129602"/>
              <a:ext cx="904639" cy="807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2" name="CGIAR logo 2017-small.png" descr="CGIAR logo 2017-small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90007" y="0"/>
              <a:ext cx="863601" cy="10049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3" name="Rectangle"/>
            <p:cNvSpPr/>
            <p:nvPr/>
          </p:nvSpPr>
          <p:spPr>
            <a:xfrm>
              <a:off x="12214557" y="1339051"/>
              <a:ext cx="12184659" cy="278408"/>
            </a:xfrm>
            <a:prstGeom prst="rect">
              <a:avLst/>
            </a:prstGeom>
            <a:solidFill>
              <a:schemeClr val="accent6">
                <a:satOff val="-3457"/>
                <a:lumOff val="1303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4" name="Rectangle"/>
            <p:cNvSpPr/>
            <p:nvPr/>
          </p:nvSpPr>
          <p:spPr>
            <a:xfrm>
              <a:off x="6112917" y="1339051"/>
              <a:ext cx="6108176" cy="278408"/>
            </a:xfrm>
            <a:prstGeom prst="rect">
              <a:avLst/>
            </a:prstGeom>
            <a:solidFill>
              <a:srgbClr val="008F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" name="Rectangle"/>
            <p:cNvSpPr/>
            <p:nvPr/>
          </p:nvSpPr>
          <p:spPr>
            <a:xfrm>
              <a:off x="0" y="1339051"/>
              <a:ext cx="6108175" cy="278408"/>
            </a:xfrm>
            <a:prstGeom prst="rect">
              <a:avLst/>
            </a:prstGeom>
            <a:solidFill>
              <a:srgbClr val="FFD63E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37696" y="370626"/>
            <a:ext cx="576990" cy="58928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ogo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"/>
          <p:cNvGrpSpPr/>
          <p:nvPr/>
        </p:nvGrpSpPr>
        <p:grpSpPr>
          <a:xfrm>
            <a:off x="-10033" y="12107493"/>
            <a:ext cx="24399216" cy="1617460"/>
            <a:chOff x="0" y="0"/>
            <a:chExt cx="24399215" cy="1617458"/>
          </a:xfrm>
        </p:grpSpPr>
        <p:pic>
          <p:nvPicPr>
            <p:cNvPr id="94" name="final_green_bg_text_helix_vertical.png" descr="final_green_bg_text_helix_vertical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20650" y="149304"/>
              <a:ext cx="930145" cy="807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5" name="ILRI logo 505.pdf" descr="ILRI logo 505.pd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94281" y="129602"/>
              <a:ext cx="904639" cy="807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6" name="CGIAR logo 2017-small.png" descr="CGIAR logo 2017-small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90007" y="0"/>
              <a:ext cx="863601" cy="10049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7" name="Rectangle"/>
            <p:cNvSpPr/>
            <p:nvPr/>
          </p:nvSpPr>
          <p:spPr>
            <a:xfrm>
              <a:off x="12214557" y="1339051"/>
              <a:ext cx="12184659" cy="278408"/>
            </a:xfrm>
            <a:prstGeom prst="rect">
              <a:avLst/>
            </a:prstGeom>
            <a:solidFill>
              <a:schemeClr val="accent6">
                <a:satOff val="-3457"/>
                <a:lumOff val="1303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8" name="Rectangle"/>
            <p:cNvSpPr/>
            <p:nvPr/>
          </p:nvSpPr>
          <p:spPr>
            <a:xfrm>
              <a:off x="6112917" y="1339051"/>
              <a:ext cx="6108176" cy="278408"/>
            </a:xfrm>
            <a:prstGeom prst="rect">
              <a:avLst/>
            </a:prstGeom>
            <a:solidFill>
              <a:srgbClr val="008F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9" name="Rectangle"/>
            <p:cNvSpPr/>
            <p:nvPr/>
          </p:nvSpPr>
          <p:spPr>
            <a:xfrm>
              <a:off x="0" y="1339051"/>
              <a:ext cx="6108175" cy="278408"/>
            </a:xfrm>
            <a:prstGeom prst="rect">
              <a:avLst/>
            </a:prstGeom>
            <a:solidFill>
              <a:srgbClr val="FFD63E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53779" y="511258"/>
            <a:ext cx="576990" cy="58928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Text"/>
          <p:cNvSpPr txBox="1">
            <a:spLocks noGrp="1"/>
          </p:cNvSpPr>
          <p:nvPr>
            <p:ph type="title"/>
          </p:nvPr>
        </p:nvSpPr>
        <p:spPr>
          <a:xfrm>
            <a:off x="1663700" y="3419476"/>
            <a:ext cx="21031200" cy="5705474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20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63700" y="9178925"/>
            <a:ext cx="21031200" cy="30003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48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  <a:lvl2pPr marL="0" indent="457200">
              <a:buSzTx/>
              <a:buFontTx/>
              <a:buNone/>
              <a:defRPr sz="48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2pPr>
            <a:lvl3pPr marL="0" indent="914400">
              <a:buSzTx/>
              <a:buFontTx/>
              <a:buNone/>
              <a:defRPr sz="48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3pPr>
            <a:lvl4pPr marL="0" indent="1371600">
              <a:buSzTx/>
              <a:buFontTx/>
              <a:buNone/>
              <a:defRPr sz="48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4pPr>
            <a:lvl5pPr marL="0" indent="1828800">
              <a:buSzTx/>
              <a:buFontTx/>
              <a:buNone/>
              <a:defRPr sz="48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868338" y="12662758"/>
            <a:ext cx="839263" cy="830134"/>
          </a:xfrm>
          <a:prstGeom prst="rect">
            <a:avLst/>
          </a:prstGeom>
        </p:spPr>
        <p:txBody>
          <a:bodyPr/>
          <a:lstStyle>
            <a:lvl1pPr algn="r">
              <a:defRPr sz="50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1676400" y="730250"/>
            <a:ext cx="21031200" cy="26511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88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76400" y="3651250"/>
            <a:ext cx="10363200" cy="8702676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Calibri"/>
              </a:defRPr>
            </a:lvl1pPr>
            <a:lvl2pPr>
              <a:defRPr>
                <a:latin typeface="+mn-lt"/>
                <a:ea typeface="+mn-ea"/>
                <a:cs typeface="+mn-cs"/>
                <a:sym typeface="Calibri"/>
              </a:defRPr>
            </a:lvl2pPr>
            <a:lvl3pPr>
              <a:defRPr>
                <a:latin typeface="+mn-lt"/>
                <a:ea typeface="+mn-ea"/>
                <a:cs typeface="+mn-cs"/>
                <a:sym typeface="Calibri"/>
              </a:defRPr>
            </a:lvl3pPr>
            <a:lvl4pPr>
              <a:defRPr>
                <a:latin typeface="+mn-lt"/>
                <a:ea typeface="+mn-ea"/>
                <a:cs typeface="+mn-cs"/>
                <a:sym typeface="Calibri"/>
              </a:defRPr>
            </a:lvl4pPr>
            <a:lvl5pPr>
              <a:defRPr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868338" y="12662758"/>
            <a:ext cx="839263" cy="830134"/>
          </a:xfrm>
          <a:prstGeom prst="rect">
            <a:avLst/>
          </a:prstGeom>
        </p:spPr>
        <p:txBody>
          <a:bodyPr/>
          <a:lstStyle>
            <a:lvl1pPr algn="r">
              <a:defRPr sz="50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1679575" y="730250"/>
            <a:ext cx="21031201" cy="26511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88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79575" y="3362326"/>
            <a:ext cx="10315576" cy="164782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4800" b="1">
                <a:latin typeface="+mn-lt"/>
                <a:ea typeface="+mn-ea"/>
                <a:cs typeface="+mn-cs"/>
                <a:sym typeface="Calibri"/>
              </a:defRPr>
            </a:lvl1pPr>
            <a:lvl2pPr marL="0" indent="457200">
              <a:buSzTx/>
              <a:buFontTx/>
              <a:buNone/>
              <a:defRPr sz="4800" b="1">
                <a:latin typeface="+mn-lt"/>
                <a:ea typeface="+mn-ea"/>
                <a:cs typeface="+mn-cs"/>
                <a:sym typeface="Calibri"/>
              </a:defRPr>
            </a:lvl2pPr>
            <a:lvl3pPr marL="0" indent="914400">
              <a:buSzTx/>
              <a:buFontTx/>
              <a:buNone/>
              <a:defRPr sz="4800" b="1">
                <a:latin typeface="+mn-lt"/>
                <a:ea typeface="+mn-ea"/>
                <a:cs typeface="+mn-cs"/>
                <a:sym typeface="Calibri"/>
              </a:defRPr>
            </a:lvl3pPr>
            <a:lvl4pPr marL="0" indent="1371600">
              <a:buSzTx/>
              <a:buFontTx/>
              <a:buNone/>
              <a:defRPr sz="4800" b="1">
                <a:latin typeface="+mn-lt"/>
                <a:ea typeface="+mn-ea"/>
                <a:cs typeface="+mn-cs"/>
                <a:sym typeface="Calibri"/>
              </a:defRPr>
            </a:lvl4pPr>
            <a:lvl5pPr marL="0" indent="1828800">
              <a:buSzTx/>
              <a:buFontTx/>
              <a:buNone/>
              <a:defRPr sz="4800" b="1">
                <a:latin typeface="+mn-lt"/>
                <a:ea typeface="+mn-ea"/>
                <a:cs typeface="+mn-cs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12344400" y="3362326"/>
            <a:ext cx="10366376" cy="1647825"/>
          </a:xfrm>
          <a:prstGeom prst="rect">
            <a:avLst/>
          </a:prstGeom>
          <a:ln w="12700"/>
        </p:spPr>
        <p:txBody>
          <a:bodyPr anchor="b"/>
          <a:lstStyle/>
          <a:p>
            <a:pPr marL="0" indent="0">
              <a:buSzTx/>
              <a:buFontTx/>
              <a:buNone/>
              <a:defRPr sz="4800" b="1">
                <a:solidFill>
                  <a:srgbClr val="535353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868338" y="12662758"/>
            <a:ext cx="839263" cy="830134"/>
          </a:xfrm>
          <a:prstGeom prst="rect">
            <a:avLst/>
          </a:prstGeom>
        </p:spPr>
        <p:txBody>
          <a:bodyPr/>
          <a:lstStyle>
            <a:lvl1pPr algn="r">
              <a:defRPr sz="50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Text"/>
          <p:cNvSpPr txBox="1">
            <a:spLocks noGrp="1"/>
          </p:cNvSpPr>
          <p:nvPr>
            <p:ph type="title"/>
          </p:nvPr>
        </p:nvSpPr>
        <p:spPr>
          <a:xfrm>
            <a:off x="1676400" y="730250"/>
            <a:ext cx="21031200" cy="265112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8800" b="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1868338" y="12662758"/>
            <a:ext cx="839263" cy="830134"/>
          </a:xfrm>
          <a:prstGeom prst="rect">
            <a:avLst/>
          </a:prstGeom>
        </p:spPr>
        <p:txBody>
          <a:bodyPr/>
          <a:lstStyle>
            <a:lvl1pPr algn="r">
              <a:defRPr sz="50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-213360" y="-219748"/>
            <a:ext cx="24810720" cy="13938516"/>
          </a:xfrm>
          <a:prstGeom prst="rect">
            <a:avLst/>
          </a:prstGeom>
          <a:solidFill>
            <a:srgbClr val="94C175">
              <a:alpha val="26278"/>
            </a:srgbClr>
          </a:solidFill>
          <a:ln w="25400">
            <a:solidFill>
              <a:schemeClr val="accent1"/>
            </a:solidFill>
            <a:miter/>
          </a:ln>
        </p:spPr>
        <p:txBody>
          <a:bodyPr tIns="91439" bIns="91439" anchor="ctr"/>
          <a:lstStyle/>
          <a:p>
            <a:pPr>
              <a:defRPr sz="2700">
                <a:solidFill>
                  <a:srgbClr val="BED3B5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562100" y="730250"/>
            <a:ext cx="21031200" cy="14180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/>
          <a:lstStyle/>
          <a:p>
            <a:r>
              <a:t>Title Text</a:t>
            </a:r>
          </a:p>
        </p:txBody>
      </p:sp>
      <p:grpSp>
        <p:nvGrpSpPr>
          <p:cNvPr id="10" name="Group"/>
          <p:cNvGrpSpPr/>
          <p:nvPr/>
        </p:nvGrpSpPr>
        <p:grpSpPr>
          <a:xfrm>
            <a:off x="-10033" y="12107493"/>
            <a:ext cx="24399216" cy="1617460"/>
            <a:chOff x="0" y="0"/>
            <a:chExt cx="24399215" cy="1617458"/>
          </a:xfrm>
        </p:grpSpPr>
        <p:pic>
          <p:nvPicPr>
            <p:cNvPr id="4" name="final_green_bg_text_helix_vertical.png" descr="final_green_bg_text_helix_vertical.pn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20650" y="149304"/>
              <a:ext cx="930145" cy="807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ILRI logo 505.pdf" descr="ILRI logo 505.pdf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94281" y="129602"/>
              <a:ext cx="904639" cy="807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CGIAR logo 2017-small.png" descr="CGIAR logo 2017-small.png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90007" y="0"/>
              <a:ext cx="863601" cy="10049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" name="Rectangle"/>
            <p:cNvSpPr/>
            <p:nvPr/>
          </p:nvSpPr>
          <p:spPr>
            <a:xfrm>
              <a:off x="12214557" y="1339051"/>
              <a:ext cx="12184659" cy="278408"/>
            </a:xfrm>
            <a:prstGeom prst="rect">
              <a:avLst/>
            </a:prstGeom>
            <a:solidFill>
              <a:schemeClr val="accent6">
                <a:satOff val="-3457"/>
                <a:lumOff val="1303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" name="Rectangle"/>
            <p:cNvSpPr/>
            <p:nvPr/>
          </p:nvSpPr>
          <p:spPr>
            <a:xfrm>
              <a:off x="6112917" y="1339051"/>
              <a:ext cx="6108176" cy="278408"/>
            </a:xfrm>
            <a:prstGeom prst="rect">
              <a:avLst/>
            </a:prstGeom>
            <a:solidFill>
              <a:srgbClr val="008F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" name="Rectangle"/>
            <p:cNvSpPr/>
            <p:nvPr/>
          </p:nvSpPr>
          <p:spPr>
            <a:xfrm>
              <a:off x="0" y="1339051"/>
              <a:ext cx="6108175" cy="278408"/>
            </a:xfrm>
            <a:prstGeom prst="rect">
              <a:avLst/>
            </a:prstGeom>
            <a:solidFill>
              <a:srgbClr val="FFD63E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418800" y="667385"/>
            <a:ext cx="576990" cy="589281"/>
          </a:xfrm>
          <a:prstGeom prst="rect">
            <a:avLst/>
          </a:prstGeom>
          <a:ln w="25400">
            <a:miter lim="400000"/>
          </a:ln>
        </p:spPr>
        <p:txBody>
          <a:bodyPr wrap="none" tIns="91439" bIns="91439" anchor="ctr">
            <a:spAutoFit/>
          </a:bodyPr>
          <a:lstStyle>
            <a:lvl1pPr>
              <a:defRPr sz="2700">
                <a:solidFill>
                  <a:srgbClr val="535353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idx="1"/>
          </p:nvPr>
        </p:nvSpPr>
        <p:spPr>
          <a:xfrm>
            <a:off x="1562100" y="3685116"/>
            <a:ext cx="21031200" cy="87026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1" r:id="rId10"/>
    <p:sldLayoutId id="2147483662" r:id="rId11"/>
  </p:sldLayoutIdLst>
  <p:transition spd="med"/>
  <p:txStyles>
    <p:titleStyle>
      <a:lvl1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1" i="0" u="none" strike="noStrike" cap="none" spc="0" baseline="0">
          <a:solidFill>
            <a:srgbClr val="469B5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1" i="0" u="none" strike="noStrike" cap="none" spc="0" baseline="0">
          <a:solidFill>
            <a:srgbClr val="469B5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1" i="0" u="none" strike="noStrike" cap="none" spc="0" baseline="0">
          <a:solidFill>
            <a:srgbClr val="469B5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1" i="0" u="none" strike="noStrike" cap="none" spc="0" baseline="0">
          <a:solidFill>
            <a:srgbClr val="469B5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1" i="0" u="none" strike="noStrike" cap="none" spc="0" baseline="0">
          <a:solidFill>
            <a:srgbClr val="469B50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1" i="0" u="none" strike="noStrike" cap="none" spc="0" baseline="0">
          <a:solidFill>
            <a:srgbClr val="469B50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1" i="0" u="none" strike="noStrike" cap="none" spc="0" baseline="0">
          <a:solidFill>
            <a:srgbClr val="469B50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1" i="0" u="none" strike="noStrike" cap="none" spc="0" baseline="0">
          <a:solidFill>
            <a:srgbClr val="469B50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0" b="1" i="0" u="none" strike="noStrike" cap="none" spc="0" baseline="0">
          <a:solidFill>
            <a:srgbClr val="469B50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457200" marR="0" indent="-457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990600" marR="0" indent="-5334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1554479" marR="0" indent="-640079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20828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25400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29972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34544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39116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43688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/>
        <a:buChar char="•"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4572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9144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13716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18288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22860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27432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32004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3657600" algn="l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7A7A33-B31B-4930-907E-E63AC049F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03FA58-D926-4205-90A8-F69809B0A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87614-9D8C-410F-B8F6-548A0B2941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59C54-5D43-4543-A0C5-5DBD5D26C608}" type="datetimeFigureOut">
              <a:rPr lang="en-US" smtClean="0"/>
              <a:t>12/14/2021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DD11DB-4CA5-4A84-9784-8DD77E25F2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7D101-8451-493F-B6CC-E6CFB97823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88BA4-94A4-4633-A2F3-CFBD85E25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3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ubtitle 2">
            <a:extLst>
              <a:ext uri="{FF2B5EF4-FFF2-40B4-BE49-F238E27FC236}">
                <a16:creationId xmlns:a16="http://schemas.microsoft.com/office/drawing/2014/main" id="{862B3D89-D228-C441-AC2A-53BC584D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250" y="8318981"/>
            <a:ext cx="12715876" cy="2041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ts val="800"/>
              </a:spcBef>
            </a:pPr>
            <a:endParaRPr lang="en-US" altLang="en-KE" i="1" dirty="0">
              <a:solidFill>
                <a:srgbClr val="292929"/>
              </a:solidFill>
              <a:latin typeface="Calibri" panose="020F0502020204030204" pitchFamily="34" charset="0"/>
              <a:cs typeface="Calibri"/>
            </a:endParaRP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altLang="en-KE" i="1" dirty="0" err="1">
                <a:solidFill>
                  <a:srgbClr val="292929"/>
                </a:solidFill>
                <a:latin typeface="Calibri" panose="020F0502020204030204" pitchFamily="34" charset="0"/>
                <a:cs typeface="Calibri"/>
              </a:rPr>
              <a:t>Tadelle</a:t>
            </a: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  <a:cs typeface="Calibri"/>
              </a:rPr>
              <a:t> Dessie (ILRI)</a:t>
            </a:r>
            <a:endParaRPr lang="en-GB" altLang="en-KE" i="1" dirty="0">
              <a:solidFill>
                <a:srgbClr val="292929"/>
              </a:solidFill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23555" name="Subtitle 2">
            <a:extLst>
              <a:ext uri="{FF2B5EF4-FFF2-40B4-BE49-F238E27FC236}">
                <a16:creationId xmlns:a16="http://schemas.microsoft.com/office/drawing/2014/main" id="{2487E3FA-17F2-0648-A202-AF4ED3882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57325" y="11269053"/>
            <a:ext cx="10115550" cy="138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hangingPunct="1"/>
            <a:r>
              <a:rPr lang="en-US" i="1" dirty="0">
                <a:solidFill>
                  <a:srgbClr val="292929"/>
                </a:solidFill>
                <a:latin typeface="Calibri" panose="020F0502020204030204" pitchFamily="34" charset="0"/>
                <a:cs typeface="Calibri"/>
              </a:rPr>
              <a:t>CTLGH Virtual Development Meeting</a:t>
            </a:r>
          </a:p>
          <a:p>
            <a:pPr algn="r" hangingPunct="1"/>
            <a:r>
              <a:rPr lang="en-US" i="1" dirty="0">
                <a:solidFill>
                  <a:srgbClr val="292929"/>
                </a:solidFill>
                <a:latin typeface="Calibri" panose="020F0502020204030204" pitchFamily="34" charset="0"/>
                <a:cs typeface="Calibri"/>
              </a:rPr>
              <a:t>2-3 December 2021</a:t>
            </a:r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5D0C0DB2-A82D-4FB6-834A-001C18F8BC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7387" y="11610435"/>
            <a:ext cx="2406310" cy="92937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AFEDCFEF-A598-492B-92F2-B5B0DC212F17}"/>
              </a:ext>
            </a:extLst>
          </p:cNvPr>
          <p:cNvSpPr txBox="1">
            <a:spLocks/>
          </p:cNvSpPr>
          <p:nvPr/>
        </p:nvSpPr>
        <p:spPr>
          <a:xfrm>
            <a:off x="1259250" y="5017407"/>
            <a:ext cx="21377274" cy="2781300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712C3D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charset="0"/>
              </a:defRPr>
            </a:lvl5pPr>
            <a:lvl6pPr marL="457206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11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17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23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US" sz="10700" b="1" dirty="0">
                <a:solidFill>
                  <a:srgbClr val="7B380B"/>
                </a:solidFill>
                <a:latin typeface="Calibri" panose="020F0502020204030204"/>
              </a:rPr>
              <a:t>Tropical Poultry Genetic Solutions (TPGS) : </a:t>
            </a:r>
            <a:r>
              <a:rPr lang="en-US" sz="8000" b="1" dirty="0">
                <a:solidFill>
                  <a:srgbClr val="7B380B"/>
                </a:solidFill>
                <a:latin typeface="Calibri" panose="020F0502020204030204"/>
              </a:rPr>
              <a:t>Delivering farmer preferred, productive and ecologically adapted poultry to smallholders</a:t>
            </a:r>
          </a:p>
          <a:p>
            <a:pPr algn="l">
              <a:defRPr/>
            </a:pPr>
            <a:endParaRPr lang="en-US" sz="8000" dirty="0">
              <a:latin typeface="Helvetica"/>
            </a:endParaRPr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44C7B5AA-2FEE-4F68-81E4-DE5FBFB42A5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12" y="661518"/>
            <a:ext cx="4972852" cy="21077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Picture 2" descr="African chicken genetic gains logo | ACGG logo - white verti… | Flickr">
            <a:extLst>
              <a:ext uri="{FF2B5EF4-FFF2-40B4-BE49-F238E27FC236}">
                <a16:creationId xmlns:a16="http://schemas.microsoft.com/office/drawing/2014/main" id="{38FC8713-4CD4-4E29-9573-F11FFD731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1136" y="11483813"/>
            <a:ext cx="1110900" cy="118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D9B6A-7475-4FD0-AAF4-E49A5E2A5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92" y="731819"/>
            <a:ext cx="15642585" cy="1372870"/>
          </a:xfrm>
        </p:spPr>
        <p:txBody>
          <a:bodyPr/>
          <a:lstStyle/>
          <a:p>
            <a:pPr rtl="0"/>
            <a:r>
              <a:rPr lang="en-US" sz="4600" dirty="0"/>
              <a:t>Mean (SD)  body weight of Un-selected and Selected </a:t>
            </a:r>
            <a:r>
              <a:rPr lang="en-US" sz="4600" dirty="0" err="1"/>
              <a:t>Horasi</a:t>
            </a:r>
            <a:r>
              <a:rPr lang="en-US" sz="4600" dirty="0"/>
              <a:t> males at Week 16 (G0) at Mtwara, Tanzania</a:t>
            </a:r>
            <a:br>
              <a:rPr lang="en-US" sz="6000" dirty="0">
                <a:effectLst/>
              </a:rPr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0E6396-8CF1-4A4D-AD72-89A26D0C13A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87599" y="0"/>
            <a:ext cx="9296401" cy="13533120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0474F12-B878-4DB7-A2F6-FCCD75A632CD}"/>
              </a:ext>
            </a:extLst>
          </p:cNvPr>
          <p:cNvGraphicFramePr>
            <a:graphicFrameLocks/>
          </p:cNvGraphicFramePr>
          <p:nvPr/>
        </p:nvGraphicFramePr>
        <p:xfrm>
          <a:off x="69792" y="3415003"/>
          <a:ext cx="14872996" cy="8882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203719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D9F9C-8270-4789-8FD3-ED7E2619D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30250"/>
            <a:ext cx="14574416" cy="1527758"/>
          </a:xfrm>
        </p:spPr>
        <p:txBody>
          <a:bodyPr/>
          <a:lstStyle/>
          <a:p>
            <a:pPr rtl="0"/>
            <a:r>
              <a:rPr lang="en-US" sz="4600" dirty="0"/>
              <a:t>Mean (SD)  body weight of Unselected and Selected Females at Week 16 (G0) at Mtwara, Tanzania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F29233-D17A-4D4A-92D0-805AFF3E76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40946" y="121298"/>
            <a:ext cx="9144001" cy="13408090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428944E-F04E-46E8-8903-AF062637AD6C}"/>
              </a:ext>
            </a:extLst>
          </p:cNvPr>
          <p:cNvGraphicFramePr>
            <a:graphicFrameLocks/>
          </p:cNvGraphicFramePr>
          <p:nvPr/>
        </p:nvGraphicFramePr>
        <p:xfrm>
          <a:off x="199052" y="3116424"/>
          <a:ext cx="14574415" cy="87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9366290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4B3CB-6790-4CA6-9924-769122D30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ILRI AA poultry facility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A5A60E-65A6-4D54-BA8D-632930F341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" y="2255570"/>
            <a:ext cx="24384000" cy="11245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44431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4F566-6047-486E-ADC9-14117A366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038" y="365761"/>
            <a:ext cx="21207262" cy="3063572"/>
          </a:xfrm>
        </p:spPr>
        <p:txBody>
          <a:bodyPr/>
          <a:lstStyle/>
          <a:p>
            <a:r>
              <a:rPr lang="en-US" sz="6000" dirty="0"/>
              <a:t>Scavenging/grazing ground in AA Poultry facility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E6E73D-8738-4B47-B7C9-3BAF739CA67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78" y="2079791"/>
            <a:ext cx="24384000" cy="1125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0619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1C4E2-8D52-4D0C-9370-5BD504821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Partnerships</a:t>
            </a:r>
            <a:r>
              <a:rPr lang="en-US" b="0" dirty="0">
                <a:latin typeface="Helvetica Light"/>
                <a:ea typeface="Helvetica Light"/>
                <a:cs typeface="Helvetica Light"/>
                <a:sym typeface="Helvetica Light"/>
              </a:rPr>
              <a:t>–</a:t>
            </a:r>
            <a:br>
              <a:rPr lang="en-US" b="0" dirty="0">
                <a:latin typeface="Helvetica Light"/>
                <a:ea typeface="Helvetica Light"/>
                <a:cs typeface="Helvetica Light"/>
                <a:sym typeface="Helvetica Light"/>
              </a:rPr>
            </a:br>
            <a:r>
              <a:rPr lang="en-US" b="0" dirty="0">
                <a:latin typeface="Helvetica Light"/>
                <a:ea typeface="Helvetica Light"/>
                <a:cs typeface="Helvetica Light"/>
                <a:sym typeface="Helvetica Light"/>
              </a:rPr>
              <a:t>integrated into TPGS’s core business</a:t>
            </a:r>
            <a:endParaRPr lang="en-US" dirty="0"/>
          </a:p>
        </p:txBody>
      </p:sp>
      <p:pic>
        <p:nvPicPr>
          <p:cNvPr id="3" name="photo-of-people-holding-each-other-s-hands-3184424.jpg" descr="photo-of-people-holding-each-other-s-hands-3184424.jpg">
            <a:extLst>
              <a:ext uri="{FF2B5EF4-FFF2-40B4-BE49-F238E27FC236}">
                <a16:creationId xmlns:a16="http://schemas.microsoft.com/office/drawing/2014/main" id="{87FBDB49-5054-45EF-85AB-F63CCE021F3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42593" y="3793017"/>
            <a:ext cx="11332536" cy="7501707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18A1FB23-1315-403F-B6BE-05FFB13BF0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2786" y="3546500"/>
            <a:ext cx="8700575" cy="849032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3454072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61CFF-49FF-4EEB-8C52-EC719EC73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100" y="730250"/>
            <a:ext cx="22492218" cy="2699082"/>
          </a:xfrm>
        </p:spPr>
        <p:txBody>
          <a:bodyPr/>
          <a:lstStyle/>
          <a:p>
            <a:pPr rtl="0"/>
            <a:r>
              <a:rPr lang="en-US" dirty="0"/>
              <a:t>TPGS- Partnership - Important categories of partners </a:t>
            </a:r>
            <a:br>
              <a:rPr lang="en-US" sz="7200" b="0" kern="1200" dirty="0">
                <a:solidFill>
                  <a:prstClr val="white"/>
                </a:solidFill>
                <a:latin typeface="Calibri" panose="020F0502020204030204"/>
              </a:rPr>
            </a:br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DB8E7A1-2B45-4DAD-9F95-A2A069FDB81D}"/>
              </a:ext>
            </a:extLst>
          </p:cNvPr>
          <p:cNvSpPr/>
          <p:nvPr/>
        </p:nvSpPr>
        <p:spPr>
          <a:xfrm>
            <a:off x="10171565" y="6858000"/>
            <a:ext cx="2312402" cy="168335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TPGS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BFAF390-AE5C-421C-9D0C-21FBFFFC8357}"/>
              </a:ext>
            </a:extLst>
          </p:cNvPr>
          <p:cNvSpPr/>
          <p:nvPr/>
        </p:nvSpPr>
        <p:spPr>
          <a:xfrm>
            <a:off x="5179273" y="2772501"/>
            <a:ext cx="3695719" cy="226145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kern="1200" dirty="0">
                <a:solidFill>
                  <a:prstClr val="black"/>
                </a:solidFill>
                <a:latin typeface="Calibri" panose="020F0502020204030204"/>
              </a:rPr>
              <a:t>Genetics companies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kern="1200" dirty="0">
                <a:solidFill>
                  <a:prstClr val="black"/>
                </a:solidFill>
                <a:latin typeface="Calibri" panose="020F0502020204030204"/>
              </a:rPr>
              <a:t>(Int &amp; Nat)</a:t>
            </a:r>
            <a:endParaRPr lang="en-US" sz="3200" b="1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4367DB7-C935-482D-81D9-235D37FB01A6}"/>
              </a:ext>
            </a:extLst>
          </p:cNvPr>
          <p:cNvSpPr/>
          <p:nvPr/>
        </p:nvSpPr>
        <p:spPr>
          <a:xfrm>
            <a:off x="15509010" y="2738667"/>
            <a:ext cx="3042179" cy="256746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kern="1200" dirty="0">
                <a:solidFill>
                  <a:prstClr val="black"/>
                </a:solidFill>
                <a:latin typeface="Calibri" panose="020F0502020204030204"/>
              </a:rPr>
              <a:t>National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kern="1200" dirty="0">
                <a:solidFill>
                  <a:prstClr val="black"/>
                </a:solidFill>
                <a:latin typeface="Calibri" panose="020F0502020204030204"/>
              </a:rPr>
              <a:t>Systems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kern="1200" dirty="0">
                <a:solidFill>
                  <a:prstClr val="black"/>
                </a:solidFill>
                <a:latin typeface="Calibri" panose="020F0502020204030204"/>
              </a:rPr>
              <a:t>(Res &amp; Dev) </a:t>
            </a:r>
            <a:endParaRPr lang="en-US" sz="3200" b="1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890DE3C-05A7-41F1-947E-306F1A2ABD61}"/>
              </a:ext>
            </a:extLst>
          </p:cNvPr>
          <p:cNvSpPr/>
          <p:nvPr/>
        </p:nvSpPr>
        <p:spPr>
          <a:xfrm>
            <a:off x="14163072" y="9834466"/>
            <a:ext cx="3695719" cy="29222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kern="1200" dirty="0">
                <a:solidFill>
                  <a:prstClr val="black"/>
                </a:solidFill>
                <a:latin typeface="Calibri" panose="020F0502020204030204"/>
              </a:rPr>
              <a:t>Input and services providers</a:t>
            </a:r>
            <a:endParaRPr lang="en-US" sz="3200" b="1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C3CE716-F44A-4EA6-B118-4DBA68962DB6}"/>
              </a:ext>
            </a:extLst>
          </p:cNvPr>
          <p:cNvSpPr/>
          <p:nvPr/>
        </p:nvSpPr>
        <p:spPr>
          <a:xfrm>
            <a:off x="4014117" y="9780605"/>
            <a:ext cx="3695719" cy="247006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Advanced Research Institutes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ADB1EEB-5AD8-4669-AD8C-DAF1E07310E5}"/>
              </a:ext>
            </a:extLst>
          </p:cNvPr>
          <p:cNvCxnSpPr>
            <a:cxnSpLocks/>
          </p:cNvCxnSpPr>
          <p:nvPr/>
        </p:nvCxnSpPr>
        <p:spPr>
          <a:xfrm>
            <a:off x="8309285" y="4907299"/>
            <a:ext cx="2404794" cy="2330259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5D8AD0A-D73E-4F22-97CA-9399C1E62239}"/>
              </a:ext>
            </a:extLst>
          </p:cNvPr>
          <p:cNvCxnSpPr>
            <a:cxnSpLocks/>
          </p:cNvCxnSpPr>
          <p:nvPr/>
        </p:nvCxnSpPr>
        <p:spPr>
          <a:xfrm>
            <a:off x="11739197" y="8069317"/>
            <a:ext cx="2809958" cy="2285433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A42B11-9F45-43C6-9BF5-2E2218EBF017}"/>
              </a:ext>
            </a:extLst>
          </p:cNvPr>
          <p:cNvCxnSpPr>
            <a:cxnSpLocks/>
          </p:cNvCxnSpPr>
          <p:nvPr/>
        </p:nvCxnSpPr>
        <p:spPr>
          <a:xfrm flipV="1">
            <a:off x="7694355" y="8069318"/>
            <a:ext cx="2999061" cy="2285432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98ED247-F86C-4421-B0D5-B1788CA8DFDC}"/>
              </a:ext>
            </a:extLst>
          </p:cNvPr>
          <p:cNvCxnSpPr>
            <a:cxnSpLocks/>
          </p:cNvCxnSpPr>
          <p:nvPr/>
        </p:nvCxnSpPr>
        <p:spPr>
          <a:xfrm flipV="1">
            <a:off x="11952684" y="4833357"/>
            <a:ext cx="3640242" cy="245971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87470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228CE36-F7D8-4FD5-AA51-4FD118685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69" y="814381"/>
            <a:ext cx="22492218" cy="1266501"/>
          </a:xfrm>
        </p:spPr>
        <p:txBody>
          <a:bodyPr/>
          <a:lstStyle/>
          <a:p>
            <a:pPr rtl="0"/>
            <a:r>
              <a:rPr lang="en-US" dirty="0"/>
              <a:t>TPGS – What we offer to CTLGH</a:t>
            </a:r>
            <a:br>
              <a:rPr lang="en-US" sz="7200" b="0" kern="1200" dirty="0">
                <a:solidFill>
                  <a:prstClr val="white"/>
                </a:solidFill>
                <a:latin typeface="Calibri" panose="020F0502020204030204"/>
              </a:rPr>
            </a:br>
            <a:endParaRPr lang="en-US" dirty="0"/>
          </a:p>
        </p:txBody>
      </p:sp>
      <p:sp>
        <p:nvSpPr>
          <p:cNvPr id="4" name="1">
            <a:extLst>
              <a:ext uri="{FF2B5EF4-FFF2-40B4-BE49-F238E27FC236}">
                <a16:creationId xmlns:a16="http://schemas.microsoft.com/office/drawing/2014/main" id="{34815158-69C2-43A9-A2BC-5A9782335DC7}"/>
              </a:ext>
            </a:extLst>
          </p:cNvPr>
          <p:cNvSpPr txBox="1"/>
          <p:nvPr/>
        </p:nvSpPr>
        <p:spPr>
          <a:xfrm>
            <a:off x="939395" y="1590302"/>
            <a:ext cx="1245414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dirty="0"/>
              <a:t>1</a:t>
            </a:r>
          </a:p>
        </p:txBody>
      </p:sp>
      <p:sp>
        <p:nvSpPr>
          <p:cNvPr id="5" name="2">
            <a:extLst>
              <a:ext uri="{FF2B5EF4-FFF2-40B4-BE49-F238E27FC236}">
                <a16:creationId xmlns:a16="http://schemas.microsoft.com/office/drawing/2014/main" id="{2E091A01-7224-45EC-8F36-CC8882A468A1}"/>
              </a:ext>
            </a:extLst>
          </p:cNvPr>
          <p:cNvSpPr txBox="1"/>
          <p:nvPr/>
        </p:nvSpPr>
        <p:spPr>
          <a:xfrm>
            <a:off x="1080069" y="6209127"/>
            <a:ext cx="1965930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/>
              <a:t>3</a:t>
            </a:r>
            <a:endParaRPr dirty="0"/>
          </a:p>
        </p:txBody>
      </p:sp>
      <p:sp>
        <p:nvSpPr>
          <p:cNvPr id="6" name="3">
            <a:extLst>
              <a:ext uri="{FF2B5EF4-FFF2-40B4-BE49-F238E27FC236}">
                <a16:creationId xmlns:a16="http://schemas.microsoft.com/office/drawing/2014/main" id="{E754042A-0F46-4683-9B36-5806206E0338}"/>
              </a:ext>
            </a:extLst>
          </p:cNvPr>
          <p:cNvSpPr txBox="1"/>
          <p:nvPr/>
        </p:nvSpPr>
        <p:spPr>
          <a:xfrm>
            <a:off x="1080069" y="3821762"/>
            <a:ext cx="1245414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/>
              <a:t>2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102304-BD95-472A-87AB-5447B76FD07F}"/>
              </a:ext>
            </a:extLst>
          </p:cNvPr>
          <p:cNvSpPr txBox="1"/>
          <p:nvPr/>
        </p:nvSpPr>
        <p:spPr>
          <a:xfrm>
            <a:off x="2325483" y="2304548"/>
            <a:ext cx="22241986" cy="861774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US" sz="4400" b="1" dirty="0"/>
              <a:t>On-station breed improvement and test (Addis facility) – Individual birds, pedigreed data </a:t>
            </a:r>
            <a:r>
              <a:rPr lang="en-US" sz="4400" b="1" dirty="0" err="1"/>
              <a:t>etc</a:t>
            </a:r>
            <a:r>
              <a:rPr lang="en-US" sz="4400" b="1" dirty="0"/>
              <a:t>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3F4DF9-E616-44E5-A258-DDC537E55001}"/>
              </a:ext>
            </a:extLst>
          </p:cNvPr>
          <p:cNvSpPr txBox="1"/>
          <p:nvPr/>
        </p:nvSpPr>
        <p:spPr>
          <a:xfrm>
            <a:off x="2482654" y="4272352"/>
            <a:ext cx="21397204" cy="1538883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AU" sz="4400" b="1" dirty="0"/>
              <a:t>On-farm data – group data with a possibility to get data points from individual birds in few</a:t>
            </a:r>
          </a:p>
          <a:p>
            <a:r>
              <a:rPr lang="en-AU" sz="4400" b="1" dirty="0"/>
              <a:t>household, environmental data  </a:t>
            </a:r>
            <a:endParaRPr lang="en-US" sz="4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D2F721-EC4E-4836-B2EC-40D7DB1F236D}"/>
              </a:ext>
            </a:extLst>
          </p:cNvPr>
          <p:cNvSpPr txBox="1"/>
          <p:nvPr/>
        </p:nvSpPr>
        <p:spPr>
          <a:xfrm>
            <a:off x="2440892" y="6952225"/>
            <a:ext cx="6636753" cy="861774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US" sz="4400" b="1" dirty="0"/>
              <a:t>Blood/tissue samples/DNA </a:t>
            </a:r>
          </a:p>
        </p:txBody>
      </p:sp>
      <p:sp>
        <p:nvSpPr>
          <p:cNvPr id="10" name="2">
            <a:extLst>
              <a:ext uri="{FF2B5EF4-FFF2-40B4-BE49-F238E27FC236}">
                <a16:creationId xmlns:a16="http://schemas.microsoft.com/office/drawing/2014/main" id="{DDB64F53-4324-4F5D-BD0F-C09604718807}"/>
              </a:ext>
            </a:extLst>
          </p:cNvPr>
          <p:cNvSpPr txBox="1"/>
          <p:nvPr/>
        </p:nvSpPr>
        <p:spPr>
          <a:xfrm>
            <a:off x="1080069" y="8392573"/>
            <a:ext cx="1965930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/>
              <a:t>4</a:t>
            </a:r>
            <a:endParaRPr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AB8955-D1D3-41F5-AC51-CA329E257E82}"/>
              </a:ext>
            </a:extLst>
          </p:cNvPr>
          <p:cNvSpPr txBox="1"/>
          <p:nvPr/>
        </p:nvSpPr>
        <p:spPr>
          <a:xfrm>
            <a:off x="2666999" y="8854040"/>
            <a:ext cx="21028514" cy="1538883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US" sz="4400" b="1" dirty="0"/>
              <a:t>Feedback on the performance of lines and preference of farmers in different geographies</a:t>
            </a:r>
          </a:p>
          <a:p>
            <a:r>
              <a:rPr lang="en-US" sz="4400" b="1" dirty="0"/>
              <a:t>and agro-ecologies </a:t>
            </a:r>
          </a:p>
        </p:txBody>
      </p:sp>
      <p:sp>
        <p:nvSpPr>
          <p:cNvPr id="13" name="2">
            <a:extLst>
              <a:ext uri="{FF2B5EF4-FFF2-40B4-BE49-F238E27FC236}">
                <a16:creationId xmlns:a16="http://schemas.microsoft.com/office/drawing/2014/main" id="{B82D7C75-D40C-4527-81B7-C951D73BF9EE}"/>
              </a:ext>
            </a:extLst>
          </p:cNvPr>
          <p:cNvSpPr txBox="1"/>
          <p:nvPr/>
        </p:nvSpPr>
        <p:spPr>
          <a:xfrm>
            <a:off x="1213218" y="10701035"/>
            <a:ext cx="1965930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/>
              <a:t>5</a:t>
            </a:r>
            <a:endParaRPr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38D89B-4AD5-4D9C-BCA1-38C97F573B01}"/>
              </a:ext>
            </a:extLst>
          </p:cNvPr>
          <p:cNvSpPr txBox="1"/>
          <p:nvPr/>
        </p:nvSpPr>
        <p:spPr>
          <a:xfrm>
            <a:off x="2800148" y="11162502"/>
            <a:ext cx="18595155" cy="861774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US" sz="4400" b="1" dirty="0"/>
              <a:t>Functioning partnerships in different level and data collection infrastructure   </a:t>
            </a:r>
          </a:p>
        </p:txBody>
      </p:sp>
    </p:spTree>
    <p:extLst>
      <p:ext uri="{BB962C8B-B14F-4D97-AF65-F5344CB8AC3E}">
        <p14:creationId xmlns:p14="http://schemas.microsoft.com/office/powerpoint/2010/main" val="8928475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DD7FF-C1E2-4836-9557-0E9B2F5D1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456" y="268238"/>
            <a:ext cx="21031200" cy="1522061"/>
          </a:xfrm>
        </p:spPr>
        <p:txBody>
          <a:bodyPr/>
          <a:lstStyle/>
          <a:p>
            <a:r>
              <a:rPr lang="en-US" dirty="0"/>
              <a:t>TPGS- What we need from CTLGH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002716-243D-45C8-BAAD-4A9279CD34F4}"/>
              </a:ext>
            </a:extLst>
          </p:cNvPr>
          <p:cNvSpPr/>
          <p:nvPr/>
        </p:nvSpPr>
        <p:spPr>
          <a:xfrm>
            <a:off x="1398872" y="2180944"/>
            <a:ext cx="21932766" cy="10248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en-US" sz="4400" b="1" dirty="0">
                <a:latin typeface="Calibri" panose="020F0502020204030204" pitchFamily="34" charset="0"/>
                <a:ea typeface="Times New Roman" panose="02020603050405020304" pitchFamily="18" charset="0"/>
              </a:rPr>
              <a:t>Help to identify, define and measure of environmental resilience and adaptation traits on farm but also ex-situ (novel approaches) –build database </a:t>
            </a:r>
          </a:p>
          <a:p>
            <a:pPr marL="742950" lvl="0" indent="-742950">
              <a:buFont typeface="+mj-lt"/>
              <a:buAutoNum type="arabicPeriod"/>
            </a:pPr>
            <a:endParaRPr lang="en-US" sz="44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0" indent="-742950">
              <a:buFont typeface="+mj-lt"/>
              <a:buAutoNum type="arabicPeriod"/>
            </a:pPr>
            <a:r>
              <a:rPr lang="en-US" sz="4400" b="1" dirty="0">
                <a:latin typeface="Calibri" panose="020F0502020204030204" pitchFamily="34" charset="0"/>
                <a:ea typeface="Times New Roman" panose="02020603050405020304" pitchFamily="18" charset="0"/>
              </a:rPr>
              <a:t>Help to identify genes/markers and  that are important to smallholder chicken producers in terms of resilience, environmental adaptability and productivity </a:t>
            </a:r>
          </a:p>
          <a:p>
            <a:pPr marL="742950" lvl="0" indent="-742950">
              <a:buFont typeface="+mj-lt"/>
              <a:buAutoNum type="arabicPeriod"/>
            </a:pPr>
            <a:endParaRPr lang="en-US" sz="44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0" indent="-742950">
              <a:buFont typeface="+mj-lt"/>
              <a:buAutoNum type="arabicPeriod"/>
            </a:pPr>
            <a:r>
              <a:rPr lang="en-US" sz="4400" b="1" dirty="0">
                <a:latin typeface="Calibri" panose="020F0502020204030204" pitchFamily="34" charset="0"/>
                <a:ea typeface="Times New Roman" panose="02020603050405020304" pitchFamily="18" charset="0"/>
              </a:rPr>
              <a:t>Help address the interface between health – nutrition – genetics</a:t>
            </a:r>
          </a:p>
          <a:p>
            <a:pPr marL="742950" lvl="0" indent="-742950">
              <a:buFont typeface="+mj-lt"/>
              <a:buAutoNum type="arabicPeriod"/>
            </a:pPr>
            <a:endParaRPr lang="en-US" sz="44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0" indent="-742950">
              <a:buFont typeface="+mj-lt"/>
              <a:buAutoNum type="arabicPeriod"/>
            </a:pPr>
            <a:r>
              <a:rPr lang="en-US" sz="4400" b="1" dirty="0">
                <a:latin typeface="Calibri" panose="020F0502020204030204" pitchFamily="34" charset="0"/>
                <a:ea typeface="Times New Roman" panose="02020603050405020304" pitchFamily="18" charset="0"/>
              </a:rPr>
              <a:t>Help in the design/implementations of NARS breeding improvement programs in the areas of genomic selection and in running effective breeding programs </a:t>
            </a:r>
          </a:p>
          <a:p>
            <a:pPr marL="742950" lvl="0" indent="-742950">
              <a:buFont typeface="+mj-lt"/>
              <a:buAutoNum type="arabicPeriod"/>
            </a:pPr>
            <a:endParaRPr lang="en-US" sz="4400" b="1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lvl="0" indent="-742950">
              <a:buFont typeface="+mj-lt"/>
              <a:buAutoNum type="arabicPeriod"/>
            </a:pPr>
            <a:r>
              <a:rPr lang="en-US" sz="4400" b="1" dirty="0">
                <a:latin typeface="Calibri" panose="020F0502020204030204" pitchFamily="34" charset="0"/>
                <a:ea typeface="Times New Roman" panose="02020603050405020304" pitchFamily="18" charset="0"/>
              </a:rPr>
              <a:t>Fellowship support for African/Asian graduate fellows with a sandwich training program (taking place both in Africa/Asia  and the UK) on CTLGH areas as well TPGS ones with co-CTLGH institution supervision.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US" sz="44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13117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14391879" y="4930776"/>
            <a:ext cx="628729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8800" spc="6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E7C97F6-63EE-49F1-9D82-1F64692CDCA1}"/>
              </a:ext>
            </a:extLst>
          </p:cNvPr>
          <p:cNvSpPr txBox="1">
            <a:spLocks/>
          </p:cNvSpPr>
          <p:nvPr/>
        </p:nvSpPr>
        <p:spPr>
          <a:xfrm>
            <a:off x="6216301" y="4077316"/>
            <a:ext cx="11016622" cy="2780684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Thank you very much!  </a:t>
            </a:r>
            <a:endParaRPr lang="en-US" dirty="0"/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BCE4CC52-6305-440D-B307-183EECD966D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12" y="661518"/>
            <a:ext cx="4972852" cy="21077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39DB76F9-5BAD-44F0-BD4D-64EB900BB2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81049" y="365125"/>
            <a:ext cx="22672839" cy="1349541"/>
          </a:xfrm>
          <a:prstGeom prst="rect">
            <a:avLst/>
          </a:prstGeom>
        </p:spPr>
        <p:txBody>
          <a:bodyPr/>
          <a:lstStyle/>
          <a:p>
            <a:r>
              <a:rPr dirty="0"/>
              <a:t>The three cardinal aims of </a:t>
            </a:r>
            <a:r>
              <a:rPr lang="en-US" dirty="0"/>
              <a:t>TPGS</a:t>
            </a:r>
            <a:r>
              <a:rPr b="0" dirty="0">
                <a:latin typeface="Helvetica Light"/>
                <a:ea typeface="Helvetica Light"/>
                <a:cs typeface="Helvetica Light"/>
                <a:sym typeface="Helvetica Light"/>
              </a:rPr>
              <a:t>–outcomes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84DCDC-F7EC-4C62-96E7-0DFC53AF2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737" y="3331971"/>
            <a:ext cx="19376036" cy="663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13277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 1"/>
          <p:cNvSpPr txBox="1">
            <a:spLocks noGrp="1"/>
          </p:cNvSpPr>
          <p:nvPr>
            <p:ph type="title"/>
          </p:nvPr>
        </p:nvSpPr>
        <p:spPr>
          <a:xfrm>
            <a:off x="1196821" y="185509"/>
            <a:ext cx="21990358" cy="26990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7200" dirty="0">
                <a:solidFill>
                  <a:srgbClr val="43BB8D"/>
                </a:solidFill>
              </a:rPr>
              <a:t>TPGS: Objectives  </a:t>
            </a:r>
            <a:endParaRPr sz="7200" dirty="0">
              <a:solidFill>
                <a:srgbClr val="43BB8D"/>
              </a:solidFill>
            </a:endParaRPr>
          </a:p>
        </p:txBody>
      </p:sp>
      <p:grpSp>
        <p:nvGrpSpPr>
          <p:cNvPr id="207" name="Group"/>
          <p:cNvGrpSpPr/>
          <p:nvPr/>
        </p:nvGrpSpPr>
        <p:grpSpPr>
          <a:xfrm>
            <a:off x="-10034" y="12119069"/>
            <a:ext cx="24399216" cy="1617460"/>
            <a:chOff x="0" y="0"/>
            <a:chExt cx="24399215" cy="1617458"/>
          </a:xfrm>
        </p:grpSpPr>
        <p:pic>
          <p:nvPicPr>
            <p:cNvPr id="201" name="final_green_bg_text_helix_vertical.png" descr="final_green_bg_text_helix_vertical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20650" y="149304"/>
              <a:ext cx="930145" cy="807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2" name="ILRI logo 505.pdf" descr="ILRI logo 505.pd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94281" y="129602"/>
              <a:ext cx="904639" cy="8079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3" name="CGIAR logo 2017-small.png" descr="CGIAR logo 2017-small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790007" y="0"/>
              <a:ext cx="863601" cy="10049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4" name="Rectangle"/>
            <p:cNvSpPr/>
            <p:nvPr/>
          </p:nvSpPr>
          <p:spPr>
            <a:xfrm>
              <a:off x="12214557" y="1339051"/>
              <a:ext cx="12184659" cy="278408"/>
            </a:xfrm>
            <a:prstGeom prst="rect">
              <a:avLst/>
            </a:prstGeom>
            <a:solidFill>
              <a:schemeClr val="accent6">
                <a:satOff val="-3457"/>
                <a:lumOff val="1303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91440" rIns="91440" bIns="9144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 sz="1800"/>
            </a:p>
          </p:txBody>
        </p:sp>
        <p:sp>
          <p:nvSpPr>
            <p:cNvPr id="205" name="Rectangle"/>
            <p:cNvSpPr/>
            <p:nvPr/>
          </p:nvSpPr>
          <p:spPr>
            <a:xfrm>
              <a:off x="6112917" y="1339051"/>
              <a:ext cx="6108176" cy="278408"/>
            </a:xfrm>
            <a:prstGeom prst="rect">
              <a:avLst/>
            </a:prstGeom>
            <a:solidFill>
              <a:srgbClr val="008F00"/>
            </a:solidFill>
            <a:ln w="12700" cap="flat">
              <a:noFill/>
              <a:miter lim="400000"/>
            </a:ln>
            <a:effectLst/>
          </p:spPr>
          <p:txBody>
            <a:bodyPr wrap="square" lIns="91440" tIns="91440" rIns="91440" bIns="9144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 sz="1800"/>
            </a:p>
          </p:txBody>
        </p:sp>
        <p:sp>
          <p:nvSpPr>
            <p:cNvPr id="206" name="Rectangle"/>
            <p:cNvSpPr/>
            <p:nvPr/>
          </p:nvSpPr>
          <p:spPr>
            <a:xfrm>
              <a:off x="0" y="1339051"/>
              <a:ext cx="6108175" cy="278408"/>
            </a:xfrm>
            <a:prstGeom prst="rect">
              <a:avLst/>
            </a:prstGeom>
            <a:solidFill>
              <a:srgbClr val="FFD63E"/>
            </a:solidFill>
            <a:ln w="12700" cap="flat">
              <a:noFill/>
              <a:miter lim="400000"/>
            </a:ln>
            <a:effectLst/>
          </p:spPr>
          <p:txBody>
            <a:bodyPr wrap="square" lIns="91440" tIns="91440" rIns="91440" bIns="91440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 sz="1800"/>
            </a:p>
          </p:txBody>
        </p:sp>
      </p:grpSp>
      <p:sp>
        <p:nvSpPr>
          <p:cNvPr id="210" name="1"/>
          <p:cNvSpPr txBox="1"/>
          <p:nvPr/>
        </p:nvSpPr>
        <p:spPr>
          <a:xfrm>
            <a:off x="939395" y="3024469"/>
            <a:ext cx="1245414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dirty="0"/>
              <a:t>1</a:t>
            </a:r>
          </a:p>
        </p:txBody>
      </p:sp>
      <p:sp>
        <p:nvSpPr>
          <p:cNvPr id="212" name="2"/>
          <p:cNvSpPr txBox="1"/>
          <p:nvPr/>
        </p:nvSpPr>
        <p:spPr>
          <a:xfrm>
            <a:off x="858687" y="6906903"/>
            <a:ext cx="1965930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/>
              <a:t>3</a:t>
            </a:r>
            <a:endParaRPr dirty="0"/>
          </a:p>
        </p:txBody>
      </p:sp>
      <p:sp>
        <p:nvSpPr>
          <p:cNvPr id="214" name="3"/>
          <p:cNvSpPr txBox="1"/>
          <p:nvPr/>
        </p:nvSpPr>
        <p:spPr>
          <a:xfrm>
            <a:off x="935691" y="5009084"/>
            <a:ext cx="1245414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/>
              <a:t>2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3B1516-1D0A-4735-A3D8-3B00220ADCAB}"/>
              </a:ext>
            </a:extLst>
          </p:cNvPr>
          <p:cNvSpPr txBox="1"/>
          <p:nvPr/>
        </p:nvSpPr>
        <p:spPr>
          <a:xfrm>
            <a:off x="2422618" y="3769907"/>
            <a:ext cx="13133724" cy="861774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US" sz="4400" b="1" dirty="0"/>
              <a:t>Characterize chicken ecotypes and farmer preferences</a:t>
            </a:r>
            <a:r>
              <a:rPr lang="en-US" sz="4400" b="1" dirty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384F64-CCC5-492F-B259-99D561B385C3}"/>
              </a:ext>
            </a:extLst>
          </p:cNvPr>
          <p:cNvSpPr txBox="1"/>
          <p:nvPr/>
        </p:nvSpPr>
        <p:spPr>
          <a:xfrm>
            <a:off x="2474985" y="5771414"/>
            <a:ext cx="11492249" cy="861774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AU" sz="4400" b="1" dirty="0"/>
              <a:t>Develop partnerships and breeding approaches</a:t>
            </a:r>
            <a:endParaRPr lang="en-US" sz="4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F4D331-39A0-461A-8BEF-EB37BD4FD40B}"/>
              </a:ext>
            </a:extLst>
          </p:cNvPr>
          <p:cNvSpPr txBox="1"/>
          <p:nvPr/>
        </p:nvSpPr>
        <p:spPr>
          <a:xfrm>
            <a:off x="2219510" y="7650001"/>
            <a:ext cx="10615407" cy="861774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US" sz="4400" b="1" dirty="0"/>
              <a:t>Develop and test dissemination mechanisms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89E1B7-B2F7-4998-BBF7-81B0C944361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012461" y="170232"/>
            <a:ext cx="3642697" cy="2537927"/>
          </a:xfrm>
          <a:prstGeom prst="rect">
            <a:avLst/>
          </a:prstGeom>
        </p:spPr>
      </p:pic>
      <p:sp>
        <p:nvSpPr>
          <p:cNvPr id="20" name="2">
            <a:extLst>
              <a:ext uri="{FF2B5EF4-FFF2-40B4-BE49-F238E27FC236}">
                <a16:creationId xmlns:a16="http://schemas.microsoft.com/office/drawing/2014/main" id="{A3203080-0568-48AE-9D72-AB24B18ED178}"/>
              </a:ext>
            </a:extLst>
          </p:cNvPr>
          <p:cNvSpPr txBox="1"/>
          <p:nvPr/>
        </p:nvSpPr>
        <p:spPr>
          <a:xfrm>
            <a:off x="858687" y="8783688"/>
            <a:ext cx="1965930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/>
              <a:t>4</a:t>
            </a:r>
            <a:endParaRPr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08641D-8DFA-447A-8614-B5A04D95037E}"/>
              </a:ext>
            </a:extLst>
          </p:cNvPr>
          <p:cNvSpPr txBox="1"/>
          <p:nvPr/>
        </p:nvSpPr>
        <p:spPr>
          <a:xfrm>
            <a:off x="2171485" y="9115588"/>
            <a:ext cx="15889286" cy="1538883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US" sz="4400" b="1" dirty="0"/>
              <a:t>Improve</a:t>
            </a:r>
            <a:r>
              <a:rPr lang="en-US" i="1" dirty="0"/>
              <a:t> </a:t>
            </a:r>
            <a:r>
              <a:rPr lang="en-US" sz="4400" b="1" dirty="0"/>
              <a:t>the policy and regulatory environment and track program </a:t>
            </a:r>
          </a:p>
          <a:p>
            <a:r>
              <a:rPr lang="en-US" sz="4400" b="1" dirty="0"/>
              <a:t>impacts</a:t>
            </a:r>
          </a:p>
        </p:txBody>
      </p:sp>
      <p:pic>
        <p:nvPicPr>
          <p:cNvPr id="23" name="Image" descr="Image">
            <a:extLst>
              <a:ext uri="{FF2B5EF4-FFF2-40B4-BE49-F238E27FC236}">
                <a16:creationId xmlns:a16="http://schemas.microsoft.com/office/drawing/2014/main" id="{6E7A1CE6-7FBB-4C65-823B-8CF3CF79B30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33810" y="170232"/>
            <a:ext cx="8480034" cy="3514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close-up-photo-of-cooked-chicken-2611917.jpg" descr="close-up-photo-of-cooked-chicken-2611917.jpg">
            <a:extLst>
              <a:ext uri="{FF2B5EF4-FFF2-40B4-BE49-F238E27FC236}">
                <a16:creationId xmlns:a16="http://schemas.microsoft.com/office/drawing/2014/main" id="{44013186-E723-4A0B-A9AF-D818312138E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450979" y="4007506"/>
            <a:ext cx="5584832" cy="38042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Image" descr="Image">
            <a:extLst>
              <a:ext uri="{FF2B5EF4-FFF2-40B4-BE49-F238E27FC236}">
                <a16:creationId xmlns:a16="http://schemas.microsoft.com/office/drawing/2014/main" id="{7E73B111-93BB-4B96-BDFA-B0736EF3377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4122" y="8218834"/>
            <a:ext cx="8140898" cy="2580598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2">
            <a:extLst>
              <a:ext uri="{FF2B5EF4-FFF2-40B4-BE49-F238E27FC236}">
                <a16:creationId xmlns:a16="http://schemas.microsoft.com/office/drawing/2014/main" id="{7D3B561F-FBEA-4256-9892-04ED7EDCAD32}"/>
              </a:ext>
            </a:extLst>
          </p:cNvPr>
          <p:cNvSpPr txBox="1"/>
          <p:nvPr/>
        </p:nvSpPr>
        <p:spPr>
          <a:xfrm>
            <a:off x="808958" y="10726389"/>
            <a:ext cx="1965930" cy="2154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40" bIns="91440">
            <a:spAutoFit/>
          </a:bodyPr>
          <a:lstStyle>
            <a:lvl1pPr>
              <a:spcBef>
                <a:spcPts val="2100"/>
              </a:spcBef>
              <a:defRPr sz="12800" b="1">
                <a:solidFill>
                  <a:schemeClr val="accent6">
                    <a:satOff val="-3457"/>
                    <a:lumOff val="26078"/>
                  </a:schemeClr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r>
              <a:rPr lang="en-US" dirty="0"/>
              <a:t>5</a:t>
            </a:r>
            <a:endParaRPr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EF0246-6138-4C92-8FCA-A137D505B726}"/>
              </a:ext>
            </a:extLst>
          </p:cNvPr>
          <p:cNvSpPr txBox="1"/>
          <p:nvPr/>
        </p:nvSpPr>
        <p:spPr>
          <a:xfrm>
            <a:off x="2181105" y="11270024"/>
            <a:ext cx="11678197" cy="1538883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91440" tIns="91440" rIns="91440" bIns="91440" numCol="1" spcCol="38100" rtlCol="0" anchor="t">
            <a:spAutoFit/>
          </a:bodyPr>
          <a:lstStyle/>
          <a:p>
            <a:r>
              <a:rPr lang="en-US" sz="4400" b="1" i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Establishing the Tropical Poultry Platform (TROP)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78475638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A76E6-349E-4CA8-9753-B12493BAE1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E646DE5-6C64-41DC-852B-12F72C2B439E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7549" y="138896"/>
            <a:ext cx="22744254" cy="1357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672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5EEB8-CC43-4554-9BF8-34D473089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1183" y="3261782"/>
            <a:ext cx="22689844" cy="2780684"/>
          </a:xfrm>
        </p:spPr>
        <p:txBody>
          <a:bodyPr/>
          <a:lstStyle/>
          <a:p>
            <a:r>
              <a:rPr lang="en-US" dirty="0"/>
              <a:t>TPGS - Few activities 2022 and beyond –Examples  </a:t>
            </a:r>
          </a:p>
        </p:txBody>
      </p:sp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A9A73DCE-83A9-46D2-93AD-4EC61CC76F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12" y="661518"/>
            <a:ext cx="4972852" cy="2107744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175CAEA0-8DE0-4824-A6A1-E2ECE16371D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7387" y="11610435"/>
            <a:ext cx="2406310" cy="92937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2" descr="African chicken genetic gains logo | ACGG logo - white verti… | Flickr">
            <a:extLst>
              <a:ext uri="{FF2B5EF4-FFF2-40B4-BE49-F238E27FC236}">
                <a16:creationId xmlns:a16="http://schemas.microsoft.com/office/drawing/2014/main" id="{EF608A93-7881-4604-8FB7-4CB4A8AF7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1136" y="11483813"/>
            <a:ext cx="1110900" cy="118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102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385A3-5AE2-4033-8C9A-73A431308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Lines/breeds/crosses that are under on-farm test in Ghana, Kenya and Zimbabwe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B5F1A86-E239-4CE0-9F00-DA7BE3A26D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618864"/>
              </p:ext>
            </p:extLst>
          </p:nvPr>
        </p:nvGraphicFramePr>
        <p:xfrm>
          <a:off x="1464156" y="3051037"/>
          <a:ext cx="19619088" cy="993471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809544">
                  <a:extLst>
                    <a:ext uri="{9D8B030D-6E8A-4147-A177-3AD203B41FA5}">
                      <a16:colId xmlns:a16="http://schemas.microsoft.com/office/drawing/2014/main" val="852940325"/>
                    </a:ext>
                  </a:extLst>
                </a:gridCol>
                <a:gridCol w="9809544">
                  <a:extLst>
                    <a:ext uri="{9D8B030D-6E8A-4147-A177-3AD203B41FA5}">
                      <a16:colId xmlns:a16="http://schemas.microsoft.com/office/drawing/2014/main" val="2963989702"/>
                    </a:ext>
                  </a:extLst>
                </a:gridCol>
              </a:tblGrid>
              <a:tr h="65104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Country 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Breeds under testing </a:t>
                      </a:r>
                      <a:endParaRPr lang="en-US" sz="3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163603"/>
                  </a:ext>
                </a:extLst>
              </a:tr>
              <a:tr h="651040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Ghana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41564" marB="4156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 err="1">
                          <a:effectLst/>
                        </a:rPr>
                        <a:t>Kuroiler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5359348"/>
                  </a:ext>
                </a:extLst>
              </a:tr>
              <a:tr h="651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Hubbard 1 - RIRJA (JA57)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0555967"/>
                  </a:ext>
                </a:extLst>
              </a:tr>
              <a:tr h="771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Hubbard 2  -REDJA (JA57)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0859500"/>
                  </a:ext>
                </a:extLst>
              </a:tr>
              <a:tr h="651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Local 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4126168"/>
                  </a:ext>
                </a:extLst>
              </a:tr>
              <a:tr h="733023"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Kenya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41564" marB="4156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Hubbard 1 - RIRJA (JA57)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6105873"/>
                  </a:ext>
                </a:extLst>
              </a:tr>
              <a:tr h="7716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Hubbard 2  -REDJA (JA57)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9272593"/>
                  </a:ext>
                </a:extLst>
              </a:tr>
              <a:tr h="651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 err="1">
                          <a:effectLst/>
                        </a:rPr>
                        <a:t>Kuroiler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7306541"/>
                  </a:ext>
                </a:extLst>
              </a:tr>
              <a:tr h="651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KARLO line one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7968004"/>
                  </a:ext>
                </a:extLst>
              </a:tr>
              <a:tr h="651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KARLO line two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5515592"/>
                  </a:ext>
                </a:extLst>
              </a:tr>
              <a:tr h="651040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>
                          <a:effectLst/>
                        </a:rPr>
                        <a:t>Zimbabwe</a:t>
                      </a:r>
                      <a:endParaRPr lang="en-US" sz="3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41564" marB="41564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 err="1">
                          <a:effectLst/>
                        </a:rPr>
                        <a:t>Sasso</a:t>
                      </a:r>
                      <a:r>
                        <a:rPr lang="en-US" sz="3600" b="1" dirty="0">
                          <a:effectLst/>
                        </a:rPr>
                        <a:t> * Sussex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6061357"/>
                  </a:ext>
                </a:extLst>
              </a:tr>
              <a:tr h="651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Rainbow T (TR)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96677"/>
                  </a:ext>
                </a:extLst>
              </a:tr>
              <a:tr h="651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</a:rPr>
                        <a:t>Ruby C (C44)</a:t>
                      </a:r>
                      <a:endParaRPr lang="en-US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64501365"/>
                  </a:ext>
                </a:extLst>
              </a:tr>
              <a:tr h="651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 err="1">
                          <a:effectLst/>
                        </a:rPr>
                        <a:t>Boschveld</a:t>
                      </a:r>
                      <a:r>
                        <a:rPr lang="en-US" sz="3600" b="1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0364043"/>
                  </a:ext>
                </a:extLst>
              </a:tr>
            </a:tbl>
          </a:graphicData>
        </a:graphic>
      </p:graphicFrame>
      <p:pic>
        <p:nvPicPr>
          <p:cNvPr id="4" name="Picture 2" descr="African chicken genetic gains logo | ACGG logo - white verti… | Flickr">
            <a:extLst>
              <a:ext uri="{FF2B5EF4-FFF2-40B4-BE49-F238E27FC236}">
                <a16:creationId xmlns:a16="http://schemas.microsoft.com/office/drawing/2014/main" id="{068720CF-EB20-4BDB-A4EA-37ADF888A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62912" y="12062669"/>
            <a:ext cx="1110900" cy="118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rican chicken genetic gains logo | ACGG logo - white verti… | Flickr">
            <a:extLst>
              <a:ext uri="{FF2B5EF4-FFF2-40B4-BE49-F238E27FC236}">
                <a16:creationId xmlns:a16="http://schemas.microsoft.com/office/drawing/2014/main" id="{5DA3A457-930B-4F32-9F7A-AF2271E37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80559" y="12022569"/>
            <a:ext cx="1110900" cy="118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56576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EB16B-1CC4-4169-AA45-1E00D2087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100" y="730250"/>
            <a:ext cx="21671124" cy="2699082"/>
          </a:xfrm>
        </p:spPr>
        <p:txBody>
          <a:bodyPr/>
          <a:lstStyle/>
          <a:p>
            <a:r>
              <a:rPr lang="en-US" sz="4800" dirty="0"/>
              <a:t>Fig 1. Week six body weight (Mean± SD) of RIRJA, REDJA Hubbard lines  as compared to locals measured under on-farm conditions of Kenya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7200358-E447-4B07-88A0-CDB000008F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82689"/>
              </p:ext>
            </p:extLst>
          </p:nvPr>
        </p:nvGraphicFramePr>
        <p:xfrm>
          <a:off x="2524627" y="2520639"/>
          <a:ext cx="19114536" cy="9290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098240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E3F44-FF64-4797-977A-10612D0AA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398" y="0"/>
            <a:ext cx="22707601" cy="2699082"/>
          </a:xfrm>
        </p:spPr>
        <p:txBody>
          <a:bodyPr/>
          <a:lstStyle/>
          <a:p>
            <a:r>
              <a:rPr lang="en-US" sz="4800" dirty="0"/>
              <a:t>Fig 2. Week six body weight (Mean± SD) of mixed-sex </a:t>
            </a:r>
            <a:r>
              <a:rPr lang="en-US" sz="4800" dirty="0" err="1"/>
              <a:t>Sasso</a:t>
            </a:r>
            <a:r>
              <a:rPr lang="en-US" sz="4800" dirty="0"/>
              <a:t>-Sussex, Rainbow T(TR) and </a:t>
            </a:r>
            <a:r>
              <a:rPr lang="en-US" sz="4800" dirty="0" err="1"/>
              <a:t>Rubby</a:t>
            </a:r>
            <a:r>
              <a:rPr lang="en-US" sz="4800" dirty="0"/>
              <a:t> C (C44) strains as compared to locally developed </a:t>
            </a:r>
            <a:r>
              <a:rPr lang="en-US" sz="4800" dirty="0" err="1"/>
              <a:t>Boschvelt</a:t>
            </a:r>
            <a:r>
              <a:rPr lang="en-US" sz="4800" dirty="0"/>
              <a:t> measured under on-farm conditions of Zimbabwe </a:t>
            </a:r>
            <a:br>
              <a:rPr lang="en-US" sz="4800" dirty="0"/>
            </a:br>
            <a:r>
              <a:rPr lang="en-US" sz="4800" dirty="0"/>
              <a:t> </a:t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E366A6-53F4-4C12-8FD0-AA17EF88D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532" y="2835849"/>
            <a:ext cx="21520935" cy="927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9206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9C69E-A884-49F8-8C46-AA28A51E7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On-going indigenous chicken breeding programs in sub-Saharan Africa (example)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F821C9-0523-42C3-906C-058545F21502}"/>
              </a:ext>
            </a:extLst>
          </p:cNvPr>
          <p:cNvSpPr txBox="1"/>
          <p:nvPr/>
        </p:nvSpPr>
        <p:spPr>
          <a:xfrm>
            <a:off x="1562100" y="4318844"/>
            <a:ext cx="20420076" cy="1446550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/>
              <a:t>Three ongoing programs: Naivasha, Kenya </a:t>
            </a:r>
            <a:r>
              <a:rPr lang="en-US" sz="4400" b="1" dirty="0">
                <a:solidFill>
                  <a:srgbClr val="FF0000"/>
                </a:solidFill>
              </a:rPr>
              <a:t>(KALRO 1 and 2 lines),</a:t>
            </a:r>
            <a:r>
              <a:rPr lang="en-US" sz="4400" b="1" dirty="0"/>
              <a:t> Bahir Dar, Ethiopia </a:t>
            </a:r>
            <a:r>
              <a:rPr lang="en-US" sz="4400" b="1" dirty="0">
                <a:solidFill>
                  <a:srgbClr val="FF0000"/>
                </a:solidFill>
              </a:rPr>
              <a:t>(</a:t>
            </a:r>
            <a:r>
              <a:rPr lang="en-US" sz="4400" b="1" dirty="0" err="1">
                <a:solidFill>
                  <a:srgbClr val="FF0000"/>
                </a:solidFill>
              </a:rPr>
              <a:t>Tilili</a:t>
            </a:r>
            <a:r>
              <a:rPr lang="en-US" sz="4400" b="1" dirty="0">
                <a:solidFill>
                  <a:srgbClr val="FF0000"/>
                </a:solidFill>
              </a:rPr>
              <a:t> chicken) </a:t>
            </a:r>
            <a:r>
              <a:rPr lang="en-US" sz="4400" b="1" dirty="0"/>
              <a:t>and Mtwara, Tanzania </a:t>
            </a:r>
            <a:r>
              <a:rPr lang="en-US" sz="4400" b="1" dirty="0">
                <a:solidFill>
                  <a:srgbClr val="FF0000"/>
                </a:solidFill>
              </a:rPr>
              <a:t>(</a:t>
            </a:r>
            <a:r>
              <a:rPr lang="en-US" sz="4400" b="1" dirty="0" err="1">
                <a:solidFill>
                  <a:srgbClr val="FF0000"/>
                </a:solidFill>
              </a:rPr>
              <a:t>Horasi</a:t>
            </a:r>
            <a:r>
              <a:rPr lang="en-US" sz="4400" b="1" dirty="0">
                <a:solidFill>
                  <a:srgbClr val="FF0000"/>
                </a:solidFill>
              </a:rPr>
              <a:t> chicken)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0260E4-4FE3-49C3-A0E4-FECFAC7D0242}"/>
              </a:ext>
            </a:extLst>
          </p:cNvPr>
          <p:cNvSpPr txBox="1"/>
          <p:nvPr/>
        </p:nvSpPr>
        <p:spPr>
          <a:xfrm>
            <a:off x="2649474" y="10778047"/>
            <a:ext cx="20310348" cy="769441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/>
              <a:t>BLUP to be employed once parameters estimates will be ready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38ACAA-CC91-48F1-97B7-70826AD42064}"/>
              </a:ext>
            </a:extLst>
          </p:cNvPr>
          <p:cNvSpPr txBox="1"/>
          <p:nvPr/>
        </p:nvSpPr>
        <p:spPr>
          <a:xfrm>
            <a:off x="2622804" y="6033928"/>
            <a:ext cx="20420076" cy="769441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571500" lvl="4" indent="-571500">
              <a:buFont typeface="Arial" panose="020B0604020202020204" pitchFamily="34" charset="0"/>
              <a:buChar char="•"/>
            </a:pPr>
            <a:r>
              <a:rPr lang="en-US" sz="4400" b="1" dirty="0"/>
              <a:t>Ecotypes selected based on prior studies and priorities of respective countries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7C4B52-745A-4944-A8A9-231BBB890494}"/>
              </a:ext>
            </a:extLst>
          </p:cNvPr>
          <p:cNvSpPr txBox="1"/>
          <p:nvPr/>
        </p:nvSpPr>
        <p:spPr>
          <a:xfrm>
            <a:off x="2649474" y="7346258"/>
            <a:ext cx="19085052" cy="769441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/>
              <a:t>Breeding goal: Body weight, egg number, Age at first egg and survival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876A06-289A-4061-A4FE-D908E0357D67}"/>
              </a:ext>
            </a:extLst>
          </p:cNvPr>
          <p:cNvSpPr txBox="1"/>
          <p:nvPr/>
        </p:nvSpPr>
        <p:spPr>
          <a:xfrm>
            <a:off x="2649474" y="8586074"/>
            <a:ext cx="21480780" cy="2000548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b="1" dirty="0"/>
              <a:t>Target: achieve at least 1500 grams at week 16 on both sexes, and 200 eggs /year on the females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2104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7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7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5081</TotalTime>
  <Words>654</Words>
  <Application>Microsoft Office PowerPoint</Application>
  <PresentationFormat>Custom</PresentationFormat>
  <Paragraphs>91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Helvetica</vt:lpstr>
      <vt:lpstr>Helvetica Light</vt:lpstr>
      <vt:lpstr>Symbol</vt:lpstr>
      <vt:lpstr>Office Theme</vt:lpstr>
      <vt:lpstr>1_Office Theme</vt:lpstr>
      <vt:lpstr>PowerPoint Presentation</vt:lpstr>
      <vt:lpstr>The three cardinal aims of TPGS–outcomes</vt:lpstr>
      <vt:lpstr>TPGS: Objectives  </vt:lpstr>
      <vt:lpstr>PowerPoint Presentation</vt:lpstr>
      <vt:lpstr>TPGS - Few activities 2022 and beyond –Examples  </vt:lpstr>
      <vt:lpstr>Lines/breeds/crosses that are under on-farm test in Ghana, Kenya and Zimbabwe </vt:lpstr>
      <vt:lpstr>Fig 1. Week six body weight (Mean± SD) of RIRJA, REDJA Hubbard lines  as compared to locals measured under on-farm conditions of Kenya</vt:lpstr>
      <vt:lpstr>Fig 2. Week six body weight (Mean± SD) of mixed-sex Sasso-Sussex, Rainbow T(TR) and Rubby C (C44) strains as compared to locally developed Boschvelt measured under on-farm conditions of Zimbabwe    </vt:lpstr>
      <vt:lpstr>On-going indigenous chicken breeding programs in sub-Saharan Africa (example)</vt:lpstr>
      <vt:lpstr>Mean (SD)  body weight of Un-selected and Selected Horasi males at Week 16 (G0) at Mtwara, Tanzania </vt:lpstr>
      <vt:lpstr>Mean (SD)  body weight of Unselected and Selected Females at Week 16 (G0) at Mtwara, Tanzania</vt:lpstr>
      <vt:lpstr>ILRI AA poultry facility </vt:lpstr>
      <vt:lpstr>Scavenging/grazing ground in AA Poultry facility  </vt:lpstr>
      <vt:lpstr>Partnerships– integrated into TPGS’s core business</vt:lpstr>
      <vt:lpstr>TPGS- Partnership - Important categories of partners  </vt:lpstr>
      <vt:lpstr>TPGS – What we offer to CTLGH </vt:lpstr>
      <vt:lpstr>TPGS- What we need from CTLGH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</dc:title>
  <dc:creator>Dessie, Tadelle (ILRI)</dc:creator>
  <cp:lastModifiedBy>Peter Ballantyne</cp:lastModifiedBy>
  <cp:revision>56</cp:revision>
  <dcterms:modified xsi:type="dcterms:W3CDTF">2021-12-14T09:18:39Z</dcterms:modified>
</cp:coreProperties>
</file>