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4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5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8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9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0.xml" ContentType="application/vnd.openxmlformats-officedocument.theme+xml"/>
  <Override PartName="/ppt/slideLayouts/slideLayout150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  <p:sldMasterId id="2147483720" r:id="rId2"/>
    <p:sldMasterId id="2147483794" r:id="rId3"/>
    <p:sldMasterId id="2147483836" r:id="rId4"/>
    <p:sldMasterId id="2147483858" r:id="rId5"/>
    <p:sldMasterId id="2147483881" r:id="rId6"/>
    <p:sldMasterId id="2147483884" r:id="rId7"/>
    <p:sldMasterId id="2147483898" r:id="rId8"/>
    <p:sldMasterId id="2147483919" r:id="rId9"/>
    <p:sldMasterId id="2147483932" r:id="rId10"/>
    <p:sldMasterId id="2147483944" r:id="rId11"/>
  </p:sldMasterIdLst>
  <p:notesMasterIdLst>
    <p:notesMasterId r:id="rId34"/>
  </p:notesMasterIdLst>
  <p:handoutMasterIdLst>
    <p:handoutMasterId r:id="rId35"/>
  </p:handoutMasterIdLst>
  <p:sldIdLst>
    <p:sldId id="699" r:id="rId12"/>
    <p:sldId id="2146847651" r:id="rId13"/>
    <p:sldId id="2146847656" r:id="rId14"/>
    <p:sldId id="301" r:id="rId15"/>
    <p:sldId id="269" r:id="rId16"/>
    <p:sldId id="803" r:id="rId17"/>
    <p:sldId id="1026" r:id="rId18"/>
    <p:sldId id="739" r:id="rId19"/>
    <p:sldId id="339" r:id="rId20"/>
    <p:sldId id="764" r:id="rId21"/>
    <p:sldId id="2146847654" r:id="rId22"/>
    <p:sldId id="2146847657" r:id="rId23"/>
    <p:sldId id="2146847658" r:id="rId24"/>
    <p:sldId id="571" r:id="rId25"/>
    <p:sldId id="600" r:id="rId26"/>
    <p:sldId id="601" r:id="rId27"/>
    <p:sldId id="1032" r:id="rId28"/>
    <p:sldId id="259" r:id="rId29"/>
    <p:sldId id="262" r:id="rId30"/>
    <p:sldId id="2146847652" r:id="rId31"/>
    <p:sldId id="267" r:id="rId32"/>
    <p:sldId id="1021" r:id="rId3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51DD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8275F-6341-4787-9F95-3818BB9637EF}" v="5" dt="2024-08-02T13:03:24.5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2" autoAdjust="0"/>
    <p:restoredTop sz="90605" autoAdjust="0"/>
  </p:normalViewPr>
  <p:slideViewPr>
    <p:cSldViewPr>
      <p:cViewPr varScale="1">
        <p:scale>
          <a:sx n="100" d="100"/>
          <a:sy n="100" d="100"/>
        </p:scale>
        <p:origin x="178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theme" Target="theme/theme1.xml"/><Relationship Id="rId21" Type="http://schemas.openxmlformats.org/officeDocument/2006/relationships/slide" Target="slides/slide10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10" Type="http://schemas.openxmlformats.org/officeDocument/2006/relationships/image" Target="../media/image68.svg"/><Relationship Id="rId4" Type="http://schemas.openxmlformats.org/officeDocument/2006/relationships/image" Target="../media/image62.svg"/><Relationship Id="rId9" Type="http://schemas.openxmlformats.org/officeDocument/2006/relationships/image" Target="../media/image67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4" Type="http://schemas.openxmlformats.org/officeDocument/2006/relationships/image" Target="../media/image72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10" Type="http://schemas.openxmlformats.org/officeDocument/2006/relationships/image" Target="../media/image68.svg"/><Relationship Id="rId4" Type="http://schemas.openxmlformats.org/officeDocument/2006/relationships/image" Target="../media/image62.svg"/><Relationship Id="rId9" Type="http://schemas.openxmlformats.org/officeDocument/2006/relationships/image" Target="../media/image6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4" Type="http://schemas.openxmlformats.org/officeDocument/2006/relationships/image" Target="../media/image7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EBA6C-2ED7-4E20-AD3E-63134669E0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3F475E-B928-4166-B201-22AE2468C491}">
      <dgm:prSet/>
      <dgm:spPr/>
      <dgm:t>
        <a:bodyPr/>
        <a:lstStyle/>
        <a:p>
          <a:r>
            <a:rPr lang="en-US" dirty="0"/>
            <a:t>Time gaps between research evidence generation and actions!</a:t>
          </a:r>
        </a:p>
      </dgm:t>
    </dgm:pt>
    <dgm:pt modelId="{E37F4A8E-ACEE-43E9-885E-ECC2C873C64A}" type="parTrans" cxnId="{898495DB-6BBF-4CA7-8F3D-68F96854D4EA}">
      <dgm:prSet/>
      <dgm:spPr/>
      <dgm:t>
        <a:bodyPr/>
        <a:lstStyle/>
        <a:p>
          <a:endParaRPr lang="en-US"/>
        </a:p>
      </dgm:t>
    </dgm:pt>
    <dgm:pt modelId="{ED4E3394-92E3-4B47-AF34-A3C71394A5B4}" type="sibTrans" cxnId="{898495DB-6BBF-4CA7-8F3D-68F96854D4EA}">
      <dgm:prSet/>
      <dgm:spPr/>
      <dgm:t>
        <a:bodyPr/>
        <a:lstStyle/>
        <a:p>
          <a:endParaRPr lang="en-US"/>
        </a:p>
      </dgm:t>
    </dgm:pt>
    <dgm:pt modelId="{7DA1686B-4AEC-443A-BB63-01C08F6EA730}" type="pres">
      <dgm:prSet presAssocID="{A5DEBA6C-2ED7-4E20-AD3E-63134669E028}" presName="linear" presStyleCnt="0">
        <dgm:presLayoutVars>
          <dgm:animLvl val="lvl"/>
          <dgm:resizeHandles val="exact"/>
        </dgm:presLayoutVars>
      </dgm:prSet>
      <dgm:spPr/>
    </dgm:pt>
    <dgm:pt modelId="{74F4A961-DA97-4CCF-9C8D-D7FD6C50B0A4}" type="pres">
      <dgm:prSet presAssocID="{443F475E-B928-4166-B201-22AE2468C491}" presName="parentText" presStyleLbl="node1" presStyleIdx="0" presStyleCnt="1" custLinFactNeighborX="3148" custLinFactNeighborY="18213">
        <dgm:presLayoutVars>
          <dgm:chMax val="0"/>
          <dgm:bulletEnabled val="1"/>
        </dgm:presLayoutVars>
      </dgm:prSet>
      <dgm:spPr/>
    </dgm:pt>
  </dgm:ptLst>
  <dgm:cxnLst>
    <dgm:cxn modelId="{0E2334A5-BCF4-4618-8784-55F099054374}" type="presOf" srcId="{443F475E-B928-4166-B201-22AE2468C491}" destId="{74F4A961-DA97-4CCF-9C8D-D7FD6C50B0A4}" srcOrd="0" destOrd="0" presId="urn:microsoft.com/office/officeart/2005/8/layout/vList2"/>
    <dgm:cxn modelId="{A36378B5-4DE3-4E1F-AB5E-2B018749BDBB}" type="presOf" srcId="{A5DEBA6C-2ED7-4E20-AD3E-63134669E028}" destId="{7DA1686B-4AEC-443A-BB63-01C08F6EA730}" srcOrd="0" destOrd="0" presId="urn:microsoft.com/office/officeart/2005/8/layout/vList2"/>
    <dgm:cxn modelId="{898495DB-6BBF-4CA7-8F3D-68F96854D4EA}" srcId="{A5DEBA6C-2ED7-4E20-AD3E-63134669E028}" destId="{443F475E-B928-4166-B201-22AE2468C491}" srcOrd="0" destOrd="0" parTransId="{E37F4A8E-ACEE-43E9-885E-ECC2C873C64A}" sibTransId="{ED4E3394-92E3-4B47-AF34-A3C71394A5B4}"/>
    <dgm:cxn modelId="{7BAF6CEC-F914-494E-93C9-1ADC84A0F7E6}" type="presParOf" srcId="{7DA1686B-4AEC-443A-BB63-01C08F6EA730}" destId="{74F4A961-DA97-4CCF-9C8D-D7FD6C50B0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B6A3F7-A7B2-472C-A1EE-5506A33E181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BE69A3-6862-4379-AB63-728C49FD075C}">
      <dgm:prSet custT="1"/>
      <dgm:spPr/>
      <dgm:t>
        <a:bodyPr/>
        <a:lstStyle/>
        <a:p>
          <a:r>
            <a:rPr lang="en-US" sz="2200" dirty="0"/>
            <a:t>“Our study identified unhygienic practices both at the slaughterhouses and retail shops that can predispose the public to meat-borne infections, which could be improved through training and implementation of quality control systems”.</a:t>
          </a:r>
        </a:p>
      </dgm:t>
    </dgm:pt>
    <dgm:pt modelId="{E2C4EE3C-1425-4F2D-A592-538F09A625C6}" type="parTrans" cxnId="{9DB90158-827A-47A3-9E96-A34BAE1CF29B}">
      <dgm:prSet/>
      <dgm:spPr/>
      <dgm:t>
        <a:bodyPr/>
        <a:lstStyle/>
        <a:p>
          <a:endParaRPr lang="en-US"/>
        </a:p>
      </dgm:t>
    </dgm:pt>
    <dgm:pt modelId="{7572AE27-D92F-43ED-9BF2-6E8CEE1A582D}" type="sibTrans" cxnId="{9DB90158-827A-47A3-9E96-A34BAE1CF29B}">
      <dgm:prSet/>
      <dgm:spPr/>
      <dgm:t>
        <a:bodyPr/>
        <a:lstStyle/>
        <a:p>
          <a:endParaRPr lang="en-US"/>
        </a:p>
      </dgm:t>
    </dgm:pt>
    <dgm:pt modelId="{31B97E20-AAA6-4D20-B82E-13FE0650FAF6}" type="pres">
      <dgm:prSet presAssocID="{34B6A3F7-A7B2-472C-A1EE-5506A33E1811}" presName="compositeShape" presStyleCnt="0">
        <dgm:presLayoutVars>
          <dgm:chMax val="7"/>
          <dgm:dir/>
          <dgm:resizeHandles val="exact"/>
        </dgm:presLayoutVars>
      </dgm:prSet>
      <dgm:spPr/>
    </dgm:pt>
    <dgm:pt modelId="{60F1AC33-A011-461A-AA78-F1DA80B23CE5}" type="pres">
      <dgm:prSet presAssocID="{86BE69A3-6862-4379-AB63-728C49FD075C}" presName="circ1TxSh" presStyleLbl="vennNode1" presStyleIdx="0" presStyleCnt="1"/>
      <dgm:spPr/>
    </dgm:pt>
  </dgm:ptLst>
  <dgm:cxnLst>
    <dgm:cxn modelId="{D8A38E0D-EDCD-4F99-BA38-D27BE65E8729}" type="presOf" srcId="{34B6A3F7-A7B2-472C-A1EE-5506A33E1811}" destId="{31B97E20-AAA6-4D20-B82E-13FE0650FAF6}" srcOrd="0" destOrd="0" presId="urn:microsoft.com/office/officeart/2005/8/layout/venn1"/>
    <dgm:cxn modelId="{9DB90158-827A-47A3-9E96-A34BAE1CF29B}" srcId="{34B6A3F7-A7B2-472C-A1EE-5506A33E1811}" destId="{86BE69A3-6862-4379-AB63-728C49FD075C}" srcOrd="0" destOrd="0" parTransId="{E2C4EE3C-1425-4F2D-A592-538F09A625C6}" sibTransId="{7572AE27-D92F-43ED-9BF2-6E8CEE1A582D}"/>
    <dgm:cxn modelId="{3F389CEB-740D-4F62-B750-843DF2598E50}" type="presOf" srcId="{86BE69A3-6862-4379-AB63-728C49FD075C}" destId="{60F1AC33-A011-461A-AA78-F1DA80B23CE5}" srcOrd="0" destOrd="0" presId="urn:microsoft.com/office/officeart/2005/8/layout/venn1"/>
    <dgm:cxn modelId="{C9CD020A-B709-4E98-A02F-439AFC6D2C45}" type="presParOf" srcId="{31B97E20-AAA6-4D20-B82E-13FE0650FAF6}" destId="{60F1AC33-A011-461A-AA78-F1DA80B23CE5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FC249C-7699-46D6-A6B7-75F4B2B0119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EE8D651-CCA1-43BA-AC19-D4D791661DB0}">
      <dgm:prSet/>
      <dgm:spPr/>
      <dgm:t>
        <a:bodyPr/>
        <a:lstStyle/>
        <a:p>
          <a:r>
            <a:rPr lang="en-GB" b="1"/>
            <a:t>Pull-Push</a:t>
          </a:r>
          <a:r>
            <a:rPr lang="en-GB"/>
            <a:t>: Urban food markets in Africa Incentivizing food safety using a Pull–Push approach.</a:t>
          </a:r>
          <a:endParaRPr lang="en-US"/>
        </a:p>
      </dgm:t>
    </dgm:pt>
    <dgm:pt modelId="{4F926AAA-2C8C-4ECF-98D7-7B91A79A0F2E}" type="parTrans" cxnId="{3F82B275-341F-4BBE-806E-592F6EB03D15}">
      <dgm:prSet/>
      <dgm:spPr/>
      <dgm:t>
        <a:bodyPr/>
        <a:lstStyle/>
        <a:p>
          <a:endParaRPr lang="en-US"/>
        </a:p>
      </dgm:t>
    </dgm:pt>
    <dgm:pt modelId="{06B6B907-0AC3-49BB-91CE-02F826E9F45C}" type="sibTrans" cxnId="{3F82B275-341F-4BBE-806E-592F6EB03D15}">
      <dgm:prSet/>
      <dgm:spPr/>
      <dgm:t>
        <a:bodyPr/>
        <a:lstStyle/>
        <a:p>
          <a:endParaRPr lang="en-US"/>
        </a:p>
      </dgm:t>
    </dgm:pt>
    <dgm:pt modelId="{E9E572A3-D83C-48E8-8AF2-D014FBC7E478}">
      <dgm:prSet/>
      <dgm:spPr/>
      <dgm:t>
        <a:bodyPr/>
        <a:lstStyle/>
        <a:p>
          <a:r>
            <a:rPr lang="en-GB" b="1"/>
            <a:t>TARTARE: T</a:t>
          </a:r>
          <a:r>
            <a:rPr lang="en-GB"/>
            <a:t>he </a:t>
          </a:r>
          <a:r>
            <a:rPr lang="en-GB" b="1"/>
            <a:t>A</a:t>
          </a:r>
          <a:r>
            <a:rPr lang="en-GB"/>
            <a:t>ssessment and Management of </a:t>
          </a:r>
          <a:r>
            <a:rPr lang="en-GB" b="1"/>
            <a:t>R</a:t>
          </a:r>
          <a:r>
            <a:rPr lang="en-GB"/>
            <a:t>isk from non-</a:t>
          </a:r>
          <a:r>
            <a:rPr lang="en-GB" b="1"/>
            <a:t>t</a:t>
          </a:r>
          <a:r>
            <a:rPr lang="en-GB"/>
            <a:t>yphoidal Salmonella, Diarrheagenic Escherichia coli </a:t>
          </a:r>
          <a:r>
            <a:rPr lang="en-GB" b="1"/>
            <a:t>A</a:t>
          </a:r>
          <a:r>
            <a:rPr lang="en-GB"/>
            <a:t>nd Campylobacter in </a:t>
          </a:r>
          <a:r>
            <a:rPr lang="en-GB" b="1"/>
            <a:t>R</a:t>
          </a:r>
          <a:r>
            <a:rPr lang="en-GB"/>
            <a:t>aw Beef and Dairy in </a:t>
          </a:r>
          <a:r>
            <a:rPr lang="en-GB" b="1"/>
            <a:t>E</a:t>
          </a:r>
          <a:r>
            <a:rPr lang="en-GB"/>
            <a:t>thiopia</a:t>
          </a:r>
          <a:endParaRPr lang="en-US"/>
        </a:p>
      </dgm:t>
    </dgm:pt>
    <dgm:pt modelId="{9224D312-1A0B-4BEC-9C0B-3548A0DC734D}" type="parTrans" cxnId="{3A7FD3AB-C0BE-4C36-8D09-D20CBF4069EB}">
      <dgm:prSet/>
      <dgm:spPr/>
      <dgm:t>
        <a:bodyPr/>
        <a:lstStyle/>
        <a:p>
          <a:endParaRPr lang="en-US"/>
        </a:p>
      </dgm:t>
    </dgm:pt>
    <dgm:pt modelId="{477C2534-71A3-408D-822A-14D7A2F9D396}" type="sibTrans" cxnId="{3A7FD3AB-C0BE-4C36-8D09-D20CBF4069EB}">
      <dgm:prSet/>
      <dgm:spPr/>
      <dgm:t>
        <a:bodyPr/>
        <a:lstStyle/>
        <a:p>
          <a:endParaRPr lang="en-US"/>
        </a:p>
      </dgm:t>
    </dgm:pt>
    <dgm:pt modelId="{D0FA1D0F-06E3-451C-8DD8-132F60242AB2}">
      <dgm:prSet/>
      <dgm:spPr/>
      <dgm:t>
        <a:bodyPr/>
        <a:lstStyle/>
        <a:p>
          <a:r>
            <a:rPr lang="en-GB" b="1"/>
            <a:t>CAGED</a:t>
          </a:r>
          <a:r>
            <a:rPr lang="en-GB"/>
            <a:t>: Campylobacter Genomics and Environmental Enteric Dysfunction</a:t>
          </a:r>
          <a:endParaRPr lang="en-US"/>
        </a:p>
      </dgm:t>
    </dgm:pt>
    <dgm:pt modelId="{81089E21-823D-4E6D-99B8-F95CBDED8D8A}" type="parTrans" cxnId="{F9790334-5889-4E50-B5D9-F966675BF984}">
      <dgm:prSet/>
      <dgm:spPr/>
      <dgm:t>
        <a:bodyPr/>
        <a:lstStyle/>
        <a:p>
          <a:endParaRPr lang="en-US"/>
        </a:p>
      </dgm:t>
    </dgm:pt>
    <dgm:pt modelId="{833DEECA-143D-4E25-8032-822884BEACC1}" type="sibTrans" cxnId="{F9790334-5889-4E50-B5D9-F966675BF984}">
      <dgm:prSet/>
      <dgm:spPr/>
      <dgm:t>
        <a:bodyPr/>
        <a:lstStyle/>
        <a:p>
          <a:endParaRPr lang="en-US"/>
        </a:p>
      </dgm:t>
    </dgm:pt>
    <dgm:pt modelId="{594F0FA7-CE51-4287-A5B3-C5C4220F7A60}">
      <dgm:prSet/>
      <dgm:spPr/>
      <dgm:t>
        <a:bodyPr/>
        <a:lstStyle/>
        <a:p>
          <a:r>
            <a:rPr lang="en-GB" b="1"/>
            <a:t>EXCAM</a:t>
          </a:r>
          <a:r>
            <a:rPr lang="en-GB"/>
            <a:t>: Assessing Young Children’s Exposure to Enteric Pathogens in Rural Ethiopia”.</a:t>
          </a:r>
          <a:endParaRPr lang="en-US"/>
        </a:p>
      </dgm:t>
    </dgm:pt>
    <dgm:pt modelId="{EEEF57DD-859A-4049-B5C5-A710137FBD51}" type="parTrans" cxnId="{BC8CE633-512C-48DB-AE22-271BF9121452}">
      <dgm:prSet/>
      <dgm:spPr/>
      <dgm:t>
        <a:bodyPr/>
        <a:lstStyle/>
        <a:p>
          <a:endParaRPr lang="en-US"/>
        </a:p>
      </dgm:t>
    </dgm:pt>
    <dgm:pt modelId="{F40B9C85-760D-424F-9BA3-1890977ECA9F}" type="sibTrans" cxnId="{BC8CE633-512C-48DB-AE22-271BF9121452}">
      <dgm:prSet/>
      <dgm:spPr/>
      <dgm:t>
        <a:bodyPr/>
        <a:lstStyle/>
        <a:p>
          <a:endParaRPr lang="en-US"/>
        </a:p>
      </dgm:t>
    </dgm:pt>
    <dgm:pt modelId="{16278C15-7F0D-48BC-9B38-82C99293E8A1}">
      <dgm:prSet/>
      <dgm:spPr/>
      <dgm:t>
        <a:bodyPr/>
        <a:lstStyle/>
        <a:p>
          <a:r>
            <a:rPr lang="en-GB" b="1"/>
            <a:t>FOCAL: </a:t>
          </a:r>
          <a:r>
            <a:rPr lang="en-GB"/>
            <a:t>FOCAL - Foodborne Disease Epidemiology, Surveillance and Control in African LMIC</a:t>
          </a:r>
          <a:endParaRPr lang="en-US"/>
        </a:p>
      </dgm:t>
    </dgm:pt>
    <dgm:pt modelId="{9F000CF8-2A40-404D-AE28-108BC0BEDB81}" type="parTrans" cxnId="{B8669A70-8B59-4365-8C61-A18732F73C29}">
      <dgm:prSet/>
      <dgm:spPr/>
      <dgm:t>
        <a:bodyPr/>
        <a:lstStyle/>
        <a:p>
          <a:endParaRPr lang="en-US"/>
        </a:p>
      </dgm:t>
    </dgm:pt>
    <dgm:pt modelId="{202F2208-398B-470B-B4E1-7687BC42378A}" type="sibTrans" cxnId="{B8669A70-8B59-4365-8C61-A18732F73C29}">
      <dgm:prSet/>
      <dgm:spPr/>
      <dgm:t>
        <a:bodyPr/>
        <a:lstStyle/>
        <a:p>
          <a:endParaRPr lang="en-US"/>
        </a:p>
      </dgm:t>
    </dgm:pt>
    <dgm:pt modelId="{7E5C99C1-AE4A-472E-A15D-8B99A9E9C5B1}">
      <dgm:prSet/>
      <dgm:spPr/>
      <dgm:t>
        <a:bodyPr/>
        <a:lstStyle/>
        <a:p>
          <a:r>
            <a:rPr lang="en-GB" b="1" dirty="0"/>
            <a:t>ENSURE</a:t>
          </a:r>
          <a:r>
            <a:rPr lang="en-GB" dirty="0"/>
            <a:t>: Ensuring the Safety and Quality of Milk and Dairy Products Across the Dairy Value Chain in Ethiopia, Ethiopia</a:t>
          </a:r>
          <a:endParaRPr lang="en-US" dirty="0"/>
        </a:p>
      </dgm:t>
    </dgm:pt>
    <dgm:pt modelId="{BEAC8B51-838C-479F-9FE4-AE22C48D0B4E}" type="parTrans" cxnId="{255CAFC0-9E95-4BE2-8764-F4183E19FA87}">
      <dgm:prSet/>
      <dgm:spPr/>
      <dgm:t>
        <a:bodyPr/>
        <a:lstStyle/>
        <a:p>
          <a:endParaRPr lang="en-US"/>
        </a:p>
      </dgm:t>
    </dgm:pt>
    <dgm:pt modelId="{79932164-486B-4B1C-8643-F1E25D842C56}" type="sibTrans" cxnId="{255CAFC0-9E95-4BE2-8764-F4183E19FA87}">
      <dgm:prSet/>
      <dgm:spPr/>
      <dgm:t>
        <a:bodyPr/>
        <a:lstStyle/>
        <a:p>
          <a:endParaRPr lang="en-US"/>
        </a:p>
      </dgm:t>
    </dgm:pt>
    <dgm:pt modelId="{D8B00D73-EF98-494E-9E74-625A5D532164}">
      <dgm:prSet custT="1"/>
      <dgm:spPr/>
      <dgm:t>
        <a:bodyPr/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EatSafe</a:t>
          </a:r>
          <a:r>
            <a:rPr lang="en-GB" sz="15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: Evidence and Action Towards Safe, Nutritious Food</a:t>
          </a:r>
          <a:endParaRPr lang="en-US" sz="15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75237EC3-D09B-4869-8B8A-0AA057C23B49}" type="parTrans" cxnId="{53889F3C-AE98-4D5B-BF60-79C3D6128F2B}">
      <dgm:prSet/>
      <dgm:spPr/>
      <dgm:t>
        <a:bodyPr/>
        <a:lstStyle/>
        <a:p>
          <a:endParaRPr lang="en-US"/>
        </a:p>
      </dgm:t>
    </dgm:pt>
    <dgm:pt modelId="{EE8B9E0D-175B-4E6B-8BC3-6733F6D29A68}" type="sibTrans" cxnId="{53889F3C-AE98-4D5B-BF60-79C3D6128F2B}">
      <dgm:prSet/>
      <dgm:spPr/>
      <dgm:t>
        <a:bodyPr/>
        <a:lstStyle/>
        <a:p>
          <a:endParaRPr lang="en-US"/>
        </a:p>
      </dgm:t>
    </dgm:pt>
    <dgm:pt modelId="{EBF94953-D741-4408-A971-78EC8E1F3CBA}" type="pres">
      <dgm:prSet presAssocID="{FEFC249C-7699-46D6-A6B7-75F4B2B01194}" presName="linear" presStyleCnt="0">
        <dgm:presLayoutVars>
          <dgm:animLvl val="lvl"/>
          <dgm:resizeHandles val="exact"/>
        </dgm:presLayoutVars>
      </dgm:prSet>
      <dgm:spPr/>
    </dgm:pt>
    <dgm:pt modelId="{753E4F96-74CC-410E-9EA1-1AF67CB8AFF3}" type="pres">
      <dgm:prSet presAssocID="{4EE8D651-CCA1-43BA-AC19-D4D791661DB0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3BB5B190-D86A-4B79-801F-D450F57B93C3}" type="pres">
      <dgm:prSet presAssocID="{06B6B907-0AC3-49BB-91CE-02F826E9F45C}" presName="spacer" presStyleCnt="0"/>
      <dgm:spPr/>
    </dgm:pt>
    <dgm:pt modelId="{C12A9843-59F5-4D2D-AAEE-F790BA447337}" type="pres">
      <dgm:prSet presAssocID="{E9E572A3-D83C-48E8-8AF2-D014FBC7E478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19E08557-D460-420E-B2CB-C803B49EB2D0}" type="pres">
      <dgm:prSet presAssocID="{477C2534-71A3-408D-822A-14D7A2F9D396}" presName="spacer" presStyleCnt="0"/>
      <dgm:spPr/>
    </dgm:pt>
    <dgm:pt modelId="{87A3F997-DEC8-458A-8280-FA7AE3883094}" type="pres">
      <dgm:prSet presAssocID="{D0FA1D0F-06E3-451C-8DD8-132F60242AB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32A7ECEC-A4C4-4EC2-9F6D-BFDDFC25ABD7}" type="pres">
      <dgm:prSet presAssocID="{833DEECA-143D-4E25-8032-822884BEACC1}" presName="spacer" presStyleCnt="0"/>
      <dgm:spPr/>
    </dgm:pt>
    <dgm:pt modelId="{00B98A08-BCEB-4222-B92C-8E73925FB88A}" type="pres">
      <dgm:prSet presAssocID="{594F0FA7-CE51-4287-A5B3-C5C4220F7A6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EA6255DA-BA04-4761-A58D-0EF4715D4C0A}" type="pres">
      <dgm:prSet presAssocID="{F40B9C85-760D-424F-9BA3-1890977ECA9F}" presName="spacer" presStyleCnt="0"/>
      <dgm:spPr/>
    </dgm:pt>
    <dgm:pt modelId="{7325F6C6-722D-4E1D-B68B-784313D5B822}" type="pres">
      <dgm:prSet presAssocID="{16278C15-7F0D-48BC-9B38-82C99293E8A1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8AB762D-1C46-49E3-A799-50F376FF1F32}" type="pres">
      <dgm:prSet presAssocID="{202F2208-398B-470B-B4E1-7687BC42378A}" presName="spacer" presStyleCnt="0"/>
      <dgm:spPr/>
    </dgm:pt>
    <dgm:pt modelId="{8A6EAAD9-9B82-4B9F-8E4F-41C90B423215}" type="pres">
      <dgm:prSet presAssocID="{7E5C99C1-AE4A-472E-A15D-8B99A9E9C5B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46B1222-66E9-4C9D-AA30-05797465CF75}" type="pres">
      <dgm:prSet presAssocID="{79932164-486B-4B1C-8643-F1E25D842C56}" presName="spacer" presStyleCnt="0"/>
      <dgm:spPr/>
    </dgm:pt>
    <dgm:pt modelId="{936FC3EC-24AE-4437-9BCE-6218B6788D9D}" type="pres">
      <dgm:prSet presAssocID="{D8B00D73-EF98-494E-9E74-625A5D53216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0474201-AFF6-4DB1-AF73-318A62C358D9}" type="presOf" srcId="{E9E572A3-D83C-48E8-8AF2-D014FBC7E478}" destId="{C12A9843-59F5-4D2D-AAEE-F790BA447337}" srcOrd="0" destOrd="0" presId="urn:microsoft.com/office/officeart/2005/8/layout/vList2"/>
    <dgm:cxn modelId="{91E98933-32C7-4F70-B94F-8482F1F52085}" type="presOf" srcId="{7E5C99C1-AE4A-472E-A15D-8B99A9E9C5B1}" destId="{8A6EAAD9-9B82-4B9F-8E4F-41C90B423215}" srcOrd="0" destOrd="0" presId="urn:microsoft.com/office/officeart/2005/8/layout/vList2"/>
    <dgm:cxn modelId="{BC8CE633-512C-48DB-AE22-271BF9121452}" srcId="{FEFC249C-7699-46D6-A6B7-75F4B2B01194}" destId="{594F0FA7-CE51-4287-A5B3-C5C4220F7A60}" srcOrd="3" destOrd="0" parTransId="{EEEF57DD-859A-4049-B5C5-A710137FBD51}" sibTransId="{F40B9C85-760D-424F-9BA3-1890977ECA9F}"/>
    <dgm:cxn modelId="{F9790334-5889-4E50-B5D9-F966675BF984}" srcId="{FEFC249C-7699-46D6-A6B7-75F4B2B01194}" destId="{D0FA1D0F-06E3-451C-8DD8-132F60242AB2}" srcOrd="2" destOrd="0" parTransId="{81089E21-823D-4E6D-99B8-F95CBDED8D8A}" sibTransId="{833DEECA-143D-4E25-8032-822884BEACC1}"/>
    <dgm:cxn modelId="{53889F3C-AE98-4D5B-BF60-79C3D6128F2B}" srcId="{FEFC249C-7699-46D6-A6B7-75F4B2B01194}" destId="{D8B00D73-EF98-494E-9E74-625A5D532164}" srcOrd="6" destOrd="0" parTransId="{75237EC3-D09B-4869-8B8A-0AA057C23B49}" sibTransId="{EE8B9E0D-175B-4E6B-8BC3-6733F6D29A68}"/>
    <dgm:cxn modelId="{AA1F9C63-4F3C-411F-9BBD-1A233E618052}" type="presOf" srcId="{16278C15-7F0D-48BC-9B38-82C99293E8A1}" destId="{7325F6C6-722D-4E1D-B68B-784313D5B822}" srcOrd="0" destOrd="0" presId="urn:microsoft.com/office/officeart/2005/8/layout/vList2"/>
    <dgm:cxn modelId="{B8669A70-8B59-4365-8C61-A18732F73C29}" srcId="{FEFC249C-7699-46D6-A6B7-75F4B2B01194}" destId="{16278C15-7F0D-48BC-9B38-82C99293E8A1}" srcOrd="4" destOrd="0" parTransId="{9F000CF8-2A40-404D-AE28-108BC0BEDB81}" sibTransId="{202F2208-398B-470B-B4E1-7687BC42378A}"/>
    <dgm:cxn modelId="{3F82B275-341F-4BBE-806E-592F6EB03D15}" srcId="{FEFC249C-7699-46D6-A6B7-75F4B2B01194}" destId="{4EE8D651-CCA1-43BA-AC19-D4D791661DB0}" srcOrd="0" destOrd="0" parTransId="{4F926AAA-2C8C-4ECF-98D7-7B91A79A0F2E}" sibTransId="{06B6B907-0AC3-49BB-91CE-02F826E9F45C}"/>
    <dgm:cxn modelId="{D6701E56-B1D4-49D5-92C2-7E6135976A4C}" type="presOf" srcId="{4EE8D651-CCA1-43BA-AC19-D4D791661DB0}" destId="{753E4F96-74CC-410E-9EA1-1AF67CB8AFF3}" srcOrd="0" destOrd="0" presId="urn:microsoft.com/office/officeart/2005/8/layout/vList2"/>
    <dgm:cxn modelId="{7D8D0979-9321-4DBC-A70F-B6550E8D081D}" type="presOf" srcId="{594F0FA7-CE51-4287-A5B3-C5C4220F7A60}" destId="{00B98A08-BCEB-4222-B92C-8E73925FB88A}" srcOrd="0" destOrd="0" presId="urn:microsoft.com/office/officeart/2005/8/layout/vList2"/>
    <dgm:cxn modelId="{706B09A3-CE59-472B-BBB4-EF00149CC190}" type="presOf" srcId="{FEFC249C-7699-46D6-A6B7-75F4B2B01194}" destId="{EBF94953-D741-4408-A971-78EC8E1F3CBA}" srcOrd="0" destOrd="0" presId="urn:microsoft.com/office/officeart/2005/8/layout/vList2"/>
    <dgm:cxn modelId="{3A7FD3AB-C0BE-4C36-8D09-D20CBF4069EB}" srcId="{FEFC249C-7699-46D6-A6B7-75F4B2B01194}" destId="{E9E572A3-D83C-48E8-8AF2-D014FBC7E478}" srcOrd="1" destOrd="0" parTransId="{9224D312-1A0B-4BEC-9C0B-3548A0DC734D}" sibTransId="{477C2534-71A3-408D-822A-14D7A2F9D396}"/>
    <dgm:cxn modelId="{13F3C4B0-8F46-40E9-BF35-6A0E98F42790}" type="presOf" srcId="{D8B00D73-EF98-494E-9E74-625A5D532164}" destId="{936FC3EC-24AE-4437-9BCE-6218B6788D9D}" srcOrd="0" destOrd="0" presId="urn:microsoft.com/office/officeart/2005/8/layout/vList2"/>
    <dgm:cxn modelId="{255CAFC0-9E95-4BE2-8764-F4183E19FA87}" srcId="{FEFC249C-7699-46D6-A6B7-75F4B2B01194}" destId="{7E5C99C1-AE4A-472E-A15D-8B99A9E9C5B1}" srcOrd="5" destOrd="0" parTransId="{BEAC8B51-838C-479F-9FE4-AE22C48D0B4E}" sibTransId="{79932164-486B-4B1C-8643-F1E25D842C56}"/>
    <dgm:cxn modelId="{DCBCBFDB-5775-458B-AA0F-CFF682FC75EC}" type="presOf" srcId="{D0FA1D0F-06E3-451C-8DD8-132F60242AB2}" destId="{87A3F997-DEC8-458A-8280-FA7AE3883094}" srcOrd="0" destOrd="0" presId="urn:microsoft.com/office/officeart/2005/8/layout/vList2"/>
    <dgm:cxn modelId="{F0AC3E53-0022-4BCF-809E-15A2B6879993}" type="presParOf" srcId="{EBF94953-D741-4408-A971-78EC8E1F3CBA}" destId="{753E4F96-74CC-410E-9EA1-1AF67CB8AFF3}" srcOrd="0" destOrd="0" presId="urn:microsoft.com/office/officeart/2005/8/layout/vList2"/>
    <dgm:cxn modelId="{9A625BA9-BF8C-4CBD-9D14-4FF892D74805}" type="presParOf" srcId="{EBF94953-D741-4408-A971-78EC8E1F3CBA}" destId="{3BB5B190-D86A-4B79-801F-D450F57B93C3}" srcOrd="1" destOrd="0" presId="urn:microsoft.com/office/officeart/2005/8/layout/vList2"/>
    <dgm:cxn modelId="{245D2426-F646-4A90-8E99-854C6C078526}" type="presParOf" srcId="{EBF94953-D741-4408-A971-78EC8E1F3CBA}" destId="{C12A9843-59F5-4D2D-AAEE-F790BA447337}" srcOrd="2" destOrd="0" presId="urn:microsoft.com/office/officeart/2005/8/layout/vList2"/>
    <dgm:cxn modelId="{C6DBC99A-6E9A-4EDA-A89E-8E343ED2BA8B}" type="presParOf" srcId="{EBF94953-D741-4408-A971-78EC8E1F3CBA}" destId="{19E08557-D460-420E-B2CB-C803B49EB2D0}" srcOrd="3" destOrd="0" presId="urn:microsoft.com/office/officeart/2005/8/layout/vList2"/>
    <dgm:cxn modelId="{6DA4CBFC-ACB8-4B1B-8D74-34FE98F6AC07}" type="presParOf" srcId="{EBF94953-D741-4408-A971-78EC8E1F3CBA}" destId="{87A3F997-DEC8-458A-8280-FA7AE3883094}" srcOrd="4" destOrd="0" presId="urn:microsoft.com/office/officeart/2005/8/layout/vList2"/>
    <dgm:cxn modelId="{8AF1F4C9-3DFA-4EC6-B94C-F5393AED7DDF}" type="presParOf" srcId="{EBF94953-D741-4408-A971-78EC8E1F3CBA}" destId="{32A7ECEC-A4C4-4EC2-9F6D-BFDDFC25ABD7}" srcOrd="5" destOrd="0" presId="urn:microsoft.com/office/officeart/2005/8/layout/vList2"/>
    <dgm:cxn modelId="{30261903-3762-42FF-8EA2-993D0F94F20B}" type="presParOf" srcId="{EBF94953-D741-4408-A971-78EC8E1F3CBA}" destId="{00B98A08-BCEB-4222-B92C-8E73925FB88A}" srcOrd="6" destOrd="0" presId="urn:microsoft.com/office/officeart/2005/8/layout/vList2"/>
    <dgm:cxn modelId="{1359B36D-DCDB-4037-8148-6955A8CF047D}" type="presParOf" srcId="{EBF94953-D741-4408-A971-78EC8E1F3CBA}" destId="{EA6255DA-BA04-4761-A58D-0EF4715D4C0A}" srcOrd="7" destOrd="0" presId="urn:microsoft.com/office/officeart/2005/8/layout/vList2"/>
    <dgm:cxn modelId="{F5CB98F6-2DA5-490D-92C8-E2979C448D21}" type="presParOf" srcId="{EBF94953-D741-4408-A971-78EC8E1F3CBA}" destId="{7325F6C6-722D-4E1D-B68B-784313D5B822}" srcOrd="8" destOrd="0" presId="urn:microsoft.com/office/officeart/2005/8/layout/vList2"/>
    <dgm:cxn modelId="{9FC74216-C236-426F-9497-3C37CEB741EE}" type="presParOf" srcId="{EBF94953-D741-4408-A971-78EC8E1F3CBA}" destId="{08AB762D-1C46-49E3-A799-50F376FF1F32}" srcOrd="9" destOrd="0" presId="urn:microsoft.com/office/officeart/2005/8/layout/vList2"/>
    <dgm:cxn modelId="{DBBF41D3-C1C9-4162-938E-26672F21E4E6}" type="presParOf" srcId="{EBF94953-D741-4408-A971-78EC8E1F3CBA}" destId="{8A6EAAD9-9B82-4B9F-8E4F-41C90B423215}" srcOrd="10" destOrd="0" presId="urn:microsoft.com/office/officeart/2005/8/layout/vList2"/>
    <dgm:cxn modelId="{8DD8CD06-7F82-4DCA-BAA3-383505A7400D}" type="presParOf" srcId="{EBF94953-D741-4408-A971-78EC8E1F3CBA}" destId="{046B1222-66E9-4C9D-AA30-05797465CF75}" srcOrd="11" destOrd="0" presId="urn:microsoft.com/office/officeart/2005/8/layout/vList2"/>
    <dgm:cxn modelId="{35FC9E1B-4BB2-4C12-88BF-904C3DC9D62D}" type="presParOf" srcId="{EBF94953-D741-4408-A971-78EC8E1F3CBA}" destId="{936FC3EC-24AE-4437-9BCE-6218B6788D9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45C7DE-F0CD-40FA-846C-01B4B33C0FA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0C0F55-0F74-4EDB-BF8F-936618403D9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Establishing an inclusive and accessible database and data visualization tool</a:t>
          </a:r>
        </a:p>
      </dgm:t>
    </dgm:pt>
    <dgm:pt modelId="{3254C2A2-D3C9-4E95-91A4-099D15C0C4CC}" type="parTrans" cxnId="{A4DF9932-E877-4E12-A6CD-687E69FD02BC}">
      <dgm:prSet/>
      <dgm:spPr/>
      <dgm:t>
        <a:bodyPr/>
        <a:lstStyle/>
        <a:p>
          <a:endParaRPr lang="en-US"/>
        </a:p>
      </dgm:t>
    </dgm:pt>
    <dgm:pt modelId="{A14E444B-EBFB-44EC-93E9-230762D270B5}" type="sibTrans" cxnId="{A4DF9932-E877-4E12-A6CD-687E69FD02BC}">
      <dgm:prSet/>
      <dgm:spPr/>
      <dgm:t>
        <a:bodyPr/>
        <a:lstStyle/>
        <a:p>
          <a:endParaRPr lang="en-US"/>
        </a:p>
      </dgm:t>
    </dgm:pt>
    <dgm:pt modelId="{5AAF5B28-A9C9-4572-A3D0-9D57940834D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Presenting evidence to policy makers in plain language (for example, policy briefing with innovative ideas and interventions)</a:t>
          </a:r>
        </a:p>
      </dgm:t>
    </dgm:pt>
    <dgm:pt modelId="{AEDEA22C-48A0-4675-B759-7B62DCE9154D}" type="parTrans" cxnId="{9FCB5B1E-8D25-401C-B708-11FCDCA78B71}">
      <dgm:prSet/>
      <dgm:spPr/>
      <dgm:t>
        <a:bodyPr/>
        <a:lstStyle/>
        <a:p>
          <a:endParaRPr lang="en-US"/>
        </a:p>
      </dgm:t>
    </dgm:pt>
    <dgm:pt modelId="{C9B647D8-F191-40FE-8A5B-3BB6541FAA36}" type="sibTrans" cxnId="{9FCB5B1E-8D25-401C-B708-11FCDCA78B71}">
      <dgm:prSet/>
      <dgm:spPr/>
      <dgm:t>
        <a:bodyPr/>
        <a:lstStyle/>
        <a:p>
          <a:endParaRPr lang="en-US"/>
        </a:p>
      </dgm:t>
    </dgm:pt>
    <dgm:pt modelId="{A5737DF3-3DD4-485C-BEF2-927F96FFEB7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Engaging policy makers/stakeholders in the research process </a:t>
          </a:r>
        </a:p>
      </dgm:t>
    </dgm:pt>
    <dgm:pt modelId="{D9B422A6-F7F6-42E3-BD27-8716CF2BD167}" type="parTrans" cxnId="{5570A0C0-7F7C-45AF-A44D-CBB7CB897C5B}">
      <dgm:prSet/>
      <dgm:spPr/>
      <dgm:t>
        <a:bodyPr/>
        <a:lstStyle/>
        <a:p>
          <a:endParaRPr lang="en-US"/>
        </a:p>
      </dgm:t>
    </dgm:pt>
    <dgm:pt modelId="{A71A5B02-0151-4126-A687-BE18E96F63CD}" type="sibTrans" cxnId="{5570A0C0-7F7C-45AF-A44D-CBB7CB897C5B}">
      <dgm:prSet/>
      <dgm:spPr/>
      <dgm:t>
        <a:bodyPr/>
        <a:lstStyle/>
        <a:p>
          <a:endParaRPr lang="en-US"/>
        </a:p>
      </dgm:t>
    </dgm:pt>
    <dgm:pt modelId="{1509E21F-3B3F-47AE-9C72-1B7EAD8C861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Food safety research should relate to human health</a:t>
          </a:r>
        </a:p>
      </dgm:t>
    </dgm:pt>
    <dgm:pt modelId="{C29BA013-85E1-4B03-875C-A58006DD91A4}" type="parTrans" cxnId="{43658E19-FEF5-44FC-AC12-58E5F02D91BC}">
      <dgm:prSet/>
      <dgm:spPr/>
      <dgm:t>
        <a:bodyPr/>
        <a:lstStyle/>
        <a:p>
          <a:endParaRPr lang="en-US"/>
        </a:p>
      </dgm:t>
    </dgm:pt>
    <dgm:pt modelId="{8B3A434A-625E-40C1-8664-5FE457C2A6C5}" type="sibTrans" cxnId="{43658E19-FEF5-44FC-AC12-58E5F02D91BC}">
      <dgm:prSet/>
      <dgm:spPr/>
      <dgm:t>
        <a:bodyPr/>
        <a:lstStyle/>
        <a:p>
          <a:endParaRPr lang="en-US"/>
        </a:p>
      </dgm:t>
    </dgm:pt>
    <dgm:pt modelId="{8310908F-A197-475B-B2D2-43DE8858BBA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Strengthening the use of One Health approach</a:t>
          </a:r>
        </a:p>
      </dgm:t>
    </dgm:pt>
    <dgm:pt modelId="{F89B98DD-220F-4EAF-BC89-C676D6A32962}" type="parTrans" cxnId="{B7DA102F-9476-43EC-A6E6-676DB8B946BB}">
      <dgm:prSet/>
      <dgm:spPr/>
      <dgm:t>
        <a:bodyPr/>
        <a:lstStyle/>
        <a:p>
          <a:endParaRPr lang="en-US"/>
        </a:p>
      </dgm:t>
    </dgm:pt>
    <dgm:pt modelId="{77E169C5-F9B8-4C28-9345-D6BE73E77B4F}" type="sibTrans" cxnId="{B7DA102F-9476-43EC-A6E6-676DB8B946BB}">
      <dgm:prSet/>
      <dgm:spPr/>
      <dgm:t>
        <a:bodyPr/>
        <a:lstStyle/>
        <a:p>
          <a:endParaRPr lang="en-US"/>
        </a:p>
      </dgm:t>
    </dgm:pt>
    <dgm:pt modelId="{F8C5A9BE-0C36-4063-9C91-44EE20F82CB7}" type="pres">
      <dgm:prSet presAssocID="{1745C7DE-F0CD-40FA-846C-01B4B33C0FAC}" presName="root" presStyleCnt="0">
        <dgm:presLayoutVars>
          <dgm:dir/>
          <dgm:resizeHandles val="exact"/>
        </dgm:presLayoutVars>
      </dgm:prSet>
      <dgm:spPr/>
    </dgm:pt>
    <dgm:pt modelId="{D49200E5-6A93-43FF-85EB-5672CB306005}" type="pres">
      <dgm:prSet presAssocID="{230C0F55-0F74-4EDB-BF8F-936618403D95}" presName="compNode" presStyleCnt="0"/>
      <dgm:spPr/>
    </dgm:pt>
    <dgm:pt modelId="{D0CF6BD2-45D4-4447-93DC-D2287C859FBE}" type="pres">
      <dgm:prSet presAssocID="{230C0F55-0F74-4EDB-BF8F-936618403D95}" presName="bgRect" presStyleLbl="bgShp" presStyleIdx="0" presStyleCnt="5"/>
      <dgm:spPr/>
    </dgm:pt>
    <dgm:pt modelId="{DC10171D-C058-4406-9A43-06BA8CA97E0D}" type="pres">
      <dgm:prSet presAssocID="{230C0F55-0F74-4EDB-BF8F-936618403D9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D8D52228-D810-4B3F-A804-810B75E61D7D}" type="pres">
      <dgm:prSet presAssocID="{230C0F55-0F74-4EDB-BF8F-936618403D95}" presName="spaceRect" presStyleCnt="0"/>
      <dgm:spPr/>
    </dgm:pt>
    <dgm:pt modelId="{DC54C7AC-DB80-4A3D-BECD-A04C619D6010}" type="pres">
      <dgm:prSet presAssocID="{230C0F55-0F74-4EDB-BF8F-936618403D95}" presName="parTx" presStyleLbl="revTx" presStyleIdx="0" presStyleCnt="5">
        <dgm:presLayoutVars>
          <dgm:chMax val="0"/>
          <dgm:chPref val="0"/>
        </dgm:presLayoutVars>
      </dgm:prSet>
      <dgm:spPr/>
    </dgm:pt>
    <dgm:pt modelId="{FD59CB24-9436-441C-99A6-8CA53418E7A8}" type="pres">
      <dgm:prSet presAssocID="{A14E444B-EBFB-44EC-93E9-230762D270B5}" presName="sibTrans" presStyleCnt="0"/>
      <dgm:spPr/>
    </dgm:pt>
    <dgm:pt modelId="{B73A02ED-AB44-4421-9297-A18A41866DE3}" type="pres">
      <dgm:prSet presAssocID="{5AAF5B28-A9C9-4572-A3D0-9D57940834D1}" presName="compNode" presStyleCnt="0"/>
      <dgm:spPr/>
    </dgm:pt>
    <dgm:pt modelId="{8E023F1F-6DA6-4B84-BE71-03144F0024A3}" type="pres">
      <dgm:prSet presAssocID="{5AAF5B28-A9C9-4572-A3D0-9D57940834D1}" presName="bgRect" presStyleLbl="bgShp" presStyleIdx="1" presStyleCnt="5"/>
      <dgm:spPr/>
    </dgm:pt>
    <dgm:pt modelId="{408C292D-A34E-4FEB-AD93-CA9110826DD2}" type="pres">
      <dgm:prSet presAssocID="{5AAF5B28-A9C9-4572-A3D0-9D57940834D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9C353AD4-C1E4-4B6F-846F-CC74A6AB5AF9}" type="pres">
      <dgm:prSet presAssocID="{5AAF5B28-A9C9-4572-A3D0-9D57940834D1}" presName="spaceRect" presStyleCnt="0"/>
      <dgm:spPr/>
    </dgm:pt>
    <dgm:pt modelId="{48E83196-DCBD-44C1-B407-EBFBCD45F4D4}" type="pres">
      <dgm:prSet presAssocID="{5AAF5B28-A9C9-4572-A3D0-9D57940834D1}" presName="parTx" presStyleLbl="revTx" presStyleIdx="1" presStyleCnt="5">
        <dgm:presLayoutVars>
          <dgm:chMax val="0"/>
          <dgm:chPref val="0"/>
        </dgm:presLayoutVars>
      </dgm:prSet>
      <dgm:spPr/>
    </dgm:pt>
    <dgm:pt modelId="{C383D9AD-EFDA-44B2-B8A3-EF76DBEEA233}" type="pres">
      <dgm:prSet presAssocID="{C9B647D8-F191-40FE-8A5B-3BB6541FAA36}" presName="sibTrans" presStyleCnt="0"/>
      <dgm:spPr/>
    </dgm:pt>
    <dgm:pt modelId="{0B740E10-3B58-4DDC-93E5-F7223C59E2DE}" type="pres">
      <dgm:prSet presAssocID="{A5737DF3-3DD4-485C-BEF2-927F96FFEB77}" presName="compNode" presStyleCnt="0"/>
      <dgm:spPr/>
    </dgm:pt>
    <dgm:pt modelId="{4BA8A90C-2205-46ED-ADEB-9E4C255E7E85}" type="pres">
      <dgm:prSet presAssocID="{A5737DF3-3DD4-485C-BEF2-927F96FFEB77}" presName="bgRect" presStyleLbl="bgShp" presStyleIdx="2" presStyleCnt="5"/>
      <dgm:spPr/>
    </dgm:pt>
    <dgm:pt modelId="{6C0C3006-D66B-4E55-900F-3410070FD12E}" type="pres">
      <dgm:prSet presAssocID="{A5737DF3-3DD4-485C-BEF2-927F96FFEB7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C209602F-9A8D-4EB4-A2F3-E792B4D59445}" type="pres">
      <dgm:prSet presAssocID="{A5737DF3-3DD4-485C-BEF2-927F96FFEB77}" presName="spaceRect" presStyleCnt="0"/>
      <dgm:spPr/>
    </dgm:pt>
    <dgm:pt modelId="{F000F3F7-34E3-4DFF-A1EE-D960C1AFEB56}" type="pres">
      <dgm:prSet presAssocID="{A5737DF3-3DD4-485C-BEF2-927F96FFEB77}" presName="parTx" presStyleLbl="revTx" presStyleIdx="2" presStyleCnt="5">
        <dgm:presLayoutVars>
          <dgm:chMax val="0"/>
          <dgm:chPref val="0"/>
        </dgm:presLayoutVars>
      </dgm:prSet>
      <dgm:spPr/>
    </dgm:pt>
    <dgm:pt modelId="{E1E9409E-FACE-43F3-9D5E-4FC176D633E4}" type="pres">
      <dgm:prSet presAssocID="{A71A5B02-0151-4126-A687-BE18E96F63CD}" presName="sibTrans" presStyleCnt="0"/>
      <dgm:spPr/>
    </dgm:pt>
    <dgm:pt modelId="{ECFC73CB-FF3B-49F9-AC4B-9BD1464D1511}" type="pres">
      <dgm:prSet presAssocID="{1509E21F-3B3F-47AE-9C72-1B7EAD8C8618}" presName="compNode" presStyleCnt="0"/>
      <dgm:spPr/>
    </dgm:pt>
    <dgm:pt modelId="{33A155FE-ACD6-4097-A3AF-9E1A4CB2B907}" type="pres">
      <dgm:prSet presAssocID="{1509E21F-3B3F-47AE-9C72-1B7EAD8C8618}" presName="bgRect" presStyleLbl="bgShp" presStyleIdx="3" presStyleCnt="5"/>
      <dgm:spPr/>
    </dgm:pt>
    <dgm:pt modelId="{7B68CD84-BBD8-4632-8FF4-4FB683E30378}" type="pres">
      <dgm:prSet presAssocID="{1509E21F-3B3F-47AE-9C72-1B7EAD8C861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BF49A30C-92BA-44CE-9DBD-1C5C4776C572}" type="pres">
      <dgm:prSet presAssocID="{1509E21F-3B3F-47AE-9C72-1B7EAD8C8618}" presName="spaceRect" presStyleCnt="0"/>
      <dgm:spPr/>
    </dgm:pt>
    <dgm:pt modelId="{71F0CB48-D37E-4E67-A3EE-75C07CD7FBD5}" type="pres">
      <dgm:prSet presAssocID="{1509E21F-3B3F-47AE-9C72-1B7EAD8C8618}" presName="parTx" presStyleLbl="revTx" presStyleIdx="3" presStyleCnt="5">
        <dgm:presLayoutVars>
          <dgm:chMax val="0"/>
          <dgm:chPref val="0"/>
        </dgm:presLayoutVars>
      </dgm:prSet>
      <dgm:spPr/>
    </dgm:pt>
    <dgm:pt modelId="{C24A62D1-A258-4A34-AE4F-644C1C1B80A5}" type="pres">
      <dgm:prSet presAssocID="{8B3A434A-625E-40C1-8664-5FE457C2A6C5}" presName="sibTrans" presStyleCnt="0"/>
      <dgm:spPr/>
    </dgm:pt>
    <dgm:pt modelId="{3F35E02E-6D8D-4A11-AF10-3FB102DDDB10}" type="pres">
      <dgm:prSet presAssocID="{8310908F-A197-475B-B2D2-43DE8858BBA1}" presName="compNode" presStyleCnt="0"/>
      <dgm:spPr/>
    </dgm:pt>
    <dgm:pt modelId="{61CB81AA-1C78-4724-94CE-C0EC905783B0}" type="pres">
      <dgm:prSet presAssocID="{8310908F-A197-475B-B2D2-43DE8858BBA1}" presName="bgRect" presStyleLbl="bgShp" presStyleIdx="4" presStyleCnt="5"/>
      <dgm:spPr/>
    </dgm:pt>
    <dgm:pt modelId="{5E4896DF-81DD-41F9-B51D-3E409577514B}" type="pres">
      <dgm:prSet presAssocID="{8310908F-A197-475B-B2D2-43DE8858BBA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94DE1B0F-E3B5-4249-91D2-CC3DE76FD5B6}" type="pres">
      <dgm:prSet presAssocID="{8310908F-A197-475B-B2D2-43DE8858BBA1}" presName="spaceRect" presStyleCnt="0"/>
      <dgm:spPr/>
    </dgm:pt>
    <dgm:pt modelId="{DF93CD0C-5110-4475-B76F-B4E64A2FF599}" type="pres">
      <dgm:prSet presAssocID="{8310908F-A197-475B-B2D2-43DE8858BBA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FE80A0F-1A26-4988-A0D6-BED90B229B4C}" type="presOf" srcId="{230C0F55-0F74-4EDB-BF8F-936618403D95}" destId="{DC54C7AC-DB80-4A3D-BECD-A04C619D6010}" srcOrd="0" destOrd="0" presId="urn:microsoft.com/office/officeart/2018/2/layout/IconVerticalSolidList"/>
    <dgm:cxn modelId="{43658E19-FEF5-44FC-AC12-58E5F02D91BC}" srcId="{1745C7DE-F0CD-40FA-846C-01B4B33C0FAC}" destId="{1509E21F-3B3F-47AE-9C72-1B7EAD8C8618}" srcOrd="3" destOrd="0" parTransId="{C29BA013-85E1-4B03-875C-A58006DD91A4}" sibTransId="{8B3A434A-625E-40C1-8664-5FE457C2A6C5}"/>
    <dgm:cxn modelId="{9FCB5B1E-8D25-401C-B708-11FCDCA78B71}" srcId="{1745C7DE-F0CD-40FA-846C-01B4B33C0FAC}" destId="{5AAF5B28-A9C9-4572-A3D0-9D57940834D1}" srcOrd="1" destOrd="0" parTransId="{AEDEA22C-48A0-4675-B759-7B62DCE9154D}" sibTransId="{C9B647D8-F191-40FE-8A5B-3BB6541FAA36}"/>
    <dgm:cxn modelId="{2305BA23-4CDC-4948-A489-B40ABB9C3390}" type="presOf" srcId="{1509E21F-3B3F-47AE-9C72-1B7EAD8C8618}" destId="{71F0CB48-D37E-4E67-A3EE-75C07CD7FBD5}" srcOrd="0" destOrd="0" presId="urn:microsoft.com/office/officeart/2018/2/layout/IconVerticalSolidList"/>
    <dgm:cxn modelId="{B7DA102F-9476-43EC-A6E6-676DB8B946BB}" srcId="{1745C7DE-F0CD-40FA-846C-01B4B33C0FAC}" destId="{8310908F-A197-475B-B2D2-43DE8858BBA1}" srcOrd="4" destOrd="0" parTransId="{F89B98DD-220F-4EAF-BC89-C676D6A32962}" sibTransId="{77E169C5-F9B8-4C28-9345-D6BE73E77B4F}"/>
    <dgm:cxn modelId="{A4DF9932-E877-4E12-A6CD-687E69FD02BC}" srcId="{1745C7DE-F0CD-40FA-846C-01B4B33C0FAC}" destId="{230C0F55-0F74-4EDB-BF8F-936618403D95}" srcOrd="0" destOrd="0" parTransId="{3254C2A2-D3C9-4E95-91A4-099D15C0C4CC}" sibTransId="{A14E444B-EBFB-44EC-93E9-230762D270B5}"/>
    <dgm:cxn modelId="{0239A069-A2B1-4317-A423-3AB6D356BC43}" type="presOf" srcId="{5AAF5B28-A9C9-4572-A3D0-9D57940834D1}" destId="{48E83196-DCBD-44C1-B407-EBFBCD45F4D4}" srcOrd="0" destOrd="0" presId="urn:microsoft.com/office/officeart/2018/2/layout/IconVerticalSolidList"/>
    <dgm:cxn modelId="{B59A3056-36F3-4F45-B7C2-1BA5FD222F51}" type="presOf" srcId="{1745C7DE-F0CD-40FA-846C-01B4B33C0FAC}" destId="{F8C5A9BE-0C36-4063-9C91-44EE20F82CB7}" srcOrd="0" destOrd="0" presId="urn:microsoft.com/office/officeart/2018/2/layout/IconVerticalSolidList"/>
    <dgm:cxn modelId="{5570A0C0-7F7C-45AF-A44D-CBB7CB897C5B}" srcId="{1745C7DE-F0CD-40FA-846C-01B4B33C0FAC}" destId="{A5737DF3-3DD4-485C-BEF2-927F96FFEB77}" srcOrd="2" destOrd="0" parTransId="{D9B422A6-F7F6-42E3-BD27-8716CF2BD167}" sibTransId="{A71A5B02-0151-4126-A687-BE18E96F63CD}"/>
    <dgm:cxn modelId="{DD0392DF-F131-4629-A57D-2F84621FCF7A}" type="presOf" srcId="{8310908F-A197-475B-B2D2-43DE8858BBA1}" destId="{DF93CD0C-5110-4475-B76F-B4E64A2FF599}" srcOrd="0" destOrd="0" presId="urn:microsoft.com/office/officeart/2018/2/layout/IconVerticalSolidList"/>
    <dgm:cxn modelId="{FCB89DF6-825D-4FCA-B94F-257956E8BA95}" type="presOf" srcId="{A5737DF3-3DD4-485C-BEF2-927F96FFEB77}" destId="{F000F3F7-34E3-4DFF-A1EE-D960C1AFEB56}" srcOrd="0" destOrd="0" presId="urn:microsoft.com/office/officeart/2018/2/layout/IconVerticalSolidList"/>
    <dgm:cxn modelId="{DC3FCA2B-85DF-4F55-BBF6-F0BEDA33CA6A}" type="presParOf" srcId="{F8C5A9BE-0C36-4063-9C91-44EE20F82CB7}" destId="{D49200E5-6A93-43FF-85EB-5672CB306005}" srcOrd="0" destOrd="0" presId="urn:microsoft.com/office/officeart/2018/2/layout/IconVerticalSolidList"/>
    <dgm:cxn modelId="{F5E89E94-CD3D-4927-BD22-ABA4C2977498}" type="presParOf" srcId="{D49200E5-6A93-43FF-85EB-5672CB306005}" destId="{D0CF6BD2-45D4-4447-93DC-D2287C859FBE}" srcOrd="0" destOrd="0" presId="urn:microsoft.com/office/officeart/2018/2/layout/IconVerticalSolidList"/>
    <dgm:cxn modelId="{B2FE63EF-7FB7-4094-A280-41E49A5A7A26}" type="presParOf" srcId="{D49200E5-6A93-43FF-85EB-5672CB306005}" destId="{DC10171D-C058-4406-9A43-06BA8CA97E0D}" srcOrd="1" destOrd="0" presId="urn:microsoft.com/office/officeart/2018/2/layout/IconVerticalSolidList"/>
    <dgm:cxn modelId="{CD049CF3-CC41-4594-BD91-2D951FAC8490}" type="presParOf" srcId="{D49200E5-6A93-43FF-85EB-5672CB306005}" destId="{D8D52228-D810-4B3F-A804-810B75E61D7D}" srcOrd="2" destOrd="0" presId="urn:microsoft.com/office/officeart/2018/2/layout/IconVerticalSolidList"/>
    <dgm:cxn modelId="{0A4661E6-70AB-4F04-96BE-95778F47D983}" type="presParOf" srcId="{D49200E5-6A93-43FF-85EB-5672CB306005}" destId="{DC54C7AC-DB80-4A3D-BECD-A04C619D6010}" srcOrd="3" destOrd="0" presId="urn:microsoft.com/office/officeart/2018/2/layout/IconVerticalSolidList"/>
    <dgm:cxn modelId="{0FB51292-0301-4DC7-80A7-79C52BD8DD97}" type="presParOf" srcId="{F8C5A9BE-0C36-4063-9C91-44EE20F82CB7}" destId="{FD59CB24-9436-441C-99A6-8CA53418E7A8}" srcOrd="1" destOrd="0" presId="urn:microsoft.com/office/officeart/2018/2/layout/IconVerticalSolidList"/>
    <dgm:cxn modelId="{5E692E02-ACB7-4490-B154-4FD79DF66E3A}" type="presParOf" srcId="{F8C5A9BE-0C36-4063-9C91-44EE20F82CB7}" destId="{B73A02ED-AB44-4421-9297-A18A41866DE3}" srcOrd="2" destOrd="0" presId="urn:microsoft.com/office/officeart/2018/2/layout/IconVerticalSolidList"/>
    <dgm:cxn modelId="{C7E8E2A3-4497-4F35-B67D-40C3AE510948}" type="presParOf" srcId="{B73A02ED-AB44-4421-9297-A18A41866DE3}" destId="{8E023F1F-6DA6-4B84-BE71-03144F0024A3}" srcOrd="0" destOrd="0" presId="urn:microsoft.com/office/officeart/2018/2/layout/IconVerticalSolidList"/>
    <dgm:cxn modelId="{595C1C23-4744-41C0-9FFC-77E23267FF3B}" type="presParOf" srcId="{B73A02ED-AB44-4421-9297-A18A41866DE3}" destId="{408C292D-A34E-4FEB-AD93-CA9110826DD2}" srcOrd="1" destOrd="0" presId="urn:microsoft.com/office/officeart/2018/2/layout/IconVerticalSolidList"/>
    <dgm:cxn modelId="{FF5DD86F-921A-480E-A25F-CBD8E2C9E07B}" type="presParOf" srcId="{B73A02ED-AB44-4421-9297-A18A41866DE3}" destId="{9C353AD4-C1E4-4B6F-846F-CC74A6AB5AF9}" srcOrd="2" destOrd="0" presId="urn:microsoft.com/office/officeart/2018/2/layout/IconVerticalSolidList"/>
    <dgm:cxn modelId="{91BD6BE2-0A9C-40AF-B051-BA85D7383EE4}" type="presParOf" srcId="{B73A02ED-AB44-4421-9297-A18A41866DE3}" destId="{48E83196-DCBD-44C1-B407-EBFBCD45F4D4}" srcOrd="3" destOrd="0" presId="urn:microsoft.com/office/officeart/2018/2/layout/IconVerticalSolidList"/>
    <dgm:cxn modelId="{A7428FB8-5B17-46C6-B290-EE2385672861}" type="presParOf" srcId="{F8C5A9BE-0C36-4063-9C91-44EE20F82CB7}" destId="{C383D9AD-EFDA-44B2-B8A3-EF76DBEEA233}" srcOrd="3" destOrd="0" presId="urn:microsoft.com/office/officeart/2018/2/layout/IconVerticalSolidList"/>
    <dgm:cxn modelId="{BE0E5B99-CE73-4612-B09E-58EF5B5FA9DA}" type="presParOf" srcId="{F8C5A9BE-0C36-4063-9C91-44EE20F82CB7}" destId="{0B740E10-3B58-4DDC-93E5-F7223C59E2DE}" srcOrd="4" destOrd="0" presId="urn:microsoft.com/office/officeart/2018/2/layout/IconVerticalSolidList"/>
    <dgm:cxn modelId="{7B07512E-A632-46D8-8E49-EFFE18F1FCA3}" type="presParOf" srcId="{0B740E10-3B58-4DDC-93E5-F7223C59E2DE}" destId="{4BA8A90C-2205-46ED-ADEB-9E4C255E7E85}" srcOrd="0" destOrd="0" presId="urn:microsoft.com/office/officeart/2018/2/layout/IconVerticalSolidList"/>
    <dgm:cxn modelId="{EF3E03DE-52A5-43EA-AC2E-DD1351327EF2}" type="presParOf" srcId="{0B740E10-3B58-4DDC-93E5-F7223C59E2DE}" destId="{6C0C3006-D66B-4E55-900F-3410070FD12E}" srcOrd="1" destOrd="0" presId="urn:microsoft.com/office/officeart/2018/2/layout/IconVerticalSolidList"/>
    <dgm:cxn modelId="{A7999497-758A-4FBF-BD82-0A3DF5B5B370}" type="presParOf" srcId="{0B740E10-3B58-4DDC-93E5-F7223C59E2DE}" destId="{C209602F-9A8D-4EB4-A2F3-E792B4D59445}" srcOrd="2" destOrd="0" presId="urn:microsoft.com/office/officeart/2018/2/layout/IconVerticalSolidList"/>
    <dgm:cxn modelId="{24A89960-215B-4E79-948C-92829C2F312F}" type="presParOf" srcId="{0B740E10-3B58-4DDC-93E5-F7223C59E2DE}" destId="{F000F3F7-34E3-4DFF-A1EE-D960C1AFEB56}" srcOrd="3" destOrd="0" presId="urn:microsoft.com/office/officeart/2018/2/layout/IconVerticalSolidList"/>
    <dgm:cxn modelId="{9215ABD5-ABC0-4623-8615-12435D245CF5}" type="presParOf" srcId="{F8C5A9BE-0C36-4063-9C91-44EE20F82CB7}" destId="{E1E9409E-FACE-43F3-9D5E-4FC176D633E4}" srcOrd="5" destOrd="0" presId="urn:microsoft.com/office/officeart/2018/2/layout/IconVerticalSolidList"/>
    <dgm:cxn modelId="{BBAAB62B-E3D8-4704-8AEB-58683CDB2087}" type="presParOf" srcId="{F8C5A9BE-0C36-4063-9C91-44EE20F82CB7}" destId="{ECFC73CB-FF3B-49F9-AC4B-9BD1464D1511}" srcOrd="6" destOrd="0" presId="urn:microsoft.com/office/officeart/2018/2/layout/IconVerticalSolidList"/>
    <dgm:cxn modelId="{E3B980FA-6EBC-440C-9C81-EF7D2165ABF6}" type="presParOf" srcId="{ECFC73CB-FF3B-49F9-AC4B-9BD1464D1511}" destId="{33A155FE-ACD6-4097-A3AF-9E1A4CB2B907}" srcOrd="0" destOrd="0" presId="urn:microsoft.com/office/officeart/2018/2/layout/IconVerticalSolidList"/>
    <dgm:cxn modelId="{774B475A-BD26-4CB3-A9A7-37179EC2BE54}" type="presParOf" srcId="{ECFC73CB-FF3B-49F9-AC4B-9BD1464D1511}" destId="{7B68CD84-BBD8-4632-8FF4-4FB683E30378}" srcOrd="1" destOrd="0" presId="urn:microsoft.com/office/officeart/2018/2/layout/IconVerticalSolidList"/>
    <dgm:cxn modelId="{23B5ECAA-C79C-4294-88F4-AE69A999929D}" type="presParOf" srcId="{ECFC73CB-FF3B-49F9-AC4B-9BD1464D1511}" destId="{BF49A30C-92BA-44CE-9DBD-1C5C4776C572}" srcOrd="2" destOrd="0" presId="urn:microsoft.com/office/officeart/2018/2/layout/IconVerticalSolidList"/>
    <dgm:cxn modelId="{7B8C55BA-8E9C-46D0-937C-3DC132D843FA}" type="presParOf" srcId="{ECFC73CB-FF3B-49F9-AC4B-9BD1464D1511}" destId="{71F0CB48-D37E-4E67-A3EE-75C07CD7FBD5}" srcOrd="3" destOrd="0" presId="urn:microsoft.com/office/officeart/2018/2/layout/IconVerticalSolidList"/>
    <dgm:cxn modelId="{C59B77C3-D9B6-4E61-BCFD-33BFF20CF33C}" type="presParOf" srcId="{F8C5A9BE-0C36-4063-9C91-44EE20F82CB7}" destId="{C24A62D1-A258-4A34-AE4F-644C1C1B80A5}" srcOrd="7" destOrd="0" presId="urn:microsoft.com/office/officeart/2018/2/layout/IconVerticalSolidList"/>
    <dgm:cxn modelId="{E7036C41-1B78-4463-B855-30284DD05F50}" type="presParOf" srcId="{F8C5A9BE-0C36-4063-9C91-44EE20F82CB7}" destId="{3F35E02E-6D8D-4A11-AF10-3FB102DDDB10}" srcOrd="8" destOrd="0" presId="urn:microsoft.com/office/officeart/2018/2/layout/IconVerticalSolidList"/>
    <dgm:cxn modelId="{B5E3DA5B-31AA-430F-B18B-639BE4C94CAD}" type="presParOf" srcId="{3F35E02E-6D8D-4A11-AF10-3FB102DDDB10}" destId="{61CB81AA-1C78-4724-94CE-C0EC905783B0}" srcOrd="0" destOrd="0" presId="urn:microsoft.com/office/officeart/2018/2/layout/IconVerticalSolidList"/>
    <dgm:cxn modelId="{4F48B29D-A4E5-4FBF-8015-F03794384AC5}" type="presParOf" srcId="{3F35E02E-6D8D-4A11-AF10-3FB102DDDB10}" destId="{5E4896DF-81DD-41F9-B51D-3E409577514B}" srcOrd="1" destOrd="0" presId="urn:microsoft.com/office/officeart/2018/2/layout/IconVerticalSolidList"/>
    <dgm:cxn modelId="{2068DDC9-86D7-4D12-BA07-0C4D7E7F9F0B}" type="presParOf" srcId="{3F35E02E-6D8D-4A11-AF10-3FB102DDDB10}" destId="{94DE1B0F-E3B5-4249-91D2-CC3DE76FD5B6}" srcOrd="2" destOrd="0" presId="urn:microsoft.com/office/officeart/2018/2/layout/IconVerticalSolidList"/>
    <dgm:cxn modelId="{3B560782-CAC1-4F7C-9331-35FBE2753592}" type="presParOf" srcId="{3F35E02E-6D8D-4A11-AF10-3FB102DDDB10}" destId="{DF93CD0C-5110-4475-B76F-B4E64A2FF59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276061-8325-403A-9709-C6DB9C6E34EE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A001B5-77AE-4E49-8036-2B735DDAE29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Food safety is complex and not yet well investigated</a:t>
          </a:r>
        </a:p>
      </dgm:t>
    </dgm:pt>
    <dgm:pt modelId="{762B3BF8-2A92-48E0-9615-79A3AB96CAEB}" type="parTrans" cxnId="{CADB18AD-1803-471F-8775-91595BEBDDDB}">
      <dgm:prSet/>
      <dgm:spPr/>
      <dgm:t>
        <a:bodyPr/>
        <a:lstStyle/>
        <a:p>
          <a:endParaRPr lang="en-US"/>
        </a:p>
      </dgm:t>
    </dgm:pt>
    <dgm:pt modelId="{F1728692-FDF0-4A91-942C-2594C11A9700}" type="sibTrans" cxnId="{CADB18AD-1803-471F-8775-91595BEBDDDB}">
      <dgm:prSet/>
      <dgm:spPr/>
      <dgm:t>
        <a:bodyPr/>
        <a:lstStyle/>
        <a:p>
          <a:endParaRPr lang="en-US"/>
        </a:p>
      </dgm:t>
    </dgm:pt>
    <dgm:pt modelId="{D79DAD69-23FF-4096-A458-88F0D96AFF3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Coordinated efforts are needed</a:t>
          </a:r>
        </a:p>
      </dgm:t>
    </dgm:pt>
    <dgm:pt modelId="{2BE30BBA-B2A2-4CFC-B5B1-CB1877E13154}" type="parTrans" cxnId="{5AF173B8-B289-41D7-8ADA-D1D88B210D68}">
      <dgm:prSet/>
      <dgm:spPr/>
      <dgm:t>
        <a:bodyPr/>
        <a:lstStyle/>
        <a:p>
          <a:endParaRPr lang="en-US"/>
        </a:p>
      </dgm:t>
    </dgm:pt>
    <dgm:pt modelId="{404D7168-E55A-4686-99F4-052350C37A76}" type="sibTrans" cxnId="{5AF173B8-B289-41D7-8ADA-D1D88B210D68}">
      <dgm:prSet/>
      <dgm:spPr/>
      <dgm:t>
        <a:bodyPr/>
        <a:lstStyle/>
        <a:p>
          <a:endParaRPr lang="en-US"/>
        </a:p>
      </dgm:t>
    </dgm:pt>
    <dgm:pt modelId="{0C805531-6923-4936-9498-C5B6EBB58D66}" type="pres">
      <dgm:prSet presAssocID="{57276061-8325-403A-9709-C6DB9C6E34EE}" presName="root" presStyleCnt="0">
        <dgm:presLayoutVars>
          <dgm:dir/>
          <dgm:resizeHandles val="exact"/>
        </dgm:presLayoutVars>
      </dgm:prSet>
      <dgm:spPr/>
    </dgm:pt>
    <dgm:pt modelId="{5FA7EBFA-E82C-4508-BC5A-645E5C3E303E}" type="pres">
      <dgm:prSet presAssocID="{D9A001B5-77AE-4E49-8036-2B735DDAE29F}" presName="compNode" presStyleCnt="0"/>
      <dgm:spPr/>
    </dgm:pt>
    <dgm:pt modelId="{79224C87-87B4-48F2-8E50-C3CC79955BB5}" type="pres">
      <dgm:prSet presAssocID="{D9A001B5-77AE-4E49-8036-2B735DDAE29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05BDE97A-678C-472C-A7ED-A6E9A64F8856}" type="pres">
      <dgm:prSet presAssocID="{D9A001B5-77AE-4E49-8036-2B735DDAE29F}" presName="spaceRect" presStyleCnt="0"/>
      <dgm:spPr/>
    </dgm:pt>
    <dgm:pt modelId="{E51A2A13-A473-4E27-877B-52FE1316FE7E}" type="pres">
      <dgm:prSet presAssocID="{D9A001B5-77AE-4E49-8036-2B735DDAE29F}" presName="textRect" presStyleLbl="revTx" presStyleIdx="0" presStyleCnt="2">
        <dgm:presLayoutVars>
          <dgm:chMax val="1"/>
          <dgm:chPref val="1"/>
        </dgm:presLayoutVars>
      </dgm:prSet>
      <dgm:spPr/>
    </dgm:pt>
    <dgm:pt modelId="{4FAEF39C-0F55-450A-A95A-273FEEEC9A18}" type="pres">
      <dgm:prSet presAssocID="{F1728692-FDF0-4A91-942C-2594C11A9700}" presName="sibTrans" presStyleCnt="0"/>
      <dgm:spPr/>
    </dgm:pt>
    <dgm:pt modelId="{A6B61325-9EDC-4E42-87E0-FBCF48362C22}" type="pres">
      <dgm:prSet presAssocID="{D79DAD69-23FF-4096-A458-88F0D96AFF39}" presName="compNode" presStyleCnt="0"/>
      <dgm:spPr/>
    </dgm:pt>
    <dgm:pt modelId="{4185126A-3095-4EE7-BC42-714D44660A27}" type="pres">
      <dgm:prSet presAssocID="{D79DAD69-23FF-4096-A458-88F0D96AFF3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90906C3-48A7-4C76-9EBB-9A7FB65C79DA}" type="pres">
      <dgm:prSet presAssocID="{D79DAD69-23FF-4096-A458-88F0D96AFF39}" presName="spaceRect" presStyleCnt="0"/>
      <dgm:spPr/>
    </dgm:pt>
    <dgm:pt modelId="{419D5751-1CAF-4F4D-9630-2505C257E5CB}" type="pres">
      <dgm:prSet presAssocID="{D79DAD69-23FF-4096-A458-88F0D96AFF39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C99B723-775B-45B8-96CF-784F81532EC7}" type="presOf" srcId="{D9A001B5-77AE-4E49-8036-2B735DDAE29F}" destId="{E51A2A13-A473-4E27-877B-52FE1316FE7E}" srcOrd="0" destOrd="0" presId="urn:microsoft.com/office/officeart/2018/2/layout/IconLabelList"/>
    <dgm:cxn modelId="{BE5A1C2A-9C05-4408-9418-45F5FB61E06A}" type="presOf" srcId="{D79DAD69-23FF-4096-A458-88F0D96AFF39}" destId="{419D5751-1CAF-4F4D-9630-2505C257E5CB}" srcOrd="0" destOrd="0" presId="urn:microsoft.com/office/officeart/2018/2/layout/IconLabelList"/>
    <dgm:cxn modelId="{CADB18AD-1803-471F-8775-91595BEBDDDB}" srcId="{57276061-8325-403A-9709-C6DB9C6E34EE}" destId="{D9A001B5-77AE-4E49-8036-2B735DDAE29F}" srcOrd="0" destOrd="0" parTransId="{762B3BF8-2A92-48E0-9615-79A3AB96CAEB}" sibTransId="{F1728692-FDF0-4A91-942C-2594C11A9700}"/>
    <dgm:cxn modelId="{5AF173B8-B289-41D7-8ADA-D1D88B210D68}" srcId="{57276061-8325-403A-9709-C6DB9C6E34EE}" destId="{D79DAD69-23FF-4096-A458-88F0D96AFF39}" srcOrd="1" destOrd="0" parTransId="{2BE30BBA-B2A2-4CFC-B5B1-CB1877E13154}" sibTransId="{404D7168-E55A-4686-99F4-052350C37A76}"/>
    <dgm:cxn modelId="{0A0711FF-C4E2-4246-BFD8-0060F526226D}" type="presOf" srcId="{57276061-8325-403A-9709-C6DB9C6E34EE}" destId="{0C805531-6923-4936-9498-C5B6EBB58D66}" srcOrd="0" destOrd="0" presId="urn:microsoft.com/office/officeart/2018/2/layout/IconLabelList"/>
    <dgm:cxn modelId="{3980E8AD-539D-462A-9D74-D0DC21D0B59A}" type="presParOf" srcId="{0C805531-6923-4936-9498-C5B6EBB58D66}" destId="{5FA7EBFA-E82C-4508-BC5A-645E5C3E303E}" srcOrd="0" destOrd="0" presId="urn:microsoft.com/office/officeart/2018/2/layout/IconLabelList"/>
    <dgm:cxn modelId="{F157777B-7F2B-4643-B1D6-0B477619CF91}" type="presParOf" srcId="{5FA7EBFA-E82C-4508-BC5A-645E5C3E303E}" destId="{79224C87-87B4-48F2-8E50-C3CC79955BB5}" srcOrd="0" destOrd="0" presId="urn:microsoft.com/office/officeart/2018/2/layout/IconLabelList"/>
    <dgm:cxn modelId="{6CEA8D35-C117-44CF-A2B1-3064752E468C}" type="presParOf" srcId="{5FA7EBFA-E82C-4508-BC5A-645E5C3E303E}" destId="{05BDE97A-678C-472C-A7ED-A6E9A64F8856}" srcOrd="1" destOrd="0" presId="urn:microsoft.com/office/officeart/2018/2/layout/IconLabelList"/>
    <dgm:cxn modelId="{D52A0D73-FA54-444A-91B9-CCD1088DD4E6}" type="presParOf" srcId="{5FA7EBFA-E82C-4508-BC5A-645E5C3E303E}" destId="{E51A2A13-A473-4E27-877B-52FE1316FE7E}" srcOrd="2" destOrd="0" presId="urn:microsoft.com/office/officeart/2018/2/layout/IconLabelList"/>
    <dgm:cxn modelId="{50F3707C-39B8-4DCA-8E6D-81F922B3466E}" type="presParOf" srcId="{0C805531-6923-4936-9498-C5B6EBB58D66}" destId="{4FAEF39C-0F55-450A-A95A-273FEEEC9A18}" srcOrd="1" destOrd="0" presId="urn:microsoft.com/office/officeart/2018/2/layout/IconLabelList"/>
    <dgm:cxn modelId="{81AA8041-3DF0-435C-843B-B1C21D58C22A}" type="presParOf" srcId="{0C805531-6923-4936-9498-C5B6EBB58D66}" destId="{A6B61325-9EDC-4E42-87E0-FBCF48362C22}" srcOrd="2" destOrd="0" presId="urn:microsoft.com/office/officeart/2018/2/layout/IconLabelList"/>
    <dgm:cxn modelId="{15AA55F7-C107-41BC-9D2A-218F6508DB49}" type="presParOf" srcId="{A6B61325-9EDC-4E42-87E0-FBCF48362C22}" destId="{4185126A-3095-4EE7-BC42-714D44660A27}" srcOrd="0" destOrd="0" presId="urn:microsoft.com/office/officeart/2018/2/layout/IconLabelList"/>
    <dgm:cxn modelId="{C8F614FA-0069-4CC6-B0B0-3646F282D22D}" type="presParOf" srcId="{A6B61325-9EDC-4E42-87E0-FBCF48362C22}" destId="{A90906C3-48A7-4C76-9EBB-9A7FB65C79DA}" srcOrd="1" destOrd="0" presId="urn:microsoft.com/office/officeart/2018/2/layout/IconLabelList"/>
    <dgm:cxn modelId="{7DCF07C5-09E1-42DB-BA08-B285C8455D8E}" type="presParOf" srcId="{A6B61325-9EDC-4E42-87E0-FBCF48362C22}" destId="{419D5751-1CAF-4F4D-9630-2505C257E5C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4A961-DA97-4CCF-9C8D-D7FD6C50B0A4}">
      <dsp:nvSpPr>
        <dsp:cNvPr id="0" name=""/>
        <dsp:cNvSpPr/>
      </dsp:nvSpPr>
      <dsp:spPr>
        <a:xfrm>
          <a:off x="0" y="40373"/>
          <a:ext cx="2304254" cy="366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Time gaps between research evidence generation and actions!</a:t>
          </a:r>
        </a:p>
      </dsp:txBody>
      <dsp:txXfrm>
        <a:off x="112484" y="152857"/>
        <a:ext cx="2079286" cy="3444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F1AC33-A011-461A-AA78-F1DA80B23CE5}">
      <dsp:nvSpPr>
        <dsp:cNvPr id="0" name=""/>
        <dsp:cNvSpPr/>
      </dsp:nvSpPr>
      <dsp:spPr>
        <a:xfrm>
          <a:off x="89469" y="0"/>
          <a:ext cx="4357566" cy="43575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“Our study identified unhygienic practices both at the slaughterhouses and retail shops that can predispose the public to meat-borne infections, which could be improved through training and implementation of quality control systems”.</a:t>
          </a:r>
        </a:p>
      </dsp:txBody>
      <dsp:txXfrm>
        <a:off x="727620" y="638151"/>
        <a:ext cx="3081264" cy="30812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E4F96-74CC-410E-9EA1-1AF67CB8AFF3}">
      <dsp:nvSpPr>
        <dsp:cNvPr id="0" name=""/>
        <dsp:cNvSpPr/>
      </dsp:nvSpPr>
      <dsp:spPr>
        <a:xfrm>
          <a:off x="0" y="153350"/>
          <a:ext cx="4775935" cy="6153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/>
            <a:t>Pull-Push</a:t>
          </a:r>
          <a:r>
            <a:rPr lang="en-GB" sz="1100" kern="1200"/>
            <a:t>: Urban food markets in Africa Incentivizing food safety using a Pull–Push approach.</a:t>
          </a:r>
          <a:endParaRPr lang="en-US" sz="1100" kern="1200"/>
        </a:p>
      </dsp:txBody>
      <dsp:txXfrm>
        <a:off x="30039" y="183389"/>
        <a:ext cx="4715857" cy="555268"/>
      </dsp:txXfrm>
    </dsp:sp>
    <dsp:sp modelId="{C12A9843-59F5-4D2D-AAEE-F790BA447337}">
      <dsp:nvSpPr>
        <dsp:cNvPr id="0" name=""/>
        <dsp:cNvSpPr/>
      </dsp:nvSpPr>
      <dsp:spPr>
        <a:xfrm>
          <a:off x="0" y="800377"/>
          <a:ext cx="4775935" cy="615346"/>
        </a:xfrm>
        <a:prstGeom prst="round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/>
            <a:t>TARTARE: T</a:t>
          </a:r>
          <a:r>
            <a:rPr lang="en-GB" sz="1100" kern="1200"/>
            <a:t>he </a:t>
          </a:r>
          <a:r>
            <a:rPr lang="en-GB" sz="1100" b="1" kern="1200"/>
            <a:t>A</a:t>
          </a:r>
          <a:r>
            <a:rPr lang="en-GB" sz="1100" kern="1200"/>
            <a:t>ssessment and Management of </a:t>
          </a:r>
          <a:r>
            <a:rPr lang="en-GB" sz="1100" b="1" kern="1200"/>
            <a:t>R</a:t>
          </a:r>
          <a:r>
            <a:rPr lang="en-GB" sz="1100" kern="1200"/>
            <a:t>isk from non-</a:t>
          </a:r>
          <a:r>
            <a:rPr lang="en-GB" sz="1100" b="1" kern="1200"/>
            <a:t>t</a:t>
          </a:r>
          <a:r>
            <a:rPr lang="en-GB" sz="1100" kern="1200"/>
            <a:t>yphoidal Salmonella, Diarrheagenic Escherichia coli </a:t>
          </a:r>
          <a:r>
            <a:rPr lang="en-GB" sz="1100" b="1" kern="1200"/>
            <a:t>A</a:t>
          </a:r>
          <a:r>
            <a:rPr lang="en-GB" sz="1100" kern="1200"/>
            <a:t>nd Campylobacter in </a:t>
          </a:r>
          <a:r>
            <a:rPr lang="en-GB" sz="1100" b="1" kern="1200"/>
            <a:t>R</a:t>
          </a:r>
          <a:r>
            <a:rPr lang="en-GB" sz="1100" kern="1200"/>
            <a:t>aw Beef and Dairy in </a:t>
          </a:r>
          <a:r>
            <a:rPr lang="en-GB" sz="1100" b="1" kern="1200"/>
            <a:t>E</a:t>
          </a:r>
          <a:r>
            <a:rPr lang="en-GB" sz="1100" kern="1200"/>
            <a:t>thiopia</a:t>
          </a:r>
          <a:endParaRPr lang="en-US" sz="1100" kern="1200"/>
        </a:p>
      </dsp:txBody>
      <dsp:txXfrm>
        <a:off x="30039" y="830416"/>
        <a:ext cx="4715857" cy="555268"/>
      </dsp:txXfrm>
    </dsp:sp>
    <dsp:sp modelId="{87A3F997-DEC8-458A-8280-FA7AE3883094}">
      <dsp:nvSpPr>
        <dsp:cNvPr id="0" name=""/>
        <dsp:cNvSpPr/>
      </dsp:nvSpPr>
      <dsp:spPr>
        <a:xfrm>
          <a:off x="0" y="1447404"/>
          <a:ext cx="4775935" cy="615346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/>
            <a:t>CAGED</a:t>
          </a:r>
          <a:r>
            <a:rPr lang="en-GB" sz="1100" kern="1200"/>
            <a:t>: Campylobacter Genomics and Environmental Enteric Dysfunction</a:t>
          </a:r>
          <a:endParaRPr lang="en-US" sz="1100" kern="1200"/>
        </a:p>
      </dsp:txBody>
      <dsp:txXfrm>
        <a:off x="30039" y="1477443"/>
        <a:ext cx="4715857" cy="555268"/>
      </dsp:txXfrm>
    </dsp:sp>
    <dsp:sp modelId="{00B98A08-BCEB-4222-B92C-8E73925FB88A}">
      <dsp:nvSpPr>
        <dsp:cNvPr id="0" name=""/>
        <dsp:cNvSpPr/>
      </dsp:nvSpPr>
      <dsp:spPr>
        <a:xfrm>
          <a:off x="0" y="2094431"/>
          <a:ext cx="4775935" cy="615346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/>
            <a:t>EXCAM</a:t>
          </a:r>
          <a:r>
            <a:rPr lang="en-GB" sz="1100" kern="1200"/>
            <a:t>: Assessing Young Children’s Exposure to Enteric Pathogens in Rural Ethiopia”.</a:t>
          </a:r>
          <a:endParaRPr lang="en-US" sz="1100" kern="1200"/>
        </a:p>
      </dsp:txBody>
      <dsp:txXfrm>
        <a:off x="30039" y="2124470"/>
        <a:ext cx="4715857" cy="555268"/>
      </dsp:txXfrm>
    </dsp:sp>
    <dsp:sp modelId="{7325F6C6-722D-4E1D-B68B-784313D5B822}">
      <dsp:nvSpPr>
        <dsp:cNvPr id="0" name=""/>
        <dsp:cNvSpPr/>
      </dsp:nvSpPr>
      <dsp:spPr>
        <a:xfrm>
          <a:off x="0" y="2741458"/>
          <a:ext cx="4775935" cy="615346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/>
            <a:t>FOCAL: </a:t>
          </a:r>
          <a:r>
            <a:rPr lang="en-GB" sz="1100" kern="1200"/>
            <a:t>FOCAL - Foodborne Disease Epidemiology, Surveillance and Control in African LMIC</a:t>
          </a:r>
          <a:endParaRPr lang="en-US" sz="1100" kern="1200"/>
        </a:p>
      </dsp:txBody>
      <dsp:txXfrm>
        <a:off x="30039" y="2771497"/>
        <a:ext cx="4715857" cy="555268"/>
      </dsp:txXfrm>
    </dsp:sp>
    <dsp:sp modelId="{8A6EAAD9-9B82-4B9F-8E4F-41C90B423215}">
      <dsp:nvSpPr>
        <dsp:cNvPr id="0" name=""/>
        <dsp:cNvSpPr/>
      </dsp:nvSpPr>
      <dsp:spPr>
        <a:xfrm>
          <a:off x="0" y="3388485"/>
          <a:ext cx="4775935" cy="615346"/>
        </a:xfrm>
        <a:prstGeom prst="round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ENSURE</a:t>
          </a:r>
          <a:r>
            <a:rPr lang="en-GB" sz="1100" kern="1200" dirty="0"/>
            <a:t>: Ensuring the Safety and Quality of Milk and Dairy Products Across the Dairy Value Chain in Ethiopia, Ethiopia</a:t>
          </a:r>
          <a:endParaRPr lang="en-US" sz="1100" kern="1200" dirty="0"/>
        </a:p>
      </dsp:txBody>
      <dsp:txXfrm>
        <a:off x="30039" y="3418524"/>
        <a:ext cx="4715857" cy="555268"/>
      </dsp:txXfrm>
    </dsp:sp>
    <dsp:sp modelId="{936FC3EC-24AE-4437-9BCE-6218B6788D9D}">
      <dsp:nvSpPr>
        <dsp:cNvPr id="0" name=""/>
        <dsp:cNvSpPr/>
      </dsp:nvSpPr>
      <dsp:spPr>
        <a:xfrm>
          <a:off x="0" y="4035512"/>
          <a:ext cx="4775935" cy="615346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EatSafe</a:t>
          </a:r>
          <a:r>
            <a:rPr lang="en-GB" sz="15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: Evidence and Action Towards Safe, Nutritious Food</a:t>
          </a:r>
          <a:endParaRPr lang="en-US" sz="15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0039" y="4065551"/>
        <a:ext cx="4715857" cy="5552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F6BD2-45D4-4447-93DC-D2287C859FBE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0171D-C058-4406-9A43-06BA8CA97E0D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54C7AC-DB80-4A3D-BECD-A04C619D6010}">
      <dsp:nvSpPr>
        <dsp:cNvPr id="0" name=""/>
        <dsp:cNvSpPr/>
      </dsp:nvSpPr>
      <dsp:spPr>
        <a:xfrm>
          <a:off x="836323" y="3399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Establishing an inclusive and accessible database and data visualization tool</a:t>
          </a:r>
        </a:p>
      </dsp:txBody>
      <dsp:txXfrm>
        <a:off x="836323" y="3399"/>
        <a:ext cx="7050376" cy="724089"/>
      </dsp:txXfrm>
    </dsp:sp>
    <dsp:sp modelId="{8E023F1F-6DA6-4B84-BE71-03144F0024A3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C292D-A34E-4FEB-AD93-CA9110826DD2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83196-DCBD-44C1-B407-EBFBCD45F4D4}">
      <dsp:nvSpPr>
        <dsp:cNvPr id="0" name=""/>
        <dsp:cNvSpPr/>
      </dsp:nvSpPr>
      <dsp:spPr>
        <a:xfrm>
          <a:off x="836323" y="908511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Presenting evidence to policy makers in plain language (for example, policy briefing with innovative ideas and interventions)</a:t>
          </a:r>
        </a:p>
      </dsp:txBody>
      <dsp:txXfrm>
        <a:off x="836323" y="908511"/>
        <a:ext cx="7050376" cy="724089"/>
      </dsp:txXfrm>
    </dsp:sp>
    <dsp:sp modelId="{4BA8A90C-2205-46ED-ADEB-9E4C255E7E85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0C3006-D66B-4E55-900F-3410070FD12E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0F3F7-34E3-4DFF-A1EE-D960C1AFEB56}">
      <dsp:nvSpPr>
        <dsp:cNvPr id="0" name=""/>
        <dsp:cNvSpPr/>
      </dsp:nvSpPr>
      <dsp:spPr>
        <a:xfrm>
          <a:off x="836323" y="1813624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Engaging policy makers/stakeholders in the research process </a:t>
          </a:r>
        </a:p>
      </dsp:txBody>
      <dsp:txXfrm>
        <a:off x="836323" y="1813624"/>
        <a:ext cx="7050376" cy="724089"/>
      </dsp:txXfrm>
    </dsp:sp>
    <dsp:sp modelId="{33A155FE-ACD6-4097-A3AF-9E1A4CB2B907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8CD84-BBD8-4632-8FF4-4FB683E30378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0CB48-D37E-4E67-A3EE-75C07CD7FBD5}">
      <dsp:nvSpPr>
        <dsp:cNvPr id="0" name=""/>
        <dsp:cNvSpPr/>
      </dsp:nvSpPr>
      <dsp:spPr>
        <a:xfrm>
          <a:off x="836323" y="2718736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Food safety research should relate to human health</a:t>
          </a:r>
        </a:p>
      </dsp:txBody>
      <dsp:txXfrm>
        <a:off x="836323" y="2718736"/>
        <a:ext cx="7050376" cy="724089"/>
      </dsp:txXfrm>
    </dsp:sp>
    <dsp:sp modelId="{61CB81AA-1C78-4724-94CE-C0EC905783B0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4896DF-81DD-41F9-B51D-3E409577514B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3CD0C-5110-4475-B76F-B4E64A2FF599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Strengthening the use of One Health approach</a:t>
          </a:r>
        </a:p>
      </dsp:txBody>
      <dsp:txXfrm>
        <a:off x="836323" y="3623848"/>
        <a:ext cx="7050376" cy="7240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24C87-87B4-48F2-8E50-C3CC79955BB5}">
      <dsp:nvSpPr>
        <dsp:cNvPr id="0" name=""/>
        <dsp:cNvSpPr/>
      </dsp:nvSpPr>
      <dsp:spPr>
        <a:xfrm>
          <a:off x="548915" y="472756"/>
          <a:ext cx="845437" cy="845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A2A13-A473-4E27-877B-52FE1316FE7E}">
      <dsp:nvSpPr>
        <dsp:cNvPr id="0" name=""/>
        <dsp:cNvSpPr/>
      </dsp:nvSpPr>
      <dsp:spPr>
        <a:xfrm>
          <a:off x="32259" y="1689794"/>
          <a:ext cx="187875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Food safety is complex and not yet well investigated</a:t>
          </a:r>
        </a:p>
      </dsp:txBody>
      <dsp:txXfrm>
        <a:off x="32259" y="1689794"/>
        <a:ext cx="1878750" cy="1260000"/>
      </dsp:txXfrm>
    </dsp:sp>
    <dsp:sp modelId="{4185126A-3095-4EE7-BC42-714D44660A27}">
      <dsp:nvSpPr>
        <dsp:cNvPr id="0" name=""/>
        <dsp:cNvSpPr/>
      </dsp:nvSpPr>
      <dsp:spPr>
        <a:xfrm>
          <a:off x="2756446" y="472756"/>
          <a:ext cx="845437" cy="845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9D5751-1CAF-4F4D-9630-2505C257E5CB}">
      <dsp:nvSpPr>
        <dsp:cNvPr id="0" name=""/>
        <dsp:cNvSpPr/>
      </dsp:nvSpPr>
      <dsp:spPr>
        <a:xfrm>
          <a:off x="2239790" y="1689794"/>
          <a:ext cx="187875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Coordinated efforts are needed</a:t>
          </a:r>
        </a:p>
      </dsp:txBody>
      <dsp:txXfrm>
        <a:off x="2239790" y="1689794"/>
        <a:ext cx="1878750" cy="126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8/2/2024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altLang="x-non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01CC4C-12AA-4A46-8A38-3357CDFDA867}" type="slidenum">
              <a:rPr kumimoji="0" lang="en-GB" altLang="x-non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x-non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Our research is oriented towards improving the health of the domestic consumer, who depend on informal markets. </a:t>
            </a:r>
          </a:p>
          <a:p>
            <a:pPr marL="228600" indent="-228600">
              <a:buAutoNum type="arabicPeriod"/>
            </a:pPr>
            <a:r>
              <a:rPr lang="en-US" dirty="0"/>
              <a:t>Our research is based on the principles of risk-based approaches, including working with local partners to grow capacity on this.</a:t>
            </a:r>
          </a:p>
          <a:p>
            <a:pPr marL="228600" indent="-228600">
              <a:buAutoNum type="arabicPeriod"/>
            </a:pPr>
            <a:r>
              <a:rPr lang="en-US" dirty="0"/>
              <a:t>Our work is market-led, putting the local market as a primary focus of our work.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543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Note hygiene in these value chains is very poor, with poor infrastructure and facilities</a:t>
            </a:r>
          </a:p>
          <a:p>
            <a:pPr marL="171450" indent="-171450">
              <a:buFontTx/>
              <a:buChar char="-"/>
            </a:pPr>
            <a:r>
              <a:rPr lang="en-US" dirty="0"/>
              <a:t>Practices that cause massive microbial contamination are routinely performed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CA8AAB-0694-4B78-8FC8-3950FAED07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017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CA8AAB-0694-4B78-8FC8-3950FAED07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8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3.w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wmf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4.wmf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5.wmf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6.wmf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wmf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0.wmf"/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wmf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jpe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3.jpe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wmf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wmf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0.w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w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w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w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w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w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0.w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1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w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4.w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w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6.w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0.wmf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2.wmf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4.wmf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wmf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w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0.wmf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240" y="1744664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26" y="-99195"/>
            <a:ext cx="2217174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6138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388787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16477" y="1903413"/>
            <a:ext cx="81534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3048477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1663" y="2205038"/>
            <a:ext cx="4368800" cy="3840162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325018" y="2204869"/>
            <a:ext cx="3344862" cy="36795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8554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388787"/>
            <a:ext cx="8101013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16477" y="1699709"/>
            <a:ext cx="81534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92740083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001101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47664" y="6788150"/>
            <a:ext cx="7597043" cy="69850"/>
            <a:chOff x="2288" y="3080"/>
            <a:chExt cx="3241" cy="201"/>
          </a:xfrm>
        </p:grpSpPr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333" cy="201"/>
            </a:xfrm>
            <a:prstGeom prst="flowChartDelay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459788" y="6237288"/>
            <a:ext cx="587375" cy="488950"/>
          </a:xfrm>
          <a:prstGeom prst="rect">
            <a:avLst/>
          </a:prstGeom>
        </p:spPr>
        <p:txBody>
          <a:bodyPr anchorCtr="0"/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fld id="{B6B1F313-027C-4ADF-A194-C522061BBF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693863" y="6453188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de-DE" sz="1400" i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682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642814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230898679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062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109" y="250160"/>
            <a:ext cx="1324232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919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77" y="235350"/>
            <a:ext cx="582162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5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7653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980" y="437010"/>
            <a:ext cx="768651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8187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2" y="372830"/>
            <a:ext cx="759940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667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049" y="390038"/>
            <a:ext cx="67395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4746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627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45" y="379820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8120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9381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140" y="1107736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17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84" y="1451358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7510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3" y="1459892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0873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57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4574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1148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578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674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7" y="5186074"/>
            <a:ext cx="8532413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7959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53016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702" y="1718180"/>
            <a:ext cx="9667647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9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7A8EA-6211-409D-9F2C-EF82AFBA1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2E33-6B24-4D83-BF9A-54479DF66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A488A-3F6D-4860-89F5-5D114285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6D9B-B2EA-423D-96FB-CFE82A1FEF73}" type="datetimeFigureOut">
              <a:rPr lang="en-GB" smtClean="0"/>
              <a:t>02/08/2024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8F73B-850A-49EC-ADA0-0E461353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418EE-9430-4393-90EE-800D6C51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A39D7-7097-42F2-AB48-C96EE781DF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19238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890789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0"/>
            <a:ext cx="9144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91250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807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5032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10723733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68943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09421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1103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D9BE7-75B8-4976-BA07-32FB7E9A0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8642276" cy="9087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D895E-277F-4742-B7DA-EB67739B5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B19A5-3ADB-46F5-95E5-2FFA5E868A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2102E3D2-9424-46DC-BCE1-469ADF71EDD5}" type="datetimeFigureOut">
              <a:rPr lang="en-US" smtClean="0"/>
              <a:pPr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4344F-57DC-480A-B8CA-04C8D0B83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2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388-87DE-481C-94FB-719E0A4E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12EA990D-4F00-4BAC-BE46-B9E91196BC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9228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61600" y="225614"/>
            <a:ext cx="8330400" cy="769109"/>
          </a:xfrm>
          <a:prstGeom prst="rect">
            <a:avLst/>
          </a:prstGeo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>
          <a:xfrm>
            <a:off x="8463600" y="6364800"/>
            <a:ext cx="468000" cy="164251"/>
          </a:xfrm>
          <a:prstGeom prst="rect">
            <a:avLst/>
          </a:prstGeom>
        </p:spPr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51215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1579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0548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5AEB-F7AF-C6B5-588C-CDC1BA25D2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C0CAC-D44C-DDEB-128D-A74BF488B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C2C60-C14B-9E55-57AE-9AE9027F7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29E70-FD51-6DCF-5A49-D692CB502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13CA5-7B8E-FFD6-DF37-20B34B867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093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49AF0-46F1-F5F7-684D-8F7C5740D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53282-CB77-1F4E-59D3-EEB460C43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6EF6F-D966-3504-A78D-4634B16F9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5F9C3-3909-8BFF-3E5A-E92BDF2DE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EAE92-564D-5AE1-E038-50B5E3303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62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0954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1A768-60B5-C2D0-C13F-1EDEF2FF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8728E-A49D-0557-A06A-0AB681EF0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7ACDE-2F27-C782-C625-471C0E1D5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7EAB3-4B9A-585E-420A-D7B7332DF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5BC9F-D66F-755C-B920-6195802B5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9984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E5267-3A57-B6AE-193F-E501B0C44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195A8-380D-87FA-BFD5-6702C2BE4C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703489-CAFC-22D3-C971-76CB5F70A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8684F8-C2E2-1F4D-634D-4FDFCB252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0E057-90E7-A678-1913-D258B4303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1E960-A04D-543B-BAC0-966A6C4EE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3807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E37A2-7D85-F883-6DAE-F91C09F5F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662F3-0F81-8B46-4701-1B84E2EE1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91DEB1-4561-21FB-061E-0E1DE775C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BAA3C-2F1A-BA46-8D03-82E5527AE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DE36CD-86AA-A0D3-B67C-8400E47B5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526FB-3C7C-22E1-539B-05125678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6660B4-EF1B-58E9-7840-8E345963C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4D05F4-6F89-E8BD-D8D1-E3C008EC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6307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9BF91-0D0A-CA5E-46FC-BE84B260C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3A85F4-83E1-0001-E3FA-468D3CA9E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4FE02-3361-A1BF-6A89-EA3B29C5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70DB3-A43D-9118-40C9-D1C1FD9B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4656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6781DA-FFBF-1999-6C36-739778DA2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B87C91-C380-FC38-CE25-17E111FE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5E8B1-BE01-DD94-1CAF-506EF8FEC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6135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D4A8A-FDD7-B40D-A4B0-0F7EEF06F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63D7A-D018-9622-6A12-6056F56BD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3A52B2-C7C0-33B6-1716-6528F5343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E1C41-569A-1532-3B96-C82A87A2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8D210-D822-AE29-AD2F-30A079864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7A158-1EC5-2B4B-45CA-C2C42388E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146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2D3F3-39FD-BB4D-992B-871D61038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359A0-58AA-A99D-F39C-7EDDBB41F1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F71A1-3C9E-C23C-E51D-1A4CF69F37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839A0-51D9-489F-B2CC-637EE7987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3BB8B-C4E2-E9C5-C396-ABCED91A6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39E51-3BCB-8A0D-8108-3EF820CC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7212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CEFE5-2545-F722-6D7E-911E4F6D1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2C449B-F589-3595-9DAD-DB829A0A8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ABA3E-CC25-2C08-BB3B-D57F1EF33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3A587-325D-8CE7-CFB5-961AEA01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0E3E3-9016-1872-B902-41943B649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7017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368F3-307C-1A44-8707-DCC1461226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8B5729-EC7A-B2A1-2F74-6AFA874FA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51CF-E168-4645-FBBE-C10DF4C9F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371E-F950-28C4-EF75-617721073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7FCCA-5B29-1A2D-81CF-6D7EA187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543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39787"/>
          </a:xfrm>
        </p:spPr>
        <p:txBody>
          <a:bodyPr/>
          <a:lstStyle/>
          <a:p>
            <a:r>
              <a:rPr lang="en-GB"/>
              <a:t>Klik om de stijl te 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8521188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8CCA3-88F8-45D1-817C-9BA701E848DB}"/>
              </a:ext>
            </a:extLst>
          </p:cNvPr>
          <p:cNvSpPr txBox="1"/>
          <p:nvPr userDrawn="1"/>
        </p:nvSpPr>
        <p:spPr>
          <a:xfrm>
            <a:off x="244444" y="6156356"/>
            <a:ext cx="3385996" cy="6757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endParaRPr lang="en-GB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621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660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7" y="5186074"/>
            <a:ext cx="8532413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66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93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34105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4081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0"/>
            <a:ext cx="9144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32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94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4293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4931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348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235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78306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391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51626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1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880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48D9E-B709-204C-BA00-5A00855F0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1" y="261317"/>
            <a:ext cx="7886700" cy="7140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A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4E7CD-6319-6D42-9345-AB097639C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271" y="1119532"/>
            <a:ext cx="7886700" cy="305241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F79F9-2995-6B4C-B90A-8706D3DB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5CA4248-64B4-114D-AA76-0614B408741F}" type="datetimeFigureOut">
              <a:rPr lang="en-AE" smtClean="0"/>
              <a:t>02/08/2024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F4316-9EB9-A34F-B7ED-63529D4A1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A23DC-2AA0-9343-B769-9806440F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08726"/>
            <a:ext cx="2057400" cy="365125"/>
          </a:xfrm>
          <a:prstGeom prst="rect">
            <a:avLst/>
          </a:prstGeom>
        </p:spPr>
        <p:txBody>
          <a:bodyPr/>
          <a:lstStyle/>
          <a:p>
            <a:fld id="{B584C539-CCBE-6B44-B414-141E3D07F041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3049267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581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5241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240" y="1744664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26" y="-99195"/>
            <a:ext cx="2217174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190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668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478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096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9631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6349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4030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8020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5950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79496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279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345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835698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297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7721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7219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620991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66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9439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1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7884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0"/>
            <a:ext cx="9144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2110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7311927" y="1745308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249" y="316289"/>
            <a:ext cx="2251750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288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109" y="250160"/>
            <a:ext cx="1324232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416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77" y="235350"/>
            <a:ext cx="582162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8367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980" y="437010"/>
            <a:ext cx="768651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416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2" y="372830"/>
            <a:ext cx="759940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202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049" y="390038"/>
            <a:ext cx="67395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516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45" y="379820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912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504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140" y="1107736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49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84" y="1451358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604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3" y="1459892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709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3802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519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1489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508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7" y="5186074"/>
            <a:ext cx="8532413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465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8844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702" y="1718180"/>
            <a:ext cx="9667647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6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0DA31-4181-2A45-88C1-29AE8654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33633"/>
            <a:ext cx="7886700" cy="4351338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AA967C5-9957-514C-B018-88D503A12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16518"/>
            <a:ext cx="7886700" cy="1282179"/>
          </a:xfrm>
        </p:spPr>
        <p:txBody>
          <a:bodyPr/>
          <a:lstStyle>
            <a:lvl1pPr>
              <a:defRPr b="1" i="0">
                <a:solidFill>
                  <a:srgbClr val="384F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6E52E36-89AD-CA45-A86A-8E37381B5779}"/>
              </a:ext>
            </a:extLst>
          </p:cNvPr>
          <p:cNvGrpSpPr/>
          <p:nvPr userDrawn="1"/>
        </p:nvGrpSpPr>
        <p:grpSpPr>
          <a:xfrm>
            <a:off x="0" y="-1"/>
            <a:ext cx="9144000" cy="673133"/>
            <a:chOff x="0" y="6352861"/>
            <a:chExt cx="12192000" cy="67313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71C18E-22DB-314B-8B73-72D3ED4B9C9C}"/>
                </a:ext>
              </a:extLst>
            </p:cNvPr>
            <p:cNvSpPr/>
            <p:nvPr userDrawn="1"/>
          </p:nvSpPr>
          <p:spPr>
            <a:xfrm rot="10800000">
              <a:off x="0" y="6352861"/>
              <a:ext cx="12192000" cy="673133"/>
            </a:xfrm>
            <a:prstGeom prst="rect">
              <a:avLst/>
            </a:prstGeom>
            <a:gradFill>
              <a:gsLst>
                <a:gs pos="0">
                  <a:srgbClr val="384FA2">
                    <a:alpha val="6000"/>
                  </a:srgbClr>
                </a:gs>
                <a:gs pos="78000">
                  <a:srgbClr val="384FA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BE812A-84A3-F442-8FEC-2FD018D865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755" y="6396244"/>
              <a:ext cx="1046903" cy="5863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25173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3" y="987425"/>
            <a:ext cx="6639639" cy="445136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9845" y="1785940"/>
            <a:ext cx="6640115" cy="4084637"/>
          </a:xfrm>
        </p:spPr>
        <p:txBody>
          <a:bodyPr/>
          <a:lstStyle/>
          <a:p>
            <a:pPr lvl="0"/>
            <a:r>
              <a:rPr lang="sv-SE"/>
              <a:t>Click here to add text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4117AE-4FEC-4AA9-5B86-E45DCA84ECC6}"/>
              </a:ext>
            </a:extLst>
          </p:cNvPr>
          <p:cNvSpPr txBox="1"/>
          <p:nvPr userDrawn="1"/>
        </p:nvSpPr>
        <p:spPr>
          <a:xfrm>
            <a:off x="169223" y="6293925"/>
            <a:ext cx="33534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013" smtClean="0"/>
              <a:t>‹#›</a:t>
            </a:fld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16192392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48864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1348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555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35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56638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1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48D9E-B709-204C-BA00-5A00855F0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1" y="261317"/>
            <a:ext cx="7886700" cy="7140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A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4E7CD-6319-6D42-9345-AB097639C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271" y="1119532"/>
            <a:ext cx="7886700" cy="305241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F79F9-2995-6B4C-B90A-8706D3DB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5CA4248-64B4-114D-AA76-0614B408741F}" type="datetimeFigureOut">
              <a:rPr lang="en-AE" smtClean="0"/>
              <a:t>02/08/2024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F4316-9EB9-A34F-B7ED-63529D4A1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A23DC-2AA0-9343-B769-9806440F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08726"/>
            <a:ext cx="2057400" cy="365125"/>
          </a:xfrm>
          <a:prstGeom prst="rect">
            <a:avLst/>
          </a:prstGeom>
        </p:spPr>
        <p:txBody>
          <a:bodyPr/>
          <a:lstStyle/>
          <a:p>
            <a:fld id="{B584C539-CCBE-6B44-B414-141E3D07F041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4272046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1965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342000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2571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511476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188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7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457236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9867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63015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22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FC6EB04-D0D1-468F-A00C-86A1F6C646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3" y="1"/>
            <a:ext cx="9128253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334498"/>
            <a:ext cx="6779741" cy="776459"/>
          </a:xfrm>
        </p:spPr>
        <p:txBody>
          <a:bodyPr anchor="b">
            <a:normAutofit/>
          </a:bodyPr>
          <a:lstStyle>
            <a:lvl1pPr>
              <a:defRPr sz="24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3697" y="1358781"/>
            <a:ext cx="8016104" cy="481818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514350" indent="-17145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857250" indent="-17145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473193" y="6256049"/>
            <a:ext cx="6779741" cy="365125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750" b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750" b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4177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822825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7046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56743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1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77820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3030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358758" y="6611159"/>
            <a:ext cx="7226024" cy="230832"/>
          </a:xfrm>
          <a:prstGeom prst="rect">
            <a:avLst/>
          </a:prstGeom>
          <a:noFill/>
          <a:ln w="12700" cap="sq" cmpd="sng">
            <a:noFill/>
            <a:prstDash val="solid"/>
          </a:ln>
        </p:spPr>
        <p:txBody>
          <a:bodyPr wrap="square" rtlCol="0" anchor="t" anchorCtr="0">
            <a:spAutoFit/>
          </a:bodyPr>
          <a:lstStyle/>
          <a:p>
            <a:r>
              <a:rPr lang="en-US" sz="900" b="0" i="1" dirty="0">
                <a:solidFill>
                  <a:schemeClr val="bg1"/>
                </a:solidFill>
                <a:latin typeface="Arial"/>
                <a:cs typeface="Arial"/>
              </a:rPr>
              <a:t>Photo</a:t>
            </a:r>
            <a:r>
              <a:rPr lang="en-US" sz="900" b="0" i="1" baseline="0" dirty="0">
                <a:solidFill>
                  <a:schemeClr val="bg1"/>
                </a:solidFill>
                <a:latin typeface="Arial"/>
                <a:cs typeface="Arial"/>
              </a:rPr>
              <a:t> Credit Goes Here</a:t>
            </a:r>
            <a:endParaRPr lang="en-US" sz="900" b="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62856" y="5723098"/>
            <a:ext cx="5022850" cy="260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Photo credit: Name/Organization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2438" y="5175081"/>
            <a:ext cx="8186737" cy="268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021842" y="3829050"/>
            <a:ext cx="7089775" cy="1195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400" baseline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OF PRESENTATION GOES HERE AND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4A8D08-B9FF-4DBF-9A8E-D468A0EAA2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88" y="6048160"/>
            <a:ext cx="557295" cy="62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62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518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25525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1624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40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5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94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93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92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Relationship Id="rId2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jpeg"/><Relationship Id="rId5" Type="http://schemas.openxmlformats.org/officeDocument/2006/relationships/image" Target="../media/image24.emf"/><Relationship Id="rId4" Type="http://schemas.openxmlformats.org/officeDocument/2006/relationships/image" Target="../media/image2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image" Target="../media/image28.jpeg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98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101.xml"/><Relationship Id="rId15" Type="http://schemas.openxmlformats.org/officeDocument/2006/relationships/image" Target="../media/image30.png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2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09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22.xml"/><Relationship Id="rId20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16.xml"/><Relationship Id="rId19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41" r:id="rId8"/>
    <p:sldLayoutId id="214748377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3B61BE-37FE-115F-0B78-E7D643576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1B494-2EAF-6213-C13B-FB07BD4DF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2A657-5BB3-6E56-F39F-73A0CC110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2033-4B9D-404B-BADE-D3E86415BA61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EE0CE-8B67-F11D-48A9-8F8650069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6BD55-DDDA-7266-D3A6-588959B19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25710-A143-4CE9-9BD6-E658433D9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2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02/08/2024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13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30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  <p:sldLayoutId id="2147483931" r:id="rId21"/>
    <p:sldLayoutId id="2147483946" r:id="rId2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82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  <p:sldLayoutId id="2147483812" r:id="rId18"/>
    <p:sldLayoutId id="2147483813" r:id="rId19"/>
    <p:sldLayoutId id="2147483814" r:id="rId20"/>
    <p:sldLayoutId id="2147483833" r:id="rId2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006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  <p:sldLayoutId id="2147483853" r:id="rId17"/>
    <p:sldLayoutId id="2147483854" r:id="rId18"/>
    <p:sldLayoutId id="2147483855" r:id="rId19"/>
    <p:sldLayoutId id="2147483856" r:id="rId20"/>
    <p:sldLayoutId id="2147483857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9" indent="-2571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20" indent="-214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61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65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70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1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  <p:sldLayoutId id="2147483876" r:id="rId18"/>
    <p:sldLayoutId id="2147483877" r:id="rId19"/>
    <p:sldLayoutId id="2147483878" r:id="rId20"/>
    <p:sldLayoutId id="2147483897" r:id="rId2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tal_RGB_600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5102420"/>
            <a:ext cx="9144000" cy="846688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9144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horizontal RGB white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" y="225746"/>
            <a:ext cx="3401400" cy="5778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848" y="6238015"/>
            <a:ext cx="1013596" cy="335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98" y="6227917"/>
            <a:ext cx="736900" cy="35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6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9144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" y="225746"/>
            <a:ext cx="3401400" cy="577885"/>
          </a:xfrm>
          <a:prstGeom prst="rect">
            <a:avLst/>
          </a:prstGeom>
        </p:spPr>
      </p:pic>
      <p:pic>
        <p:nvPicPr>
          <p:cNvPr id="8" name="Picture 7" descr="Horizontal_RGB_600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848" y="6238015"/>
            <a:ext cx="1013596" cy="3355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98" y="6227917"/>
            <a:ext cx="736900" cy="3512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4A8D08-B9FF-4DBF-9A8E-D468A0EAA26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88" y="6048160"/>
            <a:ext cx="557295" cy="62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6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5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7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  <p:sldLayoutId id="2147483916" r:id="rId18"/>
    <p:sldLayoutId id="2147483917" r:id="rId19"/>
    <p:sldLayoutId id="214748391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9" indent="-2571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20" indent="-214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61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65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70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73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www.gainhealth.org/sites/default/files/publications/documents/Food_Safety_Hazards_Risk_Fresh_Vegetables_%20Traditional_Market_Southern_Ethiopia.pdf" TargetMode="External"/><Relationship Id="rId1" Type="http://schemas.openxmlformats.org/officeDocument/2006/relationships/slideLayout" Target="../slideLayouts/slideLayout9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ainhealth.org/sites/default/files/publications/documents/Food_Safety_Hazards_Risk_Fresh_Vegetables_%20Traditional_Market_Southern_Ethiopia.pdf" TargetMode="External"/><Relationship Id="rId1" Type="http://schemas.openxmlformats.org/officeDocument/2006/relationships/slideLayout" Target="../slideLayouts/slideLayout9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s://www.gainhealth.org/sites/default/files/publications/documents/Food_Safety_Hazards_Risk_Fresh_Vegetables_%20Traditional_Market_Southern_Ethiopia.pdf" TargetMode="External"/><Relationship Id="rId1" Type="http://schemas.openxmlformats.org/officeDocument/2006/relationships/slideLayout" Target="../slideLayouts/slideLayout94.xml"/><Relationship Id="rId5" Type="http://schemas.openxmlformats.org/officeDocument/2006/relationships/image" Target="file:///E:\EXT\2X\Image_6" TargetMode="Externa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9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sufs.2022.1024560" TargetMode="Externa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sufs.2023.1227430" TargetMode="Externa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7200800" cy="1872207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en-US" sz="4400" dirty="0"/>
            </a:br>
            <a:r>
              <a:rPr lang="en-US" sz="4400" dirty="0"/>
              <a:t>Food safety research evidence for action: Experiences from Ethiopia</a:t>
            </a: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538309"/>
            <a:ext cx="7560840" cy="5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300"/>
              </a:spcBef>
            </a:pPr>
            <a:r>
              <a:rPr lang="en-US" altLang="x-none" sz="2000" i="1" dirty="0">
                <a:solidFill>
                  <a:srgbClr val="292929"/>
                </a:solidFill>
                <a:ea typeface="MS PGothic" panose="020B0600070205080204" pitchFamily="34" charset="-128"/>
                <a:cs typeface="+mn-cs"/>
              </a:rPr>
              <a:t>Kebede Amenu, Silvia Alonso, Florence Mutua, </a:t>
            </a:r>
            <a:r>
              <a:rPr lang="en-US" sz="2000" i="1" dirty="0">
                <a:solidFill>
                  <a:srgbClr val="292929"/>
                </a:solidFill>
                <a:ea typeface="MS PGothic" panose="020B0600070205080204" pitchFamily="34" charset="-128"/>
                <a:cs typeface="+mn-cs"/>
              </a:rPr>
              <a:t>Sinh Dang-Xuan, </a:t>
            </a:r>
            <a:r>
              <a:rPr lang="en-US" altLang="x-none" sz="2000" i="1" dirty="0">
                <a:solidFill>
                  <a:srgbClr val="292929"/>
                </a:solidFill>
                <a:ea typeface="MS PGothic" panose="020B0600070205080204" pitchFamily="34" charset="-128"/>
                <a:cs typeface="+mn-cs"/>
              </a:rPr>
              <a:t>Theo Knight-Jones and Delia Grace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105F9-5284-D7AD-EDB6-10EA6024592D}"/>
              </a:ext>
            </a:extLst>
          </p:cNvPr>
          <p:cNvSpPr txBox="1"/>
          <p:nvPr/>
        </p:nvSpPr>
        <p:spPr bwMode="auto">
          <a:xfrm>
            <a:off x="395536" y="4797152"/>
            <a:ext cx="7992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i="1" dirty="0">
                <a:solidFill>
                  <a:srgbClr val="000000"/>
                </a:solidFill>
                <a:effectLst/>
                <a:latin typeface="+mj-lt"/>
              </a:rPr>
              <a:t>United </a:t>
            </a:r>
            <a:r>
              <a:rPr lang="en-US" sz="1400" i="1" dirty="0">
                <a:solidFill>
                  <a:srgbClr val="000000"/>
                </a:solidFill>
                <a:latin typeface="+mj-lt"/>
              </a:rPr>
              <a:t>States Agency for International Development</a:t>
            </a:r>
            <a:r>
              <a:rPr lang="en-US" sz="1400" b="0" i="1" dirty="0">
                <a:solidFill>
                  <a:srgbClr val="000000"/>
                </a:solidFill>
                <a:effectLst/>
                <a:latin typeface="+mj-lt"/>
              </a:rPr>
              <a:t> Resilience Learning Activity q</a:t>
            </a:r>
            <a:r>
              <a:rPr lang="en-US" sz="1400" i="1" dirty="0">
                <a:solidFill>
                  <a:srgbClr val="000000"/>
                </a:solidFill>
                <a:latin typeface="+mj-lt"/>
              </a:rPr>
              <a:t>uarterly learning meeting </a:t>
            </a:r>
            <a:endParaRPr lang="en-GB" sz="1400" b="0" i="1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400" b="0" i="1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25 June 2024, Addis Ababa, Ethiopia</a:t>
            </a:r>
            <a:endParaRPr lang="en-US" sz="14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6B44F71F-6CAC-2CD2-7DE6-873F5A80C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65" y="214918"/>
            <a:ext cx="7351663" cy="642332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de-DE" dirty="0">
                <a:solidFill>
                  <a:srgbClr val="682622"/>
                </a:solidFill>
              </a:rPr>
              <a:t>Pull-Push: Urban food markets in Africa</a:t>
            </a:r>
            <a:br>
              <a:rPr lang="de-DE" dirty="0">
                <a:solidFill>
                  <a:srgbClr val="682622"/>
                </a:solidFill>
              </a:rPr>
            </a:br>
            <a:r>
              <a:rPr lang="de-DE" dirty="0">
                <a:solidFill>
                  <a:srgbClr val="682622"/>
                </a:solidFill>
              </a:rPr>
              <a:t>Incentivizing food safety using a Pull–Push approach</a:t>
            </a:r>
            <a:endParaRPr lang="en-US" dirty="0">
              <a:solidFill>
                <a:srgbClr val="68262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C5C5A64-7599-D50E-48CA-FECF763C4A3E}"/>
              </a:ext>
            </a:extLst>
          </p:cNvPr>
          <p:cNvGrpSpPr/>
          <p:nvPr/>
        </p:nvGrpSpPr>
        <p:grpSpPr>
          <a:xfrm>
            <a:off x="7596336" y="251346"/>
            <a:ext cx="1296144" cy="837818"/>
            <a:chOff x="2780137" y="1714500"/>
            <a:chExt cx="3832419" cy="224135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E1E7C4C-2E23-CE97-C4F7-91F05FBFF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0137" y="1714500"/>
              <a:ext cx="3832419" cy="2241352"/>
            </a:xfrm>
            <a:prstGeom prst="rect">
              <a:avLst/>
            </a:prstGeom>
          </p:spPr>
        </p:pic>
        <p:pic>
          <p:nvPicPr>
            <p:cNvPr id="34" name="Image 14">
              <a:extLst>
                <a:ext uri="{FF2B5EF4-FFF2-40B4-BE49-F238E27FC236}">
                  <a16:creationId xmlns:a16="http://schemas.microsoft.com/office/drawing/2014/main" id="{9EDEFCBD-EA01-025D-EA81-939E235501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846" y="2625462"/>
              <a:ext cx="357307" cy="34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838F1A0-C6D9-C31B-0283-9BDB7ABCAA87}"/>
              </a:ext>
            </a:extLst>
          </p:cNvPr>
          <p:cNvSpPr txBox="1"/>
          <p:nvPr/>
        </p:nvSpPr>
        <p:spPr bwMode="auto">
          <a:xfrm>
            <a:off x="2835591" y="5449100"/>
            <a:ext cx="1397362" cy="83099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Implement and evaluate interventions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B645BB-2A03-045C-D53E-F0454D93BF88}"/>
              </a:ext>
            </a:extLst>
          </p:cNvPr>
          <p:cNvSpPr txBox="1"/>
          <p:nvPr/>
        </p:nvSpPr>
        <p:spPr bwMode="auto">
          <a:xfrm>
            <a:off x="251520" y="3502096"/>
            <a:ext cx="244827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Understanding food value chains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Foodborne disease burden estimates and economic costs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AC3D13-5C1A-BC4E-96C2-502FAA8E82CC}"/>
              </a:ext>
            </a:extLst>
          </p:cNvPr>
          <p:cNvSpPr txBox="1"/>
          <p:nvPr/>
        </p:nvSpPr>
        <p:spPr bwMode="auto">
          <a:xfrm>
            <a:off x="251520" y="5125935"/>
            <a:ext cx="244827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Design of interventions: Communication campaign and use of plastic crates for bulk tomato transport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054DF5-7395-77C6-D0B3-EFC1CCD6CCC5}"/>
              </a:ext>
            </a:extLst>
          </p:cNvPr>
          <p:cNvSpPr txBox="1"/>
          <p:nvPr/>
        </p:nvSpPr>
        <p:spPr bwMode="auto">
          <a:xfrm>
            <a:off x="6943766" y="3722564"/>
            <a:ext cx="207899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Economic cost of three pathogens: US$723 m/year (1% of GDP in Ethiopia)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28A7F6-A41C-C556-B377-3434D809AE40}"/>
              </a:ext>
            </a:extLst>
          </p:cNvPr>
          <p:cNvSpPr txBox="1"/>
          <p:nvPr/>
        </p:nvSpPr>
        <p:spPr bwMode="auto">
          <a:xfrm>
            <a:off x="4694070" y="3741721"/>
            <a:ext cx="207899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330,000 cases, 320 deaths, 24,000DALYs: NTS &amp; ETEC vegetables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C4FB9-79E3-1514-D0C1-DBE1CAE0FE1C}"/>
              </a:ext>
            </a:extLst>
          </p:cNvPr>
          <p:cNvSpPr txBox="1"/>
          <p:nvPr/>
        </p:nvSpPr>
        <p:spPr bwMode="auto">
          <a:xfrm>
            <a:off x="2947377" y="3722565"/>
            <a:ext cx="157368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Complex value chains and risky hygienic practices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0968F5-2384-EB77-830B-1626653EF53D}"/>
              </a:ext>
            </a:extLst>
          </p:cNvPr>
          <p:cNvSpPr/>
          <p:nvPr/>
        </p:nvSpPr>
        <p:spPr>
          <a:xfrm>
            <a:off x="2947377" y="3402782"/>
            <a:ext cx="6075383" cy="258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results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4057B6-A440-ABBE-CCBE-C372269C682C}"/>
              </a:ext>
            </a:extLst>
          </p:cNvPr>
          <p:cNvSpPr txBox="1"/>
          <p:nvPr/>
        </p:nvSpPr>
        <p:spPr bwMode="auto">
          <a:xfrm>
            <a:off x="4442577" y="5160870"/>
            <a:ext cx="4451948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Consumer campaign significantly changed consumer behaviour (comparing before-after evaluations)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of reusable plastic crates significantly reduced damage of tomatoes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9834C59-D9D7-1621-064C-B622FE1A35F4}"/>
              </a:ext>
            </a:extLst>
          </p:cNvPr>
          <p:cNvCxnSpPr>
            <a:cxnSpLocks/>
          </p:cNvCxnSpPr>
          <p:nvPr/>
        </p:nvCxnSpPr>
        <p:spPr>
          <a:xfrm>
            <a:off x="2723806" y="7221803"/>
            <a:ext cx="571738" cy="228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E5905E87-6433-ADF5-C77F-C043930150C5}"/>
              </a:ext>
            </a:extLst>
          </p:cNvPr>
          <p:cNvSpPr/>
          <p:nvPr/>
        </p:nvSpPr>
        <p:spPr>
          <a:xfrm>
            <a:off x="2723806" y="4077072"/>
            <a:ext cx="223571" cy="609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17042F6D-371E-8E93-2670-A3C9DF3272B8}"/>
              </a:ext>
            </a:extLst>
          </p:cNvPr>
          <p:cNvSpPr/>
          <p:nvPr/>
        </p:nvSpPr>
        <p:spPr>
          <a:xfrm>
            <a:off x="4232953" y="5635901"/>
            <a:ext cx="209624" cy="973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B58291BC-8255-8A23-34B7-593B0AD221DE}"/>
              </a:ext>
            </a:extLst>
          </p:cNvPr>
          <p:cNvSpPr/>
          <p:nvPr/>
        </p:nvSpPr>
        <p:spPr>
          <a:xfrm>
            <a:off x="5364088" y="3661642"/>
            <a:ext cx="45719" cy="609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F88E63C5-045C-EEC5-5035-77C4479F70A5}"/>
              </a:ext>
            </a:extLst>
          </p:cNvPr>
          <p:cNvSpPr/>
          <p:nvPr/>
        </p:nvSpPr>
        <p:spPr>
          <a:xfrm>
            <a:off x="4129874" y="3661642"/>
            <a:ext cx="45719" cy="609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6E3FB9CC-D79D-FB53-2D98-664E77E02BB5}"/>
              </a:ext>
            </a:extLst>
          </p:cNvPr>
          <p:cNvSpPr/>
          <p:nvPr/>
        </p:nvSpPr>
        <p:spPr>
          <a:xfrm>
            <a:off x="7743122" y="3671220"/>
            <a:ext cx="45719" cy="609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A15522-A0BF-D069-6CC0-96469625C11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89" y="1275114"/>
            <a:ext cx="2857784" cy="1904921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00FC17-DEF1-1E0B-3B34-ABFDBDF2D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0485" y="1257340"/>
            <a:ext cx="3549159" cy="192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39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07312" y="1165723"/>
            <a:ext cx="8101013" cy="1557461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solidFill>
                <a:schemeClr val="tx2"/>
              </a:solidFill>
              <a:latin typeface="+mn-lt"/>
            </a:endParaRP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  <a:latin typeface="+mn-lt"/>
            </a:endParaRPr>
          </a:p>
          <a:p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E428E27-2A70-8E08-121A-8B1E46B3AD8C}"/>
              </a:ext>
            </a:extLst>
          </p:cNvPr>
          <p:cNvSpPr txBox="1">
            <a:spLocks/>
          </p:cNvSpPr>
          <p:nvPr/>
        </p:nvSpPr>
        <p:spPr>
          <a:xfrm>
            <a:off x="541405" y="1182913"/>
            <a:ext cx="7890089" cy="3902271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5pPr>
            <a:lvl6pPr marL="1885974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78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82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86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2270629">
              <a:lnSpc>
                <a:spcPct val="90000"/>
              </a:lnSpc>
              <a:spcBef>
                <a:spcPts val="0"/>
              </a:spcBef>
              <a:buNone/>
            </a:pPr>
            <a:endParaRPr lang="en-US" sz="3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8AA52F-05FC-5984-1B83-423BB990F385}"/>
              </a:ext>
            </a:extLst>
          </p:cNvPr>
          <p:cNvSpPr txBox="1"/>
          <p:nvPr/>
        </p:nvSpPr>
        <p:spPr bwMode="auto">
          <a:xfrm>
            <a:off x="1007105" y="6342974"/>
            <a:ext cx="7248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Food Safety Hazards and Risk Associated with Fresh Vegetables: Assessment from a Traditional Market in Southern Ethiopia (gainhealth.org)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F3D7B4-0948-5456-1280-9793D084A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657" y="907468"/>
            <a:ext cx="6707351" cy="53306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7D7070-9130-D818-2E86-CA1DAE841E76}"/>
              </a:ext>
            </a:extLst>
          </p:cNvPr>
          <p:cNvSpPr txBox="1"/>
          <p:nvPr/>
        </p:nvSpPr>
        <p:spPr bwMode="auto">
          <a:xfrm>
            <a:off x="1219334" y="5868751"/>
            <a:ext cx="70362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Salmonella transmission </a:t>
            </a:r>
            <a:r>
              <a:rPr lang="en-US" b="1" dirty="0">
                <a:solidFill>
                  <a:srgbClr val="0070C0"/>
                </a:solidFill>
              </a:rPr>
              <a:t>model</a:t>
            </a:r>
            <a:r>
              <a:rPr lang="en-US" dirty="0"/>
              <a:t> from retail to consumption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4BDE8EA-2FFA-9D48-1BAF-5D8E0F6D2E0A}"/>
              </a:ext>
            </a:extLst>
          </p:cNvPr>
          <p:cNvSpPr txBox="1">
            <a:spLocks/>
          </p:cNvSpPr>
          <p:nvPr/>
        </p:nvSpPr>
        <p:spPr>
          <a:xfrm>
            <a:off x="712506" y="154576"/>
            <a:ext cx="7818718" cy="798886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5pPr>
            <a:lvl6pPr marL="1885974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78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82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86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2270629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400" dirty="0" err="1">
                <a:solidFill>
                  <a:srgbClr val="0070C0"/>
                </a:solidFill>
                <a:latin typeface="+mn-lt"/>
                <a:cs typeface="Gill Sans Light"/>
              </a:rPr>
              <a:t>EatSafe</a:t>
            </a:r>
            <a:r>
              <a:rPr lang="en-GB" sz="2400" dirty="0">
                <a:solidFill>
                  <a:srgbClr val="0070C0"/>
                </a:solidFill>
                <a:latin typeface="+mn-lt"/>
                <a:cs typeface="Gill Sans Light"/>
              </a:rPr>
              <a:t>: Evidence and Action Towards Safe, Nutritious Food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0C3806-399E-506C-D335-3D8AF0414010}"/>
              </a:ext>
            </a:extLst>
          </p:cNvPr>
          <p:cNvSpPr txBox="1"/>
          <p:nvPr/>
        </p:nvSpPr>
        <p:spPr bwMode="auto">
          <a:xfrm>
            <a:off x="858308" y="751992"/>
            <a:ext cx="4572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defTabSz="2270629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000" dirty="0">
                <a:solidFill>
                  <a:srgbClr val="0070C0"/>
                </a:solidFill>
                <a:latin typeface="+mn-lt"/>
                <a:cs typeface="Gill Sans Light"/>
              </a:rPr>
              <a:t>Evidence ‘integrated’</a:t>
            </a:r>
          </a:p>
        </p:txBody>
      </p:sp>
    </p:spTree>
    <p:extLst>
      <p:ext uri="{BB962C8B-B14F-4D97-AF65-F5344CB8AC3E}">
        <p14:creationId xmlns:p14="http://schemas.microsoft.com/office/powerpoint/2010/main" val="2205397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C0C3806-399E-506C-D335-3D8AF0414010}"/>
              </a:ext>
            </a:extLst>
          </p:cNvPr>
          <p:cNvSpPr txBox="1"/>
          <p:nvPr/>
        </p:nvSpPr>
        <p:spPr bwMode="auto">
          <a:xfrm>
            <a:off x="507312" y="170185"/>
            <a:ext cx="4572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2270629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Gill Sans Light"/>
              </a:rPr>
              <a:t>Evidence integrated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8AA52F-05FC-5984-1B83-423BB990F385}"/>
              </a:ext>
            </a:extLst>
          </p:cNvPr>
          <p:cNvSpPr txBox="1"/>
          <p:nvPr/>
        </p:nvSpPr>
        <p:spPr bwMode="auto">
          <a:xfrm>
            <a:off x="530810" y="6560857"/>
            <a:ext cx="810101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  <a:hlinkClick r:id="rId2"/>
              </a:rPr>
              <a:t>Food Safety Hazards and Risk Associated with Fresh Vegetables: Assessment from a Traditional Market in Southern Ethiopia (gainhealth.org)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07B061-17F1-434C-819B-0DD2C549B59D}"/>
              </a:ext>
            </a:extLst>
          </p:cNvPr>
          <p:cNvGraphicFramePr>
            <a:graphicFrameLocks noGrp="1"/>
          </p:cNvGraphicFramePr>
          <p:nvPr/>
        </p:nvGraphicFramePr>
        <p:xfrm>
          <a:off x="342269" y="1510177"/>
          <a:ext cx="8557389" cy="4803294"/>
        </p:xfrm>
        <a:graphic>
          <a:graphicData uri="http://schemas.openxmlformats.org/drawingml/2006/table">
            <a:tbl>
              <a:tblPr firstRow="1" firstCol="1" bandRow="1"/>
              <a:tblGrid>
                <a:gridCol w="2709610">
                  <a:extLst>
                    <a:ext uri="{9D8B030D-6E8A-4147-A177-3AD203B41FA5}">
                      <a16:colId xmlns:a16="http://schemas.microsoft.com/office/drawing/2014/main" val="3436645300"/>
                    </a:ext>
                  </a:extLst>
                </a:gridCol>
                <a:gridCol w="981542">
                  <a:extLst>
                    <a:ext uri="{9D8B030D-6E8A-4147-A177-3AD203B41FA5}">
                      <a16:colId xmlns:a16="http://schemas.microsoft.com/office/drawing/2014/main" val="575655358"/>
                    </a:ext>
                  </a:extLst>
                </a:gridCol>
                <a:gridCol w="981542">
                  <a:extLst>
                    <a:ext uri="{9D8B030D-6E8A-4147-A177-3AD203B41FA5}">
                      <a16:colId xmlns:a16="http://schemas.microsoft.com/office/drawing/2014/main" val="3397238603"/>
                    </a:ext>
                  </a:extLst>
                </a:gridCol>
                <a:gridCol w="953893">
                  <a:extLst>
                    <a:ext uri="{9D8B030D-6E8A-4147-A177-3AD203B41FA5}">
                      <a16:colId xmlns:a16="http://schemas.microsoft.com/office/drawing/2014/main" val="10168989"/>
                    </a:ext>
                  </a:extLst>
                </a:gridCol>
                <a:gridCol w="953893">
                  <a:extLst>
                    <a:ext uri="{9D8B030D-6E8A-4147-A177-3AD203B41FA5}">
                      <a16:colId xmlns:a16="http://schemas.microsoft.com/office/drawing/2014/main" val="2984810595"/>
                    </a:ext>
                  </a:extLst>
                </a:gridCol>
                <a:gridCol w="953893">
                  <a:extLst>
                    <a:ext uri="{9D8B030D-6E8A-4147-A177-3AD203B41FA5}">
                      <a16:colId xmlns:a16="http://schemas.microsoft.com/office/drawing/2014/main" val="3194545101"/>
                    </a:ext>
                  </a:extLst>
                </a:gridCol>
                <a:gridCol w="1023016">
                  <a:extLst>
                    <a:ext uri="{9D8B030D-6E8A-4147-A177-3AD203B41FA5}">
                      <a16:colId xmlns:a16="http://schemas.microsoft.com/office/drawing/2014/main" val="4219931005"/>
                    </a:ext>
                  </a:extLst>
                </a:gridCol>
              </a:tblGrid>
              <a:tr h="30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AGE GROUP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LETTUCE</a:t>
                      </a: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TOMATO</a:t>
                      </a: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KALE</a:t>
                      </a: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732760"/>
                  </a:ext>
                </a:extLst>
              </a:tr>
              <a:tr h="399812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MEAN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5%-95% RANGE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MEAN 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5%-95% RANGE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MEAN 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5%-95% RANGE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22668"/>
                  </a:ext>
                </a:extLst>
              </a:tr>
              <a:tr h="502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Daily incidence of </a:t>
                      </a:r>
                      <a:r>
                        <a:rPr lang="en-US" sz="1300" b="1" i="1" dirty="0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salmonellosis</a:t>
                      </a:r>
                      <a:r>
                        <a:rPr lang="en-US" sz="1300" b="1" dirty="0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(illness cases per 10,000)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54904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Children (&lt; 5 years old)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0.4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0 - 2.3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0.04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759108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Youth (6-15 years old)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3.3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0 - 15.3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0.6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0 - 0.6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0.9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0 - 0.7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244304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Adult (16-60 years old)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5.9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0 - 24.6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0.9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0 - 1.4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0 - 1.6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475006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Older adult (&gt;61 years old)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618150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i="1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Overall daily incidence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4.54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0 - 18.1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0.8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0 - 1.8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316618"/>
                  </a:ext>
                </a:extLst>
              </a:tr>
              <a:tr h="473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300" b="1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Annual incidence of </a:t>
                      </a:r>
                      <a:r>
                        <a:rPr lang="en-US" sz="1300" b="1" i="1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salmonellosis</a:t>
                      </a:r>
                      <a:r>
                        <a:rPr lang="en-US" sz="1300" b="1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(%)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052399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Children (&lt; 5 years old)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0 - 8.5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696261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Youth (6-15 years old)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0 - 42.8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0 - 2.2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1.8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0 - 2.5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003715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Adult (16-60 years old)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15.0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0 - 59.3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1.6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0 - 4.9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2.5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0 - 5.6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906702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Older adult (&gt; 61 years old)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0 - 0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4052656"/>
                  </a:ext>
                </a:extLst>
              </a:tr>
              <a:tr h="273570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i="1">
                          <a:solidFill>
                            <a:srgbClr val="4799B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Overall annual incidence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11.7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0 - 44.4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0 - 4.1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1.9</a:t>
                      </a:r>
                      <a:endParaRPr lang="en-GB" sz="13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4799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0 - 6.1</a:t>
                      </a:r>
                      <a:endParaRPr lang="en-GB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6830" marR="36830" marT="3683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0F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885273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DB370C30-43AE-456B-9430-59C3CDF9B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619" y="801709"/>
            <a:ext cx="86366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Daily and annual incidence of salmonellosis of the key commodities, by age group</a:t>
            </a:r>
            <a:endParaRPr kumimoji="0" lang="en-GB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82A37F4-A01F-1800-78FF-D24ADEC04EF2}"/>
              </a:ext>
            </a:extLst>
          </p:cNvPr>
          <p:cNvSpPr/>
          <p:nvPr/>
        </p:nvSpPr>
        <p:spPr>
          <a:xfrm>
            <a:off x="2915816" y="4005064"/>
            <a:ext cx="720080" cy="43204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3BAA71E-043A-29FF-197E-CB6DBD35E00A}"/>
              </a:ext>
            </a:extLst>
          </p:cNvPr>
          <p:cNvSpPr/>
          <p:nvPr/>
        </p:nvSpPr>
        <p:spPr>
          <a:xfrm>
            <a:off x="2936505" y="6005116"/>
            <a:ext cx="720080" cy="43204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4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E428E27-2A70-8E08-121A-8B1E46B3AD8C}"/>
              </a:ext>
            </a:extLst>
          </p:cNvPr>
          <p:cNvSpPr txBox="1">
            <a:spLocks/>
          </p:cNvSpPr>
          <p:nvPr/>
        </p:nvSpPr>
        <p:spPr>
          <a:xfrm>
            <a:off x="434744" y="1990321"/>
            <a:ext cx="7890089" cy="3902271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5pPr>
            <a:lvl6pPr marL="1885974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78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82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86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7062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3D4859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0C3806-399E-506C-D335-3D8AF0414010}"/>
              </a:ext>
            </a:extLst>
          </p:cNvPr>
          <p:cNvSpPr txBox="1"/>
          <p:nvPr/>
        </p:nvSpPr>
        <p:spPr bwMode="auto">
          <a:xfrm>
            <a:off x="507312" y="170185"/>
            <a:ext cx="4572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2270629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Gill Sans Light"/>
              </a:rPr>
              <a:t>Evidence integrated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8AA52F-05FC-5984-1B83-423BB990F385}"/>
              </a:ext>
            </a:extLst>
          </p:cNvPr>
          <p:cNvSpPr txBox="1"/>
          <p:nvPr/>
        </p:nvSpPr>
        <p:spPr bwMode="auto">
          <a:xfrm>
            <a:off x="609666" y="6557010"/>
            <a:ext cx="82556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  <a:hlinkClick r:id="rId2"/>
              </a:rPr>
              <a:t>Food Safety Hazards and Risk Associated with Fresh Vegetables: Assessment from a Traditional Market in Southern Ethiopia (gainhealth.org)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44BA2-991E-4D34-9213-04CA2256C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6" y="1844407"/>
            <a:ext cx="4571999" cy="3097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0B803E-ECB8-4EDB-A287-2B52F643140C}"/>
              </a:ext>
            </a:extLst>
          </p:cNvPr>
          <p:cNvSpPr txBox="1"/>
          <p:nvPr/>
        </p:nvSpPr>
        <p:spPr bwMode="auto">
          <a:xfrm>
            <a:off x="257912" y="5301208"/>
            <a:ext cx="8255629" cy="75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charset="0"/>
              </a:rPr>
              <a:t>Sensitivity analysis: factors affecting risk from consuming raw lettuce (A) and undercooked kales (B).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3A5C3C-D83D-4989-9DC9-6E465C124BA7}"/>
              </a:ext>
            </a:extLst>
          </p:cNvPr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42" y="1844407"/>
            <a:ext cx="4393897" cy="3270015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147702-F78D-4E44-856B-97E2F8279E9E}"/>
              </a:ext>
            </a:extLst>
          </p:cNvPr>
          <p:cNvSpPr txBox="1"/>
          <p:nvPr/>
        </p:nvSpPr>
        <p:spPr bwMode="auto">
          <a:xfrm>
            <a:off x="5185419" y="4492438"/>
            <a:ext cx="557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charset="0"/>
              </a:rPr>
              <a:t>(B)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6EF15-E88D-41EA-8E03-F5E18C006E8F}"/>
              </a:ext>
            </a:extLst>
          </p:cNvPr>
          <p:cNvSpPr txBox="1"/>
          <p:nvPr/>
        </p:nvSpPr>
        <p:spPr bwMode="auto">
          <a:xfrm>
            <a:off x="326941" y="4478044"/>
            <a:ext cx="557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charset="0"/>
              </a:rPr>
              <a:t>(A)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4E8CDB-5F0C-4017-9B24-737B8992B260}"/>
              </a:ext>
            </a:extLst>
          </p:cNvPr>
          <p:cNvSpPr txBox="1"/>
          <p:nvPr/>
        </p:nvSpPr>
        <p:spPr bwMode="auto">
          <a:xfrm>
            <a:off x="120530" y="1088287"/>
            <a:ext cx="9045823" cy="40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charset="0"/>
              </a:rPr>
              <a:t>Factors affecting risk from consuming contaminated food and priorities for intervention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12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28A0F-6F9C-49C9-81BB-29160E234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2438" y="5144158"/>
            <a:ext cx="8447118" cy="88544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D2BC52-1593-49EB-8D41-629003F3FC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8344" y="2900826"/>
            <a:ext cx="8835656" cy="1087655"/>
          </a:xfrm>
        </p:spPr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latin typeface="Gill Sans MT" panose="020B0502020104020203" pitchFamily="34" charset="0"/>
              </a:rPr>
              <a:t>Improving Handling Practices and Microbiological Safety of Milk and Milk Products in Borana Pastoral Communities, Ethiopia </a:t>
            </a:r>
          </a:p>
          <a:p>
            <a:endParaRPr lang="en-US" sz="2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2" descr="IMG_21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508" y="1155031"/>
            <a:ext cx="2041398" cy="155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Ejeta\Desktop\Photo_2017\Borana_April_2018_1\IMG_7673.JPG">
            <a:extLst>
              <a:ext uri="{FF2B5EF4-FFF2-40B4-BE49-F238E27FC236}">
                <a16:creationId xmlns:a16="http://schemas.microsoft.com/office/drawing/2014/main" id="{3AB0A01D-C548-48F6-ABE5-F8C3830BB69B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561" y="1155031"/>
            <a:ext cx="2222167" cy="159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IMG_2272_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004" y="1164656"/>
            <a:ext cx="1759616" cy="159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39" y="1276537"/>
            <a:ext cx="1792584" cy="134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5A33B2A8-8A58-78DF-E37B-5FC07E347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561" y="4202170"/>
            <a:ext cx="4893497" cy="171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21022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Risky Milk Consumption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924050"/>
            <a:ext cx="80391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5929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Risky milk consumption…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2776" y="2087563"/>
            <a:ext cx="5564740" cy="2580130"/>
          </a:xfrm>
          <a:ln>
            <a:noFill/>
          </a:ln>
        </p:spPr>
        <p:txBody>
          <a:bodyPr/>
          <a:lstStyle/>
          <a:p>
            <a:pPr marL="342900" indent="-342900">
              <a:buNone/>
            </a:pPr>
            <a:r>
              <a:rPr lang="en-GB" sz="2400" dirty="0"/>
              <a:t>High raw milk consumption:</a:t>
            </a:r>
          </a:p>
          <a:p>
            <a:pPr marL="342900" indent="-342900">
              <a:buNone/>
            </a:pPr>
            <a:r>
              <a:rPr lang="en-GB" sz="2400" dirty="0"/>
              <a:t>	-the perception that “</a:t>
            </a:r>
            <a:r>
              <a:rPr lang="en-GB" sz="2400" b="1" dirty="0"/>
              <a:t>boiling of milk destroys vitamins</a:t>
            </a:r>
            <a:r>
              <a:rPr lang="en-GB" sz="2400" dirty="0"/>
              <a:t>”,</a:t>
            </a:r>
          </a:p>
          <a:p>
            <a:pPr marL="342900" indent="-342900">
              <a:buNone/>
            </a:pPr>
            <a:r>
              <a:rPr lang="en-GB" sz="2400" dirty="0"/>
              <a:t>	-“</a:t>
            </a:r>
            <a:r>
              <a:rPr lang="en-GB" sz="2400" b="1" dirty="0"/>
              <a:t>boiled milk is considered dead”</a:t>
            </a:r>
            <a:r>
              <a:rPr lang="en-GB" sz="2400" dirty="0"/>
              <a:t> </a:t>
            </a:r>
            <a:r>
              <a:rPr lang="en-GB" sz="2400" dirty="0">
                <a:sym typeface="Wingdings" pitchFamily="2" charset="2"/>
              </a:rPr>
              <a:t></a:t>
            </a:r>
            <a:r>
              <a:rPr lang="en-GB" sz="2400" dirty="0"/>
              <a:t>boiling of milk reduces the nutritional quality of milk</a:t>
            </a:r>
          </a:p>
        </p:txBody>
      </p:sp>
      <p:pic>
        <p:nvPicPr>
          <p:cNvPr id="5" name="Picture 4" descr="C:\Users\Merertu\Desktop\New folder\112_0726\IMG_246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944" y="2126512"/>
            <a:ext cx="2480253" cy="1778814"/>
          </a:xfrm>
          <a:prstGeom prst="rect">
            <a:avLst/>
          </a:prstGeom>
          <a:noFill/>
        </p:spPr>
      </p:pic>
      <p:pic>
        <p:nvPicPr>
          <p:cNvPr id="6" name="Picture 5" descr="IMG_227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4" y="4136065"/>
            <a:ext cx="2563384" cy="17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91116" y="4816551"/>
            <a:ext cx="55608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Children consume fresh goat milk during herding </a:t>
            </a:r>
            <a:r>
              <a:rPr kumimoji="0" lang="en-GB" alt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directly from udder </a:t>
            </a:r>
            <a:r>
              <a:rPr kumimoji="0" lang="en-GB" alt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(</a:t>
            </a:r>
            <a:r>
              <a:rPr kumimoji="0" lang="en-GB" alt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luugoo</a:t>
            </a:r>
            <a:r>
              <a:rPr kumimoji="0" lang="en-GB" alt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)</a:t>
            </a:r>
            <a:endParaRPr kumimoji="0" lang="en-US" altLang="de-D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80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5E541-CCB3-4F8D-800F-92439729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Milk hygiene training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3C3A1-7B2E-4AE3-BB01-90F6E5A47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9" y="1484784"/>
            <a:ext cx="2316537" cy="4634371"/>
          </a:xfrm>
          <a:ln w="28575">
            <a:solidFill>
              <a:srgbClr val="0070C0"/>
            </a:solidFill>
          </a:ln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/>
              </a:rPr>
              <a:t>The intervention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/>
              </a:rPr>
              <a:t>improved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"/>
              </a:rPr>
              <a:t>knowledge, attitudes and practices on milk hygiene compared to the baseline,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participants still continued to have negative attitudes and wrong practices after the training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a typeface="Roboto" panose="02000000000000000000" pitchFamily="2" charset="0"/>
              <a:cs typeface="Segoe UI" panose="020B0502040204020203" pitchFamily="34" charset="0"/>
            </a:endParaRP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3A9ACE-9FC7-49BE-9E99-FDCBF70D8C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9205" y="1700808"/>
            <a:ext cx="5855931" cy="463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691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68D695-3CDD-9A8D-70AE-855A9F9E8E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18" y="857250"/>
            <a:ext cx="771525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6DB91A-05E5-4F55-21E8-D8724E780377}"/>
              </a:ext>
            </a:extLst>
          </p:cNvPr>
          <p:cNvSpPr txBox="1"/>
          <p:nvPr/>
        </p:nvSpPr>
        <p:spPr>
          <a:xfrm>
            <a:off x="783135" y="188640"/>
            <a:ext cx="734481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Food Safety Research Conference (Oct 2023)</a:t>
            </a:r>
          </a:p>
        </p:txBody>
      </p:sp>
    </p:spTree>
    <p:extLst>
      <p:ext uri="{BB962C8B-B14F-4D97-AF65-F5344CB8AC3E}">
        <p14:creationId xmlns:p14="http://schemas.microsoft.com/office/powerpoint/2010/main" val="3423295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1712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171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857250"/>
            <a:ext cx="3530290" cy="5143500"/>
            <a:chOff x="651279" y="598259"/>
            <a:chExt cx="10889442" cy="5680742"/>
          </a:xfrm>
        </p:grpSpPr>
        <p:sp>
          <p:nvSpPr>
            <p:cNvPr id="17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857250"/>
            <a:ext cx="9141714" cy="5143500"/>
            <a:chOff x="0" y="0"/>
            <a:chExt cx="12188952" cy="685800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BB1995B-8553-D977-0208-F79AC2D94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58" y="1193749"/>
            <a:ext cx="3651125" cy="1965663"/>
          </a:xfrm>
        </p:spPr>
        <p:txBody>
          <a:bodyPr anchor="ctr"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Food Safety Research Conference (Oct 2023)</a:t>
            </a:r>
            <a:endParaRPr lang="en-US" sz="2025" dirty="0">
              <a:solidFill>
                <a:schemeClr val="bg1"/>
              </a:solidFill>
            </a:endParaRP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83D73BB2-285F-7E9A-7620-EB2D2A01A3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739415" y="1030505"/>
          <a:ext cx="4775935" cy="480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78836AE-B6F4-5069-F480-3AFB3F7922B6}"/>
              </a:ext>
            </a:extLst>
          </p:cNvPr>
          <p:cNvSpPr txBox="1"/>
          <p:nvPr/>
        </p:nvSpPr>
        <p:spPr>
          <a:xfrm>
            <a:off x="19590" y="3429000"/>
            <a:ext cx="3249391" cy="2192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prstClr val="white"/>
                </a:solidFill>
                <a:latin typeface="Calibri" panose="020F0502020204030204"/>
                <a:cs typeface="+mn-cs"/>
              </a:rPr>
              <a:t>Evidence generation (burden, prevalence, exposure)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prstClr val="white"/>
                </a:solidFill>
                <a:latin typeface="Calibri" panose="020F0502020204030204"/>
                <a:cs typeface="+mn-cs"/>
              </a:rPr>
              <a:t>Modelling 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prstClr val="white"/>
                </a:solidFill>
                <a:latin typeface="Calibri" panose="020F0502020204030204"/>
                <a:cs typeface="+mn-cs"/>
              </a:rPr>
              <a:t>Food safety intervention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prstClr val="white"/>
                </a:solidFill>
                <a:latin typeface="Calibri" panose="020F0502020204030204"/>
                <a:cs typeface="+mn-cs"/>
              </a:rPr>
              <a:t>Capacity building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prstClr val="white"/>
                </a:solidFill>
                <a:latin typeface="Calibri" panose="020F0502020204030204"/>
                <a:cs typeface="+mn-cs"/>
              </a:rPr>
              <a:t>Stakeholder engagement</a:t>
            </a:r>
            <a:endParaRPr lang="en-US" sz="195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836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FB19B-645F-4C3F-A709-DE3622C4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0" y="261317"/>
            <a:ext cx="8437218" cy="1271248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72201E"/>
                </a:solidFill>
              </a:rPr>
              <a:t>Contents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6C439-29DA-F1A0-0407-77143FB98C52}"/>
              </a:ext>
            </a:extLst>
          </p:cNvPr>
          <p:cNvSpPr txBox="1"/>
          <p:nvPr/>
        </p:nvSpPr>
        <p:spPr bwMode="auto">
          <a:xfrm>
            <a:off x="683568" y="1052736"/>
            <a:ext cx="784887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  <a:ea typeface="MS PGothic" pitchFamily="34" charset="-128"/>
              </a:rPr>
              <a:t>Foodborne disease burden in Ethiopia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  <a:ea typeface="MS PGothic" pitchFamily="34" charset="-128"/>
              </a:rPr>
              <a:t>Food safety research at ILRI and Ethiopia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  <a:ea typeface="MS PGothic" pitchFamily="34" charset="-128"/>
              </a:rPr>
              <a:t>Food safety research: evidence generation and use (Cases)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  <a:ea typeface="MS PGothic" pitchFamily="34" charset="-128"/>
              </a:rPr>
              <a:t>Pull-Push Project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 err="1">
                <a:latin typeface="+mn-lt"/>
                <a:ea typeface="MS PGothic" pitchFamily="34" charset="-128"/>
              </a:rPr>
              <a:t>EatSafe</a:t>
            </a:r>
            <a:r>
              <a:rPr lang="en-US" sz="3000" dirty="0">
                <a:latin typeface="+mn-lt"/>
                <a:ea typeface="MS PGothic" pitchFamily="34" charset="-128"/>
              </a:rPr>
              <a:t> Project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 err="1">
                <a:latin typeface="+mn-lt"/>
                <a:ea typeface="MS PGothic" pitchFamily="34" charset="-128"/>
              </a:rPr>
              <a:t>FtF</a:t>
            </a:r>
            <a:r>
              <a:rPr lang="en-US" sz="3000" dirty="0">
                <a:latin typeface="+mn-lt"/>
                <a:ea typeface="MS PGothic" pitchFamily="34" charset="-128"/>
              </a:rPr>
              <a:t> Livestock Systems Innovation Lab (Borana milk project)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  <a:ea typeface="MS PGothic" pitchFamily="34" charset="-128"/>
              </a:rPr>
              <a:t>Recommendation</a:t>
            </a:r>
          </a:p>
          <a:p>
            <a:pPr algn="l"/>
            <a:endParaRPr lang="en-US" sz="20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7269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2953C-BF46-E6F9-AFD1-3F6D713D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from Oct 2023 food safety research conference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CEE5F65-EA87-F0B7-CC7B-4C009FEA61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81376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273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0" y="1828800"/>
            <a:ext cx="3505200" cy="3429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200" dirty="0"/>
              <a:t>Evidence for actions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Sustainable positive impacts Strategies for engaging stakeholders</a:t>
            </a:r>
            <a:endParaRPr lang="en-US" sz="2200" b="1" dirty="0"/>
          </a:p>
        </p:txBody>
      </p:sp>
      <p:sp>
        <p:nvSpPr>
          <p:cNvPr id="10" name="Right Arrow 9"/>
          <p:cNvSpPr/>
          <p:nvPr/>
        </p:nvSpPr>
        <p:spPr>
          <a:xfrm>
            <a:off x="4572000" y="3365500"/>
            <a:ext cx="648072" cy="135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ext Placeholder 2">
            <a:extLst>
              <a:ext uri="{FF2B5EF4-FFF2-40B4-BE49-F238E27FC236}">
                <a16:creationId xmlns:a16="http://schemas.microsoft.com/office/drawing/2014/main" id="{E341E16D-6DD4-F483-50E4-AEE249D211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4710457"/>
              </p:ext>
            </p:extLst>
          </p:nvPr>
        </p:nvGraphicFramePr>
        <p:xfrm>
          <a:off x="421200" y="1835249"/>
          <a:ext cx="4150800" cy="342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23728" y="2706552"/>
            <a:ext cx="25042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22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447" y="1098994"/>
            <a:ext cx="8532413" cy="3586913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F0850-ECDD-AEC6-694C-3A2EFE408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0" y="261316"/>
            <a:ext cx="8365209" cy="1223467"/>
          </a:xfrm>
        </p:spPr>
        <p:txBody>
          <a:bodyPr/>
          <a:lstStyle/>
          <a:p>
            <a:r>
              <a:rPr lang="en-US" dirty="0"/>
              <a:t>Who is working on what, related to food safety?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72CE5-7091-FC5A-FF2F-043F9B2AA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271" y="1484784"/>
            <a:ext cx="7886700" cy="4608512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Dairy </a:t>
            </a:r>
          </a:p>
          <a:p>
            <a:r>
              <a:rPr lang="en-US" dirty="0">
                <a:solidFill>
                  <a:srgbClr val="C00000"/>
                </a:solidFill>
              </a:rPr>
              <a:t>Meat (red or white)</a:t>
            </a:r>
          </a:p>
          <a:p>
            <a:r>
              <a:rPr lang="en-US" dirty="0">
                <a:solidFill>
                  <a:srgbClr val="C00000"/>
                </a:solidFill>
              </a:rPr>
              <a:t>Fish and sea foods</a:t>
            </a:r>
          </a:p>
          <a:p>
            <a:r>
              <a:rPr lang="en-US" dirty="0">
                <a:solidFill>
                  <a:schemeClr val="accent1"/>
                </a:solidFill>
              </a:rPr>
              <a:t>Vegetables and fruits</a:t>
            </a:r>
          </a:p>
          <a:p>
            <a:r>
              <a:rPr lang="en-US" dirty="0">
                <a:solidFill>
                  <a:schemeClr val="accent1"/>
                </a:solidFill>
              </a:rPr>
              <a:t>Tubers</a:t>
            </a:r>
          </a:p>
          <a:p>
            <a:r>
              <a:rPr lang="en-US" dirty="0">
                <a:solidFill>
                  <a:srgbClr val="002060"/>
                </a:solidFill>
              </a:rPr>
              <a:t>Cereals and/or grains</a:t>
            </a:r>
          </a:p>
          <a:p>
            <a:r>
              <a:rPr lang="en-US" dirty="0">
                <a:solidFill>
                  <a:srgbClr val="002060"/>
                </a:solidFill>
              </a:rPr>
              <a:t>Processed foods</a:t>
            </a:r>
          </a:p>
          <a:p>
            <a:r>
              <a:rPr lang="en-US" dirty="0">
                <a:solidFill>
                  <a:srgbClr val="002060"/>
                </a:solidFill>
              </a:rPr>
              <a:t>Drinks (beverages)</a:t>
            </a:r>
          </a:p>
        </p:txBody>
      </p:sp>
    </p:spTree>
    <p:extLst>
      <p:ext uri="{BB962C8B-B14F-4D97-AF65-F5344CB8AC3E}">
        <p14:creationId xmlns:p14="http://schemas.microsoft.com/office/powerpoint/2010/main" val="183165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63C6-3324-D2A6-8747-A14614B69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Foodborne disease burden in Ethiopia (three pathogens)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976DB7B-2522-B885-231D-50BA5251C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79487"/>
              </p:ext>
            </p:extLst>
          </p:nvPr>
        </p:nvGraphicFramePr>
        <p:xfrm>
          <a:off x="683568" y="1412776"/>
          <a:ext cx="7696824" cy="380426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289137">
                  <a:extLst>
                    <a:ext uri="{9D8B030D-6E8A-4147-A177-3AD203B41FA5}">
                      <a16:colId xmlns:a16="http://schemas.microsoft.com/office/drawing/2014/main" val="3520697809"/>
                    </a:ext>
                  </a:extLst>
                </a:gridCol>
                <a:gridCol w="2085943">
                  <a:extLst>
                    <a:ext uri="{9D8B030D-6E8A-4147-A177-3AD203B41FA5}">
                      <a16:colId xmlns:a16="http://schemas.microsoft.com/office/drawing/2014/main" val="3397821459"/>
                    </a:ext>
                  </a:extLst>
                </a:gridCol>
                <a:gridCol w="1160872">
                  <a:extLst>
                    <a:ext uri="{9D8B030D-6E8A-4147-A177-3AD203B41FA5}">
                      <a16:colId xmlns:a16="http://schemas.microsoft.com/office/drawing/2014/main" val="2413542891"/>
                    </a:ext>
                  </a:extLst>
                </a:gridCol>
                <a:gridCol w="1160872">
                  <a:extLst>
                    <a:ext uri="{9D8B030D-6E8A-4147-A177-3AD203B41FA5}">
                      <a16:colId xmlns:a16="http://schemas.microsoft.com/office/drawing/2014/main" val="2602865078"/>
                    </a:ext>
                  </a:extLst>
                </a:gridCol>
              </a:tblGrid>
              <a:tr h="3587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Incidence (illness)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Death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DALYs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3791076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u="none" strike="noStrike" dirty="0">
                          <a:effectLst/>
                        </a:rPr>
                        <a:t>Salmonella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2,800,000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704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62,600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247428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u="none" strike="noStrike" dirty="0">
                          <a:effectLst/>
                        </a:rPr>
                        <a:t>Campylobacter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1,070,000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1,170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91,300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738154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Enterotoxigenic </a:t>
                      </a:r>
                      <a:r>
                        <a:rPr lang="en-US" sz="2000" i="1" u="none" strike="noStrike" dirty="0">
                          <a:effectLst/>
                        </a:rPr>
                        <a:t>E. coli</a:t>
                      </a:r>
                      <a:r>
                        <a:rPr lang="en-US" sz="2000" u="none" strike="noStrike" dirty="0">
                          <a:effectLst/>
                        </a:rPr>
                        <a:t> (ETEC)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1,110,000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1,420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101,000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627088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4,980,000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3,294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254,900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4144169"/>
                  </a:ext>
                </a:extLst>
              </a:tr>
              <a:tr h="3587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~1/20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3,300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260,000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580883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D40524FB-B79A-3185-9816-166D4345B2A2}"/>
              </a:ext>
            </a:extLst>
          </p:cNvPr>
          <p:cNvSpPr txBox="1"/>
          <p:nvPr/>
        </p:nvSpPr>
        <p:spPr bwMode="auto">
          <a:xfrm>
            <a:off x="1136876" y="5482024"/>
            <a:ext cx="6925049" cy="171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Havelaar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AH, Sapp AC, Amaya MP,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Nane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GF, Morgan KM,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Devleesschauwer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B, Grace D, Knight-Jones T,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Kowalcyk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BB. </a:t>
            </a:r>
            <a:r>
              <a:rPr lang="en-US" sz="15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Burden of foodborne disease due to bacterial hazards associated with beef, dairy, poultry meat, and vegetables in Ethiopia and Burkina Faso, 2017.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Front Sustain Food Syst (2022) 6:1024560. </a:t>
            </a:r>
            <a:r>
              <a:rPr lang="en-US" sz="1500" dirty="0">
                <a:hlinkClick r:id="rId2"/>
              </a:rPr>
              <a:t>https://doi.org/10.3389/fsufs.2022.1024560</a:t>
            </a:r>
            <a:r>
              <a:rPr lang="en-US" sz="1500" dirty="0"/>
              <a:t>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55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674DE-D5D3-03E5-4D09-F46FEE66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Cost of foodborne disease in Ethiopia based on WHO estimates updated to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B2C2A-CCFB-0F14-27B8-6BB79AB57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3648" y="1524000"/>
            <a:ext cx="7511752" cy="4713312"/>
          </a:xfrm>
        </p:spPr>
        <p:txBody>
          <a:bodyPr wrap="square" anchor="t"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Three pathogens, all foods: 723 million Int$</a:t>
            </a:r>
            <a:r>
              <a:rPr lang="en-US" sz="2200" baseline="-25000" dirty="0"/>
              <a:t>2017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0.9% of Gross National Income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productivity losses 513 million (70%)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deaths 192 million (29%)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pain and suffering 18 million (4%)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E17B92-6271-5F11-EDA8-0C6FBB3AFE4D}"/>
              </a:ext>
            </a:extLst>
          </p:cNvPr>
          <p:cNvSpPr txBox="1"/>
          <p:nvPr/>
        </p:nvSpPr>
        <p:spPr bwMode="auto">
          <a:xfrm>
            <a:off x="342900" y="5742164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Van </a:t>
            </a:r>
            <a:r>
              <a:rPr lang="en-US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Wagenberg</a:t>
            </a:r>
            <a:r>
              <a:rPr lang="en-US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CPA, </a:t>
            </a:r>
            <a:r>
              <a:rPr lang="en-US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Havelaar</a:t>
            </a:r>
            <a:r>
              <a:rPr lang="en-US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AH. Economic costs related to foodborne disease in Burkina Faso and Ethiopia in 2017. Front Sustain Food Syst (2023) 7: 1227430. </a:t>
            </a:r>
          </a:p>
          <a:p>
            <a:r>
              <a:rPr lang="en-US" sz="1200" dirty="0">
                <a:hlinkClick r:id="rId2"/>
              </a:rPr>
              <a:t>https://doi.org/10.3389/fsufs.2023.1227430</a:t>
            </a:r>
            <a:r>
              <a:rPr lang="en-US" sz="1200" dirty="0"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11CA1-1379-4277-7DDE-9DE8ADF31991}"/>
              </a:ext>
            </a:extLst>
          </p:cNvPr>
          <p:cNvSpPr txBox="1"/>
          <p:nvPr/>
        </p:nvSpPr>
        <p:spPr bwMode="auto">
          <a:xfrm>
            <a:off x="1187624" y="4143079"/>
            <a:ext cx="612068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82828"/>
                </a:solidFill>
                <a:effectLst/>
                <a:highlight>
                  <a:srgbClr val="F7F7F7"/>
                </a:highlight>
                <a:latin typeface="MuseoSans"/>
              </a:rPr>
              <a:t>“</a:t>
            </a:r>
            <a:r>
              <a:rPr lang="en-US" sz="2200" dirty="0">
                <a:latin typeface="+mn-lt"/>
                <a:ea typeface="MS PGothic" pitchFamily="34" charset="-128"/>
              </a:rPr>
              <a:t> In Ethiopia, costs caused by NTS and CAMP in </a:t>
            </a:r>
            <a:r>
              <a:rPr lang="en-US" sz="2400" b="1" dirty="0">
                <a:latin typeface="+mn-lt"/>
                <a:ea typeface="MS PGothic" pitchFamily="34" charset="-128"/>
              </a:rPr>
              <a:t>chicken meat </a:t>
            </a:r>
            <a:r>
              <a:rPr lang="en-US" sz="2200" dirty="0">
                <a:latin typeface="+mn-lt"/>
                <a:ea typeface="MS PGothic" pitchFamily="34" charset="-128"/>
              </a:rPr>
              <a:t>(192 million) were nine times higher than those caused by NTS and ETEC in tomatoes (21 million)”. </a:t>
            </a:r>
          </a:p>
        </p:txBody>
      </p:sp>
    </p:spTree>
    <p:extLst>
      <p:ext uri="{BB962C8B-B14F-4D97-AF65-F5344CB8AC3E}">
        <p14:creationId xmlns:p14="http://schemas.microsoft.com/office/powerpoint/2010/main" val="139269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DC265-B12A-402E-A285-88B71589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000" dirty="0">
                <a:solidFill>
                  <a:srgbClr val="712C3D"/>
                </a:solidFill>
              </a:rPr>
              <a:t>Food safety  research at ILRI, Approach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D9B58F-22D7-469D-A16A-73BEC58D912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95" y="1935646"/>
            <a:ext cx="2282428" cy="3429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7AF4F6-DBEB-43F4-948F-951F1FD823F7}"/>
              </a:ext>
            </a:extLst>
          </p:cNvPr>
          <p:cNvSpPr txBox="1"/>
          <p:nvPr/>
        </p:nvSpPr>
        <p:spPr bwMode="auto">
          <a:xfrm>
            <a:off x="3622813" y="1938132"/>
            <a:ext cx="5225498" cy="391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17910" indent="-41791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AutoNum type="arabicPeriod"/>
            </a:pPr>
            <a:r>
              <a:rPr lang="en-US" altLang="en-US" sz="2100" b="1" dirty="0">
                <a:latin typeface="Gill Sans MT" panose="020B0502020104020203" pitchFamily="34" charset="0"/>
              </a:rPr>
              <a:t>Health first: </a:t>
            </a:r>
            <a:r>
              <a:rPr lang="en-US" altLang="en-US" sz="2100" dirty="0">
                <a:latin typeface="Gill Sans MT" panose="020B0502020104020203" pitchFamily="34" charset="0"/>
              </a:rPr>
              <a:t>Better address the health of </a:t>
            </a:r>
            <a:r>
              <a:rPr lang="en-US" altLang="en-US" sz="2100" u="sng" dirty="0">
                <a:latin typeface="Gill Sans MT" panose="020B0502020104020203" pitchFamily="34" charset="0"/>
              </a:rPr>
              <a:t>domestic consumers </a:t>
            </a:r>
            <a:r>
              <a:rPr lang="en-US" altLang="en-US" sz="2100" dirty="0">
                <a:latin typeface="Gill Sans MT" panose="020B0502020104020203" pitchFamily="34" charset="0"/>
              </a:rPr>
              <a:t>dependent on informal markets. </a:t>
            </a:r>
          </a:p>
          <a:p>
            <a:pPr marL="417910" indent="-41791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AutoNum type="arabicPeriod"/>
            </a:pPr>
            <a:r>
              <a:rPr lang="en-US" altLang="en-US" sz="2100" b="1" dirty="0">
                <a:latin typeface="Gill Sans MT" panose="020B0502020104020203" pitchFamily="34" charset="0"/>
              </a:rPr>
              <a:t>Risk-based: </a:t>
            </a:r>
            <a:r>
              <a:rPr lang="en-US" altLang="en-US" sz="2100" dirty="0">
                <a:latin typeface="Gill Sans MT" panose="020B0502020104020203" pitchFamily="34" charset="0"/>
              </a:rPr>
              <a:t>Build capacity for well-governed, </a:t>
            </a:r>
            <a:r>
              <a:rPr lang="en-US" altLang="en-US" sz="2100" u="sng" dirty="0">
                <a:latin typeface="Gill Sans MT" panose="020B0502020104020203" pitchFamily="34" charset="0"/>
              </a:rPr>
              <a:t>evidence-and risk-based </a:t>
            </a:r>
            <a:r>
              <a:rPr lang="en-US" altLang="en-US" sz="2100" dirty="0">
                <a:latin typeface="Gill Sans MT" panose="020B0502020104020203" pitchFamily="34" charset="0"/>
              </a:rPr>
              <a:t>food safety systems. </a:t>
            </a:r>
          </a:p>
          <a:p>
            <a:pPr marL="417910" indent="-41791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AutoNum type="arabicPeriod"/>
            </a:pPr>
            <a:r>
              <a:rPr lang="en-US" altLang="en-US" sz="2100" b="1" dirty="0">
                <a:latin typeface="Gill Sans MT" panose="020B0502020104020203" pitchFamily="34" charset="0"/>
              </a:rPr>
              <a:t>Market-led: </a:t>
            </a:r>
            <a:r>
              <a:rPr lang="en-US" altLang="en-US" sz="2100" dirty="0">
                <a:latin typeface="Gill Sans MT" panose="020B0502020104020203" pitchFamily="34" charset="0"/>
              </a:rPr>
              <a:t>Harness marketplace </a:t>
            </a:r>
            <a:r>
              <a:rPr lang="en-US" altLang="en-US" sz="2100" u="sng" dirty="0">
                <a:latin typeface="Gill Sans MT" panose="020B0502020104020203" pitchFamily="34" charset="0"/>
              </a:rPr>
              <a:t>drivers of progress </a:t>
            </a:r>
            <a:r>
              <a:rPr lang="en-US" altLang="en-US" sz="2100" dirty="0">
                <a:latin typeface="Gill Sans MT" panose="020B0502020104020203" pitchFamily="34" charset="0"/>
              </a:rPr>
              <a:t>on food safety.</a:t>
            </a:r>
          </a:p>
        </p:txBody>
      </p:sp>
    </p:spTree>
    <p:extLst>
      <p:ext uri="{BB962C8B-B14F-4D97-AF65-F5344CB8AC3E}">
        <p14:creationId xmlns:p14="http://schemas.microsoft.com/office/powerpoint/2010/main" val="89111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A18F-FC5E-4A6A-8958-280BCCE9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1" y="261317"/>
            <a:ext cx="7886700" cy="7140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/>
              <a:t>Evidences to actions: Interventions?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5A30114-7DEB-FDA6-5A2F-3DC1958CC3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2646032"/>
              </p:ext>
            </p:extLst>
          </p:nvPr>
        </p:nvGraphicFramePr>
        <p:xfrm>
          <a:off x="6228184" y="1087658"/>
          <a:ext cx="2304255" cy="3709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EB2A8E5-EE07-727F-3E02-2FA56087C6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336196"/>
              </p:ext>
            </p:extLst>
          </p:nvPr>
        </p:nvGraphicFramePr>
        <p:xfrm>
          <a:off x="899592" y="1087658"/>
          <a:ext cx="4536504" cy="4357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Arrow: Right 5">
            <a:extLst>
              <a:ext uri="{FF2B5EF4-FFF2-40B4-BE49-F238E27FC236}">
                <a16:creationId xmlns:a16="http://schemas.microsoft.com/office/drawing/2014/main" id="{0386FA54-EC9B-2E30-96B2-F8622C40B326}"/>
              </a:ext>
            </a:extLst>
          </p:cNvPr>
          <p:cNvSpPr/>
          <p:nvPr/>
        </p:nvSpPr>
        <p:spPr>
          <a:xfrm>
            <a:off x="5301388" y="2794648"/>
            <a:ext cx="937146" cy="634352"/>
          </a:xfrm>
          <a:prstGeom prst="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122901-CDC3-1727-117E-7A2075F07B34}"/>
              </a:ext>
            </a:extLst>
          </p:cNvPr>
          <p:cNvSpPr txBox="1"/>
          <p:nvPr/>
        </p:nvSpPr>
        <p:spPr bwMode="auto">
          <a:xfrm>
            <a:off x="323528" y="5445224"/>
            <a:ext cx="6192688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>
                <a:solidFill>
                  <a:srgbClr val="FF0000"/>
                </a:solidFill>
              </a:rPr>
              <a:t>An example of common scientific  paper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133211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7" grpId="0">
        <p:bldAsOne/>
      </p:bldGraphic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6B44F71F-6CAC-2CD2-7DE6-873F5A80C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65" y="214918"/>
            <a:ext cx="8229600" cy="642332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de-DE" dirty="0">
                <a:solidFill>
                  <a:srgbClr val="682622"/>
                </a:solidFill>
              </a:rPr>
              <a:t>Pull-Push: Urban food markets in Africa</a:t>
            </a:r>
            <a:br>
              <a:rPr lang="de-DE" dirty="0">
                <a:solidFill>
                  <a:srgbClr val="682622"/>
                </a:solidFill>
              </a:rPr>
            </a:br>
            <a:r>
              <a:rPr lang="de-DE" dirty="0">
                <a:solidFill>
                  <a:srgbClr val="682622"/>
                </a:solidFill>
              </a:rPr>
              <a:t>Incentivizing food safety using a Pull–Push approach</a:t>
            </a:r>
            <a:endParaRPr lang="en-US" dirty="0">
              <a:solidFill>
                <a:srgbClr val="682622"/>
              </a:solidFill>
            </a:endParaRP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E8A60D2D-BEC3-B68D-2F68-2DF3B8283C5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3906" y="4610223"/>
            <a:ext cx="6706635" cy="141997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Key question: </a:t>
            </a: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“Can consumer demand be harnessed to drive better food safety in African urban food markets?”</a:t>
            </a:r>
          </a:p>
          <a:p>
            <a:pPr marL="342900" indent="-342900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2019-2023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Focus on chicken and vegetables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Focus on key disease agents that cause much of the burden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 descr="A picture containing meat, meal&#10;&#10;Description automatically generated">
            <a:extLst>
              <a:ext uri="{FF2B5EF4-FFF2-40B4-BE49-F238E27FC236}">
                <a16:creationId xmlns:a16="http://schemas.microsoft.com/office/drawing/2014/main" id="{85DE0FD0-E5FD-06CF-EF49-A3F443C579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65" y="2712700"/>
            <a:ext cx="1328047" cy="9960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 descr="A picture containing outdoor, several&#10;&#10;Description automatically generated">
            <a:extLst>
              <a:ext uri="{FF2B5EF4-FFF2-40B4-BE49-F238E27FC236}">
                <a16:creationId xmlns:a16="http://schemas.microsoft.com/office/drawing/2014/main" id="{8C59A8BB-28A4-B883-F5FB-F69BB759B2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470" y="3547102"/>
            <a:ext cx="1700367" cy="16025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6379298-76E0-6FA0-8043-BBE661A6CF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1"/>
            <a:ext cx="1515979" cy="11369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A picture containing ground, outdoor, dirt&#10;&#10;Description automatically generated">
            <a:extLst>
              <a:ext uri="{FF2B5EF4-FFF2-40B4-BE49-F238E27FC236}">
                <a16:creationId xmlns:a16="http://schemas.microsoft.com/office/drawing/2014/main" id="{2E0341E2-EE0E-7908-8D7D-7DBD452E43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946" y="2378594"/>
            <a:ext cx="1328047" cy="9960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AFF431B-926C-321D-3B4E-4AD071573A4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80541" y="1688489"/>
            <a:ext cx="1863459" cy="173976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5C5C5A64-7599-D50E-48CA-FECF763C4A3E}"/>
              </a:ext>
            </a:extLst>
          </p:cNvPr>
          <p:cNvGrpSpPr/>
          <p:nvPr/>
        </p:nvGrpSpPr>
        <p:grpSpPr>
          <a:xfrm>
            <a:off x="2648993" y="1535457"/>
            <a:ext cx="4299271" cy="2911341"/>
            <a:chOff x="2780137" y="1714500"/>
            <a:chExt cx="3832419" cy="224135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E1E7C4C-2E23-CE97-C4F7-91F05FBFF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0137" y="1714500"/>
              <a:ext cx="3832419" cy="2241352"/>
            </a:xfrm>
            <a:prstGeom prst="rect">
              <a:avLst/>
            </a:prstGeom>
          </p:spPr>
        </p:pic>
        <p:pic>
          <p:nvPicPr>
            <p:cNvPr id="34" name="Image 14">
              <a:extLst>
                <a:ext uri="{FF2B5EF4-FFF2-40B4-BE49-F238E27FC236}">
                  <a16:creationId xmlns:a16="http://schemas.microsoft.com/office/drawing/2014/main" id="{9EDEFCBD-EA01-025D-EA81-939E235501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846" y="2625462"/>
              <a:ext cx="357307" cy="34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289CC96-F6F5-920C-B20D-2A59BE3F5135}"/>
              </a:ext>
            </a:extLst>
          </p:cNvPr>
          <p:cNvSpPr txBox="1"/>
          <p:nvPr/>
        </p:nvSpPr>
        <p:spPr bwMode="auto">
          <a:xfrm>
            <a:off x="30308" y="1191281"/>
            <a:ext cx="3635896" cy="52322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Chicken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Salmonella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spp. and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Campylobacter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spp.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6D6680-61CB-9775-D5FD-48C816DFAA4C}"/>
              </a:ext>
            </a:extLst>
          </p:cNvPr>
          <p:cNvSpPr txBox="1"/>
          <p:nvPr/>
        </p:nvSpPr>
        <p:spPr bwMode="auto">
          <a:xfrm>
            <a:off x="5403419" y="1147396"/>
            <a:ext cx="3635896" cy="52322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Vegetables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Salmonella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spp. and enterotoxigenic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E. coli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922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598668" cy="90872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72201E"/>
                </a:solidFill>
              </a:rPr>
              <a:t>Complex vegetable value chains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4D63E0-DB26-0340-6752-E87729B4E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6330"/>
            <a:ext cx="6004560" cy="3496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5E6BE-6794-D914-66B4-2C153A4C2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716" y="4263304"/>
            <a:ext cx="6004560" cy="2485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3.xml><?xml version="1.0" encoding="utf-8"?>
<a:theme xmlns:a="http://schemas.openxmlformats.org/drawingml/2006/main" name="2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4.xml><?xml version="1.0" encoding="utf-8"?>
<a:theme xmlns:a="http://schemas.openxmlformats.org/drawingml/2006/main" name="6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6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5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1458</Words>
  <Application>Microsoft Office PowerPoint</Application>
  <PresentationFormat>On-screen Show (4:3)</PresentationFormat>
  <Paragraphs>240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22</vt:i4>
      </vt:variant>
    </vt:vector>
  </HeadingPairs>
  <TitlesOfParts>
    <vt:vector size="49" baseType="lpstr">
      <vt:lpstr>MS PGothic</vt:lpstr>
      <vt:lpstr>.AppleSystemUIFont</vt:lpstr>
      <vt:lpstr>Aptos</vt:lpstr>
      <vt:lpstr>Aptos Narrow</vt:lpstr>
      <vt:lpstr>Arial</vt:lpstr>
      <vt:lpstr>Calibri</vt:lpstr>
      <vt:lpstr>Calibri Light</vt:lpstr>
      <vt:lpstr>Courier New</vt:lpstr>
      <vt:lpstr>Gill Sans MT</vt:lpstr>
      <vt:lpstr>Montserrat</vt:lpstr>
      <vt:lpstr>Montserrat ExtraBold</vt:lpstr>
      <vt:lpstr>MuseoSans</vt:lpstr>
      <vt:lpstr>Roboto</vt:lpstr>
      <vt:lpstr>Times New Roman</vt:lpstr>
      <vt:lpstr>Verdana</vt:lpstr>
      <vt:lpstr>Wingdings</vt:lpstr>
      <vt:lpstr>ilri_powerpoint_template_apr2013</vt:lpstr>
      <vt:lpstr>1_ilri_powerpoint_template_apr2013</vt:lpstr>
      <vt:lpstr>2_ilri_powerpoint_template_apr2013</vt:lpstr>
      <vt:lpstr>6_ilri_powerpoint_template_apr2013</vt:lpstr>
      <vt:lpstr>3_ilri_powerpoint_template_apr2013</vt:lpstr>
      <vt:lpstr>Title Slide</vt:lpstr>
      <vt:lpstr>Content Slides</vt:lpstr>
      <vt:lpstr>4_ilri_powerpoint_template_apr2013</vt:lpstr>
      <vt:lpstr>5_ilri_powerpoint_template_apr2013</vt:lpstr>
      <vt:lpstr>Office Theme</vt:lpstr>
      <vt:lpstr>1_Office Theme</vt:lpstr>
      <vt:lpstr> Food safety research evidence for action: Experiences from Ethiopia</vt:lpstr>
      <vt:lpstr>Contents</vt:lpstr>
      <vt:lpstr>Who is working on what, related to food safety?</vt:lpstr>
      <vt:lpstr>Foodborne disease burden in Ethiopia (three pathogens)</vt:lpstr>
      <vt:lpstr>Cost of foodborne disease in Ethiopia based on WHO estimates updated to 2017</vt:lpstr>
      <vt:lpstr>Food safety  research at ILRI, Approach</vt:lpstr>
      <vt:lpstr>Evidences to actions: Interventions?</vt:lpstr>
      <vt:lpstr>Pull-Push: Urban food markets in Africa Incentivizing food safety using a Pull–Push approach</vt:lpstr>
      <vt:lpstr>Complex vegetable value chains</vt:lpstr>
      <vt:lpstr>Pull-Push: Urban food markets in Africa Incentivizing food safety using a Pull–Push approach</vt:lpstr>
      <vt:lpstr>PowerPoint Presentation</vt:lpstr>
      <vt:lpstr>PowerPoint Presentation</vt:lpstr>
      <vt:lpstr>PowerPoint Presentation</vt:lpstr>
      <vt:lpstr>PowerPoint Presentation</vt:lpstr>
      <vt:lpstr>Risky Milk Consumption </vt:lpstr>
      <vt:lpstr>Risky milk consumption…</vt:lpstr>
      <vt:lpstr>Milk hygiene training intervention</vt:lpstr>
      <vt:lpstr>PowerPoint Presentation</vt:lpstr>
      <vt:lpstr>Food Safety Research Conference (Oct 2023)</vt:lpstr>
      <vt:lpstr>Recommendations from Oct 2023 food safety research conference</vt:lpstr>
      <vt:lpstr>Remark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2024-08-02T13:08:39Z</dcterms:created>
  <dcterms:modified xsi:type="dcterms:W3CDTF">2024-08-02T13:08:41Z</dcterms:modified>
</cp:coreProperties>
</file>