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9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0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11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2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3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4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5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6.xml" ContentType="application/vnd.openxmlformats-officedocument.theme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7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8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9.xml" ContentType="application/vnd.openxmlformats-officedocument.theme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20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21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22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  <p:sldMasterId id="2147485678" r:id="rId5"/>
    <p:sldMasterId id="2147485702" r:id="rId6"/>
    <p:sldMasterId id="2147485712" r:id="rId7"/>
    <p:sldMasterId id="2147485724" r:id="rId8"/>
    <p:sldMasterId id="2147485732" r:id="rId9"/>
    <p:sldMasterId id="2147485742" r:id="rId10"/>
    <p:sldMasterId id="2147485779" r:id="rId11"/>
    <p:sldMasterId id="2147485813" r:id="rId12"/>
    <p:sldMasterId id="2147485822" r:id="rId13"/>
    <p:sldMasterId id="2147485833" r:id="rId14"/>
    <p:sldMasterId id="2147485854" r:id="rId15"/>
    <p:sldMasterId id="2147485876" r:id="rId16"/>
    <p:sldMasterId id="2147485966" r:id="rId17"/>
    <p:sldMasterId id="2147485982" r:id="rId18"/>
    <p:sldMasterId id="2147485991" r:id="rId19"/>
    <p:sldMasterId id="2147486041" r:id="rId20"/>
    <p:sldMasterId id="2147486052" r:id="rId21"/>
    <p:sldMasterId id="2147486061" r:id="rId22"/>
    <p:sldMasterId id="2147486082" r:id="rId23"/>
    <p:sldMasterId id="2147486110" r:id="rId24"/>
    <p:sldMasterId id="2147486122" r:id="rId25"/>
    <p:sldMasterId id="2147486134" r:id="rId26"/>
  </p:sldMasterIdLst>
  <p:notesMasterIdLst>
    <p:notesMasterId r:id="rId46"/>
  </p:notesMasterIdLst>
  <p:handoutMasterIdLst>
    <p:handoutMasterId r:id="rId47"/>
  </p:handoutMasterIdLst>
  <p:sldIdLst>
    <p:sldId id="698" r:id="rId27"/>
    <p:sldId id="683" r:id="rId28"/>
    <p:sldId id="1248" r:id="rId29"/>
    <p:sldId id="1258" r:id="rId30"/>
    <p:sldId id="1249" r:id="rId31"/>
    <p:sldId id="1253" r:id="rId32"/>
    <p:sldId id="605" r:id="rId33"/>
    <p:sldId id="606" r:id="rId34"/>
    <p:sldId id="819" r:id="rId35"/>
    <p:sldId id="824" r:id="rId36"/>
    <p:sldId id="388" r:id="rId37"/>
    <p:sldId id="376" r:id="rId38"/>
    <p:sldId id="1256" r:id="rId39"/>
    <p:sldId id="804" r:id="rId40"/>
    <p:sldId id="839" r:id="rId41"/>
    <p:sldId id="1259" r:id="rId42"/>
    <p:sldId id="1250" r:id="rId43"/>
    <p:sldId id="1257" r:id="rId44"/>
    <p:sldId id="1232" r:id="rId4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EC2E9BA7-0B11-BD46-8344-80ACD203EB79}">
          <p14:sldIdLst>
            <p14:sldId id="698"/>
            <p14:sldId id="683"/>
            <p14:sldId id="1248"/>
            <p14:sldId id="1258"/>
            <p14:sldId id="1249"/>
            <p14:sldId id="1253"/>
            <p14:sldId id="605"/>
            <p14:sldId id="606"/>
            <p14:sldId id="819"/>
            <p14:sldId id="824"/>
            <p14:sldId id="388"/>
            <p14:sldId id="376"/>
            <p14:sldId id="1256"/>
            <p14:sldId id="804"/>
            <p14:sldId id="839"/>
            <p14:sldId id="1259"/>
            <p14:sldId id="1250"/>
            <p14:sldId id="1257"/>
            <p14:sldId id="12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BP(" lastIdx="13" clrIdx="0">
    <p:extLst>
      <p:ext uri="{19B8F6BF-5375-455C-9EA6-DF929625EA0E}">
        <p15:presenceInfo xmlns:p15="http://schemas.microsoft.com/office/powerpoint/2012/main" userId="Ballantyne, Peter (ILRI)" providerId="None"/>
      </p:ext>
    </p:extLst>
  </p:cmAuthor>
  <p:cmAuthor id="2" name="LeBorgne, Ewen" initials="LE" lastIdx="20" clrIdx="1">
    <p:extLst>
      <p:ext uri="{19B8F6BF-5375-455C-9EA6-DF929625EA0E}">
        <p15:presenceInfo xmlns:p15="http://schemas.microsoft.com/office/powerpoint/2012/main" userId="S::e.leborgne@kit.nl::ed7cbc26-725c-4e1a-96d4-4ae2d66770a1" providerId="AD"/>
      </p:ext>
    </p:extLst>
  </p:cmAuthor>
  <p:cmAuthor id="3" name="Hack, Bernhard (ILRI)" initials="H(" lastIdx="6" clrIdx="2">
    <p:extLst>
      <p:ext uri="{19B8F6BF-5375-455C-9EA6-DF929625EA0E}">
        <p15:presenceInfo xmlns:p15="http://schemas.microsoft.com/office/powerpoint/2012/main" userId="S::b.hack@cgiar.org::e5105227-e1c2-48aa-b150-5200ebd256bb" providerId="AD"/>
      </p:ext>
    </p:extLst>
  </p:cmAuthor>
  <p:cmAuthor id="4" name="Victor, Michael (ILRI)" initials="VM(" lastIdx="5" clrIdx="3">
    <p:extLst>
      <p:ext uri="{19B8F6BF-5375-455C-9EA6-DF929625EA0E}">
        <p15:presenceInfo xmlns:p15="http://schemas.microsoft.com/office/powerpoint/2012/main" userId="S::m.victor@cgiar.org::af8add4c-3c79-493c-a651-bbc22d3c44f0" providerId="AD"/>
      </p:ext>
    </p:extLst>
  </p:cmAuthor>
  <p:cmAuthor id="5" name="Ferrari, Mireille (ILRI)" initials="FM(" lastIdx="1" clrIdx="4">
    <p:extLst>
      <p:ext uri="{19B8F6BF-5375-455C-9EA6-DF929625EA0E}">
        <p15:presenceInfo xmlns:p15="http://schemas.microsoft.com/office/powerpoint/2012/main" userId="S::m.ferrari@cgiar.org::31118f18-7866-42ac-b58b-baa91ec087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C3D"/>
    <a:srgbClr val="F9F2EA"/>
    <a:srgbClr val="404E65"/>
    <a:srgbClr val="A3A467"/>
    <a:srgbClr val="53593E"/>
    <a:srgbClr val="7C98AB"/>
    <a:srgbClr val="FF9E16"/>
    <a:srgbClr val="C34628"/>
    <a:srgbClr val="C97783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A3C230-6006-4F16-BF47-8D6E580E3F5A}" v="1" dt="2021-02-17T15:10:42.445"/>
    <p1510:client id="{F608FF9B-66E1-4824-B670-ED6C83E599E7}" v="2" dt="2021-02-04T07:56:02.0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Master" Target="slideMasters/slideMaster23.xml"/><Relationship Id="rId39" Type="http://schemas.openxmlformats.org/officeDocument/2006/relationships/slide" Target="slides/slide13.xml"/><Relationship Id="rId21" Type="http://schemas.openxmlformats.org/officeDocument/2006/relationships/slideMaster" Target="slideMasters/slideMaster18.xml"/><Relationship Id="rId34" Type="http://schemas.openxmlformats.org/officeDocument/2006/relationships/slide" Target="slides/slide8.xml"/><Relationship Id="rId42" Type="http://schemas.openxmlformats.org/officeDocument/2006/relationships/slide" Target="slides/slide16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9" Type="http://schemas.openxmlformats.org/officeDocument/2006/relationships/slide" Target="slides/slide3.xml"/><Relationship Id="rId11" Type="http://schemas.openxmlformats.org/officeDocument/2006/relationships/slideMaster" Target="slideMasters/slideMaster8.xml"/><Relationship Id="rId24" Type="http://schemas.openxmlformats.org/officeDocument/2006/relationships/slideMaster" Target="slideMasters/slideMaster21.xml"/><Relationship Id="rId32" Type="http://schemas.openxmlformats.org/officeDocument/2006/relationships/slide" Target="slides/slide6.xml"/><Relationship Id="rId37" Type="http://schemas.openxmlformats.org/officeDocument/2006/relationships/slide" Target="slides/slide11.xml"/><Relationship Id="rId40" Type="http://schemas.openxmlformats.org/officeDocument/2006/relationships/slide" Target="slides/slide14.xml"/><Relationship Id="rId45" Type="http://schemas.openxmlformats.org/officeDocument/2006/relationships/slide" Target="slides/slide19.xml"/><Relationship Id="rId53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5.xml"/><Relationship Id="rId44" Type="http://schemas.openxmlformats.org/officeDocument/2006/relationships/slide" Target="slides/slide1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Master" Target="slideMasters/slideMaster19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43" Type="http://schemas.openxmlformats.org/officeDocument/2006/relationships/slide" Target="slides/slide17.xml"/><Relationship Id="rId48" Type="http://schemas.openxmlformats.org/officeDocument/2006/relationships/commentAuthors" Target="commentAuthors.xml"/><Relationship Id="rId8" Type="http://schemas.openxmlformats.org/officeDocument/2006/relationships/slideMaster" Target="slideMasters/slideMaster5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Master" Target="slideMasters/slideMaster22.xml"/><Relationship Id="rId33" Type="http://schemas.openxmlformats.org/officeDocument/2006/relationships/slide" Target="slides/slide7.xml"/><Relationship Id="rId38" Type="http://schemas.openxmlformats.org/officeDocument/2006/relationships/slide" Target="slides/slide12.xml"/><Relationship Id="rId46" Type="http://schemas.openxmlformats.org/officeDocument/2006/relationships/notesMaster" Target="notesMasters/notesMaster1.xml"/><Relationship Id="rId20" Type="http://schemas.openxmlformats.org/officeDocument/2006/relationships/slideMaster" Target="slideMasters/slideMaster17.xml"/><Relationship Id="rId41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Master" Target="slideMasters/slideMaster12.xml"/><Relationship Id="rId23" Type="http://schemas.openxmlformats.org/officeDocument/2006/relationships/slideMaster" Target="slideMasters/slideMaster20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4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deliagrace:Desktop:Projects%20Open:zoomap:FERG_estimates:FERG_estimates_all-age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deliagrace:Desktop:Projects%20Open:zoomap:FERG_estimates:FERG_estimates_all-ages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'FBD Daly'!$O$53</c:f>
              <c:strCache>
                <c:ptCount val="1"/>
                <c:pt idx="0">
                  <c:v>Microbial</c:v>
                </c:pt>
              </c:strCache>
            </c:strRef>
          </c:tx>
          <c:invertIfNegative val="0"/>
          <c:cat>
            <c:strRef>
              <c:f>'FBD Daly'!$P$52:$S$52</c:f>
              <c:strCache>
                <c:ptCount val="4"/>
                <c:pt idx="0">
                  <c:v>Asia</c:v>
                </c:pt>
                <c:pt idx="1">
                  <c:v>Africa</c:v>
                </c:pt>
                <c:pt idx="2">
                  <c:v>Other developing</c:v>
                </c:pt>
                <c:pt idx="3">
                  <c:v>Developed</c:v>
                </c:pt>
              </c:strCache>
            </c:strRef>
          </c:cat>
          <c:val>
            <c:numRef>
              <c:f>'FBD Daly'!$P$53:$S$53</c:f>
              <c:numCache>
                <c:formatCode>#,##0</c:formatCode>
                <c:ptCount val="4"/>
                <c:pt idx="0">
                  <c:v>12849170</c:v>
                </c:pt>
                <c:pt idx="1">
                  <c:v>8596015</c:v>
                </c:pt>
                <c:pt idx="2">
                  <c:v>3425891</c:v>
                </c:pt>
                <c:pt idx="3">
                  <c:v>531407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B9-4C8D-B032-6051B59A8A85}"/>
            </c:ext>
          </c:extLst>
        </c:ser>
        <c:ser>
          <c:idx val="1"/>
          <c:order val="1"/>
          <c:tx>
            <c:strRef>
              <c:f>'FBD Daly'!$O$54</c:f>
              <c:strCache>
                <c:ptCount val="1"/>
                <c:pt idx="0">
                  <c:v>Helminths</c:v>
                </c:pt>
              </c:strCache>
            </c:strRef>
          </c:tx>
          <c:invertIfNegative val="0"/>
          <c:cat>
            <c:strRef>
              <c:f>'FBD Daly'!$P$52:$S$52</c:f>
              <c:strCache>
                <c:ptCount val="4"/>
                <c:pt idx="0">
                  <c:v>Asia</c:v>
                </c:pt>
                <c:pt idx="1">
                  <c:v>Africa</c:v>
                </c:pt>
                <c:pt idx="2">
                  <c:v>Other developing</c:v>
                </c:pt>
                <c:pt idx="3">
                  <c:v>Developed</c:v>
                </c:pt>
              </c:strCache>
            </c:strRef>
          </c:cat>
          <c:val>
            <c:numRef>
              <c:f>'FBD Daly'!$P$54:$S$54</c:f>
              <c:numCache>
                <c:formatCode>#,##0</c:formatCode>
                <c:ptCount val="4"/>
                <c:pt idx="0">
                  <c:v>3734460</c:v>
                </c:pt>
                <c:pt idx="1">
                  <c:v>1578386</c:v>
                </c:pt>
                <c:pt idx="2">
                  <c:v>430489</c:v>
                </c:pt>
                <c:pt idx="3">
                  <c:v>35614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B9-4C8D-B032-6051B59A8A85}"/>
            </c:ext>
          </c:extLst>
        </c:ser>
        <c:ser>
          <c:idx val="2"/>
          <c:order val="2"/>
          <c:tx>
            <c:strRef>
              <c:f>'FBD Daly'!$O$55</c:f>
              <c:strCache>
                <c:ptCount val="1"/>
                <c:pt idx="0">
                  <c:v>Aflatoxins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'FBD Daly'!$P$52:$S$52</c:f>
              <c:strCache>
                <c:ptCount val="4"/>
                <c:pt idx="0">
                  <c:v>Asia</c:v>
                </c:pt>
                <c:pt idx="1">
                  <c:v>Africa</c:v>
                </c:pt>
                <c:pt idx="2">
                  <c:v>Other developing</c:v>
                </c:pt>
                <c:pt idx="3">
                  <c:v>Developed</c:v>
                </c:pt>
              </c:strCache>
            </c:strRef>
          </c:cat>
          <c:val>
            <c:numRef>
              <c:f>'FBD Daly'!$P$55:$S$55</c:f>
              <c:numCache>
                <c:formatCode>#,##0</c:formatCode>
                <c:ptCount val="4"/>
                <c:pt idx="0">
                  <c:v>401669</c:v>
                </c:pt>
                <c:pt idx="1">
                  <c:v>127730</c:v>
                </c:pt>
                <c:pt idx="2">
                  <c:v>40817</c:v>
                </c:pt>
                <c:pt idx="3">
                  <c:v>4495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B9-4C8D-B032-6051B59A8A85}"/>
            </c:ext>
          </c:extLst>
        </c:ser>
        <c:ser>
          <c:idx val="3"/>
          <c:order val="3"/>
          <c:tx>
            <c:strRef>
              <c:f>'FBD Daly'!$O$56</c:f>
              <c:strCache>
                <c:ptCount val="1"/>
                <c:pt idx="0">
                  <c:v>Other toxins</c:v>
                </c:pt>
              </c:strCache>
            </c:strRef>
          </c:tx>
          <c:invertIfNegative val="0"/>
          <c:cat>
            <c:strRef>
              <c:f>'FBD Daly'!$P$52:$S$52</c:f>
              <c:strCache>
                <c:ptCount val="4"/>
                <c:pt idx="0">
                  <c:v>Asia</c:v>
                </c:pt>
                <c:pt idx="1">
                  <c:v>Africa</c:v>
                </c:pt>
                <c:pt idx="2">
                  <c:v>Other developing</c:v>
                </c:pt>
                <c:pt idx="3">
                  <c:v>Developed</c:v>
                </c:pt>
              </c:strCache>
            </c:strRef>
          </c:cat>
          <c:val>
            <c:numRef>
              <c:f>'FBD Daly'!$P$56:$S$56</c:f>
              <c:numCache>
                <c:formatCode>#,##0</c:formatCode>
                <c:ptCount val="4"/>
                <c:pt idx="0">
                  <c:v>208309</c:v>
                </c:pt>
                <c:pt idx="1">
                  <c:v>19819</c:v>
                </c:pt>
                <c:pt idx="2">
                  <c:v>12842</c:v>
                </c:pt>
                <c:pt idx="3">
                  <c:v>14146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B9-4C8D-B032-6051B59A8A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0665608"/>
        <c:axId val="6919816"/>
      </c:barChart>
      <c:catAx>
        <c:axId val="230665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 i="0"/>
            </a:pPr>
            <a:endParaRPr lang="en-US"/>
          </a:p>
        </c:txPr>
        <c:crossAx val="6919816"/>
        <c:crosses val="autoZero"/>
        <c:auto val="1"/>
        <c:lblAlgn val="ctr"/>
        <c:lblOffset val="100"/>
        <c:noMultiLvlLbl val="0"/>
      </c:catAx>
      <c:valAx>
        <c:axId val="691981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30665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559842630590046"/>
          <c:y val="0.35411901381179817"/>
          <c:w val="0.2411335675463023"/>
          <c:h val="0.25897508713050216"/>
        </c:manualLayout>
      </c:layout>
      <c:overlay val="0"/>
      <c:txPr>
        <a:bodyPr/>
        <a:lstStyle/>
        <a:p>
          <a:pPr>
            <a:defRPr sz="1600" b="1" i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cat>
            <c:strRef>
              <c:f>'FBD Daly'!$V$53:$V$54</c:f>
              <c:strCache>
                <c:ptCount val="2"/>
                <c:pt idx="0">
                  <c:v>zoonoses</c:v>
                </c:pt>
                <c:pt idx="1">
                  <c:v>non zoonoses</c:v>
                </c:pt>
              </c:strCache>
            </c:strRef>
          </c:cat>
          <c:val>
            <c:numRef>
              <c:f>'FBD Daly'!$W$53:$W$54</c:f>
              <c:numCache>
                <c:formatCode>General</c:formatCode>
                <c:ptCount val="2"/>
                <c:pt idx="0">
                  <c:v>18509451</c:v>
                </c:pt>
                <c:pt idx="1">
                  <c:v>11625477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6F-4CE2-A1DC-1F52C57A5C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6121447521875834"/>
          <c:y val="0.27610824509005299"/>
          <c:w val="0.43434245824384066"/>
          <c:h val="0.44778350981989301"/>
        </c:manualLayout>
      </c:layout>
      <c:overlay val="0"/>
      <c:txPr>
        <a:bodyPr/>
        <a:lstStyle/>
        <a:p>
          <a:pPr>
            <a:defRPr sz="1400" b="1" i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3/17/2021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17/03/2021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173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F332F5-4B36-4A6C-8BE0-80C946B883F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+mn-ea"/>
                <a:cs typeface="Arial" charset="0"/>
              </a:rPr>
              <a:pPr marL="0" marR="0" lvl="0" indent="0" algn="r" defTabSz="93173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255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5CF297-6DA4-43BE-8DA9-ED8DEA4B252A}" type="slidenum">
              <a:rPr kumimoji="0" lang="en-GB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9548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173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F332F5-4B36-4A6C-8BE0-80C946B883F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18" charset="0"/>
                <a:ea typeface="+mn-ea"/>
                <a:cs typeface="Arial" charset="0"/>
              </a:rPr>
              <a:pPr marL="0" marR="0" lvl="0" indent="0" algn="r" defTabSz="93173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255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4.jpe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15.jpeg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14.jpeg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15.jpe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14.jpe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3.wmf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4.wmf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5.wmf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6.wmf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7.wmf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8.wmf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15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7.xml"/><Relationship Id="rId4" Type="http://schemas.openxmlformats.org/officeDocument/2006/relationships/image" Target="../media/image15.jpeg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7.xml"/><Relationship Id="rId4" Type="http://schemas.openxmlformats.org/officeDocument/2006/relationships/image" Target="../media/image14.jpeg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7.xml"/><Relationship Id="rId4" Type="http://schemas.openxmlformats.org/officeDocument/2006/relationships/image" Target="cid:image001.png@01D16D8C.9C905A10" TargetMode="Externa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8.xml"/><Relationship Id="rId4" Type="http://schemas.openxmlformats.org/officeDocument/2006/relationships/image" Target="../media/image15.jpeg"/></Relationships>
</file>

<file path=ppt/slideLayouts/_rels/slideLayout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8.xml"/><Relationship Id="rId4" Type="http://schemas.openxmlformats.org/officeDocument/2006/relationships/image" Target="../media/image14.jpeg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8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9.xml"/><Relationship Id="rId4" Type="http://schemas.openxmlformats.org/officeDocument/2006/relationships/image" Target="../media/image15.jpeg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9.xml"/><Relationship Id="rId4" Type="http://schemas.openxmlformats.org/officeDocument/2006/relationships/image" Target="../media/image14.jpeg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3.xml"/><Relationship Id="rId4" Type="http://schemas.openxmlformats.org/officeDocument/2006/relationships/image" Target="../media/image3.wmf"/></Relationships>
</file>

<file path=ppt/slideLayouts/_rels/slideLayout2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3.xml"/><Relationship Id="rId4" Type="http://schemas.openxmlformats.org/officeDocument/2006/relationships/image" Target="../media/image4.wmf"/></Relationships>
</file>

<file path=ppt/slideLayouts/_rels/slideLayout2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3.xml"/><Relationship Id="rId4" Type="http://schemas.openxmlformats.org/officeDocument/2006/relationships/image" Target="../media/image5.wmf"/></Relationships>
</file>

<file path=ppt/slideLayouts/_rels/slideLayout2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3.xml"/><Relationship Id="rId4" Type="http://schemas.openxmlformats.org/officeDocument/2006/relationships/image" Target="../media/image6.wmf"/></Relationships>
</file>

<file path=ppt/slideLayouts/_rels/slideLayout2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3.xml"/><Relationship Id="rId4" Type="http://schemas.openxmlformats.org/officeDocument/2006/relationships/image" Target="../media/image7.wmf"/></Relationships>
</file>

<file path=ppt/slideLayouts/_rels/slideLayout2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3.xml"/><Relationship Id="rId4" Type="http://schemas.openxmlformats.org/officeDocument/2006/relationships/image" Target="../media/image8.wmf"/></Relationships>
</file>

<file path=ppt/slideLayouts/_rels/slideLayout2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3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2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23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2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jpe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jpe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1.jpe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3.jpeg"/><Relationship Id="rId4" Type="http://schemas.openxmlformats.org/officeDocument/2006/relationships/hyperlink" Target="http://www.cgiar.org/about-us/our-funder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5.jpe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0.jpe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5.jpe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6.xml"/><Relationship Id="rId4" Type="http://schemas.openxmlformats.org/officeDocument/2006/relationships/image" Target="cid:image001.png@01D16D8C.9C905A10" TargetMode="Externa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5.jpe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4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5.jpe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4.jpe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5.jpeg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4.jpeg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9.xml"/><Relationship Id="rId4" Type="http://schemas.openxmlformats.org/officeDocument/2006/relationships/image" Target="cid:image001.png@01D16D8C.9C905A10" TargetMode="Externa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15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14.jpe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0.xml"/><Relationship Id="rId4" Type="http://schemas.openxmlformats.org/officeDocument/2006/relationships/image" Target="cid:image001.png@01D16D8C.9C905A10" TargetMode="Externa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37127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2928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6"/>
            <a:ext cx="89408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89"/>
            <a:ext cx="1219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i="1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>
                <a:solidFill>
                  <a:srgbClr val="762123"/>
                </a:solidFill>
                <a:latin typeface="Calibri" pitchFamily="34" charset="0"/>
                <a:cs typeface="Arial" charset="0"/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80357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275246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87563"/>
            <a:ext cx="10801351" cy="329184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en-US"/>
          </a:p>
          <a:p>
            <a:pPr lvl="1"/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734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HEADER HERE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7034" y="2087563"/>
            <a:ext cx="10801351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err="1"/>
              <a:t>Dsfadsfa</a:t>
            </a:r>
            <a:r>
              <a:rPr lang="en-US"/>
              <a:t> to edit Master text styles</a:t>
            </a:r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90871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,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7034" y="2388787"/>
            <a:ext cx="10801351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Fdsgfdgsdf</a:t>
            </a:r>
            <a:endParaRPr lang="en-US"/>
          </a:p>
          <a:p>
            <a:pPr lvl="1"/>
            <a:r>
              <a:rPr lang="en-US"/>
              <a:t>Click to edit Master text styles</a:t>
            </a:r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903414"/>
            <a:ext cx="10871200" cy="4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Subhead goes here</a:t>
            </a:r>
          </a:p>
        </p:txBody>
      </p:sp>
    </p:spTree>
    <p:extLst>
      <p:ext uri="{BB962C8B-B14F-4D97-AF65-F5344CB8AC3E}">
        <p14:creationId xmlns:p14="http://schemas.microsoft.com/office/powerpoint/2010/main" val="29007636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bulleted list,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02217" y="2205038"/>
            <a:ext cx="5825067" cy="3840162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100024" y="2204869"/>
            <a:ext cx="4459816" cy="367956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771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 in parens,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388787"/>
            <a:ext cx="10801351" cy="329184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699709"/>
            <a:ext cx="10871200" cy="398033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D37D2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(Parentheses Under Header)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95994199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88CEA77-4586-4E04-81A9-B829D3A57525}" type="datetimeFigureOut">
              <a:rPr lang="en-US" smtClean="0"/>
              <a:pPr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A4A3A83-1094-409F-AF37-70B408348D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41354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3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3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72908463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39673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39219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2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2667178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50182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729558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8"/>
            <a:ext cx="89408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>
                  <a:latin typeface="+mj-lt"/>
                </a:rPr>
                <a:t>The presentation has a Creative Commons licence. You are free to re-use or distribute this work, provided credit is given to ILRI.</a:t>
              </a:r>
              <a:endParaRPr lang="en-US" sz="90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91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74357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sph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ppt1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575426"/>
            <a:ext cx="1219200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6553200"/>
            <a:ext cx="2844800" cy="304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42400" y="6553200"/>
            <a:ext cx="2844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303D50-E721-40BD-8D70-7608B1130B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194080"/>
      </p:ext>
    </p:extLst>
  </p:cSld>
  <p:clrMapOvr>
    <a:masterClrMapping/>
  </p:clrMapOvr>
  <p:hf sldNum="0" hdr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0DB566-27AA-4D5F-91E6-7E630EE07A98}" type="datetime4">
              <a:rPr lang="de-CH" altLang="en-US"/>
              <a:pPr/>
              <a:t>17. März 2021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"One health" added value and potential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78AB0-822E-4465-8F71-599FF3A6C7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57440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84B0CF-4B14-F941-9801-6CD5F50867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17628"/>
            <a:ext cx="1367544" cy="6651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80916-FA97-D540-A2E3-46F5128BCC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89" y="3013350"/>
            <a:ext cx="10113941" cy="8370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EE3D2AF-1139-AB4F-A6F2-9340C41DC49E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2070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FE8387-7D5D-5F44-BB7F-D647138E0A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09600" y="1084876"/>
            <a:ext cx="1214274" cy="4571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9DA5F7C-139E-3D4A-A8ED-B0D4DFA22CE1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7AFF67-954D-5247-BABB-DC449735660B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E6C30D-654D-C346-A12F-2861616F6D55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3CB514-A11E-744E-B416-3B0C5772BEF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DF244E-A258-8347-9B53-F9EA3AB11228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B9C88D-0F42-E243-85B1-C733D34D6FCA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0C5C7E-8E2C-FE41-95E4-03D93B5B658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551C404-F2AC-3A41-9122-B9C3540C5D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8986684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694E371-10C8-694A-88CA-558796637F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134256" y="3752486"/>
            <a:ext cx="1214274" cy="4571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F035D18-463A-D14E-BF9F-251C6B0BE82F}"/>
              </a:ext>
            </a:extLst>
          </p:cNvPr>
          <p:cNvGrpSpPr/>
          <p:nvPr userDrawn="1"/>
        </p:nvGrpSpPr>
        <p:grpSpPr>
          <a:xfrm>
            <a:off x="0" y="2778041"/>
            <a:ext cx="12192000" cy="50800"/>
            <a:chOff x="585589" y="2791976"/>
            <a:chExt cx="10914746" cy="15340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BB9228C-3396-8C48-A3EC-552FF2B5314D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C22C15D-2390-2E46-B709-C5713D542347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06437BD-1049-7444-8030-937A19DABF1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09787F2-D0AB-1647-B45A-8926F5F55512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90CB1F8-C271-8949-9A8F-51BDC754F551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738FC6F-D3E9-B14E-BFC0-3E83D3DBE01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CAB2512-C684-B146-B34B-10AF77D1A992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459E1A3-8BE7-694C-BE8C-741BE79A67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94374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0" y="-1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952B0E-4B5A-C240-90A6-91789F2E98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0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433745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515888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07295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195734" y="1438425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09970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82992" y="1438425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81391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F206FE-5B41-E843-BA94-9F18FB646DE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273161-F0FB-5543-9E49-1827B43BD38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B360E4-6C48-014F-8CC5-9240D9BBA108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0936B6-B0F7-5E44-9C3F-2B7B65C815B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1622331-F64D-254F-9609-0B62A8948B26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76A10A-3647-E645-96C3-A88527EAF3D3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8FE067-98D0-9242-B0AF-24FBEE71B5B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4F4E1-4EC6-1A42-AD70-37700BFFE226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A701169-22A5-6846-8690-227472AD19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0" y="1084876"/>
            <a:ext cx="1214274" cy="45719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928966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9322C6-C587-1D48-8CD0-DF5E20F1041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67DC24E-3A0A-2848-A3C9-FD558AD8D715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E268FC4-5196-F847-8AA6-92725CE96FB6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3984C5-DBDD-C047-A0AB-FF56FDD448E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524044B-D658-B241-A574-6EE263647D4D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9667B03-8D46-2D4F-BD1D-5194B43466A0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9DF6EF-3483-6342-A767-138F40C0E8A7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4F07F4-1BC1-CA45-AE0C-153610498E57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0F53FA6-A200-FB4E-8389-EB0EFD21D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63135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B6A0D8B-E5E2-6C46-BB9F-3A02CA07A8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9654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089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DE68C1-B323-774D-90A8-64C2ED5649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4" y="5178660"/>
            <a:ext cx="11425779" cy="15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9497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2847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BA449E-F27E-644F-A4A8-C09F4C8690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70" y="1718180"/>
            <a:ext cx="12890198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83237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3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2250">
                <a:solidFill>
                  <a:srgbClr val="FFFFFF"/>
                </a:solidFill>
              </a:rPr>
              <a:t>Minimum 0f 30 point</a:t>
            </a:r>
            <a:br>
              <a:rPr lang="en-US" sz="2250">
                <a:solidFill>
                  <a:srgbClr val="FFFFFF"/>
                </a:solidFill>
              </a:rPr>
            </a:br>
            <a:r>
              <a:rPr lang="en-US" sz="2250">
                <a:solidFill>
                  <a:srgbClr val="FFFFFF"/>
                </a:solidFill>
              </a:rPr>
              <a:t> and maximum 3 lines title</a:t>
            </a:r>
            <a:br>
              <a:rPr lang="en-US" sz="2250">
                <a:solidFill>
                  <a:srgbClr val="FFFFFF"/>
                </a:solidFill>
              </a:rPr>
            </a:br>
            <a:r>
              <a:rPr lang="en-US" sz="225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3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5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72353271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900"/>
              </a:spcAft>
              <a:buNone/>
              <a:defRPr sz="2250"/>
            </a:lvl1pPr>
            <a:lvl2pPr marL="557213" indent="-214313">
              <a:lnSpc>
                <a:spcPct val="100000"/>
              </a:lnSpc>
              <a:buFont typeface="Wingdings" pitchFamily="2" charset="2"/>
              <a:buChar char="q"/>
              <a:defRPr sz="1950"/>
            </a:lvl2pPr>
            <a:lvl3pPr>
              <a:defRPr sz="165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11440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215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2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2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198263021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267597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5496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5"/>
            <a:ext cx="8940800" cy="221212"/>
            <a:chOff x="1066800" y="6543985"/>
            <a:chExt cx="6705600" cy="22031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195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675" i="1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675" i="1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675" i="1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675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89"/>
            <a:ext cx="1219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i="1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>
                <a:solidFill>
                  <a:srgbClr val="762123"/>
                </a:solidFill>
                <a:latin typeface="Calibri" pitchFamily="34" charset="0"/>
                <a:cs typeface="Arial" charset="0"/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43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97346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46915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3386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5645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0154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9895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68894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4927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8969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34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3399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0829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4536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9130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59492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4050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98768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98360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09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846946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3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2250" dirty="0">
                <a:solidFill>
                  <a:srgbClr val="FFFFFF"/>
                </a:solidFill>
              </a:rPr>
              <a:t>Minimum 0f 30 point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 and maximum 3 lines title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3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5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6675834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900"/>
              </a:spcAft>
              <a:buNone/>
              <a:defRPr sz="2250"/>
            </a:lvl1pPr>
            <a:lvl2pPr marL="557213" indent="-214313">
              <a:lnSpc>
                <a:spcPct val="100000"/>
              </a:lnSpc>
              <a:buFont typeface="Wingdings" pitchFamily="2" charset="2"/>
              <a:buChar char="q"/>
              <a:defRPr sz="1950"/>
            </a:lvl2pPr>
            <a:lvl3pPr>
              <a:defRPr sz="165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92128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14900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2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83680841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70496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45073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436460" y="6550971"/>
            <a:ext cx="812800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7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75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80" y="2302891"/>
            <a:ext cx="1219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24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60880" y="3149026"/>
            <a:ext cx="6096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24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072" y="4869163"/>
            <a:ext cx="8668021" cy="1507239"/>
          </a:xfrm>
          <a:prstGeom prst="rect">
            <a:avLst/>
          </a:prstGeom>
        </p:spPr>
      </p:pic>
      <p:pic>
        <p:nvPicPr>
          <p:cNvPr id="7" name="Picture 6" descr="cc-by 88x31.png"/>
          <p:cNvPicPr/>
          <p:nvPr userDrawn="1"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40" y="6569514"/>
            <a:ext cx="78232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881303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53581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078E5666-0915-42DB-8808-153BA9CE1918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DD7C7D5F-56CB-4466-9C56-E12B5FC80C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0173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1547-3FD0-417E-96C8-7A9C3220D525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D0E38-571F-4870-AF80-46E2E8377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80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762898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32837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047200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617716053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980819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88171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6"/>
            <a:ext cx="89408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89"/>
            <a:ext cx="1219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dirty="0">
                <a:solidFill>
                  <a:srgbClr val="762123"/>
                </a:solidFill>
                <a:latin typeface="Calibri" pitchFamily="34" charset="0"/>
                <a:cs typeface="Arial" charset="0"/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50222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3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2250" dirty="0">
                <a:solidFill>
                  <a:srgbClr val="FFFFFF"/>
                </a:solidFill>
              </a:rPr>
              <a:t>Minimum 0f 30 point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 and maximum 3 lines title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3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5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883141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900"/>
              </a:spcAft>
              <a:buNone/>
              <a:defRPr sz="2250"/>
            </a:lvl1pPr>
            <a:lvl2pPr marL="557213" indent="-214313">
              <a:lnSpc>
                <a:spcPct val="100000"/>
              </a:lnSpc>
              <a:buFont typeface="Wingdings" pitchFamily="2" charset="2"/>
              <a:buChar char="q"/>
              <a:defRPr sz="1950"/>
            </a:lvl2pPr>
            <a:lvl3pPr>
              <a:defRPr sz="165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43378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770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2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422676575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80446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912274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5"/>
            <a:ext cx="8940800" cy="221212"/>
            <a:chOff x="1066800" y="6543985"/>
            <a:chExt cx="6705600" cy="22031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195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675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675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675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675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89"/>
            <a:ext cx="1219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dirty="0">
                <a:solidFill>
                  <a:srgbClr val="762123"/>
                </a:solidFill>
                <a:latin typeface="Calibri" pitchFamily="34" charset="0"/>
                <a:cs typeface="Arial" charset="0"/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2581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3"/>
            <a:ext cx="12192000" cy="1268413"/>
          </a:xfrm>
          <a:prstGeom prst="rect">
            <a:avLst/>
          </a:prstGeom>
          <a:solidFill>
            <a:srgbClr val="682622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prstClr val="white"/>
              </a:solidFill>
              <a:latin typeface="Calibri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algn="l">
              <a:defRPr sz="2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8" y="6348416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326037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96369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4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5" y="2087563"/>
            <a:ext cx="10801351" cy="3291840"/>
          </a:xfrm>
          <a:prstGeom prst="rect">
            <a:avLst/>
          </a:prstGeom>
        </p:spPr>
        <p:txBody>
          <a:bodyPr/>
          <a:lstStyle>
            <a:lvl1pPr marL="214313" indent="-214313">
              <a:buFont typeface="Arial" panose="020B0604020202020204" pitchFamily="34" charset="0"/>
              <a:buChar char="•"/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57213" indent="-214313">
              <a:buFont typeface="Courier New" panose="02070309020205020404" pitchFamily="49" charset="0"/>
              <a:buChar char="o"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en-US" dirty="0"/>
          </a:p>
          <a:p>
            <a:pPr lvl="1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69235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4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7035" y="2087563"/>
            <a:ext cx="10801351" cy="3291840"/>
          </a:xfrm>
          <a:prstGeom prst="rect">
            <a:avLst/>
          </a:prstGeom>
        </p:spPr>
        <p:txBody>
          <a:bodyPr/>
          <a:lstStyle>
            <a:lvl1pPr marL="214313" marR="0" indent="-214313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35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557213" indent="-214313">
              <a:buFont typeface="Courier New" panose="02070309020205020404" pitchFamily="49" charset="0"/>
              <a:buChar char="o"/>
              <a:defRPr sz="1125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214313" marR="0" lvl="0" indent="-214313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err="1"/>
              <a:t>Dsfadsfa</a:t>
            </a:r>
            <a:r>
              <a:rPr lang="en-US" dirty="0"/>
              <a:t>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65453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,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4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7035" y="2388787"/>
            <a:ext cx="10801351" cy="3291840"/>
          </a:xfrm>
          <a:prstGeom prst="rect">
            <a:avLst/>
          </a:prstGeom>
        </p:spPr>
        <p:txBody>
          <a:bodyPr/>
          <a:lstStyle>
            <a:lvl1pPr marL="214313" marR="0" indent="-214313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35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557213" indent="-214313">
              <a:buFont typeface="Courier New" panose="02070309020205020404" pitchFamily="49" charset="0"/>
              <a:buChar char="o"/>
              <a:defRPr sz="1125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Fdsgfdgsdf</a:t>
            </a:r>
            <a:endParaRPr lang="en-US" dirty="0"/>
          </a:p>
          <a:p>
            <a:pPr lvl="1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903416"/>
            <a:ext cx="10871200" cy="4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75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</p:spTree>
    <p:extLst>
      <p:ext uri="{BB962C8B-B14F-4D97-AF65-F5344CB8AC3E}">
        <p14:creationId xmlns:p14="http://schemas.microsoft.com/office/powerpoint/2010/main" val="210710091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bulleted list,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4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02217" y="2205038"/>
            <a:ext cx="5825067" cy="3840162"/>
          </a:xfrm>
          <a:prstGeom prst="rect">
            <a:avLst/>
          </a:prstGeom>
        </p:spPr>
        <p:txBody>
          <a:bodyPr/>
          <a:lstStyle>
            <a:lvl1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100024" y="2204869"/>
            <a:ext cx="4459816" cy="367956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3591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 in parens,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5" y="2388787"/>
            <a:ext cx="10801351" cy="3291840"/>
          </a:xfrm>
          <a:prstGeom prst="rect">
            <a:avLst/>
          </a:prstGeom>
        </p:spPr>
        <p:txBody>
          <a:bodyPr/>
          <a:lstStyle>
            <a:lvl1pPr marL="214313" indent="-214313">
              <a:buFont typeface="Arial" panose="020B0604020202020204" pitchFamily="34" charset="0"/>
              <a:buChar char="•"/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699709"/>
            <a:ext cx="10871200" cy="398033"/>
          </a:xfrm>
          <a:prstGeom prst="rect">
            <a:avLst/>
          </a:prstGeom>
        </p:spPr>
        <p:txBody>
          <a:bodyPr/>
          <a:lstStyle>
            <a:lvl1pPr marL="0" marR="0" indent="0" algn="ctr" defTabSz="342900" rtl="0" eaLnBrk="1" fontAlgn="auto" latinLnBrk="0" hangingPunct="1">
              <a:lnSpc>
                <a:spcPts val="176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75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ts val="176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D37D2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(Parentheses Under Header)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4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297348265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C88CEA77-4586-4E04-81A9-B829D3A57525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CA4A3A83-1094-409F-AF37-70B408348D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11150"/>
      </p:ext>
    </p:extLst>
  </p:cSld>
  <p:clrMapOvr>
    <a:masterClrMapping/>
  </p:clrMapOvr>
  <p:transition advClick="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2267082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1602557"/>
            <a:ext cx="10801351" cy="4138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90362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1593130"/>
            <a:ext cx="10801351" cy="41289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800100" indent="-342900">
              <a:buFont typeface="Courier New" panose="02070309020205020404" pitchFamily="49" charset="0"/>
              <a:buChar char="o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buFont typeface="Wingdings" panose="05000000000000000000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 err="1"/>
              <a:t>Slkjefe</a:t>
            </a:r>
            <a:endParaRPr lang="en-US" dirty="0"/>
          </a:p>
          <a:p>
            <a:pPr lvl="2"/>
            <a:r>
              <a:rPr lang="en-US" dirty="0" err="1"/>
              <a:t>fesefe</a:t>
            </a:r>
            <a:endParaRPr lang="en-US" dirty="0"/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D787DF2-7769-48A3-BD29-45844A854C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367193644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,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15583"/>
            <a:ext cx="10801351" cy="3665044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79209" y="1460356"/>
            <a:ext cx="10871200" cy="4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41874F3-BCD9-43C8-8D3D-735D78EA30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161975375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bulleted list,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02217" y="1593130"/>
            <a:ext cx="5825067" cy="445207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100024" y="1618551"/>
            <a:ext cx="4459816" cy="426588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DF06482-9138-459D-9679-C6298154A3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252293639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 in parens,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55043"/>
            <a:ext cx="10801351" cy="3625584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294355"/>
            <a:ext cx="10871200" cy="398033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37D2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(Parentheses Under Header)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6DAD97-0903-4191-B461-1BAE9DD036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25386313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930C665-DF19-45EF-80DF-536AE22C48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424463042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76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0DA31-4181-2A45-88C1-29AE8654A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33633"/>
            <a:ext cx="10515600" cy="4351338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AA967C5-9957-514C-B018-88D503A12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6517"/>
            <a:ext cx="10515600" cy="1282179"/>
          </a:xfrm>
        </p:spPr>
        <p:txBody>
          <a:bodyPr/>
          <a:lstStyle>
            <a:lvl1pPr>
              <a:defRPr b="1" i="0">
                <a:solidFill>
                  <a:srgbClr val="384FA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6E52E36-89AD-CA45-A86A-8E37381B5779}"/>
              </a:ext>
            </a:extLst>
          </p:cNvPr>
          <p:cNvGrpSpPr/>
          <p:nvPr userDrawn="1"/>
        </p:nvGrpSpPr>
        <p:grpSpPr>
          <a:xfrm>
            <a:off x="0" y="-1"/>
            <a:ext cx="12192000" cy="673133"/>
            <a:chOff x="0" y="6352861"/>
            <a:chExt cx="12192000" cy="67313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71C18E-22DB-314B-8B73-72D3ED4B9C9C}"/>
                </a:ext>
              </a:extLst>
            </p:cNvPr>
            <p:cNvSpPr/>
            <p:nvPr userDrawn="1"/>
          </p:nvSpPr>
          <p:spPr>
            <a:xfrm rot="10800000">
              <a:off x="0" y="6352861"/>
              <a:ext cx="12192000" cy="673133"/>
            </a:xfrm>
            <a:prstGeom prst="rect">
              <a:avLst/>
            </a:prstGeom>
            <a:gradFill>
              <a:gsLst>
                <a:gs pos="0">
                  <a:srgbClr val="384FA2">
                    <a:alpha val="6000"/>
                  </a:srgbClr>
                </a:gs>
                <a:gs pos="78000">
                  <a:srgbClr val="384FA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9BE812A-84A3-F442-8FEC-2FD018D865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755" y="6396244"/>
              <a:ext cx="1046903" cy="5863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176252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5230337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10098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97345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0439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7295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60024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63275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0651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56954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472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42410226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075460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10884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7554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486828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678109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37617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406720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206591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50968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3321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980733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715034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79415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638756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8599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32064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387366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380978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96783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36951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56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91948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2804777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22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66800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62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5538755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8492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9350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6"/>
            <a:ext cx="89408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>
                  <a:latin typeface="+mj-lt"/>
                </a:rPr>
                <a:t>The presentation has a Creative Commons </a:t>
              </a:r>
              <a:r>
                <a:rPr lang="en-US" sz="900" i="1" err="1">
                  <a:latin typeface="+mj-lt"/>
                </a:rPr>
                <a:t>licence</a:t>
              </a:r>
              <a:r>
                <a:rPr lang="en-US" sz="900" i="1">
                  <a:latin typeface="+mj-lt"/>
                </a:rPr>
                <a:t>. You are free to re-use or distribute this work, provided credit is given to ILRI.</a:t>
              </a:r>
              <a:endParaRPr lang="en-US" sz="90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390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3CGI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264652" y="0"/>
            <a:ext cx="2927349" cy="463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144227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12800" y="76203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2400"/>
              </a:lnSpc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168400" y="1524003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5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630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8" y="6348416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13" indent="-2143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195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4194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88669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8" y="6348416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3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349252" y="1295400"/>
            <a:ext cx="11436349" cy="4953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01079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8" y="6348416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93069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8" y="6348416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9890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8" y="6348416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0"/>
            <a:ext cx="9042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BE3D3-CE95-9B4B-9EA6-03D638179505}" type="datetime1">
              <a:rPr lang="en-US"/>
              <a:pPr>
                <a:defRPr/>
              </a:pPr>
              <a:t>3/17/2021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DBCCB-8698-CB4E-A42B-5D4FE23EF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415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4DA11-2D05-4246-BDBD-9CFB99A35D78}" type="datetimeFigureOut">
              <a:rPr lang="en-GB"/>
              <a:pPr>
                <a:defRPr/>
              </a:pPr>
              <a:t>17/03/2021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78262-1D27-4F65-9425-1107F36209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8" y="6348416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774092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239983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65817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58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6971592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04326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1092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436460" y="6550969"/>
            <a:ext cx="8128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4140" y="6569512"/>
            <a:ext cx="78232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664071" y="3992626"/>
            <a:ext cx="86680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GB" sz="1200" b="0" i="0" u="none" kern="1200">
                <a:solidFill>
                  <a:schemeClr val="tx1"/>
                </a:solidFill>
                <a:effectLst/>
                <a:latin typeface="+mj-lt"/>
                <a:ea typeface="+mn-ea"/>
                <a:cs typeface="Arial" charset="0"/>
              </a:rPr>
              <a:t>ILRI thanks all donors and organizations which globally supported its work through their contributions to the </a:t>
            </a:r>
            <a:r>
              <a:rPr lang="en-GB" sz="1200" b="0" i="0" u="none" strike="noStrike" kern="1200">
                <a:solidFill>
                  <a:schemeClr val="tx1"/>
                </a:solidFill>
                <a:effectLst/>
                <a:latin typeface="+mj-lt"/>
                <a:ea typeface="+mn-ea"/>
                <a:cs typeface="Arial" charset="0"/>
                <a:hlinkClick r:id="rId4"/>
              </a:rPr>
              <a:t>CGIAR system</a:t>
            </a:r>
            <a:endParaRPr lang="en-GB" sz="1200" b="0" i="0" u="none" kern="1200">
              <a:solidFill>
                <a:schemeClr val="tx1"/>
              </a:solidFill>
              <a:effectLst/>
              <a:latin typeface="+mj-lt"/>
              <a:ea typeface="+mn-ea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071" y="4838762"/>
            <a:ext cx="8668512" cy="15179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4B9A0A-4898-41E8-898B-3A18EB45C39C}"/>
              </a:ext>
            </a:extLst>
          </p:cNvPr>
          <p:cNvSpPr/>
          <p:nvPr userDrawn="1"/>
        </p:nvSpPr>
        <p:spPr>
          <a:xfrm>
            <a:off x="5686081" y="4382282"/>
            <a:ext cx="117800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7658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1" y="115888"/>
            <a:ext cx="10972800" cy="792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417" y="1277939"/>
            <a:ext cx="10972800" cy="43830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56535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9BF21-222F-4330-B25D-2B802C517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049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1" y="115888"/>
            <a:ext cx="10972800" cy="792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4417" y="1277939"/>
            <a:ext cx="5384800" cy="43830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2417" y="1277939"/>
            <a:ext cx="5384800" cy="43830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49164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727200" y="228600"/>
            <a:ext cx="10058400" cy="1143000"/>
          </a:xfrm>
        </p:spPr>
        <p:txBody>
          <a:bodyPr>
            <a:noAutofit/>
          </a:bodyPr>
          <a:lstStyle>
            <a:lvl1pPr marL="0" indent="0">
              <a:buNone/>
              <a:defRPr sz="225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Page title minimum of 30 points and maximum</a:t>
            </a:r>
            <a:br>
              <a:rPr lang="en-US"/>
            </a:br>
            <a:r>
              <a:rPr lang="en-US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828800" y="1905000"/>
            <a:ext cx="9956800" cy="3810000"/>
          </a:xfrm>
        </p:spPr>
        <p:txBody>
          <a:bodyPr/>
          <a:lstStyle>
            <a:lvl1pPr marL="257175" marR="0" indent="-257175" algn="l" defTabSz="685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 sz="1800"/>
            </a:lvl1pPr>
            <a:lvl2pPr marL="557213" marR="0" indent="-214313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857250" marR="0" indent="-17145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200150" marR="0" indent="-17145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1543050" marR="0" indent="-17145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257175" marR="0" lvl="0" indent="-257175" algn="l" defTabSz="685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9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857250" marR="0" lvl="2" indent="-17145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200150" marR="0" lvl="3" indent="-17145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200150" marR="0" lvl="3" indent="-17145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1543050" marR="0" lvl="4" indent="-17145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1743747224"/>
      </p:ext>
    </p:extLst>
  </p:cSld>
  <p:clrMapOvr>
    <a:masterClrMapping/>
  </p:clrMapOvr>
  <p:transition spd="slow">
    <p:wipe dir="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8721177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008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1726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1206908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1429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497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67" y="6348414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0"/>
            <a:ext cx="9042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BE3D3-CE95-9B4B-9EA6-03D638179505}" type="datetime1">
              <a:rPr lang="en-US">
                <a:solidFill>
                  <a:prstClr val="black"/>
                </a:solidFill>
                <a:latin typeface="Calibri" pitchFamily="34" charset="0"/>
                <a:ea typeface="+mn-ea"/>
                <a:cs typeface="Arial" charset="0"/>
              </a:rPr>
              <a:pPr>
                <a:defRPr/>
              </a:pPr>
              <a:t>3/17/2021</a:t>
            </a:fld>
            <a:endParaRPr lang="en-US">
              <a:solidFill>
                <a:prstClr val="black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DBCCB-8698-CB4E-A42B-5D4FE23EFB87}" type="slidenum">
              <a:rPr lang="en-US">
                <a:solidFill>
                  <a:prstClr val="black"/>
                </a:solidFill>
                <a:latin typeface="Calibri" pitchFamily="34" charset="0"/>
                <a:ea typeface="+mn-ea"/>
                <a:cs typeface="Arial" charset="0"/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7595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3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3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9015483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9347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085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2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2985049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9182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67653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436460" y="6550971"/>
            <a:ext cx="8128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80" y="2302891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072" y="4869163"/>
            <a:ext cx="8668021" cy="1507239"/>
          </a:xfrm>
          <a:prstGeom prst="rect">
            <a:avLst/>
          </a:prstGeom>
        </p:spPr>
      </p:pic>
      <p:pic>
        <p:nvPicPr>
          <p:cNvPr id="7" name="Picture 6" descr="cc-by 88x31.png"/>
          <p:cNvPicPr/>
          <p:nvPr userDrawn="1"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4140" y="6569514"/>
            <a:ext cx="78232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43928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F3D6C91-5392-7140-AEEC-C42C150CF107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E3FC425-62BA-7F43-A266-BD79F09DE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4289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220216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3291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9969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260307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8974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0511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6"/>
            <a:ext cx="89408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>
                  <a:latin typeface="+mj-lt"/>
                </a:rPr>
                <a:t>The presentation has a Creative Commons </a:t>
              </a:r>
              <a:r>
                <a:rPr lang="en-US" sz="900" i="1" err="1">
                  <a:latin typeface="+mj-lt"/>
                </a:rPr>
                <a:t>licence</a:t>
              </a:r>
              <a:r>
                <a:rPr lang="en-US" sz="900" i="1">
                  <a:latin typeface="+mj-lt"/>
                </a:rPr>
                <a:t>. You are free to re-use or distribute this work, provided credit is given to ILRI.</a:t>
              </a:r>
              <a:endParaRPr lang="en-US" sz="90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51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304866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4026942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71269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35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119375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6509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95844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6"/>
            <a:ext cx="89408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>
                  <a:latin typeface="+mj-lt"/>
                </a:rPr>
                <a:t>The presentation has a Creative Commons </a:t>
              </a:r>
              <a:r>
                <a:rPr lang="en-US" sz="900" i="1" err="1">
                  <a:latin typeface="+mj-lt"/>
                </a:rPr>
                <a:t>licence</a:t>
              </a:r>
              <a:r>
                <a:rPr lang="en-US" sz="900" i="1">
                  <a:latin typeface="+mj-lt"/>
                </a:rPr>
                <a:t>. You are free to re-use or distribute this work, provided credit is given to ILRI.</a:t>
              </a:r>
              <a:endParaRPr lang="en-US" sz="90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9724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2593968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186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0972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6065192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5577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145352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436460" y="6550969"/>
            <a:ext cx="8128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071" y="4869161"/>
            <a:ext cx="8668021" cy="1507239"/>
          </a:xfrm>
          <a:prstGeom prst="rect">
            <a:avLst/>
          </a:prstGeom>
        </p:spPr>
      </p:pic>
      <p:pic>
        <p:nvPicPr>
          <p:cNvPr id="7" name="Picture 6" descr="cc-by 88x31.png"/>
          <p:cNvPicPr/>
          <p:nvPr userDrawn="1"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4140" y="6569512"/>
            <a:ext cx="78232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474897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CE797FE-0752-4C4D-9CA6-308617AD1886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88A2D3C-C638-0848-90A7-DB2209315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419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7141179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62857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5918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36750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6955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1079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436460" y="6550969"/>
            <a:ext cx="8128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071" y="4869161"/>
            <a:ext cx="8668021" cy="1507239"/>
          </a:xfrm>
          <a:prstGeom prst="rect">
            <a:avLst/>
          </a:prstGeom>
        </p:spPr>
      </p:pic>
      <p:pic>
        <p:nvPicPr>
          <p:cNvPr id="7" name="Picture 6" descr="cc-by 88x31.png"/>
          <p:cNvPicPr/>
          <p:nvPr userDrawn="1"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4140" y="6569512"/>
            <a:ext cx="78232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528678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38059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078E5666-0915-42DB-8808-153BA9CE1918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DD7C7D5F-56CB-4466-9C56-E12B5FC80C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2040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1547-3FD0-417E-96C8-7A9C3220D525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D0E38-571F-4870-AF80-46E2E8377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9351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>
                <a:solidFill>
                  <a:srgbClr val="FFFFFF"/>
                </a:solidFill>
              </a:rPr>
              <a:t>Minimum 0f 30 point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 and maximum 3 lines title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Authors minimum 18 points in italics</a:t>
            </a:r>
            <a:br>
              <a:rPr lang="en-US"/>
            </a:br>
            <a:r>
              <a:rPr lang="en-US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Event</a:t>
            </a:r>
            <a:br>
              <a:rPr lang="en-US"/>
            </a:br>
            <a:r>
              <a:rPr lang="en-US"/>
              <a:t>Location </a:t>
            </a:r>
            <a:br>
              <a:rPr lang="en-US"/>
            </a:b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48762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Main point 6 point smaller than slide title</a:t>
            </a:r>
          </a:p>
          <a:p>
            <a:pPr lvl="1"/>
            <a:r>
              <a:rPr lang="en-US"/>
              <a:t>Bullet points 4 point less than main point</a:t>
            </a:r>
          </a:p>
          <a:p>
            <a:pPr lvl="1"/>
            <a:r>
              <a:rPr lang="en-US"/>
              <a:t>Font type is Calibri</a:t>
            </a:r>
          </a:p>
          <a:p>
            <a:pPr lvl="2"/>
            <a:r>
              <a:rPr lang="en-US"/>
              <a:t>It is advised in one slide maximum 6 bullets</a:t>
            </a:r>
          </a:p>
          <a:p>
            <a:pPr lvl="3"/>
            <a:r>
              <a:rPr lang="en-US"/>
              <a:t>We recommend you use images on slides</a:t>
            </a:r>
          </a:p>
          <a:p>
            <a:pPr lvl="3"/>
            <a:r>
              <a:rPr lang="en-US"/>
              <a:t>You can change partner logos on front page</a:t>
            </a:r>
          </a:p>
          <a:p>
            <a:pPr lvl="4"/>
            <a:r>
              <a:rPr lang="en-US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33907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85859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108859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image" Target="../media/image31.png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image" Target="../media/image30.png"/><Relationship Id="rId5" Type="http://schemas.openxmlformats.org/officeDocument/2006/relationships/slideLayout" Target="../slideLayouts/slideLayout107.xml"/><Relationship Id="rId10" Type="http://schemas.openxmlformats.org/officeDocument/2006/relationships/image" Target="../media/image29.png"/><Relationship Id="rId4" Type="http://schemas.openxmlformats.org/officeDocument/2006/relationships/slideLayout" Target="../slideLayouts/slideLayout106.xml"/><Relationship Id="rId9" Type="http://schemas.openxmlformats.org/officeDocument/2006/relationships/image" Target="../media/image28.emf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4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theme" Target="../theme/theme15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slideLayout" Target="../slideLayouts/slideLayout152.xml"/><Relationship Id="rId18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42.xml"/><Relationship Id="rId21" Type="http://schemas.openxmlformats.org/officeDocument/2006/relationships/theme" Target="../theme/theme16.xml"/><Relationship Id="rId7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51.xml"/><Relationship Id="rId17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1.xml"/><Relationship Id="rId16" Type="http://schemas.openxmlformats.org/officeDocument/2006/relationships/slideLayout" Target="../slideLayouts/slideLayout155.xml"/><Relationship Id="rId20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49.xml"/><Relationship Id="rId19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Relationship Id="rId14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1.xml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64.xml"/><Relationship Id="rId10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theme" Target="../theme/theme18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5" Type="http://schemas.openxmlformats.org/officeDocument/2006/relationships/slideLayout" Target="../slideLayouts/slideLayout174.xml"/><Relationship Id="rId4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80.xml"/><Relationship Id="rId9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9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image" Target="../media/image42.png"/><Relationship Id="rId2" Type="http://schemas.openxmlformats.org/officeDocument/2006/relationships/slideLayout" Target="../slideLayouts/slideLayout186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image" Target="../media/image30.png"/><Relationship Id="rId5" Type="http://schemas.openxmlformats.org/officeDocument/2006/relationships/slideLayout" Target="../slideLayouts/slideLayout189.xml"/><Relationship Id="rId10" Type="http://schemas.openxmlformats.org/officeDocument/2006/relationships/image" Target="../media/image29.png"/><Relationship Id="rId4" Type="http://schemas.openxmlformats.org/officeDocument/2006/relationships/slideLayout" Target="../slideLayouts/slideLayout188.xml"/><Relationship Id="rId9" Type="http://schemas.openxmlformats.org/officeDocument/2006/relationships/image" Target="../media/image28.emf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13" Type="http://schemas.openxmlformats.org/officeDocument/2006/relationships/image" Target="../media/image44.jpeg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image" Target="../media/image43.png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196.xml"/><Relationship Id="rId15" Type="http://schemas.openxmlformats.org/officeDocument/2006/relationships/image" Target="../media/image46.png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Relationship Id="rId14" Type="http://schemas.openxmlformats.org/officeDocument/2006/relationships/image" Target="../media/image45.png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212.xml"/><Relationship Id="rId5" Type="http://schemas.openxmlformats.org/officeDocument/2006/relationships/slideLayout" Target="../slideLayouts/slideLayout206.xml"/><Relationship Id="rId10" Type="http://schemas.openxmlformats.org/officeDocument/2006/relationships/slideLayout" Target="../slideLayouts/slideLayout211.xml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0.xml"/><Relationship Id="rId13" Type="http://schemas.openxmlformats.org/officeDocument/2006/relationships/slideLayout" Target="../slideLayouts/slideLayout225.xml"/><Relationship Id="rId18" Type="http://schemas.openxmlformats.org/officeDocument/2006/relationships/slideLayout" Target="../slideLayouts/slideLayout230.xml"/><Relationship Id="rId3" Type="http://schemas.openxmlformats.org/officeDocument/2006/relationships/slideLayout" Target="../slideLayouts/slideLayout215.xml"/><Relationship Id="rId21" Type="http://schemas.openxmlformats.org/officeDocument/2006/relationships/theme" Target="../theme/theme23.xml"/><Relationship Id="rId7" Type="http://schemas.openxmlformats.org/officeDocument/2006/relationships/slideLayout" Target="../slideLayouts/slideLayout219.xml"/><Relationship Id="rId12" Type="http://schemas.openxmlformats.org/officeDocument/2006/relationships/slideLayout" Target="../slideLayouts/slideLayout224.xml"/><Relationship Id="rId17" Type="http://schemas.openxmlformats.org/officeDocument/2006/relationships/slideLayout" Target="../slideLayouts/slideLayout229.xml"/><Relationship Id="rId2" Type="http://schemas.openxmlformats.org/officeDocument/2006/relationships/slideLayout" Target="../slideLayouts/slideLayout214.xml"/><Relationship Id="rId16" Type="http://schemas.openxmlformats.org/officeDocument/2006/relationships/slideLayout" Target="../slideLayouts/slideLayout228.xml"/><Relationship Id="rId20" Type="http://schemas.openxmlformats.org/officeDocument/2006/relationships/slideLayout" Target="../slideLayouts/slideLayout232.xml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11" Type="http://schemas.openxmlformats.org/officeDocument/2006/relationships/slideLayout" Target="../slideLayouts/slideLayout223.xml"/><Relationship Id="rId5" Type="http://schemas.openxmlformats.org/officeDocument/2006/relationships/slideLayout" Target="../slideLayouts/slideLayout217.xml"/><Relationship Id="rId15" Type="http://schemas.openxmlformats.org/officeDocument/2006/relationships/slideLayout" Target="../slideLayouts/slideLayout227.xml"/><Relationship Id="rId10" Type="http://schemas.openxmlformats.org/officeDocument/2006/relationships/slideLayout" Target="../slideLayouts/slideLayout222.xml"/><Relationship Id="rId19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16.xml"/><Relationship Id="rId9" Type="http://schemas.openxmlformats.org/officeDocument/2006/relationships/slideLayout" Target="../slideLayouts/slideLayout221.xml"/><Relationship Id="rId14" Type="http://schemas.openxmlformats.org/officeDocument/2006/relationships/slideLayout" Target="../slideLayouts/slideLayout2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6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  <p:sldLayoutId id="2147485938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9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23" r:id="rId1"/>
    <p:sldLayoutId id="2147485824" r:id="rId2"/>
    <p:sldLayoutId id="2147485825" r:id="rId3"/>
    <p:sldLayoutId id="2147485826" r:id="rId4"/>
    <p:sldLayoutId id="2147485827" r:id="rId5"/>
    <p:sldLayoutId id="2147485828" r:id="rId6"/>
    <p:sldLayoutId id="2147485829" r:id="rId7"/>
    <p:sldLayoutId id="2147485830" r:id="rId8"/>
    <p:sldLayoutId id="2147485831" r:id="rId9"/>
    <p:sldLayoutId id="2147485832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8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34" r:id="rId1"/>
    <p:sldLayoutId id="2147485835" r:id="rId2"/>
    <p:sldLayoutId id="2147485836" r:id="rId3"/>
    <p:sldLayoutId id="2147485837" r:id="rId4"/>
    <p:sldLayoutId id="2147485838" r:id="rId5"/>
    <p:sldLayoutId id="2147485839" r:id="rId6"/>
    <p:sldLayoutId id="2147485840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12192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horizontal RGB white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88" y="225747"/>
            <a:ext cx="4535200" cy="577885"/>
          </a:xfrm>
          <a:prstGeom prst="rect">
            <a:avLst/>
          </a:prstGeom>
        </p:spPr>
      </p:pic>
      <p:pic>
        <p:nvPicPr>
          <p:cNvPr id="7" name="Picture 6" descr="IFAS2013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3936" y="6224738"/>
            <a:ext cx="1364859" cy="3388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9108"/>
            <a:ext cx="3119395" cy="9100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3864" y="6224738"/>
            <a:ext cx="1160395" cy="41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75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55" r:id="rId1"/>
    <p:sldLayoutId id="2147485856" r:id="rId2"/>
    <p:sldLayoutId id="2147485857" r:id="rId3"/>
    <p:sldLayoutId id="2147485858" r:id="rId4"/>
    <p:sldLayoutId id="2147485859" r:id="rId5"/>
    <p:sldLayoutId id="2147485860" r:id="rId6"/>
    <p:sldLayoutId id="2147485862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8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77" r:id="rId1"/>
    <p:sldLayoutId id="2147485878" r:id="rId2"/>
    <p:sldLayoutId id="2147485879" r:id="rId3"/>
    <p:sldLayoutId id="2147485880" r:id="rId4"/>
    <p:sldLayoutId id="2147485881" r:id="rId5"/>
    <p:sldLayoutId id="2147485882" r:id="rId6"/>
    <p:sldLayoutId id="2147485883" r:id="rId7"/>
    <p:sldLayoutId id="2147485885" r:id="rId8"/>
    <p:sldLayoutId id="2147485886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577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67" r:id="rId1"/>
    <p:sldLayoutId id="2147485968" r:id="rId2"/>
    <p:sldLayoutId id="2147485969" r:id="rId3"/>
    <p:sldLayoutId id="2147485970" r:id="rId4"/>
    <p:sldLayoutId id="2147485971" r:id="rId5"/>
    <p:sldLayoutId id="2147485972" r:id="rId6"/>
    <p:sldLayoutId id="2147485973" r:id="rId7"/>
    <p:sldLayoutId id="2147485974" r:id="rId8"/>
    <p:sldLayoutId id="2147485975" r:id="rId9"/>
    <p:sldLayoutId id="2147485976" r:id="rId10"/>
    <p:sldLayoutId id="2147485977" r:id="rId11"/>
    <p:sldLayoutId id="2147485978" r:id="rId12"/>
    <p:sldLayoutId id="2147485979" r:id="rId13"/>
    <p:sldLayoutId id="2147485980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01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83" r:id="rId1"/>
    <p:sldLayoutId id="2147485984" r:id="rId2"/>
    <p:sldLayoutId id="2147485985" r:id="rId3"/>
    <p:sldLayoutId id="2147485986" r:id="rId4"/>
    <p:sldLayoutId id="2147485987" r:id="rId5"/>
    <p:sldLayoutId id="2147485988" r:id="rId6"/>
    <p:sldLayoutId id="2147485989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328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92" r:id="rId1"/>
    <p:sldLayoutId id="2147485993" r:id="rId2"/>
    <p:sldLayoutId id="2147485994" r:id="rId3"/>
    <p:sldLayoutId id="2147485995" r:id="rId4"/>
    <p:sldLayoutId id="2147485996" r:id="rId5"/>
    <p:sldLayoutId id="2147485997" r:id="rId6"/>
    <p:sldLayoutId id="2147485998" r:id="rId7"/>
    <p:sldLayoutId id="2147485999" r:id="rId8"/>
    <p:sldLayoutId id="2147486000" r:id="rId9"/>
    <p:sldLayoutId id="2147486001" r:id="rId10"/>
    <p:sldLayoutId id="2147486002" r:id="rId11"/>
    <p:sldLayoutId id="2147486003" r:id="rId12"/>
    <p:sldLayoutId id="2147486004" r:id="rId13"/>
    <p:sldLayoutId id="2147486005" r:id="rId14"/>
    <p:sldLayoutId id="2147486006" r:id="rId15"/>
    <p:sldLayoutId id="2147486007" r:id="rId16"/>
    <p:sldLayoutId id="2147486008" r:id="rId17"/>
    <p:sldLayoutId id="2147486009" r:id="rId18"/>
    <p:sldLayoutId id="2147486010" r:id="rId19"/>
    <p:sldLayoutId id="2147486013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08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42" r:id="rId1"/>
    <p:sldLayoutId id="2147486043" r:id="rId2"/>
    <p:sldLayoutId id="2147486044" r:id="rId3"/>
    <p:sldLayoutId id="2147486045" r:id="rId4"/>
    <p:sldLayoutId id="2147486046" r:id="rId5"/>
    <p:sldLayoutId id="2147486047" r:id="rId6"/>
    <p:sldLayoutId id="2147486048" r:id="rId7"/>
    <p:sldLayoutId id="2147486049" r:id="rId8"/>
    <p:sldLayoutId id="2147486050" r:id="rId9"/>
    <p:sldLayoutId id="2147486051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88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53" r:id="rId1"/>
    <p:sldLayoutId id="2147486054" r:id="rId2"/>
    <p:sldLayoutId id="2147486055" r:id="rId3"/>
    <p:sldLayoutId id="2147486056" r:id="rId4"/>
    <p:sldLayoutId id="2147486057" r:id="rId5"/>
    <p:sldLayoutId id="2147486058" r:id="rId6"/>
    <p:sldLayoutId id="2147486059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7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62" r:id="rId1"/>
    <p:sldLayoutId id="2147486063" r:id="rId2"/>
    <p:sldLayoutId id="2147486064" r:id="rId3"/>
    <p:sldLayoutId id="2147486065" r:id="rId4"/>
    <p:sldLayoutId id="2147486066" r:id="rId5"/>
    <p:sldLayoutId id="2147486067" r:id="rId6"/>
    <p:sldLayoutId id="2147486068" r:id="rId7"/>
    <p:sldLayoutId id="2147486069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5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79" r:id="rId1"/>
    <p:sldLayoutId id="2147485680" r:id="rId2"/>
    <p:sldLayoutId id="2147485681" r:id="rId3"/>
    <p:sldLayoutId id="2147485682" r:id="rId4"/>
    <p:sldLayoutId id="2147485683" r:id="rId5"/>
    <p:sldLayoutId id="2147485684" r:id="rId6"/>
    <p:sldLayoutId id="2147485685" r:id="rId7"/>
    <p:sldLayoutId id="2147485687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12192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horizontal RGB white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88" y="225748"/>
            <a:ext cx="4535200" cy="577885"/>
          </a:xfrm>
          <a:prstGeom prst="rect">
            <a:avLst/>
          </a:prstGeom>
        </p:spPr>
      </p:pic>
      <p:pic>
        <p:nvPicPr>
          <p:cNvPr id="7" name="Picture 6" descr="IFAS2013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3937" y="6224738"/>
            <a:ext cx="1364859" cy="3388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49108"/>
            <a:ext cx="3119395" cy="9100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864" y="6224740"/>
            <a:ext cx="1160395" cy="41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4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83" r:id="rId1"/>
    <p:sldLayoutId id="2147486084" r:id="rId2"/>
    <p:sldLayoutId id="2147486085" r:id="rId3"/>
    <p:sldLayoutId id="2147486086" r:id="rId4"/>
    <p:sldLayoutId id="2147486087" r:id="rId5"/>
    <p:sldLayoutId id="2147486088" r:id="rId6"/>
    <p:sldLayoutId id="2147486090" r:id="rId7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C929A6-9CE4-413B-B086-BA6072397158}"/>
              </a:ext>
            </a:extLst>
          </p:cNvPr>
          <p:cNvSpPr/>
          <p:nvPr userDrawn="1"/>
        </p:nvSpPr>
        <p:spPr>
          <a:xfrm>
            <a:off x="-8442" y="0"/>
            <a:ext cx="12200442" cy="702586"/>
          </a:xfrm>
          <a:prstGeom prst="rect">
            <a:avLst/>
          </a:prstGeom>
          <a:solidFill>
            <a:srgbClr val="479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5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6C1721-FA83-4FA9-A516-17F0FE0F185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21" y="0"/>
            <a:ext cx="2766460" cy="714668"/>
          </a:xfrm>
          <a:prstGeom prst="rect">
            <a:avLst/>
          </a:prstGeom>
        </p:spPr>
      </p:pic>
      <p:pic>
        <p:nvPicPr>
          <p:cNvPr id="13" name="Picture 12" descr="Horizontal_RGB_600.jpg">
            <a:extLst>
              <a:ext uri="{FF2B5EF4-FFF2-40B4-BE49-F238E27FC236}">
                <a16:creationId xmlns:a16="http://schemas.microsoft.com/office/drawing/2014/main" id="{83A96826-05AB-46CE-9EFE-400AB04FC59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33" y="5942146"/>
            <a:ext cx="2372451" cy="915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689D3B4-8371-485B-9FC3-0959A39A015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182" y="6142380"/>
            <a:ext cx="1005374" cy="5106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259038-1716-44DB-80B0-F3C1C201C77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8556" y="6106830"/>
            <a:ext cx="1455527" cy="58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7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11" r:id="rId1"/>
    <p:sldLayoutId id="2147486112" r:id="rId2"/>
    <p:sldLayoutId id="2147486113" r:id="rId3"/>
    <p:sldLayoutId id="2147486114" r:id="rId4"/>
    <p:sldLayoutId id="2147486115" r:id="rId5"/>
    <p:sldLayoutId id="2147486116" r:id="rId6"/>
    <p:sldLayoutId id="2147486117" r:id="rId7"/>
    <p:sldLayoutId id="2147486118" r:id="rId8"/>
    <p:sldLayoutId id="2147486120" r:id="rId9"/>
    <p:sldLayoutId id="214748612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F66D6-2A91-4292-B605-3817BC01D788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E96CA-288D-46E9-AE2D-94320B13A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12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23" r:id="rId1"/>
    <p:sldLayoutId id="2147486124" r:id="rId2"/>
    <p:sldLayoutId id="2147486125" r:id="rId3"/>
    <p:sldLayoutId id="2147486126" r:id="rId4"/>
    <p:sldLayoutId id="2147486127" r:id="rId5"/>
    <p:sldLayoutId id="2147486128" r:id="rId6"/>
    <p:sldLayoutId id="2147486129" r:id="rId7"/>
    <p:sldLayoutId id="2147486130" r:id="rId8"/>
    <p:sldLayoutId id="2147486131" r:id="rId9"/>
    <p:sldLayoutId id="2147486132" r:id="rId10"/>
    <p:sldLayoutId id="21474861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72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35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2" r:id="rId8"/>
    <p:sldLayoutId id="2147486143" r:id="rId9"/>
    <p:sldLayoutId id="2147486144" r:id="rId10"/>
    <p:sldLayoutId id="2147486145" r:id="rId11"/>
    <p:sldLayoutId id="2147486146" r:id="rId12"/>
    <p:sldLayoutId id="2147486147" r:id="rId13"/>
    <p:sldLayoutId id="2147486148" r:id="rId14"/>
    <p:sldLayoutId id="2147486149" r:id="rId15"/>
    <p:sldLayoutId id="2147486150" r:id="rId16"/>
    <p:sldLayoutId id="2147486151" r:id="rId17"/>
    <p:sldLayoutId id="2147486152" r:id="rId18"/>
    <p:sldLayoutId id="2147486153" r:id="rId19"/>
    <p:sldLayoutId id="2147486154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23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03" r:id="rId1"/>
    <p:sldLayoutId id="2147485704" r:id="rId2"/>
    <p:sldLayoutId id="2147485705" r:id="rId3"/>
    <p:sldLayoutId id="2147485706" r:id="rId4"/>
    <p:sldLayoutId id="2147485707" r:id="rId5"/>
    <p:sldLayoutId id="2147485708" r:id="rId6"/>
    <p:sldLayoutId id="2147485710" r:id="rId7"/>
    <p:sldLayoutId id="2147485711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0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82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5" r:id="rId1"/>
    <p:sldLayoutId id="2147485726" r:id="rId2"/>
    <p:sldLayoutId id="2147485727" r:id="rId3"/>
    <p:sldLayoutId id="2147485728" r:id="rId4"/>
    <p:sldLayoutId id="2147485729" r:id="rId5"/>
    <p:sldLayoutId id="2147485730" r:id="rId6"/>
    <p:sldLayoutId id="2147485731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67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33" r:id="rId1"/>
    <p:sldLayoutId id="2147485734" r:id="rId2"/>
    <p:sldLayoutId id="2147485735" r:id="rId3"/>
    <p:sldLayoutId id="2147485736" r:id="rId4"/>
    <p:sldLayoutId id="2147485737" r:id="rId5"/>
    <p:sldLayoutId id="2147485738" r:id="rId6"/>
    <p:sldLayoutId id="2147485739" r:id="rId7"/>
    <p:sldLayoutId id="2147485740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43" r:id="rId1"/>
    <p:sldLayoutId id="2147485744" r:id="rId2"/>
    <p:sldLayoutId id="2147485745" r:id="rId3"/>
    <p:sldLayoutId id="2147485746" r:id="rId4"/>
    <p:sldLayoutId id="2147485747" r:id="rId5"/>
    <p:sldLayoutId id="2147485748" r:id="rId6"/>
    <p:sldLayoutId id="2147485749" r:id="rId7"/>
    <p:sldLayoutId id="2147485752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1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80" r:id="rId1"/>
    <p:sldLayoutId id="2147485781" r:id="rId2"/>
    <p:sldLayoutId id="2147485782" r:id="rId3"/>
    <p:sldLayoutId id="2147485783" r:id="rId4"/>
    <p:sldLayoutId id="2147485784" r:id="rId5"/>
    <p:sldLayoutId id="2147485785" r:id="rId6"/>
    <p:sldLayoutId id="2147485786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49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14" r:id="rId1"/>
    <p:sldLayoutId id="2147485815" r:id="rId2"/>
    <p:sldLayoutId id="2147485816" r:id="rId3"/>
    <p:sldLayoutId id="2147485817" r:id="rId4"/>
    <p:sldLayoutId id="2147485818" r:id="rId5"/>
    <p:sldLayoutId id="2147485819" r:id="rId6"/>
    <p:sldLayoutId id="2147485820" r:id="rId7"/>
    <p:sldLayoutId id="2147485821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32.xml"/><Relationship Id="rId4" Type="http://schemas.openxmlformats.org/officeDocument/2006/relationships/image" Target="../media/image8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32.xml"/><Relationship Id="rId5" Type="http://schemas.openxmlformats.org/officeDocument/2006/relationships/image" Target="../media/image84.png"/><Relationship Id="rId4" Type="http://schemas.openxmlformats.org/officeDocument/2006/relationships/image" Target="../media/image8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9.xml"/><Relationship Id="rId4" Type="http://schemas.openxmlformats.org/officeDocument/2006/relationships/image" Target="../media/image8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9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0.xml"/><Relationship Id="rId4" Type="http://schemas.openxmlformats.org/officeDocument/2006/relationships/image" Target="../media/image9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1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8.emf"/><Relationship Id="rId4" Type="http://schemas.openxmlformats.org/officeDocument/2006/relationships/image" Target="../media/image9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7" Type="http://schemas.openxmlformats.org/officeDocument/2006/relationships/image" Target="../media/image104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184.xml"/><Relationship Id="rId6" Type="http://schemas.openxmlformats.org/officeDocument/2006/relationships/image" Target="../media/image103.jpeg"/><Relationship Id="rId5" Type="http://schemas.openxmlformats.org/officeDocument/2006/relationships/image" Target="../media/image102.png"/><Relationship Id="rId4" Type="http://schemas.openxmlformats.org/officeDocument/2006/relationships/image" Target="../media/image10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hyperlink" Target="http://www.who.int/foodsafety/publications/foodborne_disease/fergreport/en/" TargetMode="External"/><Relationship Id="rId1" Type="http://schemas.openxmlformats.org/officeDocument/2006/relationships/slideLayout" Target="../slideLayouts/slideLayout156.xml"/><Relationship Id="rId6" Type="http://schemas.openxmlformats.org/officeDocument/2006/relationships/image" Target="../media/image108.png"/><Relationship Id="rId5" Type="http://schemas.openxmlformats.org/officeDocument/2006/relationships/image" Target="../media/image107.jpeg"/><Relationship Id="rId4" Type="http://schemas.openxmlformats.org/officeDocument/2006/relationships/image" Target="../media/image10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jpeg"/><Relationship Id="rId18" Type="http://schemas.openxmlformats.org/officeDocument/2006/relationships/image" Target="../media/image65.jpeg"/><Relationship Id="rId3" Type="http://schemas.openxmlformats.org/officeDocument/2006/relationships/image" Target="../media/image50.jpeg"/><Relationship Id="rId21" Type="http://schemas.openxmlformats.org/officeDocument/2006/relationships/image" Target="../media/image68.jpeg"/><Relationship Id="rId7" Type="http://schemas.openxmlformats.org/officeDocument/2006/relationships/image" Target="../media/image54.jpeg"/><Relationship Id="rId12" Type="http://schemas.openxmlformats.org/officeDocument/2006/relationships/image" Target="../media/image59.jpeg"/><Relationship Id="rId17" Type="http://schemas.openxmlformats.org/officeDocument/2006/relationships/image" Target="../media/image64.jpeg"/><Relationship Id="rId2" Type="http://schemas.openxmlformats.org/officeDocument/2006/relationships/image" Target="../media/image49.jpeg"/><Relationship Id="rId16" Type="http://schemas.openxmlformats.org/officeDocument/2006/relationships/image" Target="../media/image63.jpeg"/><Relationship Id="rId20" Type="http://schemas.openxmlformats.org/officeDocument/2006/relationships/image" Target="../media/image6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emf"/><Relationship Id="rId15" Type="http://schemas.openxmlformats.org/officeDocument/2006/relationships/image" Target="../media/image62.jpeg"/><Relationship Id="rId10" Type="http://schemas.openxmlformats.org/officeDocument/2006/relationships/image" Target="../media/image57.jpeg"/><Relationship Id="rId19" Type="http://schemas.openxmlformats.org/officeDocument/2006/relationships/image" Target="../media/image66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Relationship Id="rId14" Type="http://schemas.openxmlformats.org/officeDocument/2006/relationships/image" Target="../media/image61.jpeg"/><Relationship Id="rId22" Type="http://schemas.openxmlformats.org/officeDocument/2006/relationships/image" Target="../media/image6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9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3125" y="2064988"/>
            <a:ext cx="11458503" cy="83535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/>
              <a:t>Food safety research and training in informal/wet markets in Southeast Asia</a:t>
            </a:r>
            <a:endParaRPr lang="en-GB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68DA80-2E22-467E-9E6F-A0BE5738C6D9}"/>
              </a:ext>
            </a:extLst>
          </p:cNvPr>
          <p:cNvSpPr txBox="1"/>
          <p:nvPr/>
        </p:nvSpPr>
        <p:spPr bwMode="auto">
          <a:xfrm>
            <a:off x="483125" y="3334256"/>
            <a:ext cx="115455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600" kern="1200" dirty="0">
                <a:effectLst/>
                <a:latin typeface="+mj-lt"/>
                <a:ea typeface="Calibri" panose="020F0502020204030204" pitchFamily="34" charset="0"/>
              </a:rPr>
              <a:t>Hung Nguyen, </a:t>
            </a:r>
            <a:r>
              <a:rPr lang="en-GB" sz="1600" kern="1200" dirty="0">
                <a:effectLst/>
                <a:latin typeface="+mj-lt"/>
                <a:ea typeface="Times New Roman" panose="02020603050405020304" pitchFamily="18" charset="0"/>
                <a:cs typeface="MS PGothic" panose="020B0600070205080204" pitchFamily="34" charset="-128"/>
              </a:rPr>
              <a:t>Co-leader, Animal and Human Health pr</a:t>
            </a:r>
            <a:r>
              <a:rPr lang="en-GB" sz="1600" dirty="0">
                <a:latin typeface="+mj-lt"/>
                <a:ea typeface="Times New Roman" panose="02020603050405020304" pitchFamily="18" charset="0"/>
                <a:cs typeface="MS PGothic" panose="020B0600070205080204" pitchFamily="34" charset="-128"/>
              </a:rPr>
              <a:t>ogram, </a:t>
            </a:r>
            <a:r>
              <a:rPr lang="en-US" sz="1600" kern="1200" dirty="0">
                <a:effectLst/>
                <a:latin typeface="+mj-lt"/>
                <a:ea typeface="Times New Roman" panose="02020603050405020304" pitchFamily="18" charset="0"/>
                <a:cs typeface="MS PGothic" panose="020B0600070205080204" pitchFamily="34" charset="-128"/>
              </a:rPr>
              <a:t>International Livestock Research Institute</a:t>
            </a:r>
          </a:p>
          <a:p>
            <a:r>
              <a:rPr lang="en-US" sz="1600" dirty="0">
                <a:latin typeface="+mj-lt"/>
                <a:ea typeface="Times New Roman" panose="02020603050405020304" pitchFamily="18" charset="0"/>
              </a:rPr>
              <a:t>Contribution: Fred Unger, Sinh Dang-Xuan, Phuc Pham Duc, Pham Van Hung, Sothyra Tum, Chhay Ty, Rortana Chea, Delia Grace</a:t>
            </a:r>
            <a:endParaRPr lang="en-GB" sz="16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618BB9-2DF2-4BE7-98AE-913D8102D259}"/>
              </a:ext>
            </a:extLst>
          </p:cNvPr>
          <p:cNvSpPr txBox="1"/>
          <p:nvPr/>
        </p:nvSpPr>
        <p:spPr bwMode="auto">
          <a:xfrm>
            <a:off x="733496" y="5006631"/>
            <a:ext cx="7195315" cy="46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GB" dirty="0">
                <a:latin typeface="+mj-lt"/>
              </a:rPr>
              <a:t>28 January 2021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8ED9BDC-462E-445F-9D28-C1EC6ED31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7BB559-96CA-4741-B481-2CB398D11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7807" y="4106360"/>
            <a:ext cx="4954193" cy="270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C9B2BE-59CC-4832-8B8D-DBD243B861F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64" y="1170554"/>
            <a:ext cx="3128968" cy="45168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1C4EFD-6375-4DFF-98F9-78A4CF9AA5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2069" y="1211770"/>
            <a:ext cx="3128968" cy="45084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CDDF9D-7B9F-45D2-B82D-8FC4F1830703}"/>
              </a:ext>
            </a:extLst>
          </p:cNvPr>
          <p:cNvSpPr txBox="1"/>
          <p:nvPr/>
        </p:nvSpPr>
        <p:spPr bwMode="auto">
          <a:xfrm>
            <a:off x="4876800" y="5901848"/>
            <a:ext cx="2286000" cy="46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Handbooks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9788BE4-6D02-4B76-BFDE-ADBF4BB6BFBE}"/>
              </a:ext>
            </a:extLst>
          </p:cNvPr>
          <p:cNvSpPr/>
          <p:nvPr/>
        </p:nvSpPr>
        <p:spPr>
          <a:xfrm>
            <a:off x="1714500" y="191899"/>
            <a:ext cx="8610600" cy="838200"/>
          </a:xfrm>
        </p:spPr>
        <p:txBody>
          <a:bodyPr>
            <a:normAutofit fontScale="7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INTERVENTION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Development of Instruction &amp; Training materials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CAA72C-89A1-446D-ADCC-2B5D19855C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63" y="738534"/>
            <a:ext cx="6144339" cy="925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C3BCE6D-3AA1-4D84-840A-7ECF5C6026B0}"/>
              </a:ext>
            </a:extLst>
          </p:cNvPr>
          <p:cNvSpPr txBox="1">
            <a:spLocks/>
          </p:cNvSpPr>
          <p:nvPr/>
        </p:nvSpPr>
        <p:spPr>
          <a:xfrm>
            <a:off x="325820" y="-131337"/>
            <a:ext cx="11705217" cy="8028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Food safety intervention at slaughterhouse and retail (2018-2022)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1CBBA5-C5B8-47FA-B128-6177468BA0B5}"/>
              </a:ext>
            </a:extLst>
          </p:cNvPr>
          <p:cNvSpPr txBox="1"/>
          <p:nvPr/>
        </p:nvSpPr>
        <p:spPr bwMode="auto">
          <a:xfrm>
            <a:off x="3489332" y="1107393"/>
            <a:ext cx="5578867" cy="181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Approach: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Participatory risk-assessment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Supportive formative research with model retailers</a:t>
            </a:r>
          </a:p>
          <a:p>
            <a:pPr marL="342900" marR="0" lvl="0" indent="-34290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Risk communication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3233F6-A226-4E74-B2FA-8172FFE4668C}"/>
              </a:ext>
            </a:extLst>
          </p:cNvPr>
          <p:cNvSpPr txBox="1"/>
          <p:nvPr/>
        </p:nvSpPr>
        <p:spPr bwMode="auto">
          <a:xfrm>
            <a:off x="3437813" y="3022545"/>
            <a:ext cx="2438882" cy="294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Key content*: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-Grid slaughter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-Frequent washing (and disinfection)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-Training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-Separation clean/dirty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-Branding 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251193-6E57-4741-89FA-FD9D222C608C}"/>
              </a:ext>
            </a:extLst>
          </p:cNvPr>
          <p:cNvSpPr txBox="1"/>
          <p:nvPr/>
        </p:nvSpPr>
        <p:spPr bwMode="auto">
          <a:xfrm>
            <a:off x="5876694" y="3022545"/>
            <a:ext cx="2922338" cy="262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Key content: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-Easy to clean surface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-Frequent washing (and disinfection)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-Separation (fresh/cooked)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-Training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-Hygienic cutting board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-Branding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679EEF-2A9A-456F-A461-079135C498FB}"/>
              </a:ext>
            </a:extLst>
          </p:cNvPr>
          <p:cNvSpPr txBox="1"/>
          <p:nvPr/>
        </p:nvSpPr>
        <p:spPr bwMode="auto">
          <a:xfrm>
            <a:off x="-260417" y="6338536"/>
            <a:ext cx="1985865" cy="440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*only Vietnam</a:t>
            </a:r>
          </a:p>
        </p:txBody>
      </p:sp>
    </p:spTree>
    <p:extLst>
      <p:ext uri="{BB962C8B-B14F-4D97-AF65-F5344CB8AC3E}">
        <p14:creationId xmlns:p14="http://schemas.microsoft.com/office/powerpoint/2010/main" val="3399966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6D82459-2332-437E-B980-E098A2F7E917}"/>
              </a:ext>
            </a:extLst>
          </p:cNvPr>
          <p:cNvSpPr/>
          <p:nvPr/>
        </p:nvSpPr>
        <p:spPr>
          <a:xfrm>
            <a:off x="1798978" y="219265"/>
            <a:ext cx="294978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INTERVENTION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Results at SH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933A5B0-67B4-47A9-8CA6-40D7E1D400EC}"/>
              </a:ext>
            </a:extLst>
          </p:cNvPr>
          <p:cNvGrpSpPr/>
          <p:nvPr/>
        </p:nvGrpSpPr>
        <p:grpSpPr>
          <a:xfrm>
            <a:off x="1600200" y="1173372"/>
            <a:ext cx="8991600" cy="3200399"/>
            <a:chOff x="54341" y="3624674"/>
            <a:chExt cx="8991600" cy="320039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444D78C-045A-4B94-AAB3-3CA3F61487EF}"/>
                </a:ext>
              </a:extLst>
            </p:cNvPr>
            <p:cNvGrpSpPr/>
            <p:nvPr/>
          </p:nvGrpSpPr>
          <p:grpSpPr>
            <a:xfrm>
              <a:off x="54341" y="3624674"/>
              <a:ext cx="8991600" cy="3200399"/>
              <a:chOff x="130125" y="1143000"/>
              <a:chExt cx="8877031" cy="3265073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B2814078-F6A9-4D68-BA99-4934DD51FCCB}"/>
                  </a:ext>
                </a:extLst>
              </p:cNvPr>
              <p:cNvGrpSpPr/>
              <p:nvPr/>
            </p:nvGrpSpPr>
            <p:grpSpPr>
              <a:xfrm>
                <a:off x="130125" y="1143000"/>
                <a:ext cx="8877031" cy="3265073"/>
                <a:chOff x="-190231" y="1535527"/>
                <a:chExt cx="9372061" cy="3514523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05B35598-CDDD-4DAB-8F2F-7C600289AE24}"/>
                    </a:ext>
                  </a:extLst>
                </p:cNvPr>
                <p:cNvGrpSpPr/>
                <p:nvPr/>
              </p:nvGrpSpPr>
              <p:grpSpPr>
                <a:xfrm>
                  <a:off x="-190231" y="1535527"/>
                  <a:ext cx="9372061" cy="3514523"/>
                  <a:chOff x="-190231" y="1535527"/>
                  <a:chExt cx="9372061" cy="3514523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7026F864-AB22-4DFD-94AC-2E70A9720BFC}"/>
                      </a:ext>
                    </a:extLst>
                  </p:cNvPr>
                  <p:cNvGrpSpPr/>
                  <p:nvPr/>
                </p:nvGrpSpPr>
                <p:grpSpPr>
                  <a:xfrm>
                    <a:off x="-190231" y="1535527"/>
                    <a:ext cx="9372061" cy="3514523"/>
                    <a:chOff x="-190231" y="1535527"/>
                    <a:chExt cx="9372061" cy="3514523"/>
                  </a:xfrm>
                </p:grpSpPr>
                <p:pic>
                  <p:nvPicPr>
                    <p:cNvPr id="54" name="Picture 53" descr="A large room&#10;&#10;Description automatically generated">
                      <a:extLst>
                        <a:ext uri="{FF2B5EF4-FFF2-40B4-BE49-F238E27FC236}">
                          <a16:creationId xmlns:a16="http://schemas.microsoft.com/office/drawing/2014/main" id="{4EC372E1-0A69-456F-893E-FCE7FBE7E37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495799" y="1535527"/>
                      <a:ext cx="4686031" cy="351452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Picture 54" descr="A large room&#10;&#10;Description automatically generated">
                      <a:extLst>
                        <a:ext uri="{FF2B5EF4-FFF2-40B4-BE49-F238E27FC236}">
                          <a16:creationId xmlns:a16="http://schemas.microsoft.com/office/drawing/2014/main" id="{077C5D92-0EAA-4E0B-9FFC-1A1888EB25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90231" y="1535527"/>
                      <a:ext cx="4686031" cy="3514523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EB44E3B2-4E14-4AED-AC83-06727144F9B0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198831" y="3856442"/>
                    <a:ext cx="1738327" cy="5137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ts val="32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ial" charset="0"/>
                        <a:ea typeface="MS PGothic" pitchFamily="34" charset="-128"/>
                        <a:cs typeface="+mn-cs"/>
                      </a:rPr>
                      <a:t>Grid</a:t>
                    </a:r>
                  </a:p>
                </p:txBody>
              </p:sp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EE60A4C0-4047-45FE-B864-9DFA8979F0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09602" y="4213751"/>
                    <a:ext cx="3794155" cy="129649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Arrow Connector 51">
                    <a:extLst>
                      <a:ext uri="{FF2B5EF4-FFF2-40B4-BE49-F238E27FC236}">
                        <a16:creationId xmlns:a16="http://schemas.microsoft.com/office/drawing/2014/main" id="{739B5038-BB1F-4435-AF0D-249EB79D5B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324103" y="3886202"/>
                    <a:ext cx="2079654" cy="457198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Arrow Connector 52">
                    <a:extLst>
                      <a:ext uri="{FF2B5EF4-FFF2-40B4-BE49-F238E27FC236}">
                        <a16:creationId xmlns:a16="http://schemas.microsoft.com/office/drawing/2014/main" id="{7E1C2843-9196-47F8-B315-E930993A38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403757" y="4213751"/>
                    <a:ext cx="1158843" cy="129649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CDF01846-C3E0-432F-AA2B-27675984E3CA}"/>
                    </a:ext>
                  </a:extLst>
                </p:cNvPr>
                <p:cNvSpPr txBox="1"/>
                <p:nvPr/>
              </p:nvSpPr>
              <p:spPr bwMode="auto">
                <a:xfrm>
                  <a:off x="2324105" y="2176289"/>
                  <a:ext cx="4131058" cy="4971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ts val="32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 charset="0"/>
                      <a:ea typeface="MS PGothic" pitchFamily="34" charset="-128"/>
                      <a:cs typeface="+mn-cs"/>
                    </a:rPr>
                    <a:t>Hand disinfection liquid</a:t>
                  </a:r>
                </a:p>
              </p:txBody>
            </p: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AB5A9B04-9C6B-4290-B6FF-D058B80DB1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859984" y="2667000"/>
                  <a:ext cx="696927" cy="402421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19B80B9F-4B59-468E-857B-E7A2459755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6895" y="2667000"/>
                  <a:ext cx="3470305" cy="47727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304CE19-D4C5-4E9C-878D-C728F787B813}"/>
                  </a:ext>
                </a:extLst>
              </p:cNvPr>
              <p:cNvSpPr txBox="1"/>
              <p:nvPr/>
            </p:nvSpPr>
            <p:spPr bwMode="auto">
              <a:xfrm>
                <a:off x="3027021" y="3906527"/>
                <a:ext cx="3501285" cy="46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ts val="32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+mn-cs"/>
                  </a:rPr>
                  <a:t>Faucet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82EF2B14-0101-481E-9A87-2320B4DA21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38210" y="3316963"/>
                <a:ext cx="3122662" cy="802659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7B9DAA42-89F7-4F84-BCF2-1FFF9F9BA8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976233" y="3023906"/>
                <a:ext cx="855258" cy="1095716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747E48DB-9B77-4A4F-8D60-BD6A7DB7C5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38209" y="3395547"/>
                <a:ext cx="192067" cy="724075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FE9B1E2-3600-46D3-8A7A-669671DCADD6}"/>
                </a:ext>
              </a:extLst>
            </p:cNvPr>
            <p:cNvSpPr txBox="1"/>
            <p:nvPr/>
          </p:nvSpPr>
          <p:spPr bwMode="auto">
            <a:xfrm>
              <a:off x="870147" y="5446565"/>
              <a:ext cx="2108629" cy="467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+mn-cs"/>
                </a:rPr>
                <a:t>Installed grid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BAEA770-C78B-40F4-B9C4-2B676C666294}"/>
                </a:ext>
              </a:extLst>
            </p:cNvPr>
            <p:cNvSpPr/>
            <p:nvPr/>
          </p:nvSpPr>
          <p:spPr>
            <a:xfrm>
              <a:off x="6130338" y="5288782"/>
              <a:ext cx="2886357" cy="8713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+mn-cs"/>
                </a:rPr>
                <a:t>Re-organized water and electrical system</a:t>
              </a:r>
            </a:p>
          </p:txBody>
        </p:sp>
      </p:grpSp>
      <p:pic>
        <p:nvPicPr>
          <p:cNvPr id="57" name="Picture 56" descr="A group of people in a room&#10;&#10;Description automatically generated">
            <a:extLst>
              <a:ext uri="{FF2B5EF4-FFF2-40B4-BE49-F238E27FC236}">
                <a16:creationId xmlns:a16="http://schemas.microsoft.com/office/drawing/2014/main" id="{A18A0524-B6BB-4DC5-8EA0-B0D321A49C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5823" y="4338019"/>
            <a:ext cx="3853670" cy="2391847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872083AA-A82F-4886-9D31-21CF57D31417}"/>
              </a:ext>
            </a:extLst>
          </p:cNvPr>
          <p:cNvSpPr txBox="1"/>
          <p:nvPr/>
        </p:nvSpPr>
        <p:spPr bwMode="auto">
          <a:xfrm>
            <a:off x="7168165" y="5342851"/>
            <a:ext cx="3516025" cy="86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Training for SH owners &amp; workers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F095A4-EC83-4BB7-9A78-4E3A5F32BD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63" y="738534"/>
            <a:ext cx="6144339" cy="925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24E36B-0613-4D92-99F0-A9E75BB72838}"/>
              </a:ext>
            </a:extLst>
          </p:cNvPr>
          <p:cNvSpPr txBox="1">
            <a:spLocks/>
          </p:cNvSpPr>
          <p:nvPr/>
        </p:nvSpPr>
        <p:spPr>
          <a:xfrm>
            <a:off x="325821" y="-131337"/>
            <a:ext cx="11220416" cy="8028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Food safety intervention at slaughter - example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2675A8-7AA4-4DD1-9C87-4EFF284EB178}"/>
              </a:ext>
            </a:extLst>
          </p:cNvPr>
          <p:cNvSpPr txBox="1"/>
          <p:nvPr/>
        </p:nvSpPr>
        <p:spPr bwMode="auto">
          <a:xfrm>
            <a:off x="7119493" y="6397983"/>
            <a:ext cx="4188430" cy="43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Photo credit: Sinh Dang Xuan/Chi Nguyen ILRI 2020</a:t>
            </a:r>
          </a:p>
        </p:txBody>
      </p:sp>
    </p:spTree>
    <p:extLst>
      <p:ext uri="{BB962C8B-B14F-4D97-AF65-F5344CB8AC3E}">
        <p14:creationId xmlns:p14="http://schemas.microsoft.com/office/powerpoint/2010/main" val="243387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698F9C1-8704-4FD5-BDB2-0B7BC73FE5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000" y="1881909"/>
            <a:ext cx="5844626" cy="3068782"/>
          </a:xfrm>
          <a:prstGeom prst="rect">
            <a:avLst/>
          </a:prstGeom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91A57F0D-E530-4F42-9CF8-99DC1E308D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474" y="1328637"/>
            <a:ext cx="5366528" cy="440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432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EC50AD-0C92-4FD7-99A3-2550234C3D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2818" y="1846994"/>
            <a:ext cx="5825067" cy="2392724"/>
          </a:xfrm>
        </p:spPr>
        <p:txBody>
          <a:bodyPr/>
          <a:lstStyle/>
          <a:p>
            <a:r>
              <a:rPr lang="en-US" sz="2200" dirty="0"/>
              <a:t>National GDAHP</a:t>
            </a:r>
          </a:p>
          <a:p>
            <a:r>
              <a:rPr lang="en-US" sz="2200" dirty="0"/>
              <a:t>Provincial animal health workers </a:t>
            </a:r>
          </a:p>
          <a:p>
            <a:r>
              <a:rPr lang="en-US" sz="2200" dirty="0"/>
              <a:t>Market managers</a:t>
            </a:r>
          </a:p>
          <a:p>
            <a:r>
              <a:rPr lang="en-US" sz="2200" dirty="0"/>
              <a:t>Retailers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EFE60E-E400-48C9-8305-14D18B0D3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 dirty="0"/>
              <a:t>Key stakeholders to ensure GOOD IMPLEMENTATION OF MARKET interventions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E121E4C-33A0-4B64-ABA9-771ABA5A53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431"/>
          <a:stretch/>
        </p:blipFill>
        <p:spPr>
          <a:xfrm>
            <a:off x="2556769" y="3195242"/>
            <a:ext cx="5243853" cy="33260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DBF3C3-55C9-408D-A547-EA20FAEDD4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691" y="1618551"/>
            <a:ext cx="3263149" cy="426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13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75208" y="895207"/>
            <a:ext cx="11751448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GB" sz="3500" dirty="0">
                <a:latin typeface="+mn-lt"/>
              </a:rPr>
              <a:t>From evidence generation to TCM interventions to improve food safety in wet markets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E1CB20-CC4D-4344-89E0-58BEF7E0C399}"/>
              </a:ext>
            </a:extLst>
          </p:cNvPr>
          <p:cNvSpPr txBox="1"/>
          <p:nvPr/>
        </p:nvSpPr>
        <p:spPr bwMode="auto">
          <a:xfrm>
            <a:off x="126898" y="2749094"/>
            <a:ext cx="3457261" cy="262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Key content: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-Easy to clean surface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-Frequent washing (and disinfection)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-Separation (fresh/cooked)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-Training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-Hygienic cutting board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-Branding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C226E02-6522-4E3A-A861-3003B30FD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0128" y="2634155"/>
            <a:ext cx="2767809" cy="375970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C4099AD7-7F3E-4FAA-8DBD-0EF63A7A9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9"/>
          <a:stretch>
            <a:fillRect/>
          </a:stretch>
        </p:blipFill>
        <p:spPr bwMode="auto">
          <a:xfrm>
            <a:off x="7835967" y="2298194"/>
            <a:ext cx="3772797" cy="342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591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782F7F-DF45-4556-83C0-82BD8979DE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73615" y="224640"/>
            <a:ext cx="11022012" cy="5969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2800" b="1" dirty="0"/>
              <a:t>Next generation of food safety workers</a:t>
            </a:r>
            <a:br>
              <a:rPr lang="en-US" sz="2800" b="1" dirty="0"/>
            </a:br>
            <a:r>
              <a:rPr lang="en-US" sz="2800" b="1" dirty="0"/>
              <a:t>Capacity building in meat inspection in Vietnam, Laos, Cambodia</a:t>
            </a:r>
            <a:br>
              <a:rPr lang="en-GB" sz="2800" dirty="0"/>
            </a:b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39CABA-5F4A-43C1-A3DA-9936A98E7A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052" y="1525292"/>
            <a:ext cx="4228239" cy="17765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1CBBCE-0917-486D-9716-897722312B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25" y="1323639"/>
            <a:ext cx="3158041" cy="42107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B18358-658A-4EB1-84F5-056EA156EB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8586" y="3660057"/>
            <a:ext cx="3398062" cy="254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2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29788BE4-6D02-4B76-BFDE-ADBF4BB6BFBE}"/>
              </a:ext>
            </a:extLst>
          </p:cNvPr>
          <p:cNvSpPr/>
          <p:nvPr/>
        </p:nvSpPr>
        <p:spPr>
          <a:xfrm>
            <a:off x="1714500" y="191899"/>
            <a:ext cx="8610600" cy="838200"/>
          </a:xfrm>
        </p:spPr>
        <p:txBody>
          <a:bodyPr>
            <a:normAutofit fontScale="7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INTERVENTION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Development of Instruction &amp; Training materials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B80F9366-72C0-4160-9E12-A386550202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358056"/>
              </p:ext>
            </p:extLst>
          </p:nvPr>
        </p:nvGraphicFramePr>
        <p:xfrm>
          <a:off x="2469142" y="3429000"/>
          <a:ext cx="2568701" cy="3389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Bitmap Image" r:id="rId3" imgW="6314286" imgH="8333333" progId="PBrush">
                  <p:embed/>
                </p:oleObj>
              </mc:Choice>
              <mc:Fallback>
                <p:oleObj name="Bitmap Image" r:id="rId3" imgW="6314286" imgH="8333333" progId="PBrush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B80F9366-72C0-4160-9E12-A3865502025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9142" y="3429000"/>
                        <a:ext cx="2568701" cy="338919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60F0E60E-3668-42D4-B9A2-5C6BCAA9F1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3861" y="3463850"/>
            <a:ext cx="2235747" cy="33751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B28401CD-4924-40F9-ADCE-2B94E4BE8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Universities and professional trainings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E624D2DD-129C-4E6F-B61D-8B38A6C7AAA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599" y="1601969"/>
            <a:ext cx="10852727" cy="4572000"/>
          </a:xfrm>
        </p:spPr>
        <p:txBody>
          <a:bodyPr/>
          <a:lstStyle/>
          <a:p>
            <a:pPr marL="457200" indent="-457200"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en-US" dirty="0"/>
              <a:t>Risk assessment guidelines on food safety related to biological and chemical hazards</a:t>
            </a:r>
          </a:p>
          <a:p>
            <a:pPr marL="457200" indent="-457200"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en-US" dirty="0"/>
              <a:t>Food safety curriculum developments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758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6434472" cy="857250"/>
          </a:xfrm>
        </p:spPr>
        <p:txBody>
          <a:bodyPr/>
          <a:lstStyle/>
          <a:p>
            <a:r>
              <a:rPr lang="en-US" sz="2625" dirty="0"/>
              <a:t>Policy impact: translational research for interventions in modernizing food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909" y="2078851"/>
            <a:ext cx="6795985" cy="3232058"/>
          </a:xfrm>
        </p:spPr>
        <p:txBody>
          <a:bodyPr/>
          <a:lstStyle/>
          <a:p>
            <a:r>
              <a:rPr lang="en-US" sz="2250" dirty="0"/>
              <a:t>CGIAR/ILRI niche - risk assessment and policy / regulatory analysis for fresh foods in domestic markets</a:t>
            </a:r>
          </a:p>
          <a:p>
            <a:r>
              <a:rPr lang="en-US" sz="2250" dirty="0"/>
              <a:t>World Bank convenes overall support to government: ILRI led technical works</a:t>
            </a:r>
          </a:p>
          <a:p>
            <a:r>
              <a:rPr lang="en-US" sz="2250" dirty="0"/>
              <a:t>Upcoming projects based on WB report we led will improve food safety for 20 million people in major cities of Vietnam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5118" y="1321001"/>
            <a:ext cx="3776518" cy="23022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2C612B-5794-4E45-9F62-9F762152CFD6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48" y="5408634"/>
            <a:ext cx="2131489" cy="5099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7FB3E9-4257-4773-A95E-B6C2F6B95640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0739" y="5333873"/>
            <a:ext cx="767121" cy="7752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CB2125-8CFA-4E02-AEFC-D0286611BAF9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738" y="5333872"/>
            <a:ext cx="767121" cy="8052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342769-4B26-4B39-8FFA-3F6B923B2F1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478" y="5354628"/>
            <a:ext cx="949285" cy="949281"/>
          </a:xfrm>
          <a:prstGeom prst="rect">
            <a:avLst/>
          </a:prstGeo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C91234C1-2257-4A4B-A0B0-6E681607ED9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707" y="3783945"/>
            <a:ext cx="4589693" cy="302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72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782F7F-DF45-4556-83C0-82BD8979D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messages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254BBE-553A-46FE-A13B-82BB9293E2E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178473" cy="45720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500" dirty="0">
                <a:ea typeface="Arial" charset="0"/>
                <a:cs typeface="Arial" charset="0"/>
              </a:rPr>
              <a:t>Food safety in informal/wet markets: high level of microbial contamination along the value chains and of public concerns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500" dirty="0">
                <a:ea typeface="Arial" charset="0"/>
                <a:cs typeface="Arial" charset="0"/>
              </a:rPr>
              <a:t>Risk based approach (hazard vs. risks) helps identify targeted interventions and key stakeholders to improve food safety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500" dirty="0">
                <a:ea typeface="Arial" charset="0"/>
                <a:cs typeface="Arial" charset="0"/>
              </a:rPr>
              <a:t>Capacity building: trainings at different levels are key to improve food safety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500" dirty="0">
                <a:ea typeface="Arial" charset="0"/>
                <a:cs typeface="Arial" charset="0"/>
              </a:rPr>
              <a:t>Strong engagement of high level ‘taskforce’, and other actors (</a:t>
            </a:r>
            <a:r>
              <a:rPr lang="en-US" sz="2500" dirty="0">
                <a:ea typeface="Arial" charset="0"/>
                <a:cs typeface="Arial" charset="0"/>
              </a:rPr>
              <a:t>animal health workers, market managers, retailers) made intervention implementation successful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135330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698A1D3-CF95-49D3-A3B0-CD06BE033C56}"/>
              </a:ext>
            </a:extLst>
          </p:cNvPr>
          <p:cNvSpPr txBox="1">
            <a:spLocks noChangeArrowheads="1"/>
          </p:cNvSpPr>
          <p:nvPr/>
        </p:nvSpPr>
        <p:spPr>
          <a:xfrm>
            <a:off x="1497138" y="328308"/>
            <a:ext cx="9144000" cy="1143000"/>
          </a:xfr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de-DE" altLang="en-US" sz="3200" dirty="0">
                <a:latin typeface="Optima"/>
              </a:rPr>
              <a:t>Acknowledgements </a:t>
            </a:r>
            <a:endParaRPr lang="en-GB" altLang="en-US" sz="3200" dirty="0">
              <a:latin typeface="Optim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632A52-A8C9-4214-8E08-0CA83862C8CA}"/>
              </a:ext>
            </a:extLst>
          </p:cNvPr>
          <p:cNvSpPr txBox="1">
            <a:spLocks noChangeArrowheads="1"/>
          </p:cNvSpPr>
          <p:nvPr/>
        </p:nvSpPr>
        <p:spPr>
          <a:xfrm>
            <a:off x="1714626" y="1340768"/>
            <a:ext cx="8926512" cy="5400600"/>
          </a:xfrm>
        </p:spPr>
        <p:txBody>
          <a:bodyPr>
            <a:normAutofit/>
          </a:bodyPr>
          <a:lstStyle>
            <a:lvl1pPr marL="342905" indent="-3429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  <a:p>
            <a:pPr marL="0" indent="0">
              <a:buFont typeface="Arial" charset="0"/>
              <a:buNone/>
            </a:pPr>
            <a:endParaRPr lang="en-GB" sz="2800" dirty="0"/>
          </a:p>
          <a:p>
            <a:pPr marL="0" indent="0">
              <a:buFont typeface="Arial" charset="0"/>
              <a:buNone/>
            </a:pPr>
            <a:endParaRPr lang="en-GB" sz="11200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Font typeface="Arial" charset="0"/>
              <a:buNone/>
            </a:pPr>
            <a:endParaRPr lang="en-GB" sz="1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BEEC4E-CE24-4D6D-B076-4252FB53F7D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561" y="3786618"/>
            <a:ext cx="7281278" cy="933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898796-9A58-452A-9B73-ACE74C2993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589" y="3786618"/>
            <a:ext cx="1116972" cy="1116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B07F19-3B49-4EC1-B8F1-AC573AD2B9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89" y="2729730"/>
            <a:ext cx="1746769" cy="873385"/>
          </a:xfrm>
          <a:prstGeom prst="rect">
            <a:avLst/>
          </a:prstGeom>
        </p:spPr>
      </p:pic>
      <p:pic>
        <p:nvPicPr>
          <p:cNvPr id="10" name="Picture 6" descr="Image result for The Ministry of Economic Cooperation and Development (BMZ)">
            <a:extLst>
              <a:ext uri="{FF2B5EF4-FFF2-40B4-BE49-F238E27FC236}">
                <a16:creationId xmlns:a16="http://schemas.microsoft.com/office/drawing/2014/main" id="{29E95929-0D0E-4277-8FED-31A04781D9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" t="18418" r="16447" b="15032"/>
          <a:stretch/>
        </p:blipFill>
        <p:spPr bwMode="auto">
          <a:xfrm>
            <a:off x="3612078" y="2896736"/>
            <a:ext cx="1314287" cy="52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B9AA478-1D0B-4651-BB65-651D021E64E6}"/>
              </a:ext>
            </a:extLst>
          </p:cNvPr>
          <p:cNvSpPr/>
          <p:nvPr/>
        </p:nvSpPr>
        <p:spPr>
          <a:xfrm>
            <a:off x="6169889" y="1420589"/>
            <a:ext cx="592050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ILRI team: Kristina Roesel, Silvia Alonso, Johanna Lindahl, PigRISK and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SafePORK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team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Melissa Youth and SFFF Cambodia team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BMZ project team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Funding:  ACIAR,  CGIAR Research Program on Agriculture for Nutrition and Health, World Bank, BMZ, USAID through LSIL, IAFP</a:t>
            </a:r>
          </a:p>
        </p:txBody>
      </p:sp>
    </p:spTree>
    <p:extLst>
      <p:ext uri="{BB962C8B-B14F-4D97-AF65-F5344CB8AC3E}">
        <p14:creationId xmlns:p14="http://schemas.microsoft.com/office/powerpoint/2010/main" val="3442381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6" descr="Sustainable development goals">
            <a:extLst>
              <a:ext uri="{FF2B5EF4-FFF2-40B4-BE49-F238E27FC236}">
                <a16:creationId xmlns:a16="http://schemas.microsoft.com/office/drawing/2014/main" id="{01F946D6-7272-4282-BBCA-CD9DFF18C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4862" y="1203065"/>
            <a:ext cx="1378085" cy="132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4E1F4AB1-BA1B-47F4-BD25-D26875C8E666}"/>
              </a:ext>
            </a:extLst>
          </p:cNvPr>
          <p:cNvSpPr/>
          <p:nvPr/>
        </p:nvSpPr>
        <p:spPr>
          <a:xfrm>
            <a:off x="1953070" y="2440918"/>
            <a:ext cx="1584176" cy="149123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Reduce poverty</a:t>
            </a: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1303EA-A0D1-4EC9-BDAB-0B45873B43B1}"/>
              </a:ext>
            </a:extLst>
          </p:cNvPr>
          <p:cNvSpPr/>
          <p:nvPr/>
        </p:nvSpPr>
        <p:spPr>
          <a:xfrm>
            <a:off x="3087725" y="3281892"/>
            <a:ext cx="1584176" cy="149123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Improve food and nutrition security</a:t>
            </a: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4DE9A5F-0C3A-4E7E-82FC-3D8441385086}"/>
              </a:ext>
            </a:extLst>
          </p:cNvPr>
          <p:cNvSpPr/>
          <p:nvPr/>
        </p:nvSpPr>
        <p:spPr>
          <a:xfrm>
            <a:off x="4192637" y="2440918"/>
            <a:ext cx="1584176" cy="149123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Improve natural resources and ecosystem services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9" descr="P:\Logos\c\cgiar\cgiar_Logo.jpg">
            <a:extLst>
              <a:ext uri="{FF2B5EF4-FFF2-40B4-BE49-F238E27FC236}">
                <a16:creationId xmlns:a16="http://schemas.microsoft.com/office/drawing/2014/main" id="{E9F4CBA2-D983-414E-8EE0-DD92FECDC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4310" y="2483731"/>
            <a:ext cx="636816" cy="755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99400C8-19AF-45BF-934F-BA972DBCBC16}"/>
              </a:ext>
            </a:extLst>
          </p:cNvPr>
          <p:cNvSpPr/>
          <p:nvPr/>
        </p:nvSpPr>
        <p:spPr>
          <a:xfrm>
            <a:off x="1587905" y="4764696"/>
            <a:ext cx="4572000" cy="2031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  <a:t>ILRI’s mission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  <a:t>is 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  <a:t>to improve food and nutritional security 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  <a:t>and to reduce poverty in developing countries through research for 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  <a:t>efficient, safe and sustainable 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  <a:t>use of livestock —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  <a:t>ensuring </a:t>
            </a:r>
            <a:r>
              <a:rPr kumimoji="0" lang="en-US" altLang="en-US" sz="18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  <a:t>better lives through livestock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1C1E88-E34E-49A3-9764-793348645D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71782" y="313162"/>
            <a:ext cx="10123054" cy="570002"/>
          </a:xfrm>
          <a:prstGeom prst="rect">
            <a:avLst/>
          </a:prstGeom>
        </p:spPr>
        <p:txBody>
          <a:bodyPr/>
          <a:lstStyle/>
          <a:p>
            <a:r>
              <a:rPr lang="en-US" sz="3200" dirty="0"/>
              <a:t>CGIAR and the </a:t>
            </a:r>
            <a:r>
              <a:rPr lang="en-US" sz="3200" dirty="0">
                <a:ea typeface="Times New Roman" panose="02020603050405020304" pitchFamily="18" charset="0"/>
                <a:cs typeface="MS PGothic" panose="020B0600070205080204" pitchFamily="34" charset="-128"/>
              </a:rPr>
              <a:t>International Livestock Research Institute</a:t>
            </a:r>
            <a:endParaRPr lang="en-GB" sz="32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0174043-CF0D-4D7E-B478-4B3A0ED170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549" y="828675"/>
            <a:ext cx="963283" cy="9632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E541E76-47F4-4272-9FB1-B5A86A4D63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37" y="618525"/>
            <a:ext cx="1102522" cy="1303811"/>
          </a:xfrm>
          <a:prstGeom prst="rect">
            <a:avLst/>
          </a:prstGeom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1E9189BB-CAF0-4A08-8C3B-BC98C5CEE843}"/>
              </a:ext>
            </a:extLst>
          </p:cNvPr>
          <p:cNvSpPr txBox="1">
            <a:spLocks/>
          </p:cNvSpPr>
          <p:nvPr/>
        </p:nvSpPr>
        <p:spPr>
          <a:xfrm>
            <a:off x="7391697" y="4136310"/>
            <a:ext cx="4588163" cy="1346506"/>
          </a:xfrm>
          <a:prstGeom prst="rect">
            <a:avLst/>
          </a:prstGeom>
        </p:spPr>
        <p:txBody>
          <a:bodyPr/>
          <a:lstStyle>
            <a:lvl1pPr marL="342905" indent="-3429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500"/>
              <a:t>Livestock contribute to all 17 of the SDGs and directly to at least 8 of the goals.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DA4D563-13F8-49E9-BAD0-06250E50752D}"/>
              </a:ext>
            </a:extLst>
          </p:cNvPr>
          <p:cNvGrpSpPr/>
          <p:nvPr/>
        </p:nvGrpSpPr>
        <p:grpSpPr>
          <a:xfrm>
            <a:off x="7532097" y="1797250"/>
            <a:ext cx="4038495" cy="1698254"/>
            <a:chOff x="998067" y="3264310"/>
            <a:chExt cx="7165425" cy="3263833"/>
          </a:xfrm>
        </p:grpSpPr>
        <p:pic>
          <p:nvPicPr>
            <p:cNvPr id="20" name="Content Placeholder 9">
              <a:extLst>
                <a:ext uri="{FF2B5EF4-FFF2-40B4-BE49-F238E27FC236}">
                  <a16:creationId xmlns:a16="http://schemas.microsoft.com/office/drawing/2014/main" id="{83F606A2-CB3E-430B-8503-413E3C604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8067" y="3264995"/>
              <a:ext cx="1197882" cy="109961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CEE08C1-6B22-4BD1-B96F-B65E2C168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5273" y="3264995"/>
              <a:ext cx="1198147" cy="109985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01F7437-77E0-4913-8C57-29DF3A369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2128" y="3264995"/>
              <a:ext cx="1198147" cy="1099854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1977690-EC32-45CA-A414-ED7CA26C6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9219" y="3264310"/>
              <a:ext cx="1197882" cy="109961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CD6A7B6-8F03-44F5-B8E8-8F83E7EA1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57604" y="3264995"/>
              <a:ext cx="1197882" cy="1099611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A9C82FC-62F9-4FC8-BDDF-26DA746C4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2578" y="3264995"/>
              <a:ext cx="1212340" cy="1112883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261B5EE-A41A-4C71-A585-148E7E8A9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322" y="4330506"/>
              <a:ext cx="1193374" cy="109547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15BD505-A7E8-445C-A79E-E66622010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6600" y="4330506"/>
              <a:ext cx="1195495" cy="1097419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572E9C0-12BB-4D33-B1A5-93488CEA9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2260" y="4330506"/>
              <a:ext cx="1197882" cy="109961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ECF83A4-B65C-40C5-83FC-23FC6AFFF8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68009" y="4329821"/>
              <a:ext cx="1193639" cy="1095716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9472384-5F06-4248-A953-164CF4CF2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58799" y="4330506"/>
              <a:ext cx="1195495" cy="1097419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1F932D2-E540-4491-BB0D-F5AC8EF3DD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3273" y="4321172"/>
              <a:ext cx="1216954" cy="1117118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4AB116C-A722-488E-AABF-BED6D665D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0715" y="5427926"/>
              <a:ext cx="1193864" cy="1095922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D80F3A0-A4D0-4795-AA6C-CF9B1A9F8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0091" y="5419122"/>
              <a:ext cx="1208134" cy="1109021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23150BA-C02C-4819-BA07-BE1FD4542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0856" y="5420324"/>
              <a:ext cx="1194609" cy="109660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CAB798A-D765-43FE-B89C-CFBCB52BA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48798" y="5421963"/>
              <a:ext cx="1194393" cy="1096408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FD95A1F-40D6-4642-B6D3-DE07109E1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83631" y="5594781"/>
              <a:ext cx="1179861" cy="7622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3370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>
          <a:xfrm>
            <a:off x="-10716" y="214272"/>
            <a:ext cx="11747500" cy="8572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9081"/>
            <a:r>
              <a:rPr lang="fr-BE" sz="2200" dirty="0">
                <a:ea typeface="ＭＳ Ｐゴシック" charset="0"/>
                <a:cs typeface="ＭＳ Ｐゴシック" charset="0"/>
              </a:rPr>
              <a:t>FBD: a new </a:t>
            </a:r>
            <a:r>
              <a:rPr lang="en-GB" sz="2200" dirty="0">
                <a:ea typeface="ＭＳ Ｐゴシック" charset="0"/>
                <a:cs typeface="ＭＳ Ｐゴシック" charset="0"/>
              </a:rPr>
              <a:t>priority</a:t>
            </a:r>
            <a:r>
              <a:rPr lang="fr-BE" sz="2200" dirty="0">
                <a:ea typeface="ＭＳ Ｐゴシック" charset="0"/>
                <a:cs typeface="ＭＳ Ｐゴシック" charset="0"/>
              </a:rPr>
              <a:t> – </a:t>
            </a:r>
            <a:r>
              <a:rPr lang="en-GB" sz="2200" dirty="0">
                <a:ea typeface="ＭＳ Ｐゴシック" charset="0"/>
                <a:cs typeface="ＭＳ Ｐゴシック" charset="0"/>
              </a:rPr>
              <a:t>most probably from animal-source food</a:t>
            </a:r>
            <a:br>
              <a:rPr lang="fr-BE" sz="2200" b="1" dirty="0">
                <a:ea typeface="ＭＳ Ｐゴシック" charset="0"/>
                <a:cs typeface="ＭＳ Ｐゴシック" charset="0"/>
              </a:rPr>
            </a:br>
            <a:r>
              <a:rPr lang="en-US" sz="2200" dirty="0">
                <a:ea typeface="MS PGothic" charset="0"/>
              </a:rPr>
              <a:t>Millions DALYs lost per year (global)</a:t>
            </a:r>
            <a:br>
              <a:rPr lang="fr-BE" sz="2200" b="1" dirty="0">
                <a:ea typeface="ＭＳ Ｐゴシック" charset="0"/>
                <a:cs typeface="ＭＳ Ｐゴシック" charset="0"/>
              </a:rPr>
            </a:br>
            <a:endParaRPr lang="fr-BE" sz="22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8C2DDFA3-873E-4D1F-9E5F-A1628599E404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10475" y="1930400"/>
            <a:ext cx="4581525" cy="2447925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146847"/>
              </p:ext>
            </p:extLst>
          </p:nvPr>
        </p:nvGraphicFramePr>
        <p:xfrm>
          <a:off x="568425" y="1493679"/>
          <a:ext cx="5970919" cy="3826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3882" y="5385731"/>
            <a:ext cx="20311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pitchFamily="4" charset="-128"/>
                <a:cs typeface="Arial" charset="0"/>
              </a:rPr>
              <a:t>Havelaar et al., 2015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28734" y="1537853"/>
            <a:ext cx="2146548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Gill Sans"/>
              </a:rPr>
              <a:t>31 hazards</a:t>
            </a:r>
          </a:p>
          <a:p>
            <a:pPr marL="214313" marR="0" lvl="0" indent="-214313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Gill Sans"/>
              </a:rPr>
              <a:t>600 mio illnesses</a:t>
            </a:r>
          </a:p>
          <a:p>
            <a:pPr marL="214313" marR="0" lvl="0" indent="-214313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Gill Sans"/>
              </a:rPr>
              <a:t>420,000 deaths</a:t>
            </a:r>
          </a:p>
          <a:p>
            <a:pPr marL="214313" marR="0" lvl="0" indent="-214313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Gill Sans"/>
              </a:rPr>
              <a:t>33 million DALYs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940752"/>
              </p:ext>
            </p:extLst>
          </p:nvPr>
        </p:nvGraphicFramePr>
        <p:xfrm>
          <a:off x="4088664" y="5050536"/>
          <a:ext cx="3290772" cy="1693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 bwMode="auto">
          <a:xfrm>
            <a:off x="4088664" y="4746330"/>
            <a:ext cx="2424161" cy="404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4" charset="-128"/>
                <a:cs typeface="Arial" charset="0"/>
              </a:rPr>
              <a:t>Burden LMIC</a:t>
            </a:r>
            <a:endParaRPr kumimoji="0" lang="en-US" sz="22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ＭＳ Ｐゴシック" pitchFamily="4" charset="-128"/>
              <a:cs typeface="Arial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B2AB5F0-B3BD-4DA9-99AF-6507CED56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11432"/>
              </p:ext>
            </p:extLst>
          </p:nvPr>
        </p:nvGraphicFramePr>
        <p:xfrm>
          <a:off x="8162314" y="4703018"/>
          <a:ext cx="3574470" cy="1901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235">
                  <a:extLst>
                    <a:ext uri="{9D8B030D-6E8A-4147-A177-3AD203B41FA5}">
                      <a16:colId xmlns:a16="http://schemas.microsoft.com/office/drawing/2014/main" val="777780704"/>
                    </a:ext>
                  </a:extLst>
                </a:gridCol>
                <a:gridCol w="1787235">
                  <a:extLst>
                    <a:ext uri="{9D8B030D-6E8A-4147-A177-3AD203B41FA5}">
                      <a16:colId xmlns:a16="http://schemas.microsoft.com/office/drawing/2014/main" val="373276124"/>
                    </a:ext>
                  </a:extLst>
                </a:gridCol>
              </a:tblGrid>
              <a:tr h="651066"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Cost estimates for 2016 : &gt;  US$ 115 billion</a:t>
                      </a:r>
                    </a:p>
                  </a:txBody>
                  <a:tcPr marL="68579" marR="68579" marT="34303" marB="3430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21297"/>
                  </a:ext>
                </a:extLst>
              </a:tr>
              <a:tr h="416910">
                <a:tc>
                  <a:txBody>
                    <a:bodyPr/>
                    <a:lstStyle/>
                    <a:p>
                      <a:r>
                        <a:rPr lang="en-US" sz="1400" dirty="0"/>
                        <a:t>Productivity loss</a:t>
                      </a:r>
                    </a:p>
                  </a:txBody>
                  <a:tcPr marL="68579" marR="68579" marT="34303" marB="343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95</a:t>
                      </a:r>
                    </a:p>
                  </a:txBody>
                  <a:tcPr marL="68579" marR="68579" marT="34303" marB="34303"/>
                </a:tc>
                <a:extLst>
                  <a:ext uri="{0D108BD9-81ED-4DB2-BD59-A6C34878D82A}">
                    <a16:rowId xmlns:a16="http://schemas.microsoft.com/office/drawing/2014/main" val="3368627495"/>
                  </a:ext>
                </a:extLst>
              </a:tr>
              <a:tr h="416910">
                <a:tc>
                  <a:txBody>
                    <a:bodyPr/>
                    <a:lstStyle/>
                    <a:p>
                      <a:r>
                        <a:rPr lang="en-US" sz="1400" dirty="0"/>
                        <a:t>Illness treatment</a:t>
                      </a:r>
                    </a:p>
                  </a:txBody>
                  <a:tcPr marL="68579" marR="68579" marT="34303" marB="343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</a:p>
                  </a:txBody>
                  <a:tcPr marL="68579" marR="68579" marT="34303" marB="34303"/>
                </a:tc>
                <a:extLst>
                  <a:ext uri="{0D108BD9-81ED-4DB2-BD59-A6C34878D82A}">
                    <a16:rowId xmlns:a16="http://schemas.microsoft.com/office/drawing/2014/main" val="4239449268"/>
                  </a:ext>
                </a:extLst>
              </a:tr>
              <a:tr h="416910">
                <a:tc>
                  <a:txBody>
                    <a:bodyPr/>
                    <a:lstStyle/>
                    <a:p>
                      <a:r>
                        <a:rPr lang="en-US" sz="1400" dirty="0"/>
                        <a:t>Trade loss or cost</a:t>
                      </a:r>
                    </a:p>
                  </a:txBody>
                  <a:tcPr marL="68579" marR="68579" marT="34303" marB="343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 to 7</a:t>
                      </a:r>
                    </a:p>
                  </a:txBody>
                  <a:tcPr marL="68579" marR="68579" marT="34303" marB="34303"/>
                </a:tc>
                <a:extLst>
                  <a:ext uri="{0D108BD9-81ED-4DB2-BD59-A6C34878D82A}">
                    <a16:rowId xmlns:a16="http://schemas.microsoft.com/office/drawing/2014/main" val="561840759"/>
                  </a:ext>
                </a:extLst>
              </a:tr>
            </a:tbl>
          </a:graphicData>
        </a:graphic>
      </p:graphicFrame>
      <p:sp>
        <p:nvSpPr>
          <p:cNvPr id="14" name="Title 1">
            <a:extLst>
              <a:ext uri="{FF2B5EF4-FFF2-40B4-BE49-F238E27FC236}">
                <a16:creationId xmlns:a16="http://schemas.microsoft.com/office/drawing/2014/main" id="{CCF540E5-3C01-4797-8C32-06A6C395613E}"/>
              </a:ext>
            </a:extLst>
          </p:cNvPr>
          <p:cNvSpPr txBox="1">
            <a:spLocks noChangeArrowheads="1"/>
          </p:cNvSpPr>
          <p:nvPr/>
        </p:nvSpPr>
        <p:spPr>
          <a:xfrm>
            <a:off x="8712862" y="2558653"/>
            <a:ext cx="3023922" cy="870347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25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j-ea"/>
                <a:cs typeface="+mj-cs"/>
              </a:rPr>
              <a:t>Domestic costs may be 20 times trade costs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8986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0" name="Picture 6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51" y="1960241"/>
            <a:ext cx="4477109" cy="357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" descr="photo 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729" y="1784643"/>
            <a:ext cx="2810742" cy="3749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http://media.tinmoi.vn/2012/03/18/66_7_1332004947_21_thitlon_634675966064370000.jpg">
            <a:extLst>
              <a:ext uri="{FF2B5EF4-FFF2-40B4-BE49-F238E27FC236}">
                <a16:creationId xmlns:a16="http://schemas.microsoft.com/office/drawing/2014/main" id="{5CF51949-D9CA-4E40-B0B7-320AE4697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032" y="60144"/>
            <a:ext cx="4174454" cy="336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DAD6318-861D-4A00-B1C6-545CFE31B82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232" y="3747183"/>
            <a:ext cx="4187417" cy="2912231"/>
          </a:xfrm>
          <a:prstGeom prst="rect">
            <a:avLst/>
          </a:prstGeom>
        </p:spPr>
      </p:pic>
      <p:sp>
        <p:nvSpPr>
          <p:cNvPr id="28" name="Content Placeholder 5">
            <a:extLst>
              <a:ext uri="{FF2B5EF4-FFF2-40B4-BE49-F238E27FC236}">
                <a16:creationId xmlns:a16="http://schemas.microsoft.com/office/drawing/2014/main" id="{AC704E4F-A22F-4D91-9A44-7891D7F06F9A}"/>
              </a:ext>
            </a:extLst>
          </p:cNvPr>
          <p:cNvSpPr txBox="1">
            <a:spLocks/>
          </p:cNvSpPr>
          <p:nvPr/>
        </p:nvSpPr>
        <p:spPr>
          <a:xfrm>
            <a:off x="314014" y="640439"/>
            <a:ext cx="7358457" cy="658037"/>
          </a:xfrm>
          <a:prstGeom prst="rect">
            <a:avLst/>
          </a:prstGeom>
        </p:spPr>
        <p:txBody>
          <a:bodyPr/>
          <a:lstStyle>
            <a:lvl1pPr marL="342905" indent="-3429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13"/>
              </a:spcAft>
              <a:buNone/>
            </a:pPr>
            <a:r>
              <a:rPr lang="en-GB" dirty="0"/>
              <a:t>Food value chains and informal markets</a:t>
            </a:r>
          </a:p>
        </p:txBody>
      </p:sp>
    </p:spTree>
    <p:extLst>
      <p:ext uri="{BB962C8B-B14F-4D97-AF65-F5344CB8AC3E}">
        <p14:creationId xmlns:p14="http://schemas.microsoft.com/office/powerpoint/2010/main" val="349941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625" dirty="0"/>
              <a:t>Research approach: what do we do to understand and improve food safety?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57175" indent="-257175">
              <a:spcAft>
                <a:spcPts val="1013"/>
              </a:spcAft>
              <a:buFont typeface="Arial" panose="020B0604020202020204" pitchFamily="34" charset="0"/>
              <a:buChar char="•"/>
            </a:pPr>
            <a:r>
              <a:rPr lang="en-GB" dirty="0"/>
              <a:t>Situational analyses of food safety</a:t>
            </a:r>
          </a:p>
          <a:p>
            <a:pPr marL="257175" indent="-257175">
              <a:spcAft>
                <a:spcPts val="1013"/>
              </a:spcAft>
              <a:buFont typeface="Arial" panose="020B0604020202020204" pitchFamily="34" charset="0"/>
              <a:buChar char="•"/>
            </a:pPr>
            <a:r>
              <a:rPr lang="en-GB" dirty="0"/>
              <a:t>Capacity building on risk-based approaches</a:t>
            </a:r>
          </a:p>
          <a:p>
            <a:pPr marL="257175" indent="-257175">
              <a:spcAft>
                <a:spcPts val="1013"/>
              </a:spcAft>
              <a:buFont typeface="Arial" panose="020B0604020202020204" pitchFamily="34" charset="0"/>
              <a:buChar char="•"/>
            </a:pPr>
            <a:r>
              <a:rPr lang="en-GB" dirty="0"/>
              <a:t>Proof of concept: participatory risk assessment</a:t>
            </a:r>
          </a:p>
          <a:p>
            <a:pPr marL="257175" indent="-257175">
              <a:spcAft>
                <a:spcPts val="1013"/>
              </a:spcAft>
              <a:buFont typeface="Arial" panose="020B0604020202020204" pitchFamily="34" charset="0"/>
              <a:buChar char="•"/>
            </a:pPr>
            <a:r>
              <a:rPr lang="en-GB" dirty="0"/>
              <a:t>Pilot testing interventions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E949365-5165-471D-B7D6-CBF4A3BC6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6950" y="4056814"/>
            <a:ext cx="241049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6" descr="http://media.tinmoi.vn/2012/03/18/66_7_1332004947_21_thitlon_634675966064370000.jpg">
            <a:extLst>
              <a:ext uri="{FF2B5EF4-FFF2-40B4-BE49-F238E27FC236}">
                <a16:creationId xmlns:a16="http://schemas.microsoft.com/office/drawing/2014/main" id="{89A0FB56-03E3-4EE5-BE2C-3376280BF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735" y="1843013"/>
            <a:ext cx="2351707" cy="189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20BDC55-FCCA-41A7-A921-3F54199EA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3817" y="4056814"/>
            <a:ext cx="3343564" cy="256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09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981200" y="711157"/>
            <a:ext cx="8229600" cy="597049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000" dirty="0">
                <a:solidFill>
                  <a:srgbClr val="BA6324"/>
                </a:solidFill>
                <a:latin typeface="Gill Sans MT" panose="020B0502020104020203" pitchFamily="34" charset="0"/>
              </a:rPr>
              <a:t>Theory of Changes </a:t>
            </a:r>
            <a:endParaRPr lang="en-US" sz="4000" dirty="0">
              <a:latin typeface="Gill Sans MT" panose="020B05020201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3571D3-38FA-4345-AF8A-E4D06ED29D3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16727" y="1366983"/>
            <a:ext cx="8137237" cy="546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86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9" name="Title 3"/>
          <p:cNvSpPr txBox="1">
            <a:spLocks/>
          </p:cNvSpPr>
          <p:nvPr/>
        </p:nvSpPr>
        <p:spPr bwMode="auto">
          <a:xfrm>
            <a:off x="1981200" y="76200"/>
            <a:ext cx="8610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5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 pitchFamily="4" charset="-128"/>
              <a:cs typeface="Arial" charset="0"/>
            </a:endParaRPr>
          </a:p>
        </p:txBody>
      </p:sp>
      <p:pic>
        <p:nvPicPr>
          <p:cNvPr id="16410" name="Picture 6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9225" y="2780121"/>
            <a:ext cx="1696410" cy="135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03388" y="1268761"/>
            <a:ext cx="8964612" cy="14003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Microbial and Chemical Risk Assessment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Salmonella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risk pathways developed for producers, slaughterhouse and consumers,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quantitative microbial risk assessment (QMRA) risk for consumer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Chemical risk assessment: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antibiotic residues, banned chemicals, heavy metals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 pitchFamily="4" charset="-128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639616" y="6237312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4" charset="-128"/>
                <a:cs typeface="Times New Roman" panose="02020603050405020304" pitchFamily="18" charset="0"/>
              </a:rPr>
              <a:t>1,275 samples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4" charset="-128"/>
                <a:cs typeface="Times New Roman" panose="02020603050405020304" pitchFamily="18" charset="0"/>
              </a:rPr>
              <a:t>(farms, slaughterhouse, market) collected during 1 year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en-US" altLang="en-US" dirty="0"/>
              <a:t>PigRISK: Pork safety in Vietnam (2012-2017)</a:t>
            </a:r>
            <a:endParaRPr lang="en-US" dirty="0"/>
          </a:p>
        </p:txBody>
      </p:sp>
      <p:grpSp>
        <p:nvGrpSpPr>
          <p:cNvPr id="31" name="Group 26"/>
          <p:cNvGrpSpPr>
            <a:grpSpLocks/>
          </p:cNvGrpSpPr>
          <p:nvPr/>
        </p:nvGrpSpPr>
        <p:grpSpPr bwMode="auto">
          <a:xfrm>
            <a:off x="2455862" y="4194200"/>
            <a:ext cx="7550150" cy="563563"/>
            <a:chOff x="-627" y="0"/>
            <a:chExt cx="51721" cy="3616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-627" y="0"/>
              <a:ext cx="11644" cy="3616"/>
            </a:xfrm>
            <a:custGeom>
              <a:avLst/>
              <a:gdLst>
                <a:gd name="T0" fmla="*/ 0 w 1256448"/>
                <a:gd name="T1" fmla="*/ 0 h 469306"/>
                <a:gd name="T2" fmla="*/ 0 w 1256448"/>
                <a:gd name="T3" fmla="*/ 0 h 469306"/>
                <a:gd name="T4" fmla="*/ 0 w 1256448"/>
                <a:gd name="T5" fmla="*/ 0 h 469306"/>
                <a:gd name="T6" fmla="*/ 0 w 1256448"/>
                <a:gd name="T7" fmla="*/ 0 h 469306"/>
                <a:gd name="T8" fmla="*/ 0 w 1256448"/>
                <a:gd name="T9" fmla="*/ 0 h 469306"/>
                <a:gd name="T10" fmla="*/ 0 w 1256448"/>
                <a:gd name="T11" fmla="*/ 0 h 469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6448"/>
                <a:gd name="T19" fmla="*/ 0 h 469306"/>
                <a:gd name="T20" fmla="*/ 1256448 w 1256448"/>
                <a:gd name="T21" fmla="*/ 469306 h 4693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6448" h="469306">
                  <a:moveTo>
                    <a:pt x="0" y="0"/>
                  </a:moveTo>
                  <a:lnTo>
                    <a:pt x="1021795" y="0"/>
                  </a:lnTo>
                  <a:lnTo>
                    <a:pt x="1256448" y="234653"/>
                  </a:lnTo>
                  <a:lnTo>
                    <a:pt x="1021795" y="469306"/>
                  </a:lnTo>
                  <a:lnTo>
                    <a:pt x="0" y="4693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504D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69342" tIns="34671" rIns="134662" bIns="34671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38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Farm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3" name="Freeform 3"/>
            <p:cNvSpPr>
              <a:spLocks/>
            </p:cNvSpPr>
            <p:nvPr/>
          </p:nvSpPr>
          <p:spPr bwMode="auto">
            <a:xfrm>
              <a:off x="7340" y="0"/>
              <a:ext cx="15321" cy="3616"/>
            </a:xfrm>
            <a:custGeom>
              <a:avLst/>
              <a:gdLst>
                <a:gd name="T0" fmla="*/ 0 w 1256448"/>
                <a:gd name="T1" fmla="*/ 0 h 469306"/>
                <a:gd name="T2" fmla="*/ 0 w 1256448"/>
                <a:gd name="T3" fmla="*/ 0 h 469306"/>
                <a:gd name="T4" fmla="*/ 0 w 1256448"/>
                <a:gd name="T5" fmla="*/ 0 h 469306"/>
                <a:gd name="T6" fmla="*/ 0 w 1256448"/>
                <a:gd name="T7" fmla="*/ 0 h 469306"/>
                <a:gd name="T8" fmla="*/ 0 w 1256448"/>
                <a:gd name="T9" fmla="*/ 0 h 469306"/>
                <a:gd name="T10" fmla="*/ 0 w 1256448"/>
                <a:gd name="T11" fmla="*/ 0 h 469306"/>
                <a:gd name="T12" fmla="*/ 0 w 1256448"/>
                <a:gd name="T13" fmla="*/ 0 h 4693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6448"/>
                <a:gd name="T22" fmla="*/ 0 h 469306"/>
                <a:gd name="T23" fmla="*/ 1256448 w 1256448"/>
                <a:gd name="T24" fmla="*/ 469306 h 4693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6448" h="469306">
                  <a:moveTo>
                    <a:pt x="0" y="0"/>
                  </a:moveTo>
                  <a:lnTo>
                    <a:pt x="1021795" y="0"/>
                  </a:lnTo>
                  <a:lnTo>
                    <a:pt x="1256448" y="234653"/>
                  </a:lnTo>
                  <a:lnTo>
                    <a:pt x="1021795" y="469306"/>
                  </a:lnTo>
                  <a:lnTo>
                    <a:pt x="0" y="469306"/>
                  </a:lnTo>
                  <a:lnTo>
                    <a:pt x="234653" y="2346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286660" tIns="34671" rIns="251989" bIns="34671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38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Transportation to SH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4" name="Freeform 4"/>
            <p:cNvSpPr>
              <a:spLocks/>
            </p:cNvSpPr>
            <p:nvPr/>
          </p:nvSpPr>
          <p:spPr bwMode="auto">
            <a:xfrm>
              <a:off x="19240" y="0"/>
              <a:ext cx="12598" cy="3610"/>
            </a:xfrm>
            <a:custGeom>
              <a:avLst/>
              <a:gdLst>
                <a:gd name="T0" fmla="*/ 0 w 1256448"/>
                <a:gd name="T1" fmla="*/ 0 h 469306"/>
                <a:gd name="T2" fmla="*/ 0 w 1256448"/>
                <a:gd name="T3" fmla="*/ 0 h 469306"/>
                <a:gd name="T4" fmla="*/ 0 w 1256448"/>
                <a:gd name="T5" fmla="*/ 0 h 469306"/>
                <a:gd name="T6" fmla="*/ 0 w 1256448"/>
                <a:gd name="T7" fmla="*/ 0 h 469306"/>
                <a:gd name="T8" fmla="*/ 0 w 1256448"/>
                <a:gd name="T9" fmla="*/ 0 h 469306"/>
                <a:gd name="T10" fmla="*/ 0 w 1256448"/>
                <a:gd name="T11" fmla="*/ 0 h 469306"/>
                <a:gd name="T12" fmla="*/ 0 w 1256448"/>
                <a:gd name="T13" fmla="*/ 0 h 4693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6448"/>
                <a:gd name="T22" fmla="*/ 0 h 469306"/>
                <a:gd name="T23" fmla="*/ 1256448 w 1256448"/>
                <a:gd name="T24" fmla="*/ 469306 h 4693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6448" h="469306">
                  <a:moveTo>
                    <a:pt x="0" y="0"/>
                  </a:moveTo>
                  <a:lnTo>
                    <a:pt x="1021795" y="0"/>
                  </a:lnTo>
                  <a:lnTo>
                    <a:pt x="1256448" y="234653"/>
                  </a:lnTo>
                  <a:lnTo>
                    <a:pt x="1021795" y="469306"/>
                  </a:lnTo>
                  <a:lnTo>
                    <a:pt x="0" y="469306"/>
                  </a:lnTo>
                  <a:lnTo>
                    <a:pt x="234653" y="2346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64A2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286660" tIns="34671" rIns="251989" bIns="34671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38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Slaughterhouse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5" name="Rectangle 42"/>
            <p:cNvSpPr>
              <a:spLocks noChangeArrowheads="1"/>
            </p:cNvSpPr>
            <p:nvPr/>
          </p:nvSpPr>
          <p:spPr bwMode="auto">
            <a:xfrm>
              <a:off x="38495" y="0"/>
              <a:ext cx="12599" cy="3470"/>
            </a:xfrm>
            <a:prstGeom prst="rect">
              <a:avLst/>
            </a:prstGeom>
            <a:solidFill>
              <a:srgbClr val="62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Consumers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29527" y="0"/>
              <a:ext cx="12598" cy="3610"/>
            </a:xfrm>
            <a:custGeom>
              <a:avLst/>
              <a:gdLst>
                <a:gd name="T0" fmla="*/ 0 w 1256448"/>
                <a:gd name="T1" fmla="*/ 0 h 469306"/>
                <a:gd name="T2" fmla="*/ 0 w 1256448"/>
                <a:gd name="T3" fmla="*/ 0 h 469306"/>
                <a:gd name="T4" fmla="*/ 0 w 1256448"/>
                <a:gd name="T5" fmla="*/ 0 h 469306"/>
                <a:gd name="T6" fmla="*/ 0 w 1256448"/>
                <a:gd name="T7" fmla="*/ 0 h 469306"/>
                <a:gd name="T8" fmla="*/ 0 w 1256448"/>
                <a:gd name="T9" fmla="*/ 0 h 469306"/>
                <a:gd name="T10" fmla="*/ 0 w 1256448"/>
                <a:gd name="T11" fmla="*/ 0 h 469306"/>
                <a:gd name="T12" fmla="*/ 0 w 1256448"/>
                <a:gd name="T13" fmla="*/ 0 h 4693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6448"/>
                <a:gd name="T22" fmla="*/ 0 h 469306"/>
                <a:gd name="T23" fmla="*/ 1256448 w 1256448"/>
                <a:gd name="T24" fmla="*/ 469306 h 4693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6448" h="469306">
                  <a:moveTo>
                    <a:pt x="0" y="0"/>
                  </a:moveTo>
                  <a:lnTo>
                    <a:pt x="1021795" y="0"/>
                  </a:lnTo>
                  <a:lnTo>
                    <a:pt x="1256448" y="234653"/>
                  </a:lnTo>
                  <a:lnTo>
                    <a:pt x="1021795" y="469306"/>
                  </a:lnTo>
                  <a:lnTo>
                    <a:pt x="0" y="469306"/>
                  </a:lnTo>
                  <a:lnTo>
                    <a:pt x="234653" y="2346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CC6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286660" tIns="34671" rIns="251989" bIns="34671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38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Retailer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40" name="Down Arrow 39"/>
          <p:cNvSpPr/>
          <p:nvPr/>
        </p:nvSpPr>
        <p:spPr>
          <a:xfrm>
            <a:off x="2855912" y="4725145"/>
            <a:ext cx="412750" cy="606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668017" y="5453087"/>
            <a:ext cx="3637409" cy="646112"/>
          </a:xfrm>
          <a:prstGeom prst="rect">
            <a:avLst/>
          </a:prstGeom>
          <a:gradFill>
            <a:gsLst>
              <a:gs pos="75885">
                <a:srgbClr val="FFD7D6"/>
              </a:gs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Feed in bags, remaining feeds at the cages, environment</a:t>
            </a:r>
          </a:p>
        </p:txBody>
      </p:sp>
      <p:sp>
        <p:nvSpPr>
          <p:cNvPr id="42" name="Down Arrow 41"/>
          <p:cNvSpPr/>
          <p:nvPr/>
        </p:nvSpPr>
        <p:spPr>
          <a:xfrm>
            <a:off x="7556500" y="4725145"/>
            <a:ext cx="412750" cy="606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218363" y="5453087"/>
            <a:ext cx="1323975" cy="646112"/>
          </a:xfrm>
          <a:prstGeom prst="rect">
            <a:avLst/>
          </a:prstGeom>
          <a:gradFill>
            <a:gsLst>
              <a:gs pos="75885">
                <a:srgbClr val="FFD7D6"/>
              </a:gs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Pork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492751" y="5453087"/>
            <a:ext cx="1323975" cy="646112"/>
          </a:xfrm>
          <a:prstGeom prst="rect">
            <a:avLst/>
          </a:prstGeom>
          <a:gradFill>
            <a:gsLst>
              <a:gs pos="75885">
                <a:srgbClr val="FFD7D6"/>
              </a:gs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Liver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Kidney</a:t>
            </a:r>
          </a:p>
        </p:txBody>
      </p:sp>
      <p:sp>
        <p:nvSpPr>
          <p:cNvPr id="47" name="Down Arrow 46"/>
          <p:cNvSpPr/>
          <p:nvPr/>
        </p:nvSpPr>
        <p:spPr>
          <a:xfrm>
            <a:off x="5978525" y="4725145"/>
            <a:ext cx="412750" cy="606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368926" y="5353074"/>
            <a:ext cx="3298825" cy="88423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50" name="Picture 4" descr="photo 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0" y="2753643"/>
            <a:ext cx="1070792" cy="142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3" descr="photo 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698" y="2857535"/>
            <a:ext cx="1044983" cy="131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812088" y="5458559"/>
            <a:ext cx="1855912" cy="646112"/>
          </a:xfrm>
          <a:prstGeom prst="rect">
            <a:avLst/>
          </a:prstGeom>
          <a:gradFill>
            <a:gsLst>
              <a:gs pos="75885">
                <a:srgbClr val="FFD7D6"/>
              </a:gs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Consumption survey</a:t>
            </a:r>
          </a:p>
        </p:txBody>
      </p:sp>
    </p:spTree>
    <p:extLst>
      <p:ext uri="{BB962C8B-B14F-4D97-AF65-F5344CB8AC3E}">
        <p14:creationId xmlns:p14="http://schemas.microsoft.com/office/powerpoint/2010/main" val="255022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500" dirty="0">
                <a:solidFill>
                  <a:schemeClr val="tx1"/>
                </a:solidFill>
                <a:latin typeface="+mn-lt"/>
              </a:rPr>
              <a:t>PigRISK – QMRA for salmonellosis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57703"/>
              </p:ext>
            </p:extLst>
          </p:nvPr>
        </p:nvGraphicFramePr>
        <p:xfrm>
          <a:off x="43764" y="1714499"/>
          <a:ext cx="7401792" cy="360679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807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4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43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Age and gender groups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Estimated annual salmonellosis incidence rate (Mean (90% CI)) (%)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732">
                <a:tc>
                  <a:txBody>
                    <a:bodyPr/>
                    <a:lstStyle/>
                    <a:p>
                      <a:pPr marL="0" marR="0" indent="1270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Children (under 5 years old)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11.18 (0 – 45.05)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483">
                <a:tc>
                  <a:txBody>
                    <a:bodyPr/>
                    <a:lstStyle/>
                    <a:p>
                      <a:pPr marL="0" marR="0" indent="1270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Adult female (6-60 years old)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16.41 (0.01 – 53.86)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732">
                <a:tc>
                  <a:txBody>
                    <a:bodyPr/>
                    <a:lstStyle/>
                    <a:p>
                      <a:pPr marL="0" marR="0" indent="1270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Adult male (6-60 years old)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19.29 (0.04 – 59.06)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732">
                <a:tc>
                  <a:txBody>
                    <a:bodyPr/>
                    <a:lstStyle/>
                    <a:p>
                      <a:pPr marL="0" marR="0" indent="1270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Elder (over 60 years old)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20.41 (0.09 – 60.76)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Overall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17.7 (0.89 – 45.96)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-324536" y="6126361"/>
            <a:ext cx="34563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4" charset="-128"/>
                <a:cs typeface="Arial" charset="0"/>
              </a:rPr>
              <a:t>Dang Xuan Sinh et al, 2016, IJPH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110FDA-8B47-488F-AA89-696D09E1C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521" y="1592547"/>
            <a:ext cx="4225923" cy="14764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C3FAA9D-B9DD-41E6-AA67-92D6C02F9ECC}"/>
              </a:ext>
            </a:extLst>
          </p:cNvPr>
          <p:cNvSpPr txBox="1">
            <a:spLocks/>
          </p:cNvSpPr>
          <p:nvPr/>
        </p:nvSpPr>
        <p:spPr>
          <a:xfrm>
            <a:off x="7937500" y="3788955"/>
            <a:ext cx="4254500" cy="210384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94 million people</a:t>
            </a:r>
          </a:p>
          <a:p>
            <a:r>
              <a:rPr lang="en-US" sz="2000" dirty="0"/>
              <a:t>Cases of foodborne diseases by </a:t>
            </a:r>
            <a:r>
              <a:rPr lang="en-US" sz="2000" i="1" dirty="0"/>
              <a:t>Salmonella </a:t>
            </a:r>
            <a:r>
              <a:rPr lang="en-US" sz="2000" dirty="0"/>
              <a:t>in pork at 17%:  </a:t>
            </a:r>
            <a:r>
              <a:rPr lang="en-US" sz="2000" b="1" dirty="0"/>
              <a:t>16 million get sick</a:t>
            </a:r>
          </a:p>
          <a:p>
            <a:r>
              <a:rPr lang="en-US" sz="2000" dirty="0"/>
              <a:t>Cost $ 107 to treat a case: </a:t>
            </a:r>
            <a:r>
              <a:rPr lang="en-US" sz="2000" b="1" dirty="0"/>
              <a:t>$ 1,709 million (0.8% GDP)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87038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DA83B-443B-4ED6-B2B2-28A5938BE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514350">
              <a:spcBef>
                <a:spcPts val="563"/>
              </a:spcBef>
            </a:pPr>
            <a:r>
              <a:rPr lang="en-US" b="1" dirty="0">
                <a:solidFill>
                  <a:prstClr val="black"/>
                </a:solidFill>
              </a:rPr>
              <a:t>Safe Food, Fair Food for Cambodia (2018-2021)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8E075C8-0FD8-49F2-8315-922763DF624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4848224" cy="45720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200" i="1" dirty="0"/>
              <a:t>A nationwide multi-hazard survey in markets in Cambodia found the prevalence in meat (</a:t>
            </a:r>
            <a:r>
              <a:rPr lang="en-US" sz="2200" b="1" i="1" dirty="0"/>
              <a:t>pork and chicken) of Salmonella was 43% and of Staphylococcus was 31%.</a:t>
            </a:r>
          </a:p>
          <a:p>
            <a:endParaRPr lang="en-US" sz="2200" i="1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A94CF7B-27AD-4370-81B5-0F072D025E7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010400" y="2395097"/>
            <a:ext cx="5181600" cy="9842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200" i="1" dirty="0"/>
              <a:t>The cost of illness of</a:t>
            </a:r>
            <a:r>
              <a:rPr lang="en-US" sz="2200" b="1" i="1" dirty="0"/>
              <a:t> foodborne diarrhea was $63 USD per case</a:t>
            </a:r>
            <a:r>
              <a:rPr lang="en-US" sz="2200" i="1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3943B1-9643-465C-BD48-B21F078929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395" y="3934691"/>
            <a:ext cx="6406653" cy="1627909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F863F48-3A67-4099-A730-F5502BC6C7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987680"/>
              </p:ext>
            </p:extLst>
          </p:nvPr>
        </p:nvGraphicFramePr>
        <p:xfrm>
          <a:off x="7038876" y="3611092"/>
          <a:ext cx="4848224" cy="3007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5821">
                  <a:extLst>
                    <a:ext uri="{9D8B030D-6E8A-4147-A177-3AD203B41FA5}">
                      <a16:colId xmlns:a16="http://schemas.microsoft.com/office/drawing/2014/main" val="2633593646"/>
                    </a:ext>
                  </a:extLst>
                </a:gridCol>
                <a:gridCol w="798093">
                  <a:extLst>
                    <a:ext uri="{9D8B030D-6E8A-4147-A177-3AD203B41FA5}">
                      <a16:colId xmlns:a16="http://schemas.microsoft.com/office/drawing/2014/main" val="2589029735"/>
                    </a:ext>
                  </a:extLst>
                </a:gridCol>
                <a:gridCol w="783174">
                  <a:extLst>
                    <a:ext uri="{9D8B030D-6E8A-4147-A177-3AD203B41FA5}">
                      <a16:colId xmlns:a16="http://schemas.microsoft.com/office/drawing/2014/main" val="2865576380"/>
                    </a:ext>
                  </a:extLst>
                </a:gridCol>
                <a:gridCol w="618412">
                  <a:extLst>
                    <a:ext uri="{9D8B030D-6E8A-4147-A177-3AD203B41FA5}">
                      <a16:colId xmlns:a16="http://schemas.microsoft.com/office/drawing/2014/main" val="627469688"/>
                    </a:ext>
                  </a:extLst>
                </a:gridCol>
                <a:gridCol w="606362">
                  <a:extLst>
                    <a:ext uri="{9D8B030D-6E8A-4147-A177-3AD203B41FA5}">
                      <a16:colId xmlns:a16="http://schemas.microsoft.com/office/drawing/2014/main" val="375220574"/>
                    </a:ext>
                  </a:extLst>
                </a:gridCol>
                <a:gridCol w="606362">
                  <a:extLst>
                    <a:ext uri="{9D8B030D-6E8A-4147-A177-3AD203B41FA5}">
                      <a16:colId xmlns:a16="http://schemas.microsoft.com/office/drawing/2014/main" val="2444069488"/>
                    </a:ext>
                  </a:extLst>
                </a:gridCol>
              </a:tblGrid>
              <a:tr h="10447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Cost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National Hospital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(n=44)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Referral Hospital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(n=60)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Regional Hosp.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(n=100)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Community Clinic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(n=62)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Overall</a:t>
                      </a:r>
                      <a:endParaRPr lang="en-US" sz="120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(n=</a:t>
                      </a:r>
                      <a:r>
                        <a:rPr lang="en-US" sz="1200">
                          <a:effectLst/>
                        </a:rPr>
                        <a:t>266</a:t>
                      </a:r>
                      <a:r>
                        <a:rPr lang="id-ID" sz="1200">
                          <a:effectLst/>
                        </a:rPr>
                        <a:t>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928015016"/>
                  </a:ext>
                </a:extLst>
              </a:tr>
              <a:tr h="2632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Direct medical cost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051178517"/>
                  </a:ext>
                </a:extLst>
              </a:tr>
              <a:tr h="2632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id-ID" sz="1200" dirty="0">
                          <a:effectLst/>
                        </a:rPr>
                        <a:t>[usd]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125.77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9.42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27.85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4.19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34.38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437733560"/>
                  </a:ext>
                </a:extLst>
              </a:tr>
              <a:tr h="39582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Direct non-medical cost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256210945"/>
                  </a:ext>
                </a:extLst>
              </a:tr>
              <a:tr h="252136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id-ID" sz="1200" dirty="0">
                          <a:effectLst/>
                        </a:rPr>
                        <a:t>[usd]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40.64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8.36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26.33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18.58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263503843"/>
                  </a:ext>
                </a:extLst>
              </a:tr>
              <a:tr h="2381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Indirect cost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689992417"/>
                  </a:ext>
                </a:extLst>
              </a:tr>
              <a:tr h="2632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id-ID" sz="1200" dirty="0">
                          <a:effectLst/>
                        </a:rPr>
                        <a:t>[usd]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21.43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6.38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10.89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9.80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183714756"/>
                  </a:ext>
                </a:extLst>
              </a:tr>
              <a:tr h="2381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b="1" dirty="0">
                          <a:effectLst/>
                        </a:rPr>
                        <a:t>Total cost [usd]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b="1" dirty="0">
                          <a:effectLst/>
                        </a:rPr>
                        <a:t>185.88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b="1" dirty="0">
                          <a:effectLst/>
                        </a:rPr>
                        <a:t>24.16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65.07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7.57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62.76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193957391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E6FE68E-8895-40DB-97C0-86FF889A99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8321" y="67151"/>
            <a:ext cx="2353679" cy="156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4479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1.4"/>
</p:tagLst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FSZ outline IPM 2016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_powerpoint_template_mar2016 [Read-Only]" id="{9D7C4E4F-09D1-475F-B512-76FF7A321725}" vid="{1BC84293-FEDF-4E66-B17C-A41AC2D1791E}"/>
    </a:ext>
  </a:extLst>
</a:theme>
</file>

<file path=ppt/theme/theme11.xml><?xml version="1.0" encoding="utf-8"?>
<a:theme xmlns:a="http://schemas.openxmlformats.org/drawingml/2006/main" name="2_ILRI in SEAsia summary - Bangkok May 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2_Content Slides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ilri_powerpoint_template_apr2013-1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3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4_ILRI in SEAsia summary - Bangkok May 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4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7.xml><?xml version="1.0" encoding="utf-8"?>
<a:theme xmlns:a="http://schemas.openxmlformats.org/drawingml/2006/main" name="1_FSZ outline IPM 2016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_powerpoint_template_mar2016 [Read-Only]" id="{9D7C4E4F-09D1-475F-B512-76FF7A321725}" vid="{1BC84293-FEDF-4E66-B17C-A41AC2D1791E}"/>
    </a:ext>
  </a:extLst>
</a:theme>
</file>

<file path=ppt/theme/theme18.xml><?xml version="1.0" encoding="utf-8"?>
<a:theme xmlns:a="http://schemas.openxmlformats.org/drawingml/2006/main" name="3_ILRI in SEAsia summary - Bangkok May 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9.xml><?xml version="1.0" encoding="utf-8"?>
<a:theme xmlns:a="http://schemas.openxmlformats.org/drawingml/2006/main" name="5_ILRI in SEAsia summary - Bangkok May 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0.xml><?xml version="1.0" encoding="utf-8"?>
<a:theme xmlns:a="http://schemas.openxmlformats.org/drawingml/2006/main" name="3_Content Slides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5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7_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5.xml><?xml version="1.0" encoding="utf-8"?>
<a:theme xmlns:a="http://schemas.openxmlformats.org/drawingml/2006/main" name="2_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236A44D6-8FE9-4C04-8D28-022DF8BEA92F}" vid="{3D1D9F68-6144-4786-B008-A3A4214412CA}"/>
    </a:ext>
  </a:extLst>
</a:theme>
</file>

<file path=ppt/theme/theme6.xml><?xml version="1.0" encoding="utf-8"?>
<a:theme xmlns:a="http://schemas.openxmlformats.org/drawingml/2006/main" name="IRMC May 2016_Big Ideas_Market based FS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236A44D6-8FE9-4C04-8D28-022DF8BEA92F}" vid="{3D1D9F68-6144-4786-B008-A3A4214412CA}"/>
    </a:ext>
  </a:extLst>
</a:theme>
</file>

<file path=ppt/theme/theme7.xml><?xml version="1.0" encoding="utf-8"?>
<a:theme xmlns:a="http://schemas.openxmlformats.org/drawingml/2006/main" name="ILRI in SEAsia summary - Bangkok May 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2_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1_IRMC May 2016_Big Ideas_Market based FS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236A44D6-8FE9-4C04-8D28-022DF8BEA92F}" vid="{3D1D9F68-6144-4786-B008-A3A4214412CA}"/>
    </a:ext>
  </a:extLst>
</a:theme>
</file>

<file path=ppt/theme/themeOverride1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13" ma:contentTypeDescription="Create a new document." ma:contentTypeScope="" ma:versionID="8b6d508cf30d2b536cbfebdb1568ad32">
  <xsd:schema xmlns:xsd="http://www.w3.org/2001/XMLSchema" xmlns:xs="http://www.w3.org/2001/XMLSchema" xmlns:p="http://schemas.microsoft.com/office/2006/metadata/properties" xmlns:ns3="9c5b454a-81d6-46c5-be72-8d9b04583a2d" xmlns:ns4="d633d9b0-d173-42ee-9584-b0cffcfb3934" targetNamespace="http://schemas.microsoft.com/office/2006/metadata/properties" ma:root="true" ma:fieldsID="49c5618cdb2fd0e461ac73da5f9f40fe" ns3:_="" ns4:_="">
    <xsd:import namespace="9c5b454a-81d6-46c5-be72-8d9b04583a2d"/>
    <xsd:import namespace="d633d9b0-d173-42ee-9584-b0cffcfb39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33d9b0-d173-42ee-9584-b0cffcfb393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0C0D29-7714-41E8-B053-60E7E1B234A9}">
  <ds:schemaRefs>
    <ds:schemaRef ds:uri="9c5b454a-81d6-46c5-be72-8d9b04583a2d"/>
    <ds:schemaRef ds:uri="d633d9b0-d173-42ee-9584-b0cffcfb393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1029</Words>
  <Application>Microsoft Office PowerPoint</Application>
  <PresentationFormat>Widescreen</PresentationFormat>
  <Paragraphs>191</Paragraphs>
  <Slides>19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53" baseType="lpstr">
      <vt:lpstr>Arial</vt:lpstr>
      <vt:lpstr>Calibri</vt:lpstr>
      <vt:lpstr>Calibri Light</vt:lpstr>
      <vt:lpstr>Courier New</vt:lpstr>
      <vt:lpstr>Gill Sans MT</vt:lpstr>
      <vt:lpstr>Optima</vt:lpstr>
      <vt:lpstr>Symbol</vt:lpstr>
      <vt:lpstr>Times</vt:lpstr>
      <vt:lpstr>Times New Roman</vt:lpstr>
      <vt:lpstr>Wingdings</vt:lpstr>
      <vt:lpstr>ilri_powerpoint_template_apr2013</vt:lpstr>
      <vt:lpstr>1_ilri_powerpoint_template_apr2013</vt:lpstr>
      <vt:lpstr>6_ilri_powerpoint_template_apr2013</vt:lpstr>
      <vt:lpstr>7_ilri_powerpoint_template_Feb2013</vt:lpstr>
      <vt:lpstr>2_ilri_powerpoint_template_Feb2013</vt:lpstr>
      <vt:lpstr>IRMC May 2016_Big Ideas_Market based FS</vt:lpstr>
      <vt:lpstr>ILRI in SEAsia summary - Bangkok May 2013</vt:lpstr>
      <vt:lpstr>2_ilri_powerpoint_template_apr2013</vt:lpstr>
      <vt:lpstr>1_IRMC May 2016_Big Ideas_Market based FS</vt:lpstr>
      <vt:lpstr>FSZ outline IPM 2016</vt:lpstr>
      <vt:lpstr>2_ILRI in SEAsia summary - Bangkok May 2013</vt:lpstr>
      <vt:lpstr>2_Content Slides</vt:lpstr>
      <vt:lpstr>ilri_powerpoint_template_apr2013-1</vt:lpstr>
      <vt:lpstr>3_ilri_powerpoint_template_apr2013</vt:lpstr>
      <vt:lpstr>4_ILRI in SEAsia summary - Bangkok May 2013</vt:lpstr>
      <vt:lpstr>4_ilri_powerpoint_template_apr2013</vt:lpstr>
      <vt:lpstr>1_FSZ outline IPM 2016</vt:lpstr>
      <vt:lpstr>3_ILRI in SEAsia summary - Bangkok May 2013</vt:lpstr>
      <vt:lpstr>5_ILRI in SEAsia summary - Bangkok May 2013</vt:lpstr>
      <vt:lpstr>3_Content Slides</vt:lpstr>
      <vt:lpstr>1_Office Theme</vt:lpstr>
      <vt:lpstr>Custom Design</vt:lpstr>
      <vt:lpstr>5_ilri_powerpoint_template_apr2013</vt:lpstr>
      <vt:lpstr>Bitmap Image</vt:lpstr>
      <vt:lpstr>Food safety research and training in informal/wet markets in Southeast Asia</vt:lpstr>
      <vt:lpstr>CGIAR and the International Livestock Research Institute</vt:lpstr>
      <vt:lpstr>FBD: a new priority – most probably from animal-source food Millions DALYs lost per year (global) </vt:lpstr>
      <vt:lpstr>PowerPoint Presentation</vt:lpstr>
      <vt:lpstr>Research approach: what do we do to understand and improve food safety?</vt:lpstr>
      <vt:lpstr>Theory of Changes </vt:lpstr>
      <vt:lpstr>PigRISK: Pork safety in Vietnam (2012-2017)</vt:lpstr>
      <vt:lpstr>PigRISK – QMRA for salmonellosis </vt:lpstr>
      <vt:lpstr>Safe Food, Fair Food for Cambodia (2018-2021)</vt:lpstr>
      <vt:lpstr>PowerPoint Presentation</vt:lpstr>
      <vt:lpstr>PowerPoint Presentation</vt:lpstr>
      <vt:lpstr>PowerPoint Presentation</vt:lpstr>
      <vt:lpstr>Key stakeholders to ensure GOOD IMPLEMENTATION OF MARKET interventions </vt:lpstr>
      <vt:lpstr>From evidence generation to TCM interventions to improve food safety in wet markets</vt:lpstr>
      <vt:lpstr>Next generation of food safety workers Capacity building in meat inspection in Vietnam, Laos, Cambodia </vt:lpstr>
      <vt:lpstr>Universities and professional trainings</vt:lpstr>
      <vt:lpstr>Policy impact: translational research for interventions in modernizing food system</vt:lpstr>
      <vt:lpstr>Key messages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Health program at ILRI to address zoonotic and emerging infectious diseases and antimicrobial resistance issues in LMICs</dc:title>
  <dc:creator>Nguyen, Hung (ILRI)</dc:creator>
  <cp:lastModifiedBy>Lore, Tezira (ILRI)</cp:lastModifiedBy>
  <cp:revision>29</cp:revision>
  <dcterms:created xsi:type="dcterms:W3CDTF">2020-11-02T03:21:25Z</dcterms:created>
  <dcterms:modified xsi:type="dcterms:W3CDTF">2021-03-17T12:10:48Z</dcterms:modified>
</cp:coreProperties>
</file>