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3" r:id="rId4"/>
  </p:sldMasterIdLst>
  <p:notesMasterIdLst>
    <p:notesMasterId r:id="rId27"/>
  </p:notesMasterIdLst>
  <p:sldIdLst>
    <p:sldId id="2146847943" r:id="rId5"/>
    <p:sldId id="6098" r:id="rId6"/>
    <p:sldId id="6053" r:id="rId7"/>
    <p:sldId id="2146847972" r:id="rId8"/>
    <p:sldId id="2146847976" r:id="rId9"/>
    <p:sldId id="257" r:id="rId10"/>
    <p:sldId id="2146847977" r:id="rId11"/>
    <p:sldId id="2146847988" r:id="rId12"/>
    <p:sldId id="2146847973" r:id="rId13"/>
    <p:sldId id="2146847979" r:id="rId14"/>
    <p:sldId id="2146847989" r:id="rId15"/>
    <p:sldId id="2146847974" r:id="rId16"/>
    <p:sldId id="2146847969" r:id="rId17"/>
    <p:sldId id="2146847980" r:id="rId18"/>
    <p:sldId id="2146847990" r:id="rId19"/>
    <p:sldId id="2146847975" r:id="rId20"/>
    <p:sldId id="2146847981" r:id="rId21"/>
    <p:sldId id="2146847991" r:id="rId22"/>
    <p:sldId id="2146847982" r:id="rId23"/>
    <p:sldId id="2146847984" r:id="rId24"/>
    <p:sldId id="2146847983" r:id="rId25"/>
    <p:sldId id="214684794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3B1963-E010-DD4D-E271-3C5DE1A14E23}" name="Mukherji, Aditi (IWMI-Delhi)" initials="M(" userId="S::a.mukherji@cgiar.org::d67df8ad-553e-4c20-8e03-bdc29dfb8f66" providerId="AD"/>
  <p188:author id="{7EA7D985-84B8-49ED-E1FA-882DFC1B7C6F}" name="Ringler, Claudia (IFPRI)" initials="R(" userId="S::c.ringler@cgiar.org::0bef2c47-ed8c-493a-a2b9-3a29242716f8" providerId="AD"/>
  <p188:author id="{980AB4B1-58AA-CEBC-5861-2C8C8B72E8C8}" name="Johnson, Toby (CGIAR System Organization)" initials="JT(SO" userId="S::t.johnson@cgiar.org::60ca22a3-a1be-4e54-9ebf-a2fdf70a49d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B77149-69ED-E35D-6F28-F3004074EB35}" v="1304" dt="2022-11-29T14:38:07.867"/>
    <p1510:client id="{895EB632-9960-4032-9EB6-D352D302D1F9}" v="83" dt="2022-11-29T13:34:56.425"/>
    <p1510:client id="{97D0B889-268B-4DE3-BFB3-B2831635C0D5}" v="166" vWet="168" dt="2022-11-29T15:46:16.180"/>
    <p1510:client id="{B0B9937C-CB26-E776-784E-34031379794E}" v="5" dt="2022-11-29T16:43:45.306"/>
    <p1510:client id="{BE5F7C7A-240D-49C0-847C-B4D1D929CEEC}" v="4" dt="2022-11-29T14:55:41.4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6"/>
    <p:restoredTop sz="94588"/>
  </p:normalViewPr>
  <p:slideViewPr>
    <p:cSldViewPr snapToGrid="0">
      <p:cViewPr varScale="1">
        <p:scale>
          <a:sx n="107" d="100"/>
          <a:sy n="107" d="100"/>
        </p:scale>
        <p:origin x="49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DC8028-6E52-F242-93B0-94DB5D2AC304}" type="doc">
      <dgm:prSet loTypeId="urn:microsoft.com/office/officeart/2005/8/layout/matrix2" loCatId="" qsTypeId="urn:microsoft.com/office/officeart/2005/8/quickstyle/simple1" qsCatId="simple" csTypeId="urn:microsoft.com/office/officeart/2005/8/colors/accent1_2" csCatId="accent1" phldr="1"/>
      <dgm:spPr/>
      <dgm:t>
        <a:bodyPr/>
        <a:lstStyle/>
        <a:p>
          <a:endParaRPr lang="en-GB"/>
        </a:p>
      </dgm:t>
    </dgm:pt>
    <dgm:pt modelId="{6C7A862A-EABA-6E49-A317-AA0B749F2598}">
      <dgm:prSet phldrT="[Text]"/>
      <dgm:spPr>
        <a:solidFill>
          <a:schemeClr val="accent6"/>
        </a:solidFill>
      </dgm:spPr>
      <dgm:t>
        <a:bodyPr/>
        <a:lstStyle/>
        <a:p>
          <a:pPr rtl="0"/>
          <a:r>
            <a:rPr lang="en-GB" dirty="0"/>
            <a:t>Convene community of practice</a:t>
          </a:r>
          <a:r>
            <a:rPr lang="en-GB" dirty="0">
              <a:solidFill>
                <a:schemeClr val="tx1"/>
              </a:solidFill>
              <a:latin typeface="Calibri Light" panose="020F0302020204030204"/>
            </a:rPr>
            <a:t> </a:t>
          </a:r>
          <a:endParaRPr lang="en-GB" b="1" dirty="0">
            <a:solidFill>
              <a:schemeClr val="tx1"/>
            </a:solidFill>
          </a:endParaRPr>
        </a:p>
        <a:p>
          <a:pPr rtl="0"/>
          <a:r>
            <a:rPr lang="en-GB" b="1" dirty="0">
              <a:solidFill>
                <a:schemeClr val="tx1"/>
              </a:solidFill>
              <a:latin typeface="Calibri Light" panose="020F0302020204030204"/>
            </a:rPr>
            <a:t>CoP: CGIAR</a:t>
          </a:r>
          <a:r>
            <a:rPr lang="en-GB" b="1" dirty="0">
              <a:solidFill>
                <a:schemeClr val="tx1"/>
              </a:solidFill>
            </a:rPr>
            <a:t> &amp; Beyond</a:t>
          </a:r>
        </a:p>
      </dgm:t>
    </dgm:pt>
    <dgm:pt modelId="{9DD8184A-69F2-DE4D-A88F-19FFAC17F1CD}" type="parTrans" cxnId="{12F97ABE-66F0-1345-A658-7876C9C9796E}">
      <dgm:prSet/>
      <dgm:spPr/>
      <dgm:t>
        <a:bodyPr/>
        <a:lstStyle/>
        <a:p>
          <a:endParaRPr lang="en-GB"/>
        </a:p>
      </dgm:t>
    </dgm:pt>
    <dgm:pt modelId="{3C7BC4B2-BB34-D04A-B14A-B2D65BA794F1}" type="sibTrans" cxnId="{12F97ABE-66F0-1345-A658-7876C9C9796E}">
      <dgm:prSet/>
      <dgm:spPr/>
      <dgm:t>
        <a:bodyPr/>
        <a:lstStyle/>
        <a:p>
          <a:endParaRPr lang="en-GB"/>
        </a:p>
      </dgm:t>
    </dgm:pt>
    <dgm:pt modelId="{26D6B64D-38F0-3F49-834F-F5B5ECF98D60}">
      <dgm:prSet phldrT="[Text]"/>
      <dgm:spPr>
        <a:solidFill>
          <a:schemeClr val="accent6"/>
        </a:solidFill>
      </dgm:spPr>
      <dgm:t>
        <a:bodyPr/>
        <a:lstStyle/>
        <a:p>
          <a:r>
            <a:rPr lang="en-GB"/>
            <a:t>Deepen CGIAR and Partner Capacity</a:t>
          </a:r>
        </a:p>
        <a:p>
          <a:r>
            <a:rPr lang="en-GB" b="1">
              <a:solidFill>
                <a:schemeClr val="tx1"/>
              </a:solidFill>
            </a:rPr>
            <a:t>Facilitating research on gaps</a:t>
          </a:r>
        </a:p>
      </dgm:t>
    </dgm:pt>
    <dgm:pt modelId="{D48C0B5E-13FE-FF49-9DEB-A2354E904724}" type="parTrans" cxnId="{7EAFA1AE-50E7-C840-9BE8-0885DD694582}">
      <dgm:prSet/>
      <dgm:spPr/>
      <dgm:t>
        <a:bodyPr/>
        <a:lstStyle/>
        <a:p>
          <a:endParaRPr lang="en-GB"/>
        </a:p>
      </dgm:t>
    </dgm:pt>
    <dgm:pt modelId="{180A3AE9-A088-1E4F-BDC7-B7434AC8BD5E}" type="sibTrans" cxnId="{7EAFA1AE-50E7-C840-9BE8-0885DD694582}">
      <dgm:prSet/>
      <dgm:spPr/>
      <dgm:t>
        <a:bodyPr/>
        <a:lstStyle/>
        <a:p>
          <a:endParaRPr lang="en-GB"/>
        </a:p>
      </dgm:t>
    </dgm:pt>
    <dgm:pt modelId="{0A7CAE9F-3A42-4341-8BA0-FA154D0AB1F7}">
      <dgm:prSet phldrT="[Text]"/>
      <dgm:spPr>
        <a:solidFill>
          <a:schemeClr val="accent6"/>
        </a:solidFill>
      </dgm:spPr>
      <dgm:t>
        <a:bodyPr/>
        <a:lstStyle/>
        <a:p>
          <a:r>
            <a:rPr lang="en-GB"/>
            <a:t>Amplify external profile</a:t>
          </a:r>
        </a:p>
        <a:p>
          <a:pPr rtl="0"/>
          <a:r>
            <a:rPr lang="en-GB" b="1">
              <a:solidFill>
                <a:schemeClr val="tx1"/>
              </a:solidFill>
            </a:rPr>
            <a:t>Collaborate with leading climate voices</a:t>
          </a:r>
          <a:r>
            <a:rPr lang="en-GB" b="1">
              <a:solidFill>
                <a:schemeClr val="tx1"/>
              </a:solidFill>
              <a:latin typeface="Calibri Light" panose="020F0302020204030204"/>
            </a:rPr>
            <a:t> </a:t>
          </a:r>
          <a:endParaRPr lang="en-GB" b="1">
            <a:solidFill>
              <a:schemeClr val="tx1"/>
            </a:solidFill>
          </a:endParaRPr>
        </a:p>
      </dgm:t>
    </dgm:pt>
    <dgm:pt modelId="{371DFBA5-48EB-0F40-A373-DD97817BEE58}" type="parTrans" cxnId="{B633CFAB-F7B8-0C42-BD09-FFE977088E61}">
      <dgm:prSet/>
      <dgm:spPr/>
      <dgm:t>
        <a:bodyPr/>
        <a:lstStyle/>
        <a:p>
          <a:endParaRPr lang="en-GB"/>
        </a:p>
      </dgm:t>
    </dgm:pt>
    <dgm:pt modelId="{D0F12022-594D-514F-B7A1-2512382420CE}" type="sibTrans" cxnId="{B633CFAB-F7B8-0C42-BD09-FFE977088E61}">
      <dgm:prSet/>
      <dgm:spPr/>
      <dgm:t>
        <a:bodyPr/>
        <a:lstStyle/>
        <a:p>
          <a:endParaRPr lang="en-GB"/>
        </a:p>
      </dgm:t>
    </dgm:pt>
    <dgm:pt modelId="{48188233-24DE-1940-8CE1-4CFDDF2933BF}">
      <dgm:prSet phldrT="[Text]"/>
      <dgm:spPr>
        <a:solidFill>
          <a:schemeClr val="accent6"/>
        </a:solidFill>
      </dgm:spPr>
      <dgm:t>
        <a:bodyPr/>
        <a:lstStyle/>
        <a:p>
          <a:r>
            <a:rPr lang="en-GB"/>
            <a:t>Advise portfolio level management and strategy</a:t>
          </a:r>
        </a:p>
        <a:p>
          <a:r>
            <a:rPr lang="en-GB" b="1">
              <a:solidFill>
                <a:schemeClr val="tx1"/>
              </a:solidFill>
            </a:rPr>
            <a:t>Track initiative outcomes</a:t>
          </a:r>
        </a:p>
      </dgm:t>
    </dgm:pt>
    <dgm:pt modelId="{AED1580C-1B2C-DC41-BC8A-96DB0D741964}" type="parTrans" cxnId="{B7360E58-FA11-B447-BCDC-3571948BA79E}">
      <dgm:prSet/>
      <dgm:spPr/>
      <dgm:t>
        <a:bodyPr/>
        <a:lstStyle/>
        <a:p>
          <a:endParaRPr lang="en-GB"/>
        </a:p>
      </dgm:t>
    </dgm:pt>
    <dgm:pt modelId="{1E0F3B23-A5E3-B941-A602-8E66688D408F}" type="sibTrans" cxnId="{B7360E58-FA11-B447-BCDC-3571948BA79E}">
      <dgm:prSet/>
      <dgm:spPr/>
      <dgm:t>
        <a:bodyPr/>
        <a:lstStyle/>
        <a:p>
          <a:endParaRPr lang="en-GB"/>
        </a:p>
      </dgm:t>
    </dgm:pt>
    <dgm:pt modelId="{C4786359-B986-6742-BE4D-34B4FD1D867D}" type="pres">
      <dgm:prSet presAssocID="{12DC8028-6E52-F242-93B0-94DB5D2AC304}" presName="matrix" presStyleCnt="0">
        <dgm:presLayoutVars>
          <dgm:chMax val="1"/>
          <dgm:dir/>
          <dgm:resizeHandles val="exact"/>
        </dgm:presLayoutVars>
      </dgm:prSet>
      <dgm:spPr/>
    </dgm:pt>
    <dgm:pt modelId="{6FBD4F1D-E634-2F4C-BF57-B653C7081CEB}" type="pres">
      <dgm:prSet presAssocID="{12DC8028-6E52-F242-93B0-94DB5D2AC304}" presName="axisShape" presStyleLbl="bgShp" presStyleIdx="0" presStyleCnt="1"/>
      <dgm:spPr/>
    </dgm:pt>
    <dgm:pt modelId="{A20CD18D-8BF0-724D-8329-45572A091CF1}" type="pres">
      <dgm:prSet presAssocID="{12DC8028-6E52-F242-93B0-94DB5D2AC304}" presName="rect1" presStyleLbl="node1" presStyleIdx="0" presStyleCnt="4">
        <dgm:presLayoutVars>
          <dgm:chMax val="0"/>
          <dgm:chPref val="0"/>
          <dgm:bulletEnabled val="1"/>
        </dgm:presLayoutVars>
      </dgm:prSet>
      <dgm:spPr/>
    </dgm:pt>
    <dgm:pt modelId="{03731ED3-A395-E648-B686-ABA627925091}" type="pres">
      <dgm:prSet presAssocID="{12DC8028-6E52-F242-93B0-94DB5D2AC304}" presName="rect2" presStyleLbl="node1" presStyleIdx="1" presStyleCnt="4">
        <dgm:presLayoutVars>
          <dgm:chMax val="0"/>
          <dgm:chPref val="0"/>
          <dgm:bulletEnabled val="1"/>
        </dgm:presLayoutVars>
      </dgm:prSet>
      <dgm:spPr/>
    </dgm:pt>
    <dgm:pt modelId="{60DFB373-5219-9D45-85CD-601DA6680B4E}" type="pres">
      <dgm:prSet presAssocID="{12DC8028-6E52-F242-93B0-94DB5D2AC304}" presName="rect3" presStyleLbl="node1" presStyleIdx="2" presStyleCnt="4">
        <dgm:presLayoutVars>
          <dgm:chMax val="0"/>
          <dgm:chPref val="0"/>
          <dgm:bulletEnabled val="1"/>
        </dgm:presLayoutVars>
      </dgm:prSet>
      <dgm:spPr/>
    </dgm:pt>
    <dgm:pt modelId="{9EC622EE-1E6D-204C-AA53-082C58F74594}" type="pres">
      <dgm:prSet presAssocID="{12DC8028-6E52-F242-93B0-94DB5D2AC304}" presName="rect4" presStyleLbl="node1" presStyleIdx="3" presStyleCnt="4">
        <dgm:presLayoutVars>
          <dgm:chMax val="0"/>
          <dgm:chPref val="0"/>
          <dgm:bulletEnabled val="1"/>
        </dgm:presLayoutVars>
      </dgm:prSet>
      <dgm:spPr/>
    </dgm:pt>
  </dgm:ptLst>
  <dgm:cxnLst>
    <dgm:cxn modelId="{1E6F311F-8F57-F74A-9273-42281A3F945D}" type="presOf" srcId="{6C7A862A-EABA-6E49-A317-AA0B749F2598}" destId="{A20CD18D-8BF0-724D-8329-45572A091CF1}" srcOrd="0" destOrd="0" presId="urn:microsoft.com/office/officeart/2005/8/layout/matrix2"/>
    <dgm:cxn modelId="{084BA647-833F-5A4C-9415-56862C29DCD0}" type="presOf" srcId="{26D6B64D-38F0-3F49-834F-F5B5ECF98D60}" destId="{03731ED3-A395-E648-B686-ABA627925091}" srcOrd="0" destOrd="0" presId="urn:microsoft.com/office/officeart/2005/8/layout/matrix2"/>
    <dgm:cxn modelId="{B7360E58-FA11-B447-BCDC-3571948BA79E}" srcId="{12DC8028-6E52-F242-93B0-94DB5D2AC304}" destId="{48188233-24DE-1940-8CE1-4CFDDF2933BF}" srcOrd="3" destOrd="0" parTransId="{AED1580C-1B2C-DC41-BC8A-96DB0D741964}" sibTransId="{1E0F3B23-A5E3-B941-A602-8E66688D408F}"/>
    <dgm:cxn modelId="{BB997071-8217-3F45-A95C-A0D3BB53385B}" type="presOf" srcId="{12DC8028-6E52-F242-93B0-94DB5D2AC304}" destId="{C4786359-B986-6742-BE4D-34B4FD1D867D}" srcOrd="0" destOrd="0" presId="urn:microsoft.com/office/officeart/2005/8/layout/matrix2"/>
    <dgm:cxn modelId="{F3D128AA-5CA5-5F4E-B943-F1AC1AB7A9B3}" type="presOf" srcId="{0A7CAE9F-3A42-4341-8BA0-FA154D0AB1F7}" destId="{60DFB373-5219-9D45-85CD-601DA6680B4E}" srcOrd="0" destOrd="0" presId="urn:microsoft.com/office/officeart/2005/8/layout/matrix2"/>
    <dgm:cxn modelId="{B633CFAB-F7B8-0C42-BD09-FFE977088E61}" srcId="{12DC8028-6E52-F242-93B0-94DB5D2AC304}" destId="{0A7CAE9F-3A42-4341-8BA0-FA154D0AB1F7}" srcOrd="2" destOrd="0" parTransId="{371DFBA5-48EB-0F40-A373-DD97817BEE58}" sibTransId="{D0F12022-594D-514F-B7A1-2512382420CE}"/>
    <dgm:cxn modelId="{7EAFA1AE-50E7-C840-9BE8-0885DD694582}" srcId="{12DC8028-6E52-F242-93B0-94DB5D2AC304}" destId="{26D6B64D-38F0-3F49-834F-F5B5ECF98D60}" srcOrd="1" destOrd="0" parTransId="{D48C0B5E-13FE-FF49-9DEB-A2354E904724}" sibTransId="{180A3AE9-A088-1E4F-BDC7-B7434AC8BD5E}"/>
    <dgm:cxn modelId="{12F97ABE-66F0-1345-A658-7876C9C9796E}" srcId="{12DC8028-6E52-F242-93B0-94DB5D2AC304}" destId="{6C7A862A-EABA-6E49-A317-AA0B749F2598}" srcOrd="0" destOrd="0" parTransId="{9DD8184A-69F2-DE4D-A88F-19FFAC17F1CD}" sibTransId="{3C7BC4B2-BB34-D04A-B14A-B2D65BA794F1}"/>
    <dgm:cxn modelId="{A34BD7E1-ECAF-4E43-9CEB-91AB425F64F8}" type="presOf" srcId="{48188233-24DE-1940-8CE1-4CFDDF2933BF}" destId="{9EC622EE-1E6D-204C-AA53-082C58F74594}" srcOrd="0" destOrd="0" presId="urn:microsoft.com/office/officeart/2005/8/layout/matrix2"/>
    <dgm:cxn modelId="{680E793E-EF01-2D4B-8A2A-A1448A1E3A5B}" type="presParOf" srcId="{C4786359-B986-6742-BE4D-34B4FD1D867D}" destId="{6FBD4F1D-E634-2F4C-BF57-B653C7081CEB}" srcOrd="0" destOrd="0" presId="urn:microsoft.com/office/officeart/2005/8/layout/matrix2"/>
    <dgm:cxn modelId="{393394E5-4DBF-EF45-A3A4-D9272F2853CA}" type="presParOf" srcId="{C4786359-B986-6742-BE4D-34B4FD1D867D}" destId="{A20CD18D-8BF0-724D-8329-45572A091CF1}" srcOrd="1" destOrd="0" presId="urn:microsoft.com/office/officeart/2005/8/layout/matrix2"/>
    <dgm:cxn modelId="{60B197E7-C1F4-314C-9552-96C9C9FBAB85}" type="presParOf" srcId="{C4786359-B986-6742-BE4D-34B4FD1D867D}" destId="{03731ED3-A395-E648-B686-ABA627925091}" srcOrd="2" destOrd="0" presId="urn:microsoft.com/office/officeart/2005/8/layout/matrix2"/>
    <dgm:cxn modelId="{4E9CA63D-DBFC-CA47-A404-63D1C651ABE6}" type="presParOf" srcId="{C4786359-B986-6742-BE4D-34B4FD1D867D}" destId="{60DFB373-5219-9D45-85CD-601DA6680B4E}" srcOrd="3" destOrd="0" presId="urn:microsoft.com/office/officeart/2005/8/layout/matrix2"/>
    <dgm:cxn modelId="{88633F8B-E6BD-754C-A7DA-C48A51DC3595}" type="presParOf" srcId="{C4786359-B986-6742-BE4D-34B4FD1D867D}" destId="{9EC622EE-1E6D-204C-AA53-082C58F74594}" srcOrd="4" destOrd="0" presId="urn:microsoft.com/office/officeart/2005/8/layout/matrix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5E31D5-0446-8A4B-BF10-F3C79D0F7157}" type="doc">
      <dgm:prSet loTypeId="urn:microsoft.com/office/officeart/2005/8/layout/hierarchy1" loCatId="" qsTypeId="urn:microsoft.com/office/officeart/2005/8/quickstyle/simple1" qsCatId="simple" csTypeId="urn:microsoft.com/office/officeart/2005/8/colors/colorful3" csCatId="colorful" phldr="1"/>
      <dgm:spPr/>
      <dgm:t>
        <a:bodyPr/>
        <a:lstStyle/>
        <a:p>
          <a:endParaRPr lang="en-GB"/>
        </a:p>
      </dgm:t>
    </dgm:pt>
    <dgm:pt modelId="{21E6F4F1-B204-554C-9D08-0AD76619F5FB}">
      <dgm:prSet phldrT="[Text]"/>
      <dgm:spPr/>
      <dgm:t>
        <a:bodyPr/>
        <a:lstStyle/>
        <a:p>
          <a:r>
            <a:rPr lang="en-GB" dirty="0"/>
            <a:t>Expertise and themes </a:t>
          </a:r>
        </a:p>
      </dgm:t>
    </dgm:pt>
    <dgm:pt modelId="{60A2BD18-13AD-CE4D-9C99-E02FB0E1F4FA}" type="parTrans" cxnId="{EFFE4433-E939-8A40-A3DA-448DF252A756}">
      <dgm:prSet/>
      <dgm:spPr/>
      <dgm:t>
        <a:bodyPr/>
        <a:lstStyle/>
        <a:p>
          <a:endParaRPr lang="en-GB"/>
        </a:p>
      </dgm:t>
    </dgm:pt>
    <dgm:pt modelId="{94DA212F-ACA6-1244-8FD9-18403D593CDB}" type="sibTrans" cxnId="{EFFE4433-E939-8A40-A3DA-448DF252A756}">
      <dgm:prSet/>
      <dgm:spPr/>
      <dgm:t>
        <a:bodyPr/>
        <a:lstStyle/>
        <a:p>
          <a:endParaRPr lang="en-GB"/>
        </a:p>
      </dgm:t>
    </dgm:pt>
    <dgm:pt modelId="{1BBFF032-70B2-A64F-90C2-A3DCF8ADF6DE}">
      <dgm:prSet phldrT="[Text]"/>
      <dgm:spPr/>
      <dgm:t>
        <a:bodyPr/>
        <a:lstStyle/>
        <a:p>
          <a:r>
            <a:rPr lang="en-GB" dirty="0"/>
            <a:t>Searchable database of climate scientists at CG and NARES</a:t>
          </a:r>
        </a:p>
      </dgm:t>
    </dgm:pt>
    <dgm:pt modelId="{36DDEC4F-FE58-744B-93A3-4D639F015999}" type="parTrans" cxnId="{C4EED516-25D1-0544-997F-5AF90701A424}">
      <dgm:prSet/>
      <dgm:spPr/>
      <dgm:t>
        <a:bodyPr/>
        <a:lstStyle/>
        <a:p>
          <a:endParaRPr lang="en-GB"/>
        </a:p>
      </dgm:t>
    </dgm:pt>
    <dgm:pt modelId="{42F4694B-C78E-6A47-AF10-08621DA6D844}" type="sibTrans" cxnId="{C4EED516-25D1-0544-997F-5AF90701A424}">
      <dgm:prSet/>
      <dgm:spPr/>
      <dgm:t>
        <a:bodyPr/>
        <a:lstStyle/>
        <a:p>
          <a:endParaRPr lang="en-GB"/>
        </a:p>
      </dgm:t>
    </dgm:pt>
    <dgm:pt modelId="{8BABA557-CA23-BC42-9B90-D90C198D8577}">
      <dgm:prSet phldrT="[Text]"/>
      <dgm:spPr/>
      <dgm:t>
        <a:bodyPr/>
        <a:lstStyle/>
        <a:p>
          <a:r>
            <a:rPr lang="en-GB" dirty="0"/>
            <a:t>Thematic insights showcasing policy implications of best available science </a:t>
          </a:r>
        </a:p>
      </dgm:t>
    </dgm:pt>
    <dgm:pt modelId="{73426BEF-6533-1A43-A239-263A6396FA59}" type="parTrans" cxnId="{4097696D-002F-EC44-A802-DCB836A84DCB}">
      <dgm:prSet/>
      <dgm:spPr/>
      <dgm:t>
        <a:bodyPr/>
        <a:lstStyle/>
        <a:p>
          <a:endParaRPr lang="en-GB"/>
        </a:p>
      </dgm:t>
    </dgm:pt>
    <dgm:pt modelId="{1F2A4A38-D34A-304F-994C-06FAA7893C34}" type="sibTrans" cxnId="{4097696D-002F-EC44-A802-DCB836A84DCB}">
      <dgm:prSet/>
      <dgm:spPr/>
      <dgm:t>
        <a:bodyPr/>
        <a:lstStyle/>
        <a:p>
          <a:endParaRPr lang="en-GB"/>
        </a:p>
      </dgm:t>
    </dgm:pt>
    <dgm:pt modelId="{3A744540-D552-504A-8BF6-7C7FCDF2733E}">
      <dgm:prSet phldrT="[Text]"/>
      <dgm:spPr/>
      <dgm:t>
        <a:bodyPr/>
        <a:lstStyle/>
        <a:p>
          <a:r>
            <a:rPr lang="en-GB" dirty="0"/>
            <a:t>Trainings for CG and NARES scientists</a:t>
          </a:r>
        </a:p>
      </dgm:t>
    </dgm:pt>
    <dgm:pt modelId="{92D40B1C-E8FA-624C-9C1D-AB5B42EE6142}" type="parTrans" cxnId="{691685AC-F252-254B-910F-5FC25CC17A14}">
      <dgm:prSet/>
      <dgm:spPr/>
      <dgm:t>
        <a:bodyPr/>
        <a:lstStyle/>
        <a:p>
          <a:endParaRPr lang="en-GB"/>
        </a:p>
      </dgm:t>
    </dgm:pt>
    <dgm:pt modelId="{7ACBDCF5-6A77-1C43-81E1-0A4412035D38}" type="sibTrans" cxnId="{691685AC-F252-254B-910F-5FC25CC17A14}">
      <dgm:prSet/>
      <dgm:spPr/>
      <dgm:t>
        <a:bodyPr/>
        <a:lstStyle/>
        <a:p>
          <a:endParaRPr lang="en-GB"/>
        </a:p>
      </dgm:t>
    </dgm:pt>
    <dgm:pt modelId="{E1DD6092-1234-FA44-B3CC-B12A34B86A46}">
      <dgm:prSet phldrT="[Text]"/>
      <dgm:spPr/>
      <dgm:t>
        <a:bodyPr/>
        <a:lstStyle/>
        <a:p>
          <a:r>
            <a:rPr lang="en-GB" dirty="0"/>
            <a:t>10-12 thematic climate groups based on interest and expertise</a:t>
          </a:r>
        </a:p>
      </dgm:t>
    </dgm:pt>
    <dgm:pt modelId="{6919E37A-B05E-C941-9F29-6D4599CAF0A9}" type="parTrans" cxnId="{F525593E-549D-544E-AC27-BB40A998F145}">
      <dgm:prSet/>
      <dgm:spPr/>
      <dgm:t>
        <a:bodyPr/>
        <a:lstStyle/>
        <a:p>
          <a:endParaRPr lang="en-GB"/>
        </a:p>
      </dgm:t>
    </dgm:pt>
    <dgm:pt modelId="{9DCD27B1-CDFE-D14E-8C49-78F695F604E5}" type="sibTrans" cxnId="{F525593E-549D-544E-AC27-BB40A998F145}">
      <dgm:prSet/>
      <dgm:spPr/>
      <dgm:t>
        <a:bodyPr/>
        <a:lstStyle/>
        <a:p>
          <a:endParaRPr lang="en-GB"/>
        </a:p>
      </dgm:t>
    </dgm:pt>
    <dgm:pt modelId="{3BFCF4CA-02D7-6B43-A7ED-4B57AF1CDA6A}" type="pres">
      <dgm:prSet presAssocID="{1B5E31D5-0446-8A4B-BF10-F3C79D0F7157}" presName="hierChild1" presStyleCnt="0">
        <dgm:presLayoutVars>
          <dgm:chPref val="1"/>
          <dgm:dir/>
          <dgm:animOne val="branch"/>
          <dgm:animLvl val="lvl"/>
          <dgm:resizeHandles/>
        </dgm:presLayoutVars>
      </dgm:prSet>
      <dgm:spPr/>
    </dgm:pt>
    <dgm:pt modelId="{13EAE675-02D1-B848-B383-10C473676723}" type="pres">
      <dgm:prSet presAssocID="{21E6F4F1-B204-554C-9D08-0AD76619F5FB}" presName="hierRoot1" presStyleCnt="0"/>
      <dgm:spPr/>
    </dgm:pt>
    <dgm:pt modelId="{68857565-9B0A-E341-B242-09C24CFD93B5}" type="pres">
      <dgm:prSet presAssocID="{21E6F4F1-B204-554C-9D08-0AD76619F5FB}" presName="composite" presStyleCnt="0"/>
      <dgm:spPr/>
    </dgm:pt>
    <dgm:pt modelId="{492009D0-720B-6F4A-A7B2-D74F65407A94}" type="pres">
      <dgm:prSet presAssocID="{21E6F4F1-B204-554C-9D08-0AD76619F5FB}" presName="background" presStyleLbl="node0" presStyleIdx="0" presStyleCnt="1"/>
      <dgm:spPr/>
    </dgm:pt>
    <dgm:pt modelId="{B3D5940A-AF6D-DB45-AF60-80E14C6B7E3D}" type="pres">
      <dgm:prSet presAssocID="{21E6F4F1-B204-554C-9D08-0AD76619F5FB}" presName="text" presStyleLbl="fgAcc0" presStyleIdx="0" presStyleCnt="1">
        <dgm:presLayoutVars>
          <dgm:chPref val="3"/>
        </dgm:presLayoutVars>
      </dgm:prSet>
      <dgm:spPr/>
    </dgm:pt>
    <dgm:pt modelId="{B9F2A8A2-306A-454F-87EA-6FF0A9955350}" type="pres">
      <dgm:prSet presAssocID="{21E6F4F1-B204-554C-9D08-0AD76619F5FB}" presName="hierChild2" presStyleCnt="0"/>
      <dgm:spPr/>
    </dgm:pt>
    <dgm:pt modelId="{51CF0BF8-6110-534F-9E59-D0C2C2464257}" type="pres">
      <dgm:prSet presAssocID="{36DDEC4F-FE58-744B-93A3-4D639F015999}" presName="Name10" presStyleLbl="parChTrans1D2" presStyleIdx="0" presStyleCnt="4"/>
      <dgm:spPr/>
    </dgm:pt>
    <dgm:pt modelId="{4826221C-02BA-7649-90D7-4C2A100DBA7F}" type="pres">
      <dgm:prSet presAssocID="{1BBFF032-70B2-A64F-90C2-A3DCF8ADF6DE}" presName="hierRoot2" presStyleCnt="0"/>
      <dgm:spPr/>
    </dgm:pt>
    <dgm:pt modelId="{4800B46E-0B78-4B49-AF8A-D41A21B41898}" type="pres">
      <dgm:prSet presAssocID="{1BBFF032-70B2-A64F-90C2-A3DCF8ADF6DE}" presName="composite2" presStyleCnt="0"/>
      <dgm:spPr/>
    </dgm:pt>
    <dgm:pt modelId="{6C1DED46-CEE2-0444-8E8A-9BC5E9347568}" type="pres">
      <dgm:prSet presAssocID="{1BBFF032-70B2-A64F-90C2-A3DCF8ADF6DE}" presName="background2" presStyleLbl="node2" presStyleIdx="0" presStyleCnt="4"/>
      <dgm:spPr/>
    </dgm:pt>
    <dgm:pt modelId="{598939A5-0A96-8843-B72C-BB4EE925761D}" type="pres">
      <dgm:prSet presAssocID="{1BBFF032-70B2-A64F-90C2-A3DCF8ADF6DE}" presName="text2" presStyleLbl="fgAcc2" presStyleIdx="0" presStyleCnt="4" custLinFactNeighborX="-2056" custLinFactNeighborY="-1295">
        <dgm:presLayoutVars>
          <dgm:chPref val="3"/>
        </dgm:presLayoutVars>
      </dgm:prSet>
      <dgm:spPr/>
    </dgm:pt>
    <dgm:pt modelId="{478E57AE-2B59-3A41-B3D8-77AC666B2F74}" type="pres">
      <dgm:prSet presAssocID="{1BBFF032-70B2-A64F-90C2-A3DCF8ADF6DE}" presName="hierChild3" presStyleCnt="0"/>
      <dgm:spPr/>
    </dgm:pt>
    <dgm:pt modelId="{7596CCDE-3862-964B-85E8-865753FC0F2A}" type="pres">
      <dgm:prSet presAssocID="{6919E37A-B05E-C941-9F29-6D4599CAF0A9}" presName="Name10" presStyleLbl="parChTrans1D2" presStyleIdx="1" presStyleCnt="4"/>
      <dgm:spPr/>
    </dgm:pt>
    <dgm:pt modelId="{CC232C88-C884-364B-BA3C-C0DB343E540E}" type="pres">
      <dgm:prSet presAssocID="{E1DD6092-1234-FA44-B3CC-B12A34B86A46}" presName="hierRoot2" presStyleCnt="0"/>
      <dgm:spPr/>
    </dgm:pt>
    <dgm:pt modelId="{F1737DFB-C324-B646-815A-8D82E9C9107B}" type="pres">
      <dgm:prSet presAssocID="{E1DD6092-1234-FA44-B3CC-B12A34B86A46}" presName="composite2" presStyleCnt="0"/>
      <dgm:spPr/>
    </dgm:pt>
    <dgm:pt modelId="{AB47D6D1-9914-C349-A85B-FA1DF45E2EE2}" type="pres">
      <dgm:prSet presAssocID="{E1DD6092-1234-FA44-B3CC-B12A34B86A46}" presName="background2" presStyleLbl="node2" presStyleIdx="1" presStyleCnt="4"/>
      <dgm:spPr/>
    </dgm:pt>
    <dgm:pt modelId="{C2F649B6-50A5-2C42-AD42-089DA5DD8D53}" type="pres">
      <dgm:prSet presAssocID="{E1DD6092-1234-FA44-B3CC-B12A34B86A46}" presName="text2" presStyleLbl="fgAcc2" presStyleIdx="1" presStyleCnt="4">
        <dgm:presLayoutVars>
          <dgm:chPref val="3"/>
        </dgm:presLayoutVars>
      </dgm:prSet>
      <dgm:spPr/>
    </dgm:pt>
    <dgm:pt modelId="{B2FE82CE-E26E-2545-8BCB-00AE2FD8F2DD}" type="pres">
      <dgm:prSet presAssocID="{E1DD6092-1234-FA44-B3CC-B12A34B86A46}" presName="hierChild3" presStyleCnt="0"/>
      <dgm:spPr/>
    </dgm:pt>
    <dgm:pt modelId="{EEDFBB0D-0B7A-FD46-916C-B8ADAE470741}" type="pres">
      <dgm:prSet presAssocID="{73426BEF-6533-1A43-A239-263A6396FA59}" presName="Name10" presStyleLbl="parChTrans1D2" presStyleIdx="2" presStyleCnt="4"/>
      <dgm:spPr/>
    </dgm:pt>
    <dgm:pt modelId="{369AAA37-8671-1247-9FF6-8A97429DCE3F}" type="pres">
      <dgm:prSet presAssocID="{8BABA557-CA23-BC42-9B90-D90C198D8577}" presName="hierRoot2" presStyleCnt="0"/>
      <dgm:spPr/>
    </dgm:pt>
    <dgm:pt modelId="{3075FA5B-3B64-1A41-A96D-0B3E9A8F931C}" type="pres">
      <dgm:prSet presAssocID="{8BABA557-CA23-BC42-9B90-D90C198D8577}" presName="composite2" presStyleCnt="0"/>
      <dgm:spPr/>
    </dgm:pt>
    <dgm:pt modelId="{094F1816-159D-2C49-A58C-5EF538DA7B1F}" type="pres">
      <dgm:prSet presAssocID="{8BABA557-CA23-BC42-9B90-D90C198D8577}" presName="background2" presStyleLbl="node2" presStyleIdx="2" presStyleCnt="4"/>
      <dgm:spPr/>
    </dgm:pt>
    <dgm:pt modelId="{7DD1227F-4E05-7346-9C70-D36093441812}" type="pres">
      <dgm:prSet presAssocID="{8BABA557-CA23-BC42-9B90-D90C198D8577}" presName="text2" presStyleLbl="fgAcc2" presStyleIdx="2" presStyleCnt="4">
        <dgm:presLayoutVars>
          <dgm:chPref val="3"/>
        </dgm:presLayoutVars>
      </dgm:prSet>
      <dgm:spPr/>
    </dgm:pt>
    <dgm:pt modelId="{1A853568-1337-6D46-B35E-0A60A3D87DAB}" type="pres">
      <dgm:prSet presAssocID="{8BABA557-CA23-BC42-9B90-D90C198D8577}" presName="hierChild3" presStyleCnt="0"/>
      <dgm:spPr/>
    </dgm:pt>
    <dgm:pt modelId="{05FB10E0-FD65-2F4B-8B0C-D1EE365B9294}" type="pres">
      <dgm:prSet presAssocID="{92D40B1C-E8FA-624C-9C1D-AB5B42EE6142}" presName="Name10" presStyleLbl="parChTrans1D2" presStyleIdx="3" presStyleCnt="4"/>
      <dgm:spPr/>
    </dgm:pt>
    <dgm:pt modelId="{05FB161C-AD3B-7044-831E-D9F93A4BC8FF}" type="pres">
      <dgm:prSet presAssocID="{3A744540-D552-504A-8BF6-7C7FCDF2733E}" presName="hierRoot2" presStyleCnt="0"/>
      <dgm:spPr/>
    </dgm:pt>
    <dgm:pt modelId="{B9E1A276-19FC-A546-BD79-066998DB3568}" type="pres">
      <dgm:prSet presAssocID="{3A744540-D552-504A-8BF6-7C7FCDF2733E}" presName="composite2" presStyleCnt="0"/>
      <dgm:spPr/>
    </dgm:pt>
    <dgm:pt modelId="{F8962630-3797-7946-B71F-A1552BC5EDF8}" type="pres">
      <dgm:prSet presAssocID="{3A744540-D552-504A-8BF6-7C7FCDF2733E}" presName="background2" presStyleLbl="node2" presStyleIdx="3" presStyleCnt="4"/>
      <dgm:spPr/>
    </dgm:pt>
    <dgm:pt modelId="{6F209902-A642-DB42-8858-2B838F0D6567}" type="pres">
      <dgm:prSet presAssocID="{3A744540-D552-504A-8BF6-7C7FCDF2733E}" presName="text2" presStyleLbl="fgAcc2" presStyleIdx="3" presStyleCnt="4">
        <dgm:presLayoutVars>
          <dgm:chPref val="3"/>
        </dgm:presLayoutVars>
      </dgm:prSet>
      <dgm:spPr/>
    </dgm:pt>
    <dgm:pt modelId="{A4B68220-0CC8-4D4F-8286-3EA62267A880}" type="pres">
      <dgm:prSet presAssocID="{3A744540-D552-504A-8BF6-7C7FCDF2733E}" presName="hierChild3" presStyleCnt="0"/>
      <dgm:spPr/>
    </dgm:pt>
  </dgm:ptLst>
  <dgm:cxnLst>
    <dgm:cxn modelId="{549D0609-31CF-7F4D-9BAF-AA5CB016988B}" type="presOf" srcId="{36DDEC4F-FE58-744B-93A3-4D639F015999}" destId="{51CF0BF8-6110-534F-9E59-D0C2C2464257}" srcOrd="0" destOrd="0" presId="urn:microsoft.com/office/officeart/2005/8/layout/hierarchy1"/>
    <dgm:cxn modelId="{A0B4120B-EB06-B741-B826-7E6ED3B53712}" type="presOf" srcId="{1B5E31D5-0446-8A4B-BF10-F3C79D0F7157}" destId="{3BFCF4CA-02D7-6B43-A7ED-4B57AF1CDA6A}" srcOrd="0" destOrd="0" presId="urn:microsoft.com/office/officeart/2005/8/layout/hierarchy1"/>
    <dgm:cxn modelId="{C4EED516-25D1-0544-997F-5AF90701A424}" srcId="{21E6F4F1-B204-554C-9D08-0AD76619F5FB}" destId="{1BBFF032-70B2-A64F-90C2-A3DCF8ADF6DE}" srcOrd="0" destOrd="0" parTransId="{36DDEC4F-FE58-744B-93A3-4D639F015999}" sibTransId="{42F4694B-C78E-6A47-AF10-08621DA6D844}"/>
    <dgm:cxn modelId="{DBBBB02A-3FA5-8649-9EAD-A16261C50FCA}" type="presOf" srcId="{92D40B1C-E8FA-624C-9C1D-AB5B42EE6142}" destId="{05FB10E0-FD65-2F4B-8B0C-D1EE365B9294}" srcOrd="0" destOrd="0" presId="urn:microsoft.com/office/officeart/2005/8/layout/hierarchy1"/>
    <dgm:cxn modelId="{EFFE4433-E939-8A40-A3DA-448DF252A756}" srcId="{1B5E31D5-0446-8A4B-BF10-F3C79D0F7157}" destId="{21E6F4F1-B204-554C-9D08-0AD76619F5FB}" srcOrd="0" destOrd="0" parTransId="{60A2BD18-13AD-CE4D-9C99-E02FB0E1F4FA}" sibTransId="{94DA212F-ACA6-1244-8FD9-18403D593CDB}"/>
    <dgm:cxn modelId="{557E7D37-DF10-DC4B-A09E-F7D920BC9329}" type="presOf" srcId="{3A744540-D552-504A-8BF6-7C7FCDF2733E}" destId="{6F209902-A642-DB42-8858-2B838F0D6567}" srcOrd="0" destOrd="0" presId="urn:microsoft.com/office/officeart/2005/8/layout/hierarchy1"/>
    <dgm:cxn modelId="{F525593E-549D-544E-AC27-BB40A998F145}" srcId="{21E6F4F1-B204-554C-9D08-0AD76619F5FB}" destId="{E1DD6092-1234-FA44-B3CC-B12A34B86A46}" srcOrd="1" destOrd="0" parTransId="{6919E37A-B05E-C941-9F29-6D4599CAF0A9}" sibTransId="{9DCD27B1-CDFE-D14E-8C49-78F695F604E5}"/>
    <dgm:cxn modelId="{184BDE6C-24E7-3543-8382-7094B96F6D20}" type="presOf" srcId="{1BBFF032-70B2-A64F-90C2-A3DCF8ADF6DE}" destId="{598939A5-0A96-8843-B72C-BB4EE925761D}" srcOrd="0" destOrd="0" presId="urn:microsoft.com/office/officeart/2005/8/layout/hierarchy1"/>
    <dgm:cxn modelId="{4097696D-002F-EC44-A802-DCB836A84DCB}" srcId="{21E6F4F1-B204-554C-9D08-0AD76619F5FB}" destId="{8BABA557-CA23-BC42-9B90-D90C198D8577}" srcOrd="2" destOrd="0" parTransId="{73426BEF-6533-1A43-A239-263A6396FA59}" sibTransId="{1F2A4A38-D34A-304F-994C-06FAA7893C34}"/>
    <dgm:cxn modelId="{75EEE1AA-9483-5748-84A3-A863907F653E}" type="presOf" srcId="{73426BEF-6533-1A43-A239-263A6396FA59}" destId="{EEDFBB0D-0B7A-FD46-916C-B8ADAE470741}" srcOrd="0" destOrd="0" presId="urn:microsoft.com/office/officeart/2005/8/layout/hierarchy1"/>
    <dgm:cxn modelId="{691685AC-F252-254B-910F-5FC25CC17A14}" srcId="{21E6F4F1-B204-554C-9D08-0AD76619F5FB}" destId="{3A744540-D552-504A-8BF6-7C7FCDF2733E}" srcOrd="3" destOrd="0" parTransId="{92D40B1C-E8FA-624C-9C1D-AB5B42EE6142}" sibTransId="{7ACBDCF5-6A77-1C43-81E1-0A4412035D38}"/>
    <dgm:cxn modelId="{CFDE08AD-CC78-B64F-A503-37A359031A54}" type="presOf" srcId="{6919E37A-B05E-C941-9F29-6D4599CAF0A9}" destId="{7596CCDE-3862-964B-85E8-865753FC0F2A}" srcOrd="0" destOrd="0" presId="urn:microsoft.com/office/officeart/2005/8/layout/hierarchy1"/>
    <dgm:cxn modelId="{93B601B1-BC3D-DD4A-BBE0-8F529ED66BAD}" type="presOf" srcId="{8BABA557-CA23-BC42-9B90-D90C198D8577}" destId="{7DD1227F-4E05-7346-9C70-D36093441812}" srcOrd="0" destOrd="0" presId="urn:microsoft.com/office/officeart/2005/8/layout/hierarchy1"/>
    <dgm:cxn modelId="{C53BF2C8-13EB-7A47-BCAA-019A017A6056}" type="presOf" srcId="{E1DD6092-1234-FA44-B3CC-B12A34B86A46}" destId="{C2F649B6-50A5-2C42-AD42-089DA5DD8D53}" srcOrd="0" destOrd="0" presId="urn:microsoft.com/office/officeart/2005/8/layout/hierarchy1"/>
    <dgm:cxn modelId="{7DB61FF3-CF95-E340-90C4-FA9375349B1F}" type="presOf" srcId="{21E6F4F1-B204-554C-9D08-0AD76619F5FB}" destId="{B3D5940A-AF6D-DB45-AF60-80E14C6B7E3D}" srcOrd="0" destOrd="0" presId="urn:microsoft.com/office/officeart/2005/8/layout/hierarchy1"/>
    <dgm:cxn modelId="{80CE4FAD-DC82-0441-91E8-6CF40BE93102}" type="presParOf" srcId="{3BFCF4CA-02D7-6B43-A7ED-4B57AF1CDA6A}" destId="{13EAE675-02D1-B848-B383-10C473676723}" srcOrd="0" destOrd="0" presId="urn:microsoft.com/office/officeart/2005/8/layout/hierarchy1"/>
    <dgm:cxn modelId="{72123E19-126E-D048-B556-CDF28DE73764}" type="presParOf" srcId="{13EAE675-02D1-B848-B383-10C473676723}" destId="{68857565-9B0A-E341-B242-09C24CFD93B5}" srcOrd="0" destOrd="0" presId="urn:microsoft.com/office/officeart/2005/8/layout/hierarchy1"/>
    <dgm:cxn modelId="{C2F1998D-8E37-DE46-BF6A-7EA05D85EC0A}" type="presParOf" srcId="{68857565-9B0A-E341-B242-09C24CFD93B5}" destId="{492009D0-720B-6F4A-A7B2-D74F65407A94}" srcOrd="0" destOrd="0" presId="urn:microsoft.com/office/officeart/2005/8/layout/hierarchy1"/>
    <dgm:cxn modelId="{BFDC3E52-CFBA-B342-82B6-54938BDC1323}" type="presParOf" srcId="{68857565-9B0A-E341-B242-09C24CFD93B5}" destId="{B3D5940A-AF6D-DB45-AF60-80E14C6B7E3D}" srcOrd="1" destOrd="0" presId="urn:microsoft.com/office/officeart/2005/8/layout/hierarchy1"/>
    <dgm:cxn modelId="{85C12966-550B-F94B-A068-DE352054AE5A}" type="presParOf" srcId="{13EAE675-02D1-B848-B383-10C473676723}" destId="{B9F2A8A2-306A-454F-87EA-6FF0A9955350}" srcOrd="1" destOrd="0" presId="urn:microsoft.com/office/officeart/2005/8/layout/hierarchy1"/>
    <dgm:cxn modelId="{3B982ACD-AEE1-F74A-9CA8-61C3E4A39AB4}" type="presParOf" srcId="{B9F2A8A2-306A-454F-87EA-6FF0A9955350}" destId="{51CF0BF8-6110-534F-9E59-D0C2C2464257}" srcOrd="0" destOrd="0" presId="urn:microsoft.com/office/officeart/2005/8/layout/hierarchy1"/>
    <dgm:cxn modelId="{EE710C0F-F76F-5C48-9169-B5A41F9C24EB}" type="presParOf" srcId="{B9F2A8A2-306A-454F-87EA-6FF0A9955350}" destId="{4826221C-02BA-7649-90D7-4C2A100DBA7F}" srcOrd="1" destOrd="0" presId="urn:microsoft.com/office/officeart/2005/8/layout/hierarchy1"/>
    <dgm:cxn modelId="{EC9F2BD0-10AC-B14C-BEA2-AE96DA6EEB23}" type="presParOf" srcId="{4826221C-02BA-7649-90D7-4C2A100DBA7F}" destId="{4800B46E-0B78-4B49-AF8A-D41A21B41898}" srcOrd="0" destOrd="0" presId="urn:microsoft.com/office/officeart/2005/8/layout/hierarchy1"/>
    <dgm:cxn modelId="{CE37F979-90ED-8C49-8587-67A436C072F7}" type="presParOf" srcId="{4800B46E-0B78-4B49-AF8A-D41A21B41898}" destId="{6C1DED46-CEE2-0444-8E8A-9BC5E9347568}" srcOrd="0" destOrd="0" presId="urn:microsoft.com/office/officeart/2005/8/layout/hierarchy1"/>
    <dgm:cxn modelId="{42F7C0D7-DA76-4142-8769-592DEA20A6C4}" type="presParOf" srcId="{4800B46E-0B78-4B49-AF8A-D41A21B41898}" destId="{598939A5-0A96-8843-B72C-BB4EE925761D}" srcOrd="1" destOrd="0" presId="urn:microsoft.com/office/officeart/2005/8/layout/hierarchy1"/>
    <dgm:cxn modelId="{ACC9E3B5-9606-864D-A2B5-5090AB13B78F}" type="presParOf" srcId="{4826221C-02BA-7649-90D7-4C2A100DBA7F}" destId="{478E57AE-2B59-3A41-B3D8-77AC666B2F74}" srcOrd="1" destOrd="0" presId="urn:microsoft.com/office/officeart/2005/8/layout/hierarchy1"/>
    <dgm:cxn modelId="{969BCD1D-84E0-0B49-95C4-E38F89DFD85B}" type="presParOf" srcId="{B9F2A8A2-306A-454F-87EA-6FF0A9955350}" destId="{7596CCDE-3862-964B-85E8-865753FC0F2A}" srcOrd="2" destOrd="0" presId="urn:microsoft.com/office/officeart/2005/8/layout/hierarchy1"/>
    <dgm:cxn modelId="{7D7543EE-C7D2-8642-BD0C-B8F7F68C745D}" type="presParOf" srcId="{B9F2A8A2-306A-454F-87EA-6FF0A9955350}" destId="{CC232C88-C884-364B-BA3C-C0DB343E540E}" srcOrd="3" destOrd="0" presId="urn:microsoft.com/office/officeart/2005/8/layout/hierarchy1"/>
    <dgm:cxn modelId="{3891D3E4-431C-8C44-89E1-C4BEB9332D8C}" type="presParOf" srcId="{CC232C88-C884-364B-BA3C-C0DB343E540E}" destId="{F1737DFB-C324-B646-815A-8D82E9C9107B}" srcOrd="0" destOrd="0" presId="urn:microsoft.com/office/officeart/2005/8/layout/hierarchy1"/>
    <dgm:cxn modelId="{1353CC29-8410-9D40-8501-3DF08899EB72}" type="presParOf" srcId="{F1737DFB-C324-B646-815A-8D82E9C9107B}" destId="{AB47D6D1-9914-C349-A85B-FA1DF45E2EE2}" srcOrd="0" destOrd="0" presId="urn:microsoft.com/office/officeart/2005/8/layout/hierarchy1"/>
    <dgm:cxn modelId="{E15DCE46-2D34-3546-99F0-C7B2F5C9B0D6}" type="presParOf" srcId="{F1737DFB-C324-B646-815A-8D82E9C9107B}" destId="{C2F649B6-50A5-2C42-AD42-089DA5DD8D53}" srcOrd="1" destOrd="0" presId="urn:microsoft.com/office/officeart/2005/8/layout/hierarchy1"/>
    <dgm:cxn modelId="{BCF9BD72-B54F-A746-B531-EF4505E8DE60}" type="presParOf" srcId="{CC232C88-C884-364B-BA3C-C0DB343E540E}" destId="{B2FE82CE-E26E-2545-8BCB-00AE2FD8F2DD}" srcOrd="1" destOrd="0" presId="urn:microsoft.com/office/officeart/2005/8/layout/hierarchy1"/>
    <dgm:cxn modelId="{C67865EB-DCBE-E646-9F8C-FF3CD4307257}" type="presParOf" srcId="{B9F2A8A2-306A-454F-87EA-6FF0A9955350}" destId="{EEDFBB0D-0B7A-FD46-916C-B8ADAE470741}" srcOrd="4" destOrd="0" presId="urn:microsoft.com/office/officeart/2005/8/layout/hierarchy1"/>
    <dgm:cxn modelId="{B8A87438-AF7A-084A-B63E-FF4A9E06F3CC}" type="presParOf" srcId="{B9F2A8A2-306A-454F-87EA-6FF0A9955350}" destId="{369AAA37-8671-1247-9FF6-8A97429DCE3F}" srcOrd="5" destOrd="0" presId="urn:microsoft.com/office/officeart/2005/8/layout/hierarchy1"/>
    <dgm:cxn modelId="{2EFE9322-8FA4-9743-932A-C0E52AC53058}" type="presParOf" srcId="{369AAA37-8671-1247-9FF6-8A97429DCE3F}" destId="{3075FA5B-3B64-1A41-A96D-0B3E9A8F931C}" srcOrd="0" destOrd="0" presId="urn:microsoft.com/office/officeart/2005/8/layout/hierarchy1"/>
    <dgm:cxn modelId="{75F6171F-2256-5843-8BDF-B39A1ED5AC2D}" type="presParOf" srcId="{3075FA5B-3B64-1A41-A96D-0B3E9A8F931C}" destId="{094F1816-159D-2C49-A58C-5EF538DA7B1F}" srcOrd="0" destOrd="0" presId="urn:microsoft.com/office/officeart/2005/8/layout/hierarchy1"/>
    <dgm:cxn modelId="{DE16F226-AD1D-5644-98F7-B957508A23C0}" type="presParOf" srcId="{3075FA5B-3B64-1A41-A96D-0B3E9A8F931C}" destId="{7DD1227F-4E05-7346-9C70-D36093441812}" srcOrd="1" destOrd="0" presId="urn:microsoft.com/office/officeart/2005/8/layout/hierarchy1"/>
    <dgm:cxn modelId="{23B1822D-9238-3D4D-80A1-A342E24534F0}" type="presParOf" srcId="{369AAA37-8671-1247-9FF6-8A97429DCE3F}" destId="{1A853568-1337-6D46-B35E-0A60A3D87DAB}" srcOrd="1" destOrd="0" presId="urn:microsoft.com/office/officeart/2005/8/layout/hierarchy1"/>
    <dgm:cxn modelId="{95B7FC60-6343-9849-930D-97D10449795C}" type="presParOf" srcId="{B9F2A8A2-306A-454F-87EA-6FF0A9955350}" destId="{05FB10E0-FD65-2F4B-8B0C-D1EE365B9294}" srcOrd="6" destOrd="0" presId="urn:microsoft.com/office/officeart/2005/8/layout/hierarchy1"/>
    <dgm:cxn modelId="{93295F8D-7344-F74C-BB25-8BCB54D282C7}" type="presParOf" srcId="{B9F2A8A2-306A-454F-87EA-6FF0A9955350}" destId="{05FB161C-AD3B-7044-831E-D9F93A4BC8FF}" srcOrd="7" destOrd="0" presId="urn:microsoft.com/office/officeart/2005/8/layout/hierarchy1"/>
    <dgm:cxn modelId="{58E655FB-F4D2-734A-BD6F-07827D08555F}" type="presParOf" srcId="{05FB161C-AD3B-7044-831E-D9F93A4BC8FF}" destId="{B9E1A276-19FC-A546-BD79-066998DB3568}" srcOrd="0" destOrd="0" presId="urn:microsoft.com/office/officeart/2005/8/layout/hierarchy1"/>
    <dgm:cxn modelId="{82F1E108-7000-8645-A60C-31ECF5813165}" type="presParOf" srcId="{B9E1A276-19FC-A546-BD79-066998DB3568}" destId="{F8962630-3797-7946-B71F-A1552BC5EDF8}" srcOrd="0" destOrd="0" presId="urn:microsoft.com/office/officeart/2005/8/layout/hierarchy1"/>
    <dgm:cxn modelId="{EB15B3B5-EAD4-B143-B196-62653B559DE8}" type="presParOf" srcId="{B9E1A276-19FC-A546-BD79-066998DB3568}" destId="{6F209902-A642-DB42-8858-2B838F0D6567}" srcOrd="1" destOrd="0" presId="urn:microsoft.com/office/officeart/2005/8/layout/hierarchy1"/>
    <dgm:cxn modelId="{800307F1-D0D6-584B-A20A-FC1A53108C1A}" type="presParOf" srcId="{05FB161C-AD3B-7044-831E-D9F93A4BC8FF}" destId="{A4B68220-0CC8-4D4F-8286-3EA62267A88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B5E31D5-0446-8A4B-BF10-F3C79D0F7157}" type="doc">
      <dgm:prSet loTypeId="urn:microsoft.com/office/officeart/2005/8/layout/hierarchy1" loCatId="" qsTypeId="urn:microsoft.com/office/officeart/2005/8/quickstyle/simple1" qsCatId="simple" csTypeId="urn:microsoft.com/office/officeart/2005/8/colors/colorful3" csCatId="colorful" phldr="1"/>
      <dgm:spPr/>
      <dgm:t>
        <a:bodyPr/>
        <a:lstStyle/>
        <a:p>
          <a:endParaRPr lang="en-GB"/>
        </a:p>
      </dgm:t>
    </dgm:pt>
    <dgm:pt modelId="{21E6F4F1-B204-554C-9D08-0AD76619F5FB}">
      <dgm:prSet phldrT="[Text]"/>
      <dgm:spPr/>
      <dgm:t>
        <a:bodyPr/>
        <a:lstStyle/>
        <a:p>
          <a:r>
            <a:rPr lang="en-GB" dirty="0"/>
            <a:t>Methods and Metrics</a:t>
          </a:r>
        </a:p>
      </dgm:t>
    </dgm:pt>
    <dgm:pt modelId="{60A2BD18-13AD-CE4D-9C99-E02FB0E1F4FA}" type="parTrans" cxnId="{EFFE4433-E939-8A40-A3DA-448DF252A756}">
      <dgm:prSet/>
      <dgm:spPr/>
      <dgm:t>
        <a:bodyPr/>
        <a:lstStyle/>
        <a:p>
          <a:endParaRPr lang="en-GB"/>
        </a:p>
      </dgm:t>
    </dgm:pt>
    <dgm:pt modelId="{94DA212F-ACA6-1244-8FD9-18403D593CDB}" type="sibTrans" cxnId="{EFFE4433-E939-8A40-A3DA-448DF252A756}">
      <dgm:prSet/>
      <dgm:spPr/>
      <dgm:t>
        <a:bodyPr/>
        <a:lstStyle/>
        <a:p>
          <a:endParaRPr lang="en-GB"/>
        </a:p>
      </dgm:t>
    </dgm:pt>
    <dgm:pt modelId="{1BBFF032-70B2-A64F-90C2-A3DCF8ADF6DE}">
      <dgm:prSet phldrT="[Text]"/>
      <dgm:spPr/>
      <dgm:t>
        <a:bodyPr/>
        <a:lstStyle/>
        <a:p>
          <a:r>
            <a:rPr lang="en-GB" dirty="0"/>
            <a:t>Repository of innovative methods on all aspects of climate science</a:t>
          </a:r>
        </a:p>
      </dgm:t>
    </dgm:pt>
    <dgm:pt modelId="{36DDEC4F-FE58-744B-93A3-4D639F015999}" type="parTrans" cxnId="{C4EED516-25D1-0544-997F-5AF90701A424}">
      <dgm:prSet/>
      <dgm:spPr/>
      <dgm:t>
        <a:bodyPr/>
        <a:lstStyle/>
        <a:p>
          <a:endParaRPr lang="en-GB"/>
        </a:p>
      </dgm:t>
    </dgm:pt>
    <dgm:pt modelId="{42F4694B-C78E-6A47-AF10-08621DA6D844}" type="sibTrans" cxnId="{C4EED516-25D1-0544-997F-5AF90701A424}">
      <dgm:prSet/>
      <dgm:spPr/>
      <dgm:t>
        <a:bodyPr/>
        <a:lstStyle/>
        <a:p>
          <a:endParaRPr lang="en-GB"/>
        </a:p>
      </dgm:t>
    </dgm:pt>
    <dgm:pt modelId="{E1DD6092-1234-FA44-B3CC-B12A34B86A46}">
      <dgm:prSet phldrT="[Text]"/>
      <dgm:spPr/>
      <dgm:t>
        <a:bodyPr/>
        <a:lstStyle/>
        <a:p>
          <a:r>
            <a:rPr lang="en-GB" dirty="0"/>
            <a:t>Metrics on how do we measure progress of climate action in agri-food systems</a:t>
          </a:r>
        </a:p>
      </dgm:t>
    </dgm:pt>
    <dgm:pt modelId="{6919E37A-B05E-C941-9F29-6D4599CAF0A9}" type="parTrans" cxnId="{F525593E-549D-544E-AC27-BB40A998F145}">
      <dgm:prSet/>
      <dgm:spPr/>
      <dgm:t>
        <a:bodyPr/>
        <a:lstStyle/>
        <a:p>
          <a:endParaRPr lang="en-GB"/>
        </a:p>
      </dgm:t>
    </dgm:pt>
    <dgm:pt modelId="{9DCD27B1-CDFE-D14E-8C49-78F695F604E5}" type="sibTrans" cxnId="{F525593E-549D-544E-AC27-BB40A998F145}">
      <dgm:prSet/>
      <dgm:spPr/>
      <dgm:t>
        <a:bodyPr/>
        <a:lstStyle/>
        <a:p>
          <a:endParaRPr lang="en-GB"/>
        </a:p>
      </dgm:t>
    </dgm:pt>
    <dgm:pt modelId="{D2DAD735-9D7F-2A4E-836C-553D65DCC548}">
      <dgm:prSet phldrT="[Text]"/>
      <dgm:spPr/>
      <dgm:t>
        <a:bodyPr/>
        <a:lstStyle/>
        <a:p>
          <a:r>
            <a:rPr lang="en-GB" dirty="0"/>
            <a:t>CGIAR’s Annual Report on the State Agri-Food Systems under a Changing Climate</a:t>
          </a:r>
        </a:p>
      </dgm:t>
    </dgm:pt>
    <dgm:pt modelId="{8F3C826B-B208-1141-B750-0C1126FAA0BD}" type="parTrans" cxnId="{27808F4F-8074-994C-8219-AE7B6DCCEB0D}">
      <dgm:prSet/>
      <dgm:spPr/>
      <dgm:t>
        <a:bodyPr/>
        <a:lstStyle/>
        <a:p>
          <a:endParaRPr lang="en-GB"/>
        </a:p>
      </dgm:t>
    </dgm:pt>
    <dgm:pt modelId="{440DC5CE-A155-F942-A45D-DB08101AF836}" type="sibTrans" cxnId="{27808F4F-8074-994C-8219-AE7B6DCCEB0D}">
      <dgm:prSet/>
      <dgm:spPr/>
      <dgm:t>
        <a:bodyPr/>
        <a:lstStyle/>
        <a:p>
          <a:endParaRPr lang="en-GB"/>
        </a:p>
      </dgm:t>
    </dgm:pt>
    <dgm:pt modelId="{3BFCF4CA-02D7-6B43-A7ED-4B57AF1CDA6A}" type="pres">
      <dgm:prSet presAssocID="{1B5E31D5-0446-8A4B-BF10-F3C79D0F7157}" presName="hierChild1" presStyleCnt="0">
        <dgm:presLayoutVars>
          <dgm:chPref val="1"/>
          <dgm:dir/>
          <dgm:animOne val="branch"/>
          <dgm:animLvl val="lvl"/>
          <dgm:resizeHandles/>
        </dgm:presLayoutVars>
      </dgm:prSet>
      <dgm:spPr/>
    </dgm:pt>
    <dgm:pt modelId="{13EAE675-02D1-B848-B383-10C473676723}" type="pres">
      <dgm:prSet presAssocID="{21E6F4F1-B204-554C-9D08-0AD76619F5FB}" presName="hierRoot1" presStyleCnt="0"/>
      <dgm:spPr/>
    </dgm:pt>
    <dgm:pt modelId="{68857565-9B0A-E341-B242-09C24CFD93B5}" type="pres">
      <dgm:prSet presAssocID="{21E6F4F1-B204-554C-9D08-0AD76619F5FB}" presName="composite" presStyleCnt="0"/>
      <dgm:spPr/>
    </dgm:pt>
    <dgm:pt modelId="{492009D0-720B-6F4A-A7B2-D74F65407A94}" type="pres">
      <dgm:prSet presAssocID="{21E6F4F1-B204-554C-9D08-0AD76619F5FB}" presName="background" presStyleLbl="node0" presStyleIdx="0" presStyleCnt="1"/>
      <dgm:spPr/>
    </dgm:pt>
    <dgm:pt modelId="{B3D5940A-AF6D-DB45-AF60-80E14C6B7E3D}" type="pres">
      <dgm:prSet presAssocID="{21E6F4F1-B204-554C-9D08-0AD76619F5FB}" presName="text" presStyleLbl="fgAcc0" presStyleIdx="0" presStyleCnt="1">
        <dgm:presLayoutVars>
          <dgm:chPref val="3"/>
        </dgm:presLayoutVars>
      </dgm:prSet>
      <dgm:spPr/>
    </dgm:pt>
    <dgm:pt modelId="{B9F2A8A2-306A-454F-87EA-6FF0A9955350}" type="pres">
      <dgm:prSet presAssocID="{21E6F4F1-B204-554C-9D08-0AD76619F5FB}" presName="hierChild2" presStyleCnt="0"/>
      <dgm:spPr/>
    </dgm:pt>
    <dgm:pt modelId="{51CF0BF8-6110-534F-9E59-D0C2C2464257}" type="pres">
      <dgm:prSet presAssocID="{36DDEC4F-FE58-744B-93A3-4D639F015999}" presName="Name10" presStyleLbl="parChTrans1D2" presStyleIdx="0" presStyleCnt="3"/>
      <dgm:spPr/>
    </dgm:pt>
    <dgm:pt modelId="{4826221C-02BA-7649-90D7-4C2A100DBA7F}" type="pres">
      <dgm:prSet presAssocID="{1BBFF032-70B2-A64F-90C2-A3DCF8ADF6DE}" presName="hierRoot2" presStyleCnt="0"/>
      <dgm:spPr/>
    </dgm:pt>
    <dgm:pt modelId="{4800B46E-0B78-4B49-AF8A-D41A21B41898}" type="pres">
      <dgm:prSet presAssocID="{1BBFF032-70B2-A64F-90C2-A3DCF8ADF6DE}" presName="composite2" presStyleCnt="0"/>
      <dgm:spPr/>
    </dgm:pt>
    <dgm:pt modelId="{6C1DED46-CEE2-0444-8E8A-9BC5E9347568}" type="pres">
      <dgm:prSet presAssocID="{1BBFF032-70B2-A64F-90C2-A3DCF8ADF6DE}" presName="background2" presStyleLbl="node2" presStyleIdx="0" presStyleCnt="3"/>
      <dgm:spPr/>
    </dgm:pt>
    <dgm:pt modelId="{598939A5-0A96-8843-B72C-BB4EE925761D}" type="pres">
      <dgm:prSet presAssocID="{1BBFF032-70B2-A64F-90C2-A3DCF8ADF6DE}" presName="text2" presStyleLbl="fgAcc2" presStyleIdx="0" presStyleCnt="3" custLinFactNeighborX="-2056" custLinFactNeighborY="-1295">
        <dgm:presLayoutVars>
          <dgm:chPref val="3"/>
        </dgm:presLayoutVars>
      </dgm:prSet>
      <dgm:spPr/>
    </dgm:pt>
    <dgm:pt modelId="{478E57AE-2B59-3A41-B3D8-77AC666B2F74}" type="pres">
      <dgm:prSet presAssocID="{1BBFF032-70B2-A64F-90C2-A3DCF8ADF6DE}" presName="hierChild3" presStyleCnt="0"/>
      <dgm:spPr/>
    </dgm:pt>
    <dgm:pt modelId="{7596CCDE-3862-964B-85E8-865753FC0F2A}" type="pres">
      <dgm:prSet presAssocID="{6919E37A-B05E-C941-9F29-6D4599CAF0A9}" presName="Name10" presStyleLbl="parChTrans1D2" presStyleIdx="1" presStyleCnt="3"/>
      <dgm:spPr/>
    </dgm:pt>
    <dgm:pt modelId="{CC232C88-C884-364B-BA3C-C0DB343E540E}" type="pres">
      <dgm:prSet presAssocID="{E1DD6092-1234-FA44-B3CC-B12A34B86A46}" presName="hierRoot2" presStyleCnt="0"/>
      <dgm:spPr/>
    </dgm:pt>
    <dgm:pt modelId="{F1737DFB-C324-B646-815A-8D82E9C9107B}" type="pres">
      <dgm:prSet presAssocID="{E1DD6092-1234-FA44-B3CC-B12A34B86A46}" presName="composite2" presStyleCnt="0"/>
      <dgm:spPr/>
    </dgm:pt>
    <dgm:pt modelId="{AB47D6D1-9914-C349-A85B-FA1DF45E2EE2}" type="pres">
      <dgm:prSet presAssocID="{E1DD6092-1234-FA44-B3CC-B12A34B86A46}" presName="background2" presStyleLbl="node2" presStyleIdx="1" presStyleCnt="3"/>
      <dgm:spPr/>
    </dgm:pt>
    <dgm:pt modelId="{C2F649B6-50A5-2C42-AD42-089DA5DD8D53}" type="pres">
      <dgm:prSet presAssocID="{E1DD6092-1234-FA44-B3CC-B12A34B86A46}" presName="text2" presStyleLbl="fgAcc2" presStyleIdx="1" presStyleCnt="3">
        <dgm:presLayoutVars>
          <dgm:chPref val="3"/>
        </dgm:presLayoutVars>
      </dgm:prSet>
      <dgm:spPr/>
    </dgm:pt>
    <dgm:pt modelId="{B2FE82CE-E26E-2545-8BCB-00AE2FD8F2DD}" type="pres">
      <dgm:prSet presAssocID="{E1DD6092-1234-FA44-B3CC-B12A34B86A46}" presName="hierChild3" presStyleCnt="0"/>
      <dgm:spPr/>
    </dgm:pt>
    <dgm:pt modelId="{445AF0F0-62F7-3F4B-A588-99527B8DADDA}" type="pres">
      <dgm:prSet presAssocID="{8F3C826B-B208-1141-B750-0C1126FAA0BD}" presName="Name10" presStyleLbl="parChTrans1D2" presStyleIdx="2" presStyleCnt="3"/>
      <dgm:spPr/>
    </dgm:pt>
    <dgm:pt modelId="{D7A5F4FC-5FD7-8540-8F96-769FFABAD64E}" type="pres">
      <dgm:prSet presAssocID="{D2DAD735-9D7F-2A4E-836C-553D65DCC548}" presName="hierRoot2" presStyleCnt="0"/>
      <dgm:spPr/>
    </dgm:pt>
    <dgm:pt modelId="{B7B2F515-0DAC-304B-85AD-D9FD55A3405A}" type="pres">
      <dgm:prSet presAssocID="{D2DAD735-9D7F-2A4E-836C-553D65DCC548}" presName="composite2" presStyleCnt="0"/>
      <dgm:spPr/>
    </dgm:pt>
    <dgm:pt modelId="{77630926-BBD8-2D41-8C66-77917BFF78EE}" type="pres">
      <dgm:prSet presAssocID="{D2DAD735-9D7F-2A4E-836C-553D65DCC548}" presName="background2" presStyleLbl="node2" presStyleIdx="2" presStyleCnt="3"/>
      <dgm:spPr/>
    </dgm:pt>
    <dgm:pt modelId="{5A9433BD-DC0A-1A45-969E-54F46E1F0164}" type="pres">
      <dgm:prSet presAssocID="{D2DAD735-9D7F-2A4E-836C-553D65DCC548}" presName="text2" presStyleLbl="fgAcc2" presStyleIdx="2" presStyleCnt="3">
        <dgm:presLayoutVars>
          <dgm:chPref val="3"/>
        </dgm:presLayoutVars>
      </dgm:prSet>
      <dgm:spPr/>
    </dgm:pt>
    <dgm:pt modelId="{F9008C59-A607-3F4A-BB66-71ADC2440192}" type="pres">
      <dgm:prSet presAssocID="{D2DAD735-9D7F-2A4E-836C-553D65DCC548}" presName="hierChild3" presStyleCnt="0"/>
      <dgm:spPr/>
    </dgm:pt>
  </dgm:ptLst>
  <dgm:cxnLst>
    <dgm:cxn modelId="{549D0609-31CF-7F4D-9BAF-AA5CB016988B}" type="presOf" srcId="{36DDEC4F-FE58-744B-93A3-4D639F015999}" destId="{51CF0BF8-6110-534F-9E59-D0C2C2464257}" srcOrd="0" destOrd="0" presId="urn:microsoft.com/office/officeart/2005/8/layout/hierarchy1"/>
    <dgm:cxn modelId="{A0B4120B-EB06-B741-B826-7E6ED3B53712}" type="presOf" srcId="{1B5E31D5-0446-8A4B-BF10-F3C79D0F7157}" destId="{3BFCF4CA-02D7-6B43-A7ED-4B57AF1CDA6A}" srcOrd="0" destOrd="0" presId="urn:microsoft.com/office/officeart/2005/8/layout/hierarchy1"/>
    <dgm:cxn modelId="{C4EED516-25D1-0544-997F-5AF90701A424}" srcId="{21E6F4F1-B204-554C-9D08-0AD76619F5FB}" destId="{1BBFF032-70B2-A64F-90C2-A3DCF8ADF6DE}" srcOrd="0" destOrd="0" parTransId="{36DDEC4F-FE58-744B-93A3-4D639F015999}" sibTransId="{42F4694B-C78E-6A47-AF10-08621DA6D844}"/>
    <dgm:cxn modelId="{6B46F81D-22B6-1845-8CC7-9894C965E516}" type="presOf" srcId="{D2DAD735-9D7F-2A4E-836C-553D65DCC548}" destId="{5A9433BD-DC0A-1A45-969E-54F46E1F0164}" srcOrd="0" destOrd="0" presId="urn:microsoft.com/office/officeart/2005/8/layout/hierarchy1"/>
    <dgm:cxn modelId="{EFFE4433-E939-8A40-A3DA-448DF252A756}" srcId="{1B5E31D5-0446-8A4B-BF10-F3C79D0F7157}" destId="{21E6F4F1-B204-554C-9D08-0AD76619F5FB}" srcOrd="0" destOrd="0" parTransId="{60A2BD18-13AD-CE4D-9C99-E02FB0E1F4FA}" sibTransId="{94DA212F-ACA6-1244-8FD9-18403D593CDB}"/>
    <dgm:cxn modelId="{F525593E-549D-544E-AC27-BB40A998F145}" srcId="{21E6F4F1-B204-554C-9D08-0AD76619F5FB}" destId="{E1DD6092-1234-FA44-B3CC-B12A34B86A46}" srcOrd="1" destOrd="0" parTransId="{6919E37A-B05E-C941-9F29-6D4599CAF0A9}" sibTransId="{9DCD27B1-CDFE-D14E-8C49-78F695F604E5}"/>
    <dgm:cxn modelId="{27808F4F-8074-994C-8219-AE7B6DCCEB0D}" srcId="{21E6F4F1-B204-554C-9D08-0AD76619F5FB}" destId="{D2DAD735-9D7F-2A4E-836C-553D65DCC548}" srcOrd="2" destOrd="0" parTransId="{8F3C826B-B208-1141-B750-0C1126FAA0BD}" sibTransId="{440DC5CE-A155-F942-A45D-DB08101AF836}"/>
    <dgm:cxn modelId="{184BDE6C-24E7-3543-8382-7094B96F6D20}" type="presOf" srcId="{1BBFF032-70B2-A64F-90C2-A3DCF8ADF6DE}" destId="{598939A5-0A96-8843-B72C-BB4EE925761D}" srcOrd="0" destOrd="0" presId="urn:microsoft.com/office/officeart/2005/8/layout/hierarchy1"/>
    <dgm:cxn modelId="{DB728C75-E617-9B48-800A-AC413635025F}" type="presOf" srcId="{8F3C826B-B208-1141-B750-0C1126FAA0BD}" destId="{445AF0F0-62F7-3F4B-A588-99527B8DADDA}" srcOrd="0" destOrd="0" presId="urn:microsoft.com/office/officeart/2005/8/layout/hierarchy1"/>
    <dgm:cxn modelId="{CFDE08AD-CC78-B64F-A503-37A359031A54}" type="presOf" srcId="{6919E37A-B05E-C941-9F29-6D4599CAF0A9}" destId="{7596CCDE-3862-964B-85E8-865753FC0F2A}" srcOrd="0" destOrd="0" presId="urn:microsoft.com/office/officeart/2005/8/layout/hierarchy1"/>
    <dgm:cxn modelId="{C53BF2C8-13EB-7A47-BCAA-019A017A6056}" type="presOf" srcId="{E1DD6092-1234-FA44-B3CC-B12A34B86A46}" destId="{C2F649B6-50A5-2C42-AD42-089DA5DD8D53}" srcOrd="0" destOrd="0" presId="urn:microsoft.com/office/officeart/2005/8/layout/hierarchy1"/>
    <dgm:cxn modelId="{7DB61FF3-CF95-E340-90C4-FA9375349B1F}" type="presOf" srcId="{21E6F4F1-B204-554C-9D08-0AD76619F5FB}" destId="{B3D5940A-AF6D-DB45-AF60-80E14C6B7E3D}" srcOrd="0" destOrd="0" presId="urn:microsoft.com/office/officeart/2005/8/layout/hierarchy1"/>
    <dgm:cxn modelId="{80CE4FAD-DC82-0441-91E8-6CF40BE93102}" type="presParOf" srcId="{3BFCF4CA-02D7-6B43-A7ED-4B57AF1CDA6A}" destId="{13EAE675-02D1-B848-B383-10C473676723}" srcOrd="0" destOrd="0" presId="urn:microsoft.com/office/officeart/2005/8/layout/hierarchy1"/>
    <dgm:cxn modelId="{72123E19-126E-D048-B556-CDF28DE73764}" type="presParOf" srcId="{13EAE675-02D1-B848-B383-10C473676723}" destId="{68857565-9B0A-E341-B242-09C24CFD93B5}" srcOrd="0" destOrd="0" presId="urn:microsoft.com/office/officeart/2005/8/layout/hierarchy1"/>
    <dgm:cxn modelId="{C2F1998D-8E37-DE46-BF6A-7EA05D85EC0A}" type="presParOf" srcId="{68857565-9B0A-E341-B242-09C24CFD93B5}" destId="{492009D0-720B-6F4A-A7B2-D74F65407A94}" srcOrd="0" destOrd="0" presId="urn:microsoft.com/office/officeart/2005/8/layout/hierarchy1"/>
    <dgm:cxn modelId="{BFDC3E52-CFBA-B342-82B6-54938BDC1323}" type="presParOf" srcId="{68857565-9B0A-E341-B242-09C24CFD93B5}" destId="{B3D5940A-AF6D-DB45-AF60-80E14C6B7E3D}" srcOrd="1" destOrd="0" presId="urn:microsoft.com/office/officeart/2005/8/layout/hierarchy1"/>
    <dgm:cxn modelId="{85C12966-550B-F94B-A068-DE352054AE5A}" type="presParOf" srcId="{13EAE675-02D1-B848-B383-10C473676723}" destId="{B9F2A8A2-306A-454F-87EA-6FF0A9955350}" srcOrd="1" destOrd="0" presId="urn:microsoft.com/office/officeart/2005/8/layout/hierarchy1"/>
    <dgm:cxn modelId="{3B982ACD-AEE1-F74A-9CA8-61C3E4A39AB4}" type="presParOf" srcId="{B9F2A8A2-306A-454F-87EA-6FF0A9955350}" destId="{51CF0BF8-6110-534F-9E59-D0C2C2464257}" srcOrd="0" destOrd="0" presId="urn:microsoft.com/office/officeart/2005/8/layout/hierarchy1"/>
    <dgm:cxn modelId="{EE710C0F-F76F-5C48-9169-B5A41F9C24EB}" type="presParOf" srcId="{B9F2A8A2-306A-454F-87EA-6FF0A9955350}" destId="{4826221C-02BA-7649-90D7-4C2A100DBA7F}" srcOrd="1" destOrd="0" presId="urn:microsoft.com/office/officeart/2005/8/layout/hierarchy1"/>
    <dgm:cxn modelId="{EC9F2BD0-10AC-B14C-BEA2-AE96DA6EEB23}" type="presParOf" srcId="{4826221C-02BA-7649-90D7-4C2A100DBA7F}" destId="{4800B46E-0B78-4B49-AF8A-D41A21B41898}" srcOrd="0" destOrd="0" presId="urn:microsoft.com/office/officeart/2005/8/layout/hierarchy1"/>
    <dgm:cxn modelId="{CE37F979-90ED-8C49-8587-67A436C072F7}" type="presParOf" srcId="{4800B46E-0B78-4B49-AF8A-D41A21B41898}" destId="{6C1DED46-CEE2-0444-8E8A-9BC5E9347568}" srcOrd="0" destOrd="0" presId="urn:microsoft.com/office/officeart/2005/8/layout/hierarchy1"/>
    <dgm:cxn modelId="{42F7C0D7-DA76-4142-8769-592DEA20A6C4}" type="presParOf" srcId="{4800B46E-0B78-4B49-AF8A-D41A21B41898}" destId="{598939A5-0A96-8843-B72C-BB4EE925761D}" srcOrd="1" destOrd="0" presId="urn:microsoft.com/office/officeart/2005/8/layout/hierarchy1"/>
    <dgm:cxn modelId="{ACC9E3B5-9606-864D-A2B5-5090AB13B78F}" type="presParOf" srcId="{4826221C-02BA-7649-90D7-4C2A100DBA7F}" destId="{478E57AE-2B59-3A41-B3D8-77AC666B2F74}" srcOrd="1" destOrd="0" presId="urn:microsoft.com/office/officeart/2005/8/layout/hierarchy1"/>
    <dgm:cxn modelId="{969BCD1D-84E0-0B49-95C4-E38F89DFD85B}" type="presParOf" srcId="{B9F2A8A2-306A-454F-87EA-6FF0A9955350}" destId="{7596CCDE-3862-964B-85E8-865753FC0F2A}" srcOrd="2" destOrd="0" presId="urn:microsoft.com/office/officeart/2005/8/layout/hierarchy1"/>
    <dgm:cxn modelId="{7D7543EE-C7D2-8642-BD0C-B8F7F68C745D}" type="presParOf" srcId="{B9F2A8A2-306A-454F-87EA-6FF0A9955350}" destId="{CC232C88-C884-364B-BA3C-C0DB343E540E}" srcOrd="3" destOrd="0" presId="urn:microsoft.com/office/officeart/2005/8/layout/hierarchy1"/>
    <dgm:cxn modelId="{3891D3E4-431C-8C44-89E1-C4BEB9332D8C}" type="presParOf" srcId="{CC232C88-C884-364B-BA3C-C0DB343E540E}" destId="{F1737DFB-C324-B646-815A-8D82E9C9107B}" srcOrd="0" destOrd="0" presId="urn:microsoft.com/office/officeart/2005/8/layout/hierarchy1"/>
    <dgm:cxn modelId="{1353CC29-8410-9D40-8501-3DF08899EB72}" type="presParOf" srcId="{F1737DFB-C324-B646-815A-8D82E9C9107B}" destId="{AB47D6D1-9914-C349-A85B-FA1DF45E2EE2}" srcOrd="0" destOrd="0" presId="urn:microsoft.com/office/officeart/2005/8/layout/hierarchy1"/>
    <dgm:cxn modelId="{E15DCE46-2D34-3546-99F0-C7B2F5C9B0D6}" type="presParOf" srcId="{F1737DFB-C324-B646-815A-8D82E9C9107B}" destId="{C2F649B6-50A5-2C42-AD42-089DA5DD8D53}" srcOrd="1" destOrd="0" presId="urn:microsoft.com/office/officeart/2005/8/layout/hierarchy1"/>
    <dgm:cxn modelId="{BCF9BD72-B54F-A746-B531-EF4505E8DE60}" type="presParOf" srcId="{CC232C88-C884-364B-BA3C-C0DB343E540E}" destId="{B2FE82CE-E26E-2545-8BCB-00AE2FD8F2DD}" srcOrd="1" destOrd="0" presId="urn:microsoft.com/office/officeart/2005/8/layout/hierarchy1"/>
    <dgm:cxn modelId="{0345B26F-7BD0-544D-B5EE-50855EECECC3}" type="presParOf" srcId="{B9F2A8A2-306A-454F-87EA-6FF0A9955350}" destId="{445AF0F0-62F7-3F4B-A588-99527B8DADDA}" srcOrd="4" destOrd="0" presId="urn:microsoft.com/office/officeart/2005/8/layout/hierarchy1"/>
    <dgm:cxn modelId="{20ABD356-0626-F440-9112-C706A65D89BD}" type="presParOf" srcId="{B9F2A8A2-306A-454F-87EA-6FF0A9955350}" destId="{D7A5F4FC-5FD7-8540-8F96-769FFABAD64E}" srcOrd="5" destOrd="0" presId="urn:microsoft.com/office/officeart/2005/8/layout/hierarchy1"/>
    <dgm:cxn modelId="{D2244E16-BE84-9E49-8CA4-2816AFD18842}" type="presParOf" srcId="{D7A5F4FC-5FD7-8540-8F96-769FFABAD64E}" destId="{B7B2F515-0DAC-304B-85AD-D9FD55A3405A}" srcOrd="0" destOrd="0" presId="urn:microsoft.com/office/officeart/2005/8/layout/hierarchy1"/>
    <dgm:cxn modelId="{A6DF48F4-13E7-B149-A813-DF0729AC4A21}" type="presParOf" srcId="{B7B2F515-0DAC-304B-85AD-D9FD55A3405A}" destId="{77630926-BBD8-2D41-8C66-77917BFF78EE}" srcOrd="0" destOrd="0" presId="urn:microsoft.com/office/officeart/2005/8/layout/hierarchy1"/>
    <dgm:cxn modelId="{F954A570-EE16-EB42-915F-AAA6DD9B9963}" type="presParOf" srcId="{B7B2F515-0DAC-304B-85AD-D9FD55A3405A}" destId="{5A9433BD-DC0A-1A45-969E-54F46E1F0164}" srcOrd="1" destOrd="0" presId="urn:microsoft.com/office/officeart/2005/8/layout/hierarchy1"/>
    <dgm:cxn modelId="{C20125C7-6CB5-5144-902A-D5FD11CAC5BC}" type="presParOf" srcId="{D7A5F4FC-5FD7-8540-8F96-769FFABAD64E}" destId="{F9008C59-A607-3F4A-BB66-71ADC244019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B5E31D5-0446-8A4B-BF10-F3C79D0F7157}" type="doc">
      <dgm:prSet loTypeId="urn:microsoft.com/office/officeart/2005/8/layout/hierarchy1" loCatId="" qsTypeId="urn:microsoft.com/office/officeart/2005/8/quickstyle/simple1" qsCatId="simple" csTypeId="urn:microsoft.com/office/officeart/2005/8/colors/colorful3" csCatId="colorful" phldr="1"/>
      <dgm:spPr/>
      <dgm:t>
        <a:bodyPr/>
        <a:lstStyle/>
        <a:p>
          <a:endParaRPr lang="en-GB"/>
        </a:p>
      </dgm:t>
    </dgm:pt>
    <dgm:pt modelId="{21E6F4F1-B204-554C-9D08-0AD76619F5FB}">
      <dgm:prSet phldrT="[Text]"/>
      <dgm:spPr/>
      <dgm:t>
        <a:bodyPr/>
        <a:lstStyle/>
        <a:p>
          <a:r>
            <a:rPr lang="en-GB" dirty="0"/>
            <a:t>Synthesis and Gaps</a:t>
          </a:r>
        </a:p>
      </dgm:t>
    </dgm:pt>
    <dgm:pt modelId="{60A2BD18-13AD-CE4D-9C99-E02FB0E1F4FA}" type="parTrans" cxnId="{EFFE4433-E939-8A40-A3DA-448DF252A756}">
      <dgm:prSet/>
      <dgm:spPr/>
      <dgm:t>
        <a:bodyPr/>
        <a:lstStyle/>
        <a:p>
          <a:endParaRPr lang="en-GB"/>
        </a:p>
      </dgm:t>
    </dgm:pt>
    <dgm:pt modelId="{94DA212F-ACA6-1244-8FD9-18403D593CDB}" type="sibTrans" cxnId="{EFFE4433-E939-8A40-A3DA-448DF252A756}">
      <dgm:prSet/>
      <dgm:spPr/>
      <dgm:t>
        <a:bodyPr/>
        <a:lstStyle/>
        <a:p>
          <a:endParaRPr lang="en-GB"/>
        </a:p>
      </dgm:t>
    </dgm:pt>
    <dgm:pt modelId="{1BBFF032-70B2-A64F-90C2-A3DCF8ADF6DE}">
      <dgm:prSet phldrT="[Text]"/>
      <dgm:spPr/>
      <dgm:t>
        <a:bodyPr/>
        <a:lstStyle/>
        <a:p>
          <a:r>
            <a:rPr lang="en-GB" dirty="0"/>
            <a:t>Rigorous evidence synthesis/meta reviews on climate topics with high policy interest</a:t>
          </a:r>
        </a:p>
      </dgm:t>
    </dgm:pt>
    <dgm:pt modelId="{36DDEC4F-FE58-744B-93A3-4D639F015999}" type="parTrans" cxnId="{C4EED516-25D1-0544-997F-5AF90701A424}">
      <dgm:prSet/>
      <dgm:spPr/>
      <dgm:t>
        <a:bodyPr/>
        <a:lstStyle/>
        <a:p>
          <a:endParaRPr lang="en-GB"/>
        </a:p>
      </dgm:t>
    </dgm:pt>
    <dgm:pt modelId="{42F4694B-C78E-6A47-AF10-08621DA6D844}" type="sibTrans" cxnId="{C4EED516-25D1-0544-997F-5AF90701A424}">
      <dgm:prSet/>
      <dgm:spPr/>
      <dgm:t>
        <a:bodyPr/>
        <a:lstStyle/>
        <a:p>
          <a:endParaRPr lang="en-GB"/>
        </a:p>
      </dgm:t>
    </dgm:pt>
    <dgm:pt modelId="{E1DD6092-1234-FA44-B3CC-B12A34B86A46}">
      <dgm:prSet phldrT="[Text]"/>
      <dgm:spPr/>
      <dgm:t>
        <a:bodyPr/>
        <a:lstStyle/>
        <a:p>
          <a:r>
            <a:rPr lang="en-GB" dirty="0"/>
            <a:t>Identification of gaps in knowledge </a:t>
          </a:r>
        </a:p>
      </dgm:t>
    </dgm:pt>
    <dgm:pt modelId="{6919E37A-B05E-C941-9F29-6D4599CAF0A9}" type="parTrans" cxnId="{F525593E-549D-544E-AC27-BB40A998F145}">
      <dgm:prSet/>
      <dgm:spPr/>
      <dgm:t>
        <a:bodyPr/>
        <a:lstStyle/>
        <a:p>
          <a:endParaRPr lang="en-GB"/>
        </a:p>
      </dgm:t>
    </dgm:pt>
    <dgm:pt modelId="{9DCD27B1-CDFE-D14E-8C49-78F695F604E5}" type="sibTrans" cxnId="{F525593E-549D-544E-AC27-BB40A998F145}">
      <dgm:prSet/>
      <dgm:spPr/>
      <dgm:t>
        <a:bodyPr/>
        <a:lstStyle/>
        <a:p>
          <a:endParaRPr lang="en-GB"/>
        </a:p>
      </dgm:t>
    </dgm:pt>
    <dgm:pt modelId="{60C89E08-10AC-7348-9E5B-5B8609EB8E59}">
      <dgm:prSet/>
      <dgm:spPr/>
      <dgm:t>
        <a:bodyPr/>
        <a:lstStyle/>
        <a:p>
          <a:r>
            <a:rPr lang="en-GB" dirty="0"/>
            <a:t>Facilitating gap filling research through bringing in diverse voices together</a:t>
          </a:r>
        </a:p>
      </dgm:t>
    </dgm:pt>
    <dgm:pt modelId="{25CB09FE-A788-7543-B058-EC1DFCE4DBE6}" type="parTrans" cxnId="{237B6091-8435-6E44-A5DB-D724737B6F55}">
      <dgm:prSet/>
      <dgm:spPr/>
      <dgm:t>
        <a:bodyPr/>
        <a:lstStyle/>
        <a:p>
          <a:endParaRPr lang="en-GB"/>
        </a:p>
      </dgm:t>
    </dgm:pt>
    <dgm:pt modelId="{2727A305-07DA-0F45-B97D-0602FCDCFB1B}" type="sibTrans" cxnId="{237B6091-8435-6E44-A5DB-D724737B6F55}">
      <dgm:prSet/>
      <dgm:spPr/>
      <dgm:t>
        <a:bodyPr/>
        <a:lstStyle/>
        <a:p>
          <a:endParaRPr lang="en-GB"/>
        </a:p>
      </dgm:t>
    </dgm:pt>
    <dgm:pt modelId="{3BFCF4CA-02D7-6B43-A7ED-4B57AF1CDA6A}" type="pres">
      <dgm:prSet presAssocID="{1B5E31D5-0446-8A4B-BF10-F3C79D0F7157}" presName="hierChild1" presStyleCnt="0">
        <dgm:presLayoutVars>
          <dgm:chPref val="1"/>
          <dgm:dir/>
          <dgm:animOne val="branch"/>
          <dgm:animLvl val="lvl"/>
          <dgm:resizeHandles/>
        </dgm:presLayoutVars>
      </dgm:prSet>
      <dgm:spPr/>
    </dgm:pt>
    <dgm:pt modelId="{13EAE675-02D1-B848-B383-10C473676723}" type="pres">
      <dgm:prSet presAssocID="{21E6F4F1-B204-554C-9D08-0AD76619F5FB}" presName="hierRoot1" presStyleCnt="0"/>
      <dgm:spPr/>
    </dgm:pt>
    <dgm:pt modelId="{68857565-9B0A-E341-B242-09C24CFD93B5}" type="pres">
      <dgm:prSet presAssocID="{21E6F4F1-B204-554C-9D08-0AD76619F5FB}" presName="composite" presStyleCnt="0"/>
      <dgm:spPr/>
    </dgm:pt>
    <dgm:pt modelId="{492009D0-720B-6F4A-A7B2-D74F65407A94}" type="pres">
      <dgm:prSet presAssocID="{21E6F4F1-B204-554C-9D08-0AD76619F5FB}" presName="background" presStyleLbl="node0" presStyleIdx="0" presStyleCnt="1"/>
      <dgm:spPr/>
    </dgm:pt>
    <dgm:pt modelId="{B3D5940A-AF6D-DB45-AF60-80E14C6B7E3D}" type="pres">
      <dgm:prSet presAssocID="{21E6F4F1-B204-554C-9D08-0AD76619F5FB}" presName="text" presStyleLbl="fgAcc0" presStyleIdx="0" presStyleCnt="1">
        <dgm:presLayoutVars>
          <dgm:chPref val="3"/>
        </dgm:presLayoutVars>
      </dgm:prSet>
      <dgm:spPr/>
    </dgm:pt>
    <dgm:pt modelId="{B9F2A8A2-306A-454F-87EA-6FF0A9955350}" type="pres">
      <dgm:prSet presAssocID="{21E6F4F1-B204-554C-9D08-0AD76619F5FB}" presName="hierChild2" presStyleCnt="0"/>
      <dgm:spPr/>
    </dgm:pt>
    <dgm:pt modelId="{51CF0BF8-6110-534F-9E59-D0C2C2464257}" type="pres">
      <dgm:prSet presAssocID="{36DDEC4F-FE58-744B-93A3-4D639F015999}" presName="Name10" presStyleLbl="parChTrans1D2" presStyleIdx="0" presStyleCnt="3"/>
      <dgm:spPr/>
    </dgm:pt>
    <dgm:pt modelId="{4826221C-02BA-7649-90D7-4C2A100DBA7F}" type="pres">
      <dgm:prSet presAssocID="{1BBFF032-70B2-A64F-90C2-A3DCF8ADF6DE}" presName="hierRoot2" presStyleCnt="0"/>
      <dgm:spPr/>
    </dgm:pt>
    <dgm:pt modelId="{4800B46E-0B78-4B49-AF8A-D41A21B41898}" type="pres">
      <dgm:prSet presAssocID="{1BBFF032-70B2-A64F-90C2-A3DCF8ADF6DE}" presName="composite2" presStyleCnt="0"/>
      <dgm:spPr/>
    </dgm:pt>
    <dgm:pt modelId="{6C1DED46-CEE2-0444-8E8A-9BC5E9347568}" type="pres">
      <dgm:prSet presAssocID="{1BBFF032-70B2-A64F-90C2-A3DCF8ADF6DE}" presName="background2" presStyleLbl="node2" presStyleIdx="0" presStyleCnt="3"/>
      <dgm:spPr/>
    </dgm:pt>
    <dgm:pt modelId="{598939A5-0A96-8843-B72C-BB4EE925761D}" type="pres">
      <dgm:prSet presAssocID="{1BBFF032-70B2-A64F-90C2-A3DCF8ADF6DE}" presName="text2" presStyleLbl="fgAcc2" presStyleIdx="0" presStyleCnt="3" custLinFactNeighborX="-2056" custLinFactNeighborY="-1295">
        <dgm:presLayoutVars>
          <dgm:chPref val="3"/>
        </dgm:presLayoutVars>
      </dgm:prSet>
      <dgm:spPr/>
    </dgm:pt>
    <dgm:pt modelId="{478E57AE-2B59-3A41-B3D8-77AC666B2F74}" type="pres">
      <dgm:prSet presAssocID="{1BBFF032-70B2-A64F-90C2-A3DCF8ADF6DE}" presName="hierChild3" presStyleCnt="0"/>
      <dgm:spPr/>
    </dgm:pt>
    <dgm:pt modelId="{7596CCDE-3862-964B-85E8-865753FC0F2A}" type="pres">
      <dgm:prSet presAssocID="{6919E37A-B05E-C941-9F29-6D4599CAF0A9}" presName="Name10" presStyleLbl="parChTrans1D2" presStyleIdx="1" presStyleCnt="3"/>
      <dgm:spPr/>
    </dgm:pt>
    <dgm:pt modelId="{CC232C88-C884-364B-BA3C-C0DB343E540E}" type="pres">
      <dgm:prSet presAssocID="{E1DD6092-1234-FA44-B3CC-B12A34B86A46}" presName="hierRoot2" presStyleCnt="0"/>
      <dgm:spPr/>
    </dgm:pt>
    <dgm:pt modelId="{F1737DFB-C324-B646-815A-8D82E9C9107B}" type="pres">
      <dgm:prSet presAssocID="{E1DD6092-1234-FA44-B3CC-B12A34B86A46}" presName="composite2" presStyleCnt="0"/>
      <dgm:spPr/>
    </dgm:pt>
    <dgm:pt modelId="{AB47D6D1-9914-C349-A85B-FA1DF45E2EE2}" type="pres">
      <dgm:prSet presAssocID="{E1DD6092-1234-FA44-B3CC-B12A34B86A46}" presName="background2" presStyleLbl="node2" presStyleIdx="1" presStyleCnt="3"/>
      <dgm:spPr/>
    </dgm:pt>
    <dgm:pt modelId="{C2F649B6-50A5-2C42-AD42-089DA5DD8D53}" type="pres">
      <dgm:prSet presAssocID="{E1DD6092-1234-FA44-B3CC-B12A34B86A46}" presName="text2" presStyleLbl="fgAcc2" presStyleIdx="1" presStyleCnt="3">
        <dgm:presLayoutVars>
          <dgm:chPref val="3"/>
        </dgm:presLayoutVars>
      </dgm:prSet>
      <dgm:spPr/>
    </dgm:pt>
    <dgm:pt modelId="{B2FE82CE-E26E-2545-8BCB-00AE2FD8F2DD}" type="pres">
      <dgm:prSet presAssocID="{E1DD6092-1234-FA44-B3CC-B12A34B86A46}" presName="hierChild3" presStyleCnt="0"/>
      <dgm:spPr/>
    </dgm:pt>
    <dgm:pt modelId="{4596D890-A8D0-6944-98C2-B411BD16D93C}" type="pres">
      <dgm:prSet presAssocID="{25CB09FE-A788-7543-B058-EC1DFCE4DBE6}" presName="Name10" presStyleLbl="parChTrans1D2" presStyleIdx="2" presStyleCnt="3"/>
      <dgm:spPr/>
    </dgm:pt>
    <dgm:pt modelId="{19333955-97BC-A243-BD71-61910049C68F}" type="pres">
      <dgm:prSet presAssocID="{60C89E08-10AC-7348-9E5B-5B8609EB8E59}" presName="hierRoot2" presStyleCnt="0"/>
      <dgm:spPr/>
    </dgm:pt>
    <dgm:pt modelId="{843086A8-89D1-A840-A983-D00DF009CE9B}" type="pres">
      <dgm:prSet presAssocID="{60C89E08-10AC-7348-9E5B-5B8609EB8E59}" presName="composite2" presStyleCnt="0"/>
      <dgm:spPr/>
    </dgm:pt>
    <dgm:pt modelId="{7EA6576E-282A-0240-B708-23787AD3C16F}" type="pres">
      <dgm:prSet presAssocID="{60C89E08-10AC-7348-9E5B-5B8609EB8E59}" presName="background2" presStyleLbl="node2" presStyleIdx="2" presStyleCnt="3"/>
      <dgm:spPr/>
    </dgm:pt>
    <dgm:pt modelId="{1309D820-8AA5-DF45-946D-616F41AC3965}" type="pres">
      <dgm:prSet presAssocID="{60C89E08-10AC-7348-9E5B-5B8609EB8E59}" presName="text2" presStyleLbl="fgAcc2" presStyleIdx="2" presStyleCnt="3">
        <dgm:presLayoutVars>
          <dgm:chPref val="3"/>
        </dgm:presLayoutVars>
      </dgm:prSet>
      <dgm:spPr/>
    </dgm:pt>
    <dgm:pt modelId="{0B1883F3-4731-8C48-BD5F-480B60D29EDD}" type="pres">
      <dgm:prSet presAssocID="{60C89E08-10AC-7348-9E5B-5B8609EB8E59}" presName="hierChild3" presStyleCnt="0"/>
      <dgm:spPr/>
    </dgm:pt>
  </dgm:ptLst>
  <dgm:cxnLst>
    <dgm:cxn modelId="{549D0609-31CF-7F4D-9BAF-AA5CB016988B}" type="presOf" srcId="{36DDEC4F-FE58-744B-93A3-4D639F015999}" destId="{51CF0BF8-6110-534F-9E59-D0C2C2464257}" srcOrd="0" destOrd="0" presId="urn:microsoft.com/office/officeart/2005/8/layout/hierarchy1"/>
    <dgm:cxn modelId="{A0B4120B-EB06-B741-B826-7E6ED3B53712}" type="presOf" srcId="{1B5E31D5-0446-8A4B-BF10-F3C79D0F7157}" destId="{3BFCF4CA-02D7-6B43-A7ED-4B57AF1CDA6A}" srcOrd="0" destOrd="0" presId="urn:microsoft.com/office/officeart/2005/8/layout/hierarchy1"/>
    <dgm:cxn modelId="{C4EED516-25D1-0544-997F-5AF90701A424}" srcId="{21E6F4F1-B204-554C-9D08-0AD76619F5FB}" destId="{1BBFF032-70B2-A64F-90C2-A3DCF8ADF6DE}" srcOrd="0" destOrd="0" parTransId="{36DDEC4F-FE58-744B-93A3-4D639F015999}" sibTransId="{42F4694B-C78E-6A47-AF10-08621DA6D844}"/>
    <dgm:cxn modelId="{EFFE4433-E939-8A40-A3DA-448DF252A756}" srcId="{1B5E31D5-0446-8A4B-BF10-F3C79D0F7157}" destId="{21E6F4F1-B204-554C-9D08-0AD76619F5FB}" srcOrd="0" destOrd="0" parTransId="{60A2BD18-13AD-CE4D-9C99-E02FB0E1F4FA}" sibTransId="{94DA212F-ACA6-1244-8FD9-18403D593CDB}"/>
    <dgm:cxn modelId="{DA82B93B-93B4-7F40-9228-EA19793D338F}" type="presOf" srcId="{25CB09FE-A788-7543-B058-EC1DFCE4DBE6}" destId="{4596D890-A8D0-6944-98C2-B411BD16D93C}" srcOrd="0" destOrd="0" presId="urn:microsoft.com/office/officeart/2005/8/layout/hierarchy1"/>
    <dgm:cxn modelId="{F525593E-549D-544E-AC27-BB40A998F145}" srcId="{21E6F4F1-B204-554C-9D08-0AD76619F5FB}" destId="{E1DD6092-1234-FA44-B3CC-B12A34B86A46}" srcOrd="1" destOrd="0" parTransId="{6919E37A-B05E-C941-9F29-6D4599CAF0A9}" sibTransId="{9DCD27B1-CDFE-D14E-8C49-78F695F604E5}"/>
    <dgm:cxn modelId="{184BDE6C-24E7-3543-8382-7094B96F6D20}" type="presOf" srcId="{1BBFF032-70B2-A64F-90C2-A3DCF8ADF6DE}" destId="{598939A5-0A96-8843-B72C-BB4EE925761D}" srcOrd="0" destOrd="0" presId="urn:microsoft.com/office/officeart/2005/8/layout/hierarchy1"/>
    <dgm:cxn modelId="{237B6091-8435-6E44-A5DB-D724737B6F55}" srcId="{21E6F4F1-B204-554C-9D08-0AD76619F5FB}" destId="{60C89E08-10AC-7348-9E5B-5B8609EB8E59}" srcOrd="2" destOrd="0" parTransId="{25CB09FE-A788-7543-B058-EC1DFCE4DBE6}" sibTransId="{2727A305-07DA-0F45-B97D-0602FCDCFB1B}"/>
    <dgm:cxn modelId="{E1F118A1-1563-264F-8976-1417DAC8ED05}" type="presOf" srcId="{60C89E08-10AC-7348-9E5B-5B8609EB8E59}" destId="{1309D820-8AA5-DF45-946D-616F41AC3965}" srcOrd="0" destOrd="0" presId="urn:microsoft.com/office/officeart/2005/8/layout/hierarchy1"/>
    <dgm:cxn modelId="{CFDE08AD-CC78-B64F-A503-37A359031A54}" type="presOf" srcId="{6919E37A-B05E-C941-9F29-6D4599CAF0A9}" destId="{7596CCDE-3862-964B-85E8-865753FC0F2A}" srcOrd="0" destOrd="0" presId="urn:microsoft.com/office/officeart/2005/8/layout/hierarchy1"/>
    <dgm:cxn modelId="{C53BF2C8-13EB-7A47-BCAA-019A017A6056}" type="presOf" srcId="{E1DD6092-1234-FA44-B3CC-B12A34B86A46}" destId="{C2F649B6-50A5-2C42-AD42-089DA5DD8D53}" srcOrd="0" destOrd="0" presId="urn:microsoft.com/office/officeart/2005/8/layout/hierarchy1"/>
    <dgm:cxn modelId="{7DB61FF3-CF95-E340-90C4-FA9375349B1F}" type="presOf" srcId="{21E6F4F1-B204-554C-9D08-0AD76619F5FB}" destId="{B3D5940A-AF6D-DB45-AF60-80E14C6B7E3D}" srcOrd="0" destOrd="0" presId="urn:microsoft.com/office/officeart/2005/8/layout/hierarchy1"/>
    <dgm:cxn modelId="{80CE4FAD-DC82-0441-91E8-6CF40BE93102}" type="presParOf" srcId="{3BFCF4CA-02D7-6B43-A7ED-4B57AF1CDA6A}" destId="{13EAE675-02D1-B848-B383-10C473676723}" srcOrd="0" destOrd="0" presId="urn:microsoft.com/office/officeart/2005/8/layout/hierarchy1"/>
    <dgm:cxn modelId="{72123E19-126E-D048-B556-CDF28DE73764}" type="presParOf" srcId="{13EAE675-02D1-B848-B383-10C473676723}" destId="{68857565-9B0A-E341-B242-09C24CFD93B5}" srcOrd="0" destOrd="0" presId="urn:microsoft.com/office/officeart/2005/8/layout/hierarchy1"/>
    <dgm:cxn modelId="{C2F1998D-8E37-DE46-BF6A-7EA05D85EC0A}" type="presParOf" srcId="{68857565-9B0A-E341-B242-09C24CFD93B5}" destId="{492009D0-720B-6F4A-A7B2-D74F65407A94}" srcOrd="0" destOrd="0" presId="urn:microsoft.com/office/officeart/2005/8/layout/hierarchy1"/>
    <dgm:cxn modelId="{BFDC3E52-CFBA-B342-82B6-54938BDC1323}" type="presParOf" srcId="{68857565-9B0A-E341-B242-09C24CFD93B5}" destId="{B3D5940A-AF6D-DB45-AF60-80E14C6B7E3D}" srcOrd="1" destOrd="0" presId="urn:microsoft.com/office/officeart/2005/8/layout/hierarchy1"/>
    <dgm:cxn modelId="{85C12966-550B-F94B-A068-DE352054AE5A}" type="presParOf" srcId="{13EAE675-02D1-B848-B383-10C473676723}" destId="{B9F2A8A2-306A-454F-87EA-6FF0A9955350}" srcOrd="1" destOrd="0" presId="urn:microsoft.com/office/officeart/2005/8/layout/hierarchy1"/>
    <dgm:cxn modelId="{3B982ACD-AEE1-F74A-9CA8-61C3E4A39AB4}" type="presParOf" srcId="{B9F2A8A2-306A-454F-87EA-6FF0A9955350}" destId="{51CF0BF8-6110-534F-9E59-D0C2C2464257}" srcOrd="0" destOrd="0" presId="urn:microsoft.com/office/officeart/2005/8/layout/hierarchy1"/>
    <dgm:cxn modelId="{EE710C0F-F76F-5C48-9169-B5A41F9C24EB}" type="presParOf" srcId="{B9F2A8A2-306A-454F-87EA-6FF0A9955350}" destId="{4826221C-02BA-7649-90D7-4C2A100DBA7F}" srcOrd="1" destOrd="0" presId="urn:microsoft.com/office/officeart/2005/8/layout/hierarchy1"/>
    <dgm:cxn modelId="{EC9F2BD0-10AC-B14C-BEA2-AE96DA6EEB23}" type="presParOf" srcId="{4826221C-02BA-7649-90D7-4C2A100DBA7F}" destId="{4800B46E-0B78-4B49-AF8A-D41A21B41898}" srcOrd="0" destOrd="0" presId="urn:microsoft.com/office/officeart/2005/8/layout/hierarchy1"/>
    <dgm:cxn modelId="{CE37F979-90ED-8C49-8587-67A436C072F7}" type="presParOf" srcId="{4800B46E-0B78-4B49-AF8A-D41A21B41898}" destId="{6C1DED46-CEE2-0444-8E8A-9BC5E9347568}" srcOrd="0" destOrd="0" presId="urn:microsoft.com/office/officeart/2005/8/layout/hierarchy1"/>
    <dgm:cxn modelId="{42F7C0D7-DA76-4142-8769-592DEA20A6C4}" type="presParOf" srcId="{4800B46E-0B78-4B49-AF8A-D41A21B41898}" destId="{598939A5-0A96-8843-B72C-BB4EE925761D}" srcOrd="1" destOrd="0" presId="urn:microsoft.com/office/officeart/2005/8/layout/hierarchy1"/>
    <dgm:cxn modelId="{ACC9E3B5-9606-864D-A2B5-5090AB13B78F}" type="presParOf" srcId="{4826221C-02BA-7649-90D7-4C2A100DBA7F}" destId="{478E57AE-2B59-3A41-B3D8-77AC666B2F74}" srcOrd="1" destOrd="0" presId="urn:microsoft.com/office/officeart/2005/8/layout/hierarchy1"/>
    <dgm:cxn modelId="{969BCD1D-84E0-0B49-95C4-E38F89DFD85B}" type="presParOf" srcId="{B9F2A8A2-306A-454F-87EA-6FF0A9955350}" destId="{7596CCDE-3862-964B-85E8-865753FC0F2A}" srcOrd="2" destOrd="0" presId="urn:microsoft.com/office/officeart/2005/8/layout/hierarchy1"/>
    <dgm:cxn modelId="{7D7543EE-C7D2-8642-BD0C-B8F7F68C745D}" type="presParOf" srcId="{B9F2A8A2-306A-454F-87EA-6FF0A9955350}" destId="{CC232C88-C884-364B-BA3C-C0DB343E540E}" srcOrd="3" destOrd="0" presId="urn:microsoft.com/office/officeart/2005/8/layout/hierarchy1"/>
    <dgm:cxn modelId="{3891D3E4-431C-8C44-89E1-C4BEB9332D8C}" type="presParOf" srcId="{CC232C88-C884-364B-BA3C-C0DB343E540E}" destId="{F1737DFB-C324-B646-815A-8D82E9C9107B}" srcOrd="0" destOrd="0" presId="urn:microsoft.com/office/officeart/2005/8/layout/hierarchy1"/>
    <dgm:cxn modelId="{1353CC29-8410-9D40-8501-3DF08899EB72}" type="presParOf" srcId="{F1737DFB-C324-B646-815A-8D82E9C9107B}" destId="{AB47D6D1-9914-C349-A85B-FA1DF45E2EE2}" srcOrd="0" destOrd="0" presId="urn:microsoft.com/office/officeart/2005/8/layout/hierarchy1"/>
    <dgm:cxn modelId="{E15DCE46-2D34-3546-99F0-C7B2F5C9B0D6}" type="presParOf" srcId="{F1737DFB-C324-B646-815A-8D82E9C9107B}" destId="{C2F649B6-50A5-2C42-AD42-089DA5DD8D53}" srcOrd="1" destOrd="0" presId="urn:microsoft.com/office/officeart/2005/8/layout/hierarchy1"/>
    <dgm:cxn modelId="{BCF9BD72-B54F-A746-B531-EF4505E8DE60}" type="presParOf" srcId="{CC232C88-C884-364B-BA3C-C0DB343E540E}" destId="{B2FE82CE-E26E-2545-8BCB-00AE2FD8F2DD}" srcOrd="1" destOrd="0" presId="urn:microsoft.com/office/officeart/2005/8/layout/hierarchy1"/>
    <dgm:cxn modelId="{FC604480-650C-D443-A6C6-D0F7219CA421}" type="presParOf" srcId="{B9F2A8A2-306A-454F-87EA-6FF0A9955350}" destId="{4596D890-A8D0-6944-98C2-B411BD16D93C}" srcOrd="4" destOrd="0" presId="urn:microsoft.com/office/officeart/2005/8/layout/hierarchy1"/>
    <dgm:cxn modelId="{DDD82681-7F12-9941-8D8E-B13CC9EE51DB}" type="presParOf" srcId="{B9F2A8A2-306A-454F-87EA-6FF0A9955350}" destId="{19333955-97BC-A243-BD71-61910049C68F}" srcOrd="5" destOrd="0" presId="urn:microsoft.com/office/officeart/2005/8/layout/hierarchy1"/>
    <dgm:cxn modelId="{CEA1E5EE-5D41-9540-85DA-17C6FC0209E1}" type="presParOf" srcId="{19333955-97BC-A243-BD71-61910049C68F}" destId="{843086A8-89D1-A840-A983-D00DF009CE9B}" srcOrd="0" destOrd="0" presId="urn:microsoft.com/office/officeart/2005/8/layout/hierarchy1"/>
    <dgm:cxn modelId="{CE259FC0-09E4-0B44-864F-8C64FF65DB07}" type="presParOf" srcId="{843086A8-89D1-A840-A983-D00DF009CE9B}" destId="{7EA6576E-282A-0240-B708-23787AD3C16F}" srcOrd="0" destOrd="0" presId="urn:microsoft.com/office/officeart/2005/8/layout/hierarchy1"/>
    <dgm:cxn modelId="{368AEFF6-A7E0-4E40-A1F1-B8FAC14A8EF3}" type="presParOf" srcId="{843086A8-89D1-A840-A983-D00DF009CE9B}" destId="{1309D820-8AA5-DF45-946D-616F41AC3965}" srcOrd="1" destOrd="0" presId="urn:microsoft.com/office/officeart/2005/8/layout/hierarchy1"/>
    <dgm:cxn modelId="{D7B58F9F-7648-304F-84DC-643E97CE148C}" type="presParOf" srcId="{19333955-97BC-A243-BD71-61910049C68F}" destId="{0B1883F3-4731-8C48-BD5F-480B60D29ED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B5E31D5-0446-8A4B-BF10-F3C79D0F7157}" type="doc">
      <dgm:prSet loTypeId="urn:microsoft.com/office/officeart/2005/8/layout/hierarchy1" loCatId="" qsTypeId="urn:microsoft.com/office/officeart/2005/8/quickstyle/simple1" qsCatId="simple" csTypeId="urn:microsoft.com/office/officeart/2005/8/colors/colorful3" csCatId="colorful" phldr="1"/>
      <dgm:spPr/>
      <dgm:t>
        <a:bodyPr/>
        <a:lstStyle/>
        <a:p>
          <a:endParaRPr lang="en-GB"/>
        </a:p>
      </dgm:t>
    </dgm:pt>
    <dgm:pt modelId="{21E6F4F1-B204-554C-9D08-0AD76619F5FB}">
      <dgm:prSet phldrT="[Text]"/>
      <dgm:spPr/>
      <dgm:t>
        <a:bodyPr/>
        <a:lstStyle/>
        <a:p>
          <a:r>
            <a:rPr lang="en-GB" dirty="0"/>
            <a:t>Influencing Global Climate Processes</a:t>
          </a:r>
        </a:p>
      </dgm:t>
    </dgm:pt>
    <dgm:pt modelId="{60A2BD18-13AD-CE4D-9C99-E02FB0E1F4FA}" type="parTrans" cxnId="{EFFE4433-E939-8A40-A3DA-448DF252A756}">
      <dgm:prSet/>
      <dgm:spPr/>
      <dgm:t>
        <a:bodyPr/>
        <a:lstStyle/>
        <a:p>
          <a:endParaRPr lang="en-GB"/>
        </a:p>
      </dgm:t>
    </dgm:pt>
    <dgm:pt modelId="{94DA212F-ACA6-1244-8FD9-18403D593CDB}" type="sibTrans" cxnId="{EFFE4433-E939-8A40-A3DA-448DF252A756}">
      <dgm:prSet/>
      <dgm:spPr/>
      <dgm:t>
        <a:bodyPr/>
        <a:lstStyle/>
        <a:p>
          <a:endParaRPr lang="en-GB"/>
        </a:p>
      </dgm:t>
    </dgm:pt>
    <dgm:pt modelId="{1BBFF032-70B2-A64F-90C2-A3DCF8ADF6DE}">
      <dgm:prSet phldrT="[Text]"/>
      <dgm:spPr/>
      <dgm:t>
        <a:bodyPr/>
        <a:lstStyle/>
        <a:p>
          <a:r>
            <a:rPr lang="en-GB" dirty="0"/>
            <a:t>Facilitating CGIAR wide submissions to Climate COPs, CBD COPs etc.</a:t>
          </a:r>
        </a:p>
      </dgm:t>
    </dgm:pt>
    <dgm:pt modelId="{36DDEC4F-FE58-744B-93A3-4D639F015999}" type="parTrans" cxnId="{C4EED516-25D1-0544-997F-5AF90701A424}">
      <dgm:prSet/>
      <dgm:spPr/>
      <dgm:t>
        <a:bodyPr/>
        <a:lstStyle/>
        <a:p>
          <a:endParaRPr lang="en-GB"/>
        </a:p>
      </dgm:t>
    </dgm:pt>
    <dgm:pt modelId="{42F4694B-C78E-6A47-AF10-08621DA6D844}" type="sibTrans" cxnId="{C4EED516-25D1-0544-997F-5AF90701A424}">
      <dgm:prSet/>
      <dgm:spPr/>
      <dgm:t>
        <a:bodyPr/>
        <a:lstStyle/>
        <a:p>
          <a:endParaRPr lang="en-GB"/>
        </a:p>
      </dgm:t>
    </dgm:pt>
    <dgm:pt modelId="{E1DD6092-1234-FA44-B3CC-B12A34B86A46}">
      <dgm:prSet phldrT="[Text]"/>
      <dgm:spPr/>
      <dgm:t>
        <a:bodyPr/>
        <a:lstStyle/>
        <a:p>
          <a:r>
            <a:rPr lang="en-GB" dirty="0"/>
            <a:t>Knowledge and synthesis products to feed into and influence global processes</a:t>
          </a:r>
        </a:p>
      </dgm:t>
    </dgm:pt>
    <dgm:pt modelId="{6919E37A-B05E-C941-9F29-6D4599CAF0A9}" type="parTrans" cxnId="{F525593E-549D-544E-AC27-BB40A998F145}">
      <dgm:prSet/>
      <dgm:spPr/>
      <dgm:t>
        <a:bodyPr/>
        <a:lstStyle/>
        <a:p>
          <a:endParaRPr lang="en-GB"/>
        </a:p>
      </dgm:t>
    </dgm:pt>
    <dgm:pt modelId="{9DCD27B1-CDFE-D14E-8C49-78F695F604E5}" type="sibTrans" cxnId="{F525593E-549D-544E-AC27-BB40A998F145}">
      <dgm:prSet/>
      <dgm:spPr/>
      <dgm:t>
        <a:bodyPr/>
        <a:lstStyle/>
        <a:p>
          <a:endParaRPr lang="en-GB"/>
        </a:p>
      </dgm:t>
    </dgm:pt>
    <dgm:pt modelId="{3BFCF4CA-02D7-6B43-A7ED-4B57AF1CDA6A}" type="pres">
      <dgm:prSet presAssocID="{1B5E31D5-0446-8A4B-BF10-F3C79D0F7157}" presName="hierChild1" presStyleCnt="0">
        <dgm:presLayoutVars>
          <dgm:chPref val="1"/>
          <dgm:dir/>
          <dgm:animOne val="branch"/>
          <dgm:animLvl val="lvl"/>
          <dgm:resizeHandles/>
        </dgm:presLayoutVars>
      </dgm:prSet>
      <dgm:spPr/>
    </dgm:pt>
    <dgm:pt modelId="{13EAE675-02D1-B848-B383-10C473676723}" type="pres">
      <dgm:prSet presAssocID="{21E6F4F1-B204-554C-9D08-0AD76619F5FB}" presName="hierRoot1" presStyleCnt="0"/>
      <dgm:spPr/>
    </dgm:pt>
    <dgm:pt modelId="{68857565-9B0A-E341-B242-09C24CFD93B5}" type="pres">
      <dgm:prSet presAssocID="{21E6F4F1-B204-554C-9D08-0AD76619F5FB}" presName="composite" presStyleCnt="0"/>
      <dgm:spPr/>
    </dgm:pt>
    <dgm:pt modelId="{492009D0-720B-6F4A-A7B2-D74F65407A94}" type="pres">
      <dgm:prSet presAssocID="{21E6F4F1-B204-554C-9D08-0AD76619F5FB}" presName="background" presStyleLbl="node0" presStyleIdx="0" presStyleCnt="1"/>
      <dgm:spPr/>
    </dgm:pt>
    <dgm:pt modelId="{B3D5940A-AF6D-DB45-AF60-80E14C6B7E3D}" type="pres">
      <dgm:prSet presAssocID="{21E6F4F1-B204-554C-9D08-0AD76619F5FB}" presName="text" presStyleLbl="fgAcc0" presStyleIdx="0" presStyleCnt="1">
        <dgm:presLayoutVars>
          <dgm:chPref val="3"/>
        </dgm:presLayoutVars>
      </dgm:prSet>
      <dgm:spPr/>
    </dgm:pt>
    <dgm:pt modelId="{B9F2A8A2-306A-454F-87EA-6FF0A9955350}" type="pres">
      <dgm:prSet presAssocID="{21E6F4F1-B204-554C-9D08-0AD76619F5FB}" presName="hierChild2" presStyleCnt="0"/>
      <dgm:spPr/>
    </dgm:pt>
    <dgm:pt modelId="{51CF0BF8-6110-534F-9E59-D0C2C2464257}" type="pres">
      <dgm:prSet presAssocID="{36DDEC4F-FE58-744B-93A3-4D639F015999}" presName="Name10" presStyleLbl="parChTrans1D2" presStyleIdx="0" presStyleCnt="2"/>
      <dgm:spPr/>
    </dgm:pt>
    <dgm:pt modelId="{4826221C-02BA-7649-90D7-4C2A100DBA7F}" type="pres">
      <dgm:prSet presAssocID="{1BBFF032-70B2-A64F-90C2-A3DCF8ADF6DE}" presName="hierRoot2" presStyleCnt="0"/>
      <dgm:spPr/>
    </dgm:pt>
    <dgm:pt modelId="{4800B46E-0B78-4B49-AF8A-D41A21B41898}" type="pres">
      <dgm:prSet presAssocID="{1BBFF032-70B2-A64F-90C2-A3DCF8ADF6DE}" presName="composite2" presStyleCnt="0"/>
      <dgm:spPr/>
    </dgm:pt>
    <dgm:pt modelId="{6C1DED46-CEE2-0444-8E8A-9BC5E9347568}" type="pres">
      <dgm:prSet presAssocID="{1BBFF032-70B2-A64F-90C2-A3DCF8ADF6DE}" presName="background2" presStyleLbl="node2" presStyleIdx="0" presStyleCnt="2"/>
      <dgm:spPr/>
    </dgm:pt>
    <dgm:pt modelId="{598939A5-0A96-8843-B72C-BB4EE925761D}" type="pres">
      <dgm:prSet presAssocID="{1BBFF032-70B2-A64F-90C2-A3DCF8ADF6DE}" presName="text2" presStyleLbl="fgAcc2" presStyleIdx="0" presStyleCnt="2" custLinFactNeighborX="-2056" custLinFactNeighborY="-1295">
        <dgm:presLayoutVars>
          <dgm:chPref val="3"/>
        </dgm:presLayoutVars>
      </dgm:prSet>
      <dgm:spPr/>
    </dgm:pt>
    <dgm:pt modelId="{478E57AE-2B59-3A41-B3D8-77AC666B2F74}" type="pres">
      <dgm:prSet presAssocID="{1BBFF032-70B2-A64F-90C2-A3DCF8ADF6DE}" presName="hierChild3" presStyleCnt="0"/>
      <dgm:spPr/>
    </dgm:pt>
    <dgm:pt modelId="{7596CCDE-3862-964B-85E8-865753FC0F2A}" type="pres">
      <dgm:prSet presAssocID="{6919E37A-B05E-C941-9F29-6D4599CAF0A9}" presName="Name10" presStyleLbl="parChTrans1D2" presStyleIdx="1" presStyleCnt="2"/>
      <dgm:spPr/>
    </dgm:pt>
    <dgm:pt modelId="{CC232C88-C884-364B-BA3C-C0DB343E540E}" type="pres">
      <dgm:prSet presAssocID="{E1DD6092-1234-FA44-B3CC-B12A34B86A46}" presName="hierRoot2" presStyleCnt="0"/>
      <dgm:spPr/>
    </dgm:pt>
    <dgm:pt modelId="{F1737DFB-C324-B646-815A-8D82E9C9107B}" type="pres">
      <dgm:prSet presAssocID="{E1DD6092-1234-FA44-B3CC-B12A34B86A46}" presName="composite2" presStyleCnt="0"/>
      <dgm:spPr/>
    </dgm:pt>
    <dgm:pt modelId="{AB47D6D1-9914-C349-A85B-FA1DF45E2EE2}" type="pres">
      <dgm:prSet presAssocID="{E1DD6092-1234-FA44-B3CC-B12A34B86A46}" presName="background2" presStyleLbl="node2" presStyleIdx="1" presStyleCnt="2"/>
      <dgm:spPr/>
    </dgm:pt>
    <dgm:pt modelId="{C2F649B6-50A5-2C42-AD42-089DA5DD8D53}" type="pres">
      <dgm:prSet presAssocID="{E1DD6092-1234-FA44-B3CC-B12A34B86A46}" presName="text2" presStyleLbl="fgAcc2" presStyleIdx="1" presStyleCnt="2" custLinFactNeighborX="-989" custLinFactNeighborY="-2337">
        <dgm:presLayoutVars>
          <dgm:chPref val="3"/>
        </dgm:presLayoutVars>
      </dgm:prSet>
      <dgm:spPr/>
    </dgm:pt>
    <dgm:pt modelId="{B2FE82CE-E26E-2545-8BCB-00AE2FD8F2DD}" type="pres">
      <dgm:prSet presAssocID="{E1DD6092-1234-FA44-B3CC-B12A34B86A46}" presName="hierChild3" presStyleCnt="0"/>
      <dgm:spPr/>
    </dgm:pt>
  </dgm:ptLst>
  <dgm:cxnLst>
    <dgm:cxn modelId="{549D0609-31CF-7F4D-9BAF-AA5CB016988B}" type="presOf" srcId="{36DDEC4F-FE58-744B-93A3-4D639F015999}" destId="{51CF0BF8-6110-534F-9E59-D0C2C2464257}" srcOrd="0" destOrd="0" presId="urn:microsoft.com/office/officeart/2005/8/layout/hierarchy1"/>
    <dgm:cxn modelId="{A0B4120B-EB06-B741-B826-7E6ED3B53712}" type="presOf" srcId="{1B5E31D5-0446-8A4B-BF10-F3C79D0F7157}" destId="{3BFCF4CA-02D7-6B43-A7ED-4B57AF1CDA6A}" srcOrd="0" destOrd="0" presId="urn:microsoft.com/office/officeart/2005/8/layout/hierarchy1"/>
    <dgm:cxn modelId="{C4EED516-25D1-0544-997F-5AF90701A424}" srcId="{21E6F4F1-B204-554C-9D08-0AD76619F5FB}" destId="{1BBFF032-70B2-A64F-90C2-A3DCF8ADF6DE}" srcOrd="0" destOrd="0" parTransId="{36DDEC4F-FE58-744B-93A3-4D639F015999}" sibTransId="{42F4694B-C78E-6A47-AF10-08621DA6D844}"/>
    <dgm:cxn modelId="{EFFE4433-E939-8A40-A3DA-448DF252A756}" srcId="{1B5E31D5-0446-8A4B-BF10-F3C79D0F7157}" destId="{21E6F4F1-B204-554C-9D08-0AD76619F5FB}" srcOrd="0" destOrd="0" parTransId="{60A2BD18-13AD-CE4D-9C99-E02FB0E1F4FA}" sibTransId="{94DA212F-ACA6-1244-8FD9-18403D593CDB}"/>
    <dgm:cxn modelId="{F525593E-549D-544E-AC27-BB40A998F145}" srcId="{21E6F4F1-B204-554C-9D08-0AD76619F5FB}" destId="{E1DD6092-1234-FA44-B3CC-B12A34B86A46}" srcOrd="1" destOrd="0" parTransId="{6919E37A-B05E-C941-9F29-6D4599CAF0A9}" sibTransId="{9DCD27B1-CDFE-D14E-8C49-78F695F604E5}"/>
    <dgm:cxn modelId="{184BDE6C-24E7-3543-8382-7094B96F6D20}" type="presOf" srcId="{1BBFF032-70B2-A64F-90C2-A3DCF8ADF6DE}" destId="{598939A5-0A96-8843-B72C-BB4EE925761D}" srcOrd="0" destOrd="0" presId="urn:microsoft.com/office/officeart/2005/8/layout/hierarchy1"/>
    <dgm:cxn modelId="{CFDE08AD-CC78-B64F-A503-37A359031A54}" type="presOf" srcId="{6919E37A-B05E-C941-9F29-6D4599CAF0A9}" destId="{7596CCDE-3862-964B-85E8-865753FC0F2A}" srcOrd="0" destOrd="0" presId="urn:microsoft.com/office/officeart/2005/8/layout/hierarchy1"/>
    <dgm:cxn modelId="{C53BF2C8-13EB-7A47-BCAA-019A017A6056}" type="presOf" srcId="{E1DD6092-1234-FA44-B3CC-B12A34B86A46}" destId="{C2F649B6-50A5-2C42-AD42-089DA5DD8D53}" srcOrd="0" destOrd="0" presId="urn:microsoft.com/office/officeart/2005/8/layout/hierarchy1"/>
    <dgm:cxn modelId="{7DB61FF3-CF95-E340-90C4-FA9375349B1F}" type="presOf" srcId="{21E6F4F1-B204-554C-9D08-0AD76619F5FB}" destId="{B3D5940A-AF6D-DB45-AF60-80E14C6B7E3D}" srcOrd="0" destOrd="0" presId="urn:microsoft.com/office/officeart/2005/8/layout/hierarchy1"/>
    <dgm:cxn modelId="{80CE4FAD-DC82-0441-91E8-6CF40BE93102}" type="presParOf" srcId="{3BFCF4CA-02D7-6B43-A7ED-4B57AF1CDA6A}" destId="{13EAE675-02D1-B848-B383-10C473676723}" srcOrd="0" destOrd="0" presId="urn:microsoft.com/office/officeart/2005/8/layout/hierarchy1"/>
    <dgm:cxn modelId="{72123E19-126E-D048-B556-CDF28DE73764}" type="presParOf" srcId="{13EAE675-02D1-B848-B383-10C473676723}" destId="{68857565-9B0A-E341-B242-09C24CFD93B5}" srcOrd="0" destOrd="0" presId="urn:microsoft.com/office/officeart/2005/8/layout/hierarchy1"/>
    <dgm:cxn modelId="{C2F1998D-8E37-DE46-BF6A-7EA05D85EC0A}" type="presParOf" srcId="{68857565-9B0A-E341-B242-09C24CFD93B5}" destId="{492009D0-720B-6F4A-A7B2-D74F65407A94}" srcOrd="0" destOrd="0" presId="urn:microsoft.com/office/officeart/2005/8/layout/hierarchy1"/>
    <dgm:cxn modelId="{BFDC3E52-CFBA-B342-82B6-54938BDC1323}" type="presParOf" srcId="{68857565-9B0A-E341-B242-09C24CFD93B5}" destId="{B3D5940A-AF6D-DB45-AF60-80E14C6B7E3D}" srcOrd="1" destOrd="0" presId="urn:microsoft.com/office/officeart/2005/8/layout/hierarchy1"/>
    <dgm:cxn modelId="{85C12966-550B-F94B-A068-DE352054AE5A}" type="presParOf" srcId="{13EAE675-02D1-B848-B383-10C473676723}" destId="{B9F2A8A2-306A-454F-87EA-6FF0A9955350}" srcOrd="1" destOrd="0" presId="urn:microsoft.com/office/officeart/2005/8/layout/hierarchy1"/>
    <dgm:cxn modelId="{3B982ACD-AEE1-F74A-9CA8-61C3E4A39AB4}" type="presParOf" srcId="{B9F2A8A2-306A-454F-87EA-6FF0A9955350}" destId="{51CF0BF8-6110-534F-9E59-D0C2C2464257}" srcOrd="0" destOrd="0" presId="urn:microsoft.com/office/officeart/2005/8/layout/hierarchy1"/>
    <dgm:cxn modelId="{EE710C0F-F76F-5C48-9169-B5A41F9C24EB}" type="presParOf" srcId="{B9F2A8A2-306A-454F-87EA-6FF0A9955350}" destId="{4826221C-02BA-7649-90D7-4C2A100DBA7F}" srcOrd="1" destOrd="0" presId="urn:microsoft.com/office/officeart/2005/8/layout/hierarchy1"/>
    <dgm:cxn modelId="{EC9F2BD0-10AC-B14C-BEA2-AE96DA6EEB23}" type="presParOf" srcId="{4826221C-02BA-7649-90D7-4C2A100DBA7F}" destId="{4800B46E-0B78-4B49-AF8A-D41A21B41898}" srcOrd="0" destOrd="0" presId="urn:microsoft.com/office/officeart/2005/8/layout/hierarchy1"/>
    <dgm:cxn modelId="{CE37F979-90ED-8C49-8587-67A436C072F7}" type="presParOf" srcId="{4800B46E-0B78-4B49-AF8A-D41A21B41898}" destId="{6C1DED46-CEE2-0444-8E8A-9BC5E9347568}" srcOrd="0" destOrd="0" presId="urn:microsoft.com/office/officeart/2005/8/layout/hierarchy1"/>
    <dgm:cxn modelId="{42F7C0D7-DA76-4142-8769-592DEA20A6C4}" type="presParOf" srcId="{4800B46E-0B78-4B49-AF8A-D41A21B41898}" destId="{598939A5-0A96-8843-B72C-BB4EE925761D}" srcOrd="1" destOrd="0" presId="urn:microsoft.com/office/officeart/2005/8/layout/hierarchy1"/>
    <dgm:cxn modelId="{ACC9E3B5-9606-864D-A2B5-5090AB13B78F}" type="presParOf" srcId="{4826221C-02BA-7649-90D7-4C2A100DBA7F}" destId="{478E57AE-2B59-3A41-B3D8-77AC666B2F74}" srcOrd="1" destOrd="0" presId="urn:microsoft.com/office/officeart/2005/8/layout/hierarchy1"/>
    <dgm:cxn modelId="{969BCD1D-84E0-0B49-95C4-E38F89DFD85B}" type="presParOf" srcId="{B9F2A8A2-306A-454F-87EA-6FF0A9955350}" destId="{7596CCDE-3862-964B-85E8-865753FC0F2A}" srcOrd="2" destOrd="0" presId="urn:microsoft.com/office/officeart/2005/8/layout/hierarchy1"/>
    <dgm:cxn modelId="{7D7543EE-C7D2-8642-BD0C-B8F7F68C745D}" type="presParOf" srcId="{B9F2A8A2-306A-454F-87EA-6FF0A9955350}" destId="{CC232C88-C884-364B-BA3C-C0DB343E540E}" srcOrd="3" destOrd="0" presId="urn:microsoft.com/office/officeart/2005/8/layout/hierarchy1"/>
    <dgm:cxn modelId="{3891D3E4-431C-8C44-89E1-C4BEB9332D8C}" type="presParOf" srcId="{CC232C88-C884-364B-BA3C-C0DB343E540E}" destId="{F1737DFB-C324-B646-815A-8D82E9C9107B}" srcOrd="0" destOrd="0" presId="urn:microsoft.com/office/officeart/2005/8/layout/hierarchy1"/>
    <dgm:cxn modelId="{1353CC29-8410-9D40-8501-3DF08899EB72}" type="presParOf" srcId="{F1737DFB-C324-B646-815A-8D82E9C9107B}" destId="{AB47D6D1-9914-C349-A85B-FA1DF45E2EE2}" srcOrd="0" destOrd="0" presId="urn:microsoft.com/office/officeart/2005/8/layout/hierarchy1"/>
    <dgm:cxn modelId="{E15DCE46-2D34-3546-99F0-C7B2F5C9B0D6}" type="presParOf" srcId="{F1737DFB-C324-B646-815A-8D82E9C9107B}" destId="{C2F649B6-50A5-2C42-AD42-089DA5DD8D53}" srcOrd="1" destOrd="0" presId="urn:microsoft.com/office/officeart/2005/8/layout/hierarchy1"/>
    <dgm:cxn modelId="{BCF9BD72-B54F-A746-B531-EF4505E8DE60}" type="presParOf" srcId="{CC232C88-C884-364B-BA3C-C0DB343E540E}" destId="{B2FE82CE-E26E-2545-8BCB-00AE2FD8F2D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D4F1D-E634-2F4C-BF57-B653C7081CEB}">
      <dsp:nvSpPr>
        <dsp:cNvPr id="0" name=""/>
        <dsp:cNvSpPr/>
      </dsp:nvSpPr>
      <dsp:spPr>
        <a:xfrm>
          <a:off x="1542200" y="0"/>
          <a:ext cx="5652005" cy="5652005"/>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0CD18D-8BF0-724D-8329-45572A091CF1}">
      <dsp:nvSpPr>
        <dsp:cNvPr id="0" name=""/>
        <dsp:cNvSpPr/>
      </dsp:nvSpPr>
      <dsp:spPr>
        <a:xfrm>
          <a:off x="1909580" y="367380"/>
          <a:ext cx="2260802" cy="2260802"/>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GB" sz="2100" kern="1200" dirty="0"/>
            <a:t>Convene community of practice</a:t>
          </a:r>
          <a:r>
            <a:rPr lang="en-GB" sz="2100" kern="1200" dirty="0">
              <a:solidFill>
                <a:schemeClr val="tx1"/>
              </a:solidFill>
              <a:latin typeface="Calibri Light" panose="020F0302020204030204"/>
            </a:rPr>
            <a:t> </a:t>
          </a:r>
          <a:endParaRPr lang="en-GB" sz="2100" b="1" kern="1200" dirty="0">
            <a:solidFill>
              <a:schemeClr val="tx1"/>
            </a:solidFill>
          </a:endParaRPr>
        </a:p>
        <a:p>
          <a:pPr marL="0" lvl="0" indent="0" algn="ctr" defTabSz="933450" rtl="0">
            <a:lnSpc>
              <a:spcPct val="90000"/>
            </a:lnSpc>
            <a:spcBef>
              <a:spcPct val="0"/>
            </a:spcBef>
            <a:spcAft>
              <a:spcPct val="35000"/>
            </a:spcAft>
            <a:buNone/>
          </a:pPr>
          <a:r>
            <a:rPr lang="en-GB" sz="2100" b="1" kern="1200" dirty="0">
              <a:solidFill>
                <a:schemeClr val="tx1"/>
              </a:solidFill>
              <a:latin typeface="Calibri Light" panose="020F0302020204030204"/>
            </a:rPr>
            <a:t>CoP: CGIAR</a:t>
          </a:r>
          <a:r>
            <a:rPr lang="en-GB" sz="2100" b="1" kern="1200" dirty="0">
              <a:solidFill>
                <a:schemeClr val="tx1"/>
              </a:solidFill>
            </a:rPr>
            <a:t> &amp; Beyond</a:t>
          </a:r>
        </a:p>
      </dsp:txBody>
      <dsp:txXfrm>
        <a:off x="2019943" y="477743"/>
        <a:ext cx="2040076" cy="2040076"/>
      </dsp:txXfrm>
    </dsp:sp>
    <dsp:sp modelId="{03731ED3-A395-E648-B686-ABA627925091}">
      <dsp:nvSpPr>
        <dsp:cNvPr id="0" name=""/>
        <dsp:cNvSpPr/>
      </dsp:nvSpPr>
      <dsp:spPr>
        <a:xfrm>
          <a:off x="4566023" y="367380"/>
          <a:ext cx="2260802" cy="2260802"/>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Deepen CGIAR and Partner Capacity</a:t>
          </a:r>
        </a:p>
        <a:p>
          <a:pPr marL="0" lvl="0" indent="0" algn="ctr" defTabSz="933450">
            <a:lnSpc>
              <a:spcPct val="90000"/>
            </a:lnSpc>
            <a:spcBef>
              <a:spcPct val="0"/>
            </a:spcBef>
            <a:spcAft>
              <a:spcPct val="35000"/>
            </a:spcAft>
            <a:buNone/>
          </a:pPr>
          <a:r>
            <a:rPr lang="en-GB" sz="2100" b="1" kern="1200">
              <a:solidFill>
                <a:schemeClr val="tx1"/>
              </a:solidFill>
            </a:rPr>
            <a:t>Facilitating research on gaps</a:t>
          </a:r>
        </a:p>
      </dsp:txBody>
      <dsp:txXfrm>
        <a:off x="4676386" y="477743"/>
        <a:ext cx="2040076" cy="2040076"/>
      </dsp:txXfrm>
    </dsp:sp>
    <dsp:sp modelId="{60DFB373-5219-9D45-85CD-601DA6680B4E}">
      <dsp:nvSpPr>
        <dsp:cNvPr id="0" name=""/>
        <dsp:cNvSpPr/>
      </dsp:nvSpPr>
      <dsp:spPr>
        <a:xfrm>
          <a:off x="1909580" y="3023822"/>
          <a:ext cx="2260802" cy="2260802"/>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Amplify external profile</a:t>
          </a:r>
        </a:p>
        <a:p>
          <a:pPr marL="0" lvl="0" indent="0" algn="ctr" defTabSz="933450" rtl="0">
            <a:lnSpc>
              <a:spcPct val="90000"/>
            </a:lnSpc>
            <a:spcBef>
              <a:spcPct val="0"/>
            </a:spcBef>
            <a:spcAft>
              <a:spcPct val="35000"/>
            </a:spcAft>
            <a:buNone/>
          </a:pPr>
          <a:r>
            <a:rPr lang="en-GB" sz="2100" b="1" kern="1200">
              <a:solidFill>
                <a:schemeClr val="tx1"/>
              </a:solidFill>
            </a:rPr>
            <a:t>Collaborate with leading climate voices</a:t>
          </a:r>
          <a:r>
            <a:rPr lang="en-GB" sz="2100" b="1" kern="1200">
              <a:solidFill>
                <a:schemeClr val="tx1"/>
              </a:solidFill>
              <a:latin typeface="Calibri Light" panose="020F0302020204030204"/>
            </a:rPr>
            <a:t> </a:t>
          </a:r>
          <a:endParaRPr lang="en-GB" sz="2100" b="1" kern="1200">
            <a:solidFill>
              <a:schemeClr val="tx1"/>
            </a:solidFill>
          </a:endParaRPr>
        </a:p>
      </dsp:txBody>
      <dsp:txXfrm>
        <a:off x="2019943" y="3134185"/>
        <a:ext cx="2040076" cy="2040076"/>
      </dsp:txXfrm>
    </dsp:sp>
    <dsp:sp modelId="{9EC622EE-1E6D-204C-AA53-082C58F74594}">
      <dsp:nvSpPr>
        <dsp:cNvPr id="0" name=""/>
        <dsp:cNvSpPr/>
      </dsp:nvSpPr>
      <dsp:spPr>
        <a:xfrm>
          <a:off x="4566023" y="3023822"/>
          <a:ext cx="2260802" cy="2260802"/>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Advise portfolio level management and strategy</a:t>
          </a:r>
        </a:p>
        <a:p>
          <a:pPr marL="0" lvl="0" indent="0" algn="ctr" defTabSz="933450">
            <a:lnSpc>
              <a:spcPct val="90000"/>
            </a:lnSpc>
            <a:spcBef>
              <a:spcPct val="0"/>
            </a:spcBef>
            <a:spcAft>
              <a:spcPct val="35000"/>
            </a:spcAft>
            <a:buNone/>
          </a:pPr>
          <a:r>
            <a:rPr lang="en-GB" sz="2100" b="1" kern="1200">
              <a:solidFill>
                <a:schemeClr val="tx1"/>
              </a:solidFill>
            </a:rPr>
            <a:t>Track initiative outcomes</a:t>
          </a:r>
        </a:p>
      </dsp:txBody>
      <dsp:txXfrm>
        <a:off x="4676386" y="3134185"/>
        <a:ext cx="2040076" cy="20400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FB10E0-FD65-2F4B-8B0C-D1EE365B9294}">
      <dsp:nvSpPr>
        <dsp:cNvPr id="0" name=""/>
        <dsp:cNvSpPr/>
      </dsp:nvSpPr>
      <dsp:spPr>
        <a:xfrm>
          <a:off x="5219329" y="1965965"/>
          <a:ext cx="4098441" cy="650161"/>
        </a:xfrm>
        <a:custGeom>
          <a:avLst/>
          <a:gdLst/>
          <a:ahLst/>
          <a:cxnLst/>
          <a:rect l="0" t="0" r="0" b="0"/>
          <a:pathLst>
            <a:path>
              <a:moveTo>
                <a:pt x="0" y="0"/>
              </a:moveTo>
              <a:lnTo>
                <a:pt x="0" y="443066"/>
              </a:lnTo>
              <a:lnTo>
                <a:pt x="4098441" y="443066"/>
              </a:lnTo>
              <a:lnTo>
                <a:pt x="4098441" y="65016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EDFBB0D-0B7A-FD46-916C-B8ADAE470741}">
      <dsp:nvSpPr>
        <dsp:cNvPr id="0" name=""/>
        <dsp:cNvSpPr/>
      </dsp:nvSpPr>
      <dsp:spPr>
        <a:xfrm>
          <a:off x="5219329" y="1965965"/>
          <a:ext cx="1366147" cy="650161"/>
        </a:xfrm>
        <a:custGeom>
          <a:avLst/>
          <a:gdLst/>
          <a:ahLst/>
          <a:cxnLst/>
          <a:rect l="0" t="0" r="0" b="0"/>
          <a:pathLst>
            <a:path>
              <a:moveTo>
                <a:pt x="0" y="0"/>
              </a:moveTo>
              <a:lnTo>
                <a:pt x="0" y="443066"/>
              </a:lnTo>
              <a:lnTo>
                <a:pt x="1366147" y="443066"/>
              </a:lnTo>
              <a:lnTo>
                <a:pt x="1366147" y="65016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96CCDE-3862-964B-85E8-865753FC0F2A}">
      <dsp:nvSpPr>
        <dsp:cNvPr id="0" name=""/>
        <dsp:cNvSpPr/>
      </dsp:nvSpPr>
      <dsp:spPr>
        <a:xfrm>
          <a:off x="3853182" y="1965965"/>
          <a:ext cx="1366147" cy="650161"/>
        </a:xfrm>
        <a:custGeom>
          <a:avLst/>
          <a:gdLst/>
          <a:ahLst/>
          <a:cxnLst/>
          <a:rect l="0" t="0" r="0" b="0"/>
          <a:pathLst>
            <a:path>
              <a:moveTo>
                <a:pt x="1366147" y="0"/>
              </a:moveTo>
              <a:lnTo>
                <a:pt x="1366147" y="443066"/>
              </a:lnTo>
              <a:lnTo>
                <a:pt x="0" y="443066"/>
              </a:lnTo>
              <a:lnTo>
                <a:pt x="0" y="65016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CF0BF8-6110-534F-9E59-D0C2C2464257}">
      <dsp:nvSpPr>
        <dsp:cNvPr id="0" name=""/>
        <dsp:cNvSpPr/>
      </dsp:nvSpPr>
      <dsp:spPr>
        <a:xfrm>
          <a:off x="1074925" y="1965965"/>
          <a:ext cx="4144404" cy="631778"/>
        </a:xfrm>
        <a:custGeom>
          <a:avLst/>
          <a:gdLst/>
          <a:ahLst/>
          <a:cxnLst/>
          <a:rect l="0" t="0" r="0" b="0"/>
          <a:pathLst>
            <a:path>
              <a:moveTo>
                <a:pt x="4144404" y="0"/>
              </a:moveTo>
              <a:lnTo>
                <a:pt x="4144404" y="424683"/>
              </a:lnTo>
              <a:lnTo>
                <a:pt x="0" y="424683"/>
              </a:lnTo>
              <a:lnTo>
                <a:pt x="0" y="631778"/>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009D0-720B-6F4A-A7B2-D74F65407A94}">
      <dsp:nvSpPr>
        <dsp:cNvPr id="0" name=""/>
        <dsp:cNvSpPr/>
      </dsp:nvSpPr>
      <dsp:spPr>
        <a:xfrm>
          <a:off x="4101572" y="546413"/>
          <a:ext cx="2235513" cy="141955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D5940A-AF6D-DB45-AF60-80E14C6B7E3D}">
      <dsp:nvSpPr>
        <dsp:cNvPr id="0" name=""/>
        <dsp:cNvSpPr/>
      </dsp:nvSpPr>
      <dsp:spPr>
        <a:xfrm>
          <a:off x="4349963" y="782384"/>
          <a:ext cx="2235513" cy="1419551"/>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Expertise and themes </a:t>
          </a:r>
        </a:p>
      </dsp:txBody>
      <dsp:txXfrm>
        <a:off x="4391540" y="823961"/>
        <a:ext cx="2152359" cy="1336397"/>
      </dsp:txXfrm>
    </dsp:sp>
    <dsp:sp modelId="{6C1DED46-CEE2-0444-8E8A-9BC5E9347568}">
      <dsp:nvSpPr>
        <dsp:cNvPr id="0" name=""/>
        <dsp:cNvSpPr/>
      </dsp:nvSpPr>
      <dsp:spPr>
        <a:xfrm>
          <a:off x="-42831" y="2597743"/>
          <a:ext cx="2235513" cy="141955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8939A5-0A96-8843-B72C-BB4EE925761D}">
      <dsp:nvSpPr>
        <dsp:cNvPr id="0" name=""/>
        <dsp:cNvSpPr/>
      </dsp:nvSpPr>
      <dsp:spPr>
        <a:xfrm>
          <a:off x="205559" y="2833714"/>
          <a:ext cx="2235513" cy="14195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Searchable database of climate scientists at CG and NARES</a:t>
          </a:r>
        </a:p>
      </dsp:txBody>
      <dsp:txXfrm>
        <a:off x="247136" y="2875291"/>
        <a:ext cx="2152359" cy="1336397"/>
      </dsp:txXfrm>
    </dsp:sp>
    <dsp:sp modelId="{AB47D6D1-9914-C349-A85B-FA1DF45E2EE2}">
      <dsp:nvSpPr>
        <dsp:cNvPr id="0" name=""/>
        <dsp:cNvSpPr/>
      </dsp:nvSpPr>
      <dsp:spPr>
        <a:xfrm>
          <a:off x="2735425" y="2616127"/>
          <a:ext cx="2235513" cy="141955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F649B6-50A5-2C42-AD42-089DA5DD8D53}">
      <dsp:nvSpPr>
        <dsp:cNvPr id="0" name=""/>
        <dsp:cNvSpPr/>
      </dsp:nvSpPr>
      <dsp:spPr>
        <a:xfrm>
          <a:off x="2983816" y="2852097"/>
          <a:ext cx="2235513" cy="14195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10-12 thematic climate groups based on interest and expertise</a:t>
          </a:r>
        </a:p>
      </dsp:txBody>
      <dsp:txXfrm>
        <a:off x="3025393" y="2893674"/>
        <a:ext cx="2152359" cy="1336397"/>
      </dsp:txXfrm>
    </dsp:sp>
    <dsp:sp modelId="{094F1816-159D-2C49-A58C-5EF538DA7B1F}">
      <dsp:nvSpPr>
        <dsp:cNvPr id="0" name=""/>
        <dsp:cNvSpPr/>
      </dsp:nvSpPr>
      <dsp:spPr>
        <a:xfrm>
          <a:off x="5467720" y="2616127"/>
          <a:ext cx="2235513" cy="141955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D1227F-4E05-7346-9C70-D36093441812}">
      <dsp:nvSpPr>
        <dsp:cNvPr id="0" name=""/>
        <dsp:cNvSpPr/>
      </dsp:nvSpPr>
      <dsp:spPr>
        <a:xfrm>
          <a:off x="5716110" y="2852097"/>
          <a:ext cx="2235513" cy="14195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Thematic insights showcasing policy implications of best available science </a:t>
          </a:r>
        </a:p>
      </dsp:txBody>
      <dsp:txXfrm>
        <a:off x="5757687" y="2893674"/>
        <a:ext cx="2152359" cy="1336397"/>
      </dsp:txXfrm>
    </dsp:sp>
    <dsp:sp modelId="{F8962630-3797-7946-B71F-A1552BC5EDF8}">
      <dsp:nvSpPr>
        <dsp:cNvPr id="0" name=""/>
        <dsp:cNvSpPr/>
      </dsp:nvSpPr>
      <dsp:spPr>
        <a:xfrm>
          <a:off x="8200014" y="2616127"/>
          <a:ext cx="2235513" cy="141955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209902-A642-DB42-8858-2B838F0D6567}">
      <dsp:nvSpPr>
        <dsp:cNvPr id="0" name=""/>
        <dsp:cNvSpPr/>
      </dsp:nvSpPr>
      <dsp:spPr>
        <a:xfrm>
          <a:off x="8448405" y="2852097"/>
          <a:ext cx="2235513" cy="14195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Trainings for CG and NARES scientists</a:t>
          </a:r>
        </a:p>
      </dsp:txBody>
      <dsp:txXfrm>
        <a:off x="8489982" y="2893674"/>
        <a:ext cx="2152359" cy="13363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5AF0F0-62F7-3F4B-A588-99527B8DADDA}">
      <dsp:nvSpPr>
        <dsp:cNvPr id="0" name=""/>
        <dsp:cNvSpPr/>
      </dsp:nvSpPr>
      <dsp:spPr>
        <a:xfrm>
          <a:off x="5550786" y="2080660"/>
          <a:ext cx="3939268" cy="937366"/>
        </a:xfrm>
        <a:custGeom>
          <a:avLst/>
          <a:gdLst/>
          <a:ahLst/>
          <a:cxnLst/>
          <a:rect l="0" t="0" r="0" b="0"/>
          <a:pathLst>
            <a:path>
              <a:moveTo>
                <a:pt x="0" y="0"/>
              </a:moveTo>
              <a:lnTo>
                <a:pt x="0" y="638788"/>
              </a:lnTo>
              <a:lnTo>
                <a:pt x="3939268" y="638788"/>
              </a:lnTo>
              <a:lnTo>
                <a:pt x="3939268" y="937366"/>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96CCDE-3862-964B-85E8-865753FC0F2A}">
      <dsp:nvSpPr>
        <dsp:cNvPr id="0" name=""/>
        <dsp:cNvSpPr/>
      </dsp:nvSpPr>
      <dsp:spPr>
        <a:xfrm>
          <a:off x="5505066" y="2080660"/>
          <a:ext cx="91440" cy="937366"/>
        </a:xfrm>
        <a:custGeom>
          <a:avLst/>
          <a:gdLst/>
          <a:ahLst/>
          <a:cxnLst/>
          <a:rect l="0" t="0" r="0" b="0"/>
          <a:pathLst>
            <a:path>
              <a:moveTo>
                <a:pt x="45720" y="0"/>
              </a:moveTo>
              <a:lnTo>
                <a:pt x="45720" y="937366"/>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CF0BF8-6110-534F-9E59-D0C2C2464257}">
      <dsp:nvSpPr>
        <dsp:cNvPr id="0" name=""/>
        <dsp:cNvSpPr/>
      </dsp:nvSpPr>
      <dsp:spPr>
        <a:xfrm>
          <a:off x="1545253" y="2080660"/>
          <a:ext cx="4005533" cy="910862"/>
        </a:xfrm>
        <a:custGeom>
          <a:avLst/>
          <a:gdLst/>
          <a:ahLst/>
          <a:cxnLst/>
          <a:rect l="0" t="0" r="0" b="0"/>
          <a:pathLst>
            <a:path>
              <a:moveTo>
                <a:pt x="4005533" y="0"/>
              </a:moveTo>
              <a:lnTo>
                <a:pt x="4005533" y="612284"/>
              </a:lnTo>
              <a:lnTo>
                <a:pt x="0" y="612284"/>
              </a:lnTo>
              <a:lnTo>
                <a:pt x="0" y="91086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009D0-720B-6F4A-A7B2-D74F65407A94}">
      <dsp:nvSpPr>
        <dsp:cNvPr id="0" name=""/>
        <dsp:cNvSpPr/>
      </dsp:nvSpPr>
      <dsp:spPr>
        <a:xfrm>
          <a:off x="3939268" y="34032"/>
          <a:ext cx="3223037" cy="204662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D5940A-AF6D-DB45-AF60-80E14C6B7E3D}">
      <dsp:nvSpPr>
        <dsp:cNvPr id="0" name=""/>
        <dsp:cNvSpPr/>
      </dsp:nvSpPr>
      <dsp:spPr>
        <a:xfrm>
          <a:off x="4297383" y="374241"/>
          <a:ext cx="3223037" cy="2046628"/>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Methods and Metrics</a:t>
          </a:r>
        </a:p>
      </dsp:txBody>
      <dsp:txXfrm>
        <a:off x="4357327" y="434185"/>
        <a:ext cx="3103149" cy="1926740"/>
      </dsp:txXfrm>
    </dsp:sp>
    <dsp:sp modelId="{6C1DED46-CEE2-0444-8E8A-9BC5E9347568}">
      <dsp:nvSpPr>
        <dsp:cNvPr id="0" name=""/>
        <dsp:cNvSpPr/>
      </dsp:nvSpPr>
      <dsp:spPr>
        <a:xfrm>
          <a:off x="-66265" y="2991523"/>
          <a:ext cx="3223037" cy="204662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8939A5-0A96-8843-B72C-BB4EE925761D}">
      <dsp:nvSpPr>
        <dsp:cNvPr id="0" name=""/>
        <dsp:cNvSpPr/>
      </dsp:nvSpPr>
      <dsp:spPr>
        <a:xfrm>
          <a:off x="291849" y="3331733"/>
          <a:ext cx="3223037" cy="20466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Repository of innovative methods on all aspects of climate science</a:t>
          </a:r>
        </a:p>
      </dsp:txBody>
      <dsp:txXfrm>
        <a:off x="351793" y="3391677"/>
        <a:ext cx="3103149" cy="1926740"/>
      </dsp:txXfrm>
    </dsp:sp>
    <dsp:sp modelId="{AB47D6D1-9914-C349-A85B-FA1DF45E2EE2}">
      <dsp:nvSpPr>
        <dsp:cNvPr id="0" name=""/>
        <dsp:cNvSpPr/>
      </dsp:nvSpPr>
      <dsp:spPr>
        <a:xfrm>
          <a:off x="3939268" y="3018027"/>
          <a:ext cx="3223037" cy="204662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F649B6-50A5-2C42-AD42-089DA5DD8D53}">
      <dsp:nvSpPr>
        <dsp:cNvPr id="0" name=""/>
        <dsp:cNvSpPr/>
      </dsp:nvSpPr>
      <dsp:spPr>
        <a:xfrm>
          <a:off x="4297383" y="3358237"/>
          <a:ext cx="3223037" cy="20466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Metrics on how do we measure progress of climate action in agri-food systems</a:t>
          </a:r>
        </a:p>
      </dsp:txBody>
      <dsp:txXfrm>
        <a:off x="4357327" y="3418181"/>
        <a:ext cx="3103149" cy="1926740"/>
      </dsp:txXfrm>
    </dsp:sp>
    <dsp:sp modelId="{77630926-BBD8-2D41-8C66-77917BFF78EE}">
      <dsp:nvSpPr>
        <dsp:cNvPr id="0" name=""/>
        <dsp:cNvSpPr/>
      </dsp:nvSpPr>
      <dsp:spPr>
        <a:xfrm>
          <a:off x="7878536" y="3018027"/>
          <a:ext cx="3223037" cy="204662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9433BD-DC0A-1A45-969E-54F46E1F0164}">
      <dsp:nvSpPr>
        <dsp:cNvPr id="0" name=""/>
        <dsp:cNvSpPr/>
      </dsp:nvSpPr>
      <dsp:spPr>
        <a:xfrm>
          <a:off x="8236651" y="3358237"/>
          <a:ext cx="3223037" cy="20466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CGIAR’s Annual Report on the State Agri-Food Systems under a Changing Climate</a:t>
          </a:r>
        </a:p>
      </dsp:txBody>
      <dsp:txXfrm>
        <a:off x="8296595" y="3418181"/>
        <a:ext cx="3103149" cy="19267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96D890-A8D0-6944-98C2-B411BD16D93C}">
      <dsp:nvSpPr>
        <dsp:cNvPr id="0" name=""/>
        <dsp:cNvSpPr/>
      </dsp:nvSpPr>
      <dsp:spPr>
        <a:xfrm>
          <a:off x="5183062" y="1836582"/>
          <a:ext cx="3530170" cy="840020"/>
        </a:xfrm>
        <a:custGeom>
          <a:avLst/>
          <a:gdLst/>
          <a:ahLst/>
          <a:cxnLst/>
          <a:rect l="0" t="0" r="0" b="0"/>
          <a:pathLst>
            <a:path>
              <a:moveTo>
                <a:pt x="0" y="0"/>
              </a:moveTo>
              <a:lnTo>
                <a:pt x="0" y="572449"/>
              </a:lnTo>
              <a:lnTo>
                <a:pt x="3530170" y="572449"/>
              </a:lnTo>
              <a:lnTo>
                <a:pt x="3530170" y="8400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96CCDE-3862-964B-85E8-865753FC0F2A}">
      <dsp:nvSpPr>
        <dsp:cNvPr id="0" name=""/>
        <dsp:cNvSpPr/>
      </dsp:nvSpPr>
      <dsp:spPr>
        <a:xfrm>
          <a:off x="5137342" y="1836582"/>
          <a:ext cx="91440" cy="840020"/>
        </a:xfrm>
        <a:custGeom>
          <a:avLst/>
          <a:gdLst/>
          <a:ahLst/>
          <a:cxnLst/>
          <a:rect l="0" t="0" r="0" b="0"/>
          <a:pathLst>
            <a:path>
              <a:moveTo>
                <a:pt x="45720" y="0"/>
              </a:moveTo>
              <a:lnTo>
                <a:pt x="45720" y="8400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CF0BF8-6110-534F-9E59-D0C2C2464257}">
      <dsp:nvSpPr>
        <dsp:cNvPr id="0" name=""/>
        <dsp:cNvSpPr/>
      </dsp:nvSpPr>
      <dsp:spPr>
        <a:xfrm>
          <a:off x="1593508" y="1836582"/>
          <a:ext cx="3589554" cy="816268"/>
        </a:xfrm>
        <a:custGeom>
          <a:avLst/>
          <a:gdLst/>
          <a:ahLst/>
          <a:cxnLst/>
          <a:rect l="0" t="0" r="0" b="0"/>
          <a:pathLst>
            <a:path>
              <a:moveTo>
                <a:pt x="3589554" y="0"/>
              </a:moveTo>
              <a:lnTo>
                <a:pt x="3589554" y="548697"/>
              </a:lnTo>
              <a:lnTo>
                <a:pt x="0" y="548697"/>
              </a:lnTo>
              <a:lnTo>
                <a:pt x="0" y="816268"/>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009D0-720B-6F4A-A7B2-D74F65407A94}">
      <dsp:nvSpPr>
        <dsp:cNvPr id="0" name=""/>
        <dsp:cNvSpPr/>
      </dsp:nvSpPr>
      <dsp:spPr>
        <a:xfrm>
          <a:off x="3738902" y="2498"/>
          <a:ext cx="2888321" cy="183408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D5940A-AF6D-DB45-AF60-80E14C6B7E3D}">
      <dsp:nvSpPr>
        <dsp:cNvPr id="0" name=""/>
        <dsp:cNvSpPr/>
      </dsp:nvSpPr>
      <dsp:spPr>
        <a:xfrm>
          <a:off x="4059826" y="307376"/>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Synthesis and Gaps</a:t>
          </a:r>
        </a:p>
      </dsp:txBody>
      <dsp:txXfrm>
        <a:off x="4113544" y="361094"/>
        <a:ext cx="2780885" cy="1726648"/>
      </dsp:txXfrm>
    </dsp:sp>
    <dsp:sp modelId="{6C1DED46-CEE2-0444-8E8A-9BC5E9347568}">
      <dsp:nvSpPr>
        <dsp:cNvPr id="0" name=""/>
        <dsp:cNvSpPr/>
      </dsp:nvSpPr>
      <dsp:spPr>
        <a:xfrm>
          <a:off x="149347" y="2652850"/>
          <a:ext cx="2888321" cy="183408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8939A5-0A96-8843-B72C-BB4EE925761D}">
      <dsp:nvSpPr>
        <dsp:cNvPr id="0" name=""/>
        <dsp:cNvSpPr/>
      </dsp:nvSpPr>
      <dsp:spPr>
        <a:xfrm>
          <a:off x="470272" y="2957729"/>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Rigorous evidence synthesis/meta reviews on climate topics with high policy interest</a:t>
          </a:r>
        </a:p>
      </dsp:txBody>
      <dsp:txXfrm>
        <a:off x="523990" y="3011447"/>
        <a:ext cx="2780885" cy="1726648"/>
      </dsp:txXfrm>
    </dsp:sp>
    <dsp:sp modelId="{AB47D6D1-9914-C349-A85B-FA1DF45E2EE2}">
      <dsp:nvSpPr>
        <dsp:cNvPr id="0" name=""/>
        <dsp:cNvSpPr/>
      </dsp:nvSpPr>
      <dsp:spPr>
        <a:xfrm>
          <a:off x="3738902" y="2676602"/>
          <a:ext cx="2888321" cy="183408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F649B6-50A5-2C42-AD42-089DA5DD8D53}">
      <dsp:nvSpPr>
        <dsp:cNvPr id="0" name=""/>
        <dsp:cNvSpPr/>
      </dsp:nvSpPr>
      <dsp:spPr>
        <a:xfrm>
          <a:off x="4059826" y="2981480"/>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Identification of gaps in knowledge </a:t>
          </a:r>
        </a:p>
      </dsp:txBody>
      <dsp:txXfrm>
        <a:off x="4113544" y="3035198"/>
        <a:ext cx="2780885" cy="1726648"/>
      </dsp:txXfrm>
    </dsp:sp>
    <dsp:sp modelId="{7EA6576E-282A-0240-B708-23787AD3C16F}">
      <dsp:nvSpPr>
        <dsp:cNvPr id="0" name=""/>
        <dsp:cNvSpPr/>
      </dsp:nvSpPr>
      <dsp:spPr>
        <a:xfrm>
          <a:off x="7269072" y="2676602"/>
          <a:ext cx="2888321" cy="183408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09D820-8AA5-DF45-946D-616F41AC3965}">
      <dsp:nvSpPr>
        <dsp:cNvPr id="0" name=""/>
        <dsp:cNvSpPr/>
      </dsp:nvSpPr>
      <dsp:spPr>
        <a:xfrm>
          <a:off x="7589997" y="2981480"/>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Facilitating gap filling research through bringing in diverse voices together</a:t>
          </a:r>
        </a:p>
      </dsp:txBody>
      <dsp:txXfrm>
        <a:off x="7643715" y="3035198"/>
        <a:ext cx="2780885" cy="172664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96CCDE-3862-964B-85E8-865753FC0F2A}">
      <dsp:nvSpPr>
        <dsp:cNvPr id="0" name=""/>
        <dsp:cNvSpPr/>
      </dsp:nvSpPr>
      <dsp:spPr>
        <a:xfrm>
          <a:off x="5183062" y="1836582"/>
          <a:ext cx="1736519" cy="797157"/>
        </a:xfrm>
        <a:custGeom>
          <a:avLst/>
          <a:gdLst/>
          <a:ahLst/>
          <a:cxnLst/>
          <a:rect l="0" t="0" r="0" b="0"/>
          <a:pathLst>
            <a:path>
              <a:moveTo>
                <a:pt x="0" y="0"/>
              </a:moveTo>
              <a:lnTo>
                <a:pt x="0" y="529586"/>
              </a:lnTo>
              <a:lnTo>
                <a:pt x="1736519" y="529586"/>
              </a:lnTo>
              <a:lnTo>
                <a:pt x="1736519" y="79715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CF0BF8-6110-534F-9E59-D0C2C2464257}">
      <dsp:nvSpPr>
        <dsp:cNvPr id="0" name=""/>
        <dsp:cNvSpPr/>
      </dsp:nvSpPr>
      <dsp:spPr>
        <a:xfrm>
          <a:off x="3358593" y="1836582"/>
          <a:ext cx="1824469" cy="816268"/>
        </a:xfrm>
        <a:custGeom>
          <a:avLst/>
          <a:gdLst/>
          <a:ahLst/>
          <a:cxnLst/>
          <a:rect l="0" t="0" r="0" b="0"/>
          <a:pathLst>
            <a:path>
              <a:moveTo>
                <a:pt x="1824469" y="0"/>
              </a:moveTo>
              <a:lnTo>
                <a:pt x="1824469" y="548697"/>
              </a:lnTo>
              <a:lnTo>
                <a:pt x="0" y="548697"/>
              </a:lnTo>
              <a:lnTo>
                <a:pt x="0" y="816268"/>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009D0-720B-6F4A-A7B2-D74F65407A94}">
      <dsp:nvSpPr>
        <dsp:cNvPr id="0" name=""/>
        <dsp:cNvSpPr/>
      </dsp:nvSpPr>
      <dsp:spPr>
        <a:xfrm>
          <a:off x="3738902" y="2498"/>
          <a:ext cx="2888321" cy="183408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D5940A-AF6D-DB45-AF60-80E14C6B7E3D}">
      <dsp:nvSpPr>
        <dsp:cNvPr id="0" name=""/>
        <dsp:cNvSpPr/>
      </dsp:nvSpPr>
      <dsp:spPr>
        <a:xfrm>
          <a:off x="4059826" y="307376"/>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Influencing Global Climate Processes</a:t>
          </a:r>
        </a:p>
      </dsp:txBody>
      <dsp:txXfrm>
        <a:off x="4113544" y="361094"/>
        <a:ext cx="2780885" cy="1726648"/>
      </dsp:txXfrm>
    </dsp:sp>
    <dsp:sp modelId="{6C1DED46-CEE2-0444-8E8A-9BC5E9347568}">
      <dsp:nvSpPr>
        <dsp:cNvPr id="0" name=""/>
        <dsp:cNvSpPr/>
      </dsp:nvSpPr>
      <dsp:spPr>
        <a:xfrm>
          <a:off x="1914432" y="2652850"/>
          <a:ext cx="2888321" cy="183408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8939A5-0A96-8843-B72C-BB4EE925761D}">
      <dsp:nvSpPr>
        <dsp:cNvPr id="0" name=""/>
        <dsp:cNvSpPr/>
      </dsp:nvSpPr>
      <dsp:spPr>
        <a:xfrm>
          <a:off x="2235357" y="2957729"/>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Facilitating CGIAR wide submissions to Climate COPs, CBD COPs etc.</a:t>
          </a:r>
        </a:p>
      </dsp:txBody>
      <dsp:txXfrm>
        <a:off x="2289075" y="3011447"/>
        <a:ext cx="2780885" cy="1726648"/>
      </dsp:txXfrm>
    </dsp:sp>
    <dsp:sp modelId="{AB47D6D1-9914-C349-A85B-FA1DF45E2EE2}">
      <dsp:nvSpPr>
        <dsp:cNvPr id="0" name=""/>
        <dsp:cNvSpPr/>
      </dsp:nvSpPr>
      <dsp:spPr>
        <a:xfrm>
          <a:off x="5475421" y="2633739"/>
          <a:ext cx="2888321" cy="183408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F649B6-50A5-2C42-AD42-089DA5DD8D53}">
      <dsp:nvSpPr>
        <dsp:cNvPr id="0" name=""/>
        <dsp:cNvSpPr/>
      </dsp:nvSpPr>
      <dsp:spPr>
        <a:xfrm>
          <a:off x="5796346" y="2938618"/>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Knowledge and synthesis products to feed into and influence global processes</a:t>
          </a:r>
        </a:p>
      </dsp:txBody>
      <dsp:txXfrm>
        <a:off x="5850064" y="2992336"/>
        <a:ext cx="2780885" cy="1726648"/>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0DFC5C-0AB8-2641-A4F7-D836DF716B41}" type="datetimeFigureOut">
              <a:rPr lang="en-US" smtClean="0"/>
              <a:t>6/1/23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D11F-E3F8-0B44-9F9A-E557A35E91F1}" type="slidenum">
              <a:rPr lang="en-US" smtClean="0"/>
              <a:t>‹#›</a:t>
            </a:fld>
            <a:endParaRPr lang="en-US"/>
          </a:p>
        </p:txBody>
      </p:sp>
    </p:spTree>
    <p:extLst>
      <p:ext uri="{BB962C8B-B14F-4D97-AF65-F5344CB8AC3E}">
        <p14:creationId xmlns:p14="http://schemas.microsoft.com/office/powerpoint/2010/main" val="3774975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1F6E8625-ABA9-47AC-97D8-2031586E30FB}" type="slidenum">
              <a:rPr lang="en-US" smtClean="0"/>
              <a:t>2</a:t>
            </a:fld>
            <a:endParaRPr lang="en-US"/>
          </a:p>
        </p:txBody>
      </p:sp>
    </p:spTree>
    <p:extLst>
      <p:ext uri="{BB962C8B-B14F-4D97-AF65-F5344CB8AC3E}">
        <p14:creationId xmlns:p14="http://schemas.microsoft.com/office/powerpoint/2010/main" val="781896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b650ff0247_1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1b650ff0247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sz="1050">
              <a:solidFill>
                <a:srgbClr val="333333"/>
              </a:solidFill>
              <a:highlight>
                <a:srgbClr val="FFFFFF"/>
              </a:high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Roster of consultants for NDC consultants – link with country convener, and Regional Directors</a:t>
            </a:r>
          </a:p>
        </p:txBody>
      </p:sp>
      <p:sp>
        <p:nvSpPr>
          <p:cNvPr id="4" name="Slide Number Placeholder 3"/>
          <p:cNvSpPr>
            <a:spLocks noGrp="1"/>
          </p:cNvSpPr>
          <p:nvPr>
            <p:ph type="sldNum" sz="quarter" idx="5"/>
          </p:nvPr>
        </p:nvSpPr>
        <p:spPr/>
        <p:txBody>
          <a:bodyPr/>
          <a:lstStyle/>
          <a:p>
            <a:fld id="{DED4D11F-E3F8-0B44-9F9A-E557A35E91F1}" type="slidenum">
              <a:rPr lang="en-US" smtClean="0"/>
              <a:t>7</a:t>
            </a:fld>
            <a:endParaRPr lang="en-US"/>
          </a:p>
        </p:txBody>
      </p:sp>
    </p:spTree>
    <p:extLst>
      <p:ext uri="{BB962C8B-B14F-4D97-AF65-F5344CB8AC3E}">
        <p14:creationId xmlns:p14="http://schemas.microsoft.com/office/powerpoint/2010/main" val="2473230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Issues Brief </a:t>
            </a:r>
          </a:p>
        </p:txBody>
      </p:sp>
      <p:sp>
        <p:nvSpPr>
          <p:cNvPr id="4" name="Slide Number Placeholder 3"/>
          <p:cNvSpPr>
            <a:spLocks noGrp="1"/>
          </p:cNvSpPr>
          <p:nvPr>
            <p:ph type="sldNum" sz="quarter" idx="5"/>
          </p:nvPr>
        </p:nvSpPr>
        <p:spPr/>
        <p:txBody>
          <a:bodyPr/>
          <a:lstStyle/>
          <a:p>
            <a:fld id="{DED4D11F-E3F8-0B44-9F9A-E557A35E91F1}" type="slidenum">
              <a:rPr lang="en-US" smtClean="0"/>
              <a:t>10</a:t>
            </a:fld>
            <a:endParaRPr lang="en-US"/>
          </a:p>
        </p:txBody>
      </p:sp>
    </p:spTree>
    <p:extLst>
      <p:ext uri="{BB962C8B-B14F-4D97-AF65-F5344CB8AC3E}">
        <p14:creationId xmlns:p14="http://schemas.microsoft.com/office/powerpoint/2010/main" val="900217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Issues Brief </a:t>
            </a:r>
          </a:p>
        </p:txBody>
      </p:sp>
      <p:sp>
        <p:nvSpPr>
          <p:cNvPr id="4" name="Slide Number Placeholder 3"/>
          <p:cNvSpPr>
            <a:spLocks noGrp="1"/>
          </p:cNvSpPr>
          <p:nvPr>
            <p:ph type="sldNum" sz="quarter" idx="5"/>
          </p:nvPr>
        </p:nvSpPr>
        <p:spPr/>
        <p:txBody>
          <a:bodyPr/>
          <a:lstStyle/>
          <a:p>
            <a:fld id="{DED4D11F-E3F8-0B44-9F9A-E557A35E91F1}" type="slidenum">
              <a:rPr lang="en-US" smtClean="0"/>
              <a:t>14</a:t>
            </a:fld>
            <a:endParaRPr lang="en-US"/>
          </a:p>
        </p:txBody>
      </p:sp>
    </p:spTree>
    <p:extLst>
      <p:ext uri="{BB962C8B-B14F-4D97-AF65-F5344CB8AC3E}">
        <p14:creationId xmlns:p14="http://schemas.microsoft.com/office/powerpoint/2010/main" val="790723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871BF-D383-726D-A063-74D21002A28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57F46DA-0AEA-1FF3-967B-2F7269A7B1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343E282-D167-A757-224B-D016880DD6D1}"/>
              </a:ext>
            </a:extLst>
          </p:cNvPr>
          <p:cNvSpPr>
            <a:spLocks noGrp="1"/>
          </p:cNvSpPr>
          <p:nvPr>
            <p:ph type="dt" sz="half" idx="10"/>
          </p:nvPr>
        </p:nvSpPr>
        <p:spPr/>
        <p:txBody>
          <a:bodyPr/>
          <a:lstStyle/>
          <a:p>
            <a:fld id="{BA37F0CE-5658-1D4D-AA4A-F323D02EB0F5}" type="datetimeFigureOut">
              <a:rPr lang="en-US" smtClean="0"/>
              <a:t>6/1/23</a:t>
            </a:fld>
            <a:endParaRPr lang="en-US"/>
          </a:p>
        </p:txBody>
      </p:sp>
      <p:sp>
        <p:nvSpPr>
          <p:cNvPr id="5" name="Footer Placeholder 4">
            <a:extLst>
              <a:ext uri="{FF2B5EF4-FFF2-40B4-BE49-F238E27FC236}">
                <a16:creationId xmlns:a16="http://schemas.microsoft.com/office/drawing/2014/main" id="{0C054814-FED5-5AB6-7AD8-74B167E56C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AA9214-62C4-8D86-FA3B-E8FAED6B379B}"/>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45278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84C66-2DC6-FB77-131C-BEFF28D54FC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A89919A-E39E-3D67-0685-5DF38B6E461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0E43A67-186F-3167-CA0B-8B3C9FF6C65F}"/>
              </a:ext>
            </a:extLst>
          </p:cNvPr>
          <p:cNvSpPr>
            <a:spLocks noGrp="1"/>
          </p:cNvSpPr>
          <p:nvPr>
            <p:ph type="dt" sz="half" idx="10"/>
          </p:nvPr>
        </p:nvSpPr>
        <p:spPr/>
        <p:txBody>
          <a:bodyPr/>
          <a:lstStyle/>
          <a:p>
            <a:fld id="{BA37F0CE-5658-1D4D-AA4A-F323D02EB0F5}" type="datetimeFigureOut">
              <a:rPr lang="en-US" smtClean="0"/>
              <a:t>6/1/23</a:t>
            </a:fld>
            <a:endParaRPr lang="en-US"/>
          </a:p>
        </p:txBody>
      </p:sp>
      <p:sp>
        <p:nvSpPr>
          <p:cNvPr id="5" name="Footer Placeholder 4">
            <a:extLst>
              <a:ext uri="{FF2B5EF4-FFF2-40B4-BE49-F238E27FC236}">
                <a16:creationId xmlns:a16="http://schemas.microsoft.com/office/drawing/2014/main" id="{D4764303-9701-6C7C-D4C3-0BEC1B11F8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0368D4-E06E-F1F1-C2D3-6B014ECC30A6}"/>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824058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03A3ED-C234-1AF3-145F-DB755C283BA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88697EF-7446-3E2D-821F-31E3368D191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62E2011-E945-AFF7-896B-AA013E483119}"/>
              </a:ext>
            </a:extLst>
          </p:cNvPr>
          <p:cNvSpPr>
            <a:spLocks noGrp="1"/>
          </p:cNvSpPr>
          <p:nvPr>
            <p:ph type="dt" sz="half" idx="10"/>
          </p:nvPr>
        </p:nvSpPr>
        <p:spPr/>
        <p:txBody>
          <a:bodyPr/>
          <a:lstStyle/>
          <a:p>
            <a:fld id="{BA37F0CE-5658-1D4D-AA4A-F323D02EB0F5}" type="datetimeFigureOut">
              <a:rPr lang="en-US" smtClean="0"/>
              <a:t>6/1/23</a:t>
            </a:fld>
            <a:endParaRPr lang="en-US"/>
          </a:p>
        </p:txBody>
      </p:sp>
      <p:sp>
        <p:nvSpPr>
          <p:cNvPr id="5" name="Footer Placeholder 4">
            <a:extLst>
              <a:ext uri="{FF2B5EF4-FFF2-40B4-BE49-F238E27FC236}">
                <a16:creationId xmlns:a16="http://schemas.microsoft.com/office/drawing/2014/main" id="{41DD6ED8-78EA-15A5-ADB2-617DFE39A9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1151BC-6090-DA5E-D314-B683787553A7}"/>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292170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B4765544-9D0A-EE48-9187-D9E2AD4C54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566065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36972864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4" y="-22532"/>
            <a:ext cx="12173784" cy="6858000"/>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1596927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With No Strip">
  <p:cSld name="Blank With No Strip">
    <p:spTree>
      <p:nvGrpSpPr>
        <p:cNvPr id="1" name="Shape 71"/>
        <p:cNvGrpSpPr/>
        <p:nvPr/>
      </p:nvGrpSpPr>
      <p:grpSpPr>
        <a:xfrm>
          <a:off x="0" y="0"/>
          <a:ext cx="0" cy="0"/>
          <a:chOff x="0" y="0"/>
          <a:chExt cx="0" cy="0"/>
        </a:xfrm>
      </p:grpSpPr>
      <p:sp>
        <p:nvSpPr>
          <p:cNvPr id="72" name="Google Shape;72;p13"/>
          <p:cNvSpPr/>
          <p:nvPr/>
        </p:nvSpPr>
        <p:spPr>
          <a:xfrm>
            <a:off x="0" y="-8400"/>
            <a:ext cx="12225536" cy="6873062"/>
          </a:xfrm>
          <a:custGeom>
            <a:avLst/>
            <a:gdLst/>
            <a:ahLst/>
            <a:cxnLst/>
            <a:rect l="l" t="t" r="r" b="b"/>
            <a:pathLst>
              <a:path w="366768" h="206197" extrusionOk="0">
                <a:moveTo>
                  <a:pt x="0" y="252"/>
                </a:moveTo>
                <a:lnTo>
                  <a:pt x="0" y="206021"/>
                </a:lnTo>
                <a:lnTo>
                  <a:pt x="366768" y="206197"/>
                </a:lnTo>
                <a:lnTo>
                  <a:pt x="366012" y="0"/>
                </a:lnTo>
                <a:close/>
              </a:path>
            </a:pathLst>
          </a:custGeom>
          <a:solidFill>
            <a:srgbClr val="FFFFFF"/>
          </a:solidFill>
          <a:ln>
            <a:noFill/>
          </a:ln>
        </p:spPr>
      </p:sp>
      <p:sp>
        <p:nvSpPr>
          <p:cNvPr id="73" name="Google Shape;73;p13"/>
          <p:cNvSpPr txBox="1">
            <a:spLocks noGrp="1"/>
          </p:cNvSpPr>
          <p:nvPr>
            <p:ph type="body" idx="1"/>
          </p:nvPr>
        </p:nvSpPr>
        <p:spPr>
          <a:xfrm>
            <a:off x="495850" y="1092333"/>
            <a:ext cx="11166646" cy="5360700"/>
          </a:xfrm>
          <a:prstGeom prst="rect">
            <a:avLst/>
          </a:prstGeom>
        </p:spPr>
        <p:txBody>
          <a:bodyPr spcFirstLastPara="1" wrap="square" lIns="117425" tIns="117425" rIns="117425" bIns="117425" anchor="t" anchorCtr="0">
            <a:noAutofit/>
          </a:bodyPr>
          <a:lstStyle>
            <a:lvl1pPr marL="457154" lvl="0" indent="-361914" rtl="0">
              <a:spcBef>
                <a:spcPts val="800"/>
              </a:spcBef>
              <a:spcAft>
                <a:spcPts val="0"/>
              </a:spcAft>
              <a:buSzPts val="2100"/>
              <a:buChar char="▸"/>
              <a:defRPr/>
            </a:lvl1pPr>
            <a:lvl2pPr marL="914309" lvl="1" indent="-361914" rtl="0">
              <a:spcBef>
                <a:spcPts val="0"/>
              </a:spcBef>
              <a:spcAft>
                <a:spcPts val="0"/>
              </a:spcAft>
              <a:buSzPts val="2100"/>
              <a:buChar char="▹"/>
              <a:defRPr/>
            </a:lvl2pPr>
            <a:lvl3pPr marL="1371463" lvl="2" indent="-361914" rtl="0">
              <a:spcBef>
                <a:spcPts val="0"/>
              </a:spcBef>
              <a:spcAft>
                <a:spcPts val="0"/>
              </a:spcAft>
              <a:buSzPts val="2100"/>
              <a:buChar char="▹"/>
              <a:defRPr/>
            </a:lvl3pPr>
            <a:lvl4pPr marL="1828617" lvl="3" indent="-361914" rtl="0">
              <a:spcBef>
                <a:spcPts val="0"/>
              </a:spcBef>
              <a:spcAft>
                <a:spcPts val="0"/>
              </a:spcAft>
              <a:buSzPts val="2100"/>
              <a:buChar char="●"/>
              <a:defRPr/>
            </a:lvl4pPr>
            <a:lvl5pPr marL="2285771" lvl="4" indent="-361914" rtl="0">
              <a:spcBef>
                <a:spcPts val="0"/>
              </a:spcBef>
              <a:spcAft>
                <a:spcPts val="0"/>
              </a:spcAft>
              <a:buSzPts val="2100"/>
              <a:buChar char="○"/>
              <a:defRPr/>
            </a:lvl5pPr>
            <a:lvl6pPr marL="2742926" lvl="5" indent="-361914" rtl="0">
              <a:spcBef>
                <a:spcPts val="0"/>
              </a:spcBef>
              <a:spcAft>
                <a:spcPts val="0"/>
              </a:spcAft>
              <a:buSzPts val="2100"/>
              <a:buChar char="■"/>
              <a:defRPr/>
            </a:lvl6pPr>
            <a:lvl7pPr marL="3200080" lvl="6" indent="-361914" rtl="0">
              <a:spcBef>
                <a:spcPts val="0"/>
              </a:spcBef>
              <a:spcAft>
                <a:spcPts val="0"/>
              </a:spcAft>
              <a:buSzPts val="2100"/>
              <a:buChar char="●"/>
              <a:defRPr/>
            </a:lvl7pPr>
            <a:lvl8pPr marL="3657234" lvl="7" indent="-361914" rtl="0">
              <a:spcBef>
                <a:spcPts val="0"/>
              </a:spcBef>
              <a:spcAft>
                <a:spcPts val="0"/>
              </a:spcAft>
              <a:buSzPts val="2100"/>
              <a:buChar char="○"/>
              <a:defRPr/>
            </a:lvl8pPr>
            <a:lvl9pPr marL="4114389" lvl="8" indent="-361914" rtl="0">
              <a:spcBef>
                <a:spcPts val="0"/>
              </a:spcBef>
              <a:spcAft>
                <a:spcPts val="0"/>
              </a:spcAft>
              <a:buSzPts val="2100"/>
              <a:buChar char="■"/>
              <a:defRPr/>
            </a:lvl9pPr>
          </a:lstStyle>
          <a:p>
            <a:endParaRPr/>
          </a:p>
        </p:txBody>
      </p:sp>
      <p:sp>
        <p:nvSpPr>
          <p:cNvPr id="74" name="Google Shape;74;p13"/>
          <p:cNvSpPr txBox="1">
            <a:spLocks noGrp="1"/>
          </p:cNvSpPr>
          <p:nvPr>
            <p:ph type="title"/>
          </p:nvPr>
        </p:nvSpPr>
        <p:spPr>
          <a:xfrm>
            <a:off x="479963" y="218267"/>
            <a:ext cx="11166646" cy="689400"/>
          </a:xfrm>
          <a:prstGeom prst="rect">
            <a:avLst/>
          </a:prstGeom>
        </p:spPr>
        <p:txBody>
          <a:bodyPr spcFirstLastPara="1" wrap="square" lIns="117425" tIns="117425" rIns="117425" bIns="117425" anchor="b" anchorCtr="0">
            <a:noAutofit/>
          </a:bodyPr>
          <a:lstStyle>
            <a:lvl1pPr lvl="0" rtl="0">
              <a:spcBef>
                <a:spcPts val="0"/>
              </a:spcBef>
              <a:spcAft>
                <a:spcPts val="0"/>
              </a:spcAft>
              <a:buClr>
                <a:srgbClr val="4C5C75"/>
              </a:buClr>
              <a:buSzPts val="2300"/>
              <a:buNone/>
              <a:defRPr sz="2300">
                <a:solidFill>
                  <a:srgbClr val="4C5C75"/>
                </a:solidFill>
              </a:defRPr>
            </a:lvl1pPr>
            <a:lvl2pPr lvl="1" rtl="0">
              <a:spcBef>
                <a:spcPts val="0"/>
              </a:spcBef>
              <a:spcAft>
                <a:spcPts val="0"/>
              </a:spcAft>
              <a:buClr>
                <a:srgbClr val="4C5C75"/>
              </a:buClr>
              <a:buSzPts val="2300"/>
              <a:buNone/>
              <a:defRPr sz="2300">
                <a:solidFill>
                  <a:srgbClr val="4C5C75"/>
                </a:solidFill>
              </a:defRPr>
            </a:lvl2pPr>
            <a:lvl3pPr lvl="2" rtl="0">
              <a:spcBef>
                <a:spcPts val="0"/>
              </a:spcBef>
              <a:spcAft>
                <a:spcPts val="0"/>
              </a:spcAft>
              <a:buClr>
                <a:srgbClr val="4C5C75"/>
              </a:buClr>
              <a:buSzPts val="2300"/>
              <a:buNone/>
              <a:defRPr sz="2300">
                <a:solidFill>
                  <a:srgbClr val="4C5C75"/>
                </a:solidFill>
              </a:defRPr>
            </a:lvl3pPr>
            <a:lvl4pPr lvl="3" rtl="0">
              <a:spcBef>
                <a:spcPts val="0"/>
              </a:spcBef>
              <a:spcAft>
                <a:spcPts val="0"/>
              </a:spcAft>
              <a:buClr>
                <a:srgbClr val="4C5C75"/>
              </a:buClr>
              <a:buSzPts val="2300"/>
              <a:buNone/>
              <a:defRPr sz="2300">
                <a:solidFill>
                  <a:srgbClr val="4C5C75"/>
                </a:solidFill>
              </a:defRPr>
            </a:lvl4pPr>
            <a:lvl5pPr lvl="4" rtl="0">
              <a:spcBef>
                <a:spcPts val="0"/>
              </a:spcBef>
              <a:spcAft>
                <a:spcPts val="0"/>
              </a:spcAft>
              <a:buClr>
                <a:srgbClr val="4C5C75"/>
              </a:buClr>
              <a:buSzPts val="2300"/>
              <a:buNone/>
              <a:defRPr sz="2300">
                <a:solidFill>
                  <a:srgbClr val="4C5C75"/>
                </a:solidFill>
              </a:defRPr>
            </a:lvl5pPr>
            <a:lvl6pPr lvl="5" rtl="0">
              <a:spcBef>
                <a:spcPts val="0"/>
              </a:spcBef>
              <a:spcAft>
                <a:spcPts val="0"/>
              </a:spcAft>
              <a:buClr>
                <a:srgbClr val="4C5C75"/>
              </a:buClr>
              <a:buSzPts val="2300"/>
              <a:buNone/>
              <a:defRPr sz="2300">
                <a:solidFill>
                  <a:srgbClr val="4C5C75"/>
                </a:solidFill>
              </a:defRPr>
            </a:lvl6pPr>
            <a:lvl7pPr lvl="6" rtl="0">
              <a:spcBef>
                <a:spcPts val="0"/>
              </a:spcBef>
              <a:spcAft>
                <a:spcPts val="0"/>
              </a:spcAft>
              <a:buClr>
                <a:srgbClr val="4C5C75"/>
              </a:buClr>
              <a:buSzPts val="2300"/>
              <a:buNone/>
              <a:defRPr sz="2300">
                <a:solidFill>
                  <a:srgbClr val="4C5C75"/>
                </a:solidFill>
              </a:defRPr>
            </a:lvl7pPr>
            <a:lvl8pPr lvl="7" rtl="0">
              <a:spcBef>
                <a:spcPts val="0"/>
              </a:spcBef>
              <a:spcAft>
                <a:spcPts val="0"/>
              </a:spcAft>
              <a:buClr>
                <a:srgbClr val="4C5C75"/>
              </a:buClr>
              <a:buSzPts val="2300"/>
              <a:buNone/>
              <a:defRPr sz="2300">
                <a:solidFill>
                  <a:srgbClr val="4C5C75"/>
                </a:solidFill>
              </a:defRPr>
            </a:lvl8pPr>
            <a:lvl9pPr lvl="8" rtl="0">
              <a:spcBef>
                <a:spcPts val="0"/>
              </a:spcBef>
              <a:spcAft>
                <a:spcPts val="0"/>
              </a:spcAft>
              <a:buClr>
                <a:srgbClr val="4C5C75"/>
              </a:buClr>
              <a:buSzPts val="2300"/>
              <a:buNone/>
              <a:defRPr sz="2300">
                <a:solidFill>
                  <a:srgbClr val="4C5C75"/>
                </a:solidFill>
              </a:defRPr>
            </a:lvl9pPr>
          </a:lstStyle>
          <a:p>
            <a:endParaRPr/>
          </a:p>
        </p:txBody>
      </p:sp>
      <p:sp>
        <p:nvSpPr>
          <p:cNvPr id="75" name="Google Shape;75;p13"/>
          <p:cNvSpPr txBox="1">
            <a:spLocks noGrp="1"/>
          </p:cNvSpPr>
          <p:nvPr>
            <p:ph type="sldNum" idx="12"/>
          </p:nvPr>
        </p:nvSpPr>
        <p:spPr>
          <a:xfrm>
            <a:off x="11356078" y="6332911"/>
            <a:ext cx="731605" cy="525000"/>
          </a:xfrm>
          <a:prstGeom prst="rect">
            <a:avLst/>
          </a:prstGeom>
        </p:spPr>
        <p:txBody>
          <a:bodyPr spcFirstLastPara="1" wrap="square" lIns="106075" tIns="106075" rIns="106075" bIns="106075" anchor="ctr" anchorCtr="0">
            <a:noAutofit/>
          </a:bodyPr>
          <a:lstStyle>
            <a:lvl1pPr lvl="0">
              <a:buNone/>
              <a:defRPr sz="1100">
                <a:latin typeface="Arial"/>
                <a:ea typeface="Arial"/>
                <a:cs typeface="Arial"/>
                <a:sym typeface="Arial"/>
              </a:defRPr>
            </a:lvl1pPr>
            <a:lvl2pPr lvl="1">
              <a:buNone/>
              <a:defRPr sz="1100">
                <a:latin typeface="Arial"/>
                <a:ea typeface="Arial"/>
                <a:cs typeface="Arial"/>
                <a:sym typeface="Arial"/>
              </a:defRPr>
            </a:lvl2pPr>
            <a:lvl3pPr lvl="2">
              <a:buNone/>
              <a:defRPr sz="1100">
                <a:latin typeface="Arial"/>
                <a:ea typeface="Arial"/>
                <a:cs typeface="Arial"/>
                <a:sym typeface="Arial"/>
              </a:defRPr>
            </a:lvl3pPr>
            <a:lvl4pPr lvl="3">
              <a:buNone/>
              <a:defRPr sz="1100">
                <a:latin typeface="Arial"/>
                <a:ea typeface="Arial"/>
                <a:cs typeface="Arial"/>
                <a:sym typeface="Arial"/>
              </a:defRPr>
            </a:lvl4pPr>
            <a:lvl5pPr lvl="4">
              <a:buNone/>
              <a:defRPr sz="1100">
                <a:latin typeface="Arial"/>
                <a:ea typeface="Arial"/>
                <a:cs typeface="Arial"/>
                <a:sym typeface="Arial"/>
              </a:defRPr>
            </a:lvl5pPr>
            <a:lvl6pPr lvl="5">
              <a:buNone/>
              <a:defRPr sz="1100">
                <a:latin typeface="Arial"/>
                <a:ea typeface="Arial"/>
                <a:cs typeface="Arial"/>
                <a:sym typeface="Arial"/>
              </a:defRPr>
            </a:lvl6pPr>
            <a:lvl7pPr lvl="6">
              <a:buNone/>
              <a:defRPr sz="1100">
                <a:latin typeface="Arial"/>
                <a:ea typeface="Arial"/>
                <a:cs typeface="Arial"/>
                <a:sym typeface="Arial"/>
              </a:defRPr>
            </a:lvl7pPr>
            <a:lvl8pPr lvl="7">
              <a:buNone/>
              <a:defRPr sz="1100">
                <a:latin typeface="Arial"/>
                <a:ea typeface="Arial"/>
                <a:cs typeface="Arial"/>
                <a:sym typeface="Arial"/>
              </a:defRPr>
            </a:lvl8pPr>
            <a:lvl9pPr lvl="8">
              <a:buNone/>
              <a:defRPr sz="1100">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747160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6831A-6984-1278-AD0C-F58C6D47EBA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E319434-1675-39DC-221C-0906A0E3881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24DD95C-BA12-9AD0-BCD4-518602223792}"/>
              </a:ext>
            </a:extLst>
          </p:cNvPr>
          <p:cNvSpPr>
            <a:spLocks noGrp="1"/>
          </p:cNvSpPr>
          <p:nvPr>
            <p:ph type="dt" sz="half" idx="10"/>
          </p:nvPr>
        </p:nvSpPr>
        <p:spPr/>
        <p:txBody>
          <a:bodyPr/>
          <a:lstStyle/>
          <a:p>
            <a:fld id="{BA37F0CE-5658-1D4D-AA4A-F323D02EB0F5}" type="datetimeFigureOut">
              <a:rPr lang="en-US" smtClean="0"/>
              <a:t>6/1/23</a:t>
            </a:fld>
            <a:endParaRPr lang="en-US"/>
          </a:p>
        </p:txBody>
      </p:sp>
      <p:sp>
        <p:nvSpPr>
          <p:cNvPr id="5" name="Footer Placeholder 4">
            <a:extLst>
              <a:ext uri="{FF2B5EF4-FFF2-40B4-BE49-F238E27FC236}">
                <a16:creationId xmlns:a16="http://schemas.microsoft.com/office/drawing/2014/main" id="{195BE955-3053-A85B-3508-84D12560D0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D944BA-F9E3-D184-7E58-DB0B3252C508}"/>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186780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D43D1-FC6C-321F-5928-767E362F65F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C4F8D19-8634-77E3-58FC-055AE1B87E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C644952-F235-CBEE-ED5C-C3CEC7D7F7E0}"/>
              </a:ext>
            </a:extLst>
          </p:cNvPr>
          <p:cNvSpPr>
            <a:spLocks noGrp="1"/>
          </p:cNvSpPr>
          <p:nvPr>
            <p:ph type="dt" sz="half" idx="10"/>
          </p:nvPr>
        </p:nvSpPr>
        <p:spPr/>
        <p:txBody>
          <a:bodyPr/>
          <a:lstStyle/>
          <a:p>
            <a:fld id="{BA37F0CE-5658-1D4D-AA4A-F323D02EB0F5}" type="datetimeFigureOut">
              <a:rPr lang="en-US" smtClean="0"/>
              <a:t>6/1/23</a:t>
            </a:fld>
            <a:endParaRPr lang="en-US"/>
          </a:p>
        </p:txBody>
      </p:sp>
      <p:sp>
        <p:nvSpPr>
          <p:cNvPr id="5" name="Footer Placeholder 4">
            <a:extLst>
              <a:ext uri="{FF2B5EF4-FFF2-40B4-BE49-F238E27FC236}">
                <a16:creationId xmlns:a16="http://schemas.microsoft.com/office/drawing/2014/main" id="{43D87230-7BC9-79ED-3B94-E3F3C8652C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16F207-98E7-AB65-650B-840B35F08F9B}"/>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414374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47689-430D-E8D2-EAA5-5E045AA372C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FEC979A-C903-79CB-6781-D4E91C77562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17A67FF-F782-11C0-EC90-3CB8CEC6C90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12F8B9C-9641-1E28-B2F5-533CE95D77B6}"/>
              </a:ext>
            </a:extLst>
          </p:cNvPr>
          <p:cNvSpPr>
            <a:spLocks noGrp="1"/>
          </p:cNvSpPr>
          <p:nvPr>
            <p:ph type="dt" sz="half" idx="10"/>
          </p:nvPr>
        </p:nvSpPr>
        <p:spPr/>
        <p:txBody>
          <a:bodyPr/>
          <a:lstStyle/>
          <a:p>
            <a:fld id="{BA37F0CE-5658-1D4D-AA4A-F323D02EB0F5}" type="datetimeFigureOut">
              <a:rPr lang="en-US" smtClean="0"/>
              <a:t>6/1/23</a:t>
            </a:fld>
            <a:endParaRPr lang="en-US"/>
          </a:p>
        </p:txBody>
      </p:sp>
      <p:sp>
        <p:nvSpPr>
          <p:cNvPr id="6" name="Footer Placeholder 5">
            <a:extLst>
              <a:ext uri="{FF2B5EF4-FFF2-40B4-BE49-F238E27FC236}">
                <a16:creationId xmlns:a16="http://schemas.microsoft.com/office/drawing/2014/main" id="{885A179F-2712-6619-C848-3BB617AED1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13AAFF-9C56-ECF0-7CC1-52C3CB80C2F8}"/>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266574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1F143-3C2D-9E4F-F548-16BF0B7A89C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E2085EC-B2BA-3E62-05D6-151F17C1BF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D921DB2-18AD-3095-7D29-DADCFF23815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EED969B-D2B0-12EC-1B31-C5F2D8E61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7F159DE-23F2-1DBB-F74A-5ACCE4825B2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72E724E-7A50-4239-2511-FC892C633F26}"/>
              </a:ext>
            </a:extLst>
          </p:cNvPr>
          <p:cNvSpPr>
            <a:spLocks noGrp="1"/>
          </p:cNvSpPr>
          <p:nvPr>
            <p:ph type="dt" sz="half" idx="10"/>
          </p:nvPr>
        </p:nvSpPr>
        <p:spPr/>
        <p:txBody>
          <a:bodyPr/>
          <a:lstStyle/>
          <a:p>
            <a:fld id="{BA37F0CE-5658-1D4D-AA4A-F323D02EB0F5}" type="datetimeFigureOut">
              <a:rPr lang="en-US" smtClean="0"/>
              <a:t>6/1/23</a:t>
            </a:fld>
            <a:endParaRPr lang="en-US"/>
          </a:p>
        </p:txBody>
      </p:sp>
      <p:sp>
        <p:nvSpPr>
          <p:cNvPr id="8" name="Footer Placeholder 7">
            <a:extLst>
              <a:ext uri="{FF2B5EF4-FFF2-40B4-BE49-F238E27FC236}">
                <a16:creationId xmlns:a16="http://schemas.microsoft.com/office/drawing/2014/main" id="{A1A88EFB-82C4-204D-0195-A5F842E6D2C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62EEA72-475C-C45D-B164-BBCCF1A46931}"/>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4068934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70924-A1CE-6FE7-E706-CC3B7753A20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280185E-7D35-F311-BA27-60151D3EA7D3}"/>
              </a:ext>
            </a:extLst>
          </p:cNvPr>
          <p:cNvSpPr>
            <a:spLocks noGrp="1"/>
          </p:cNvSpPr>
          <p:nvPr>
            <p:ph type="dt" sz="half" idx="10"/>
          </p:nvPr>
        </p:nvSpPr>
        <p:spPr/>
        <p:txBody>
          <a:bodyPr/>
          <a:lstStyle/>
          <a:p>
            <a:fld id="{BA37F0CE-5658-1D4D-AA4A-F323D02EB0F5}" type="datetimeFigureOut">
              <a:rPr lang="en-US" smtClean="0"/>
              <a:t>6/1/23</a:t>
            </a:fld>
            <a:endParaRPr lang="en-US"/>
          </a:p>
        </p:txBody>
      </p:sp>
      <p:sp>
        <p:nvSpPr>
          <p:cNvPr id="4" name="Footer Placeholder 3">
            <a:extLst>
              <a:ext uri="{FF2B5EF4-FFF2-40B4-BE49-F238E27FC236}">
                <a16:creationId xmlns:a16="http://schemas.microsoft.com/office/drawing/2014/main" id="{E1B9B901-153A-BA06-60FA-FF39716893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976871A-1CA4-5E6B-54EB-0F12EC9463B5}"/>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69110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B13D2E-51E8-1CC4-4FFF-3484ED845456}"/>
              </a:ext>
            </a:extLst>
          </p:cNvPr>
          <p:cNvSpPr>
            <a:spLocks noGrp="1"/>
          </p:cNvSpPr>
          <p:nvPr>
            <p:ph type="dt" sz="half" idx="10"/>
          </p:nvPr>
        </p:nvSpPr>
        <p:spPr/>
        <p:txBody>
          <a:bodyPr/>
          <a:lstStyle/>
          <a:p>
            <a:fld id="{BA37F0CE-5658-1D4D-AA4A-F323D02EB0F5}" type="datetimeFigureOut">
              <a:rPr lang="en-US" smtClean="0"/>
              <a:t>6/1/23</a:t>
            </a:fld>
            <a:endParaRPr lang="en-US"/>
          </a:p>
        </p:txBody>
      </p:sp>
      <p:sp>
        <p:nvSpPr>
          <p:cNvPr id="3" name="Footer Placeholder 2">
            <a:extLst>
              <a:ext uri="{FF2B5EF4-FFF2-40B4-BE49-F238E27FC236}">
                <a16:creationId xmlns:a16="http://schemas.microsoft.com/office/drawing/2014/main" id="{AFD4B84D-89E4-BE61-1E72-C1D426124ED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264BC2-013D-6837-69C7-5BC3D58DE1CE}"/>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727564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A12BA-7BA9-E2CA-002E-7D6EC804293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BF51EC7-80A6-F46A-41C7-D6107853C4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913533A-E8A8-EF8B-1AE2-6B760333A4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E5FEC8A-59CC-22D4-7261-646CE12AE610}"/>
              </a:ext>
            </a:extLst>
          </p:cNvPr>
          <p:cNvSpPr>
            <a:spLocks noGrp="1"/>
          </p:cNvSpPr>
          <p:nvPr>
            <p:ph type="dt" sz="half" idx="10"/>
          </p:nvPr>
        </p:nvSpPr>
        <p:spPr/>
        <p:txBody>
          <a:bodyPr/>
          <a:lstStyle/>
          <a:p>
            <a:fld id="{BA37F0CE-5658-1D4D-AA4A-F323D02EB0F5}" type="datetimeFigureOut">
              <a:rPr lang="en-US" smtClean="0"/>
              <a:t>6/1/23</a:t>
            </a:fld>
            <a:endParaRPr lang="en-US"/>
          </a:p>
        </p:txBody>
      </p:sp>
      <p:sp>
        <p:nvSpPr>
          <p:cNvPr id="6" name="Footer Placeholder 5">
            <a:extLst>
              <a:ext uri="{FF2B5EF4-FFF2-40B4-BE49-F238E27FC236}">
                <a16:creationId xmlns:a16="http://schemas.microsoft.com/office/drawing/2014/main" id="{07751331-1F11-B85D-FAC4-5DC7E136DE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BB1DBF-69F8-8BC0-034D-5B0BA79F5E84}"/>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128679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DE59E-17B3-3066-D2F6-4363E02E2C5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E59F84F-3930-78C3-6846-93199F380A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017503D-3E84-8386-3FA5-CDB167A89C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FCA44BC-9A73-14D7-A289-35E07DFE02B3}"/>
              </a:ext>
            </a:extLst>
          </p:cNvPr>
          <p:cNvSpPr>
            <a:spLocks noGrp="1"/>
          </p:cNvSpPr>
          <p:nvPr>
            <p:ph type="dt" sz="half" idx="10"/>
          </p:nvPr>
        </p:nvSpPr>
        <p:spPr/>
        <p:txBody>
          <a:bodyPr/>
          <a:lstStyle/>
          <a:p>
            <a:fld id="{BA37F0CE-5658-1D4D-AA4A-F323D02EB0F5}" type="datetimeFigureOut">
              <a:rPr lang="en-US" smtClean="0"/>
              <a:t>6/1/23</a:t>
            </a:fld>
            <a:endParaRPr lang="en-US"/>
          </a:p>
        </p:txBody>
      </p:sp>
      <p:sp>
        <p:nvSpPr>
          <p:cNvPr id="6" name="Footer Placeholder 5">
            <a:extLst>
              <a:ext uri="{FF2B5EF4-FFF2-40B4-BE49-F238E27FC236}">
                <a16:creationId xmlns:a16="http://schemas.microsoft.com/office/drawing/2014/main" id="{1D4EC786-5367-C946-0994-AA40ECA35F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FF0553-06AB-8FB0-7523-FA60576B6EC9}"/>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682665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A9901F-141E-49AF-474F-44687FACCF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B0DC5A9-02BD-2B37-29E0-CA6F2ECEDF8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46CB7-D283-B86C-4F3C-CA94267E1F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37F0CE-5658-1D4D-AA4A-F323D02EB0F5}" type="datetimeFigureOut">
              <a:rPr lang="en-US" smtClean="0"/>
              <a:t>6/1/23</a:t>
            </a:fld>
            <a:endParaRPr lang="en-US"/>
          </a:p>
        </p:txBody>
      </p:sp>
      <p:sp>
        <p:nvSpPr>
          <p:cNvPr id="5" name="Footer Placeholder 4">
            <a:extLst>
              <a:ext uri="{FF2B5EF4-FFF2-40B4-BE49-F238E27FC236}">
                <a16:creationId xmlns:a16="http://schemas.microsoft.com/office/drawing/2014/main" id="{A1811AF9-9B93-998C-E876-84A0FA9CEF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A678166-A8C4-8B83-265F-A204B9CEB4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4DD712-BADE-8E48-A3CE-9A7C66F73182}" type="slidenum">
              <a:rPr lang="en-US" smtClean="0"/>
              <a:t>‹#›</a:t>
            </a:fld>
            <a:endParaRPr lang="en-US"/>
          </a:p>
        </p:txBody>
      </p:sp>
    </p:spTree>
    <p:extLst>
      <p:ext uri="{BB962C8B-B14F-4D97-AF65-F5344CB8AC3E}">
        <p14:creationId xmlns:p14="http://schemas.microsoft.com/office/powerpoint/2010/main" val="1762899090"/>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661" r:id="rId12"/>
    <p:sldLayoutId id="2147483662" r:id="rId13"/>
    <p:sldLayoutId id="2147483825" r:id="rId14"/>
    <p:sldLayoutId id="2147483826"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diagramLayout" Target="../diagrams/layout1.xml"/><Relationship Id="rId18" Type="http://schemas.openxmlformats.org/officeDocument/2006/relationships/image" Target="../media/image13.svg"/><Relationship Id="rId3" Type="http://schemas.openxmlformats.org/officeDocument/2006/relationships/image" Target="../media/image3.png"/><Relationship Id="rId7" Type="http://schemas.openxmlformats.org/officeDocument/2006/relationships/image" Target="../media/image7.svg"/><Relationship Id="rId12" Type="http://schemas.openxmlformats.org/officeDocument/2006/relationships/diagramData" Target="../diagrams/data1.xml"/><Relationship Id="rId17" Type="http://schemas.openxmlformats.org/officeDocument/2006/relationships/image" Target="../media/image12.png"/><Relationship Id="rId2" Type="http://schemas.openxmlformats.org/officeDocument/2006/relationships/notesSlide" Target="../notesSlides/notesSlide1.xml"/><Relationship Id="rId16" Type="http://schemas.microsoft.com/office/2007/relationships/diagramDrawing" Target="../diagrams/drawing1.xml"/><Relationship Id="rId1" Type="http://schemas.openxmlformats.org/officeDocument/2006/relationships/slideLayout" Target="../slideLayouts/slideLayout13.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5" Type="http://schemas.openxmlformats.org/officeDocument/2006/relationships/diagramColors" Target="../diagrams/colors1.xml"/><Relationship Id="rId10" Type="http://schemas.openxmlformats.org/officeDocument/2006/relationships/image" Target="../media/image10.png"/><Relationship Id="rId19" Type="http://schemas.openxmlformats.org/officeDocument/2006/relationships/image" Target="../media/image14.jpeg"/><Relationship Id="rId4" Type="http://schemas.openxmlformats.org/officeDocument/2006/relationships/image" Target="../media/image4.png"/><Relationship Id="rId9" Type="http://schemas.openxmlformats.org/officeDocument/2006/relationships/image" Target="../media/image9.svg"/><Relationship Id="rId1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26.png"/><Relationship Id="rId4" Type="http://schemas.openxmlformats.org/officeDocument/2006/relationships/hyperlink" Target="https://app.polinode.com/networks/explore/63a0ceada7e4990010478053/63f3d149c76f4c00115a5f49"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8AD8D7-B65E-6140-891E-1B53C5FEB172}"/>
              </a:ext>
            </a:extLst>
          </p:cNvPr>
          <p:cNvSpPr>
            <a:spLocks noGrp="1"/>
          </p:cNvSpPr>
          <p:nvPr>
            <p:ph type="ctrTitle"/>
          </p:nvPr>
        </p:nvSpPr>
        <p:spPr>
          <a:xfrm>
            <a:off x="4332830" y="1267279"/>
            <a:ext cx="6757535" cy="2275765"/>
          </a:xfrm>
        </p:spPr>
        <p:txBody>
          <a:bodyPr/>
          <a:lstStyle/>
          <a:p>
            <a:r>
              <a:rPr lang="en-US" sz="5400" dirty="0">
                <a:latin typeface="Montserrat"/>
                <a:cs typeface="Calibri"/>
              </a:rPr>
              <a:t>Climate Change Impact Platform</a:t>
            </a:r>
            <a:endParaRPr lang="en-US" sz="5400" dirty="0"/>
          </a:p>
        </p:txBody>
      </p:sp>
      <p:sp>
        <p:nvSpPr>
          <p:cNvPr id="6" name="Subtitle 4">
            <a:extLst>
              <a:ext uri="{FF2B5EF4-FFF2-40B4-BE49-F238E27FC236}">
                <a16:creationId xmlns:a16="http://schemas.microsoft.com/office/drawing/2014/main" id="{B2AF79B0-3D2B-4A91-BCFC-01A13101C2C5}"/>
              </a:ext>
            </a:extLst>
          </p:cNvPr>
          <p:cNvSpPr txBox="1">
            <a:spLocks/>
          </p:cNvSpPr>
          <p:nvPr/>
        </p:nvSpPr>
        <p:spPr>
          <a:xfrm>
            <a:off x="4332831" y="4758768"/>
            <a:ext cx="7379708" cy="1276271"/>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800" b="0" i="0" kern="1200">
                <a:solidFill>
                  <a:schemeClr val="tx1">
                    <a:lumMod val="50000"/>
                    <a:lumOff val="50000"/>
                  </a:schemeClr>
                </a:solidFill>
                <a:latin typeface="Montserrat" pitchFamily="2" charset="77"/>
                <a:ea typeface="+mn-ea"/>
                <a:cs typeface="+mn-cs"/>
              </a:defRPr>
            </a:lvl1pPr>
            <a:lvl2pPr marL="457200" indent="0" algn="ctr" defTabSz="914400" rtl="0" eaLnBrk="1" latinLnBrk="0" hangingPunct="1">
              <a:lnSpc>
                <a:spcPct val="90000"/>
              </a:lnSpc>
              <a:spcBef>
                <a:spcPts val="500"/>
              </a:spcBef>
              <a:buClr>
                <a:schemeClr val="tx1"/>
              </a:buClr>
              <a:buSzPct val="80000"/>
              <a:buFont typeface="Arial" panose="020B0604020202020204" pitchFamily="34" charset="0"/>
              <a:buNone/>
              <a:defRPr sz="2000" b="0" i="0" kern="1200">
                <a:solidFill>
                  <a:srgbClr val="515151"/>
                </a:solidFill>
                <a:latin typeface="Avenir Book" panose="02000503020000020003" pitchFamily="2" charset="0"/>
                <a:ea typeface="+mn-ea"/>
                <a:cs typeface="+mn-cs"/>
              </a:defRPr>
            </a:lvl2pPr>
            <a:lvl3pPr marL="914400" indent="0" algn="ctr" defTabSz="914400" rtl="0" eaLnBrk="1" latinLnBrk="0" hangingPunct="1">
              <a:lnSpc>
                <a:spcPct val="90000"/>
              </a:lnSpc>
              <a:spcBef>
                <a:spcPts val="500"/>
              </a:spcBef>
              <a:buClr>
                <a:schemeClr val="tx1"/>
              </a:buClr>
              <a:buFont typeface=".AppleSystemUIFont" charset="-120"/>
              <a:buNone/>
              <a:defRPr sz="1800" b="0" i="0" kern="1200">
                <a:solidFill>
                  <a:srgbClr val="515151"/>
                </a:solidFill>
                <a:latin typeface="Avenir Book" panose="02000503020000020003" pitchFamily="2" charset="0"/>
                <a:ea typeface="+mn-ea"/>
                <a:cs typeface="+mn-cs"/>
              </a:defRPr>
            </a:lvl3pPr>
            <a:lvl4pPr marL="1371600" indent="0" algn="ctr" defTabSz="914400" rtl="0" eaLnBrk="1" latinLnBrk="0" hangingPunct="1">
              <a:lnSpc>
                <a:spcPct val="90000"/>
              </a:lnSpc>
              <a:spcBef>
                <a:spcPts val="500"/>
              </a:spcBef>
              <a:buClr>
                <a:schemeClr val="tx1"/>
              </a:buClr>
              <a:buSzPct val="60000"/>
              <a:buFont typeface=".AppleSystemUIFont" charset="-120"/>
              <a:buNone/>
              <a:defRPr sz="1600" b="0" i="0" kern="1200">
                <a:solidFill>
                  <a:srgbClr val="515151"/>
                </a:solidFill>
                <a:latin typeface="Avenir Book" panose="02000503020000020003" pitchFamily="2"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solidFill>
                  <a:schemeClr val="tx1"/>
                </a:solidFill>
              </a:rPr>
              <a:t>Dr. Aditi Mukherji</a:t>
            </a:r>
          </a:p>
          <a:p>
            <a:r>
              <a:rPr lang="en-US" sz="2000" dirty="0">
                <a:solidFill>
                  <a:schemeClr val="tx1"/>
                </a:solidFill>
              </a:rPr>
              <a:t>Director, CGIAR Climate Change Impact Platform</a:t>
            </a:r>
          </a:p>
          <a:p>
            <a:r>
              <a:rPr lang="en-US" sz="2000" dirty="0">
                <a:solidFill>
                  <a:schemeClr val="tx1"/>
                </a:solidFill>
              </a:rPr>
              <a:t>2</a:t>
            </a:r>
            <a:r>
              <a:rPr lang="en-US" sz="2000" baseline="30000" dirty="0">
                <a:solidFill>
                  <a:schemeClr val="tx1"/>
                </a:solidFill>
              </a:rPr>
              <a:t>nd</a:t>
            </a:r>
            <a:r>
              <a:rPr lang="en-US" sz="2000" dirty="0">
                <a:solidFill>
                  <a:schemeClr val="tx1"/>
                </a:solidFill>
              </a:rPr>
              <a:t> June, 2023</a:t>
            </a:r>
          </a:p>
        </p:txBody>
      </p:sp>
    </p:spTree>
    <p:extLst>
      <p:ext uri="{BB962C8B-B14F-4D97-AF65-F5344CB8AC3E}">
        <p14:creationId xmlns:p14="http://schemas.microsoft.com/office/powerpoint/2010/main" val="1006624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18D8F09-B6D3-201C-1D8F-D93F912743F9}"/>
              </a:ext>
            </a:extLst>
          </p:cNvPr>
          <p:cNvGrpSpPr/>
          <p:nvPr/>
        </p:nvGrpSpPr>
        <p:grpSpPr>
          <a:xfrm>
            <a:off x="1400175" y="1286590"/>
            <a:ext cx="9958387" cy="4228344"/>
            <a:chOff x="-432434" y="1154859"/>
            <a:chExt cx="6858645" cy="3656725"/>
          </a:xfrm>
        </p:grpSpPr>
        <p:sp>
          <p:nvSpPr>
            <p:cNvPr id="7" name="Round Same-side Corner of Rectangle 6">
              <a:extLst>
                <a:ext uri="{FF2B5EF4-FFF2-40B4-BE49-F238E27FC236}">
                  <a16:creationId xmlns:a16="http://schemas.microsoft.com/office/drawing/2014/main" id="{17D13459-E64F-DEAB-9359-C952F54899FE}"/>
                </a:ext>
              </a:extLst>
            </p:cNvPr>
            <p:cNvSpPr/>
            <p:nvPr/>
          </p:nvSpPr>
          <p:spPr>
            <a:xfrm>
              <a:off x="4174389" y="1154859"/>
              <a:ext cx="2251822" cy="3545375"/>
            </a:xfrm>
            <a:prstGeom prst="round2SameRect">
              <a:avLst/>
            </a:prstGeom>
            <a:solidFill>
              <a:srgbClr val="A8BDC5">
                <a:alpha val="306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495"/>
              <a:endParaRPr lang="en-DE">
                <a:solidFill>
                  <a:srgbClr val="FFFFFF"/>
                </a:solidFill>
                <a:latin typeface="Arial" panose="020B0604020202020204"/>
              </a:endParaRPr>
            </a:p>
          </p:txBody>
        </p:sp>
        <p:sp>
          <p:nvSpPr>
            <p:cNvPr id="8" name="Round Same-side Corner of Rectangle 7">
              <a:extLst>
                <a:ext uri="{FF2B5EF4-FFF2-40B4-BE49-F238E27FC236}">
                  <a16:creationId xmlns:a16="http://schemas.microsoft.com/office/drawing/2014/main" id="{3732D325-9F64-0CD8-A316-45D4CFF93AB4}"/>
                </a:ext>
              </a:extLst>
            </p:cNvPr>
            <p:cNvSpPr/>
            <p:nvPr/>
          </p:nvSpPr>
          <p:spPr>
            <a:xfrm>
              <a:off x="-432434" y="1177460"/>
              <a:ext cx="2202782" cy="3504864"/>
            </a:xfrm>
            <a:prstGeom prst="round2SameRect">
              <a:avLst/>
            </a:prstGeom>
            <a:solidFill>
              <a:srgbClr val="A8BDC5">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495"/>
              <a:endParaRPr lang="en-DE">
                <a:solidFill>
                  <a:srgbClr val="FFFFFF"/>
                </a:solidFill>
                <a:latin typeface="Arial" panose="020B0604020202020204"/>
              </a:endParaRPr>
            </a:p>
          </p:txBody>
        </p:sp>
        <p:sp>
          <p:nvSpPr>
            <p:cNvPr id="10" name="TextBox 9">
              <a:extLst>
                <a:ext uri="{FF2B5EF4-FFF2-40B4-BE49-F238E27FC236}">
                  <a16:creationId xmlns:a16="http://schemas.microsoft.com/office/drawing/2014/main" id="{64AA6534-FBB7-5133-10D4-501FFA4C9C93}"/>
                </a:ext>
              </a:extLst>
            </p:cNvPr>
            <p:cNvSpPr txBox="1"/>
            <p:nvPr/>
          </p:nvSpPr>
          <p:spPr>
            <a:xfrm>
              <a:off x="4254891" y="1381673"/>
              <a:ext cx="2128799" cy="3046988"/>
            </a:xfrm>
            <a:prstGeom prst="rect">
              <a:avLst/>
            </a:prstGeom>
            <a:noFill/>
          </p:spPr>
          <p:txBody>
            <a:bodyPr wrap="square" rtlCol="0">
              <a:spAutoFit/>
            </a:bodyPr>
            <a:lstStyle/>
            <a:p>
              <a:pPr defTabSz="609495"/>
              <a:r>
                <a:rPr lang="en-US" sz="2400" dirty="0"/>
                <a:t>Quantifying losses and damages in food systems with attribution to climate change</a:t>
              </a:r>
              <a:endParaRPr lang="en-GB" sz="2400" dirty="0">
                <a:solidFill>
                  <a:srgbClr val="000000"/>
                </a:solidFill>
              </a:endParaRPr>
            </a:p>
            <a:p>
              <a:pPr defTabSz="609495"/>
              <a:endParaRPr lang="en-GB" sz="2400" dirty="0">
                <a:solidFill>
                  <a:srgbClr val="000000"/>
                </a:solidFill>
              </a:endParaRPr>
            </a:p>
          </p:txBody>
        </p:sp>
        <p:sp>
          <p:nvSpPr>
            <p:cNvPr id="11" name="TextBox 10">
              <a:extLst>
                <a:ext uri="{FF2B5EF4-FFF2-40B4-BE49-F238E27FC236}">
                  <a16:creationId xmlns:a16="http://schemas.microsoft.com/office/drawing/2014/main" id="{7D8A95CC-C7B0-1CAB-5D9A-B31558E317FF}"/>
                </a:ext>
              </a:extLst>
            </p:cNvPr>
            <p:cNvSpPr txBox="1"/>
            <p:nvPr/>
          </p:nvSpPr>
          <p:spPr>
            <a:xfrm>
              <a:off x="-387065" y="1395264"/>
              <a:ext cx="2202782" cy="3416320"/>
            </a:xfrm>
            <a:prstGeom prst="rect">
              <a:avLst/>
            </a:prstGeom>
            <a:noFill/>
          </p:spPr>
          <p:txBody>
            <a:bodyPr wrap="square" lIns="91440" tIns="45720" rIns="91440" bIns="45720" rtlCol="0" anchor="t">
              <a:spAutoFit/>
            </a:bodyPr>
            <a:lstStyle/>
            <a:p>
              <a:pPr defTabSz="609495"/>
              <a:r>
                <a:rPr lang="en-US" sz="2400" dirty="0">
                  <a:solidFill>
                    <a:srgbClr val="000000"/>
                  </a:solidFill>
                </a:rPr>
                <a:t>Measuring effectiveness of adaptation in reducing climate risks and which adaptation remains effective at higher warming levels?</a:t>
              </a:r>
              <a:endParaRPr lang="en-GB" sz="2400" dirty="0">
                <a:solidFill>
                  <a:srgbClr val="000000"/>
                </a:solidFill>
              </a:endParaRPr>
            </a:p>
          </p:txBody>
        </p:sp>
        <p:sp>
          <p:nvSpPr>
            <p:cNvPr id="12" name="Round Same-side Corner of Rectangle 46">
              <a:extLst>
                <a:ext uri="{FF2B5EF4-FFF2-40B4-BE49-F238E27FC236}">
                  <a16:creationId xmlns:a16="http://schemas.microsoft.com/office/drawing/2014/main" id="{8B605472-FB17-D9F7-A1F1-6F69831E2AC5}"/>
                </a:ext>
              </a:extLst>
            </p:cNvPr>
            <p:cNvSpPr/>
            <p:nvPr/>
          </p:nvSpPr>
          <p:spPr>
            <a:xfrm>
              <a:off x="1861086" y="1193674"/>
              <a:ext cx="2251822" cy="3506560"/>
            </a:xfrm>
            <a:prstGeom prst="round2SameRect">
              <a:avLst/>
            </a:prstGeom>
            <a:solidFill>
              <a:schemeClr val="tx1">
                <a:alpha val="2953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495"/>
              <a:endParaRPr lang="en-DE">
                <a:solidFill>
                  <a:srgbClr val="FFFFFF"/>
                </a:solidFill>
                <a:latin typeface="Arial" panose="020B0604020202020204"/>
              </a:endParaRPr>
            </a:p>
          </p:txBody>
        </p:sp>
        <p:sp>
          <p:nvSpPr>
            <p:cNvPr id="13" name="TextBox 12">
              <a:extLst>
                <a:ext uri="{FF2B5EF4-FFF2-40B4-BE49-F238E27FC236}">
                  <a16:creationId xmlns:a16="http://schemas.microsoft.com/office/drawing/2014/main" id="{01CFD161-592D-33F6-FF1F-DC42FA2AB8A0}"/>
                </a:ext>
              </a:extLst>
            </p:cNvPr>
            <p:cNvSpPr txBox="1"/>
            <p:nvPr/>
          </p:nvSpPr>
          <p:spPr>
            <a:xfrm>
              <a:off x="2056055" y="1428325"/>
              <a:ext cx="2081603" cy="2677656"/>
            </a:xfrm>
            <a:prstGeom prst="rect">
              <a:avLst/>
            </a:prstGeom>
            <a:noFill/>
          </p:spPr>
          <p:txBody>
            <a:bodyPr wrap="square" rtlCol="0">
              <a:spAutoFit/>
            </a:bodyPr>
            <a:lstStyle/>
            <a:p>
              <a:pPr defTabSz="609495"/>
              <a:r>
                <a:rPr lang="en-US" sz="2400" dirty="0"/>
                <a:t>Tracking adaptation finance and its efficacy in reducing climate risks</a:t>
              </a:r>
              <a:endParaRPr lang="en-GB" sz="2400" dirty="0">
                <a:solidFill>
                  <a:srgbClr val="000000"/>
                </a:solidFill>
              </a:endParaRPr>
            </a:p>
            <a:p>
              <a:pPr defTabSz="609495"/>
              <a:endParaRPr lang="en-GB" sz="2400" dirty="0">
                <a:solidFill>
                  <a:srgbClr val="000000"/>
                </a:solidFill>
              </a:endParaRPr>
            </a:p>
          </p:txBody>
        </p:sp>
      </p:grpSp>
      <p:sp>
        <p:nvSpPr>
          <p:cNvPr id="15" name="Rectangle 14">
            <a:extLst>
              <a:ext uri="{FF2B5EF4-FFF2-40B4-BE49-F238E27FC236}">
                <a16:creationId xmlns:a16="http://schemas.microsoft.com/office/drawing/2014/main" id="{1F4B69AC-0295-C8FB-D024-87CCD83DBC4F}"/>
              </a:ext>
            </a:extLst>
          </p:cNvPr>
          <p:cNvSpPr/>
          <p:nvPr/>
        </p:nvSpPr>
        <p:spPr>
          <a:xfrm>
            <a:off x="601782" y="6463685"/>
            <a:ext cx="4660250" cy="369332"/>
          </a:xfrm>
          <a:prstGeom prst="rect">
            <a:avLst/>
          </a:prstGeom>
        </p:spPr>
        <p:txBody>
          <a:bodyPr wrap="none">
            <a:spAutoFit/>
          </a:bodyPr>
          <a:lstStyle/>
          <a:p>
            <a:pPr defTabSz="609495"/>
            <a:r>
              <a:rPr lang="en-GB" dirty="0">
                <a:solidFill>
                  <a:srgbClr val="FFFFFF"/>
                </a:solidFill>
                <a:latin typeface="Arial" panose="020B0604020202020204"/>
              </a:rPr>
              <a:t>IPCC, WGII, Ch 4 &amp;17, IPCC, WGII SPM  </a:t>
            </a:r>
            <a:endParaRPr lang="en-GB" dirty="0">
              <a:solidFill>
                <a:srgbClr val="464749"/>
              </a:solidFill>
              <a:latin typeface="Arial" panose="020B0604020202020204"/>
            </a:endParaRPr>
          </a:p>
        </p:txBody>
      </p:sp>
      <p:sp>
        <p:nvSpPr>
          <p:cNvPr id="19" name="Title 1">
            <a:extLst>
              <a:ext uri="{FF2B5EF4-FFF2-40B4-BE49-F238E27FC236}">
                <a16:creationId xmlns:a16="http://schemas.microsoft.com/office/drawing/2014/main" id="{45346217-FD7D-601B-B6BF-43DA95C78ACB}"/>
              </a:ext>
            </a:extLst>
          </p:cNvPr>
          <p:cNvSpPr>
            <a:spLocks noGrp="1"/>
          </p:cNvSpPr>
          <p:nvPr>
            <p:ph type="title"/>
          </p:nvPr>
        </p:nvSpPr>
        <p:spPr>
          <a:xfrm>
            <a:off x="919002" y="233925"/>
            <a:ext cx="10205009" cy="776459"/>
          </a:xfrm>
        </p:spPr>
        <p:txBody>
          <a:bodyPr>
            <a:normAutofit fontScale="90000"/>
          </a:bodyPr>
          <a:lstStyle/>
          <a:p>
            <a:r>
              <a:rPr lang="en-US" dirty="0"/>
              <a:t>Possible Examples of activities: Repository of innovative methods and metrics</a:t>
            </a:r>
          </a:p>
        </p:txBody>
      </p:sp>
    </p:spTree>
    <p:extLst>
      <p:ext uri="{BB962C8B-B14F-4D97-AF65-F5344CB8AC3E}">
        <p14:creationId xmlns:p14="http://schemas.microsoft.com/office/powerpoint/2010/main" val="2500402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CD453-3CD0-9138-317E-4EA8D39DCE1D}"/>
              </a:ext>
            </a:extLst>
          </p:cNvPr>
          <p:cNvSpPr>
            <a:spLocks noGrp="1"/>
          </p:cNvSpPr>
          <p:nvPr>
            <p:ph type="title"/>
          </p:nvPr>
        </p:nvSpPr>
        <p:spPr/>
        <p:txBody>
          <a:bodyPr/>
          <a:lstStyle/>
          <a:p>
            <a:r>
              <a:rPr lang="en-US" sz="3200" b="1" dirty="0"/>
              <a:t>Questions for Module 2: </a:t>
            </a:r>
            <a:endParaRPr lang="en-US" dirty="0"/>
          </a:p>
        </p:txBody>
      </p:sp>
      <p:sp>
        <p:nvSpPr>
          <p:cNvPr id="4" name="Text Placeholder 1">
            <a:extLst>
              <a:ext uri="{FF2B5EF4-FFF2-40B4-BE49-F238E27FC236}">
                <a16:creationId xmlns:a16="http://schemas.microsoft.com/office/drawing/2014/main" id="{09D19671-1C13-15D5-C0D2-5ABB9C9159CA}"/>
              </a:ext>
            </a:extLst>
          </p:cNvPr>
          <p:cNvSpPr>
            <a:spLocks noGrp="1"/>
          </p:cNvSpPr>
          <p:nvPr>
            <p:ph idx="1"/>
          </p:nvPr>
        </p:nvSpPr>
        <p:spPr/>
        <p:txBody>
          <a:bodyPr>
            <a:normAutofit/>
          </a:bodyPr>
          <a:lstStyle/>
          <a:p>
            <a:pPr marL="95240"/>
            <a:r>
              <a:rPr lang="en-US" dirty="0">
                <a:solidFill>
                  <a:schemeClr val="tx1"/>
                </a:solidFill>
              </a:rPr>
              <a:t>Given the Platform is tasked with curating metrics and methods, we need your help with:</a:t>
            </a:r>
          </a:p>
          <a:p>
            <a:endParaRPr lang="en-US" dirty="0">
              <a:solidFill>
                <a:schemeClr val="tx1"/>
              </a:solidFill>
            </a:endParaRPr>
          </a:p>
          <a:p>
            <a:pPr marL="342900" indent="-342900">
              <a:buFont typeface="Arial" panose="020B0604020202020204" pitchFamily="34" charset="0"/>
              <a:buChar char="•"/>
            </a:pPr>
            <a:r>
              <a:rPr lang="en-US" dirty="0">
                <a:solidFill>
                  <a:schemeClr val="tx1"/>
                </a:solidFill>
              </a:rPr>
              <a:t>Identifying climate change related metrics and/or methods: </a:t>
            </a:r>
          </a:p>
          <a:p>
            <a:pPr lvl="1"/>
            <a:r>
              <a:rPr lang="en-US" dirty="0">
                <a:solidFill>
                  <a:schemeClr val="tx1"/>
                </a:solidFill>
              </a:rPr>
              <a:t>that already exists within the CGIAR; </a:t>
            </a:r>
          </a:p>
          <a:p>
            <a:pPr lvl="1"/>
            <a:r>
              <a:rPr lang="en-US" dirty="0">
                <a:solidFill>
                  <a:schemeClr val="tx1"/>
                </a:solidFill>
              </a:rPr>
              <a:t>are being developed now;</a:t>
            </a:r>
          </a:p>
          <a:p>
            <a:pPr lvl="1"/>
            <a:r>
              <a:rPr lang="en-US" dirty="0">
                <a:solidFill>
                  <a:schemeClr val="tx1"/>
                </a:solidFill>
              </a:rPr>
              <a:t>should be developed because it does not exist.</a:t>
            </a:r>
          </a:p>
          <a:p>
            <a:endParaRPr lang="en-US" dirty="0">
              <a:solidFill>
                <a:schemeClr val="tx1"/>
              </a:solidFill>
            </a:endParaRPr>
          </a:p>
          <a:p>
            <a:pPr marL="95240"/>
            <a:r>
              <a:rPr lang="en-US" sz="1800" dirty="0">
                <a:solidFill>
                  <a:schemeClr val="tx1"/>
                </a:solidFill>
              </a:rPr>
              <a:t>Suggestion:</a:t>
            </a:r>
          </a:p>
          <a:p>
            <a:pPr lvl="1"/>
            <a:r>
              <a:rPr lang="en-US" sz="1800" dirty="0">
                <a:solidFill>
                  <a:schemeClr val="tx1"/>
                </a:solidFill>
              </a:rPr>
              <a:t>You might want to get into thematic buckets here and think in terms of methods and metrics  in themes like adaptation, mitigation, breeding crops and  livestock for resilience, migration, physical aspects of climate change etc.</a:t>
            </a:r>
          </a:p>
          <a:p>
            <a:endParaRPr lang="en-US" dirty="0"/>
          </a:p>
        </p:txBody>
      </p:sp>
    </p:spTree>
    <p:extLst>
      <p:ext uri="{BB962C8B-B14F-4D97-AF65-F5344CB8AC3E}">
        <p14:creationId xmlns:p14="http://schemas.microsoft.com/office/powerpoint/2010/main" val="3575001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6C270-5F1D-F626-2E95-E62967BECD4C}"/>
              </a:ext>
            </a:extLst>
          </p:cNvPr>
          <p:cNvSpPr>
            <a:spLocks noGrp="1"/>
          </p:cNvSpPr>
          <p:nvPr>
            <p:ph type="title"/>
          </p:nvPr>
        </p:nvSpPr>
        <p:spPr/>
        <p:txBody>
          <a:bodyPr/>
          <a:lstStyle/>
          <a:p>
            <a:r>
              <a:rPr lang="en-US" dirty="0"/>
              <a:t>[Approach] Module 3: Synthesis and Gaps</a:t>
            </a:r>
          </a:p>
        </p:txBody>
      </p:sp>
      <p:graphicFrame>
        <p:nvGraphicFramePr>
          <p:cNvPr id="4" name="Content Placeholder 6">
            <a:extLst>
              <a:ext uri="{FF2B5EF4-FFF2-40B4-BE49-F238E27FC236}">
                <a16:creationId xmlns:a16="http://schemas.microsoft.com/office/drawing/2014/main" id="{FC56445E-D8DE-2BDB-F325-ACC760B9C791}"/>
              </a:ext>
            </a:extLst>
          </p:cNvPr>
          <p:cNvGraphicFramePr>
            <a:graphicFrameLocks noGrp="1"/>
          </p:cNvGraphicFramePr>
          <p:nvPr>
            <p:ph idx="1"/>
            <p:extLst>
              <p:ext uri="{D42A27DB-BD31-4B8C-83A1-F6EECF244321}">
                <p14:modId xmlns:p14="http://schemas.microsoft.com/office/powerpoint/2010/main" val="752111866"/>
              </p:ext>
            </p:extLst>
          </p:nvPr>
        </p:nvGraphicFramePr>
        <p:xfrm>
          <a:off x="725488" y="1358900"/>
          <a:ext cx="10687050" cy="4818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85254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AE0F0E-0FAD-EA49-9FA1-31A69C413C56}"/>
              </a:ext>
            </a:extLst>
          </p:cNvPr>
          <p:cNvPicPr>
            <a:picLocks noChangeAspect="1"/>
          </p:cNvPicPr>
          <p:nvPr/>
        </p:nvPicPr>
        <p:blipFill rotWithShape="1">
          <a:blip r:embed="rId2">
            <a:extLst>
              <a:ext uri="{28A0092B-C50C-407E-A947-70E740481C1C}">
                <a14:useLocalDpi xmlns:a14="http://schemas.microsoft.com/office/drawing/2010/main" val="0"/>
              </a:ext>
            </a:extLst>
          </a:blip>
          <a:srcRect l="2630" t="18759" r="1234" b="5864"/>
          <a:stretch/>
        </p:blipFill>
        <p:spPr>
          <a:xfrm>
            <a:off x="38419" y="1569685"/>
            <a:ext cx="11720768" cy="5125876"/>
          </a:xfrm>
          <a:prstGeom prst="rect">
            <a:avLst/>
          </a:prstGeom>
        </p:spPr>
      </p:pic>
      <p:sp>
        <p:nvSpPr>
          <p:cNvPr id="5" name="Title 1">
            <a:extLst>
              <a:ext uri="{FF2B5EF4-FFF2-40B4-BE49-F238E27FC236}">
                <a16:creationId xmlns:a16="http://schemas.microsoft.com/office/drawing/2014/main" id="{444A1A6E-C077-3D4E-B93C-E5FAF393E675}"/>
              </a:ext>
            </a:extLst>
          </p:cNvPr>
          <p:cNvSpPr txBox="1">
            <a:spLocks/>
          </p:cNvSpPr>
          <p:nvPr/>
        </p:nvSpPr>
        <p:spPr>
          <a:xfrm>
            <a:off x="320669" y="340071"/>
            <a:ext cx="11077434" cy="901537"/>
          </a:xfrm>
          <a:prstGeom prst="rect">
            <a:avLst/>
          </a:prstGeom>
        </p:spPr>
        <p:txBody>
          <a:bodyPr vert="horz" lIns="91440" tIns="45720" rIns="91440" bIns="45720" rtlCol="0" anchor="ctr" anchorCtr="0">
            <a:noAutofit/>
          </a:bodyPr>
          <a:lstStyle>
            <a:lvl1pPr algn="l" defTabSz="914400" rtl="0" eaLnBrk="1" latinLnBrk="0" hangingPunct="1">
              <a:lnSpc>
                <a:spcPct val="90000"/>
              </a:lnSpc>
              <a:spcBef>
                <a:spcPct val="0"/>
              </a:spcBef>
              <a:buNone/>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stStyle>
          <a:p>
            <a:pPr fontAlgn="base">
              <a:spcAft>
                <a:spcPct val="0"/>
              </a:spcAft>
            </a:pPr>
            <a:r>
              <a:rPr lang="en-US" dirty="0">
                <a:latin typeface="Montserrat" pitchFamily="2" charset="77"/>
              </a:rPr>
              <a:t>Examples of Impacts of Climate Action Investments</a:t>
            </a:r>
            <a:endParaRPr lang="en-GB" dirty="0">
              <a:latin typeface="Montserrat" pitchFamily="2" charset="77"/>
            </a:endParaRPr>
          </a:p>
        </p:txBody>
      </p:sp>
      <p:sp>
        <p:nvSpPr>
          <p:cNvPr id="6" name="Subtitle 2">
            <a:extLst>
              <a:ext uri="{FF2B5EF4-FFF2-40B4-BE49-F238E27FC236}">
                <a16:creationId xmlns:a16="http://schemas.microsoft.com/office/drawing/2014/main" id="{791677F6-80F5-FB4E-A3C2-427FB87A8E7E}"/>
              </a:ext>
            </a:extLst>
          </p:cNvPr>
          <p:cNvSpPr txBox="1">
            <a:spLocks/>
          </p:cNvSpPr>
          <p:nvPr/>
        </p:nvSpPr>
        <p:spPr>
          <a:xfrm>
            <a:off x="320669" y="1313017"/>
            <a:ext cx="7086810" cy="497104"/>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a:ea typeface="Helvetica Neue Condensed" panose="02000503000000020004" pitchFamily="2" charset="0"/>
                <a:cs typeface="Helvetica Neue Condensed" panose="02000503000000020004" pitchFamily="2" charset="0"/>
              </a:rPr>
              <a:t>Projected benefits and examples of adaptation from CGIAR plant breeding and crop management in key climate hazard areas</a:t>
            </a:r>
            <a:endParaRPr lang="en-GB" sz="1400"/>
          </a:p>
        </p:txBody>
      </p:sp>
      <p:sp>
        <p:nvSpPr>
          <p:cNvPr id="7" name="TextBox 6">
            <a:extLst>
              <a:ext uri="{FF2B5EF4-FFF2-40B4-BE49-F238E27FC236}">
                <a16:creationId xmlns:a16="http://schemas.microsoft.com/office/drawing/2014/main" id="{A1BC2A3E-A551-624A-8388-DD5F953E1D8C}"/>
              </a:ext>
            </a:extLst>
          </p:cNvPr>
          <p:cNvSpPr txBox="1"/>
          <p:nvPr/>
        </p:nvSpPr>
        <p:spPr>
          <a:xfrm>
            <a:off x="1134536" y="1900626"/>
            <a:ext cx="2061670" cy="754053"/>
          </a:xfrm>
          <a:prstGeom prst="rect">
            <a:avLst/>
          </a:prstGeom>
          <a:noFill/>
        </p:spPr>
        <p:txBody>
          <a:bodyPr wrap="square" rtlCol="0">
            <a:spAutoFit/>
          </a:bodyPr>
          <a:lstStyle/>
          <a:p>
            <a:r>
              <a:rPr lang="en-US" sz="1300" b="1">
                <a:solidFill>
                  <a:srgbClr val="F4A21B"/>
                </a:solidFill>
              </a:rPr>
              <a:t>500k</a:t>
            </a:r>
            <a:r>
              <a:rPr lang="en-US" sz="1300">
                <a:solidFill>
                  <a:srgbClr val="F4A21B"/>
                </a:solidFill>
              </a:rPr>
              <a:t> </a:t>
            </a:r>
            <a:r>
              <a:rPr lang="en-US" sz="1300" b="1">
                <a:solidFill>
                  <a:srgbClr val="F4A21B"/>
                </a:solidFill>
              </a:rPr>
              <a:t>Mexican farmers</a:t>
            </a:r>
            <a:r>
              <a:rPr lang="en-US" sz="1300" b="1">
                <a:solidFill>
                  <a:srgbClr val="F08620"/>
                </a:solidFill>
              </a:rPr>
              <a:t> </a:t>
            </a:r>
            <a:r>
              <a:rPr lang="en-US" sz="1000">
                <a:latin typeface="+mj-lt"/>
              </a:rPr>
              <a:t>with 50% yield gains by using better agronomy and CGIAR-related improved varieties</a:t>
            </a:r>
          </a:p>
        </p:txBody>
      </p:sp>
      <p:sp>
        <p:nvSpPr>
          <p:cNvPr id="8" name="TextBox 7">
            <a:extLst>
              <a:ext uri="{FF2B5EF4-FFF2-40B4-BE49-F238E27FC236}">
                <a16:creationId xmlns:a16="http://schemas.microsoft.com/office/drawing/2014/main" id="{0FA4AB01-476B-E94C-BB2F-4B29D34B4C15}"/>
              </a:ext>
            </a:extLst>
          </p:cNvPr>
          <p:cNvSpPr txBox="1"/>
          <p:nvPr/>
        </p:nvSpPr>
        <p:spPr>
          <a:xfrm>
            <a:off x="371778" y="4777226"/>
            <a:ext cx="1606794" cy="754053"/>
          </a:xfrm>
          <a:prstGeom prst="rect">
            <a:avLst/>
          </a:prstGeom>
          <a:noFill/>
        </p:spPr>
        <p:txBody>
          <a:bodyPr wrap="square" rtlCol="0">
            <a:spAutoFit/>
          </a:bodyPr>
          <a:lstStyle/>
          <a:p>
            <a:r>
              <a:rPr lang="en-US" sz="1300" b="1">
                <a:solidFill>
                  <a:srgbClr val="F4A21B"/>
                </a:solidFill>
              </a:rPr>
              <a:t>500k farmers in LAM </a:t>
            </a:r>
            <a:r>
              <a:rPr lang="en-US" sz="1000">
                <a:latin typeface="+mj-lt"/>
              </a:rPr>
              <a:t>managing crops better through CGIAR-informed </a:t>
            </a:r>
            <a:r>
              <a:rPr lang="en-US" sz="1000" err="1">
                <a:latin typeface="+mj-lt"/>
              </a:rPr>
              <a:t>agro</a:t>
            </a:r>
            <a:r>
              <a:rPr lang="en-US" sz="1000">
                <a:latin typeface="+mj-lt"/>
              </a:rPr>
              <a:t>-advisories</a:t>
            </a:r>
          </a:p>
        </p:txBody>
      </p:sp>
      <p:sp>
        <p:nvSpPr>
          <p:cNvPr id="9" name="TextBox 8">
            <a:extLst>
              <a:ext uri="{FF2B5EF4-FFF2-40B4-BE49-F238E27FC236}">
                <a16:creationId xmlns:a16="http://schemas.microsoft.com/office/drawing/2014/main" id="{5CF690BE-1E85-3249-8F06-EBA324B56651}"/>
              </a:ext>
            </a:extLst>
          </p:cNvPr>
          <p:cNvSpPr txBox="1"/>
          <p:nvPr/>
        </p:nvSpPr>
        <p:spPr>
          <a:xfrm>
            <a:off x="2783570" y="2748323"/>
            <a:ext cx="1786698" cy="800219"/>
          </a:xfrm>
          <a:prstGeom prst="rect">
            <a:avLst/>
          </a:prstGeom>
          <a:noFill/>
        </p:spPr>
        <p:txBody>
          <a:bodyPr wrap="square" rtlCol="0">
            <a:spAutoFit/>
          </a:bodyPr>
          <a:lstStyle/>
          <a:p>
            <a:r>
              <a:rPr lang="en-US" sz="1000">
                <a:latin typeface="+mj-lt"/>
              </a:rPr>
              <a:t>Scaling climate forecast-based agronomic advisories in </a:t>
            </a:r>
            <a:r>
              <a:rPr lang="en-US" sz="1300" b="1">
                <a:solidFill>
                  <a:srgbClr val="F4A21B"/>
                </a:solidFill>
              </a:rPr>
              <a:t>benefitting 7.4m rural people in Senegal</a:t>
            </a:r>
          </a:p>
        </p:txBody>
      </p:sp>
      <p:sp>
        <p:nvSpPr>
          <p:cNvPr id="10" name="TextBox 9">
            <a:extLst>
              <a:ext uri="{FF2B5EF4-FFF2-40B4-BE49-F238E27FC236}">
                <a16:creationId xmlns:a16="http://schemas.microsoft.com/office/drawing/2014/main" id="{EB8236B1-8D72-744D-B7DB-42D07F14CF9E}"/>
              </a:ext>
            </a:extLst>
          </p:cNvPr>
          <p:cNvSpPr txBox="1"/>
          <p:nvPr/>
        </p:nvSpPr>
        <p:spPr>
          <a:xfrm>
            <a:off x="3537697" y="4672144"/>
            <a:ext cx="1925942" cy="1107996"/>
          </a:xfrm>
          <a:prstGeom prst="rect">
            <a:avLst/>
          </a:prstGeom>
          <a:solidFill>
            <a:schemeClr val="bg1"/>
          </a:solidFill>
        </p:spPr>
        <p:txBody>
          <a:bodyPr wrap="square" rtlCol="0">
            <a:spAutoFit/>
          </a:bodyPr>
          <a:lstStyle/>
          <a:p>
            <a:r>
              <a:rPr lang="en-US" sz="1000">
                <a:latin typeface="+mj-lt"/>
              </a:rPr>
              <a:t>Climate-smart valleys: low-cost, participatory approaches resulted in </a:t>
            </a:r>
            <a:r>
              <a:rPr lang="en-US" sz="1300" b="1">
                <a:solidFill>
                  <a:srgbClr val="F4A21B"/>
                </a:solidFill>
              </a:rPr>
              <a:t>94% increase in rice yields</a:t>
            </a:r>
            <a:r>
              <a:rPr lang="en-US" sz="1300" b="1">
                <a:solidFill>
                  <a:srgbClr val="F4A21B"/>
                </a:solidFill>
                <a:latin typeface="+mj-lt"/>
              </a:rPr>
              <a:t> </a:t>
            </a:r>
            <a:r>
              <a:rPr lang="en-US" sz="1000">
                <a:latin typeface="+mj-lt"/>
              </a:rPr>
              <a:t>in West Africa, benefitting over 14,000 households</a:t>
            </a:r>
          </a:p>
        </p:txBody>
      </p:sp>
      <p:sp>
        <p:nvSpPr>
          <p:cNvPr id="11" name="TextBox 10">
            <a:extLst>
              <a:ext uri="{FF2B5EF4-FFF2-40B4-BE49-F238E27FC236}">
                <a16:creationId xmlns:a16="http://schemas.microsoft.com/office/drawing/2014/main" id="{C6D15039-1975-B740-9F17-F707A630C61C}"/>
              </a:ext>
            </a:extLst>
          </p:cNvPr>
          <p:cNvSpPr txBox="1"/>
          <p:nvPr/>
        </p:nvSpPr>
        <p:spPr>
          <a:xfrm>
            <a:off x="4995425" y="5922263"/>
            <a:ext cx="2335743" cy="600164"/>
          </a:xfrm>
          <a:prstGeom prst="rect">
            <a:avLst/>
          </a:prstGeom>
          <a:noFill/>
        </p:spPr>
        <p:txBody>
          <a:bodyPr wrap="square" rtlCol="0">
            <a:spAutoFit/>
          </a:bodyPr>
          <a:lstStyle/>
          <a:p>
            <a:r>
              <a:rPr lang="en-US" sz="1000">
                <a:latin typeface="+mj-lt"/>
              </a:rPr>
              <a:t>Stress tolerant CGIAR-related maize seeds </a:t>
            </a:r>
            <a:r>
              <a:rPr lang="en-US" sz="1300" b="1">
                <a:solidFill>
                  <a:srgbClr val="F4A21B"/>
                </a:solidFill>
              </a:rPr>
              <a:t>benefitting 64.8 million</a:t>
            </a:r>
            <a:r>
              <a:rPr lang="en-US" sz="1000">
                <a:solidFill>
                  <a:srgbClr val="F4A21B"/>
                </a:solidFill>
                <a:latin typeface="+mj-lt"/>
              </a:rPr>
              <a:t> </a:t>
            </a:r>
            <a:r>
              <a:rPr lang="en-US" sz="1000">
                <a:latin typeface="+mj-lt"/>
              </a:rPr>
              <a:t>people in 13 countries in sub-Saharan Africa</a:t>
            </a:r>
          </a:p>
        </p:txBody>
      </p:sp>
      <p:sp>
        <p:nvSpPr>
          <p:cNvPr id="12" name="TextBox 11">
            <a:extLst>
              <a:ext uri="{FF2B5EF4-FFF2-40B4-BE49-F238E27FC236}">
                <a16:creationId xmlns:a16="http://schemas.microsoft.com/office/drawing/2014/main" id="{C66BE009-338A-B84C-8CE6-767C80A86F8E}"/>
              </a:ext>
            </a:extLst>
          </p:cNvPr>
          <p:cNvSpPr txBox="1"/>
          <p:nvPr/>
        </p:nvSpPr>
        <p:spPr>
          <a:xfrm>
            <a:off x="4530695" y="1966827"/>
            <a:ext cx="2182960" cy="646331"/>
          </a:xfrm>
          <a:prstGeom prst="rect">
            <a:avLst/>
          </a:prstGeom>
          <a:noFill/>
        </p:spPr>
        <p:txBody>
          <a:bodyPr wrap="square" rtlCol="0">
            <a:spAutoFit/>
          </a:bodyPr>
          <a:lstStyle/>
          <a:p>
            <a:r>
              <a:rPr lang="en-US" sz="1000">
                <a:latin typeface="+mj-lt"/>
              </a:rPr>
              <a:t>Crowdsourcing improved seeds </a:t>
            </a:r>
            <a:r>
              <a:rPr lang="en-US" sz="1300" b="1">
                <a:solidFill>
                  <a:srgbClr val="F4A21B"/>
                </a:solidFill>
              </a:rPr>
              <a:t>benefitting 1.3m Ethiopian farmers</a:t>
            </a:r>
            <a:r>
              <a:rPr lang="en-US" sz="1200"/>
              <a:t> </a:t>
            </a:r>
            <a:r>
              <a:rPr lang="en-US" sz="1000">
                <a:latin typeface="+mj-lt"/>
              </a:rPr>
              <a:t>(53% women)</a:t>
            </a:r>
          </a:p>
        </p:txBody>
      </p:sp>
      <p:sp>
        <p:nvSpPr>
          <p:cNvPr id="13" name="TextBox 12">
            <a:extLst>
              <a:ext uri="{FF2B5EF4-FFF2-40B4-BE49-F238E27FC236}">
                <a16:creationId xmlns:a16="http://schemas.microsoft.com/office/drawing/2014/main" id="{30F52D75-3252-544F-8373-EA8232F30BC0}"/>
              </a:ext>
            </a:extLst>
          </p:cNvPr>
          <p:cNvSpPr txBox="1"/>
          <p:nvPr/>
        </p:nvSpPr>
        <p:spPr>
          <a:xfrm>
            <a:off x="7173898" y="4203990"/>
            <a:ext cx="1912423" cy="646331"/>
          </a:xfrm>
          <a:prstGeom prst="rect">
            <a:avLst/>
          </a:prstGeom>
          <a:noFill/>
        </p:spPr>
        <p:txBody>
          <a:bodyPr wrap="square" rtlCol="0">
            <a:spAutoFit/>
          </a:bodyPr>
          <a:lstStyle/>
          <a:p>
            <a:r>
              <a:rPr lang="en-US" sz="1300" b="1">
                <a:solidFill>
                  <a:srgbClr val="F4A21B"/>
                </a:solidFill>
              </a:rPr>
              <a:t>1m farmers in Maharashtra</a:t>
            </a:r>
            <a:r>
              <a:rPr lang="en-US" sz="1200" b="1">
                <a:solidFill>
                  <a:srgbClr val="F4A21B"/>
                </a:solidFill>
              </a:rPr>
              <a:t> </a:t>
            </a:r>
            <a:r>
              <a:rPr lang="en-US" sz="1000">
                <a:latin typeface="+mj-lt"/>
              </a:rPr>
              <a:t>using CGIAR-informed insurance schemes</a:t>
            </a:r>
          </a:p>
        </p:txBody>
      </p:sp>
      <p:sp>
        <p:nvSpPr>
          <p:cNvPr id="14" name="TextBox 13">
            <a:extLst>
              <a:ext uri="{FF2B5EF4-FFF2-40B4-BE49-F238E27FC236}">
                <a16:creationId xmlns:a16="http://schemas.microsoft.com/office/drawing/2014/main" id="{1CFB3719-B28D-C94A-9646-0872A99DBE74}"/>
              </a:ext>
            </a:extLst>
          </p:cNvPr>
          <p:cNvSpPr txBox="1"/>
          <p:nvPr/>
        </p:nvSpPr>
        <p:spPr>
          <a:xfrm>
            <a:off x="8413806" y="1470800"/>
            <a:ext cx="2928013" cy="800219"/>
          </a:xfrm>
          <a:prstGeom prst="rect">
            <a:avLst/>
          </a:prstGeom>
          <a:solidFill>
            <a:schemeClr val="bg1">
              <a:alpha val="85000"/>
            </a:schemeClr>
          </a:solidFill>
        </p:spPr>
        <p:txBody>
          <a:bodyPr wrap="square" rtlCol="0">
            <a:spAutoFit/>
          </a:bodyPr>
          <a:lstStyle/>
          <a:p>
            <a:r>
              <a:rPr lang="en-US" sz="1000">
                <a:latin typeface="+mj-lt"/>
              </a:rPr>
              <a:t>Improved fisheries </a:t>
            </a:r>
            <a:r>
              <a:rPr lang="en-US" sz="1300" b="1">
                <a:solidFill>
                  <a:srgbClr val="F4A21B"/>
                </a:solidFill>
              </a:rPr>
              <a:t>assisted</a:t>
            </a:r>
            <a:r>
              <a:rPr lang="en-US" sz="1300">
                <a:solidFill>
                  <a:srgbClr val="F4A21B"/>
                </a:solidFill>
              </a:rPr>
              <a:t> </a:t>
            </a:r>
            <a:r>
              <a:rPr lang="en-US" sz="1300" b="1">
                <a:solidFill>
                  <a:srgbClr val="F4A21B"/>
                </a:solidFill>
              </a:rPr>
              <a:t>20,966 people</a:t>
            </a:r>
            <a:r>
              <a:rPr lang="en-US" sz="1000">
                <a:solidFill>
                  <a:srgbClr val="F4A21B"/>
                </a:solidFill>
                <a:latin typeface="+mj-lt"/>
              </a:rPr>
              <a:t> </a:t>
            </a:r>
            <a:r>
              <a:rPr lang="en-US" sz="1000">
                <a:latin typeface="+mj-lt"/>
              </a:rPr>
              <a:t>(45% women) out of poverty in Bangladesh; and </a:t>
            </a:r>
            <a:r>
              <a:rPr lang="en-US" sz="1300" b="1">
                <a:solidFill>
                  <a:srgbClr val="F4A21B"/>
                </a:solidFill>
              </a:rPr>
              <a:t>121k hectares</a:t>
            </a:r>
            <a:r>
              <a:rPr lang="en-US" sz="1200">
                <a:solidFill>
                  <a:srgbClr val="F4A21B"/>
                </a:solidFill>
              </a:rPr>
              <a:t> </a:t>
            </a:r>
            <a:r>
              <a:rPr lang="en-US" sz="1000">
                <a:latin typeface="+mj-lt"/>
              </a:rPr>
              <a:t>of freshwater area are under improved management</a:t>
            </a:r>
          </a:p>
        </p:txBody>
      </p:sp>
      <p:sp>
        <p:nvSpPr>
          <p:cNvPr id="15" name="TextBox 14">
            <a:extLst>
              <a:ext uri="{FF2B5EF4-FFF2-40B4-BE49-F238E27FC236}">
                <a16:creationId xmlns:a16="http://schemas.microsoft.com/office/drawing/2014/main" id="{E82C096D-9283-8A4F-AB9A-EA375CE9EDC1}"/>
              </a:ext>
            </a:extLst>
          </p:cNvPr>
          <p:cNvSpPr txBox="1"/>
          <p:nvPr/>
        </p:nvSpPr>
        <p:spPr>
          <a:xfrm>
            <a:off x="10517947" y="2852135"/>
            <a:ext cx="1371563" cy="986658"/>
          </a:xfrm>
          <a:prstGeom prst="rect">
            <a:avLst/>
          </a:prstGeom>
          <a:noFill/>
        </p:spPr>
        <p:txBody>
          <a:bodyPr wrap="square" rtlCol="0">
            <a:spAutoFit/>
          </a:bodyPr>
          <a:lstStyle/>
          <a:p>
            <a:r>
              <a:rPr lang="en-US" sz="1300" b="1">
                <a:solidFill>
                  <a:srgbClr val="F4A21B"/>
                </a:solidFill>
              </a:rPr>
              <a:t>600k hectares of rice </a:t>
            </a:r>
            <a:r>
              <a:rPr lang="en-US" sz="1000">
                <a:latin typeface="+mj-lt"/>
              </a:rPr>
              <a:t>planted earlier in Vietnam to avoid risk of salinity intrusion due to El Niño</a:t>
            </a:r>
          </a:p>
        </p:txBody>
      </p:sp>
      <p:grpSp>
        <p:nvGrpSpPr>
          <p:cNvPr id="16" name="Group 15">
            <a:extLst>
              <a:ext uri="{FF2B5EF4-FFF2-40B4-BE49-F238E27FC236}">
                <a16:creationId xmlns:a16="http://schemas.microsoft.com/office/drawing/2014/main" id="{0F6A5044-9238-A448-9321-8C209EE874DE}"/>
              </a:ext>
            </a:extLst>
          </p:cNvPr>
          <p:cNvGrpSpPr/>
          <p:nvPr/>
        </p:nvGrpSpPr>
        <p:grpSpPr>
          <a:xfrm>
            <a:off x="8944334" y="5024730"/>
            <a:ext cx="2945176" cy="1422444"/>
            <a:chOff x="8779448" y="5081595"/>
            <a:chExt cx="2945176" cy="1422444"/>
          </a:xfrm>
        </p:grpSpPr>
        <p:pic>
          <p:nvPicPr>
            <p:cNvPr id="17" name="Picture 16">
              <a:extLst>
                <a:ext uri="{FF2B5EF4-FFF2-40B4-BE49-F238E27FC236}">
                  <a16:creationId xmlns:a16="http://schemas.microsoft.com/office/drawing/2014/main" id="{1B2A680A-149D-D04A-99A9-B5FE2A66BFA7}"/>
                </a:ext>
              </a:extLst>
            </p:cNvPr>
            <p:cNvPicPr>
              <a:picLocks noChangeAspect="1"/>
            </p:cNvPicPr>
            <p:nvPr/>
          </p:nvPicPr>
          <p:blipFill>
            <a:blip r:embed="rId3"/>
            <a:stretch>
              <a:fillRect/>
            </a:stretch>
          </p:blipFill>
          <p:spPr>
            <a:xfrm>
              <a:off x="8893719" y="5517942"/>
              <a:ext cx="182214" cy="986097"/>
            </a:xfrm>
            <a:prstGeom prst="rect">
              <a:avLst/>
            </a:prstGeom>
          </p:spPr>
        </p:pic>
        <p:sp>
          <p:nvSpPr>
            <p:cNvPr id="18" name="Subtitle 2">
              <a:extLst>
                <a:ext uri="{FF2B5EF4-FFF2-40B4-BE49-F238E27FC236}">
                  <a16:creationId xmlns:a16="http://schemas.microsoft.com/office/drawing/2014/main" id="{3FC116D8-33EE-9A4A-9461-B36C1ACF1662}"/>
                </a:ext>
              </a:extLst>
            </p:cNvPr>
            <p:cNvSpPr txBox="1">
              <a:spLocks/>
            </p:cNvSpPr>
            <p:nvPr/>
          </p:nvSpPr>
          <p:spPr>
            <a:xfrm>
              <a:off x="8779448" y="5081595"/>
              <a:ext cx="2945176" cy="40293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US" sz="1000" b="1">
                  <a:solidFill>
                    <a:schemeClr val="tx1"/>
                  </a:solidFill>
                  <a:latin typeface="Calibri" panose="020F0502020204030204" pitchFamily="34" charset="0"/>
                  <a:ea typeface="Helvetica Neue Condensed" panose="02000503000000020004" pitchFamily="2" charset="0"/>
                  <a:cs typeface="Calibri" panose="020F0502020204030204" pitchFamily="34" charset="0"/>
                </a:rPr>
                <a:t>Total number of people in rural areas projected to benefit from One CGIAR work on climate adaptation</a:t>
              </a:r>
              <a:endParaRPr lang="en-GB" sz="1000" b="1">
                <a:solidFill>
                  <a:schemeClr val="tx1"/>
                </a:solidFill>
                <a:latin typeface="Calibri" panose="020F0502020204030204" pitchFamily="34" charset="0"/>
                <a:cs typeface="Calibri" panose="020F0502020204030204" pitchFamily="34" charset="0"/>
              </a:endParaRPr>
            </a:p>
          </p:txBody>
        </p:sp>
        <p:sp>
          <p:nvSpPr>
            <p:cNvPr id="19" name="Rectangle 18">
              <a:extLst>
                <a:ext uri="{FF2B5EF4-FFF2-40B4-BE49-F238E27FC236}">
                  <a16:creationId xmlns:a16="http://schemas.microsoft.com/office/drawing/2014/main" id="{1D731C87-623F-FB4D-8277-593DAF1AE0BB}"/>
                </a:ext>
              </a:extLst>
            </p:cNvPr>
            <p:cNvSpPr/>
            <p:nvPr/>
          </p:nvSpPr>
          <p:spPr>
            <a:xfrm>
              <a:off x="9075933" y="5460071"/>
              <a:ext cx="2382591" cy="10353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30000"/>
                </a:lnSpc>
              </a:pPr>
              <a:r>
                <a:rPr lang="en-US" sz="1000">
                  <a:solidFill>
                    <a:schemeClr val="tx1"/>
                  </a:solidFill>
                </a:rPr>
                <a:t>&lt; 500k</a:t>
              </a:r>
            </a:p>
            <a:p>
              <a:pPr>
                <a:lnSpc>
                  <a:spcPct val="130000"/>
                </a:lnSpc>
              </a:pPr>
              <a:r>
                <a:rPr lang="en-US" sz="1000">
                  <a:solidFill>
                    <a:schemeClr val="tx1"/>
                  </a:solidFill>
                </a:rPr>
                <a:t>between 500k and 1.5 million</a:t>
              </a:r>
            </a:p>
            <a:p>
              <a:pPr>
                <a:lnSpc>
                  <a:spcPct val="130000"/>
                </a:lnSpc>
              </a:pPr>
              <a:r>
                <a:rPr lang="en-US" sz="1000">
                  <a:solidFill>
                    <a:schemeClr val="tx1"/>
                  </a:solidFill>
                </a:rPr>
                <a:t>between 1.5 and 5 million</a:t>
              </a:r>
            </a:p>
            <a:p>
              <a:pPr>
                <a:lnSpc>
                  <a:spcPct val="130000"/>
                </a:lnSpc>
              </a:pPr>
              <a:r>
                <a:rPr lang="en-US" sz="1000">
                  <a:solidFill>
                    <a:schemeClr val="tx1"/>
                  </a:solidFill>
                </a:rPr>
                <a:t>between 5 and 10 million</a:t>
              </a:r>
            </a:p>
            <a:p>
              <a:pPr>
                <a:lnSpc>
                  <a:spcPct val="130000"/>
                </a:lnSpc>
              </a:pPr>
              <a:r>
                <a:rPr lang="en-US" sz="1000">
                  <a:solidFill>
                    <a:schemeClr val="tx1"/>
                  </a:solidFill>
                </a:rPr>
                <a:t>above 10 million</a:t>
              </a:r>
            </a:p>
          </p:txBody>
        </p:sp>
      </p:grpSp>
      <p:cxnSp>
        <p:nvCxnSpPr>
          <p:cNvPr id="20" name="Elbow Connector 19">
            <a:extLst>
              <a:ext uri="{FF2B5EF4-FFF2-40B4-BE49-F238E27FC236}">
                <a16:creationId xmlns:a16="http://schemas.microsoft.com/office/drawing/2014/main" id="{2F3DBC11-CE3E-3E41-AC6D-037845F9033A}"/>
              </a:ext>
            </a:extLst>
          </p:cNvPr>
          <p:cNvCxnSpPr>
            <a:cxnSpLocks/>
          </p:cNvCxnSpPr>
          <p:nvPr/>
        </p:nvCxnSpPr>
        <p:spPr>
          <a:xfrm rot="10800000" flipV="1">
            <a:off x="878811" y="3833356"/>
            <a:ext cx="1124128" cy="954873"/>
          </a:xfrm>
          <a:prstGeom prst="bentConnector3">
            <a:avLst>
              <a:gd name="adj1" fmla="val 100000"/>
            </a:avLst>
          </a:prstGeom>
          <a:ln>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a:extLst>
              <a:ext uri="{FF2B5EF4-FFF2-40B4-BE49-F238E27FC236}">
                <a16:creationId xmlns:a16="http://schemas.microsoft.com/office/drawing/2014/main" id="{B3757A4D-90B4-8C42-A2B8-7BD92FD97E98}"/>
              </a:ext>
            </a:extLst>
          </p:cNvPr>
          <p:cNvCxnSpPr>
            <a:cxnSpLocks/>
          </p:cNvCxnSpPr>
          <p:nvPr/>
        </p:nvCxnSpPr>
        <p:spPr>
          <a:xfrm rot="5400000" flipH="1" flipV="1">
            <a:off x="556618" y="2467502"/>
            <a:ext cx="752786" cy="203361"/>
          </a:xfrm>
          <a:prstGeom prst="bentConnector3">
            <a:avLst>
              <a:gd name="adj1" fmla="val 100148"/>
            </a:avLst>
          </a:prstGeom>
          <a:ln>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2" name="Elbow Connector 21">
            <a:extLst>
              <a:ext uri="{FF2B5EF4-FFF2-40B4-BE49-F238E27FC236}">
                <a16:creationId xmlns:a16="http://schemas.microsoft.com/office/drawing/2014/main" id="{A43941EE-4BE5-A34B-A668-95D9092E7547}"/>
              </a:ext>
            </a:extLst>
          </p:cNvPr>
          <p:cNvCxnSpPr>
            <a:cxnSpLocks/>
          </p:cNvCxnSpPr>
          <p:nvPr/>
        </p:nvCxnSpPr>
        <p:spPr>
          <a:xfrm rot="10800000">
            <a:off x="3708451" y="3509128"/>
            <a:ext cx="822244" cy="194119"/>
          </a:xfrm>
          <a:prstGeom prst="bentConnector3">
            <a:avLst>
              <a:gd name="adj1" fmla="val 99852"/>
            </a:avLst>
          </a:prstGeom>
          <a:ln>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3" name="Elbow Connector 22">
            <a:extLst>
              <a:ext uri="{FF2B5EF4-FFF2-40B4-BE49-F238E27FC236}">
                <a16:creationId xmlns:a16="http://schemas.microsoft.com/office/drawing/2014/main" id="{AD1C0CC5-9934-4A4D-954F-CED61565E5DB}"/>
              </a:ext>
            </a:extLst>
          </p:cNvPr>
          <p:cNvCxnSpPr>
            <a:cxnSpLocks/>
            <a:endCxn id="10" idx="0"/>
          </p:cNvCxnSpPr>
          <p:nvPr/>
        </p:nvCxnSpPr>
        <p:spPr>
          <a:xfrm rot="5400000">
            <a:off x="4421191" y="3751722"/>
            <a:ext cx="999899" cy="840944"/>
          </a:xfrm>
          <a:prstGeom prst="bentConnector3">
            <a:avLst>
              <a:gd name="adj1" fmla="val 69709"/>
            </a:avLst>
          </a:prstGeom>
          <a:ln>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4390FF79-940B-9445-9727-75F618484E1C}"/>
              </a:ext>
            </a:extLst>
          </p:cNvPr>
          <p:cNvCxnSpPr>
            <a:cxnSpLocks/>
          </p:cNvCxnSpPr>
          <p:nvPr/>
        </p:nvCxnSpPr>
        <p:spPr>
          <a:xfrm rot="16200000" flipV="1">
            <a:off x="5438078" y="3029909"/>
            <a:ext cx="1625523" cy="704073"/>
          </a:xfrm>
          <a:prstGeom prst="bentConnector3">
            <a:avLst>
              <a:gd name="adj1" fmla="val 58729"/>
            </a:avLst>
          </a:prstGeom>
          <a:ln>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5" name="Elbow Connector 24">
            <a:extLst>
              <a:ext uri="{FF2B5EF4-FFF2-40B4-BE49-F238E27FC236}">
                <a16:creationId xmlns:a16="http://schemas.microsoft.com/office/drawing/2014/main" id="{EB541B91-7092-BC49-B9E4-86DB2CF15578}"/>
              </a:ext>
            </a:extLst>
          </p:cNvPr>
          <p:cNvCxnSpPr>
            <a:cxnSpLocks/>
          </p:cNvCxnSpPr>
          <p:nvPr/>
        </p:nvCxnSpPr>
        <p:spPr>
          <a:xfrm rot="5400000">
            <a:off x="7609208" y="3569627"/>
            <a:ext cx="771709" cy="527458"/>
          </a:xfrm>
          <a:prstGeom prst="bentConnector3">
            <a:avLst>
              <a:gd name="adj1" fmla="val 50000"/>
            </a:avLst>
          </a:prstGeom>
          <a:ln>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570C613F-D221-6C48-BBFA-663D49266232}"/>
              </a:ext>
            </a:extLst>
          </p:cNvPr>
          <p:cNvCxnSpPr>
            <a:cxnSpLocks/>
          </p:cNvCxnSpPr>
          <p:nvPr/>
        </p:nvCxnSpPr>
        <p:spPr>
          <a:xfrm flipV="1">
            <a:off x="8757745" y="2277652"/>
            <a:ext cx="0" cy="977185"/>
          </a:xfrm>
          <a:prstGeom prst="straightConnector1">
            <a:avLst/>
          </a:prstGeom>
          <a:ln>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DA6A2299-BAAD-9341-98A2-FF352A04C010}"/>
              </a:ext>
            </a:extLst>
          </p:cNvPr>
          <p:cNvCxnSpPr>
            <a:cxnSpLocks/>
          </p:cNvCxnSpPr>
          <p:nvPr/>
        </p:nvCxnSpPr>
        <p:spPr>
          <a:xfrm>
            <a:off x="5785944" y="4093228"/>
            <a:ext cx="0" cy="1829035"/>
          </a:xfrm>
          <a:prstGeom prst="straightConnector1">
            <a:avLst/>
          </a:prstGeom>
          <a:ln>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8" name="Elbow Connector 27">
            <a:extLst>
              <a:ext uri="{FF2B5EF4-FFF2-40B4-BE49-F238E27FC236}">
                <a16:creationId xmlns:a16="http://schemas.microsoft.com/office/drawing/2014/main" id="{6E8836C9-FC00-9444-AE86-9317CE9A7DA9}"/>
              </a:ext>
            </a:extLst>
          </p:cNvPr>
          <p:cNvCxnSpPr>
            <a:cxnSpLocks/>
          </p:cNvCxnSpPr>
          <p:nvPr/>
        </p:nvCxnSpPr>
        <p:spPr>
          <a:xfrm flipV="1">
            <a:off x="9589062" y="3018354"/>
            <a:ext cx="936977" cy="698917"/>
          </a:xfrm>
          <a:prstGeom prst="bentConnector3">
            <a:avLst>
              <a:gd name="adj1" fmla="val 79364"/>
            </a:avLst>
          </a:prstGeom>
          <a:ln>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D855B62-21AA-D1C1-056C-8D623696E1A7}"/>
              </a:ext>
            </a:extLst>
          </p:cNvPr>
          <p:cNvSpPr txBox="1"/>
          <p:nvPr/>
        </p:nvSpPr>
        <p:spPr>
          <a:xfrm flipH="1">
            <a:off x="11461933" y="6269363"/>
            <a:ext cx="4646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23</a:t>
            </a:r>
            <a:endParaRPr lang="en-US" dirty="0"/>
          </a:p>
        </p:txBody>
      </p:sp>
    </p:spTree>
    <p:extLst>
      <p:ext uri="{BB962C8B-B14F-4D97-AF65-F5344CB8AC3E}">
        <p14:creationId xmlns:p14="http://schemas.microsoft.com/office/powerpoint/2010/main" val="2548095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18D8F09-B6D3-201C-1D8F-D93F912743F9}"/>
              </a:ext>
            </a:extLst>
          </p:cNvPr>
          <p:cNvGrpSpPr/>
          <p:nvPr/>
        </p:nvGrpSpPr>
        <p:grpSpPr>
          <a:xfrm>
            <a:off x="1185863" y="1446164"/>
            <a:ext cx="7065169" cy="4454552"/>
            <a:chOff x="-432434" y="1177459"/>
            <a:chExt cx="4865997" cy="3852352"/>
          </a:xfrm>
        </p:grpSpPr>
        <p:sp>
          <p:nvSpPr>
            <p:cNvPr id="8" name="Round Same-side Corner of Rectangle 7">
              <a:extLst>
                <a:ext uri="{FF2B5EF4-FFF2-40B4-BE49-F238E27FC236}">
                  <a16:creationId xmlns:a16="http://schemas.microsoft.com/office/drawing/2014/main" id="{3732D325-9F64-0CD8-A316-45D4CFF93AB4}"/>
                </a:ext>
              </a:extLst>
            </p:cNvPr>
            <p:cNvSpPr/>
            <p:nvPr/>
          </p:nvSpPr>
          <p:spPr>
            <a:xfrm>
              <a:off x="-432434" y="1177459"/>
              <a:ext cx="2268771" cy="3811087"/>
            </a:xfrm>
            <a:prstGeom prst="round2SameRect">
              <a:avLst/>
            </a:prstGeom>
            <a:solidFill>
              <a:srgbClr val="A8BDC5">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495"/>
              <a:endParaRPr lang="en-DE">
                <a:solidFill>
                  <a:srgbClr val="FFFFFF"/>
                </a:solidFill>
                <a:latin typeface="Arial" panose="020B0604020202020204"/>
              </a:endParaRPr>
            </a:p>
          </p:txBody>
        </p:sp>
        <p:sp>
          <p:nvSpPr>
            <p:cNvPr id="11" name="TextBox 10">
              <a:extLst>
                <a:ext uri="{FF2B5EF4-FFF2-40B4-BE49-F238E27FC236}">
                  <a16:creationId xmlns:a16="http://schemas.microsoft.com/office/drawing/2014/main" id="{7D8A95CC-C7B0-1CAB-5D9A-B31558E317FF}"/>
                </a:ext>
              </a:extLst>
            </p:cNvPr>
            <p:cNvSpPr txBox="1"/>
            <p:nvPr/>
          </p:nvSpPr>
          <p:spPr>
            <a:xfrm>
              <a:off x="-387065" y="1395264"/>
              <a:ext cx="2202782" cy="3593282"/>
            </a:xfrm>
            <a:prstGeom prst="rect">
              <a:avLst/>
            </a:prstGeom>
            <a:noFill/>
          </p:spPr>
          <p:txBody>
            <a:bodyPr wrap="square" lIns="91440" tIns="45720" rIns="91440" bIns="45720" rtlCol="0" anchor="t">
              <a:spAutoFit/>
            </a:bodyPr>
            <a:lstStyle/>
            <a:p>
              <a:pPr defTabSz="609495"/>
              <a:r>
                <a:rPr lang="en-US" sz="2400" dirty="0">
                  <a:solidFill>
                    <a:srgbClr val="000000"/>
                  </a:solidFill>
                </a:rPr>
                <a:t>Rigorous meta reviews of promising climate innovations in agri-food systems</a:t>
              </a:r>
              <a:endParaRPr lang="en-GB" sz="2400" dirty="0">
                <a:solidFill>
                  <a:srgbClr val="000000"/>
                </a:solidFill>
              </a:endParaRPr>
            </a:p>
            <a:p>
              <a:pPr defTabSz="609495"/>
              <a:endParaRPr lang="en-GB" sz="2400" dirty="0">
                <a:solidFill>
                  <a:srgbClr val="000000"/>
                </a:solidFill>
              </a:endParaRPr>
            </a:p>
            <a:p>
              <a:pPr defTabSz="609495"/>
              <a:r>
                <a:rPr lang="en-GB" sz="2400" dirty="0">
                  <a:solidFill>
                    <a:srgbClr val="000000"/>
                  </a:solidFill>
                </a:rPr>
                <a:t>Select those innovations from across CGIAR and beyond and do rigorous meta-reviews on scale, scope, relevance, benefits, trade-offs</a:t>
              </a:r>
              <a:endParaRPr lang="en-US" sz="2400" dirty="0">
                <a:solidFill>
                  <a:srgbClr val="000000"/>
                </a:solidFill>
              </a:endParaRPr>
            </a:p>
          </p:txBody>
        </p:sp>
        <p:sp>
          <p:nvSpPr>
            <p:cNvPr id="12" name="Round Same-side Corner of Rectangle 46">
              <a:extLst>
                <a:ext uri="{FF2B5EF4-FFF2-40B4-BE49-F238E27FC236}">
                  <a16:creationId xmlns:a16="http://schemas.microsoft.com/office/drawing/2014/main" id="{8B605472-FB17-D9F7-A1F1-6F69831E2AC5}"/>
                </a:ext>
              </a:extLst>
            </p:cNvPr>
            <p:cNvSpPr/>
            <p:nvPr/>
          </p:nvSpPr>
          <p:spPr>
            <a:xfrm>
              <a:off x="1924303" y="1218724"/>
              <a:ext cx="2509260" cy="3811087"/>
            </a:xfrm>
            <a:prstGeom prst="round2SameRect">
              <a:avLst>
                <a:gd name="adj1" fmla="val 16667"/>
                <a:gd name="adj2" fmla="val 0"/>
              </a:avLst>
            </a:prstGeom>
            <a:solidFill>
              <a:schemeClr val="tx1">
                <a:alpha val="2953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495"/>
              <a:endParaRPr lang="en-DE">
                <a:solidFill>
                  <a:srgbClr val="FFFFFF"/>
                </a:solidFill>
                <a:latin typeface="Arial" panose="020B0604020202020204"/>
              </a:endParaRPr>
            </a:p>
          </p:txBody>
        </p:sp>
      </p:grpSp>
      <p:sp>
        <p:nvSpPr>
          <p:cNvPr id="15" name="Rectangle 14">
            <a:extLst>
              <a:ext uri="{FF2B5EF4-FFF2-40B4-BE49-F238E27FC236}">
                <a16:creationId xmlns:a16="http://schemas.microsoft.com/office/drawing/2014/main" id="{1F4B69AC-0295-C8FB-D024-87CCD83DBC4F}"/>
              </a:ext>
            </a:extLst>
          </p:cNvPr>
          <p:cNvSpPr/>
          <p:nvPr/>
        </p:nvSpPr>
        <p:spPr>
          <a:xfrm>
            <a:off x="601782" y="6463685"/>
            <a:ext cx="4660250" cy="369332"/>
          </a:xfrm>
          <a:prstGeom prst="rect">
            <a:avLst/>
          </a:prstGeom>
        </p:spPr>
        <p:txBody>
          <a:bodyPr wrap="none">
            <a:spAutoFit/>
          </a:bodyPr>
          <a:lstStyle/>
          <a:p>
            <a:pPr defTabSz="609495"/>
            <a:r>
              <a:rPr lang="en-GB" dirty="0">
                <a:solidFill>
                  <a:srgbClr val="FFFFFF"/>
                </a:solidFill>
                <a:latin typeface="Arial" panose="020B0604020202020204"/>
              </a:rPr>
              <a:t>IPCC, WGII, Ch 4 &amp;17, IPCC, WGII SPM  </a:t>
            </a:r>
            <a:endParaRPr lang="en-GB" dirty="0">
              <a:solidFill>
                <a:srgbClr val="464749"/>
              </a:solidFill>
              <a:latin typeface="Arial" panose="020B0604020202020204"/>
            </a:endParaRPr>
          </a:p>
        </p:txBody>
      </p:sp>
      <p:sp>
        <p:nvSpPr>
          <p:cNvPr id="19" name="Title 1">
            <a:extLst>
              <a:ext uri="{FF2B5EF4-FFF2-40B4-BE49-F238E27FC236}">
                <a16:creationId xmlns:a16="http://schemas.microsoft.com/office/drawing/2014/main" id="{45346217-FD7D-601B-B6BF-43DA95C78ACB}"/>
              </a:ext>
            </a:extLst>
          </p:cNvPr>
          <p:cNvSpPr>
            <a:spLocks noGrp="1"/>
          </p:cNvSpPr>
          <p:nvPr>
            <p:ph type="title"/>
          </p:nvPr>
        </p:nvSpPr>
        <p:spPr>
          <a:xfrm>
            <a:off x="919002" y="233925"/>
            <a:ext cx="10205009" cy="776459"/>
          </a:xfrm>
        </p:spPr>
        <p:txBody>
          <a:bodyPr>
            <a:normAutofit/>
          </a:bodyPr>
          <a:lstStyle/>
          <a:p>
            <a:r>
              <a:rPr lang="en-US" dirty="0"/>
              <a:t>Examples of activities: Synthesis and Gaps</a:t>
            </a:r>
          </a:p>
        </p:txBody>
      </p:sp>
      <p:sp>
        <p:nvSpPr>
          <p:cNvPr id="3" name="TextBox 2">
            <a:extLst>
              <a:ext uri="{FF2B5EF4-FFF2-40B4-BE49-F238E27FC236}">
                <a16:creationId xmlns:a16="http://schemas.microsoft.com/office/drawing/2014/main" id="{FE08E406-809F-8748-0856-EBA4DE67013A}"/>
              </a:ext>
            </a:extLst>
          </p:cNvPr>
          <p:cNvSpPr txBox="1"/>
          <p:nvPr/>
        </p:nvSpPr>
        <p:spPr>
          <a:xfrm>
            <a:off x="5072062" y="1836516"/>
            <a:ext cx="3071813" cy="1938992"/>
          </a:xfrm>
          <a:prstGeom prst="rect">
            <a:avLst/>
          </a:prstGeom>
          <a:noFill/>
        </p:spPr>
        <p:txBody>
          <a:bodyPr wrap="square" rtlCol="0">
            <a:spAutoFit/>
          </a:bodyPr>
          <a:lstStyle/>
          <a:p>
            <a:pPr defTabSz="609495"/>
            <a:r>
              <a:rPr lang="en-GB" sz="2400" dirty="0">
                <a:solidFill>
                  <a:srgbClr val="000000"/>
                </a:solidFill>
              </a:rPr>
              <a:t>How does overshoot beyond 1.5 degrees affect land, water and food and land’s ability to remain a sink ?</a:t>
            </a:r>
          </a:p>
        </p:txBody>
      </p:sp>
      <p:sp>
        <p:nvSpPr>
          <p:cNvPr id="4" name="Round Same-side Corner of Rectangle 3">
            <a:extLst>
              <a:ext uri="{FF2B5EF4-FFF2-40B4-BE49-F238E27FC236}">
                <a16:creationId xmlns:a16="http://schemas.microsoft.com/office/drawing/2014/main" id="{48DC4ECD-2898-0C2A-E4B5-9D1C6FB380E1}"/>
              </a:ext>
            </a:extLst>
          </p:cNvPr>
          <p:cNvSpPr/>
          <p:nvPr/>
        </p:nvSpPr>
        <p:spPr>
          <a:xfrm>
            <a:off x="8408694" y="1455871"/>
            <a:ext cx="3294135" cy="4406836"/>
          </a:xfrm>
          <a:prstGeom prst="round2SameRect">
            <a:avLst/>
          </a:prstGeom>
          <a:solidFill>
            <a:srgbClr val="A8BDC5">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495"/>
            <a:endParaRPr lang="en-DE">
              <a:solidFill>
                <a:srgbClr val="FFFFFF"/>
              </a:solidFill>
              <a:latin typeface="Arial" panose="020B0604020202020204"/>
            </a:endParaRPr>
          </a:p>
        </p:txBody>
      </p:sp>
      <p:sp>
        <p:nvSpPr>
          <p:cNvPr id="6" name="TextBox 5">
            <a:extLst>
              <a:ext uri="{FF2B5EF4-FFF2-40B4-BE49-F238E27FC236}">
                <a16:creationId xmlns:a16="http://schemas.microsoft.com/office/drawing/2014/main" id="{908FD86D-694C-9016-C0DA-B8A28B3623BC}"/>
              </a:ext>
            </a:extLst>
          </p:cNvPr>
          <p:cNvSpPr txBox="1"/>
          <p:nvPr/>
        </p:nvSpPr>
        <p:spPr>
          <a:xfrm>
            <a:off x="8608217" y="1698016"/>
            <a:ext cx="3198322" cy="3416320"/>
          </a:xfrm>
          <a:prstGeom prst="rect">
            <a:avLst/>
          </a:prstGeom>
          <a:noFill/>
        </p:spPr>
        <p:txBody>
          <a:bodyPr wrap="square" lIns="91440" tIns="45720" rIns="91440" bIns="45720" rtlCol="0" anchor="t">
            <a:spAutoFit/>
          </a:bodyPr>
          <a:lstStyle/>
          <a:p>
            <a:pPr defTabSz="609495"/>
            <a:r>
              <a:rPr lang="en-US" sz="2400" dirty="0">
                <a:solidFill>
                  <a:srgbClr val="000000"/>
                </a:solidFill>
              </a:rPr>
              <a:t>CGIAR’s Climate Portfolio analysis </a:t>
            </a:r>
          </a:p>
          <a:p>
            <a:pPr defTabSz="609495"/>
            <a:endParaRPr lang="en-US" sz="2400" dirty="0">
              <a:solidFill>
                <a:srgbClr val="000000"/>
              </a:solidFill>
            </a:endParaRPr>
          </a:p>
          <a:p>
            <a:pPr defTabSz="609495"/>
            <a:r>
              <a:rPr lang="en-US" sz="2400" dirty="0">
                <a:solidFill>
                  <a:srgbClr val="000000"/>
                </a:solidFill>
              </a:rPr>
              <a:t>Evidence synthesis of CGIAR’s climate work</a:t>
            </a:r>
          </a:p>
          <a:p>
            <a:pPr defTabSz="609495"/>
            <a:endParaRPr lang="en-US" sz="2400" dirty="0">
              <a:solidFill>
                <a:srgbClr val="000000"/>
              </a:solidFill>
            </a:endParaRPr>
          </a:p>
          <a:p>
            <a:pPr defTabSz="609495"/>
            <a:r>
              <a:rPr lang="en-US" sz="2400" dirty="0">
                <a:solidFill>
                  <a:srgbClr val="000000"/>
                </a:solidFill>
              </a:rPr>
              <a:t>Gaps that needs filling in next round of initiative</a:t>
            </a:r>
          </a:p>
        </p:txBody>
      </p:sp>
    </p:spTree>
    <p:extLst>
      <p:ext uri="{BB962C8B-B14F-4D97-AF65-F5344CB8AC3E}">
        <p14:creationId xmlns:p14="http://schemas.microsoft.com/office/powerpoint/2010/main" val="3273037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7585C-30E6-F8E5-0898-94AC153B6CEE}"/>
              </a:ext>
            </a:extLst>
          </p:cNvPr>
          <p:cNvSpPr>
            <a:spLocks noGrp="1"/>
          </p:cNvSpPr>
          <p:nvPr>
            <p:ph type="title"/>
          </p:nvPr>
        </p:nvSpPr>
        <p:spPr/>
        <p:txBody>
          <a:bodyPr/>
          <a:lstStyle/>
          <a:p>
            <a:r>
              <a:rPr lang="en-US" dirty="0"/>
              <a:t>Questions for Module 3</a:t>
            </a:r>
          </a:p>
        </p:txBody>
      </p:sp>
      <p:sp>
        <p:nvSpPr>
          <p:cNvPr id="3" name="Content Placeholder 2">
            <a:extLst>
              <a:ext uri="{FF2B5EF4-FFF2-40B4-BE49-F238E27FC236}">
                <a16:creationId xmlns:a16="http://schemas.microsoft.com/office/drawing/2014/main" id="{B2B39975-17CD-CFF7-A77C-CD6FD0B84FF4}"/>
              </a:ext>
            </a:extLst>
          </p:cNvPr>
          <p:cNvSpPr>
            <a:spLocks noGrp="1"/>
          </p:cNvSpPr>
          <p:nvPr>
            <p:ph idx="1"/>
          </p:nvPr>
        </p:nvSpPr>
        <p:spPr/>
        <p:txBody>
          <a:bodyPr/>
          <a:lstStyle/>
          <a:p>
            <a:pPr marL="342900" indent="-342900">
              <a:buFont typeface="Arial" panose="020B0604020202020204" pitchFamily="34" charset="0"/>
              <a:buChar char="•"/>
            </a:pPr>
            <a:r>
              <a:rPr lang="en-US" dirty="0">
                <a:solidFill>
                  <a:schemeClr val="tx1"/>
                </a:solidFill>
              </a:rPr>
              <a:t>List top </a:t>
            </a:r>
            <a:r>
              <a:rPr lang="en-US" b="1" dirty="0">
                <a:solidFill>
                  <a:schemeClr val="tx1"/>
                </a:solidFill>
              </a:rPr>
              <a:t>8-10 climate science or policy related synthesis products </a:t>
            </a:r>
            <a:r>
              <a:rPr lang="en-US" dirty="0">
                <a:solidFill>
                  <a:schemeClr val="tx1"/>
                </a:solidFill>
              </a:rPr>
              <a:t>we should be doing in the next 1-2 years? Synthesis products could be:</a:t>
            </a:r>
          </a:p>
          <a:p>
            <a:pPr marL="1485900" lvl="2" indent="-342900"/>
            <a:r>
              <a:rPr lang="en-US" dirty="0">
                <a:solidFill>
                  <a:schemeClr val="tx1"/>
                </a:solidFill>
              </a:rPr>
              <a:t>Rigorous systematic reviews of evidence </a:t>
            </a:r>
          </a:p>
          <a:p>
            <a:pPr marL="1485900" lvl="2" indent="-342900"/>
            <a:r>
              <a:rPr lang="en-US" dirty="0">
                <a:solidFill>
                  <a:schemeClr val="tx1"/>
                </a:solidFill>
              </a:rPr>
              <a:t>Forward looking agenda setting thought piece</a:t>
            </a:r>
          </a:p>
          <a:p>
            <a:endParaRPr lang="en-US" dirty="0">
              <a:solidFill>
                <a:schemeClr val="tx1"/>
              </a:solidFill>
            </a:endParaRPr>
          </a:p>
          <a:p>
            <a:pPr marL="342900" indent="-342900">
              <a:buFont typeface="Arial" panose="020B0604020202020204" pitchFamily="34" charset="0"/>
              <a:buChar char="•"/>
            </a:pPr>
            <a:r>
              <a:rPr lang="en-US" dirty="0">
                <a:solidFill>
                  <a:schemeClr val="tx1"/>
                </a:solidFill>
              </a:rPr>
              <a:t>List top </a:t>
            </a:r>
            <a:r>
              <a:rPr lang="en-US" b="1" dirty="0">
                <a:solidFill>
                  <a:schemeClr val="tx1"/>
                </a:solidFill>
              </a:rPr>
              <a:t>4-5 climate science/policy related gaps </a:t>
            </a:r>
            <a:r>
              <a:rPr lang="en-US" dirty="0">
                <a:solidFill>
                  <a:schemeClr val="tx1"/>
                </a:solidFill>
              </a:rPr>
              <a:t>where the Platform can play a convening role in the next 1-2 years and bring in various stakeholders (internal or external to CGIAR) to deliberate on a new topic.</a:t>
            </a:r>
          </a:p>
        </p:txBody>
      </p:sp>
    </p:spTree>
    <p:extLst>
      <p:ext uri="{BB962C8B-B14F-4D97-AF65-F5344CB8AC3E}">
        <p14:creationId xmlns:p14="http://schemas.microsoft.com/office/powerpoint/2010/main" val="3408844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B576E-89CF-C6EE-7C05-EBE6994E9C6D}"/>
              </a:ext>
            </a:extLst>
          </p:cNvPr>
          <p:cNvSpPr>
            <a:spLocks noGrp="1"/>
          </p:cNvSpPr>
          <p:nvPr>
            <p:ph type="title"/>
          </p:nvPr>
        </p:nvSpPr>
        <p:spPr>
          <a:xfrm>
            <a:off x="724929" y="334497"/>
            <a:ext cx="10521003" cy="776459"/>
          </a:xfrm>
        </p:spPr>
        <p:txBody>
          <a:bodyPr>
            <a:normAutofit/>
          </a:bodyPr>
          <a:lstStyle/>
          <a:p>
            <a:r>
              <a:rPr lang="en-US" dirty="0"/>
              <a:t>Module 4: Influencing Global Climate Processes</a:t>
            </a:r>
          </a:p>
        </p:txBody>
      </p:sp>
      <p:graphicFrame>
        <p:nvGraphicFramePr>
          <p:cNvPr id="4" name="Content Placeholder 6">
            <a:extLst>
              <a:ext uri="{FF2B5EF4-FFF2-40B4-BE49-F238E27FC236}">
                <a16:creationId xmlns:a16="http://schemas.microsoft.com/office/drawing/2014/main" id="{986401BB-0A9B-BDE8-979B-D9C6D2E4890D}"/>
              </a:ext>
            </a:extLst>
          </p:cNvPr>
          <p:cNvGraphicFramePr>
            <a:graphicFrameLocks noGrp="1"/>
          </p:cNvGraphicFramePr>
          <p:nvPr>
            <p:ph idx="1"/>
            <p:extLst>
              <p:ext uri="{D42A27DB-BD31-4B8C-83A1-F6EECF244321}">
                <p14:modId xmlns:p14="http://schemas.microsoft.com/office/powerpoint/2010/main" val="4158303032"/>
              </p:ext>
            </p:extLst>
          </p:nvPr>
        </p:nvGraphicFramePr>
        <p:xfrm>
          <a:off x="725488" y="1358900"/>
          <a:ext cx="10687050" cy="4818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9862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F97E7-41C9-A43F-2E57-CC8F1A172A46}"/>
              </a:ext>
            </a:extLst>
          </p:cNvPr>
          <p:cNvSpPr>
            <a:spLocks noGrp="1"/>
          </p:cNvSpPr>
          <p:nvPr>
            <p:ph type="title"/>
          </p:nvPr>
        </p:nvSpPr>
        <p:spPr>
          <a:xfrm>
            <a:off x="844672" y="138554"/>
            <a:ext cx="10443912" cy="885316"/>
          </a:xfrm>
        </p:spPr>
        <p:txBody>
          <a:bodyPr>
            <a:normAutofit fontScale="90000"/>
          </a:bodyPr>
          <a:lstStyle/>
          <a:p>
            <a:r>
              <a:rPr lang="en-US" dirty="0"/>
              <a:t>Examples: Engaging with Global Climate Processes</a:t>
            </a:r>
          </a:p>
        </p:txBody>
      </p:sp>
      <p:grpSp>
        <p:nvGrpSpPr>
          <p:cNvPr id="13" name="Group 12">
            <a:extLst>
              <a:ext uri="{FF2B5EF4-FFF2-40B4-BE49-F238E27FC236}">
                <a16:creationId xmlns:a16="http://schemas.microsoft.com/office/drawing/2014/main" id="{549FEC0A-3578-5CF8-9FA6-B1C0F73DD922}"/>
              </a:ext>
            </a:extLst>
          </p:cNvPr>
          <p:cNvGrpSpPr/>
          <p:nvPr/>
        </p:nvGrpSpPr>
        <p:grpSpPr>
          <a:xfrm>
            <a:off x="1723688" y="1218077"/>
            <a:ext cx="5448751" cy="5735105"/>
            <a:chOff x="160653" y="1339994"/>
            <a:chExt cx="4864456" cy="5189881"/>
          </a:xfrm>
        </p:grpSpPr>
        <p:sp>
          <p:nvSpPr>
            <p:cNvPr id="5" name="Round Same-side Corner of Rectangle 5">
              <a:extLst>
                <a:ext uri="{FF2B5EF4-FFF2-40B4-BE49-F238E27FC236}">
                  <a16:creationId xmlns:a16="http://schemas.microsoft.com/office/drawing/2014/main" id="{B082CB75-B609-EA95-2C4A-89C542CD4648}"/>
                </a:ext>
              </a:extLst>
            </p:cNvPr>
            <p:cNvSpPr/>
            <p:nvPr/>
          </p:nvSpPr>
          <p:spPr>
            <a:xfrm>
              <a:off x="2723677" y="1402715"/>
              <a:ext cx="2301432" cy="4503357"/>
            </a:xfrm>
            <a:prstGeom prst="round2SameRect">
              <a:avLst/>
            </a:prstGeom>
            <a:solidFill>
              <a:schemeClr val="tx1">
                <a:alpha val="2953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495"/>
              <a:endParaRPr lang="en-DE">
                <a:solidFill>
                  <a:srgbClr val="FFFFFF"/>
                </a:solidFill>
                <a:latin typeface="Arial" panose="020B0604020202020204"/>
              </a:endParaRPr>
            </a:p>
          </p:txBody>
        </p:sp>
        <p:sp>
          <p:nvSpPr>
            <p:cNvPr id="7" name="Round Same-side Corner of Rectangle 7">
              <a:extLst>
                <a:ext uri="{FF2B5EF4-FFF2-40B4-BE49-F238E27FC236}">
                  <a16:creationId xmlns:a16="http://schemas.microsoft.com/office/drawing/2014/main" id="{EAE5EA28-4FAF-EE63-347B-3124ABB6F024}"/>
                </a:ext>
              </a:extLst>
            </p:cNvPr>
            <p:cNvSpPr/>
            <p:nvPr/>
          </p:nvSpPr>
          <p:spPr>
            <a:xfrm>
              <a:off x="160653" y="1339994"/>
              <a:ext cx="2438350" cy="4573867"/>
            </a:xfrm>
            <a:prstGeom prst="round2SameRect">
              <a:avLst/>
            </a:prstGeom>
            <a:solidFill>
              <a:srgbClr val="A8BDC5">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495"/>
              <a:endParaRPr lang="en-DE">
                <a:solidFill>
                  <a:srgbClr val="FFFFFF"/>
                </a:solidFill>
                <a:latin typeface="Arial" panose="020B0604020202020204"/>
              </a:endParaRPr>
            </a:p>
          </p:txBody>
        </p:sp>
        <p:sp>
          <p:nvSpPr>
            <p:cNvPr id="8" name="TextBox 7">
              <a:extLst>
                <a:ext uri="{FF2B5EF4-FFF2-40B4-BE49-F238E27FC236}">
                  <a16:creationId xmlns:a16="http://schemas.microsoft.com/office/drawing/2014/main" id="{2021E41F-E332-7A26-CC71-19F42BE8C492}"/>
                </a:ext>
              </a:extLst>
            </p:cNvPr>
            <p:cNvSpPr txBox="1"/>
            <p:nvPr/>
          </p:nvSpPr>
          <p:spPr>
            <a:xfrm>
              <a:off x="2792105" y="1433015"/>
              <a:ext cx="2216200" cy="5096860"/>
            </a:xfrm>
            <a:prstGeom prst="rect">
              <a:avLst/>
            </a:prstGeom>
            <a:noFill/>
          </p:spPr>
          <p:txBody>
            <a:bodyPr wrap="square" lIns="91440" tIns="45720" rIns="91440" bIns="45720" rtlCol="0" anchor="t">
              <a:spAutoFit/>
            </a:bodyPr>
            <a:lstStyle/>
            <a:p>
              <a:pPr defTabSz="609495"/>
              <a:r>
                <a:rPr lang="en-US" sz="2400" dirty="0">
                  <a:solidFill>
                    <a:srgbClr val="000000"/>
                  </a:solidFill>
                  <a:cs typeface="Calibri"/>
                </a:rPr>
                <a:t>CGIAR’s State of the Climate and Agri-Food Systems to inform COP debates</a:t>
              </a:r>
              <a:endParaRPr lang="en-GB" sz="2400" dirty="0">
                <a:solidFill>
                  <a:srgbClr val="000000"/>
                </a:solidFill>
                <a:cs typeface="Calibri"/>
              </a:endParaRPr>
            </a:p>
            <a:p>
              <a:pPr defTabSz="609495"/>
              <a:endParaRPr lang="en-GB" sz="2400" dirty="0">
                <a:solidFill>
                  <a:srgbClr val="000000"/>
                </a:solidFill>
              </a:endParaRPr>
            </a:p>
            <a:p>
              <a:pPr defTabSz="609495"/>
              <a:r>
                <a:rPr lang="en-GB" sz="2400" dirty="0">
                  <a:solidFill>
                    <a:srgbClr val="000000"/>
                  </a:solidFill>
                </a:rPr>
                <a:t>Breakthrough Report  Agriculture Chapter to influence AIM4C/COP 28 discussions</a:t>
              </a:r>
            </a:p>
            <a:p>
              <a:pPr defTabSz="609495"/>
              <a:endParaRPr lang="en-GB" sz="2400" dirty="0">
                <a:solidFill>
                  <a:srgbClr val="000000"/>
                </a:solidFill>
              </a:endParaRPr>
            </a:p>
            <a:p>
              <a:pPr defTabSz="609495"/>
              <a:endParaRPr lang="en-GB" sz="2400" dirty="0">
                <a:solidFill>
                  <a:srgbClr val="000000"/>
                </a:solidFill>
                <a:cs typeface="Calibri"/>
              </a:endParaRPr>
            </a:p>
          </p:txBody>
        </p:sp>
        <p:sp>
          <p:nvSpPr>
            <p:cNvPr id="10" name="TextBox 9">
              <a:extLst>
                <a:ext uri="{FF2B5EF4-FFF2-40B4-BE49-F238E27FC236}">
                  <a16:creationId xmlns:a16="http://schemas.microsoft.com/office/drawing/2014/main" id="{FA7C1099-0C51-3C67-9558-1D8C961D6687}"/>
                </a:ext>
              </a:extLst>
            </p:cNvPr>
            <p:cNvSpPr txBox="1"/>
            <p:nvPr/>
          </p:nvSpPr>
          <p:spPr>
            <a:xfrm>
              <a:off x="265443" y="1485745"/>
              <a:ext cx="2202782" cy="4094199"/>
            </a:xfrm>
            <a:prstGeom prst="rect">
              <a:avLst/>
            </a:prstGeom>
            <a:noFill/>
          </p:spPr>
          <p:txBody>
            <a:bodyPr wrap="square" lIns="91440" tIns="45720" rIns="91440" bIns="45720" rtlCol="0" anchor="t">
              <a:spAutoFit/>
            </a:bodyPr>
            <a:lstStyle/>
            <a:p>
              <a:pPr defTabSz="609495"/>
              <a:r>
                <a:rPr lang="en-US" sz="2400" dirty="0"/>
                <a:t>Submissions on </a:t>
              </a:r>
              <a:r>
                <a:rPr lang="en-US" sz="2400" dirty="0" err="1"/>
                <a:t>Koronovia</a:t>
              </a:r>
              <a:r>
                <a:rPr lang="en-US" sz="2400" dirty="0"/>
                <a:t>/Sharm-el-Sheikh work Program on agriculture</a:t>
              </a:r>
            </a:p>
            <a:p>
              <a:pPr defTabSz="609495"/>
              <a:endParaRPr lang="en-US" sz="2400" dirty="0">
                <a:solidFill>
                  <a:srgbClr val="000000"/>
                </a:solidFill>
                <a:latin typeface="Calibri"/>
                <a:cs typeface="Calibri"/>
              </a:endParaRPr>
            </a:p>
            <a:p>
              <a:pPr defTabSz="609495"/>
              <a:r>
                <a:rPr lang="en-US" sz="2400" dirty="0">
                  <a:solidFill>
                    <a:srgbClr val="000000"/>
                  </a:solidFill>
                  <a:latin typeface="Calibri"/>
                  <a:cs typeface="Calibri"/>
                </a:rPr>
                <a:t>Submissions on Global Goals on Adaptation</a:t>
              </a:r>
            </a:p>
            <a:p>
              <a:pPr defTabSz="609495"/>
              <a:endParaRPr lang="en-US" sz="2400" dirty="0">
                <a:solidFill>
                  <a:srgbClr val="000000"/>
                </a:solidFill>
                <a:latin typeface="Calibri"/>
                <a:cs typeface="Calibri"/>
              </a:endParaRPr>
            </a:p>
            <a:p>
              <a:pPr defTabSz="609495"/>
              <a:r>
                <a:rPr lang="en-US" sz="2400" dirty="0">
                  <a:solidFill>
                    <a:srgbClr val="000000"/>
                  </a:solidFill>
                  <a:latin typeface="Calibri"/>
                  <a:cs typeface="Calibri"/>
                </a:rPr>
                <a:t>Submissions to Global Stock take</a:t>
              </a:r>
            </a:p>
          </p:txBody>
        </p:sp>
      </p:grpSp>
      <p:sp>
        <p:nvSpPr>
          <p:cNvPr id="4" name="TextBox 3">
            <a:extLst>
              <a:ext uri="{FF2B5EF4-FFF2-40B4-BE49-F238E27FC236}">
                <a16:creationId xmlns:a16="http://schemas.microsoft.com/office/drawing/2014/main" id="{9ACF7E0B-4A97-DE4F-4003-3A5B911FA6E6}"/>
              </a:ext>
            </a:extLst>
          </p:cNvPr>
          <p:cNvSpPr txBox="1"/>
          <p:nvPr/>
        </p:nvSpPr>
        <p:spPr>
          <a:xfrm flipH="1">
            <a:off x="11461933" y="6269363"/>
            <a:ext cx="49635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16</a:t>
            </a:r>
            <a:endParaRPr lang="en-US" dirty="0"/>
          </a:p>
        </p:txBody>
      </p:sp>
      <p:sp>
        <p:nvSpPr>
          <p:cNvPr id="3" name="Round Same-side Corner of Rectangle 7">
            <a:extLst>
              <a:ext uri="{FF2B5EF4-FFF2-40B4-BE49-F238E27FC236}">
                <a16:creationId xmlns:a16="http://schemas.microsoft.com/office/drawing/2014/main" id="{2FCF4E83-2460-33EB-92E1-B33E183DDFB4}"/>
              </a:ext>
            </a:extLst>
          </p:cNvPr>
          <p:cNvSpPr/>
          <p:nvPr/>
        </p:nvSpPr>
        <p:spPr>
          <a:xfrm>
            <a:off x="7418901" y="1218077"/>
            <a:ext cx="2731233" cy="5054376"/>
          </a:xfrm>
          <a:prstGeom prst="round2SameRect">
            <a:avLst/>
          </a:prstGeom>
          <a:solidFill>
            <a:srgbClr val="A8BDC5">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495"/>
            <a:endParaRPr lang="en-DE">
              <a:solidFill>
                <a:srgbClr val="FFFFFF"/>
              </a:solidFill>
              <a:latin typeface="Arial" panose="020B0604020202020204"/>
            </a:endParaRPr>
          </a:p>
        </p:txBody>
      </p:sp>
      <p:sp>
        <p:nvSpPr>
          <p:cNvPr id="14" name="TextBox 13">
            <a:extLst>
              <a:ext uri="{FF2B5EF4-FFF2-40B4-BE49-F238E27FC236}">
                <a16:creationId xmlns:a16="http://schemas.microsoft.com/office/drawing/2014/main" id="{17608424-CD65-C506-CEB1-3481F3FD04F3}"/>
              </a:ext>
            </a:extLst>
          </p:cNvPr>
          <p:cNvSpPr txBox="1"/>
          <p:nvPr/>
        </p:nvSpPr>
        <p:spPr>
          <a:xfrm>
            <a:off x="7536278" y="1379140"/>
            <a:ext cx="2467370" cy="4893647"/>
          </a:xfrm>
          <a:prstGeom prst="rect">
            <a:avLst/>
          </a:prstGeom>
          <a:noFill/>
        </p:spPr>
        <p:txBody>
          <a:bodyPr wrap="square" lIns="91440" tIns="45720" rIns="91440" bIns="45720" rtlCol="0" anchor="t">
            <a:spAutoFit/>
          </a:bodyPr>
          <a:lstStyle/>
          <a:p>
            <a:pPr defTabSz="609495"/>
            <a:r>
              <a:rPr lang="en-US" sz="2400" dirty="0"/>
              <a:t>Support and coordinate technical proposals for fund raising from various climate </a:t>
            </a:r>
            <a:r>
              <a:rPr lang="en-US" sz="2400"/>
              <a:t>funders by </a:t>
            </a:r>
            <a:r>
              <a:rPr lang="en-US" sz="2400" dirty="0"/>
              <a:t>matchmaking and helping identify experts from our pool of CGIAR wide climate experts </a:t>
            </a:r>
            <a:endParaRPr lang="en-US" sz="2400" dirty="0">
              <a:solidFill>
                <a:srgbClr val="000000"/>
              </a:solidFill>
              <a:latin typeface="Calibri"/>
              <a:cs typeface="Calibri"/>
            </a:endParaRPr>
          </a:p>
        </p:txBody>
      </p:sp>
    </p:spTree>
    <p:extLst>
      <p:ext uri="{BB962C8B-B14F-4D97-AF65-F5344CB8AC3E}">
        <p14:creationId xmlns:p14="http://schemas.microsoft.com/office/powerpoint/2010/main" val="109869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470FA-6840-5A1F-CBA2-93C44FDCCF53}"/>
              </a:ext>
            </a:extLst>
          </p:cNvPr>
          <p:cNvSpPr>
            <a:spLocks noGrp="1"/>
          </p:cNvSpPr>
          <p:nvPr>
            <p:ph type="title"/>
          </p:nvPr>
        </p:nvSpPr>
        <p:spPr/>
        <p:txBody>
          <a:bodyPr/>
          <a:lstStyle/>
          <a:p>
            <a:r>
              <a:rPr lang="en-US" dirty="0"/>
              <a:t>Questions for Module 4</a:t>
            </a:r>
          </a:p>
        </p:txBody>
      </p:sp>
      <p:sp>
        <p:nvSpPr>
          <p:cNvPr id="3" name="Content Placeholder 2">
            <a:extLst>
              <a:ext uri="{FF2B5EF4-FFF2-40B4-BE49-F238E27FC236}">
                <a16:creationId xmlns:a16="http://schemas.microsoft.com/office/drawing/2014/main" id="{4803DA63-33D6-B4B0-DEED-E3EEE29BCDD5}"/>
              </a:ext>
            </a:extLst>
          </p:cNvPr>
          <p:cNvSpPr>
            <a:spLocks noGrp="1"/>
          </p:cNvSpPr>
          <p:nvPr>
            <p:ph idx="1"/>
          </p:nvPr>
        </p:nvSpPr>
        <p:spPr/>
        <p:txBody>
          <a:bodyPr/>
          <a:lstStyle/>
          <a:p>
            <a:pPr marL="342900" indent="-342900">
              <a:buFont typeface="Arial" panose="020B0604020202020204" pitchFamily="34" charset="0"/>
              <a:buChar char="•"/>
            </a:pPr>
            <a:r>
              <a:rPr lang="en-US" dirty="0">
                <a:solidFill>
                  <a:schemeClr val="tx1"/>
                </a:solidFill>
              </a:rPr>
              <a:t>Which climate negotiation process (e.g. Global Goals on Adaptation, Loss and Damage, Finance etc.) should CGIAR participate and why?</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What can CGIAR bring in through such participation (for ourselves and for the countries) which others can’t? What is CGIAR’s unique value proposition at COP and SBSTA?</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Anything else that the Platform should be doing apart from the 4 modules described above?</a:t>
            </a:r>
          </a:p>
        </p:txBody>
      </p:sp>
    </p:spTree>
    <p:extLst>
      <p:ext uri="{BB962C8B-B14F-4D97-AF65-F5344CB8AC3E}">
        <p14:creationId xmlns:p14="http://schemas.microsoft.com/office/powerpoint/2010/main" val="1691733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F618C-A66F-DCCE-E7D8-A70EBBFE47BC}"/>
              </a:ext>
            </a:extLst>
          </p:cNvPr>
          <p:cNvSpPr>
            <a:spLocks noGrp="1"/>
          </p:cNvSpPr>
          <p:nvPr>
            <p:ph type="title"/>
          </p:nvPr>
        </p:nvSpPr>
        <p:spPr>
          <a:xfrm>
            <a:off x="724929" y="114301"/>
            <a:ext cx="9039655" cy="996656"/>
          </a:xfrm>
        </p:spPr>
        <p:txBody>
          <a:bodyPr>
            <a:normAutofit/>
          </a:bodyPr>
          <a:lstStyle/>
          <a:p>
            <a:r>
              <a:rPr lang="en-US" dirty="0"/>
              <a:t>Status: Starting out, early days</a:t>
            </a:r>
            <a:br>
              <a:rPr lang="en-US" dirty="0"/>
            </a:br>
            <a:r>
              <a:rPr lang="en-US" dirty="0"/>
              <a:t>Ambition &gt; Resources </a:t>
            </a:r>
          </a:p>
        </p:txBody>
      </p:sp>
      <p:sp>
        <p:nvSpPr>
          <p:cNvPr id="3" name="Content Placeholder 2">
            <a:extLst>
              <a:ext uri="{FF2B5EF4-FFF2-40B4-BE49-F238E27FC236}">
                <a16:creationId xmlns:a16="http://schemas.microsoft.com/office/drawing/2014/main" id="{F95F39EC-F40E-4076-80F3-CED9D73245AA}"/>
              </a:ext>
            </a:extLst>
          </p:cNvPr>
          <p:cNvSpPr>
            <a:spLocks noGrp="1"/>
          </p:cNvSpPr>
          <p:nvPr>
            <p:ph idx="1"/>
          </p:nvPr>
        </p:nvSpPr>
        <p:spPr/>
        <p:txBody>
          <a:bodyPr/>
          <a:lstStyle/>
          <a:p>
            <a:pPr marL="342900" indent="-342900">
              <a:buFont typeface="Arial" panose="020B0604020202020204" pitchFamily="34" charset="0"/>
              <a:buChar char="•"/>
            </a:pPr>
            <a:r>
              <a:rPr lang="en-US" dirty="0">
                <a:solidFill>
                  <a:schemeClr val="tx1"/>
                </a:solidFill>
              </a:rPr>
              <a:t>Building up on earlier insights from CCFAS and Centre led Climate work</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CGIAR Climate Community of Practice is in place ~500 scientists and growing</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Workplan for the Platform to be co-created at this workshop</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Positions to be advertised – but the Platform will be lean (not more than 4-6 core staff)– will rely on existing pool of scientists for expertise</a:t>
            </a:r>
          </a:p>
        </p:txBody>
      </p:sp>
    </p:spTree>
    <p:extLst>
      <p:ext uri="{BB962C8B-B14F-4D97-AF65-F5344CB8AC3E}">
        <p14:creationId xmlns:p14="http://schemas.microsoft.com/office/powerpoint/2010/main" val="2982625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9">
            <a:extLst>
              <a:ext uri="{FF2B5EF4-FFF2-40B4-BE49-F238E27FC236}">
                <a16:creationId xmlns:a16="http://schemas.microsoft.com/office/drawing/2014/main" id="{C120DD7E-83B3-2949-8DAD-F20CD77E037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3580" y="598594"/>
            <a:ext cx="783386" cy="1105957"/>
          </a:xfrm>
        </p:spPr>
      </p:pic>
      <p:sp>
        <p:nvSpPr>
          <p:cNvPr id="6" name="Rectangle 5">
            <a:extLst>
              <a:ext uri="{FF2B5EF4-FFF2-40B4-BE49-F238E27FC236}">
                <a16:creationId xmlns:a16="http://schemas.microsoft.com/office/drawing/2014/main" id="{AF99D672-738E-7746-AA63-CF9C1EB112E3}"/>
              </a:ext>
            </a:extLst>
          </p:cNvPr>
          <p:cNvSpPr/>
          <p:nvPr/>
        </p:nvSpPr>
        <p:spPr>
          <a:xfrm>
            <a:off x="1635187" y="134891"/>
            <a:ext cx="9860479" cy="1077218"/>
          </a:xfrm>
          <a:prstGeom prst="rect">
            <a:avLst/>
          </a:prstGeom>
        </p:spPr>
        <p:txBody>
          <a:bodyPr wrap="square">
            <a:spAutoFit/>
          </a:bodyPr>
          <a:lstStyle/>
          <a:p>
            <a:r>
              <a:rPr lang="en-MY" sz="3200" b="1" dirty="0">
                <a:solidFill>
                  <a:schemeClr val="accent2"/>
                </a:solidFill>
                <a:latin typeface="Montserrat" pitchFamily="2" charset="77"/>
              </a:rPr>
              <a:t>[Purpose] Climate Impact Platform: Bringing Together CGIAR’s Climate Research </a:t>
            </a:r>
          </a:p>
        </p:txBody>
      </p:sp>
      <p:sp>
        <p:nvSpPr>
          <p:cNvPr id="10" name="Rectangle 9">
            <a:extLst>
              <a:ext uri="{FF2B5EF4-FFF2-40B4-BE49-F238E27FC236}">
                <a16:creationId xmlns:a16="http://schemas.microsoft.com/office/drawing/2014/main" id="{E5E76B7F-69D3-444B-9C08-76AA773E54B4}"/>
              </a:ext>
            </a:extLst>
          </p:cNvPr>
          <p:cNvSpPr/>
          <p:nvPr/>
        </p:nvSpPr>
        <p:spPr>
          <a:xfrm>
            <a:off x="9037942" y="4406294"/>
            <a:ext cx="2457724" cy="338554"/>
          </a:xfrm>
          <a:prstGeom prst="rect">
            <a:avLst/>
          </a:prstGeom>
        </p:spPr>
        <p:txBody>
          <a:bodyPr wrap="none">
            <a:spAutoFit/>
          </a:bodyPr>
          <a:lstStyle/>
          <a:p>
            <a:pPr lvl="0" eaLnBrk="0" fontAlgn="base" hangingPunct="0">
              <a:spcBef>
                <a:spcPct val="0"/>
              </a:spcBef>
              <a:spcAft>
                <a:spcPct val="0"/>
              </a:spcAft>
            </a:pPr>
            <a:r>
              <a:rPr lang="en-US" altLang="en-US" sz="1600" b="1" i="1">
                <a:latin typeface="Montserrat" pitchFamily="2" charset="77"/>
              </a:rPr>
              <a:t>Primary Impact Area</a:t>
            </a:r>
          </a:p>
        </p:txBody>
      </p:sp>
      <p:sp>
        <p:nvSpPr>
          <p:cNvPr id="15" name="Rectangle 14">
            <a:extLst>
              <a:ext uri="{FF2B5EF4-FFF2-40B4-BE49-F238E27FC236}">
                <a16:creationId xmlns:a16="http://schemas.microsoft.com/office/drawing/2014/main" id="{EE262805-C28F-1945-BFF5-4164FFFCAAB6}"/>
              </a:ext>
            </a:extLst>
          </p:cNvPr>
          <p:cNvSpPr/>
          <p:nvPr/>
        </p:nvSpPr>
        <p:spPr>
          <a:xfrm>
            <a:off x="9920610" y="5084255"/>
            <a:ext cx="1872646" cy="309681"/>
          </a:xfrm>
          <a:prstGeom prst="rect">
            <a:avLst/>
          </a:prstGeom>
          <a:noFill/>
          <a:ln w="19050" cap="flat" cmpd="sng" algn="ctr">
            <a:noFill/>
            <a:prstDash val="solid"/>
          </a:ln>
          <a:effectLst/>
        </p:spPr>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34A772"/>
                </a:solidFill>
                <a:effectLst/>
                <a:uLnTx/>
                <a:uFillTx/>
                <a:latin typeface="Montserrat" pitchFamily="2" charset="77"/>
                <a:cs typeface="Arial" pitchFamily="34" charset="0"/>
              </a:rPr>
              <a:t>Climate Adaptation &amp; </a:t>
            </a:r>
            <a:r>
              <a:rPr lang="en-US" sz="1200" kern="0">
                <a:solidFill>
                  <a:srgbClr val="34A772"/>
                </a:solidFill>
                <a:latin typeface="Montserrat" pitchFamily="2" charset="77"/>
                <a:cs typeface="Arial" pitchFamily="34" charset="0"/>
              </a:rPr>
              <a:t>Mitigation</a:t>
            </a:r>
            <a:endParaRPr kumimoji="0" lang="en-US" sz="1200" b="0" i="0" u="none" strike="noStrike" kern="0" cap="none" spc="0" normalizeH="0" baseline="0" noProof="0">
              <a:ln>
                <a:noFill/>
              </a:ln>
              <a:solidFill>
                <a:srgbClr val="34A772"/>
              </a:solidFill>
              <a:effectLst/>
              <a:uLnTx/>
              <a:uFillTx/>
              <a:latin typeface="Montserrat" pitchFamily="2" charset="77"/>
              <a:cs typeface="Arial" pitchFamily="34" charset="0"/>
            </a:endParaRPr>
          </a:p>
        </p:txBody>
      </p:sp>
      <p:pic>
        <p:nvPicPr>
          <p:cNvPr id="31" name="Picture 3">
            <a:extLst>
              <a:ext uri="{FF2B5EF4-FFF2-40B4-BE49-F238E27FC236}">
                <a16:creationId xmlns:a16="http://schemas.microsoft.com/office/drawing/2014/main" id="{1C815BD2-EE0E-EA4C-8F93-D6919D2819E1}"/>
              </a:ext>
            </a:extLst>
          </p:cNvPr>
          <p:cNvPicPr>
            <a:picLocks noChangeAspect="1" noChangeArrowheads="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bwMode="auto">
          <a:xfrm>
            <a:off x="9429190" y="7780783"/>
            <a:ext cx="498858" cy="49885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a:extLst>
              <a:ext uri="{FF2B5EF4-FFF2-40B4-BE49-F238E27FC236}">
                <a16:creationId xmlns:a16="http://schemas.microsoft.com/office/drawing/2014/main" id="{56032959-7796-7F40-8B0D-D0A5147D31D9}"/>
              </a:ext>
            </a:extLst>
          </p:cNvPr>
          <p:cNvPicPr>
            <a:picLocks noChangeAspect="1" noChangeArrowheads="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bwMode="auto">
          <a:xfrm>
            <a:off x="10050988" y="7775639"/>
            <a:ext cx="504000" cy="50400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
            <a:extLst>
              <a:ext uri="{FF2B5EF4-FFF2-40B4-BE49-F238E27FC236}">
                <a16:creationId xmlns:a16="http://schemas.microsoft.com/office/drawing/2014/main" id="{8C2085EB-E96E-CF46-AC6A-716BE64D5465}"/>
              </a:ext>
            </a:extLst>
          </p:cNvPr>
          <p:cNvPicPr>
            <a:picLocks noChangeAspect="1" noChangeArrowheads="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bwMode="auto">
          <a:xfrm>
            <a:off x="8175310" y="7775639"/>
            <a:ext cx="504000" cy="504000"/>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a:extLst>
              <a:ext uri="{FF2B5EF4-FFF2-40B4-BE49-F238E27FC236}">
                <a16:creationId xmlns:a16="http://schemas.microsoft.com/office/drawing/2014/main" id="{CE50130C-085F-0C4A-9590-379157618B17}"/>
              </a:ext>
            </a:extLst>
          </p:cNvPr>
          <p:cNvPicPr>
            <a:picLocks noChangeAspect="1" noChangeArrowheads="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bwMode="auto">
          <a:xfrm>
            <a:off x="8802250" y="7775639"/>
            <a:ext cx="504000" cy="504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Diagram 8">
            <a:extLst>
              <a:ext uri="{FF2B5EF4-FFF2-40B4-BE49-F238E27FC236}">
                <a16:creationId xmlns:a16="http://schemas.microsoft.com/office/drawing/2014/main" id="{969D511E-4E2E-3422-FB98-3B651277F9E5}"/>
              </a:ext>
            </a:extLst>
          </p:cNvPr>
          <p:cNvGraphicFramePr/>
          <p:nvPr>
            <p:extLst>
              <p:ext uri="{D42A27DB-BD31-4B8C-83A1-F6EECF244321}">
                <p14:modId xmlns:p14="http://schemas.microsoft.com/office/powerpoint/2010/main" val="2792325503"/>
              </p:ext>
            </p:extLst>
          </p:nvPr>
        </p:nvGraphicFramePr>
        <p:xfrm>
          <a:off x="398744" y="1071104"/>
          <a:ext cx="8736406" cy="565200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11" name="Picture 1">
            <a:extLst>
              <a:ext uri="{FF2B5EF4-FFF2-40B4-BE49-F238E27FC236}">
                <a16:creationId xmlns:a16="http://schemas.microsoft.com/office/drawing/2014/main" id="{6F0774E0-A2A8-63D8-D0E7-7B62E885F0BB}"/>
              </a:ext>
            </a:extLst>
          </p:cNvPr>
          <p:cNvPicPr>
            <a:picLocks noChangeAspect="1" noChangeArrowheads="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bwMode="auto">
          <a:xfrm>
            <a:off x="9035716" y="4987151"/>
            <a:ext cx="503891" cy="50389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657E6F6A-11EC-4CFB-27FC-32654DF60D11}"/>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8427310" y="1857221"/>
            <a:ext cx="3365946" cy="2246769"/>
          </a:xfrm>
          <a:prstGeom prst="roundRect">
            <a:avLst/>
          </a:prstGeom>
        </p:spPr>
      </p:pic>
    </p:spTree>
    <p:extLst>
      <p:ext uri="{BB962C8B-B14F-4D97-AF65-F5344CB8AC3E}">
        <p14:creationId xmlns:p14="http://schemas.microsoft.com/office/powerpoint/2010/main" val="3907526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F0982-2B51-9ACD-3B76-DA4B6542E302}"/>
              </a:ext>
            </a:extLst>
          </p:cNvPr>
          <p:cNvSpPr>
            <a:spLocks noGrp="1"/>
          </p:cNvSpPr>
          <p:nvPr>
            <p:ph type="title"/>
          </p:nvPr>
        </p:nvSpPr>
        <p:spPr>
          <a:xfrm>
            <a:off x="724928" y="163047"/>
            <a:ext cx="9039655" cy="776459"/>
          </a:xfrm>
        </p:spPr>
        <p:txBody>
          <a:bodyPr/>
          <a:lstStyle/>
          <a:p>
            <a:r>
              <a:rPr lang="en-US" dirty="0"/>
              <a:t>Staffing ambition</a:t>
            </a:r>
          </a:p>
        </p:txBody>
      </p:sp>
      <p:sp>
        <p:nvSpPr>
          <p:cNvPr id="3" name="Content Placeholder 2">
            <a:extLst>
              <a:ext uri="{FF2B5EF4-FFF2-40B4-BE49-F238E27FC236}">
                <a16:creationId xmlns:a16="http://schemas.microsoft.com/office/drawing/2014/main" id="{5D7CBE6D-1729-1EBF-B376-5FA857786480}"/>
              </a:ext>
            </a:extLst>
          </p:cNvPr>
          <p:cNvSpPr>
            <a:spLocks noGrp="1"/>
          </p:cNvSpPr>
          <p:nvPr>
            <p:ph idx="1"/>
          </p:nvPr>
        </p:nvSpPr>
        <p:spPr>
          <a:xfrm>
            <a:off x="724928" y="1019908"/>
            <a:ext cx="10688139" cy="5460902"/>
          </a:xfrm>
        </p:spPr>
        <p:txBody>
          <a:bodyPr/>
          <a:lstStyle/>
          <a:p>
            <a:pPr marL="342900" indent="-342900">
              <a:buFont typeface="Arial" panose="020B0604020202020204" pitchFamily="34" charset="0"/>
              <a:buChar char="•"/>
            </a:pPr>
            <a:r>
              <a:rPr lang="en-US" dirty="0">
                <a:solidFill>
                  <a:schemeClr val="tx1"/>
                </a:solidFill>
              </a:rPr>
              <a:t>Platform Manager</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Executive Assistant</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Comms lead (will be shared with other Platforms)</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Global Policy Process Engagement Officer (to work closely with P&amp;A, C&amp;O and scientists for strengthening CGIAR’s role in international climate processes)</a:t>
            </a:r>
          </a:p>
          <a:p>
            <a:pPr marL="342900" indent="-342900">
              <a:buFont typeface="Arial" panose="020B0604020202020204" pitchFamily="34" charset="0"/>
              <a:buChar char="•"/>
            </a:pPr>
            <a:r>
              <a:rPr lang="en-US" dirty="0">
                <a:solidFill>
                  <a:schemeClr val="tx1"/>
                </a:solidFill>
              </a:rPr>
              <a:t>Science and policy research officers (50% time each) to help with synthesis/gap filling research etc.</a:t>
            </a:r>
          </a:p>
          <a:p>
            <a:pPr marL="342900" indent="-342900">
              <a:buFont typeface="Arial" panose="020B0604020202020204" pitchFamily="34" charset="0"/>
              <a:buChar char="•"/>
            </a:pPr>
            <a:r>
              <a:rPr lang="en-US" dirty="0">
                <a:solidFill>
                  <a:schemeClr val="tx1"/>
                </a:solidFill>
              </a:rPr>
              <a:t>Consultants as needed from time to time</a:t>
            </a:r>
          </a:p>
        </p:txBody>
      </p:sp>
    </p:spTree>
    <p:extLst>
      <p:ext uri="{BB962C8B-B14F-4D97-AF65-F5344CB8AC3E}">
        <p14:creationId xmlns:p14="http://schemas.microsoft.com/office/powerpoint/2010/main" val="2542370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2DDC2-6ADF-39F6-CEA5-049D86BBFBCA}"/>
              </a:ext>
            </a:extLst>
          </p:cNvPr>
          <p:cNvSpPr>
            <a:spLocks noGrp="1"/>
          </p:cNvSpPr>
          <p:nvPr>
            <p:ph type="title"/>
          </p:nvPr>
        </p:nvSpPr>
        <p:spPr>
          <a:xfrm>
            <a:off x="724928" y="128588"/>
            <a:ext cx="11005110" cy="940677"/>
          </a:xfrm>
        </p:spPr>
        <p:txBody>
          <a:bodyPr>
            <a:normAutofit fontScale="90000"/>
          </a:bodyPr>
          <a:lstStyle/>
          <a:p>
            <a:r>
              <a:rPr lang="en-US" dirty="0"/>
              <a:t>Ambition: Climate Platform will be the go to place where:</a:t>
            </a:r>
          </a:p>
        </p:txBody>
      </p:sp>
      <p:sp>
        <p:nvSpPr>
          <p:cNvPr id="3" name="Content Placeholder 2">
            <a:extLst>
              <a:ext uri="{FF2B5EF4-FFF2-40B4-BE49-F238E27FC236}">
                <a16:creationId xmlns:a16="http://schemas.microsoft.com/office/drawing/2014/main" id="{8E23BA27-BAAF-72AE-06E1-BB07B51E7633}"/>
              </a:ext>
            </a:extLst>
          </p:cNvPr>
          <p:cNvSpPr>
            <a:spLocks noGrp="1"/>
          </p:cNvSpPr>
          <p:nvPr>
            <p:ph idx="1"/>
          </p:nvPr>
        </p:nvSpPr>
        <p:spPr/>
        <p:txBody>
          <a:bodyPr/>
          <a:lstStyle/>
          <a:p>
            <a:pPr marL="342900" indent="-342900">
              <a:buFont typeface="Arial" panose="020B0604020202020204" pitchFamily="34" charset="0"/>
              <a:buChar char="•"/>
            </a:pPr>
            <a:r>
              <a:rPr lang="en-US" dirty="0">
                <a:solidFill>
                  <a:schemeClr val="tx1"/>
                </a:solidFill>
              </a:rPr>
              <a:t>Latest policy relevant science created by CGIAR and others on climate change and agri-food systems is curated </a:t>
            </a:r>
          </a:p>
          <a:p>
            <a:pPr marL="1028700" lvl="1" indent="-342900"/>
            <a:r>
              <a:rPr lang="en-US" dirty="0">
                <a:solidFill>
                  <a:schemeClr val="tx1"/>
                </a:solidFill>
              </a:rPr>
              <a:t>Helping CGIAR to play global thought leadership role on climate and food systems</a:t>
            </a:r>
          </a:p>
          <a:p>
            <a:pPr marL="342900" indent="-342900">
              <a:buFont typeface="Arial" panose="020B0604020202020204" pitchFamily="34" charset="0"/>
              <a:buChar char="•"/>
            </a:pPr>
            <a:r>
              <a:rPr lang="en-US" dirty="0">
                <a:solidFill>
                  <a:schemeClr val="tx1"/>
                </a:solidFill>
              </a:rPr>
              <a:t>Climate experts within CGIAR and NARES find an intellectual home</a:t>
            </a:r>
          </a:p>
          <a:p>
            <a:pPr marL="1028700" lvl="1" indent="-342900"/>
            <a:r>
              <a:rPr lang="en-US" dirty="0">
                <a:solidFill>
                  <a:schemeClr val="tx1"/>
                </a:solidFill>
              </a:rPr>
              <a:t>Helping tap into diverse expertise and matchmaking with various demands, and keep themselves updated</a:t>
            </a:r>
          </a:p>
          <a:p>
            <a:pPr marL="342900" indent="-342900">
              <a:buFont typeface="Arial" panose="020B0604020202020204" pitchFamily="34" charset="0"/>
              <a:buChar char="•"/>
            </a:pPr>
            <a:r>
              <a:rPr lang="en-US" dirty="0">
                <a:solidFill>
                  <a:schemeClr val="tx1"/>
                </a:solidFill>
              </a:rPr>
              <a:t>Global climate policies on agri-food are influenced by CGIAR science</a:t>
            </a:r>
          </a:p>
          <a:p>
            <a:pPr marL="1028700" lvl="1" indent="-342900"/>
            <a:r>
              <a:rPr lang="en-US" dirty="0">
                <a:solidFill>
                  <a:schemeClr val="tx1"/>
                </a:solidFill>
              </a:rPr>
              <a:t>Helping shape global climate and food systems agenda for a warmer world</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26409773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a:extLst>
              <a:ext uri="{FF2B5EF4-FFF2-40B4-BE49-F238E27FC236}">
                <a16:creationId xmlns:a16="http://schemas.microsoft.com/office/drawing/2014/main" id="{7320DD99-DC6E-46EB-928B-3D9AB13015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414"/>
            <a:ext cx="3421930" cy="686341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70DA2A27-8849-4330-A47B-D5003C76A43B}"/>
              </a:ext>
            </a:extLst>
          </p:cNvPr>
          <p:cNvSpPr txBox="1"/>
          <p:nvPr/>
        </p:nvSpPr>
        <p:spPr>
          <a:xfrm>
            <a:off x="3421930" y="1988326"/>
            <a:ext cx="8214656" cy="3206234"/>
          </a:xfrm>
          <a:prstGeom prst="rect">
            <a:avLst/>
          </a:prstGeom>
          <a:noFill/>
        </p:spPr>
        <p:txBody>
          <a:bodyPr wrap="square" rtlCol="0">
            <a:noAutofit/>
          </a:bodyPr>
          <a:lstStyle/>
          <a:p>
            <a:pPr>
              <a:spcBef>
                <a:spcPts val="0"/>
              </a:spcBef>
              <a:spcAft>
                <a:spcPts val="0"/>
              </a:spcAft>
            </a:pPr>
            <a:endParaRPr lang="en-US" sz="2400" dirty="0">
              <a:effectLst/>
            </a:endParaRPr>
          </a:p>
          <a:p>
            <a:pPr marR="0" lvl="1">
              <a:lnSpc>
                <a:spcPct val="107000"/>
              </a:lnSpc>
              <a:spcBef>
                <a:spcPts val="0"/>
              </a:spcBef>
              <a:spcAft>
                <a:spcPts val="800"/>
              </a:spcAft>
              <a:tabLst>
                <a:tab pos="914400" algn="l"/>
              </a:tabLst>
            </a:pPr>
            <a:endParaRPr lang="en-US" sz="2800" b="1" dirty="0">
              <a:solidFill>
                <a:srgbClr val="427730"/>
              </a:solidFill>
              <a:cs typeface="Calibri"/>
            </a:endParaRPr>
          </a:p>
          <a:p>
            <a:pPr marR="0" lvl="1">
              <a:lnSpc>
                <a:spcPct val="107000"/>
              </a:lnSpc>
              <a:spcBef>
                <a:spcPts val="0"/>
              </a:spcBef>
              <a:spcAft>
                <a:spcPts val="800"/>
              </a:spcAft>
              <a:tabLst>
                <a:tab pos="914400" algn="l"/>
              </a:tabLst>
            </a:pPr>
            <a:endParaRPr lang="en-US" sz="2800" dirty="0">
              <a:effectLst/>
              <a:ea typeface="Calibri" panose="020F0502020204030204" pitchFamily="34" charset="0"/>
              <a:cs typeface="Times New Roman" panose="02020603050405020304" pitchFamily="18" charset="0"/>
            </a:endParaRPr>
          </a:p>
          <a:p>
            <a:pPr lvl="1" algn="ctr">
              <a:lnSpc>
                <a:spcPct val="107000"/>
              </a:lnSpc>
              <a:spcAft>
                <a:spcPts val="800"/>
              </a:spcAft>
              <a:tabLst>
                <a:tab pos="914400" algn="l"/>
              </a:tabLst>
            </a:pPr>
            <a:r>
              <a:rPr lang="en-US" sz="3200" b="1" dirty="0">
                <a:latin typeface="Montserrat" pitchFamily="2" charset="77"/>
                <a:cs typeface="Calibri" charset="0"/>
              </a:rPr>
              <a:t>Thank you </a:t>
            </a:r>
          </a:p>
          <a:p>
            <a:pPr lvl="1" algn="ctr">
              <a:lnSpc>
                <a:spcPct val="107000"/>
              </a:lnSpc>
              <a:spcAft>
                <a:spcPts val="800"/>
              </a:spcAft>
              <a:tabLst>
                <a:tab pos="914400" algn="l"/>
              </a:tabLst>
            </a:pPr>
            <a:r>
              <a:rPr lang="en-US" sz="2000" b="1" dirty="0" err="1">
                <a:latin typeface="Montserrat" pitchFamily="2" charset="77"/>
                <a:cs typeface="Calibri" charset="0"/>
              </a:rPr>
              <a:t>a.mukherji@cgiar.org</a:t>
            </a:r>
            <a:endParaRPr lang="en-US" sz="2000" b="1" dirty="0">
              <a:latin typeface="Montserrat" pitchFamily="2" charset="77"/>
              <a:cs typeface="Calibri" charset="0"/>
            </a:endParaRPr>
          </a:p>
          <a:p>
            <a:pPr marR="0" lvl="1">
              <a:lnSpc>
                <a:spcPct val="107000"/>
              </a:lnSpc>
              <a:spcBef>
                <a:spcPts val="0"/>
              </a:spcBef>
              <a:spcAft>
                <a:spcPts val="800"/>
              </a:spcAft>
              <a:tabLst>
                <a:tab pos="914400" algn="l"/>
              </a:tabLst>
            </a:pP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lvl="1">
              <a:lnSpc>
                <a:spcPct val="107000"/>
              </a:lnSpc>
              <a:spcBef>
                <a:spcPts val="0"/>
              </a:spcBef>
              <a:spcAft>
                <a:spcPts val="800"/>
              </a:spcAft>
              <a:tabLst>
                <a:tab pos="914400" algn="l"/>
              </a:tabLst>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E7134D0B-8F71-9E06-9D73-6E0D81B2D6F7}"/>
              </a:ext>
            </a:extLst>
          </p:cNvPr>
          <p:cNvSpPr txBox="1"/>
          <p:nvPr/>
        </p:nvSpPr>
        <p:spPr>
          <a:xfrm flipH="1">
            <a:off x="11461933" y="6269363"/>
            <a:ext cx="4646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23</a:t>
            </a:r>
            <a:endParaRPr lang="en-US" dirty="0"/>
          </a:p>
        </p:txBody>
      </p:sp>
    </p:spTree>
    <p:extLst>
      <p:ext uri="{BB962C8B-B14F-4D97-AF65-F5344CB8AC3E}">
        <p14:creationId xmlns:p14="http://schemas.microsoft.com/office/powerpoint/2010/main" val="3766533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056F7-4C55-394F-929B-27C54F8A72B2}"/>
              </a:ext>
            </a:extLst>
          </p:cNvPr>
          <p:cNvSpPr>
            <a:spLocks noGrp="1"/>
          </p:cNvSpPr>
          <p:nvPr>
            <p:ph type="title"/>
          </p:nvPr>
        </p:nvSpPr>
        <p:spPr>
          <a:xfrm>
            <a:off x="724929" y="216618"/>
            <a:ext cx="10089827" cy="776459"/>
          </a:xfrm>
        </p:spPr>
        <p:txBody>
          <a:bodyPr>
            <a:normAutofit fontScale="90000"/>
          </a:bodyPr>
          <a:lstStyle/>
          <a:p>
            <a:r>
              <a:rPr lang="en-GB" sz="2900" dirty="0"/>
              <a:t>To help achieve CGIAR’s Climate adaptation &amp; mitigation in CGIAR strategy </a:t>
            </a:r>
          </a:p>
        </p:txBody>
      </p:sp>
      <p:pic>
        <p:nvPicPr>
          <p:cNvPr id="6" name="Picture 8">
            <a:extLst>
              <a:ext uri="{FF2B5EF4-FFF2-40B4-BE49-F238E27FC236}">
                <a16:creationId xmlns:a16="http://schemas.microsoft.com/office/drawing/2014/main" id="{CC857CB3-7598-8F45-9FF1-BF4EBE71A1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81510" y="1050075"/>
            <a:ext cx="2310490" cy="2307820"/>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a:extLst>
              <a:ext uri="{FF2B5EF4-FFF2-40B4-BE49-F238E27FC236}">
                <a16:creationId xmlns:a16="http://schemas.microsoft.com/office/drawing/2014/main" id="{4FD08E4C-7B5C-0F49-8362-FC4402592919}"/>
              </a:ext>
            </a:extLst>
          </p:cNvPr>
          <p:cNvGrpSpPr/>
          <p:nvPr/>
        </p:nvGrpSpPr>
        <p:grpSpPr>
          <a:xfrm>
            <a:off x="724929" y="5159826"/>
            <a:ext cx="4844824" cy="1049465"/>
            <a:chOff x="724929" y="7394689"/>
            <a:chExt cx="5896636" cy="1277304"/>
          </a:xfrm>
        </p:grpSpPr>
        <p:pic>
          <p:nvPicPr>
            <p:cNvPr id="8" name="Picture 10" descr="Goal 9 | Department of Economic and Social Affairs">
              <a:extLst>
                <a:ext uri="{FF2B5EF4-FFF2-40B4-BE49-F238E27FC236}">
                  <a16:creationId xmlns:a16="http://schemas.microsoft.com/office/drawing/2014/main" id="{72BF61F2-FAE3-3445-AB5E-875A127486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4706"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Goal 11 | Department of Economic and Social Affairs">
              <a:extLst>
                <a:ext uri="{FF2B5EF4-FFF2-40B4-BE49-F238E27FC236}">
                  <a16:creationId xmlns:a16="http://schemas.microsoft.com/office/drawing/2014/main" id="{419FDC4F-920F-BB40-9185-6FF4BB6E12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4483"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6" descr="Goal 12 | Department of Economic and Social Affairs">
              <a:extLst>
                <a:ext uri="{FF2B5EF4-FFF2-40B4-BE49-F238E27FC236}">
                  <a16:creationId xmlns:a16="http://schemas.microsoft.com/office/drawing/2014/main" id="{BBC5D416-26BD-C945-877B-10A8B2B41A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4261"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Goal 13 | Department of Economic and Social Affairs">
              <a:extLst>
                <a:ext uri="{FF2B5EF4-FFF2-40B4-BE49-F238E27FC236}">
                  <a16:creationId xmlns:a16="http://schemas.microsoft.com/office/drawing/2014/main" id="{B51FB663-3F23-564E-8AE1-B6AC234285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4929"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TextBox 12">
            <a:extLst>
              <a:ext uri="{FF2B5EF4-FFF2-40B4-BE49-F238E27FC236}">
                <a16:creationId xmlns:a16="http://schemas.microsoft.com/office/drawing/2014/main" id="{BDD9F843-EA1A-CD4A-A94B-B3D40D24FF95}"/>
              </a:ext>
            </a:extLst>
          </p:cNvPr>
          <p:cNvSpPr txBox="1"/>
          <p:nvPr/>
        </p:nvSpPr>
        <p:spPr>
          <a:xfrm>
            <a:off x="237506" y="1123240"/>
            <a:ext cx="8054607" cy="4031873"/>
          </a:xfrm>
          <a:prstGeom prst="rect">
            <a:avLst/>
          </a:prstGeom>
          <a:no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515151"/>
                </a:solidFill>
                <a:effectLst/>
                <a:uLnTx/>
                <a:uFillTx/>
                <a:latin typeface="Montserrat"/>
                <a:ea typeface="+mn-ea"/>
                <a:cs typeface="+mn-cs"/>
              </a:rPr>
              <a:t>Turn agriculture and forest systems into a</a:t>
            </a:r>
          </a:p>
          <a:p>
            <a:pPr>
              <a:defRPr/>
            </a:pPr>
            <a:r>
              <a:rPr kumimoji="0" lang="en-GB" sz="2400" b="1" i="0" u="none" strike="noStrike" kern="1200" cap="none" spc="0" normalizeH="0" baseline="0" noProof="0" dirty="0">
                <a:ln>
                  <a:noFill/>
                </a:ln>
                <a:solidFill>
                  <a:srgbClr val="FF8500"/>
                </a:solidFill>
                <a:effectLst/>
                <a:uLnTx/>
                <a:uFillTx/>
                <a:latin typeface="Montserrat"/>
                <a:ea typeface="+mn-ea"/>
                <a:cs typeface="+mn-cs"/>
              </a:rPr>
              <a:t>net sink for carbon </a:t>
            </a:r>
            <a:r>
              <a:rPr kumimoji="0" lang="en-GB" sz="2000" b="0" i="0" u="none" strike="noStrike" kern="1200" cap="none" spc="0" normalizeH="0" baseline="0" noProof="0" dirty="0">
                <a:ln>
                  <a:noFill/>
                </a:ln>
                <a:solidFill>
                  <a:srgbClr val="515151"/>
                </a:solidFill>
                <a:effectLst/>
                <a:uLnTx/>
                <a:uFillTx/>
                <a:latin typeface="Montserrat"/>
                <a:ea typeface="+mn-ea"/>
                <a:cs typeface="+mn-cs"/>
              </a:rPr>
              <a:t>by 2050, with emissions from agriculture decreasing by 1Gt per year by 2030 and reaching a floor of 5 Gt per year by 2050</a:t>
            </a:r>
            <a:endParaRPr lang="en-GB" sz="2000" b="0" i="0" u="none" strike="noStrike" kern="1200" cap="none" spc="0" normalizeH="0" baseline="0" noProof="0" dirty="0">
              <a:ln>
                <a:noFill/>
              </a:ln>
              <a:solidFill>
                <a:srgbClr val="515151"/>
              </a:solidFill>
              <a:effectLst/>
              <a:uLnTx/>
              <a:uFillTx/>
              <a:latin typeface="Montserrat"/>
            </a:endParaRPr>
          </a:p>
          <a:p>
            <a:pPr marL="342900" indent="-342900">
              <a:buFont typeface="Arial" panose="020B0604020202020204" pitchFamily="34" charset="0"/>
              <a:buChar char="•"/>
              <a:defRPr/>
            </a:pPr>
            <a:endParaRPr kumimoji="0" lang="en-GB" sz="2000" b="0" i="0" u="none" strike="noStrike" kern="1200" cap="none" spc="0" normalizeH="0" baseline="0" noProof="0" dirty="0">
              <a:ln>
                <a:noFill/>
              </a:ln>
              <a:solidFill>
                <a:srgbClr val="515151"/>
              </a:solidFill>
              <a:effectLst/>
              <a:uLnTx/>
              <a:uFillTx/>
              <a:latin typeface="Montserrat"/>
              <a:ea typeface="+mn-ea"/>
              <a:cs typeface="+mn-cs"/>
            </a:endParaRPr>
          </a:p>
          <a:p>
            <a:pPr marL="342900" indent="-342900">
              <a:buFont typeface="Arial" panose="020B0604020202020204" pitchFamily="34" charset="0"/>
              <a:buChar char="•"/>
              <a:defRPr/>
            </a:pPr>
            <a:r>
              <a:rPr kumimoji="0" lang="en-GB" sz="2000" b="0" i="0" u="none" strike="noStrike" kern="1200" cap="none" spc="0" normalizeH="0" baseline="0" noProof="0" dirty="0">
                <a:ln>
                  <a:noFill/>
                </a:ln>
                <a:solidFill>
                  <a:srgbClr val="515151"/>
                </a:solidFill>
                <a:effectLst/>
                <a:uLnTx/>
                <a:uFillTx/>
                <a:latin typeface="Montserrat"/>
                <a:ea typeface="+mn-ea"/>
                <a:cs typeface="+mn-cs"/>
              </a:rPr>
              <a:t>Equip </a:t>
            </a:r>
            <a:r>
              <a:rPr kumimoji="0" lang="en-GB" sz="2400" b="1" i="0" u="none" strike="noStrike" kern="1200" cap="none" spc="0" normalizeH="0" baseline="0" noProof="0" dirty="0">
                <a:ln>
                  <a:noFill/>
                </a:ln>
                <a:solidFill>
                  <a:srgbClr val="FF8500"/>
                </a:solidFill>
                <a:effectLst/>
                <a:uLnTx/>
                <a:uFillTx/>
                <a:latin typeface="Montserrat"/>
                <a:ea typeface="+mn-ea"/>
                <a:cs typeface="+mn-cs"/>
              </a:rPr>
              <a:t>500 million </a:t>
            </a:r>
            <a:r>
              <a:rPr kumimoji="0" lang="en-GB" sz="2000" b="0" i="0" u="none" strike="noStrike" kern="1200" cap="none" spc="0" normalizeH="0" baseline="0" noProof="0" dirty="0">
                <a:ln>
                  <a:noFill/>
                </a:ln>
                <a:solidFill>
                  <a:srgbClr val="515151"/>
                </a:solidFill>
                <a:effectLst/>
                <a:uLnTx/>
                <a:uFillTx/>
                <a:latin typeface="Montserrat"/>
                <a:ea typeface="+mn-ea"/>
                <a:cs typeface="+mn-cs"/>
              </a:rPr>
              <a:t>small-scale producers to be more resilient</a:t>
            </a:r>
            <a:r>
              <a:rPr lang="en-GB" sz="2000" dirty="0">
                <a:solidFill>
                  <a:srgbClr val="515151"/>
                </a:solidFill>
                <a:latin typeface="Montserrat"/>
              </a:rPr>
              <a:t> to climate shocks, with climate adaptation solutions available through national innovation systems</a:t>
            </a:r>
          </a:p>
          <a:p>
            <a:pPr marL="342900" indent="-342900">
              <a:buFont typeface="Arial" panose="020B0604020202020204" pitchFamily="34" charset="0"/>
              <a:buChar char="•"/>
              <a:defRPr/>
            </a:pPr>
            <a:endParaRPr lang="en-GB" sz="2000" dirty="0">
              <a:solidFill>
                <a:srgbClr val="515151"/>
              </a:solidFill>
              <a:latin typeface="Montserrat"/>
            </a:endParaRPr>
          </a:p>
          <a:p>
            <a:pPr marL="342900" indent="-342900">
              <a:buFont typeface="Arial" panose="020B0604020202020204" pitchFamily="34" charset="0"/>
              <a:buChar char="•"/>
              <a:defRPr/>
            </a:pPr>
            <a:r>
              <a:rPr kumimoji="0" lang="en-GB" sz="2000" b="0" i="0" u="none" strike="noStrike" kern="1200" cap="none" spc="0" normalizeH="0" baseline="0" noProof="0" dirty="0">
                <a:ln>
                  <a:noFill/>
                </a:ln>
                <a:solidFill>
                  <a:srgbClr val="515151"/>
                </a:solidFill>
                <a:effectLst/>
                <a:uLnTx/>
                <a:uFillTx/>
                <a:latin typeface="Montserrat"/>
                <a:ea typeface="+mn-ea"/>
                <a:cs typeface="+mn-cs"/>
              </a:rPr>
              <a:t>Implement all </a:t>
            </a:r>
            <a:r>
              <a:rPr kumimoji="0" lang="en-GB" sz="2400" b="1" i="0" u="none" strike="noStrike" kern="1200" cap="none" spc="0" normalizeH="0" baseline="0" noProof="0" dirty="0">
                <a:ln>
                  <a:noFill/>
                </a:ln>
                <a:solidFill>
                  <a:srgbClr val="FF8500"/>
                </a:solidFill>
                <a:effectLst/>
                <a:uLnTx/>
                <a:uFillTx/>
                <a:latin typeface="Montserrat"/>
                <a:ea typeface="+mn-ea"/>
                <a:cs typeface="+mn-cs"/>
              </a:rPr>
              <a:t>National Adaptation Plans </a:t>
            </a:r>
            <a:r>
              <a:rPr kumimoji="0" lang="en-GB" sz="2000" b="0" i="0" u="none" strike="noStrike" kern="1200" cap="none" spc="0" normalizeH="0" baseline="0" noProof="0" dirty="0">
                <a:ln>
                  <a:noFill/>
                </a:ln>
                <a:solidFill>
                  <a:srgbClr val="515151"/>
                </a:solidFill>
                <a:effectLst/>
                <a:uLnTx/>
                <a:uFillTx/>
                <a:latin typeface="Montserrat"/>
                <a:ea typeface="+mn-ea"/>
                <a:cs typeface="+mn-cs"/>
              </a:rPr>
              <a:t>and </a:t>
            </a:r>
            <a:r>
              <a:rPr kumimoji="0" lang="en-GB" sz="2400" b="1" i="0" u="none" strike="noStrike" kern="1200" cap="none" spc="0" normalizeH="0" baseline="0" noProof="0" dirty="0">
                <a:ln>
                  <a:noFill/>
                </a:ln>
                <a:solidFill>
                  <a:srgbClr val="FF8500"/>
                </a:solidFill>
                <a:effectLst/>
                <a:uLnTx/>
                <a:uFillTx/>
                <a:latin typeface="Montserrat"/>
                <a:ea typeface="+mn-ea"/>
                <a:cs typeface="+mn-cs"/>
              </a:rPr>
              <a:t>Nationally Determined Contributions </a:t>
            </a:r>
            <a:r>
              <a:rPr kumimoji="0" lang="en-GB" sz="2000" b="0" i="0" u="none" strike="noStrike" kern="1200" cap="none" spc="0" normalizeH="0" baseline="0" noProof="0" dirty="0">
                <a:ln>
                  <a:noFill/>
                </a:ln>
                <a:solidFill>
                  <a:srgbClr val="515151"/>
                </a:solidFill>
                <a:effectLst/>
                <a:uLnTx/>
                <a:uFillTx/>
                <a:latin typeface="Montserrat"/>
                <a:ea typeface="+mn-ea"/>
                <a:cs typeface="+mn-cs"/>
              </a:rPr>
              <a:t>to the Paris Agreement</a:t>
            </a:r>
            <a:endParaRPr lang="en-GB" sz="2000" b="0" i="0" u="none" strike="noStrike" kern="1200" cap="none" spc="0" normalizeH="0" baseline="0" noProof="0" dirty="0">
              <a:ln>
                <a:noFill/>
              </a:ln>
              <a:solidFill>
                <a:srgbClr val="000000"/>
              </a:solidFill>
              <a:effectLst/>
              <a:uLnTx/>
              <a:uFillTx/>
              <a:latin typeface="Montserrat"/>
            </a:endParaRPr>
          </a:p>
        </p:txBody>
      </p:sp>
      <p:grpSp>
        <p:nvGrpSpPr>
          <p:cNvPr id="12" name="Group 11">
            <a:extLst>
              <a:ext uri="{FF2B5EF4-FFF2-40B4-BE49-F238E27FC236}">
                <a16:creationId xmlns:a16="http://schemas.microsoft.com/office/drawing/2014/main" id="{C85318F5-F70F-CB87-A54F-2FBB08C9E683}"/>
              </a:ext>
            </a:extLst>
          </p:cNvPr>
          <p:cNvGrpSpPr/>
          <p:nvPr/>
        </p:nvGrpSpPr>
        <p:grpSpPr>
          <a:xfrm>
            <a:off x="10201952" y="3357895"/>
            <a:ext cx="1930260" cy="3331864"/>
            <a:chOff x="142043" y="2083515"/>
            <a:chExt cx="1930260" cy="3331864"/>
          </a:xfrm>
        </p:grpSpPr>
        <p:pic>
          <p:nvPicPr>
            <p:cNvPr id="14" name="Picture 2" descr="CCAFS - Impakter">
              <a:extLst>
                <a:ext uri="{FF2B5EF4-FFF2-40B4-BE49-F238E27FC236}">
                  <a16:creationId xmlns:a16="http://schemas.microsoft.com/office/drawing/2014/main" id="{6C4B0C0E-B7A3-B32E-C344-DC3460F951B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3595" y="2129879"/>
              <a:ext cx="995061" cy="99506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ome page | AICCRA">
              <a:extLst>
                <a:ext uri="{FF2B5EF4-FFF2-40B4-BE49-F238E27FC236}">
                  <a16:creationId xmlns:a16="http://schemas.microsoft.com/office/drawing/2014/main" id="{54CEFF70-EC9E-4C26-2F6D-7D73878E0EF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5589" y="3162381"/>
              <a:ext cx="1786660" cy="68116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Africa RISING – Africa Research In Sustainable ...">
              <a:extLst>
                <a:ext uri="{FF2B5EF4-FFF2-40B4-BE49-F238E27FC236}">
                  <a16:creationId xmlns:a16="http://schemas.microsoft.com/office/drawing/2014/main" id="{BA1F7F26-A82E-3665-1DAD-9E9C402F8AF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770" y="4061411"/>
              <a:ext cx="1242156" cy="124215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Rounded Corners 3">
              <a:extLst>
                <a:ext uri="{FF2B5EF4-FFF2-40B4-BE49-F238E27FC236}">
                  <a16:creationId xmlns:a16="http://schemas.microsoft.com/office/drawing/2014/main" id="{A1EAE588-C03E-1A32-FDD4-727698184E98}"/>
                </a:ext>
              </a:extLst>
            </p:cNvPr>
            <p:cNvSpPr/>
            <p:nvPr/>
          </p:nvSpPr>
          <p:spPr>
            <a:xfrm>
              <a:off x="142043" y="2083515"/>
              <a:ext cx="1930260" cy="3331864"/>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1C993E8F-67F0-293B-21D7-0B993FC76731}"/>
              </a:ext>
            </a:extLst>
          </p:cNvPr>
          <p:cNvSpPr txBox="1"/>
          <p:nvPr/>
        </p:nvSpPr>
        <p:spPr>
          <a:xfrm>
            <a:off x="7266103" y="4871384"/>
            <a:ext cx="1851789" cy="646331"/>
          </a:xfrm>
          <a:prstGeom prst="rect">
            <a:avLst/>
          </a:prstGeom>
          <a:noFill/>
        </p:spPr>
        <p:txBody>
          <a:bodyPr wrap="none" rtlCol="0">
            <a:spAutoFit/>
          </a:bodyPr>
          <a:lstStyle/>
          <a:p>
            <a:r>
              <a:rPr lang="en-US" dirty="0">
                <a:latin typeface=""/>
              </a:rPr>
              <a:t>Building up from</a:t>
            </a:r>
          </a:p>
          <a:p>
            <a:r>
              <a:rPr lang="en-US" dirty="0">
                <a:latin typeface=""/>
              </a:rPr>
              <a:t>previous work </a:t>
            </a:r>
          </a:p>
        </p:txBody>
      </p:sp>
      <p:sp>
        <p:nvSpPr>
          <p:cNvPr id="22" name="Right Arrow 21">
            <a:extLst>
              <a:ext uri="{FF2B5EF4-FFF2-40B4-BE49-F238E27FC236}">
                <a16:creationId xmlns:a16="http://schemas.microsoft.com/office/drawing/2014/main" id="{7B42F7C9-08E0-8D2E-123F-D2A5CEB26BE7}"/>
              </a:ext>
            </a:extLst>
          </p:cNvPr>
          <p:cNvSpPr/>
          <p:nvPr/>
        </p:nvSpPr>
        <p:spPr>
          <a:xfrm>
            <a:off x="9284580" y="5008168"/>
            <a:ext cx="721520" cy="372764"/>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347B4AE-4BEC-75B5-3558-7D6843A54150}"/>
              </a:ext>
            </a:extLst>
          </p:cNvPr>
          <p:cNvSpPr txBox="1"/>
          <p:nvPr/>
        </p:nvSpPr>
        <p:spPr>
          <a:xfrm flipH="1">
            <a:off x="11461933" y="6269363"/>
            <a:ext cx="34819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2</a:t>
            </a:r>
            <a:endParaRPr lang="en-US" dirty="0"/>
          </a:p>
        </p:txBody>
      </p:sp>
    </p:spTree>
    <p:extLst>
      <p:ext uri="{BB962C8B-B14F-4D97-AF65-F5344CB8AC3E}">
        <p14:creationId xmlns:p14="http://schemas.microsoft.com/office/powerpoint/2010/main" val="596728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6F49C-2A1A-EEB4-7BDC-005E99E87C08}"/>
              </a:ext>
            </a:extLst>
          </p:cNvPr>
          <p:cNvSpPr>
            <a:spLocks noGrp="1"/>
          </p:cNvSpPr>
          <p:nvPr>
            <p:ph type="title"/>
          </p:nvPr>
        </p:nvSpPr>
        <p:spPr>
          <a:xfrm>
            <a:off x="724928" y="163047"/>
            <a:ext cx="9039655" cy="776459"/>
          </a:xfrm>
        </p:spPr>
        <p:txBody>
          <a:bodyPr>
            <a:normAutofit fontScale="90000"/>
          </a:bodyPr>
          <a:lstStyle/>
          <a:p>
            <a:r>
              <a:rPr lang="en-US" dirty="0"/>
              <a:t>[Approach] Module 1: Expertise and Themes</a:t>
            </a:r>
          </a:p>
        </p:txBody>
      </p:sp>
      <p:graphicFrame>
        <p:nvGraphicFramePr>
          <p:cNvPr id="7" name="Content Placeholder 6">
            <a:extLst>
              <a:ext uri="{FF2B5EF4-FFF2-40B4-BE49-F238E27FC236}">
                <a16:creationId xmlns:a16="http://schemas.microsoft.com/office/drawing/2014/main" id="{CCD5C446-3676-0675-3C15-5B5BAAE140AB}"/>
              </a:ext>
            </a:extLst>
          </p:cNvPr>
          <p:cNvGraphicFramePr>
            <a:graphicFrameLocks noGrp="1"/>
          </p:cNvGraphicFramePr>
          <p:nvPr>
            <p:ph idx="1"/>
            <p:extLst>
              <p:ext uri="{D42A27DB-BD31-4B8C-83A1-F6EECF244321}">
                <p14:modId xmlns:p14="http://schemas.microsoft.com/office/powerpoint/2010/main" val="2476906901"/>
              </p:ext>
            </p:extLst>
          </p:nvPr>
        </p:nvGraphicFramePr>
        <p:xfrm>
          <a:off x="725488" y="1358900"/>
          <a:ext cx="10687050" cy="4818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2673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556A2-5DC5-BCE5-4C78-4BFB836CBC8E}"/>
              </a:ext>
            </a:extLst>
          </p:cNvPr>
          <p:cNvSpPr>
            <a:spLocks noGrp="1"/>
          </p:cNvSpPr>
          <p:nvPr>
            <p:ph type="title"/>
          </p:nvPr>
        </p:nvSpPr>
        <p:spPr>
          <a:xfrm>
            <a:off x="724929" y="326457"/>
            <a:ext cx="10176619" cy="968452"/>
          </a:xfrm>
        </p:spPr>
        <p:txBody>
          <a:bodyPr>
            <a:normAutofit fontScale="90000"/>
          </a:bodyPr>
          <a:lstStyle/>
          <a:p>
            <a:r>
              <a:rPr lang="en-US" dirty="0"/>
              <a:t>Examples: Climate expertise at CGIAR – A database of ~500 scientists and growing to serve several purposes</a:t>
            </a:r>
          </a:p>
        </p:txBody>
      </p:sp>
      <p:pic>
        <p:nvPicPr>
          <p:cNvPr id="6" name="Google Shape;289;p38" title="Chart">
            <a:extLst>
              <a:ext uri="{FF2B5EF4-FFF2-40B4-BE49-F238E27FC236}">
                <a16:creationId xmlns:a16="http://schemas.microsoft.com/office/drawing/2014/main" id="{5952F6D5-1068-165A-4FCB-3D4E35EB570E}"/>
              </a:ext>
            </a:extLst>
          </p:cNvPr>
          <p:cNvPicPr preferRelativeResize="0"/>
          <p:nvPr/>
        </p:nvPicPr>
        <p:blipFill>
          <a:blip r:embed="rId2">
            <a:alphaModFix/>
          </a:blip>
          <a:stretch>
            <a:fillRect/>
          </a:stretch>
        </p:blipFill>
        <p:spPr>
          <a:xfrm>
            <a:off x="328613" y="1724314"/>
            <a:ext cx="6100762" cy="4633623"/>
          </a:xfrm>
          <a:prstGeom prst="rect">
            <a:avLst/>
          </a:prstGeom>
          <a:noFill/>
          <a:ln>
            <a:solidFill>
              <a:schemeClr val="accent1"/>
            </a:solidFill>
          </a:ln>
        </p:spPr>
      </p:pic>
      <p:sp>
        <p:nvSpPr>
          <p:cNvPr id="7" name="TextBox 6">
            <a:extLst>
              <a:ext uri="{FF2B5EF4-FFF2-40B4-BE49-F238E27FC236}">
                <a16:creationId xmlns:a16="http://schemas.microsoft.com/office/drawing/2014/main" id="{B452D712-F712-1514-59C3-2B52BF05481F}"/>
              </a:ext>
            </a:extLst>
          </p:cNvPr>
          <p:cNvSpPr txBox="1"/>
          <p:nvPr/>
        </p:nvSpPr>
        <p:spPr>
          <a:xfrm>
            <a:off x="1355260" y="1840758"/>
            <a:ext cx="3432671" cy="369332"/>
          </a:xfrm>
          <a:prstGeom prst="rect">
            <a:avLst/>
          </a:prstGeom>
          <a:noFill/>
        </p:spPr>
        <p:txBody>
          <a:bodyPr wrap="none" rtlCol="0">
            <a:spAutoFit/>
          </a:bodyPr>
          <a:lstStyle/>
          <a:p>
            <a:r>
              <a:rPr lang="en-US" dirty="0"/>
              <a:t>Scientists by discipline of expertise</a:t>
            </a:r>
          </a:p>
        </p:txBody>
      </p:sp>
      <p:pic>
        <p:nvPicPr>
          <p:cNvPr id="8" name="Google Shape;271;p36" title="Chart">
            <a:extLst>
              <a:ext uri="{FF2B5EF4-FFF2-40B4-BE49-F238E27FC236}">
                <a16:creationId xmlns:a16="http://schemas.microsoft.com/office/drawing/2014/main" id="{91984F29-28FE-23C9-1A8F-F91380881796}"/>
              </a:ext>
            </a:extLst>
          </p:cNvPr>
          <p:cNvPicPr preferRelativeResize="0"/>
          <p:nvPr/>
        </p:nvPicPr>
        <p:blipFill>
          <a:blip r:embed="rId3">
            <a:alphaModFix/>
          </a:blip>
          <a:stretch>
            <a:fillRect/>
          </a:stretch>
        </p:blipFill>
        <p:spPr>
          <a:xfrm>
            <a:off x="6579157" y="1724315"/>
            <a:ext cx="5612843" cy="4633623"/>
          </a:xfrm>
          <a:prstGeom prst="rect">
            <a:avLst/>
          </a:prstGeom>
          <a:solidFill>
            <a:schemeClr val="bg1"/>
          </a:solidFill>
          <a:ln>
            <a:solidFill>
              <a:schemeClr val="accent1"/>
            </a:solidFill>
          </a:ln>
        </p:spPr>
      </p:pic>
      <p:sp>
        <p:nvSpPr>
          <p:cNvPr id="9" name="TextBox 8">
            <a:extLst>
              <a:ext uri="{FF2B5EF4-FFF2-40B4-BE49-F238E27FC236}">
                <a16:creationId xmlns:a16="http://schemas.microsoft.com/office/drawing/2014/main" id="{36736C5A-4777-749E-0F9F-1712B9B1DD6B}"/>
              </a:ext>
            </a:extLst>
          </p:cNvPr>
          <p:cNvSpPr txBox="1"/>
          <p:nvPr/>
        </p:nvSpPr>
        <p:spPr>
          <a:xfrm>
            <a:off x="7511503" y="1837357"/>
            <a:ext cx="4214552" cy="369332"/>
          </a:xfrm>
          <a:prstGeom prst="rect">
            <a:avLst/>
          </a:prstGeom>
          <a:noFill/>
        </p:spPr>
        <p:txBody>
          <a:bodyPr wrap="none" rtlCol="0">
            <a:spAutoFit/>
          </a:bodyPr>
          <a:lstStyle/>
          <a:p>
            <a:r>
              <a:rPr lang="en-US" dirty="0"/>
              <a:t>Scientists by geographical area of expertise</a:t>
            </a:r>
          </a:p>
        </p:txBody>
      </p:sp>
    </p:spTree>
    <p:extLst>
      <p:ext uri="{BB962C8B-B14F-4D97-AF65-F5344CB8AC3E}">
        <p14:creationId xmlns:p14="http://schemas.microsoft.com/office/powerpoint/2010/main" val="644171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cxnSp>
        <p:nvCxnSpPr>
          <p:cNvPr id="89" name="Google Shape;89;p16"/>
          <p:cNvCxnSpPr/>
          <p:nvPr/>
        </p:nvCxnSpPr>
        <p:spPr>
          <a:xfrm>
            <a:off x="646664" y="1044415"/>
            <a:ext cx="10987269" cy="0"/>
          </a:xfrm>
          <a:prstGeom prst="straightConnector1">
            <a:avLst/>
          </a:prstGeom>
          <a:noFill/>
          <a:ln w="38100" cap="flat" cmpd="sng">
            <a:solidFill>
              <a:srgbClr val="4C5C75"/>
            </a:solidFill>
            <a:prstDash val="solid"/>
            <a:round/>
            <a:headEnd type="none" w="med" len="med"/>
            <a:tailEnd type="none" w="med" len="med"/>
          </a:ln>
        </p:spPr>
      </p:cxnSp>
      <p:sp>
        <p:nvSpPr>
          <p:cNvPr id="90" name="Google Shape;90;p16"/>
          <p:cNvSpPr txBox="1">
            <a:spLocks noGrp="1"/>
          </p:cNvSpPr>
          <p:nvPr>
            <p:ph type="sldNum" idx="12"/>
          </p:nvPr>
        </p:nvSpPr>
        <p:spPr>
          <a:xfrm>
            <a:off x="11356078" y="6332533"/>
            <a:ext cx="731605" cy="524932"/>
          </a:xfrm>
          <a:prstGeom prst="rect">
            <a:avLst/>
          </a:prstGeom>
        </p:spPr>
        <p:txBody>
          <a:bodyPr spcFirstLastPara="1" vert="horz" wrap="square" lIns="106061" tIns="106061" rIns="106061" bIns="106061" rtlCol="0" anchor="ctr" anchorCtr="0">
            <a:noAutofit/>
          </a:bodyPr>
          <a:lstStyle/>
          <a:p>
            <a:fld id="{00000000-1234-1234-1234-123412341234}" type="slidenum">
              <a:rPr lang="en"/>
              <a:pPr/>
              <a:t>6</a:t>
            </a:fld>
            <a:endParaRPr/>
          </a:p>
        </p:txBody>
      </p:sp>
      <p:sp>
        <p:nvSpPr>
          <p:cNvPr id="91" name="Google Shape;91;p16"/>
          <p:cNvSpPr txBox="1">
            <a:spLocks noGrp="1"/>
          </p:cNvSpPr>
          <p:nvPr>
            <p:ph type="title"/>
          </p:nvPr>
        </p:nvSpPr>
        <p:spPr>
          <a:xfrm>
            <a:off x="512583" y="447263"/>
            <a:ext cx="11133950" cy="689310"/>
          </a:xfrm>
          <a:prstGeom prst="rect">
            <a:avLst/>
          </a:prstGeom>
        </p:spPr>
        <p:txBody>
          <a:bodyPr spcFirstLastPara="1" vert="horz" wrap="square" lIns="117410" tIns="117410" rIns="117410" bIns="117410" rtlCol="0" anchor="b" anchorCtr="0">
            <a:noAutofit/>
          </a:bodyPr>
          <a:lstStyle/>
          <a:p>
            <a:r>
              <a:rPr lang="en" sz="2800"/>
              <a:t>Scientist to Initiatives Network</a:t>
            </a:r>
            <a:endParaRPr sz="2800"/>
          </a:p>
          <a:p>
            <a:r>
              <a:rPr lang="en" sz="2600"/>
              <a:t>Sized by In Degree and Coloured by Type (Labels)</a:t>
            </a:r>
            <a:endParaRPr sz="2600"/>
          </a:p>
        </p:txBody>
      </p:sp>
      <p:pic>
        <p:nvPicPr>
          <p:cNvPr id="92" name="Google Shape;92;p16"/>
          <p:cNvPicPr preferRelativeResize="0"/>
          <p:nvPr/>
        </p:nvPicPr>
        <p:blipFill rotWithShape="1">
          <a:blip r:embed="rId3">
            <a:alphaModFix/>
          </a:blip>
          <a:srcRect l="5695" r="88793" b="87107"/>
          <a:stretch/>
        </p:blipFill>
        <p:spPr>
          <a:xfrm>
            <a:off x="1027992" y="1395765"/>
            <a:ext cx="1064386" cy="1166024"/>
          </a:xfrm>
          <a:prstGeom prst="rect">
            <a:avLst/>
          </a:prstGeom>
          <a:noFill/>
          <a:ln>
            <a:noFill/>
          </a:ln>
        </p:spPr>
      </p:pic>
      <p:pic>
        <p:nvPicPr>
          <p:cNvPr id="93" name="Google Shape;93;p16">
            <a:hlinkClick r:id="rId4"/>
          </p:cNvPr>
          <p:cNvPicPr preferRelativeResize="0"/>
          <p:nvPr/>
        </p:nvPicPr>
        <p:blipFill rotWithShape="1">
          <a:blip r:embed="rId5">
            <a:alphaModFix/>
          </a:blip>
          <a:srcRect l="23600" r="12770"/>
          <a:stretch/>
        </p:blipFill>
        <p:spPr>
          <a:xfrm>
            <a:off x="2739607" y="1161495"/>
            <a:ext cx="7563292" cy="55657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F97E7-41C9-A43F-2E57-CC8F1A172A46}"/>
              </a:ext>
            </a:extLst>
          </p:cNvPr>
          <p:cNvSpPr>
            <a:spLocks noGrp="1"/>
          </p:cNvSpPr>
          <p:nvPr>
            <p:ph type="title"/>
          </p:nvPr>
        </p:nvSpPr>
        <p:spPr>
          <a:xfrm>
            <a:off x="844672" y="138554"/>
            <a:ext cx="10443912" cy="885316"/>
          </a:xfrm>
        </p:spPr>
        <p:txBody>
          <a:bodyPr>
            <a:normAutofit/>
          </a:bodyPr>
          <a:lstStyle/>
          <a:p>
            <a:r>
              <a:rPr lang="en-US" dirty="0"/>
              <a:t>Examples of activities: Expertise and themes</a:t>
            </a:r>
          </a:p>
        </p:txBody>
      </p:sp>
      <p:grpSp>
        <p:nvGrpSpPr>
          <p:cNvPr id="13" name="Group 12">
            <a:extLst>
              <a:ext uri="{FF2B5EF4-FFF2-40B4-BE49-F238E27FC236}">
                <a16:creationId xmlns:a16="http://schemas.microsoft.com/office/drawing/2014/main" id="{549FEC0A-3578-5CF8-9FA6-B1C0F73DD922}"/>
              </a:ext>
            </a:extLst>
          </p:cNvPr>
          <p:cNvGrpSpPr/>
          <p:nvPr/>
        </p:nvGrpSpPr>
        <p:grpSpPr>
          <a:xfrm>
            <a:off x="578403" y="1449095"/>
            <a:ext cx="8044355" cy="5045767"/>
            <a:chOff x="160653" y="1339993"/>
            <a:chExt cx="7181721" cy="4566078"/>
          </a:xfrm>
        </p:grpSpPr>
        <p:sp>
          <p:nvSpPr>
            <p:cNvPr id="6" name="Round Same-side Corner of Rectangle 6">
              <a:extLst>
                <a:ext uri="{FF2B5EF4-FFF2-40B4-BE49-F238E27FC236}">
                  <a16:creationId xmlns:a16="http://schemas.microsoft.com/office/drawing/2014/main" id="{91D2C610-7C04-6BE6-D89F-213A4DB88BC2}"/>
                </a:ext>
              </a:extLst>
            </p:cNvPr>
            <p:cNvSpPr/>
            <p:nvPr/>
          </p:nvSpPr>
          <p:spPr>
            <a:xfrm>
              <a:off x="5281604" y="1372436"/>
              <a:ext cx="2060770" cy="4533635"/>
            </a:xfrm>
            <a:prstGeom prst="round2SameRect">
              <a:avLst/>
            </a:prstGeom>
            <a:solidFill>
              <a:srgbClr val="A8BDC5">
                <a:alpha val="306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495"/>
              <a:endParaRPr lang="en-DE">
                <a:solidFill>
                  <a:srgbClr val="FFFFFF"/>
                </a:solidFill>
                <a:latin typeface="Arial" panose="020B0604020202020204"/>
              </a:endParaRPr>
            </a:p>
          </p:txBody>
        </p:sp>
        <p:sp>
          <p:nvSpPr>
            <p:cNvPr id="7" name="Round Same-side Corner of Rectangle 7">
              <a:extLst>
                <a:ext uri="{FF2B5EF4-FFF2-40B4-BE49-F238E27FC236}">
                  <a16:creationId xmlns:a16="http://schemas.microsoft.com/office/drawing/2014/main" id="{EAE5EA28-4FAF-EE63-347B-3124ABB6F024}"/>
                </a:ext>
              </a:extLst>
            </p:cNvPr>
            <p:cNvSpPr/>
            <p:nvPr/>
          </p:nvSpPr>
          <p:spPr>
            <a:xfrm>
              <a:off x="160653" y="1339993"/>
              <a:ext cx="2202783" cy="4566078"/>
            </a:xfrm>
            <a:prstGeom prst="round2SameRect">
              <a:avLst/>
            </a:prstGeom>
            <a:solidFill>
              <a:srgbClr val="A8BDC5">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495"/>
              <a:endParaRPr lang="en-DE">
                <a:solidFill>
                  <a:srgbClr val="FFFFFF"/>
                </a:solidFill>
                <a:latin typeface="Arial" panose="020B0604020202020204"/>
              </a:endParaRPr>
            </a:p>
          </p:txBody>
        </p:sp>
        <p:sp>
          <p:nvSpPr>
            <p:cNvPr id="9" name="TextBox 8">
              <a:extLst>
                <a:ext uri="{FF2B5EF4-FFF2-40B4-BE49-F238E27FC236}">
                  <a16:creationId xmlns:a16="http://schemas.microsoft.com/office/drawing/2014/main" id="{0BEAC9F3-C7BC-EEF0-A058-3F957794D374}"/>
                </a:ext>
              </a:extLst>
            </p:cNvPr>
            <p:cNvSpPr txBox="1"/>
            <p:nvPr/>
          </p:nvSpPr>
          <p:spPr>
            <a:xfrm>
              <a:off x="5344868" y="1472442"/>
              <a:ext cx="1905277" cy="4094199"/>
            </a:xfrm>
            <a:prstGeom prst="rect">
              <a:avLst/>
            </a:prstGeom>
            <a:noFill/>
          </p:spPr>
          <p:txBody>
            <a:bodyPr wrap="square" lIns="91440" tIns="45720" rIns="91440" bIns="45720" rtlCol="0" anchor="t">
              <a:spAutoFit/>
            </a:bodyPr>
            <a:lstStyle/>
            <a:p>
              <a:pPr defTabSz="609495"/>
              <a:r>
                <a:rPr lang="en-US" sz="2400" dirty="0">
                  <a:solidFill>
                    <a:srgbClr val="000000"/>
                  </a:solidFill>
                  <a:cs typeface="Calibri"/>
                </a:rPr>
                <a:t>Lead or contribute to special reports, chapters on various global products, e.g. Breakthrough Report of AIM4C, IPCC/ IPBES assessments</a:t>
              </a:r>
            </a:p>
            <a:p>
              <a:pPr defTabSz="609495"/>
              <a:endParaRPr lang="en-GB" sz="2400" dirty="0">
                <a:solidFill>
                  <a:srgbClr val="000000"/>
                </a:solidFill>
                <a:cs typeface="Calibri" panose="020F0502020204030204"/>
              </a:endParaRPr>
            </a:p>
          </p:txBody>
        </p:sp>
        <p:sp>
          <p:nvSpPr>
            <p:cNvPr id="10" name="TextBox 9">
              <a:extLst>
                <a:ext uri="{FF2B5EF4-FFF2-40B4-BE49-F238E27FC236}">
                  <a16:creationId xmlns:a16="http://schemas.microsoft.com/office/drawing/2014/main" id="{FA7C1099-0C51-3C67-9558-1D8C961D6687}"/>
                </a:ext>
              </a:extLst>
            </p:cNvPr>
            <p:cNvSpPr txBox="1"/>
            <p:nvPr/>
          </p:nvSpPr>
          <p:spPr>
            <a:xfrm>
              <a:off x="265443" y="1485745"/>
              <a:ext cx="2202782" cy="3759980"/>
            </a:xfrm>
            <a:prstGeom prst="rect">
              <a:avLst/>
            </a:prstGeom>
            <a:noFill/>
          </p:spPr>
          <p:txBody>
            <a:bodyPr wrap="square" lIns="91440" tIns="45720" rIns="91440" bIns="45720" rtlCol="0" anchor="t">
              <a:spAutoFit/>
            </a:bodyPr>
            <a:lstStyle/>
            <a:p>
              <a:pPr defTabSz="609495"/>
              <a:r>
                <a:rPr lang="en-US" sz="2400" dirty="0"/>
                <a:t>Demand driven workshops and meetings</a:t>
              </a:r>
            </a:p>
            <a:p>
              <a:pPr defTabSz="609495"/>
              <a:r>
                <a:rPr lang="en-US" sz="2400" dirty="0">
                  <a:solidFill>
                    <a:srgbClr val="000000"/>
                  </a:solidFill>
                  <a:latin typeface="Calibri"/>
                  <a:cs typeface="Calibri"/>
                </a:rPr>
                <a:t>on various technical topics – downscaling of climate scenarios, mitigation technologies, adaptation options</a:t>
              </a:r>
            </a:p>
          </p:txBody>
        </p:sp>
      </p:grpSp>
      <p:sp>
        <p:nvSpPr>
          <p:cNvPr id="15" name="TextBox 14">
            <a:extLst>
              <a:ext uri="{FF2B5EF4-FFF2-40B4-BE49-F238E27FC236}">
                <a16:creationId xmlns:a16="http://schemas.microsoft.com/office/drawing/2014/main" id="{7A2BEFD0-E3D1-1DAB-EAC5-B61691BF845B}"/>
              </a:ext>
            </a:extLst>
          </p:cNvPr>
          <p:cNvSpPr txBox="1"/>
          <p:nvPr/>
        </p:nvSpPr>
        <p:spPr>
          <a:xfrm>
            <a:off x="9176331" y="1613743"/>
            <a:ext cx="2482399" cy="830997"/>
          </a:xfrm>
          <a:prstGeom prst="rect">
            <a:avLst/>
          </a:prstGeom>
          <a:noFill/>
        </p:spPr>
        <p:txBody>
          <a:bodyPr wrap="square" lIns="91440" tIns="45720" rIns="91440" bIns="45720" rtlCol="0" anchor="t">
            <a:spAutoFit/>
          </a:bodyPr>
          <a:lstStyle/>
          <a:p>
            <a:pPr defTabSz="609495"/>
            <a:endParaRPr lang="en-GB" sz="2400" dirty="0">
              <a:solidFill>
                <a:srgbClr val="000000"/>
              </a:solidFill>
            </a:endParaRPr>
          </a:p>
          <a:p>
            <a:pPr defTabSz="609495"/>
            <a:endParaRPr lang="en-GB" sz="2400" dirty="0">
              <a:solidFill>
                <a:srgbClr val="000000"/>
              </a:solidFill>
              <a:cs typeface="Calibri"/>
            </a:endParaRPr>
          </a:p>
        </p:txBody>
      </p:sp>
      <p:sp>
        <p:nvSpPr>
          <p:cNvPr id="16" name="Round Same-side Corner of Rectangle 5">
            <a:extLst>
              <a:ext uri="{FF2B5EF4-FFF2-40B4-BE49-F238E27FC236}">
                <a16:creationId xmlns:a16="http://schemas.microsoft.com/office/drawing/2014/main" id="{5137F042-D82C-F8DE-E485-92780C7DFE37}"/>
              </a:ext>
            </a:extLst>
          </p:cNvPr>
          <p:cNvSpPr/>
          <p:nvPr/>
        </p:nvSpPr>
        <p:spPr>
          <a:xfrm>
            <a:off x="3507310" y="1449095"/>
            <a:ext cx="2370233" cy="5009916"/>
          </a:xfrm>
          <a:prstGeom prst="round2SameRect">
            <a:avLst/>
          </a:prstGeom>
          <a:solidFill>
            <a:schemeClr val="tx1">
              <a:alpha val="2953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rPr>
              <a:t>CGIAR Climate Offer Document, the current and the future directions of CGIAR’s climate Portfolio</a:t>
            </a:r>
          </a:p>
        </p:txBody>
      </p:sp>
    </p:spTree>
    <p:extLst>
      <p:ext uri="{BB962C8B-B14F-4D97-AF65-F5344CB8AC3E}">
        <p14:creationId xmlns:p14="http://schemas.microsoft.com/office/powerpoint/2010/main" val="1741483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CD453-3CD0-9138-317E-4EA8D39DCE1D}"/>
              </a:ext>
            </a:extLst>
          </p:cNvPr>
          <p:cNvSpPr>
            <a:spLocks noGrp="1"/>
          </p:cNvSpPr>
          <p:nvPr>
            <p:ph type="title"/>
          </p:nvPr>
        </p:nvSpPr>
        <p:spPr/>
        <p:txBody>
          <a:bodyPr/>
          <a:lstStyle/>
          <a:p>
            <a:r>
              <a:rPr lang="en-US" sz="3200" b="1" dirty="0"/>
              <a:t>Questions for Module 1: </a:t>
            </a:r>
            <a:endParaRPr lang="en-US" dirty="0"/>
          </a:p>
        </p:txBody>
      </p:sp>
      <p:sp>
        <p:nvSpPr>
          <p:cNvPr id="3" name="Content Placeholder 2">
            <a:extLst>
              <a:ext uri="{FF2B5EF4-FFF2-40B4-BE49-F238E27FC236}">
                <a16:creationId xmlns:a16="http://schemas.microsoft.com/office/drawing/2014/main" id="{F95BC20B-BF38-C3AE-9D40-D3FEC97BFBEC}"/>
              </a:ext>
            </a:extLst>
          </p:cNvPr>
          <p:cNvSpPr>
            <a:spLocks noGrp="1"/>
          </p:cNvSpPr>
          <p:nvPr>
            <p:ph idx="1"/>
          </p:nvPr>
        </p:nvSpPr>
        <p:spPr/>
        <p:txBody>
          <a:bodyPr/>
          <a:lstStyle/>
          <a:p>
            <a:pPr marL="514350" indent="-514350">
              <a:buFont typeface="+mj-lt"/>
              <a:buAutoNum type="arabicPeriod"/>
            </a:pPr>
            <a:r>
              <a:rPr lang="en-US" sz="2800" dirty="0">
                <a:solidFill>
                  <a:schemeClr val="tx1"/>
                </a:solidFill>
              </a:rPr>
              <a:t>Identify activities that the Platform could potentially do under the Module 1 and prioritize top 5 activities to be done in Year 1-2?</a:t>
            </a:r>
          </a:p>
          <a:p>
            <a:pPr marL="514350" indent="-514350">
              <a:buFont typeface="+mj-lt"/>
              <a:buAutoNum type="arabicPeriod"/>
            </a:pPr>
            <a:endParaRPr lang="en-US" sz="2800" dirty="0">
              <a:solidFill>
                <a:schemeClr val="tx1"/>
              </a:solidFill>
            </a:endParaRPr>
          </a:p>
          <a:p>
            <a:pPr marL="514350" indent="-514350">
              <a:buFont typeface="+mj-lt"/>
              <a:buAutoNum type="arabicPeriod"/>
            </a:pPr>
            <a:endParaRPr lang="en-US" sz="2800" dirty="0">
              <a:solidFill>
                <a:schemeClr val="tx1"/>
              </a:solidFill>
            </a:endParaRPr>
          </a:p>
          <a:p>
            <a:pPr marL="514350" indent="-514350">
              <a:buFont typeface="+mj-lt"/>
              <a:buAutoNum type="arabicPeriod"/>
            </a:pPr>
            <a:r>
              <a:rPr lang="en-US" sz="2800" dirty="0">
                <a:solidFill>
                  <a:schemeClr val="tx1"/>
                </a:solidFill>
              </a:rPr>
              <a:t> If we had to organize ourselves into 8-10 thematic areas (smaller communities of practice for ease of collaboration, ideation), what would those themes be? </a:t>
            </a:r>
          </a:p>
          <a:p>
            <a:endParaRPr lang="en-US" dirty="0"/>
          </a:p>
          <a:p>
            <a:endParaRPr lang="en-US" dirty="0"/>
          </a:p>
        </p:txBody>
      </p:sp>
    </p:spTree>
    <p:extLst>
      <p:ext uri="{BB962C8B-B14F-4D97-AF65-F5344CB8AC3E}">
        <p14:creationId xmlns:p14="http://schemas.microsoft.com/office/powerpoint/2010/main" val="872530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12321-1D39-25D5-355B-F90024BD3AF6}"/>
              </a:ext>
            </a:extLst>
          </p:cNvPr>
          <p:cNvSpPr>
            <a:spLocks noGrp="1"/>
          </p:cNvSpPr>
          <p:nvPr>
            <p:ph type="title"/>
          </p:nvPr>
        </p:nvSpPr>
        <p:spPr/>
        <p:txBody>
          <a:bodyPr>
            <a:normAutofit fontScale="90000"/>
          </a:bodyPr>
          <a:lstStyle/>
          <a:p>
            <a:r>
              <a:rPr lang="en-US" dirty="0"/>
              <a:t>[Approach] Module 2: Methods and Metrics</a:t>
            </a:r>
          </a:p>
        </p:txBody>
      </p:sp>
      <p:graphicFrame>
        <p:nvGraphicFramePr>
          <p:cNvPr id="8" name="Content Placeholder 6">
            <a:extLst>
              <a:ext uri="{FF2B5EF4-FFF2-40B4-BE49-F238E27FC236}">
                <a16:creationId xmlns:a16="http://schemas.microsoft.com/office/drawing/2014/main" id="{535ABA22-119A-E960-1579-C569992C2989}"/>
              </a:ext>
            </a:extLst>
          </p:cNvPr>
          <p:cNvGraphicFramePr>
            <a:graphicFrameLocks noGrp="1"/>
          </p:cNvGraphicFramePr>
          <p:nvPr>
            <p:ph idx="1"/>
            <p:extLst>
              <p:ext uri="{D42A27DB-BD31-4B8C-83A1-F6EECF244321}">
                <p14:modId xmlns:p14="http://schemas.microsoft.com/office/powerpoint/2010/main" val="2183707739"/>
              </p:ext>
            </p:extLst>
          </p:nvPr>
        </p:nvGraphicFramePr>
        <p:xfrm>
          <a:off x="486887" y="1235034"/>
          <a:ext cx="11459689" cy="54388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79066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73a9062-818f-4737-8fc2-ce1a149177dd" xsi:nil="true"/>
    <lcf76f155ced4ddcb4097134ff3c332f xmlns="c56de9ca-8a4e-44e7-84c7-415ed8bb68b7">
      <Terms xmlns="http://schemas.microsoft.com/office/infopath/2007/PartnerControls"/>
    </lcf76f155ced4ddcb4097134ff3c332f>
    <SharedWithUsers xmlns="cd88a22a-0da5-49ca-a6a6-6e14387ea928">
      <UserInfo>
        <DisplayName>Mukherji, Aditi (IWMI-Delhi)</DisplayName>
        <AccountId>13457</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345890031073B478ACE683F16801CA5" ma:contentTypeVersion="" ma:contentTypeDescription="Create a new document." ma:contentTypeScope="" ma:versionID="eca02ae3ab9f2f701a46057e4986a152">
  <xsd:schema xmlns:xsd="http://www.w3.org/2001/XMLSchema" xmlns:xs="http://www.w3.org/2001/XMLSchema" xmlns:p="http://schemas.microsoft.com/office/2006/metadata/properties" xmlns:ns2="cd88a22a-0da5-49ca-a6a6-6e14387ea928" xmlns:ns3="c56de9ca-8a4e-44e7-84c7-415ed8bb68b7" xmlns:ns4="673a9062-818f-4737-8fc2-ce1a149177dd" targetNamespace="http://schemas.microsoft.com/office/2006/metadata/properties" ma:root="true" ma:fieldsID="59e602d4303e3e33abf3c15504eaa618" ns2:_="" ns3:_="" ns4:_="">
    <xsd:import namespace="cd88a22a-0da5-49ca-a6a6-6e14387ea928"/>
    <xsd:import namespace="c56de9ca-8a4e-44e7-84c7-415ed8bb68b7"/>
    <xsd:import namespace="673a9062-818f-4737-8fc2-ce1a149177dd"/>
    <xsd:element name="properties">
      <xsd:complexType>
        <xsd:sequence>
          <xsd:element name="documentManagement">
            <xsd:complexType>
              <xsd:all>
                <xsd:element ref="ns2:SharedWithUsers" minOccurs="0"/>
                <xsd:element ref="ns2:SharingHintHash" minOccurs="0"/>
                <xsd:element ref="ns2:SharedWithDetails" minOccurs="0"/>
                <xsd:element ref="ns3:MediaServiceMetadata" minOccurs="0"/>
                <xsd:element ref="ns3:MediaServiceFastMetadata" minOccurs="0"/>
                <xsd:element ref="ns3:MediaServiceEventHashCode" minOccurs="0"/>
                <xsd:element ref="ns3:MediaServiceGenerationTime" minOccurs="0"/>
                <xsd:element ref="ns3:MediaServiceDateTaken" minOccurs="0"/>
                <xsd:element ref="ns3:MediaServiceAutoTags" minOccurs="0"/>
                <xsd:element ref="ns3:MediaServiceOCR" minOccurs="0"/>
                <xsd:element ref="ns3:MediaServiceAutoKeyPoints" minOccurs="0"/>
                <xsd:element ref="ns3:MediaServiceKeyPoints" minOccurs="0"/>
                <xsd:element ref="ns3:MediaServiceLocation" minOccurs="0"/>
                <xsd:element ref="ns3:MediaLengthInSeconds" minOccurs="0"/>
                <xsd:element ref="ns3: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8a22a-0da5-49ca-a6a6-6e14387ea92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56de9ca-8a4e-44e7-84c7-415ed8bb68b7"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41616629-9183-4d38-9e3a-f9db27d53a2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73a9062-818f-4737-8fc2-ce1a149177dd"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8fb97d6a-d67a-44dc-bdda-28f9d723885e}" ma:internalName="TaxCatchAll" ma:showField="CatchAllData" ma:web="673a9062-818f-4737-8fc2-ce1a149177d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54E890-BC4B-4FB5-BC48-D7802282D9B9}">
  <ds:schemaRefs>
    <ds:schemaRef ds:uri="673a9062-818f-4737-8fc2-ce1a149177dd"/>
    <ds:schemaRef ds:uri="c56de9ca-8a4e-44e7-84c7-415ed8bb68b7"/>
    <ds:schemaRef ds:uri="cd88a22a-0da5-49ca-a6a6-6e14387ea92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26C7BE2-59C8-415B-96DF-EBEBFD6F61DE}">
  <ds:schemaRefs>
    <ds:schemaRef ds:uri="673a9062-818f-4737-8fc2-ce1a149177dd"/>
    <ds:schemaRef ds:uri="c56de9ca-8a4e-44e7-84c7-415ed8bb68b7"/>
    <ds:schemaRef ds:uri="cd88a22a-0da5-49ca-a6a6-6e14387ea92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18960F4-61A3-4F03-BCE8-F162676D198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15720</TotalTime>
  <Words>1456</Words>
  <Application>Microsoft Macintosh PowerPoint</Application>
  <PresentationFormat>Widescreen</PresentationFormat>
  <Paragraphs>167</Paragraphs>
  <Slides>22</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.AppleSystemUIFont</vt:lpstr>
      <vt:lpstr>Arial</vt:lpstr>
      <vt:lpstr>Avenir Medium</vt:lpstr>
      <vt:lpstr>Calibri</vt:lpstr>
      <vt:lpstr>Calibri Light</vt:lpstr>
      <vt:lpstr>Montserrat</vt:lpstr>
      <vt:lpstr>Montserrat ExtraBold</vt:lpstr>
      <vt:lpstr>Office Theme</vt:lpstr>
      <vt:lpstr>Climate Change Impact Platform</vt:lpstr>
      <vt:lpstr>PowerPoint Presentation</vt:lpstr>
      <vt:lpstr>To help achieve CGIAR’s Climate adaptation &amp; mitigation in CGIAR strategy </vt:lpstr>
      <vt:lpstr>[Approach] Module 1: Expertise and Themes</vt:lpstr>
      <vt:lpstr>Examples: Climate expertise at CGIAR – A database of ~500 scientists and growing to serve several purposes</vt:lpstr>
      <vt:lpstr>Scientist to Initiatives Network Sized by In Degree and Coloured by Type (Labels)</vt:lpstr>
      <vt:lpstr>Examples of activities: Expertise and themes</vt:lpstr>
      <vt:lpstr>Questions for Module 1: </vt:lpstr>
      <vt:lpstr>[Approach] Module 2: Methods and Metrics</vt:lpstr>
      <vt:lpstr>Possible Examples of activities: Repository of innovative methods and metrics</vt:lpstr>
      <vt:lpstr>Questions for Module 2: </vt:lpstr>
      <vt:lpstr>[Approach] Module 3: Synthesis and Gaps</vt:lpstr>
      <vt:lpstr>PowerPoint Presentation</vt:lpstr>
      <vt:lpstr>Examples of activities: Synthesis and Gaps</vt:lpstr>
      <vt:lpstr>Questions for Module 3</vt:lpstr>
      <vt:lpstr>Module 4: Influencing Global Climate Processes</vt:lpstr>
      <vt:lpstr>Examples: Engaging with Global Climate Processes</vt:lpstr>
      <vt:lpstr>Questions for Module 4</vt:lpstr>
      <vt:lpstr>Status: Starting out, early days Ambition &gt; Resources </vt:lpstr>
      <vt:lpstr>Staffing ambition</vt:lpstr>
      <vt:lpstr>Ambition: Climate Platform will be the go to place where: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CGIAR</dc:title>
  <dc:creator>Mukherji, Aditi (IWMI-Delhi)</dc:creator>
  <cp:lastModifiedBy>Mukherji, Aditi (IWMI-Delhi)</cp:lastModifiedBy>
  <cp:revision>25</cp:revision>
  <dcterms:created xsi:type="dcterms:W3CDTF">2022-11-07T02:42:18Z</dcterms:created>
  <dcterms:modified xsi:type="dcterms:W3CDTF">2023-06-01T20:33:58Z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0x0101008345890031073B478ACE683F16801CA5</vt:lpwstr>
  </property>
  <property fmtid="{D5CDD505-2E9C-101B-9397-08002B2CF9AE}" pid="3" name="MediaServiceImageTags">
    <vt:lpwstr/>
  </property>
</Properties>
</file>