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8" r:id="rId1"/>
  </p:sldMasterIdLst>
  <p:notesMasterIdLst>
    <p:notesMasterId r:id="rId13"/>
  </p:notesMasterIdLst>
  <p:handoutMasterIdLst>
    <p:handoutMasterId r:id="rId14"/>
  </p:handoutMasterIdLst>
  <p:sldIdLst>
    <p:sldId id="698" r:id="rId2"/>
    <p:sldId id="735" r:id="rId3"/>
    <p:sldId id="742" r:id="rId4"/>
    <p:sldId id="737" r:id="rId5"/>
    <p:sldId id="740" r:id="rId6"/>
    <p:sldId id="738" r:id="rId7"/>
    <p:sldId id="746" r:id="rId8"/>
    <p:sldId id="723" r:id="rId9"/>
    <p:sldId id="743" r:id="rId10"/>
    <p:sldId id="745" r:id="rId11"/>
    <p:sldId id="718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utho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6930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92"/>
    <p:restoredTop sz="82324"/>
  </p:normalViewPr>
  <p:slideViewPr>
    <p:cSldViewPr snapToGrid="0" snapToObjects="1">
      <p:cViewPr varScale="1">
        <p:scale>
          <a:sx n="52" d="100"/>
          <a:sy n="52" d="100"/>
        </p:scale>
        <p:origin x="13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52D0E-0C33-254F-B98C-CC7A0643A657}" type="doc">
      <dgm:prSet loTypeId="urn:microsoft.com/office/officeart/2005/8/layout/vList2" loCatId="list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DD7B124E-A323-8147-A718-F60D795342B8}">
      <dgm:prSet custT="1"/>
      <dgm:spPr/>
      <dgm:t>
        <a:bodyPr/>
        <a:lstStyle/>
        <a:p>
          <a:r>
            <a:rPr lang="en-AU" sz="2400" b="0" i="0" u="none" dirty="0"/>
            <a:t>New value chains &amp; income sources</a:t>
          </a:r>
          <a:endParaRPr lang="en-AU" sz="2400" dirty="0"/>
        </a:p>
      </dgm:t>
    </dgm:pt>
    <dgm:pt modelId="{CF3D52E0-83B0-044A-906B-F16B5923405D}" type="parTrans" cxnId="{78DB5E37-EA86-034F-88B2-3D4FFBCDE61B}">
      <dgm:prSet/>
      <dgm:spPr/>
      <dgm:t>
        <a:bodyPr/>
        <a:lstStyle/>
        <a:p>
          <a:endParaRPr lang="en-GB" sz="1100"/>
        </a:p>
      </dgm:t>
    </dgm:pt>
    <dgm:pt modelId="{31D9C73A-7FA2-844F-9E04-6AD6F8505F11}" type="sibTrans" cxnId="{78DB5E37-EA86-034F-88B2-3D4FFBCDE61B}">
      <dgm:prSet/>
      <dgm:spPr/>
      <dgm:t>
        <a:bodyPr/>
        <a:lstStyle/>
        <a:p>
          <a:endParaRPr lang="en-GB" sz="1100"/>
        </a:p>
      </dgm:t>
    </dgm:pt>
    <dgm:pt modelId="{8D0EA084-3D66-EC47-8034-7B1C41993555}">
      <dgm:prSet custT="1"/>
      <dgm:spPr/>
      <dgm:t>
        <a:bodyPr/>
        <a:lstStyle/>
        <a:p>
          <a:r>
            <a:rPr lang="en-GB" sz="2400" dirty="0"/>
            <a:t>Climate resilient production + livelihoods </a:t>
          </a:r>
        </a:p>
      </dgm:t>
    </dgm:pt>
    <dgm:pt modelId="{1A072D40-4301-534B-85D6-71EAEF0F6CF9}" type="parTrans" cxnId="{C9515327-D17E-C847-9AA2-EBCD43A6F25D}">
      <dgm:prSet/>
      <dgm:spPr/>
      <dgm:t>
        <a:bodyPr/>
        <a:lstStyle/>
        <a:p>
          <a:endParaRPr lang="en-GB" sz="1100"/>
        </a:p>
      </dgm:t>
    </dgm:pt>
    <dgm:pt modelId="{F5FFA25B-AF1B-8143-AAA0-A09CC6674FC3}" type="sibTrans" cxnId="{C9515327-D17E-C847-9AA2-EBCD43A6F25D}">
      <dgm:prSet/>
      <dgm:spPr/>
      <dgm:t>
        <a:bodyPr/>
        <a:lstStyle/>
        <a:p>
          <a:endParaRPr lang="en-GB" sz="1100"/>
        </a:p>
      </dgm:t>
    </dgm:pt>
    <dgm:pt modelId="{9DA415F3-7E39-B34F-A415-28647FBD1B95}">
      <dgm:prSet custT="1"/>
      <dgm:spPr/>
      <dgm:t>
        <a:bodyPr/>
        <a:lstStyle/>
        <a:p>
          <a:r>
            <a:rPr lang="en-GB" sz="2400" dirty="0"/>
            <a:t>Animal welfare opportunities  </a:t>
          </a:r>
        </a:p>
      </dgm:t>
    </dgm:pt>
    <dgm:pt modelId="{5422E427-11BD-C540-944B-6FE40F2EC1F8}" type="parTrans" cxnId="{09DD0EB0-05B9-D447-8335-674331A800FC}">
      <dgm:prSet/>
      <dgm:spPr/>
      <dgm:t>
        <a:bodyPr/>
        <a:lstStyle/>
        <a:p>
          <a:endParaRPr lang="en-GB" sz="1100"/>
        </a:p>
      </dgm:t>
    </dgm:pt>
    <dgm:pt modelId="{62597AD0-510B-DE45-B88D-05277EE39B6B}" type="sibTrans" cxnId="{09DD0EB0-05B9-D447-8335-674331A800FC}">
      <dgm:prSet/>
      <dgm:spPr/>
      <dgm:t>
        <a:bodyPr/>
        <a:lstStyle/>
        <a:p>
          <a:endParaRPr lang="en-GB" sz="1100"/>
        </a:p>
      </dgm:t>
    </dgm:pt>
    <dgm:pt modelId="{B4DF51D8-28E4-2D4E-AA19-D7772E076BCF}" type="pres">
      <dgm:prSet presAssocID="{D3052D0E-0C33-254F-B98C-CC7A0643A657}" presName="linear" presStyleCnt="0">
        <dgm:presLayoutVars>
          <dgm:animLvl val="lvl"/>
          <dgm:resizeHandles val="exact"/>
        </dgm:presLayoutVars>
      </dgm:prSet>
      <dgm:spPr/>
    </dgm:pt>
    <dgm:pt modelId="{7D18F5B4-549F-1A4F-8CBB-9954FB14B0B2}" type="pres">
      <dgm:prSet presAssocID="{DD7B124E-A323-8147-A718-F60D795342B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26BE7EF-EF5F-204E-8728-93DF6428F84F}" type="pres">
      <dgm:prSet presAssocID="{31D9C73A-7FA2-844F-9E04-6AD6F8505F11}" presName="spacer" presStyleCnt="0"/>
      <dgm:spPr/>
    </dgm:pt>
    <dgm:pt modelId="{A2EA191D-378D-9248-9386-1303DBEE80B8}" type="pres">
      <dgm:prSet presAssocID="{8D0EA084-3D66-EC47-8034-7B1C4199355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EE53E6F-D326-DC4E-AB1E-54B7BB1BDF6C}" type="pres">
      <dgm:prSet presAssocID="{F5FFA25B-AF1B-8143-AAA0-A09CC6674FC3}" presName="spacer" presStyleCnt="0"/>
      <dgm:spPr/>
    </dgm:pt>
    <dgm:pt modelId="{DD3A6A7C-E4AB-E14A-AFFC-CE380EB23C01}" type="pres">
      <dgm:prSet presAssocID="{9DA415F3-7E39-B34F-A415-28647FBD1B9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9515327-D17E-C847-9AA2-EBCD43A6F25D}" srcId="{D3052D0E-0C33-254F-B98C-CC7A0643A657}" destId="{8D0EA084-3D66-EC47-8034-7B1C41993555}" srcOrd="1" destOrd="0" parTransId="{1A072D40-4301-534B-85D6-71EAEF0F6CF9}" sibTransId="{F5FFA25B-AF1B-8143-AAA0-A09CC6674FC3}"/>
    <dgm:cxn modelId="{78DB5E37-EA86-034F-88B2-3D4FFBCDE61B}" srcId="{D3052D0E-0C33-254F-B98C-CC7A0643A657}" destId="{DD7B124E-A323-8147-A718-F60D795342B8}" srcOrd="0" destOrd="0" parTransId="{CF3D52E0-83B0-044A-906B-F16B5923405D}" sibTransId="{31D9C73A-7FA2-844F-9E04-6AD6F8505F11}"/>
    <dgm:cxn modelId="{EC52DEA6-21E7-074F-B660-E226FD64DCED}" type="presOf" srcId="{9DA415F3-7E39-B34F-A415-28647FBD1B95}" destId="{DD3A6A7C-E4AB-E14A-AFFC-CE380EB23C01}" srcOrd="0" destOrd="0" presId="urn:microsoft.com/office/officeart/2005/8/layout/vList2"/>
    <dgm:cxn modelId="{C3978BA7-2869-094F-9A97-A8945E1F2DEC}" type="presOf" srcId="{DD7B124E-A323-8147-A718-F60D795342B8}" destId="{7D18F5B4-549F-1A4F-8CBB-9954FB14B0B2}" srcOrd="0" destOrd="0" presId="urn:microsoft.com/office/officeart/2005/8/layout/vList2"/>
    <dgm:cxn modelId="{09DD0EB0-05B9-D447-8335-674331A800FC}" srcId="{D3052D0E-0C33-254F-B98C-CC7A0643A657}" destId="{9DA415F3-7E39-B34F-A415-28647FBD1B95}" srcOrd="2" destOrd="0" parTransId="{5422E427-11BD-C540-944B-6FE40F2EC1F8}" sibTransId="{62597AD0-510B-DE45-B88D-05277EE39B6B}"/>
    <dgm:cxn modelId="{6EB3F6C4-0F64-A346-A1A0-1B2362E265BA}" type="presOf" srcId="{8D0EA084-3D66-EC47-8034-7B1C41993555}" destId="{A2EA191D-378D-9248-9386-1303DBEE80B8}" srcOrd="0" destOrd="0" presId="urn:microsoft.com/office/officeart/2005/8/layout/vList2"/>
    <dgm:cxn modelId="{F294DBFE-F4E3-AA40-B369-6EA415EFC18A}" type="presOf" srcId="{D3052D0E-0C33-254F-B98C-CC7A0643A657}" destId="{B4DF51D8-28E4-2D4E-AA19-D7772E076BCF}" srcOrd="0" destOrd="0" presId="urn:microsoft.com/office/officeart/2005/8/layout/vList2"/>
    <dgm:cxn modelId="{57FC56B9-9C11-714C-977F-52563D4BE5A3}" type="presParOf" srcId="{B4DF51D8-28E4-2D4E-AA19-D7772E076BCF}" destId="{7D18F5B4-549F-1A4F-8CBB-9954FB14B0B2}" srcOrd="0" destOrd="0" presId="urn:microsoft.com/office/officeart/2005/8/layout/vList2"/>
    <dgm:cxn modelId="{4448E538-426B-E44D-AEDA-7AF72A722655}" type="presParOf" srcId="{B4DF51D8-28E4-2D4E-AA19-D7772E076BCF}" destId="{826BE7EF-EF5F-204E-8728-93DF6428F84F}" srcOrd="1" destOrd="0" presId="urn:microsoft.com/office/officeart/2005/8/layout/vList2"/>
    <dgm:cxn modelId="{3F6FCEF8-6C08-AD47-817C-0980D6D67381}" type="presParOf" srcId="{B4DF51D8-28E4-2D4E-AA19-D7772E076BCF}" destId="{A2EA191D-378D-9248-9386-1303DBEE80B8}" srcOrd="2" destOrd="0" presId="urn:microsoft.com/office/officeart/2005/8/layout/vList2"/>
    <dgm:cxn modelId="{82D65863-4FFD-6B4C-8F27-D679D3433E91}" type="presParOf" srcId="{B4DF51D8-28E4-2D4E-AA19-D7772E076BCF}" destId="{CEE53E6F-D326-DC4E-AB1E-54B7BB1BDF6C}" srcOrd="3" destOrd="0" presId="urn:microsoft.com/office/officeart/2005/8/layout/vList2"/>
    <dgm:cxn modelId="{102BE8C0-5A70-C944-A11D-3DB8D38CE65C}" type="presParOf" srcId="{B4DF51D8-28E4-2D4E-AA19-D7772E076BCF}" destId="{DD3A6A7C-E4AB-E14A-AFFC-CE380EB23C01}" srcOrd="4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052D0E-0C33-254F-B98C-CC7A0643A657}" type="doc">
      <dgm:prSet loTypeId="urn:microsoft.com/office/officeart/2005/8/layout/vList2" loCatId="list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DD7B124E-A323-8147-A718-F60D795342B8}">
      <dgm:prSet custT="1"/>
      <dgm:spPr/>
      <dgm:t>
        <a:bodyPr/>
        <a:lstStyle/>
        <a:p>
          <a:r>
            <a:rPr lang="en-AU" sz="2400" b="0" i="0" u="none" dirty="0"/>
            <a:t>Capacity development of livestock/veterinary support staff</a:t>
          </a:r>
          <a:endParaRPr lang="en-AU" sz="2400" dirty="0"/>
        </a:p>
      </dgm:t>
    </dgm:pt>
    <dgm:pt modelId="{CF3D52E0-83B0-044A-906B-F16B5923405D}" type="parTrans" cxnId="{78DB5E37-EA86-034F-88B2-3D4FFBCDE61B}">
      <dgm:prSet/>
      <dgm:spPr/>
      <dgm:t>
        <a:bodyPr/>
        <a:lstStyle/>
        <a:p>
          <a:endParaRPr lang="en-GB" sz="2000"/>
        </a:p>
      </dgm:t>
    </dgm:pt>
    <dgm:pt modelId="{31D9C73A-7FA2-844F-9E04-6AD6F8505F11}" type="sibTrans" cxnId="{78DB5E37-EA86-034F-88B2-3D4FFBCDE61B}">
      <dgm:prSet/>
      <dgm:spPr/>
      <dgm:t>
        <a:bodyPr/>
        <a:lstStyle/>
        <a:p>
          <a:endParaRPr lang="en-GB" sz="2000"/>
        </a:p>
      </dgm:t>
    </dgm:pt>
    <dgm:pt modelId="{8D0EA084-3D66-EC47-8034-7B1C41993555}">
      <dgm:prSet custT="1"/>
      <dgm:spPr/>
      <dgm:t>
        <a:bodyPr/>
        <a:lstStyle/>
        <a:p>
          <a:r>
            <a:rPr lang="en-GB" sz="2400" dirty="0"/>
            <a:t>Resourcing of quality veterinary care</a:t>
          </a:r>
        </a:p>
      </dgm:t>
    </dgm:pt>
    <dgm:pt modelId="{1A072D40-4301-534B-85D6-71EAEF0F6CF9}" type="parTrans" cxnId="{C9515327-D17E-C847-9AA2-EBCD43A6F25D}">
      <dgm:prSet/>
      <dgm:spPr/>
      <dgm:t>
        <a:bodyPr/>
        <a:lstStyle/>
        <a:p>
          <a:endParaRPr lang="en-GB" sz="2000"/>
        </a:p>
      </dgm:t>
    </dgm:pt>
    <dgm:pt modelId="{F5FFA25B-AF1B-8143-AAA0-A09CC6674FC3}" type="sibTrans" cxnId="{C9515327-D17E-C847-9AA2-EBCD43A6F25D}">
      <dgm:prSet/>
      <dgm:spPr/>
      <dgm:t>
        <a:bodyPr/>
        <a:lstStyle/>
        <a:p>
          <a:endParaRPr lang="en-GB" sz="2000"/>
        </a:p>
      </dgm:t>
    </dgm:pt>
    <dgm:pt modelId="{CB132FD2-ABF5-3C45-AC7A-CB472967205C}">
      <dgm:prSet custT="1"/>
      <dgm:spPr/>
      <dgm:t>
        <a:bodyPr/>
        <a:lstStyle/>
        <a:p>
          <a:r>
            <a:rPr lang="en-GB" sz="2400" dirty="0"/>
            <a:t>Animal welfare + production + sustainability</a:t>
          </a:r>
          <a:endParaRPr lang="en-AU" sz="2400" dirty="0"/>
        </a:p>
      </dgm:t>
    </dgm:pt>
    <dgm:pt modelId="{8CD53237-863C-A346-ABB4-ED3A9E61C437}" type="parTrans" cxnId="{79B17A43-9FCD-9248-8BF7-07A448980820}">
      <dgm:prSet/>
      <dgm:spPr/>
      <dgm:t>
        <a:bodyPr/>
        <a:lstStyle/>
        <a:p>
          <a:endParaRPr lang="en-GB" sz="2000"/>
        </a:p>
      </dgm:t>
    </dgm:pt>
    <dgm:pt modelId="{1396542F-C0EB-AB4B-B998-22103A1C8D49}" type="sibTrans" cxnId="{79B17A43-9FCD-9248-8BF7-07A448980820}">
      <dgm:prSet/>
      <dgm:spPr/>
      <dgm:t>
        <a:bodyPr/>
        <a:lstStyle/>
        <a:p>
          <a:endParaRPr lang="en-GB" sz="2000"/>
        </a:p>
      </dgm:t>
    </dgm:pt>
    <dgm:pt modelId="{B4DF51D8-28E4-2D4E-AA19-D7772E076BCF}" type="pres">
      <dgm:prSet presAssocID="{D3052D0E-0C33-254F-B98C-CC7A0643A657}" presName="linear" presStyleCnt="0">
        <dgm:presLayoutVars>
          <dgm:animLvl val="lvl"/>
          <dgm:resizeHandles val="exact"/>
        </dgm:presLayoutVars>
      </dgm:prSet>
      <dgm:spPr/>
    </dgm:pt>
    <dgm:pt modelId="{7D18F5B4-549F-1A4F-8CBB-9954FB14B0B2}" type="pres">
      <dgm:prSet presAssocID="{DD7B124E-A323-8147-A718-F60D795342B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26BE7EF-EF5F-204E-8728-93DF6428F84F}" type="pres">
      <dgm:prSet presAssocID="{31D9C73A-7FA2-844F-9E04-6AD6F8505F11}" presName="spacer" presStyleCnt="0"/>
      <dgm:spPr/>
    </dgm:pt>
    <dgm:pt modelId="{A2EA191D-378D-9248-9386-1303DBEE80B8}" type="pres">
      <dgm:prSet presAssocID="{8D0EA084-3D66-EC47-8034-7B1C4199355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AEBD36E-D12F-F244-83DE-15726B6CA643}" type="pres">
      <dgm:prSet presAssocID="{F5FFA25B-AF1B-8143-AAA0-A09CC6674FC3}" presName="spacer" presStyleCnt="0"/>
      <dgm:spPr/>
    </dgm:pt>
    <dgm:pt modelId="{A50B740F-831D-4A4A-AACB-59A8782DA99A}" type="pres">
      <dgm:prSet presAssocID="{CB132FD2-ABF5-3C45-AC7A-CB472967205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F9CD910-CB31-DE42-B744-FB1276DF8A94}" type="presOf" srcId="{DD7B124E-A323-8147-A718-F60D795342B8}" destId="{7D18F5B4-549F-1A4F-8CBB-9954FB14B0B2}" srcOrd="0" destOrd="0" presId="urn:microsoft.com/office/officeart/2005/8/layout/vList2"/>
    <dgm:cxn modelId="{C9515327-D17E-C847-9AA2-EBCD43A6F25D}" srcId="{D3052D0E-0C33-254F-B98C-CC7A0643A657}" destId="{8D0EA084-3D66-EC47-8034-7B1C41993555}" srcOrd="1" destOrd="0" parTransId="{1A072D40-4301-534B-85D6-71EAEF0F6CF9}" sibTransId="{F5FFA25B-AF1B-8143-AAA0-A09CC6674FC3}"/>
    <dgm:cxn modelId="{78DB5E37-EA86-034F-88B2-3D4FFBCDE61B}" srcId="{D3052D0E-0C33-254F-B98C-CC7A0643A657}" destId="{DD7B124E-A323-8147-A718-F60D795342B8}" srcOrd="0" destOrd="0" parTransId="{CF3D52E0-83B0-044A-906B-F16B5923405D}" sibTransId="{31D9C73A-7FA2-844F-9E04-6AD6F8505F11}"/>
    <dgm:cxn modelId="{EDC4F15B-44E1-4D4F-8944-FCFEC855C6A2}" type="presOf" srcId="{8D0EA084-3D66-EC47-8034-7B1C41993555}" destId="{A2EA191D-378D-9248-9386-1303DBEE80B8}" srcOrd="0" destOrd="0" presId="urn:microsoft.com/office/officeart/2005/8/layout/vList2"/>
    <dgm:cxn modelId="{79B17A43-9FCD-9248-8BF7-07A448980820}" srcId="{D3052D0E-0C33-254F-B98C-CC7A0643A657}" destId="{CB132FD2-ABF5-3C45-AC7A-CB472967205C}" srcOrd="2" destOrd="0" parTransId="{8CD53237-863C-A346-ABB4-ED3A9E61C437}" sibTransId="{1396542F-C0EB-AB4B-B998-22103A1C8D49}"/>
    <dgm:cxn modelId="{C689CFCF-6E1C-974A-BE17-C1798AC03622}" type="presOf" srcId="{CB132FD2-ABF5-3C45-AC7A-CB472967205C}" destId="{A50B740F-831D-4A4A-AACB-59A8782DA99A}" srcOrd="0" destOrd="0" presId="urn:microsoft.com/office/officeart/2005/8/layout/vList2"/>
    <dgm:cxn modelId="{F294DBFE-F4E3-AA40-B369-6EA415EFC18A}" type="presOf" srcId="{D3052D0E-0C33-254F-B98C-CC7A0643A657}" destId="{B4DF51D8-28E4-2D4E-AA19-D7772E076BCF}" srcOrd="0" destOrd="0" presId="urn:microsoft.com/office/officeart/2005/8/layout/vList2"/>
    <dgm:cxn modelId="{7DCC7FBF-1227-5946-AEBA-B20A78FC4952}" type="presParOf" srcId="{B4DF51D8-28E4-2D4E-AA19-D7772E076BCF}" destId="{7D18F5B4-549F-1A4F-8CBB-9954FB14B0B2}" srcOrd="0" destOrd="0" presId="urn:microsoft.com/office/officeart/2005/8/layout/vList2"/>
    <dgm:cxn modelId="{7F1FC802-6637-094A-AEAE-E4EA2684C3EB}" type="presParOf" srcId="{B4DF51D8-28E4-2D4E-AA19-D7772E076BCF}" destId="{826BE7EF-EF5F-204E-8728-93DF6428F84F}" srcOrd="1" destOrd="0" presId="urn:microsoft.com/office/officeart/2005/8/layout/vList2"/>
    <dgm:cxn modelId="{63385C8A-224D-EF44-A665-0AFD0B4DC6FF}" type="presParOf" srcId="{B4DF51D8-28E4-2D4E-AA19-D7772E076BCF}" destId="{A2EA191D-378D-9248-9386-1303DBEE80B8}" srcOrd="2" destOrd="0" presId="urn:microsoft.com/office/officeart/2005/8/layout/vList2"/>
    <dgm:cxn modelId="{D5FCDDF1-B6D4-734C-963F-A0D1F22E3D46}" type="presParOf" srcId="{B4DF51D8-28E4-2D4E-AA19-D7772E076BCF}" destId="{EAEBD36E-D12F-F244-83DE-15726B6CA643}" srcOrd="3" destOrd="0" presId="urn:microsoft.com/office/officeart/2005/8/layout/vList2"/>
    <dgm:cxn modelId="{1AF88123-5D40-D64C-AEE4-20AB9E60DFF0}" type="presParOf" srcId="{B4DF51D8-28E4-2D4E-AA19-D7772E076BCF}" destId="{A50B740F-831D-4A4A-AACB-59A8782DA99A}" srcOrd="4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18F5B4-549F-1A4F-8CBB-9954FB14B0B2}">
      <dsp:nvSpPr>
        <dsp:cNvPr id="0" name=""/>
        <dsp:cNvSpPr/>
      </dsp:nvSpPr>
      <dsp:spPr>
        <a:xfrm>
          <a:off x="0" y="382150"/>
          <a:ext cx="4278313" cy="1216800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400" b="0" i="0" u="none" kern="1200" dirty="0"/>
            <a:t>New value chains &amp; income sources</a:t>
          </a:r>
          <a:endParaRPr lang="en-AU" sz="2400" kern="1200" dirty="0"/>
        </a:p>
      </dsp:txBody>
      <dsp:txXfrm>
        <a:off x="59399" y="441549"/>
        <a:ext cx="4159515" cy="1098002"/>
      </dsp:txXfrm>
    </dsp:sp>
    <dsp:sp modelId="{A2EA191D-378D-9248-9386-1303DBEE80B8}">
      <dsp:nvSpPr>
        <dsp:cNvPr id="0" name=""/>
        <dsp:cNvSpPr/>
      </dsp:nvSpPr>
      <dsp:spPr>
        <a:xfrm>
          <a:off x="0" y="1786150"/>
          <a:ext cx="4278313" cy="1216800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19372"/>
                <a:satOff val="-14705"/>
                <a:lumOff val="1823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19372"/>
                <a:satOff val="-14705"/>
                <a:lumOff val="1823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19372"/>
                <a:satOff val="-14705"/>
                <a:lumOff val="182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Climate resilient production + livelihoods </a:t>
          </a:r>
        </a:p>
      </dsp:txBody>
      <dsp:txXfrm>
        <a:off x="59399" y="1845549"/>
        <a:ext cx="4159515" cy="1098002"/>
      </dsp:txXfrm>
    </dsp:sp>
    <dsp:sp modelId="{DD3A6A7C-E4AB-E14A-AFFC-CE380EB23C01}">
      <dsp:nvSpPr>
        <dsp:cNvPr id="0" name=""/>
        <dsp:cNvSpPr/>
      </dsp:nvSpPr>
      <dsp:spPr>
        <a:xfrm>
          <a:off x="0" y="3190150"/>
          <a:ext cx="4278313" cy="1216800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38744"/>
                <a:satOff val="-29409"/>
                <a:lumOff val="3646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238744"/>
                <a:satOff val="-29409"/>
                <a:lumOff val="3646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238744"/>
                <a:satOff val="-29409"/>
                <a:lumOff val="3646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Animal welfare opportunities  </a:t>
          </a:r>
        </a:p>
      </dsp:txBody>
      <dsp:txXfrm>
        <a:off x="59399" y="3249549"/>
        <a:ext cx="4159515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18F5B4-549F-1A4F-8CBB-9954FB14B0B2}">
      <dsp:nvSpPr>
        <dsp:cNvPr id="0" name=""/>
        <dsp:cNvSpPr/>
      </dsp:nvSpPr>
      <dsp:spPr>
        <a:xfrm>
          <a:off x="0" y="6289"/>
          <a:ext cx="4278313" cy="1326779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400" b="0" i="0" u="none" kern="1200" dirty="0"/>
            <a:t>Capacity development of livestock/veterinary support staff</a:t>
          </a:r>
          <a:endParaRPr lang="en-AU" sz="2400" kern="1200" dirty="0"/>
        </a:p>
      </dsp:txBody>
      <dsp:txXfrm>
        <a:off x="64768" y="71057"/>
        <a:ext cx="4148777" cy="1197243"/>
      </dsp:txXfrm>
    </dsp:sp>
    <dsp:sp modelId="{A2EA191D-378D-9248-9386-1303DBEE80B8}">
      <dsp:nvSpPr>
        <dsp:cNvPr id="0" name=""/>
        <dsp:cNvSpPr/>
      </dsp:nvSpPr>
      <dsp:spPr>
        <a:xfrm>
          <a:off x="0" y="1358989"/>
          <a:ext cx="4278313" cy="1326779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19372"/>
                <a:satOff val="-14705"/>
                <a:lumOff val="1823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19372"/>
                <a:satOff val="-14705"/>
                <a:lumOff val="1823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19372"/>
                <a:satOff val="-14705"/>
                <a:lumOff val="182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Resourcing of quality veterinary care</a:t>
          </a:r>
        </a:p>
      </dsp:txBody>
      <dsp:txXfrm>
        <a:off x="64768" y="1423757"/>
        <a:ext cx="4148777" cy="1197243"/>
      </dsp:txXfrm>
    </dsp:sp>
    <dsp:sp modelId="{A50B740F-831D-4A4A-AACB-59A8782DA99A}">
      <dsp:nvSpPr>
        <dsp:cNvPr id="0" name=""/>
        <dsp:cNvSpPr/>
      </dsp:nvSpPr>
      <dsp:spPr>
        <a:xfrm>
          <a:off x="0" y="2711690"/>
          <a:ext cx="4278313" cy="1326779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38744"/>
                <a:satOff val="-29409"/>
                <a:lumOff val="3646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238744"/>
                <a:satOff val="-29409"/>
                <a:lumOff val="3646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238744"/>
                <a:satOff val="-29409"/>
                <a:lumOff val="3646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Animal welfare + production + sustainability</a:t>
          </a:r>
          <a:endParaRPr lang="en-AU" sz="2400" kern="1200" dirty="0"/>
        </a:p>
      </dsp:txBody>
      <dsp:txXfrm>
        <a:off x="64768" y="2776458"/>
        <a:ext cx="4148777" cy="11972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11/15/2021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15/11/2021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64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442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237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958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998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065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931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164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hyperlink" Target="mailto:rebecca.doyle@ed.ac.uk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ed.ac.uk/vet/animal-welfare-centre%5d" TargetMode="External"/><Relationship Id="rId5" Type="http://schemas.openxmlformats.org/officeDocument/2006/relationships/hyperlink" Target="https://www.ed.ac.uk/vet/jeanne-marchig-centre/cpd" TargetMode="Externa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4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788" y="1630363"/>
            <a:ext cx="9063073" cy="1390650"/>
          </a:xfrm>
        </p:spPr>
        <p:txBody>
          <a:bodyPr anchor="b">
            <a:normAutofit/>
          </a:bodyPr>
          <a:lstStyle/>
          <a:p>
            <a:pPr algn="l">
              <a:defRPr/>
            </a:pPr>
            <a:r>
              <a:rPr lang="en-AU" sz="3600" dirty="0"/>
              <a:t>Animal welfare and agroforestry in Ethiopia  </a:t>
            </a:r>
            <a:endParaRPr lang="en-US" sz="3600" dirty="0"/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3182938"/>
            <a:ext cx="8664254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Rebecca Doyle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Animal welfare scientist 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International Livestock Research Institute &amp; University of Edinburgh</a:t>
            </a:r>
          </a:p>
        </p:txBody>
      </p:sp>
      <p:sp>
        <p:nvSpPr>
          <p:cNvPr id="23555" name="Subtitle 2">
            <a:extLst>
              <a:ext uri="{FF2B5EF4-FFF2-40B4-BE49-F238E27FC236}">
                <a16:creationId xmlns:a16="http://schemas.microsoft.com/office/drawing/2014/main" id="{2487E3FA-17F2-0648-A202-AF4ED3882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4365625"/>
            <a:ext cx="10045700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AU" sz="1600" dirty="0"/>
              <a:t>Improving animal welfare to ensure food security and safety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AU" sz="1600" dirty="0"/>
              <a:t>5th Africa Animal Welfare Conference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AU" sz="1600" dirty="0"/>
              <a:t>2 November 2021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7" name="Picture 6" descr="Biovision_Logo">
            <a:extLst>
              <a:ext uri="{FF2B5EF4-FFF2-40B4-BE49-F238E27FC236}">
                <a16:creationId xmlns:a16="http://schemas.microsoft.com/office/drawing/2014/main" id="{B199CE07-541D-E94F-9019-9B4634E80D5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400" y="5592879"/>
            <a:ext cx="1035809" cy="101717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D21D4E9-FE3C-CF45-8DAF-84EE79294972}"/>
              </a:ext>
            </a:extLst>
          </p:cNvPr>
          <p:cNvGrpSpPr/>
          <p:nvPr/>
        </p:nvGrpSpPr>
        <p:grpSpPr>
          <a:xfrm>
            <a:off x="3653560" y="5548312"/>
            <a:ext cx="5342915" cy="1105134"/>
            <a:chOff x="2617751" y="5592879"/>
            <a:chExt cx="5342915" cy="1105134"/>
          </a:xfrm>
        </p:grpSpPr>
        <p:pic>
          <p:nvPicPr>
            <p:cNvPr id="8" name="Picture 7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D6BC1F80-69C1-8749-B5DC-134B57B73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673189"/>
              <a:ext cx="1864666" cy="952651"/>
            </a:xfrm>
            <a:prstGeom prst="rect">
              <a:avLst/>
            </a:prstGeom>
          </p:spPr>
        </p:pic>
        <p:pic>
          <p:nvPicPr>
            <p:cNvPr id="12" name="Picture 2" descr="Bildergebnis für ICRAF">
              <a:extLst>
                <a:ext uri="{FF2B5EF4-FFF2-40B4-BE49-F238E27FC236}">
                  <a16:creationId xmlns:a16="http://schemas.microsoft.com/office/drawing/2014/main" id="{DFB699C3-B4D0-5143-9823-1BE095FCDA5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1" r="7426" b="19703"/>
            <a:stretch/>
          </p:blipFill>
          <p:spPr bwMode="auto">
            <a:xfrm>
              <a:off x="2617751" y="5640041"/>
              <a:ext cx="1069365" cy="8340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VSF International | Vétérinaires Sans Frontières">
              <a:extLst>
                <a:ext uri="{FF2B5EF4-FFF2-40B4-BE49-F238E27FC236}">
                  <a16:creationId xmlns:a16="http://schemas.microsoft.com/office/drawing/2014/main" id="{05784A3C-675D-BB4D-9990-EF655C500C3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887105" y="5592879"/>
              <a:ext cx="2107295" cy="1105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F05A7E7-31C9-4AC2-A472-EF75A7382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</p:spPr>
        <p:txBody>
          <a:bodyPr/>
          <a:lstStyle/>
          <a:p>
            <a:r>
              <a:rPr lang="en-US" dirty="0"/>
              <a:t>Animal welfare resources</a:t>
            </a:r>
          </a:p>
        </p:txBody>
      </p:sp>
      <p:pic>
        <p:nvPicPr>
          <p:cNvPr id="6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050B41E-67F3-534E-BF6D-01B35FA87D0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894" y="1439858"/>
            <a:ext cx="3903729" cy="1994400"/>
          </a:xfrm>
        </p:spPr>
      </p:pic>
      <p:pic>
        <p:nvPicPr>
          <p:cNvPr id="6146" name="Picture 2" descr="Centre for Animal Welfare Science Excellence">
            <a:extLst>
              <a:ext uri="{FF2B5EF4-FFF2-40B4-BE49-F238E27FC236}">
                <a16:creationId xmlns:a16="http://schemas.microsoft.com/office/drawing/2014/main" id="{516AA240-67A5-A848-B931-42FA21CCD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894" y="3429000"/>
            <a:ext cx="3893437" cy="220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E55EA8B-B505-544D-B1C2-FBAD90F6CD6A}"/>
              </a:ext>
            </a:extLst>
          </p:cNvPr>
          <p:cNvSpPr txBox="1"/>
          <p:nvPr/>
        </p:nvSpPr>
        <p:spPr bwMode="auto">
          <a:xfrm>
            <a:off x="599965" y="1579558"/>
            <a:ext cx="5496035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Animal welfare education resources: introductory resources, CPD, MSc</a:t>
            </a:r>
            <a:endParaRPr lang="en-GB" sz="2000" dirty="0">
              <a:solidFill>
                <a:srgbClr val="0000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0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Collaboration with veterinary schools for capacity development &amp; Day One competencies </a:t>
            </a:r>
          </a:p>
          <a:p>
            <a:endParaRPr lang="en-GB" sz="20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r>
              <a:rPr lang="en-US" sz="2000" dirty="0">
                <a:cs typeface="Arial" panose="020B0604020202020204" pitchFamily="34" charset="0"/>
                <a:hlinkClick r:id="rId6"/>
              </a:rPr>
              <a:t>Animal welfare science excellence </a:t>
            </a:r>
            <a:endParaRPr lang="en-US" sz="2000" dirty="0">
              <a:cs typeface="Arial" panose="020B0604020202020204" pitchFamily="34" charset="0"/>
            </a:endParaRPr>
          </a:p>
          <a:p>
            <a:endParaRPr lang="en-US" sz="2000" dirty="0">
              <a:cs typeface="Arial" panose="020B0604020202020204" pitchFamily="34" charset="0"/>
            </a:endParaRPr>
          </a:p>
          <a:p>
            <a:endParaRPr lang="en-US" sz="2000" dirty="0">
              <a:cs typeface="Arial" panose="020B0604020202020204" pitchFamily="34" charset="0"/>
            </a:endParaRPr>
          </a:p>
          <a:p>
            <a:r>
              <a:rPr lang="en-US" sz="2000" dirty="0">
                <a:cs typeface="Arial" panose="020B0604020202020204" pitchFamily="34" charset="0"/>
                <a:hlinkClick r:id="rId7"/>
              </a:rPr>
              <a:t>rebecca.doyle@ed.ac.uk</a:t>
            </a:r>
            <a:r>
              <a:rPr lang="en-US" sz="2000" dirty="0"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0118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outdoor, sky, grass, ground&#10;&#10;Description automatically generated">
            <a:extLst>
              <a:ext uri="{FF2B5EF4-FFF2-40B4-BE49-F238E27FC236}">
                <a16:creationId xmlns:a16="http://schemas.microsoft.com/office/drawing/2014/main" id="{815C2D4C-1860-1441-A0C8-3D71E0A4BFD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400595" y="322325"/>
            <a:ext cx="11376551" cy="47825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809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452FD3-33E2-42DA-9CEC-5E66D1F3E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47770" y="1768228"/>
            <a:ext cx="4344229" cy="3720976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127BC4-CE87-D44A-A33A-7D8797DEE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</p:spPr>
        <p:txBody>
          <a:bodyPr>
            <a:normAutofit/>
          </a:bodyPr>
          <a:lstStyle/>
          <a:p>
            <a:r>
              <a:rPr lang="en-US" dirty="0"/>
              <a:t>Animal welfare &amp; agroforestry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1C93-FF9B-8940-AF3D-092E9314FC6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3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2300" dirty="0"/>
              <a:t>Integration of trees with vegetation or livestock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GB" sz="23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2300" dirty="0"/>
              <a:t>Can offer alternative feed resources during periods of low forage availability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GB" sz="23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2300" dirty="0"/>
              <a:t>Climate-resilient livestock production system</a:t>
            </a:r>
          </a:p>
        </p:txBody>
      </p:sp>
    </p:spTree>
    <p:extLst>
      <p:ext uri="{BB962C8B-B14F-4D97-AF65-F5344CB8AC3E}">
        <p14:creationId xmlns:p14="http://schemas.microsoft.com/office/powerpoint/2010/main" val="2579258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>
            <a:extLst>
              <a:ext uri="{FF2B5EF4-FFF2-40B4-BE49-F238E27FC236}">
                <a16:creationId xmlns:a16="http://schemas.microsoft.com/office/drawing/2014/main" id="{2E5028DC-C29C-48B3-887B-B7AF79931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</p:spPr>
        <p:txBody>
          <a:bodyPr/>
          <a:lstStyle/>
          <a:p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C5D7351-DB4B-694C-B4F4-9A545AE9EF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08564"/>
            <a:ext cx="12192000" cy="666627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57E53D7-6154-B945-A734-EEEB6B61BE09}"/>
              </a:ext>
            </a:extLst>
          </p:cNvPr>
          <p:cNvSpPr txBox="1"/>
          <p:nvPr/>
        </p:nvSpPr>
        <p:spPr bwMode="auto">
          <a:xfrm>
            <a:off x="5653548" y="6245503"/>
            <a:ext cx="60984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AU" dirty="0">
                <a:solidFill>
                  <a:schemeClr val="bg1"/>
                </a:solidFill>
              </a:rPr>
              <a:t>Bossa </a:t>
            </a:r>
            <a:r>
              <a:rPr lang="en-AU" dirty="0" err="1">
                <a:solidFill>
                  <a:schemeClr val="bg1"/>
                </a:solidFill>
              </a:rPr>
              <a:t>Wanche</a:t>
            </a:r>
            <a:r>
              <a:rPr lang="en-AU" dirty="0">
                <a:solidFill>
                  <a:schemeClr val="bg1"/>
                </a:solidFill>
              </a:rPr>
              <a:t>, </a:t>
            </a:r>
            <a:r>
              <a:rPr lang="en-AU" dirty="0" err="1">
                <a:solidFill>
                  <a:schemeClr val="bg1"/>
                </a:solidFill>
              </a:rPr>
              <a:t>Humbo</a:t>
            </a:r>
            <a:r>
              <a:rPr lang="en-AU" dirty="0">
                <a:solidFill>
                  <a:schemeClr val="bg1"/>
                </a:solidFill>
              </a:rPr>
              <a:t> district (good tree access)</a:t>
            </a:r>
          </a:p>
        </p:txBody>
      </p:sp>
      <p:pic>
        <p:nvPicPr>
          <p:cNvPr id="8" name="Google Shape;269;p16">
            <a:extLst>
              <a:ext uri="{FF2B5EF4-FFF2-40B4-BE49-F238E27FC236}">
                <a16:creationId xmlns:a16="http://schemas.microsoft.com/office/drawing/2014/main" id="{A72225B9-5F9C-3E40-B4D9-20C04775571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08564"/>
            <a:ext cx="3426683" cy="1872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8258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5E8EDE-7FE6-0541-9165-68719C235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</p:spPr>
        <p:txBody>
          <a:bodyPr>
            <a:normAutofit/>
          </a:bodyPr>
          <a:lstStyle/>
          <a:p>
            <a:r>
              <a:rPr lang="en-US" dirty="0"/>
              <a:t>Agroforestry and livelihoods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8152C21-4E0D-124F-8F17-66736E5B4A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925665"/>
              </p:ext>
            </p:extLst>
          </p:nvPr>
        </p:nvGraphicFramePr>
        <p:xfrm>
          <a:off x="873492" y="1900017"/>
          <a:ext cx="6398393" cy="4014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5044">
                  <a:extLst>
                    <a:ext uri="{9D8B030D-6E8A-4147-A177-3AD203B41FA5}">
                      <a16:colId xmlns:a16="http://schemas.microsoft.com/office/drawing/2014/main" val="1618387311"/>
                    </a:ext>
                  </a:extLst>
                </a:gridCol>
                <a:gridCol w="1427159">
                  <a:extLst>
                    <a:ext uri="{9D8B030D-6E8A-4147-A177-3AD203B41FA5}">
                      <a16:colId xmlns:a16="http://schemas.microsoft.com/office/drawing/2014/main" val="1178250677"/>
                    </a:ext>
                  </a:extLst>
                </a:gridCol>
                <a:gridCol w="1470076">
                  <a:extLst>
                    <a:ext uri="{9D8B030D-6E8A-4147-A177-3AD203B41FA5}">
                      <a16:colId xmlns:a16="http://schemas.microsoft.com/office/drawing/2014/main" val="2307172011"/>
                    </a:ext>
                  </a:extLst>
                </a:gridCol>
                <a:gridCol w="2126114">
                  <a:extLst>
                    <a:ext uri="{9D8B030D-6E8A-4147-A177-3AD203B41FA5}">
                      <a16:colId xmlns:a16="http://schemas.microsoft.com/office/drawing/2014/main" val="2692211559"/>
                    </a:ext>
                  </a:extLst>
                </a:gridCol>
              </a:tblGrid>
              <a:tr h="1432226">
                <a:tc>
                  <a:txBody>
                    <a:bodyPr/>
                    <a:lstStyle/>
                    <a:p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District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 anchor="ctr"/>
                </a:tc>
                <a:tc>
                  <a:txBody>
                    <a:bodyPr/>
                    <a:lstStyle/>
                    <a:p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Tree access 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 anchor="ctr"/>
                </a:tc>
                <a:tc>
                  <a:txBody>
                    <a:bodyPr/>
                    <a:lstStyle/>
                    <a:p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income sources (#) 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 anchor="ctr"/>
                </a:tc>
                <a:tc>
                  <a:txBody>
                    <a:bodyPr/>
                    <a:lstStyle/>
                    <a:p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agroforestry income ETB (US$)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 anchor="ctr"/>
                </a:tc>
                <a:extLst>
                  <a:ext uri="{0D108BD9-81ED-4DB2-BD59-A6C34878D82A}">
                    <a16:rowId xmlns:a16="http://schemas.microsoft.com/office/drawing/2014/main" val="2747505856"/>
                  </a:ext>
                </a:extLst>
              </a:tr>
              <a:tr h="732897">
                <a:tc>
                  <a:txBody>
                    <a:bodyPr/>
                    <a:lstStyle/>
                    <a:p>
                      <a:r>
                        <a:rPr lang="en-AU" sz="18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Dugda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r>
                        <a:rPr lang="en-AU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Limited</a:t>
                      </a:r>
                      <a:endParaRPr lang="en-AU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1,562 (33)</a:t>
                      </a:r>
                    </a:p>
                    <a:p>
                      <a:pPr algn="r"/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extLst>
                  <a:ext uri="{0D108BD9-81ED-4DB2-BD59-A6C34878D82A}">
                    <a16:rowId xmlns:a16="http://schemas.microsoft.com/office/drawing/2014/main" val="2347838770"/>
                  </a:ext>
                </a:extLst>
              </a:tr>
              <a:tr h="383233">
                <a:tc>
                  <a:txBody>
                    <a:bodyPr/>
                    <a:lstStyle/>
                    <a:p>
                      <a:endParaRPr lang="en-AU" sz="1800" b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32,091 (676)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extLst>
                  <a:ext uri="{0D108BD9-81ED-4DB2-BD59-A6C34878D82A}">
                    <a16:rowId xmlns:a16="http://schemas.microsoft.com/office/drawing/2014/main" val="3617582142"/>
                  </a:ext>
                </a:extLst>
              </a:tr>
              <a:tr h="732897">
                <a:tc>
                  <a:txBody>
                    <a:bodyPr/>
                    <a:lstStyle/>
                    <a:p>
                      <a:r>
                        <a:rPr lang="en-AU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Humbo</a:t>
                      </a:r>
                      <a:endParaRPr lang="en-AU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r>
                        <a:rPr lang="en-AU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Limited</a:t>
                      </a:r>
                      <a:endParaRPr lang="en-AU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(1)</a:t>
                      </a:r>
                    </a:p>
                    <a:p>
                      <a:pPr algn="r"/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extLst>
                  <a:ext uri="{0D108BD9-81ED-4DB2-BD59-A6C34878D82A}">
                    <a16:rowId xmlns:a16="http://schemas.microsoft.com/office/drawing/2014/main" val="577721045"/>
                  </a:ext>
                </a:extLst>
              </a:tr>
              <a:tr h="732897">
                <a:tc>
                  <a:txBody>
                    <a:bodyPr/>
                    <a:lstStyle/>
                    <a:p>
                      <a:endParaRPr lang="en-AU" sz="1800" b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r>
                        <a:rPr lang="en-AU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</a:t>
                      </a:r>
                      <a:endParaRPr lang="en-AU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4,887 (103)</a:t>
                      </a:r>
                    </a:p>
                    <a:p>
                      <a:pPr algn="r"/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6468" marR="116468" marT="0" marB="0"/>
                </a:tc>
                <a:extLst>
                  <a:ext uri="{0D108BD9-81ED-4DB2-BD59-A6C34878D82A}">
                    <a16:rowId xmlns:a16="http://schemas.microsoft.com/office/drawing/2014/main" val="476406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4297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9CB8F6-AF73-C343-B47B-F099C7B9E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</p:spPr>
        <p:txBody>
          <a:bodyPr>
            <a:normAutofit/>
          </a:bodyPr>
          <a:lstStyle/>
          <a:p>
            <a:r>
              <a:rPr lang="en-US" dirty="0"/>
              <a:t>Agroforestry and animal welfare </a:t>
            </a: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E1E2DE3E-3FA2-C541-BC73-7F94AF6B3B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0855898"/>
              </p:ext>
            </p:extLst>
          </p:nvPr>
        </p:nvGraphicFramePr>
        <p:xfrm>
          <a:off x="682992" y="2130103"/>
          <a:ext cx="5699583" cy="35853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9892">
                  <a:extLst>
                    <a:ext uri="{9D8B030D-6E8A-4147-A177-3AD203B41FA5}">
                      <a16:colId xmlns:a16="http://schemas.microsoft.com/office/drawing/2014/main" val="3034859068"/>
                    </a:ext>
                  </a:extLst>
                </a:gridCol>
                <a:gridCol w="1232033">
                  <a:extLst>
                    <a:ext uri="{9D8B030D-6E8A-4147-A177-3AD203B41FA5}">
                      <a16:colId xmlns:a16="http://schemas.microsoft.com/office/drawing/2014/main" val="1361807824"/>
                    </a:ext>
                  </a:extLst>
                </a:gridCol>
                <a:gridCol w="1824228">
                  <a:extLst>
                    <a:ext uri="{9D8B030D-6E8A-4147-A177-3AD203B41FA5}">
                      <a16:colId xmlns:a16="http://schemas.microsoft.com/office/drawing/2014/main" val="2330999699"/>
                    </a:ext>
                  </a:extLst>
                </a:gridCol>
                <a:gridCol w="1453430">
                  <a:extLst>
                    <a:ext uri="{9D8B030D-6E8A-4147-A177-3AD203B41FA5}">
                      <a16:colId xmlns:a16="http://schemas.microsoft.com/office/drawing/2014/main" val="4216337307"/>
                    </a:ext>
                  </a:extLst>
                </a:gridCol>
              </a:tblGrid>
              <a:tr h="1286197">
                <a:tc>
                  <a:txBody>
                    <a:bodyPr/>
                    <a:lstStyle/>
                    <a:p>
                      <a:r>
                        <a:rPr lang="en-AU" sz="1800" b="0" cap="none" spc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District</a:t>
                      </a:r>
                      <a:endParaRPr lang="en-AU" sz="1800" b="0" cap="none" spc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 anchor="ctr"/>
                </a:tc>
                <a:tc>
                  <a:txBody>
                    <a:bodyPr/>
                    <a:lstStyle/>
                    <a:p>
                      <a:r>
                        <a:rPr lang="en-AU" sz="1800" b="0" cap="none" spc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Tree access </a:t>
                      </a:r>
                      <a:endParaRPr lang="en-AU" sz="1800" b="0" cap="none" spc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 anchor="ctr"/>
                </a:tc>
                <a:tc>
                  <a:txBody>
                    <a:bodyPr/>
                    <a:lstStyle/>
                    <a:p>
                      <a:r>
                        <a:rPr lang="en-AU" sz="1800" b="0" cap="none" spc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Skinny cattle % (count)</a:t>
                      </a:r>
                      <a:endParaRPr lang="en-AU" sz="1800" b="0" cap="none" spc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 anchor="ctr"/>
                </a:tc>
                <a:tc>
                  <a:txBody>
                    <a:bodyPr/>
                    <a:lstStyle/>
                    <a:p>
                      <a:r>
                        <a:rPr lang="en-AU" sz="1800" b="0" cap="none" spc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Hair loss </a:t>
                      </a:r>
                    </a:p>
                    <a:p>
                      <a:r>
                        <a:rPr lang="en-AU" sz="1800" b="0" cap="none" spc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(count)</a:t>
                      </a:r>
                      <a:endParaRPr lang="en-AU" sz="1800" b="0" cap="none" spc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 anchor="ctr"/>
                </a:tc>
                <a:extLst>
                  <a:ext uri="{0D108BD9-81ED-4DB2-BD59-A6C34878D82A}">
                    <a16:rowId xmlns:a16="http://schemas.microsoft.com/office/drawing/2014/main" val="1791461081"/>
                  </a:ext>
                </a:extLst>
              </a:tr>
              <a:tr h="574776">
                <a:tc>
                  <a:txBody>
                    <a:bodyPr/>
                    <a:lstStyle/>
                    <a:p>
                      <a:r>
                        <a:rPr lang="en-AU" sz="1800" b="0" cap="none" spc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Dugda</a:t>
                      </a:r>
                      <a:endParaRPr lang="en-AU" sz="1800" b="0" cap="none" spc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tc>
                  <a:txBody>
                    <a:bodyPr/>
                    <a:lstStyle/>
                    <a:p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Limited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08389" marR="208389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 (13)</a:t>
                      </a:r>
                      <a:endParaRPr lang="en-AU" sz="18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(4)</a:t>
                      </a:r>
                      <a:endParaRPr lang="en-AU" sz="1800" b="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extLst>
                  <a:ext uri="{0D108BD9-81ED-4DB2-BD59-A6C34878D82A}">
                    <a16:rowId xmlns:a16="http://schemas.microsoft.com/office/drawing/2014/main" val="3582678379"/>
                  </a:ext>
                </a:extLst>
              </a:tr>
              <a:tr h="574776">
                <a:tc>
                  <a:txBody>
                    <a:bodyPr/>
                    <a:lstStyle/>
                    <a:p>
                      <a:endParaRPr lang="en-AU" sz="1800" b="0" cap="none" spc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tc>
                  <a:txBody>
                    <a:bodyPr/>
                    <a:lstStyle/>
                    <a:p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08389" marR="208389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(6)</a:t>
                      </a:r>
                      <a:endParaRPr lang="en-AU" sz="18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(1)</a:t>
                      </a:r>
                      <a:endParaRPr lang="en-AU" sz="1800" b="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extLst>
                  <a:ext uri="{0D108BD9-81ED-4DB2-BD59-A6C34878D82A}">
                    <a16:rowId xmlns:a16="http://schemas.microsoft.com/office/drawing/2014/main" val="1998840416"/>
                  </a:ext>
                </a:extLst>
              </a:tr>
              <a:tr h="574776">
                <a:tc>
                  <a:txBody>
                    <a:bodyPr/>
                    <a:lstStyle/>
                    <a:p>
                      <a:r>
                        <a:rPr lang="en-AU" sz="1800" b="0" cap="none" spc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Humbo</a:t>
                      </a:r>
                      <a:endParaRPr lang="en-AU" sz="1800" b="0" cap="none" spc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tc>
                  <a:txBody>
                    <a:bodyPr/>
                    <a:lstStyle/>
                    <a:p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Limited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08389" marR="208389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 (17)</a:t>
                      </a:r>
                      <a:endParaRPr lang="en-AU" sz="18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(8)</a:t>
                      </a:r>
                      <a:endParaRPr lang="en-AU" sz="1800" b="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extLst>
                  <a:ext uri="{0D108BD9-81ED-4DB2-BD59-A6C34878D82A}">
                    <a16:rowId xmlns:a16="http://schemas.microsoft.com/office/drawing/2014/main" val="1134442577"/>
                  </a:ext>
                </a:extLst>
              </a:tr>
              <a:tr h="574776">
                <a:tc>
                  <a:txBody>
                    <a:bodyPr/>
                    <a:lstStyle/>
                    <a:p>
                      <a:endParaRPr lang="en-AU" sz="1800" b="0" cap="none" spc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tc>
                  <a:txBody>
                    <a:bodyPr/>
                    <a:lstStyle/>
                    <a:p>
                      <a:r>
                        <a:rPr lang="en-AU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</a:t>
                      </a:r>
                      <a:endParaRPr lang="en-AU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08389" marR="208389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(7)</a:t>
                      </a:r>
                      <a:endParaRPr lang="en-AU" sz="1800" b="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800" b="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(2)</a:t>
                      </a:r>
                      <a:endParaRPr lang="en-AU" sz="18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57861" marR="64090" marT="121431" marB="121431"/>
                </a:tc>
                <a:extLst>
                  <a:ext uri="{0D108BD9-81ED-4DB2-BD59-A6C34878D82A}">
                    <a16:rowId xmlns:a16="http://schemas.microsoft.com/office/drawing/2014/main" val="240771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441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62A85E-5121-8D42-9590-5A272611E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Agroforestry and One Welfare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74DEA6-C330-DC4B-90ED-F33B5C1B3B2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AU" sz="2800" dirty="0"/>
              <a:t>Strong consensus between </a:t>
            </a:r>
            <a:r>
              <a:rPr lang="en-AU" sz="2800" b="1" dirty="0"/>
              <a:t>all groups</a:t>
            </a:r>
            <a:r>
              <a:rPr lang="en-AU" sz="2800" dirty="0"/>
              <a:t> on the connection between good animal welfare and improved household food security &amp; benefits of agroforestry to animal welfare and livelihoods </a:t>
            </a:r>
          </a:p>
          <a:p>
            <a:endParaRPr lang="en-AU" sz="3200" dirty="0"/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E6421E-9957-D04E-B03C-DFED22C8B39A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3200410"/>
            <a:ext cx="12191980" cy="278129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EBF115-B41A-D441-96BA-2C2FA41C6FCF}"/>
              </a:ext>
            </a:extLst>
          </p:cNvPr>
          <p:cNvSpPr txBox="1"/>
          <p:nvPr/>
        </p:nvSpPr>
        <p:spPr bwMode="auto">
          <a:xfrm>
            <a:off x="50800" y="6060038"/>
            <a:ext cx="10972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600" dirty="0">
                <a:latin typeface="Carlito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600" dirty="0">
                <a:effectLst/>
                <a:latin typeface="Carlito"/>
                <a:ea typeface="Times New Roman" panose="02020603050405020304" pitchFamily="18" charset="0"/>
                <a:cs typeface="Times New Roman" panose="02020603050405020304" pitchFamily="18" charset="0"/>
              </a:rPr>
              <a:t>ommunity conversation participants at </a:t>
            </a:r>
            <a:r>
              <a:rPr lang="en-GB" sz="1600" dirty="0" err="1">
                <a:latin typeface="Carlito"/>
                <a:ea typeface="Times New Roman" panose="02020603050405020304" pitchFamily="18" charset="0"/>
                <a:cs typeface="Times New Roman" panose="02020603050405020304" pitchFamily="18" charset="0"/>
              </a:rPr>
              <a:t>Girba</a:t>
            </a:r>
            <a:r>
              <a:rPr lang="en-GB" sz="1600" dirty="0">
                <a:latin typeface="Carlit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Carlito"/>
                <a:ea typeface="Times New Roman" panose="02020603050405020304" pitchFamily="18" charset="0"/>
                <a:cs typeface="Times New Roman" panose="02020603050405020304" pitchFamily="18" charset="0"/>
              </a:rPr>
              <a:t>Koree</a:t>
            </a:r>
            <a:r>
              <a:rPr lang="en-GB" sz="1600" dirty="0">
                <a:latin typeface="Carlit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Carlito"/>
                <a:ea typeface="Times New Roman" panose="02020603050405020304" pitchFamily="18" charset="0"/>
                <a:cs typeface="Times New Roman" panose="02020603050405020304" pitchFamily="18" charset="0"/>
              </a:rPr>
              <a:t>Addi</a:t>
            </a:r>
            <a:r>
              <a:rPr lang="en-GB" sz="1600" dirty="0">
                <a:latin typeface="Carlito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dirty="0" err="1">
                <a:latin typeface="Carlito"/>
                <a:ea typeface="Times New Roman" panose="02020603050405020304" pitchFamily="18" charset="0"/>
                <a:cs typeface="Times New Roman" panose="02020603050405020304" pitchFamily="18" charset="0"/>
              </a:rPr>
              <a:t>Dugda</a:t>
            </a:r>
            <a:r>
              <a:rPr lang="en-GB" sz="1600" dirty="0">
                <a:latin typeface="Carlito"/>
                <a:ea typeface="Times New Roman" panose="02020603050405020304" pitchFamily="18" charset="0"/>
                <a:cs typeface="Times New Roman" panose="02020603050405020304" pitchFamily="18" charset="0"/>
              </a:rPr>
              <a:t> district, Oromia, Ethiopia</a:t>
            </a:r>
            <a:r>
              <a:rPr lang="en-AU" sz="1600" dirty="0">
                <a:effectLst/>
              </a:rPr>
              <a:t> (limited tree access)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06688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F8DE3-50CA-2340-AC6E-AD38F0CBB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</p:spPr>
        <p:txBody>
          <a:bodyPr>
            <a:normAutofit/>
          </a:bodyPr>
          <a:lstStyle/>
          <a:p>
            <a:r>
              <a:rPr lang="en-US" dirty="0"/>
              <a:t>Barriers </a:t>
            </a:r>
          </a:p>
        </p:txBody>
      </p:sp>
      <p:pic>
        <p:nvPicPr>
          <p:cNvPr id="27" name="Content Placeholder 4" descr="A herd of cows grazing in a field&#10;&#10;Description automatically generated with low confidence">
            <a:extLst>
              <a:ext uri="{FF2B5EF4-FFF2-40B4-BE49-F238E27FC236}">
                <a16:creationId xmlns:a16="http://schemas.microsoft.com/office/drawing/2014/main" id="{78E19D39-4C81-6C41-8225-46AE6A653C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2781290"/>
          </a:xfrm>
          <a:prstGeom prst="rect">
            <a:avLst/>
          </a:prstGeom>
          <a:noFill/>
        </p:spPr>
      </p:pic>
      <p:graphicFrame>
        <p:nvGraphicFramePr>
          <p:cNvPr id="33" name="Table 4">
            <a:extLst>
              <a:ext uri="{FF2B5EF4-FFF2-40B4-BE49-F238E27FC236}">
                <a16:creationId xmlns:a16="http://schemas.microsoft.com/office/drawing/2014/main" id="{FE24442B-FD6C-F542-AD77-000918A28B41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206227944"/>
              </p:ext>
            </p:extLst>
          </p:nvPr>
        </p:nvGraphicFramePr>
        <p:xfrm>
          <a:off x="1076430" y="4129114"/>
          <a:ext cx="10247633" cy="2197542"/>
        </p:xfrm>
        <a:graphic>
          <a:graphicData uri="http://schemas.openxmlformats.org/drawingml/2006/table">
            <a:tbl>
              <a:tblPr firstRow="1" bandRow="1">
                <a:solidFill>
                  <a:schemeClr val="bg1">
                    <a:lumMod val="95000"/>
                  </a:schemeClr>
                </a:solidFill>
                <a:tableStyleId>{5C22544A-7EE6-4342-B048-85BDC9FD1C3A}</a:tableStyleId>
              </a:tblPr>
              <a:tblGrid>
                <a:gridCol w="5199182">
                  <a:extLst>
                    <a:ext uri="{9D8B030D-6E8A-4147-A177-3AD203B41FA5}">
                      <a16:colId xmlns:a16="http://schemas.microsoft.com/office/drawing/2014/main" val="224807451"/>
                    </a:ext>
                  </a:extLst>
                </a:gridCol>
                <a:gridCol w="5048451">
                  <a:extLst>
                    <a:ext uri="{9D8B030D-6E8A-4147-A177-3AD203B41FA5}">
                      <a16:colId xmlns:a16="http://schemas.microsoft.com/office/drawing/2014/main" val="1112922031"/>
                    </a:ext>
                  </a:extLst>
                </a:gridCol>
              </a:tblGrid>
              <a:tr h="687291">
                <a:tc>
                  <a:txBody>
                    <a:bodyPr/>
                    <a:lstStyle/>
                    <a:p>
                      <a:r>
                        <a:rPr lang="en-US" sz="2600" b="1" cap="none" spc="0">
                          <a:solidFill>
                            <a:schemeClr val="tx1"/>
                          </a:solidFill>
                        </a:rPr>
                        <a:t>Skills </a:t>
                      </a:r>
                    </a:p>
                  </a:txBody>
                  <a:tcPr marL="104784" marR="309102" marT="29938" marB="224537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600" b="1" cap="none" spc="0" dirty="0">
                          <a:solidFill>
                            <a:schemeClr val="tx1"/>
                          </a:solidFill>
                        </a:rPr>
                        <a:t>Resources </a:t>
                      </a:r>
                    </a:p>
                  </a:txBody>
                  <a:tcPr marL="104784" marR="309102" marT="29938" marB="224537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188839"/>
                  </a:ext>
                </a:extLst>
              </a:tr>
              <a:tr h="1510251"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kern="1200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itchFamily="34" charset="-128"/>
                          <a:cs typeface="MS PGothic" charset="0"/>
                        </a:rPr>
                        <a:t>Managing young trees with grazing stock</a:t>
                      </a:r>
                    </a:p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kern="1200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itchFamily="34" charset="-128"/>
                          <a:cs typeface="MS PGothic" charset="0"/>
                        </a:rPr>
                        <a:t>Which tree/plant species were appropriate</a:t>
                      </a:r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en-AU" sz="2000" kern="1200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itchFamily="34" charset="-128"/>
                        </a:rPr>
                        <a:t>Addressing animal welfare issues</a:t>
                      </a:r>
                      <a:endParaRPr lang="en-US" sz="20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04784" marR="267889" marT="29938" marB="224537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AU" sz="2000" kern="120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itchFamily="34" charset="-128"/>
                          <a:cs typeface="MS PGothic" charset="0"/>
                        </a:rPr>
                        <a:t>High initial investment cost for seedlings </a:t>
                      </a:r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en-AU" sz="2000" kern="120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itchFamily="34" charset="-128"/>
                        </a:rPr>
                        <a:t>Time lag for return</a:t>
                      </a:r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en-US" sz="2000" kern="120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itchFamily="34" charset="-128"/>
                        </a:rPr>
                        <a:t>Market connection</a:t>
                      </a:r>
                      <a:endParaRPr lang="en-AU" sz="2000" kern="120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MS PGothic" pitchFamily="34" charset="-128"/>
                      </a:endParaRPr>
                    </a:p>
                  </a:txBody>
                  <a:tcPr marL="104784" marR="267889" marT="29938" marB="2245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814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3953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6DF5DAC-1BFA-0F4D-AC77-511F8D4F8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</p:spPr>
        <p:txBody>
          <a:bodyPr>
            <a:normAutofit/>
          </a:bodyPr>
          <a:lstStyle/>
          <a:p>
            <a:r>
              <a:rPr lang="en-US" dirty="0"/>
              <a:t>Opportunities &amp; next steps  </a:t>
            </a:r>
          </a:p>
        </p:txBody>
      </p:sp>
      <p:pic>
        <p:nvPicPr>
          <p:cNvPr id="11" name="Picture 10" descr="A person standing next to a group of goats&#10;&#10;Description automatically generated with medium confidence">
            <a:extLst>
              <a:ext uri="{FF2B5EF4-FFF2-40B4-BE49-F238E27FC236}">
                <a16:creationId xmlns:a16="http://schemas.microsoft.com/office/drawing/2014/main" id="{0AD52224-C81C-B94D-8A02-C26D52011C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556"/>
          <a:stretch/>
        </p:blipFill>
        <p:spPr>
          <a:xfrm>
            <a:off x="599965" y="1301523"/>
            <a:ext cx="10972800" cy="4572000"/>
          </a:xfrm>
          <a:prstGeom prst="rect">
            <a:avLst/>
          </a:prstGeom>
          <a:noFill/>
        </p:spPr>
      </p:pic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37AB654B-4A24-DB4B-8239-DCBEE63580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0670024"/>
              </p:ext>
            </p:extLst>
          </p:nvPr>
        </p:nvGraphicFramePr>
        <p:xfrm>
          <a:off x="7735585" y="1158038"/>
          <a:ext cx="4278313" cy="4789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850FD13-E085-3447-9F2A-7CBB2CFBDA50}"/>
              </a:ext>
            </a:extLst>
          </p:cNvPr>
          <p:cNvSpPr/>
          <p:nvPr/>
        </p:nvSpPr>
        <p:spPr>
          <a:xfrm>
            <a:off x="599965" y="5947138"/>
            <a:ext cx="4013771" cy="52322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AU" sz="1400" dirty="0">
                <a:solidFill>
                  <a:srgbClr val="212124"/>
                </a:solidFill>
                <a:latin typeface="Proxima Nova" panose="02000506030000020004" pitchFamily="2" charset="0"/>
              </a:rPr>
              <a:t>A young Borana woman with her goats</a:t>
            </a:r>
          </a:p>
          <a:p>
            <a:r>
              <a:rPr lang="en-AU" sz="1400" dirty="0">
                <a:solidFill>
                  <a:srgbClr val="212124"/>
                </a:solidFill>
                <a:latin typeface="Proxima Nova" panose="02000506030000020004" pitchFamily="2" charset="0"/>
              </a:rPr>
              <a:t>(photo credit: ILRI\</a:t>
            </a:r>
            <a:r>
              <a:rPr lang="en-AU" sz="1400" dirty="0" err="1">
                <a:solidFill>
                  <a:srgbClr val="212124"/>
                </a:solidFill>
                <a:latin typeface="Proxima Nova" panose="02000506030000020004" pitchFamily="2" charset="0"/>
              </a:rPr>
              <a:t>Zerihun</a:t>
            </a:r>
            <a:r>
              <a:rPr lang="en-AU" sz="1400" dirty="0">
                <a:solidFill>
                  <a:srgbClr val="212124"/>
                </a:solidFill>
                <a:latin typeface="Proxima Nova" panose="02000506030000020004" pitchFamily="2" charset="0"/>
              </a:rPr>
              <a:t> </a:t>
            </a:r>
            <a:r>
              <a:rPr lang="en-AU" sz="1400" dirty="0" err="1">
                <a:solidFill>
                  <a:srgbClr val="212124"/>
                </a:solidFill>
                <a:latin typeface="Proxima Nova" panose="02000506030000020004" pitchFamily="2" charset="0"/>
              </a:rPr>
              <a:t>Sewunet</a:t>
            </a:r>
            <a:r>
              <a:rPr lang="en-AU" sz="1400" dirty="0">
                <a:solidFill>
                  <a:srgbClr val="212124"/>
                </a:solidFill>
                <a:latin typeface="Proxima Nova" panose="02000506030000020004" pitchFamily="2" charset="0"/>
              </a:rPr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57879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6DF5DAC-1BFA-0F4D-AC77-511F8D4F8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</p:spPr>
        <p:txBody>
          <a:bodyPr>
            <a:normAutofit/>
          </a:bodyPr>
          <a:lstStyle/>
          <a:p>
            <a:r>
              <a:rPr lang="en-US" dirty="0"/>
              <a:t>What is needed to support animal welfare?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850FD13-E085-3447-9F2A-7CBB2CFBDA50}"/>
              </a:ext>
            </a:extLst>
          </p:cNvPr>
          <p:cNvSpPr/>
          <p:nvPr/>
        </p:nvSpPr>
        <p:spPr>
          <a:xfrm>
            <a:off x="599965" y="5959838"/>
            <a:ext cx="4013771" cy="52322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AU" sz="1400" dirty="0">
                <a:solidFill>
                  <a:srgbClr val="212124"/>
                </a:solidFill>
                <a:latin typeface="Proxima Nova" panose="02000506030000020004" pitchFamily="2" charset="0"/>
              </a:rPr>
              <a:t>A young Borana woman with her goats</a:t>
            </a:r>
          </a:p>
          <a:p>
            <a:r>
              <a:rPr lang="en-AU" sz="1400" dirty="0">
                <a:solidFill>
                  <a:srgbClr val="212124"/>
                </a:solidFill>
                <a:latin typeface="Proxima Nova" panose="02000506030000020004" pitchFamily="2" charset="0"/>
              </a:rPr>
              <a:t>(photo credit: ILRI\</a:t>
            </a:r>
            <a:r>
              <a:rPr lang="en-AU" sz="1400" dirty="0" err="1">
                <a:solidFill>
                  <a:srgbClr val="212124"/>
                </a:solidFill>
                <a:latin typeface="Proxima Nova" panose="02000506030000020004" pitchFamily="2" charset="0"/>
              </a:rPr>
              <a:t>Zerihun</a:t>
            </a:r>
            <a:r>
              <a:rPr lang="en-AU" sz="1400" dirty="0">
                <a:solidFill>
                  <a:srgbClr val="212124"/>
                </a:solidFill>
                <a:latin typeface="Proxima Nova" panose="02000506030000020004" pitchFamily="2" charset="0"/>
              </a:rPr>
              <a:t> </a:t>
            </a:r>
            <a:r>
              <a:rPr lang="en-AU" sz="1400" dirty="0" err="1">
                <a:solidFill>
                  <a:srgbClr val="212124"/>
                </a:solidFill>
                <a:latin typeface="Proxima Nova" panose="02000506030000020004" pitchFamily="2" charset="0"/>
              </a:rPr>
              <a:t>Sewunet</a:t>
            </a:r>
            <a:r>
              <a:rPr lang="en-AU" sz="1400" dirty="0">
                <a:solidFill>
                  <a:srgbClr val="212124"/>
                </a:solidFill>
                <a:latin typeface="Proxima Nova" panose="02000506030000020004" pitchFamily="2" charset="0"/>
              </a:rPr>
              <a:t>)</a:t>
            </a:r>
            <a:endParaRPr lang="en-US" sz="1400" dirty="0"/>
          </a:p>
        </p:txBody>
      </p:sp>
      <p:pic>
        <p:nvPicPr>
          <p:cNvPr id="13" name="Picture 12" descr="A herd of cattle standing on top of a dirt field&#10;&#10;Description automatically generated">
            <a:extLst>
              <a:ext uri="{FF2B5EF4-FFF2-40B4-BE49-F238E27FC236}">
                <a16:creationId xmlns:a16="http://schemas.microsoft.com/office/drawing/2014/main" id="{D1D83B30-3707-1E49-894C-DC7F8D35F0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" y="1263641"/>
            <a:ext cx="10972800" cy="4572000"/>
          </a:xfrm>
          <a:prstGeom prst="rect">
            <a:avLst/>
          </a:prstGeom>
          <a:noFill/>
        </p:spPr>
      </p:pic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37AB654B-4A24-DB4B-8239-DCBEE63580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0521323"/>
              </p:ext>
            </p:extLst>
          </p:nvPr>
        </p:nvGraphicFramePr>
        <p:xfrm>
          <a:off x="335423" y="1510432"/>
          <a:ext cx="4278313" cy="4044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6C0B58B1-3EBC-D047-A05C-7A087ED858CB}"/>
              </a:ext>
            </a:extLst>
          </p:cNvPr>
          <p:cNvSpPr/>
          <p:nvPr/>
        </p:nvSpPr>
        <p:spPr>
          <a:xfrm>
            <a:off x="5397637" y="1399017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AU" sz="1100" dirty="0" err="1">
                <a:solidFill>
                  <a:schemeClr val="bg1"/>
                </a:solidFill>
                <a:latin typeface="Proxima Nova"/>
              </a:rPr>
              <a:t>Yabello</a:t>
            </a:r>
            <a:r>
              <a:rPr lang="en-AU" sz="1100" dirty="0">
                <a:solidFill>
                  <a:schemeClr val="bg1"/>
                </a:solidFill>
                <a:latin typeface="Proxima Nova"/>
              </a:rPr>
              <a:t> Ethiopia</a:t>
            </a:r>
          </a:p>
          <a:p>
            <a:pPr algn="r"/>
            <a:r>
              <a:rPr lang="en-AU" sz="1100" dirty="0">
                <a:solidFill>
                  <a:schemeClr val="bg1"/>
                </a:solidFill>
                <a:latin typeface="Proxima Nova"/>
              </a:rPr>
              <a:t>photo credit: ILRI/ Camille </a:t>
            </a:r>
            <a:r>
              <a:rPr lang="en-AU" sz="1100" dirty="0" err="1">
                <a:solidFill>
                  <a:schemeClr val="bg1"/>
                </a:solidFill>
                <a:latin typeface="Proxima Nova"/>
              </a:rPr>
              <a:t>Hanotte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553599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  -  Read-Only" id="{67C61EE9-E88D-4F7E-9462-2AF102803C1B}" vid="{5B8A186B-13A0-4843-B71D-E391B8CF91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ilri_powerpoint_template_apr2013</Template>
  <TotalTime>0</TotalTime>
  <Words>390</Words>
  <Application>Microsoft Office PowerPoint</Application>
  <PresentationFormat>Widescreen</PresentationFormat>
  <Paragraphs>102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Carlito</vt:lpstr>
      <vt:lpstr>Courier New</vt:lpstr>
      <vt:lpstr>Proxima Nova</vt:lpstr>
      <vt:lpstr>ilri_powerpoint_template_apr2013</vt:lpstr>
      <vt:lpstr>Animal welfare and agroforestry in Ethiopia  </vt:lpstr>
      <vt:lpstr>Animal welfare &amp; agroforestry</vt:lpstr>
      <vt:lpstr>PowerPoint Presentation</vt:lpstr>
      <vt:lpstr>Agroforestry and livelihoods </vt:lpstr>
      <vt:lpstr>Agroforestry and animal welfare </vt:lpstr>
      <vt:lpstr>Agroforestry and One Welfare</vt:lpstr>
      <vt:lpstr>Barriers </vt:lpstr>
      <vt:lpstr>Opportunities &amp; next steps  </vt:lpstr>
      <vt:lpstr>What is needed to support animal welfare? </vt:lpstr>
      <vt:lpstr>Animal welfare resources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2021-11-15T11:16:03Z</dcterms:created>
  <dcterms:modified xsi:type="dcterms:W3CDTF">2021-11-15T11:16:07Z</dcterms:modified>
</cp:coreProperties>
</file>