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45"/>
  </p:notesMasterIdLst>
  <p:handoutMasterIdLst>
    <p:handoutMasterId r:id="rId46"/>
  </p:handoutMasterIdLst>
  <p:sldIdLst>
    <p:sldId id="257" r:id="rId2"/>
    <p:sldId id="301" r:id="rId3"/>
    <p:sldId id="305" r:id="rId4"/>
    <p:sldId id="302" r:id="rId5"/>
    <p:sldId id="259" r:id="rId6"/>
    <p:sldId id="263" r:id="rId7"/>
    <p:sldId id="269" r:id="rId8"/>
    <p:sldId id="260" r:id="rId9"/>
    <p:sldId id="258" r:id="rId10"/>
    <p:sldId id="264" r:id="rId11"/>
    <p:sldId id="267" r:id="rId12"/>
    <p:sldId id="309" r:id="rId13"/>
    <p:sldId id="270" r:id="rId14"/>
    <p:sldId id="306" r:id="rId15"/>
    <p:sldId id="308" r:id="rId16"/>
    <p:sldId id="273" r:id="rId17"/>
    <p:sldId id="277" r:id="rId18"/>
    <p:sldId id="271" r:id="rId19"/>
    <p:sldId id="275" r:id="rId20"/>
    <p:sldId id="274" r:id="rId21"/>
    <p:sldId id="281" r:id="rId22"/>
    <p:sldId id="278" r:id="rId23"/>
    <p:sldId id="280" r:id="rId24"/>
    <p:sldId id="307" r:id="rId25"/>
    <p:sldId id="276" r:id="rId26"/>
    <p:sldId id="282" r:id="rId27"/>
    <p:sldId id="283" r:id="rId28"/>
    <p:sldId id="287" r:id="rId29"/>
    <p:sldId id="288" r:id="rId30"/>
    <p:sldId id="310" r:id="rId31"/>
    <p:sldId id="289" r:id="rId32"/>
    <p:sldId id="285" r:id="rId33"/>
    <p:sldId id="286" r:id="rId34"/>
    <p:sldId id="291" r:id="rId35"/>
    <p:sldId id="295" r:id="rId36"/>
    <p:sldId id="290" r:id="rId37"/>
    <p:sldId id="297" r:id="rId38"/>
    <p:sldId id="298" r:id="rId39"/>
    <p:sldId id="299" r:id="rId40"/>
    <p:sldId id="300" r:id="rId41"/>
    <p:sldId id="304" r:id="rId42"/>
    <p:sldId id="303" r:id="rId43"/>
    <p:sldId id="296" r:id="rId44"/>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3F94"/>
    <a:srgbClr val="06357A"/>
    <a:srgbClr val="78A2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0" autoAdjust="0"/>
    <p:restoredTop sz="98618" autoAdjust="0"/>
  </p:normalViewPr>
  <p:slideViewPr>
    <p:cSldViewPr>
      <p:cViewPr varScale="1">
        <p:scale>
          <a:sx n="67" d="100"/>
          <a:sy n="67" d="100"/>
        </p:scale>
        <p:origin x="1096" y="44"/>
      </p:cViewPr>
      <p:guideLst>
        <p:guide orient="horz" pos="2160"/>
        <p:guide pos="3120"/>
      </p:guideLst>
    </p:cSldViewPr>
  </p:slideViewPr>
  <p:notesTextViewPr>
    <p:cViewPr>
      <p:scale>
        <a:sx n="100" d="100"/>
        <a:sy n="100" d="100"/>
      </p:scale>
      <p:origin x="0" y="0"/>
    </p:cViewPr>
  </p:notesTextViewPr>
  <p:sorterViewPr>
    <p:cViewPr>
      <p:scale>
        <a:sx n="132" d="100"/>
        <a:sy n="132" d="100"/>
      </p:scale>
      <p:origin x="0" y="25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5B9B4AE-9808-7443-8602-3CBC099FBD44}" type="datetimeFigureOut">
              <a:rPr lang="en-US" smtClean="0"/>
              <a:pPr/>
              <a:t>03-Aug-21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563E40-F92C-CE46-8B62-26DE0F1F34D3}" type="slidenum">
              <a:rPr lang="en-US" smtClean="0"/>
              <a:pPr/>
              <a:t>‹#›</a:t>
            </a:fld>
            <a:endParaRPr lang="en-US"/>
          </a:p>
        </p:txBody>
      </p:sp>
    </p:spTree>
    <p:extLst>
      <p:ext uri="{BB962C8B-B14F-4D97-AF65-F5344CB8AC3E}">
        <p14:creationId xmlns:p14="http://schemas.microsoft.com/office/powerpoint/2010/main" val="2250593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5FD190-BA39-42B7-B9BA-02B0F552E484}" type="datetimeFigureOut">
              <a:rPr lang="en-US" smtClean="0"/>
              <a:pPr/>
              <a:t>03-Aug-21</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E6C85A-24BE-44F5-83EF-9AABB4175C8D}" type="slidenum">
              <a:rPr lang="en-US" smtClean="0"/>
              <a:pPr/>
              <a:t>‹#›</a:t>
            </a:fld>
            <a:endParaRPr lang="en-US"/>
          </a:p>
        </p:txBody>
      </p:sp>
    </p:spTree>
    <p:extLst>
      <p:ext uri="{BB962C8B-B14F-4D97-AF65-F5344CB8AC3E}">
        <p14:creationId xmlns:p14="http://schemas.microsoft.com/office/powerpoint/2010/main" val="2486597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xfrm>
            <a:off x="952500" y="685800"/>
            <a:ext cx="4953000" cy="3429000"/>
          </a:xfrm>
          <a:ln/>
        </p:spPr>
      </p:sp>
      <p:sp>
        <p:nvSpPr>
          <p:cNvPr id="22531" name="Notes Placeholder 2"/>
          <p:cNvSpPr>
            <a:spLocks noGrp="1"/>
          </p:cNvSpPr>
          <p:nvPr>
            <p:ph type="body" idx="1"/>
          </p:nvPr>
        </p:nvSpPr>
        <p:spPr>
          <a:noFill/>
          <a:ln/>
        </p:spPr>
        <p:txBody>
          <a:bodyPr/>
          <a:lstStyle/>
          <a:p>
            <a:pPr marL="342881" indent="-342881">
              <a:spcBef>
                <a:spcPct val="20000"/>
              </a:spcBef>
              <a:buFont typeface="Arial" charset="0"/>
              <a:buChar char="•"/>
            </a:pPr>
            <a:r>
              <a:rPr lang="en-GB" dirty="0">
                <a:latin typeface="Calibri" pitchFamily="34" charset="0"/>
              </a:rPr>
              <a:t>Developed under framework of Centres of Excellence for Science and Technology</a:t>
            </a:r>
          </a:p>
          <a:p>
            <a:pPr marL="342881" indent="-342881">
              <a:spcBef>
                <a:spcPct val="20000"/>
              </a:spcBef>
              <a:buFont typeface="Arial" charset="0"/>
              <a:buChar char="•"/>
            </a:pPr>
            <a:r>
              <a:rPr lang="en-GB" dirty="0">
                <a:latin typeface="Calibri" pitchFamily="34" charset="0"/>
              </a:rPr>
              <a:t>Project between ILRI and NEPAD</a:t>
            </a:r>
          </a:p>
          <a:p>
            <a:pPr marL="342881" indent="-342881" defTabSz="914350">
              <a:spcBef>
                <a:spcPct val="20000"/>
              </a:spcBef>
              <a:buFont typeface="Arial" charset="0"/>
              <a:buChar char="•"/>
              <a:defRPr/>
            </a:pPr>
            <a:r>
              <a:rPr lang="en-GB" i="1" dirty="0">
                <a:solidFill>
                  <a:srgbClr val="000099"/>
                </a:solidFill>
                <a:latin typeface="Calibri" pitchFamily="34" charset="0"/>
              </a:rPr>
              <a:t>…aims to employ modern biotechnology to improve agriculture and the overall livelihood in eastern and central Africa</a:t>
            </a:r>
          </a:p>
          <a:p>
            <a:pPr marL="342881" indent="-342881">
              <a:spcBef>
                <a:spcPct val="20000"/>
              </a:spcBef>
              <a:buFont typeface="Arial" charset="0"/>
              <a:buChar char="•"/>
            </a:pPr>
            <a:r>
              <a:rPr lang="en-GB" dirty="0">
                <a:latin typeface="Calibri" pitchFamily="34" charset="0"/>
              </a:rPr>
              <a:t>World-class facilities (CIDA)</a:t>
            </a:r>
          </a:p>
          <a:p>
            <a:pPr marL="342881" indent="-342881">
              <a:spcBef>
                <a:spcPct val="20000"/>
              </a:spcBef>
              <a:buFont typeface="Arial" charset="0"/>
              <a:buChar char="•"/>
            </a:pPr>
            <a:endParaRPr lang="en-GB" dirty="0">
              <a:latin typeface="Calibri" pitchFamily="34" charset="0"/>
            </a:endParaRPr>
          </a:p>
          <a:p>
            <a:endParaRPr lang="en-US" dirty="0">
              <a:latin typeface="Arial" charset="0"/>
            </a:endParaRPr>
          </a:p>
        </p:txBody>
      </p:sp>
      <p:sp>
        <p:nvSpPr>
          <p:cNvPr id="22532" name="Slide Number Placeholder 3"/>
          <p:cNvSpPr>
            <a:spLocks noGrp="1"/>
          </p:cNvSpPr>
          <p:nvPr>
            <p:ph type="sldNum" sz="quarter" idx="5"/>
          </p:nvPr>
        </p:nvSpPr>
        <p:spPr>
          <a:noFill/>
        </p:spPr>
        <p:txBody>
          <a:bodyPr/>
          <a:lstStyle/>
          <a:p>
            <a:fld id="{F10E6E1D-58CA-40CC-BA60-405D92AFB8AD}"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952500" y="685800"/>
            <a:ext cx="4953000" cy="3429000"/>
          </a:xfrm>
          <a:ln/>
        </p:spPr>
      </p:sp>
      <p:sp>
        <p:nvSpPr>
          <p:cNvPr id="25603" name="Notes Placeholder 2"/>
          <p:cNvSpPr>
            <a:spLocks noGrp="1"/>
          </p:cNvSpPr>
          <p:nvPr>
            <p:ph type="body" idx="1"/>
          </p:nvPr>
        </p:nvSpPr>
        <p:spPr>
          <a:noFill/>
          <a:ln/>
        </p:spPr>
        <p:txBody>
          <a:bodyPr/>
          <a:lstStyle/>
          <a:p>
            <a:endParaRPr lang="en-US" dirty="0">
              <a:latin typeface="Arial" charset="0"/>
            </a:endParaRPr>
          </a:p>
        </p:txBody>
      </p:sp>
      <p:sp>
        <p:nvSpPr>
          <p:cNvPr id="25604" name="Slide Number Placeholder 3"/>
          <p:cNvSpPr>
            <a:spLocks noGrp="1"/>
          </p:cNvSpPr>
          <p:nvPr>
            <p:ph type="sldNum" sz="quarter" idx="5"/>
          </p:nvPr>
        </p:nvSpPr>
        <p:spPr>
          <a:noFill/>
        </p:spPr>
        <p:txBody>
          <a:bodyPr/>
          <a:lstStyle/>
          <a:p>
            <a:fld id="{0AFD8771-7C38-46F8-9421-AAF717A26C2F}" type="slidenum">
              <a:rPr lang="en-US"/>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xfrm>
            <a:off x="952500" y="685800"/>
            <a:ext cx="4953000" cy="3429000"/>
          </a:xfrm>
          <a:ln/>
        </p:spPr>
      </p:sp>
      <p:sp>
        <p:nvSpPr>
          <p:cNvPr id="28675" name="Rectangle 3"/>
          <p:cNvSpPr>
            <a:spLocks noGrp="1" noChangeArrowheads="1"/>
          </p:cNvSpPr>
          <p:nvPr>
            <p:ph type="body" idx="1"/>
          </p:nvPr>
        </p:nvSpPr>
        <p:spPr>
          <a:noFill/>
          <a:ln/>
        </p:spPr>
        <p:txBody>
          <a:bodyPr/>
          <a:lstStyle/>
          <a:p>
            <a:r>
              <a:rPr lang="en-GB" dirty="0">
                <a:latin typeface="Arial" charset="0"/>
              </a:rPr>
              <a:t>These are the core competencies we have at the moment and we are in the process of expanding these competencies. These are all on plants, animals and microorganisms. We conduct research and provide services, capacity building on all these competencies. </a:t>
            </a:r>
          </a:p>
          <a:p>
            <a:endParaRPr lang="en-GB" dirty="0">
              <a:latin typeface="Arial" charset="0"/>
            </a:endParaRPr>
          </a:p>
          <a:p>
            <a:r>
              <a:rPr lang="en-GB" dirty="0">
                <a:latin typeface="Arial" charset="0"/>
              </a:rPr>
              <a:t>(Note: </a:t>
            </a:r>
            <a:r>
              <a:rPr lang="en-GB" dirty="0" err="1">
                <a:latin typeface="Arial" charset="0"/>
              </a:rPr>
              <a:t>RNAi</a:t>
            </a:r>
            <a:r>
              <a:rPr lang="en-GB" dirty="0">
                <a:latin typeface="Arial" charset="0"/>
              </a:rPr>
              <a:t> is a competency we can use now in any system where we can express a </a:t>
            </a:r>
            <a:r>
              <a:rPr lang="en-GB" dirty="0" err="1">
                <a:latin typeface="Arial" charset="0"/>
              </a:rPr>
              <a:t>transgene</a:t>
            </a:r>
            <a:r>
              <a:rPr lang="en-GB" dirty="0">
                <a:latin typeface="Arial" charset="0"/>
              </a:rPr>
              <a:t> or infect with a recombinant virus (to express the </a:t>
            </a:r>
            <a:r>
              <a:rPr lang="en-GB" dirty="0" err="1">
                <a:latin typeface="Arial" charset="0"/>
              </a:rPr>
              <a:t>microRNAs</a:t>
            </a:r>
            <a:r>
              <a:rPr lang="en-GB" dirty="0">
                <a:latin typeface="Arial" charset="0"/>
              </a:rPr>
              <a:t>) and have sequence information about what we want to silence.)</a:t>
            </a:r>
          </a:p>
          <a:p>
            <a:endParaRPr lang="en-US" dirty="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r>
              <a:rPr lang="en-US" dirty="0"/>
              <a:t>For research, we support, lead and co-lead</a:t>
            </a:r>
          </a:p>
          <a:p>
            <a:r>
              <a:rPr lang="en-US" dirty="0"/>
              <a:t>I’m focusing on research, others</a:t>
            </a:r>
            <a:r>
              <a:rPr lang="en-US" baseline="0" dirty="0"/>
              <a:t> covered by colleagues.</a:t>
            </a:r>
          </a:p>
          <a:p>
            <a:r>
              <a:rPr lang="en-US" b="1" baseline="0" dirty="0">
                <a:solidFill>
                  <a:srgbClr val="FF0000"/>
                </a:solidFill>
              </a:rPr>
              <a:t>Leading research is critical to make </a:t>
            </a:r>
            <a:r>
              <a:rPr lang="en-US" b="1" baseline="0" dirty="0" err="1">
                <a:solidFill>
                  <a:srgbClr val="FF0000"/>
                </a:solidFill>
              </a:rPr>
              <a:t>BecA</a:t>
            </a:r>
            <a:r>
              <a:rPr lang="en-US" b="1" baseline="0" dirty="0">
                <a:solidFill>
                  <a:srgbClr val="FF0000"/>
                </a:solidFill>
              </a:rPr>
              <a:t> relevant, retain staff and attracting the best staff, users and partners; it’s essential to the sustainability of the Hub.</a:t>
            </a:r>
            <a:endParaRPr lang="en-US" b="1" dirty="0">
              <a:solidFill>
                <a:srgbClr val="FF0000"/>
              </a:solidFill>
            </a:endParaRPr>
          </a:p>
        </p:txBody>
      </p:sp>
      <p:sp>
        <p:nvSpPr>
          <p:cNvPr id="4" name="Slide Number Placeholder 3"/>
          <p:cNvSpPr>
            <a:spLocks noGrp="1"/>
          </p:cNvSpPr>
          <p:nvPr>
            <p:ph type="sldNum" sz="quarter" idx="10"/>
          </p:nvPr>
        </p:nvSpPr>
        <p:spPr/>
        <p:txBody>
          <a:bodyPr/>
          <a:lstStyle/>
          <a:p>
            <a:pPr>
              <a:defRPr/>
            </a:pPr>
            <a:fld id="{E32EFA37-54DA-49A3-A076-AF861858B63A}" type="slidenum">
              <a:rPr lang="en-US" smtClean="0"/>
              <a:pPr>
                <a:defRPr/>
              </a:pPr>
              <a:t>9</a:t>
            </a:fld>
            <a:endParaRPr lang="en-US"/>
          </a:p>
        </p:txBody>
      </p:sp>
    </p:spTree>
    <p:extLst>
      <p:ext uri="{BB962C8B-B14F-4D97-AF65-F5344CB8AC3E}">
        <p14:creationId xmlns:p14="http://schemas.microsoft.com/office/powerpoint/2010/main" val="2311942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400" b="1" dirty="0"/>
              <a:t>Dr . Charles Masembe, </a:t>
            </a:r>
            <a:r>
              <a:rPr lang="en-GB" sz="1400" b="0" dirty="0"/>
              <a:t>Senior Lecturer, University of Makerere, Uganda</a:t>
            </a:r>
          </a:p>
          <a:p>
            <a:r>
              <a:rPr lang="en-GB" sz="1400" b="0" dirty="0"/>
              <a:t>Also linked with BecA-CSIRO ASFV project.</a:t>
            </a:r>
          </a:p>
          <a:p>
            <a:r>
              <a:rPr lang="en-US" sz="1200" b="1" dirty="0"/>
              <a:t>Objective: </a:t>
            </a:r>
            <a:r>
              <a:rPr lang="en-US" sz="1200" dirty="0"/>
              <a:t>Molecular epidemiology for designing effective strategies for ASF control</a:t>
            </a:r>
          </a:p>
          <a:p>
            <a:r>
              <a:rPr lang="en-GB" sz="1200" b="1" dirty="0"/>
              <a:t>Method:</a:t>
            </a:r>
          </a:p>
          <a:p>
            <a:pPr>
              <a:buFont typeface="Arial" pitchFamily="34" charset="0"/>
              <a:buChar char="•"/>
            </a:pPr>
            <a:r>
              <a:rPr lang="en-US" sz="1200" dirty="0"/>
              <a:t> Longitudinal survey of ASFV in domestic pigs (outbreaks and healthy herds)</a:t>
            </a:r>
          </a:p>
          <a:p>
            <a:pPr>
              <a:buFont typeface="Arial" pitchFamily="34" charset="0"/>
              <a:buChar char="•"/>
            </a:pPr>
            <a:r>
              <a:rPr lang="en-US" sz="1200" dirty="0"/>
              <a:t> Combination</a:t>
            </a:r>
            <a:r>
              <a:rPr lang="en-US" sz="1200" baseline="0" dirty="0"/>
              <a:t> of </a:t>
            </a:r>
            <a:r>
              <a:rPr lang="en-US" sz="1200" dirty="0"/>
              <a:t>PCR</a:t>
            </a:r>
            <a:r>
              <a:rPr lang="en-US" sz="1200" baseline="0" dirty="0"/>
              <a:t> of selected genes and whole genomes and </a:t>
            </a:r>
            <a:r>
              <a:rPr lang="en-US" sz="1200" dirty="0"/>
              <a:t>454 sequencing</a:t>
            </a:r>
          </a:p>
          <a:p>
            <a:pPr>
              <a:buFont typeface="Arial" pitchFamily="34" charset="0"/>
              <a:buChar char="•"/>
            </a:pPr>
            <a:r>
              <a:rPr lang="en-GB" sz="1200" dirty="0"/>
              <a:t>Shotgun sequencing for pathogen discovery</a:t>
            </a:r>
            <a:endParaRPr lang="en-US" sz="1200" dirty="0"/>
          </a:p>
          <a:p>
            <a:r>
              <a:rPr lang="en-US" sz="1200" b="1" dirty="0"/>
              <a:t>Results:</a:t>
            </a:r>
          </a:p>
          <a:p>
            <a:pPr>
              <a:buFont typeface="Arial" pitchFamily="34" charset="0"/>
              <a:buChar char="•"/>
            </a:pPr>
            <a:r>
              <a:rPr lang="en-US" sz="1200" dirty="0"/>
              <a:t> Inter-epidemic genetic similarity of ASFV</a:t>
            </a:r>
          </a:p>
          <a:p>
            <a:pPr>
              <a:buFont typeface="Arial" pitchFamily="34" charset="0"/>
              <a:buChar char="•"/>
            </a:pPr>
            <a:r>
              <a:rPr lang="en-US" sz="1200" dirty="0"/>
              <a:t> Similarity between epidemic ASFV and the virus carried by healthy pigs</a:t>
            </a:r>
          </a:p>
          <a:p>
            <a:r>
              <a:rPr lang="en-GB" sz="1200" b="1" dirty="0"/>
              <a:t>Conclusions:</a:t>
            </a:r>
          </a:p>
          <a:p>
            <a:pPr>
              <a:buFont typeface="Arial" pitchFamily="34" charset="0"/>
              <a:buChar char="•"/>
            </a:pPr>
            <a:r>
              <a:rPr lang="en-GB" sz="1200" dirty="0"/>
              <a:t> S</a:t>
            </a:r>
            <a:r>
              <a:rPr lang="en-US" sz="1200" dirty="0" err="1"/>
              <a:t>imilar</a:t>
            </a:r>
            <a:r>
              <a:rPr lang="en-US" sz="1200" dirty="0"/>
              <a:t> source of the virus in Uganda</a:t>
            </a:r>
          </a:p>
          <a:p>
            <a:pPr>
              <a:buFont typeface="Arial" pitchFamily="34" charset="0"/>
              <a:buChar char="•"/>
            </a:pPr>
            <a:r>
              <a:rPr lang="en-GB" sz="1200" dirty="0"/>
              <a:t> Different susceptibility</a:t>
            </a:r>
            <a:r>
              <a:rPr lang="en-GB" sz="1200" i="1" dirty="0"/>
              <a:t> </a:t>
            </a:r>
            <a:r>
              <a:rPr lang="en-GB" sz="1200" dirty="0"/>
              <a:t>to ASFV</a:t>
            </a:r>
            <a:r>
              <a:rPr lang="en-GB" sz="1200" i="1" dirty="0"/>
              <a:t> </a:t>
            </a:r>
            <a:r>
              <a:rPr lang="en-GB" sz="1200" dirty="0"/>
              <a:t>among pig populations?</a:t>
            </a:r>
          </a:p>
          <a:p>
            <a:pPr>
              <a:buFont typeface="Arial" pitchFamily="34" charset="0"/>
              <a:buChar char="•"/>
            </a:pPr>
            <a:r>
              <a:rPr lang="en-US" sz="1200" dirty="0"/>
              <a:t> Pathogen discovery in domestic pigs:</a:t>
            </a:r>
            <a:r>
              <a:rPr lang="en-US" sz="1200" baseline="0" dirty="0"/>
              <a:t> </a:t>
            </a:r>
            <a:r>
              <a:rPr lang="en-GB" b="1" dirty="0"/>
              <a:t>Ndumu</a:t>
            </a:r>
            <a:r>
              <a:rPr lang="en-GB" b="1" baseline="0" dirty="0"/>
              <a:t> virus discovered</a:t>
            </a:r>
            <a:r>
              <a:rPr lang="en-GB" baseline="0" dirty="0"/>
              <a:t>: first time it has been discovered in pigs, a potential </a:t>
            </a:r>
            <a:r>
              <a:rPr lang="en-GB" baseline="0" dirty="0" err="1"/>
              <a:t>zoonotic</a:t>
            </a:r>
            <a:r>
              <a:rPr lang="en-GB" baseline="0" dirty="0"/>
              <a:t> pathogen –publication soon</a:t>
            </a:r>
          </a:p>
          <a:p>
            <a:pPr>
              <a:buFont typeface="Arial" pitchFamily="34" charset="0"/>
              <a:buChar char="•"/>
            </a:pPr>
            <a:endParaRPr lang="en-GB" baseline="0" dirty="0"/>
          </a:p>
          <a:p>
            <a:pPr>
              <a:buFont typeface="Arial" pitchFamily="34" charset="0"/>
              <a:buNone/>
            </a:pPr>
            <a:r>
              <a:rPr lang="en-GB" b="1" baseline="0" dirty="0"/>
              <a:t>Sisay (research scientist) and Selamawit (PhD student)</a:t>
            </a:r>
          </a:p>
          <a:p>
            <a:r>
              <a:rPr lang="en-GB" dirty="0" err="1"/>
              <a:t>Enset</a:t>
            </a:r>
            <a:r>
              <a:rPr lang="en-GB" dirty="0"/>
              <a:t> is </a:t>
            </a:r>
            <a:endParaRPr lang="en-US" dirty="0"/>
          </a:p>
        </p:txBody>
      </p:sp>
      <p:sp>
        <p:nvSpPr>
          <p:cNvPr id="4" name="Slide Number Placeholder 3"/>
          <p:cNvSpPr>
            <a:spLocks noGrp="1"/>
          </p:cNvSpPr>
          <p:nvPr>
            <p:ph type="sldNum" sz="quarter" idx="10"/>
          </p:nvPr>
        </p:nvSpPr>
        <p:spPr/>
        <p:txBody>
          <a:bodyPr/>
          <a:lstStyle/>
          <a:p>
            <a:fld id="{8422E052-97CF-472C-8028-C013C0C76F47}" type="slidenum">
              <a:rPr lang="en-US" smtClean="0"/>
              <a:pPr/>
              <a:t>28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sz="1200" b="1" kern="1200" baseline="0" dirty="0" err="1">
                <a:solidFill>
                  <a:schemeClr val="tx1"/>
                </a:solidFill>
                <a:latin typeface="+mn-lt"/>
                <a:ea typeface="+mn-ea"/>
                <a:cs typeface="+mn-cs"/>
              </a:rPr>
              <a:t>Dia</a:t>
            </a:r>
            <a:r>
              <a:rPr lang="en-GB" sz="1200" b="1" kern="1200" baseline="0" dirty="0">
                <a:solidFill>
                  <a:schemeClr val="tx1"/>
                </a:solidFill>
                <a:latin typeface="+mn-lt"/>
                <a:ea typeface="+mn-ea"/>
                <a:cs typeface="+mn-cs"/>
              </a:rPr>
              <a:t> Hassan:</a:t>
            </a:r>
          </a:p>
          <a:p>
            <a:r>
              <a:rPr lang="en-GB" sz="1200" b="0" kern="1200" baseline="0" dirty="0">
                <a:solidFill>
                  <a:schemeClr val="tx1"/>
                </a:solidFill>
                <a:latin typeface="+mn-lt"/>
                <a:ea typeface="+mn-ea"/>
                <a:cs typeface="+mn-cs"/>
              </a:rPr>
              <a:t>Baseline study of T. parva diversity in South Sudan, where ECF is an emerging disease, before a live vaccine is deployed in S Sudan: </a:t>
            </a:r>
          </a:p>
          <a:p>
            <a:r>
              <a:rPr lang="en-GB" sz="1200" b="0" kern="1200" baseline="0" dirty="0">
                <a:solidFill>
                  <a:schemeClr val="tx1"/>
                </a:solidFill>
                <a:latin typeface="+mn-lt"/>
                <a:ea typeface="+mn-ea"/>
                <a:cs typeface="+mn-cs"/>
              </a:rPr>
              <a:t>Established techniques can support deployment (e.g. in finding out about breakthrough strains)</a:t>
            </a:r>
          </a:p>
          <a:p>
            <a:r>
              <a:rPr lang="en-GB" sz="1200" b="0" kern="1200" baseline="0" dirty="0">
                <a:solidFill>
                  <a:schemeClr val="tx1"/>
                </a:solidFill>
                <a:latin typeface="+mn-lt"/>
                <a:ea typeface="+mn-ea"/>
                <a:cs typeface="+mn-cs"/>
              </a:rPr>
              <a:t>Has led to a joint project with South Sudanese, Ugandan and Tanzanian scientists –which will be supported by ABCF, and work will be done at the Hub.</a:t>
            </a:r>
          </a:p>
          <a:p>
            <a:r>
              <a:rPr lang="en-GB" sz="1200" b="0" kern="1200" baseline="0" dirty="0">
                <a:solidFill>
                  <a:schemeClr val="tx1"/>
                </a:solidFill>
                <a:latin typeface="+mn-lt"/>
                <a:ea typeface="+mn-ea"/>
                <a:cs typeface="+mn-cs"/>
              </a:rPr>
              <a:t>Can the work be done in the home institutes? theoretically yes (using a gel system [instead of ABI Genetic Analysers], and we will be doing this as part of the next study)</a:t>
            </a:r>
            <a:endParaRPr lang="en-US" sz="1200" b="0" kern="1200" baseline="0" dirty="0">
              <a:solidFill>
                <a:schemeClr val="tx1"/>
              </a:solidFill>
              <a:latin typeface="+mn-lt"/>
              <a:ea typeface="+mn-ea"/>
              <a:cs typeface="+mn-cs"/>
            </a:endParaRPr>
          </a:p>
          <a:p>
            <a:endParaRPr lang="en-US" sz="1200" b="1" kern="1200" baseline="0" dirty="0">
              <a:solidFill>
                <a:schemeClr val="tx1"/>
              </a:solidFill>
              <a:latin typeface="+mn-lt"/>
              <a:ea typeface="+mn-ea"/>
              <a:cs typeface="+mn-cs"/>
            </a:endParaRPr>
          </a:p>
          <a:p>
            <a:r>
              <a:rPr lang="en-US" sz="1200" b="1" kern="1200" baseline="0" dirty="0">
                <a:solidFill>
                  <a:schemeClr val="tx1"/>
                </a:solidFill>
                <a:latin typeface="+mn-lt"/>
                <a:ea typeface="+mn-ea"/>
                <a:cs typeface="+mn-cs"/>
              </a:rPr>
              <a:t>Dora Kilalo</a:t>
            </a:r>
          </a:p>
          <a:p>
            <a:r>
              <a:rPr lang="en-US" sz="1200" b="1" kern="1200" baseline="0" dirty="0">
                <a:solidFill>
                  <a:schemeClr val="tx1"/>
                </a:solidFill>
                <a:latin typeface="+mn-lt"/>
                <a:ea typeface="+mn-ea"/>
                <a:cs typeface="+mn-cs"/>
              </a:rPr>
              <a:t>Assistant Lecturer</a:t>
            </a:r>
          </a:p>
          <a:p>
            <a:r>
              <a:rPr lang="en-US" sz="1200" b="1" kern="1200" baseline="0" dirty="0">
                <a:solidFill>
                  <a:schemeClr val="tx1"/>
                </a:solidFill>
                <a:latin typeface="+mn-lt"/>
                <a:ea typeface="+mn-ea"/>
                <a:cs typeface="+mn-cs"/>
              </a:rPr>
              <a:t>University of Nairobi</a:t>
            </a:r>
          </a:p>
          <a:p>
            <a:r>
              <a:rPr lang="en-US" sz="1200" kern="1200" baseline="0" dirty="0">
                <a:solidFill>
                  <a:schemeClr val="tx1"/>
                </a:solidFill>
                <a:latin typeface="+mn-lt"/>
                <a:ea typeface="+mn-ea"/>
                <a:cs typeface="+mn-cs"/>
              </a:rPr>
              <a:t>Dora Kilalo is an Assistant Lecturer in the Department of Plant Science and Crop Protection, University of Nairobi, Kenya. Currently, she is a graduate student who is also assisting in teaching undergraduates on Agricultural Entomology. Previously, she has served as a civil servant at the Ministry of Agriculture where her duties included agricultural extension work and the registration of new pesticides in the country. Dora is trained in crop protection and her research revolves around understanding factors causing crop damage, with emphasis on insects, and contributes toward efforts of developing management strategies</a:t>
            </a:r>
          </a:p>
          <a:p>
            <a:r>
              <a:rPr lang="en-US" sz="1200" kern="1200" baseline="0" dirty="0">
                <a:solidFill>
                  <a:schemeClr val="tx1"/>
                </a:solidFill>
                <a:latin typeface="+mn-lt"/>
                <a:ea typeface="+mn-ea"/>
                <a:cs typeface="+mn-cs"/>
              </a:rPr>
              <a:t>of the same.</a:t>
            </a:r>
          </a:p>
          <a:p>
            <a:r>
              <a:rPr lang="en-US" sz="1200" kern="1200" baseline="0" dirty="0">
                <a:solidFill>
                  <a:schemeClr val="tx1"/>
                </a:solidFill>
                <a:latin typeface="+mn-lt"/>
                <a:ea typeface="+mn-ea"/>
                <a:cs typeface="+mn-cs"/>
              </a:rPr>
              <a:t>Dora’s studies entail identification of viruses causing woodiness disease in passion fruit and evaluation of some methods of managing the viruses and their vectors. When carrying out preliminary work it emerged that it was difficult to obtain clean planting material. Therefore, some offshoot work from the studies being undertaken involve the optimization of passion fruit in‐vitro regeneration to clean and mass produce disease free planting material. In serving the community, she promotes production of fruits, African leafy vegetables and mushrooms as means of diversifying from the traditional cereal and legume production. This is because small scale farmers are so dependent on the cereals and any shortfall during a season implies food insecurity for a family, village, community, region or the Nation. In the process of doing all this, she earned a two year fellowship from Gender and Diversity‐AWARD Program from 2008. Dora has great hope for the future to apply the knowledge to efficiently identify viral diseases and their vectors and to contribute in fighting the same for improved food security and livelihoods of the small</a:t>
            </a:r>
          </a:p>
          <a:p>
            <a:r>
              <a:rPr lang="en-US" sz="1200" kern="1200" baseline="0" dirty="0">
                <a:solidFill>
                  <a:schemeClr val="tx1"/>
                </a:solidFill>
                <a:latin typeface="+mn-lt"/>
                <a:ea typeface="+mn-ea"/>
                <a:cs typeface="+mn-cs"/>
              </a:rPr>
              <a:t>scale farmers.</a:t>
            </a:r>
          </a:p>
          <a:p>
            <a:endParaRPr lang="en-US" sz="1200" kern="1200" baseline="0" dirty="0">
              <a:solidFill>
                <a:schemeClr val="tx1"/>
              </a:solidFill>
              <a:latin typeface="+mn-lt"/>
              <a:ea typeface="+mn-ea"/>
              <a:cs typeface="+mn-cs"/>
            </a:endParaRPr>
          </a:p>
          <a:p>
            <a:r>
              <a:rPr lang="en-US" sz="1200" b="1" kern="1200" dirty="0">
                <a:solidFill>
                  <a:schemeClr val="tx1"/>
                </a:solidFill>
                <a:latin typeface="+mn-lt"/>
                <a:ea typeface="+mn-ea"/>
                <a:cs typeface="+mn-cs"/>
              </a:rPr>
              <a:t>AWARD </a:t>
            </a:r>
            <a:r>
              <a:rPr lang="en-US" sz="1200" b="0" kern="1200" dirty="0">
                <a:solidFill>
                  <a:schemeClr val="tx1"/>
                </a:solidFill>
                <a:latin typeface="+mn-lt"/>
                <a:ea typeface="+mn-ea"/>
                <a:cs typeface="+mn-cs"/>
              </a:rPr>
              <a:t>OFFERS TAILORED, TWO-YEAR FELLOWSHIPS</a:t>
            </a:r>
            <a:r>
              <a:rPr lang="en-US" sz="1200" kern="1200" dirty="0">
                <a:solidFill>
                  <a:schemeClr val="tx1"/>
                </a:solidFill>
                <a:latin typeface="+mn-lt"/>
                <a:ea typeface="+mn-ea"/>
                <a:cs typeface="+mn-cs"/>
              </a:rPr>
              <a:t> designed to fast-track the careers of African women scientists and professionals delivering pro-poor agricultural research and development that benefits rural communities, especially women</a:t>
            </a:r>
            <a:endParaRPr lang="en-US" dirty="0"/>
          </a:p>
          <a:p>
            <a:endParaRPr lang="en-US" dirty="0"/>
          </a:p>
        </p:txBody>
      </p:sp>
      <p:sp>
        <p:nvSpPr>
          <p:cNvPr id="4" name="Slide Number Placeholder 3"/>
          <p:cNvSpPr>
            <a:spLocks noGrp="1"/>
          </p:cNvSpPr>
          <p:nvPr>
            <p:ph type="sldNum" sz="quarter" idx="10"/>
          </p:nvPr>
        </p:nvSpPr>
        <p:spPr/>
        <p:txBody>
          <a:bodyPr/>
          <a:lstStyle/>
          <a:p>
            <a:fld id="{8422E052-97CF-472C-8028-C013C0C76F47}" type="slidenum">
              <a:rPr lang="en-US" smtClean="0"/>
              <a:pPr/>
              <a:t>29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b="1" dirty="0"/>
              <a:t>Alex</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Serendipitous discovery: </a:t>
            </a:r>
            <a:r>
              <a:rPr lang="en-GB" sz="1200" dirty="0"/>
              <a:t>Generation of maize-sorghum hybrids, now has F1, F2, F3 populations.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t>This is the first time this has been achieved despite numerous attempts described</a:t>
            </a:r>
            <a:r>
              <a:rPr lang="en-GB" sz="1200" baseline="0" dirty="0"/>
              <a:t> in the literature.</a:t>
            </a:r>
            <a:endParaRPr lang="en-GB"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t>Using Sorghum (female)</a:t>
            </a:r>
            <a:r>
              <a:rPr lang="en-GB" sz="1200" baseline="0" dirty="0"/>
              <a:t> and Maize (male)</a:t>
            </a:r>
            <a:endParaRPr lang="en-GB"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t>SSR analysis - 30 sorghum &amp; 30 maize markers available at the BecA </a:t>
            </a:r>
            <a:r>
              <a:rPr lang="en-GB" sz="1200" dirty="0" err="1"/>
              <a:t>Hub@ILRI</a:t>
            </a:r>
            <a:endParaRPr lang="en-GB" sz="1200" dirty="0"/>
          </a:p>
          <a:p>
            <a:r>
              <a:rPr lang="en-GB" dirty="0"/>
              <a:t>Will extend</a:t>
            </a:r>
            <a:r>
              <a:rPr lang="en-GB" baseline="0" dirty="0"/>
              <a:t> his ABCF fellowship to next year, and will try a number of new </a:t>
            </a:r>
            <a:r>
              <a:rPr lang="en-GB" baseline="0" dirty="0" err="1"/>
              <a:t>expts</a:t>
            </a:r>
            <a:r>
              <a:rPr lang="en-GB" baseline="0" dirty="0"/>
              <a:t>, including using diverse maize and sorghum to check repeatability of crosses.</a:t>
            </a:r>
          </a:p>
          <a:p>
            <a:r>
              <a:rPr lang="en-GB" baseline="0" dirty="0"/>
              <a:t>A unique opportunity to increase the diversity of maize and sorghum, and introduce novel traits: this work is innovative, and hopefully will lead to some interest with donors to support. </a:t>
            </a:r>
            <a:endParaRPr lang="en-GB" dirty="0"/>
          </a:p>
          <a:p>
            <a:endParaRPr lang="en-GB" dirty="0"/>
          </a:p>
          <a:p>
            <a:r>
              <a:rPr lang="en-GB" b="1" dirty="0"/>
              <a:t>Felix</a:t>
            </a:r>
          </a:p>
          <a:p>
            <a:pPr lvl="0" indent="179388" fontAlgn="base">
              <a:spcBef>
                <a:spcPct val="0"/>
              </a:spcBef>
              <a:spcAft>
                <a:spcPct val="0"/>
              </a:spcAft>
              <a:buFont typeface="Arial" pitchFamily="34" charset="0"/>
              <a:buChar char="•"/>
              <a:tabLst>
                <a:tab pos="914400" algn="l"/>
              </a:tabLst>
            </a:pPr>
            <a:r>
              <a:rPr kumimoji="0" lang="en-GB" sz="1200" b="0" i="0" u="none" strike="noStrike" cap="none" normalizeH="0" baseline="0" dirty="0">
                <a:ln>
                  <a:noFill/>
                </a:ln>
                <a:solidFill>
                  <a:schemeClr val="tx1"/>
                </a:solidFill>
                <a:effectLst/>
                <a:ea typeface="Calibri" pitchFamily="34" charset="0"/>
                <a:cs typeface="Times New Roman" pitchFamily="18" charset="0"/>
              </a:rPr>
              <a:t>Cameroon Ministry of Livestock launched national small ruminant improvement programme in </a:t>
            </a:r>
            <a:r>
              <a:rPr lang="en-GB" sz="1200" dirty="0">
                <a:ea typeface="Calibri" pitchFamily="34" charset="0"/>
                <a:cs typeface="Times New Roman" pitchFamily="18" charset="0"/>
              </a:rPr>
              <a:t>2007</a:t>
            </a:r>
          </a:p>
          <a:p>
            <a:pPr lvl="0" indent="179388" fontAlgn="base">
              <a:spcBef>
                <a:spcPct val="0"/>
              </a:spcBef>
              <a:spcAft>
                <a:spcPct val="0"/>
              </a:spcAft>
              <a:buFont typeface="Arial" pitchFamily="34" charset="0"/>
              <a:buChar char="•"/>
              <a:tabLst>
                <a:tab pos="914400" algn="l"/>
              </a:tabLst>
            </a:pPr>
            <a:r>
              <a:rPr kumimoji="0" lang="en-GB" sz="1200" b="0" i="0" u="none" strike="noStrike" cap="none" normalizeH="0" baseline="0" dirty="0">
                <a:ln>
                  <a:noFill/>
                </a:ln>
                <a:solidFill>
                  <a:schemeClr val="tx1"/>
                </a:solidFill>
                <a:effectLst/>
                <a:ea typeface="Calibri" pitchFamily="34" charset="0"/>
                <a:cs typeface="Times New Roman" pitchFamily="18" charset="0"/>
              </a:rPr>
              <a:t>Consolidate phenotyping studies with molecular data for monitoring and exploiting existing genetic potential</a:t>
            </a:r>
          </a:p>
          <a:p>
            <a:pPr lvl="0" indent="179388" fontAlgn="base">
              <a:spcBef>
                <a:spcPct val="0"/>
              </a:spcBef>
              <a:spcAft>
                <a:spcPct val="0"/>
              </a:spcAft>
              <a:buFont typeface="Arial" pitchFamily="34" charset="0"/>
              <a:buChar char="•"/>
              <a:tabLst>
                <a:tab pos="914400" algn="l"/>
              </a:tabLst>
            </a:pPr>
            <a:r>
              <a:rPr kumimoji="0" lang="en-GB" sz="1200" b="0" i="0" u="none" strike="noStrike" cap="none" normalizeH="0" baseline="0" dirty="0">
                <a:ln>
                  <a:noFill/>
                </a:ln>
                <a:solidFill>
                  <a:schemeClr val="tx1"/>
                </a:solidFill>
                <a:effectLst/>
                <a:ea typeface="Calibri" pitchFamily="34" charset="0"/>
                <a:cs typeface="Times New Roman" pitchFamily="18" charset="0"/>
              </a:rPr>
              <a:t>Genetic diversity and phylogeny in Cameroon goats and sheep using SSRs markers</a:t>
            </a:r>
            <a:r>
              <a:rPr kumimoji="0" lang="en-GB" sz="1200" b="0" i="0" u="none" strike="noStrike" cap="none" normalizeH="0" dirty="0">
                <a:ln>
                  <a:noFill/>
                </a:ln>
                <a:solidFill>
                  <a:schemeClr val="tx1"/>
                </a:solidFill>
                <a:effectLst/>
                <a:ea typeface="Calibri" pitchFamily="34" charset="0"/>
                <a:cs typeface="Times New Roman" pitchFamily="18" charset="0"/>
              </a:rPr>
              <a:t> and </a:t>
            </a:r>
            <a:r>
              <a:rPr kumimoji="0" lang="en-GB" sz="1200" b="0" i="0" u="none" strike="noStrike" cap="none" normalizeH="0" baseline="0" dirty="0" err="1">
                <a:ln>
                  <a:noFill/>
                </a:ln>
                <a:solidFill>
                  <a:schemeClr val="tx1"/>
                </a:solidFill>
                <a:effectLst/>
                <a:ea typeface="Calibri" pitchFamily="34" charset="0"/>
                <a:cs typeface="Times New Roman" pitchFamily="18" charset="0"/>
              </a:rPr>
              <a:t>mtDNA</a:t>
            </a:r>
            <a:r>
              <a:rPr kumimoji="0" lang="en-GB" sz="1200" b="0" i="0" u="none" strike="noStrike" cap="none" normalizeH="0" baseline="0" dirty="0">
                <a:ln>
                  <a:noFill/>
                </a:ln>
                <a:solidFill>
                  <a:schemeClr val="tx1"/>
                </a:solidFill>
                <a:effectLst/>
                <a:ea typeface="Calibri" pitchFamily="34" charset="0"/>
                <a:cs typeface="Times New Roman" pitchFamily="18" charset="0"/>
              </a:rPr>
              <a:t> analysis</a:t>
            </a:r>
          </a:p>
          <a:p>
            <a:pPr marR="0" lvl="0" indent="179388" algn="l" defTabSz="914400" rtl="0" eaLnBrk="0" fontAlgn="base" latinLnBrk="0" hangingPunct="0">
              <a:lnSpc>
                <a:spcPct val="100000"/>
              </a:lnSpc>
              <a:spcBef>
                <a:spcPct val="0"/>
              </a:spcBef>
              <a:spcAft>
                <a:spcPct val="0"/>
              </a:spcAft>
              <a:buClrTx/>
              <a:buSzTx/>
              <a:buFont typeface="Arial" pitchFamily="34" charset="0"/>
              <a:buChar char="•"/>
              <a:tabLst>
                <a:tab pos="914400" algn="l"/>
              </a:tabLst>
            </a:pPr>
            <a:r>
              <a:rPr lang="en-GB" sz="1200" dirty="0">
                <a:ea typeface="Calibri" pitchFamily="34" charset="0"/>
                <a:cs typeface="Times New Roman" pitchFamily="18" charset="0"/>
              </a:rPr>
              <a:t>G</a:t>
            </a:r>
            <a:r>
              <a:rPr kumimoji="0" lang="en-GB" sz="1200" b="0" i="0" u="none" strike="noStrike" cap="none" normalizeH="0" baseline="0" dirty="0">
                <a:ln>
                  <a:noFill/>
                </a:ln>
                <a:solidFill>
                  <a:schemeClr val="tx1"/>
                </a:solidFill>
                <a:effectLst/>
                <a:ea typeface="Calibri" pitchFamily="34" charset="0"/>
                <a:cs typeface="Times New Roman" pitchFamily="18" charset="0"/>
              </a:rPr>
              <a:t>enetic diversity among and within Cameroon’s </a:t>
            </a:r>
            <a:r>
              <a:rPr kumimoji="0" lang="en-GB" sz="1200" b="0" i="0" u="none" strike="noStrike" cap="none" normalizeH="0" baseline="0" dirty="0" err="1">
                <a:ln>
                  <a:noFill/>
                </a:ln>
                <a:solidFill>
                  <a:schemeClr val="tx1"/>
                </a:solidFill>
                <a:effectLst/>
                <a:ea typeface="Calibri" pitchFamily="34" charset="0"/>
                <a:cs typeface="Times New Roman" pitchFamily="18" charset="0"/>
              </a:rPr>
              <a:t>caprine</a:t>
            </a:r>
            <a:r>
              <a:rPr kumimoji="0" lang="en-GB" sz="1200" b="0" i="0" u="none" strike="noStrike" cap="none" normalizeH="0" baseline="0" dirty="0">
                <a:ln>
                  <a:noFill/>
                </a:ln>
                <a:solidFill>
                  <a:schemeClr val="tx1"/>
                </a:solidFill>
                <a:effectLst/>
                <a:ea typeface="Calibri" pitchFamily="34" charset="0"/>
                <a:cs typeface="Times New Roman" pitchFamily="18" charset="0"/>
              </a:rPr>
              <a:t> populations (ecotypes) is relatively high, and therefore constitutes high potential for breeding programmes</a:t>
            </a:r>
          </a:p>
          <a:p>
            <a:pPr marR="0" lvl="0" indent="179388" algn="l" defTabSz="914400" rtl="0" eaLnBrk="0" fontAlgn="base" latinLnBrk="0" hangingPunct="0">
              <a:lnSpc>
                <a:spcPct val="100000"/>
              </a:lnSpc>
              <a:spcBef>
                <a:spcPct val="0"/>
              </a:spcBef>
              <a:spcAft>
                <a:spcPct val="0"/>
              </a:spcAft>
              <a:buClrTx/>
              <a:buSzTx/>
              <a:buFont typeface="Arial" pitchFamily="34" charset="0"/>
              <a:buChar char="•"/>
              <a:tabLst>
                <a:tab pos="914400" algn="l"/>
              </a:tabLst>
            </a:pPr>
            <a:r>
              <a:rPr kumimoji="0" lang="en-GB" sz="1200" b="0" i="0" u="none" strike="noStrike" cap="none" normalizeH="0" baseline="0" dirty="0">
                <a:ln>
                  <a:noFill/>
                </a:ln>
                <a:solidFill>
                  <a:schemeClr val="tx1"/>
                </a:solidFill>
                <a:effectLst/>
                <a:cs typeface="Times New Roman" pitchFamily="18" charset="0"/>
              </a:rPr>
              <a:t>This project has led to a significant  small ruminant project funded through </a:t>
            </a:r>
            <a:r>
              <a:rPr kumimoji="0" lang="en-GB" sz="1200" b="0" i="0" u="none" strike="noStrike" cap="none" normalizeH="0" baseline="0" dirty="0" err="1">
                <a:ln>
                  <a:noFill/>
                </a:ln>
                <a:solidFill>
                  <a:schemeClr val="tx1"/>
                </a:solidFill>
                <a:effectLst/>
                <a:cs typeface="Times New Roman" pitchFamily="18" charset="0"/>
              </a:rPr>
              <a:t>Swed</a:t>
            </a:r>
            <a:r>
              <a:rPr kumimoji="0" lang="en-GB" sz="1200" b="0" i="0" u="none" strike="noStrike" cap="none" normalizeH="0" baseline="0" dirty="0">
                <a:ln>
                  <a:noFill/>
                </a:ln>
                <a:solidFill>
                  <a:schemeClr val="tx1"/>
                </a:solidFill>
                <a:effectLst/>
                <a:cs typeface="Times New Roman" pitchFamily="18" charset="0"/>
              </a:rPr>
              <a:t> Min for Foreign Affairs &amp; SIDA, this is an example of how an ABCF fellowship can lead to a larger, well-funded project.</a:t>
            </a:r>
            <a:endParaRPr kumimoji="0" lang="en-GB" sz="1200" b="0" i="0" u="none" strike="noStrike" cap="none" normalizeH="0" baseline="0" dirty="0">
              <a:ln>
                <a:noFill/>
              </a:ln>
              <a:solidFill>
                <a:schemeClr val="tx1"/>
              </a:solidFill>
              <a:effectLst/>
            </a:endParaRPr>
          </a:p>
          <a:p>
            <a:endParaRPr lang="en-US" dirty="0"/>
          </a:p>
        </p:txBody>
      </p:sp>
      <p:sp>
        <p:nvSpPr>
          <p:cNvPr id="4" name="Slide Number Placeholder 3"/>
          <p:cNvSpPr>
            <a:spLocks noGrp="1"/>
          </p:cNvSpPr>
          <p:nvPr>
            <p:ph type="sldNum" sz="quarter" idx="10"/>
          </p:nvPr>
        </p:nvSpPr>
        <p:spPr/>
        <p:txBody>
          <a:bodyPr/>
          <a:lstStyle/>
          <a:p>
            <a:fld id="{8422E052-97CF-472C-8028-C013C0C76F47}" type="slidenum">
              <a:rPr lang="en-US" smtClean="0"/>
              <a:pPr/>
              <a:t>30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b="1" dirty="0"/>
              <a:t>Alex</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Serendipitous discovery: </a:t>
            </a:r>
            <a:r>
              <a:rPr lang="en-GB" sz="1200" dirty="0"/>
              <a:t>Generation of maize-sorghum hybrids, now has F1, F2, F3 populations.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t>This is the first time this has been achieved despite numerous attempts described</a:t>
            </a:r>
            <a:r>
              <a:rPr lang="en-GB" sz="1200" baseline="0" dirty="0"/>
              <a:t> in the literature.</a:t>
            </a:r>
            <a:endParaRPr lang="en-GB"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t>Using Sorghum (female)</a:t>
            </a:r>
            <a:r>
              <a:rPr lang="en-GB" sz="1200" baseline="0" dirty="0"/>
              <a:t> and Maize (male)</a:t>
            </a:r>
            <a:endParaRPr lang="en-GB"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t>SSR analysis - 30 sorghum &amp; 30 maize markers available at the BecA </a:t>
            </a:r>
            <a:r>
              <a:rPr lang="en-GB" sz="1200" dirty="0" err="1"/>
              <a:t>Hub@ILRI</a:t>
            </a:r>
            <a:endParaRPr lang="en-GB" sz="1200" dirty="0"/>
          </a:p>
          <a:p>
            <a:r>
              <a:rPr lang="en-GB" dirty="0"/>
              <a:t>Will extend</a:t>
            </a:r>
            <a:r>
              <a:rPr lang="en-GB" baseline="0" dirty="0"/>
              <a:t> his ABCF fellowship to next year, and will try a number of new </a:t>
            </a:r>
            <a:r>
              <a:rPr lang="en-GB" baseline="0" dirty="0" err="1"/>
              <a:t>expts</a:t>
            </a:r>
            <a:r>
              <a:rPr lang="en-GB" baseline="0" dirty="0"/>
              <a:t>, including using diverse maize and sorghum to check repeatability of crosses.</a:t>
            </a:r>
          </a:p>
          <a:p>
            <a:r>
              <a:rPr lang="en-GB" baseline="0" dirty="0"/>
              <a:t>A unique opportunity to increase the diversity of maize and sorghum, and introduce novel traits: this work is innovative, and hopefully will lead to some interest with donors to support. </a:t>
            </a:r>
            <a:endParaRPr lang="en-GB" dirty="0"/>
          </a:p>
          <a:p>
            <a:endParaRPr lang="en-GB" dirty="0"/>
          </a:p>
          <a:p>
            <a:r>
              <a:rPr lang="en-GB" b="1" dirty="0"/>
              <a:t>Felix</a:t>
            </a:r>
          </a:p>
          <a:p>
            <a:pPr lvl="0" indent="179388" fontAlgn="base">
              <a:spcBef>
                <a:spcPct val="0"/>
              </a:spcBef>
              <a:spcAft>
                <a:spcPct val="0"/>
              </a:spcAft>
              <a:buFont typeface="Arial" pitchFamily="34" charset="0"/>
              <a:buChar char="•"/>
              <a:tabLst>
                <a:tab pos="914400" algn="l"/>
              </a:tabLst>
            </a:pPr>
            <a:r>
              <a:rPr kumimoji="0" lang="en-GB" sz="1200" b="0" i="0" u="none" strike="noStrike" cap="none" normalizeH="0" baseline="0" dirty="0">
                <a:ln>
                  <a:noFill/>
                </a:ln>
                <a:solidFill>
                  <a:schemeClr val="tx1"/>
                </a:solidFill>
                <a:effectLst/>
                <a:ea typeface="Calibri" pitchFamily="34" charset="0"/>
                <a:cs typeface="Times New Roman" pitchFamily="18" charset="0"/>
              </a:rPr>
              <a:t>Cameroon Ministry of Livestock launched national small ruminant improvement programme in </a:t>
            </a:r>
            <a:r>
              <a:rPr lang="en-GB" sz="1200" dirty="0">
                <a:ea typeface="Calibri" pitchFamily="34" charset="0"/>
                <a:cs typeface="Times New Roman" pitchFamily="18" charset="0"/>
              </a:rPr>
              <a:t>2007</a:t>
            </a:r>
          </a:p>
          <a:p>
            <a:pPr lvl="0" indent="179388" fontAlgn="base">
              <a:spcBef>
                <a:spcPct val="0"/>
              </a:spcBef>
              <a:spcAft>
                <a:spcPct val="0"/>
              </a:spcAft>
              <a:buFont typeface="Arial" pitchFamily="34" charset="0"/>
              <a:buChar char="•"/>
              <a:tabLst>
                <a:tab pos="914400" algn="l"/>
              </a:tabLst>
            </a:pPr>
            <a:r>
              <a:rPr kumimoji="0" lang="en-GB" sz="1200" b="0" i="0" u="none" strike="noStrike" cap="none" normalizeH="0" baseline="0" dirty="0">
                <a:ln>
                  <a:noFill/>
                </a:ln>
                <a:solidFill>
                  <a:schemeClr val="tx1"/>
                </a:solidFill>
                <a:effectLst/>
                <a:ea typeface="Calibri" pitchFamily="34" charset="0"/>
                <a:cs typeface="Times New Roman" pitchFamily="18" charset="0"/>
              </a:rPr>
              <a:t>Consolidate phenotyping studies with molecular data for monitoring and exploiting existing genetic potential</a:t>
            </a:r>
          </a:p>
          <a:p>
            <a:pPr lvl="0" indent="179388" fontAlgn="base">
              <a:spcBef>
                <a:spcPct val="0"/>
              </a:spcBef>
              <a:spcAft>
                <a:spcPct val="0"/>
              </a:spcAft>
              <a:buFont typeface="Arial" pitchFamily="34" charset="0"/>
              <a:buChar char="•"/>
              <a:tabLst>
                <a:tab pos="914400" algn="l"/>
              </a:tabLst>
            </a:pPr>
            <a:r>
              <a:rPr kumimoji="0" lang="en-GB" sz="1200" b="0" i="0" u="none" strike="noStrike" cap="none" normalizeH="0" baseline="0" dirty="0">
                <a:ln>
                  <a:noFill/>
                </a:ln>
                <a:solidFill>
                  <a:schemeClr val="tx1"/>
                </a:solidFill>
                <a:effectLst/>
                <a:ea typeface="Calibri" pitchFamily="34" charset="0"/>
                <a:cs typeface="Times New Roman" pitchFamily="18" charset="0"/>
              </a:rPr>
              <a:t>Genetic diversity and phylogeny in Cameroon goats and sheep using SSRs markers</a:t>
            </a:r>
            <a:r>
              <a:rPr kumimoji="0" lang="en-GB" sz="1200" b="0" i="0" u="none" strike="noStrike" cap="none" normalizeH="0" dirty="0">
                <a:ln>
                  <a:noFill/>
                </a:ln>
                <a:solidFill>
                  <a:schemeClr val="tx1"/>
                </a:solidFill>
                <a:effectLst/>
                <a:ea typeface="Calibri" pitchFamily="34" charset="0"/>
                <a:cs typeface="Times New Roman" pitchFamily="18" charset="0"/>
              </a:rPr>
              <a:t> and </a:t>
            </a:r>
            <a:r>
              <a:rPr kumimoji="0" lang="en-GB" sz="1200" b="0" i="0" u="none" strike="noStrike" cap="none" normalizeH="0" baseline="0" dirty="0" err="1">
                <a:ln>
                  <a:noFill/>
                </a:ln>
                <a:solidFill>
                  <a:schemeClr val="tx1"/>
                </a:solidFill>
                <a:effectLst/>
                <a:ea typeface="Calibri" pitchFamily="34" charset="0"/>
                <a:cs typeface="Times New Roman" pitchFamily="18" charset="0"/>
              </a:rPr>
              <a:t>mtDNA</a:t>
            </a:r>
            <a:r>
              <a:rPr kumimoji="0" lang="en-GB" sz="1200" b="0" i="0" u="none" strike="noStrike" cap="none" normalizeH="0" baseline="0" dirty="0">
                <a:ln>
                  <a:noFill/>
                </a:ln>
                <a:solidFill>
                  <a:schemeClr val="tx1"/>
                </a:solidFill>
                <a:effectLst/>
                <a:ea typeface="Calibri" pitchFamily="34" charset="0"/>
                <a:cs typeface="Times New Roman" pitchFamily="18" charset="0"/>
              </a:rPr>
              <a:t> analysis</a:t>
            </a:r>
          </a:p>
          <a:p>
            <a:pPr marR="0" lvl="0" indent="179388" algn="l" defTabSz="914400" rtl="0" eaLnBrk="0" fontAlgn="base" latinLnBrk="0" hangingPunct="0">
              <a:lnSpc>
                <a:spcPct val="100000"/>
              </a:lnSpc>
              <a:spcBef>
                <a:spcPct val="0"/>
              </a:spcBef>
              <a:spcAft>
                <a:spcPct val="0"/>
              </a:spcAft>
              <a:buClrTx/>
              <a:buSzTx/>
              <a:buFont typeface="Arial" pitchFamily="34" charset="0"/>
              <a:buChar char="•"/>
              <a:tabLst>
                <a:tab pos="914400" algn="l"/>
              </a:tabLst>
            </a:pPr>
            <a:r>
              <a:rPr lang="en-GB" sz="1200" dirty="0">
                <a:ea typeface="Calibri" pitchFamily="34" charset="0"/>
                <a:cs typeface="Times New Roman" pitchFamily="18" charset="0"/>
              </a:rPr>
              <a:t>G</a:t>
            </a:r>
            <a:r>
              <a:rPr kumimoji="0" lang="en-GB" sz="1200" b="0" i="0" u="none" strike="noStrike" cap="none" normalizeH="0" baseline="0" dirty="0">
                <a:ln>
                  <a:noFill/>
                </a:ln>
                <a:solidFill>
                  <a:schemeClr val="tx1"/>
                </a:solidFill>
                <a:effectLst/>
                <a:ea typeface="Calibri" pitchFamily="34" charset="0"/>
                <a:cs typeface="Times New Roman" pitchFamily="18" charset="0"/>
              </a:rPr>
              <a:t>enetic diversity among and within Cameroon’s </a:t>
            </a:r>
            <a:r>
              <a:rPr kumimoji="0" lang="en-GB" sz="1200" b="0" i="0" u="none" strike="noStrike" cap="none" normalizeH="0" baseline="0" dirty="0" err="1">
                <a:ln>
                  <a:noFill/>
                </a:ln>
                <a:solidFill>
                  <a:schemeClr val="tx1"/>
                </a:solidFill>
                <a:effectLst/>
                <a:ea typeface="Calibri" pitchFamily="34" charset="0"/>
                <a:cs typeface="Times New Roman" pitchFamily="18" charset="0"/>
              </a:rPr>
              <a:t>caprine</a:t>
            </a:r>
            <a:r>
              <a:rPr kumimoji="0" lang="en-GB" sz="1200" b="0" i="0" u="none" strike="noStrike" cap="none" normalizeH="0" baseline="0" dirty="0">
                <a:ln>
                  <a:noFill/>
                </a:ln>
                <a:solidFill>
                  <a:schemeClr val="tx1"/>
                </a:solidFill>
                <a:effectLst/>
                <a:ea typeface="Calibri" pitchFamily="34" charset="0"/>
                <a:cs typeface="Times New Roman" pitchFamily="18" charset="0"/>
              </a:rPr>
              <a:t> populations (ecotypes) is relatively high, and therefore constitutes high potential for breeding programmes</a:t>
            </a:r>
          </a:p>
          <a:p>
            <a:pPr marR="0" lvl="0" indent="179388" algn="l" defTabSz="914400" rtl="0" eaLnBrk="0" fontAlgn="base" latinLnBrk="0" hangingPunct="0">
              <a:lnSpc>
                <a:spcPct val="100000"/>
              </a:lnSpc>
              <a:spcBef>
                <a:spcPct val="0"/>
              </a:spcBef>
              <a:spcAft>
                <a:spcPct val="0"/>
              </a:spcAft>
              <a:buClrTx/>
              <a:buSzTx/>
              <a:buFont typeface="Arial" pitchFamily="34" charset="0"/>
              <a:buChar char="•"/>
              <a:tabLst>
                <a:tab pos="914400" algn="l"/>
              </a:tabLst>
            </a:pPr>
            <a:r>
              <a:rPr kumimoji="0" lang="en-GB" sz="1200" b="0" i="0" u="none" strike="noStrike" cap="none" normalizeH="0" baseline="0" dirty="0">
                <a:ln>
                  <a:noFill/>
                </a:ln>
                <a:solidFill>
                  <a:schemeClr val="tx1"/>
                </a:solidFill>
                <a:effectLst/>
                <a:cs typeface="Times New Roman" pitchFamily="18" charset="0"/>
              </a:rPr>
              <a:t>This project has led to a significant  small ruminant project funded through </a:t>
            </a:r>
            <a:r>
              <a:rPr kumimoji="0" lang="en-GB" sz="1200" b="0" i="0" u="none" strike="noStrike" cap="none" normalizeH="0" baseline="0" dirty="0" err="1">
                <a:ln>
                  <a:noFill/>
                </a:ln>
                <a:solidFill>
                  <a:schemeClr val="tx1"/>
                </a:solidFill>
                <a:effectLst/>
                <a:cs typeface="Times New Roman" pitchFamily="18" charset="0"/>
              </a:rPr>
              <a:t>Swed</a:t>
            </a:r>
            <a:r>
              <a:rPr kumimoji="0" lang="en-GB" sz="1200" b="0" i="0" u="none" strike="noStrike" cap="none" normalizeH="0" baseline="0" dirty="0">
                <a:ln>
                  <a:noFill/>
                </a:ln>
                <a:solidFill>
                  <a:schemeClr val="tx1"/>
                </a:solidFill>
                <a:effectLst/>
                <a:cs typeface="Times New Roman" pitchFamily="18" charset="0"/>
              </a:rPr>
              <a:t> Min for Foreign Affairs &amp; SIDA, this is an example of how an ABCF fellowship can lead to a larger, well-funded project.</a:t>
            </a:r>
            <a:endParaRPr kumimoji="0" lang="en-GB" sz="1200" b="0" i="0" u="none" strike="noStrike" cap="none" normalizeH="0" baseline="0" dirty="0">
              <a:ln>
                <a:noFill/>
              </a:ln>
              <a:solidFill>
                <a:schemeClr val="tx1"/>
              </a:solidFill>
              <a:effectLst/>
            </a:endParaRPr>
          </a:p>
          <a:p>
            <a:endParaRPr lang="en-US" dirty="0"/>
          </a:p>
        </p:txBody>
      </p:sp>
      <p:sp>
        <p:nvSpPr>
          <p:cNvPr id="4" name="Slide Number Placeholder 3"/>
          <p:cNvSpPr>
            <a:spLocks noGrp="1"/>
          </p:cNvSpPr>
          <p:nvPr>
            <p:ph type="sldNum" sz="quarter" idx="10"/>
          </p:nvPr>
        </p:nvSpPr>
        <p:spPr/>
        <p:txBody>
          <a:bodyPr/>
          <a:lstStyle/>
          <a:p>
            <a:fld id="{8422E052-97CF-472C-8028-C013C0C76F47}" type="slidenum">
              <a:rPr lang="en-US" smtClean="0"/>
              <a:pPr/>
              <a:t>31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Master layout">
    <p:bg>
      <p:bgPr>
        <a:blipFill dpi="0" rotWithShape="1">
          <a:blip r:embed="rId2" cstate="email">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8092" y="357166"/>
            <a:ext cx="9215502" cy="785818"/>
          </a:xfrm>
          <a:prstGeom prst="rect">
            <a:avLst/>
          </a:prstGeom>
        </p:spPr>
        <p:txBody>
          <a:bodyPr anchor="b">
            <a:noAutofit/>
          </a:bodyPr>
          <a:lstStyle>
            <a:lvl1pPr algn="l">
              <a:defRPr sz="4000" b="1" baseline="0">
                <a:solidFill>
                  <a:schemeClr val="bg1"/>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595282" y="1928802"/>
            <a:ext cx="5643602" cy="3571900"/>
          </a:xfrm>
          <a:prstGeom prst="rect">
            <a:avLst/>
          </a:prstGeom>
        </p:spPr>
        <p:txBody>
          <a:bodyPr>
            <a:normAutofit/>
          </a:bodyPr>
          <a:lstStyle>
            <a:lvl1pPr marL="0" indent="0">
              <a:spcBef>
                <a:spcPts val="0"/>
              </a:spcBef>
              <a:spcAft>
                <a:spcPts val="1200"/>
              </a:spcAft>
              <a:buNone/>
              <a:defRPr sz="2000">
                <a:solidFill>
                  <a:srgbClr val="06357A"/>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3167050" y="6356357"/>
            <a:ext cx="2311400" cy="365125"/>
          </a:xfrm>
          <a:prstGeom prst="rect">
            <a:avLst/>
          </a:prstGeom>
        </p:spPr>
        <p:txBody>
          <a:bodyPr/>
          <a:lstStyle>
            <a:lvl1pPr>
              <a:defRPr>
                <a:solidFill>
                  <a:schemeClr val="accent2"/>
                </a:solidFill>
              </a:defRPr>
            </a:lvl1pPr>
          </a:lstStyle>
          <a:p>
            <a:fld id="{96F42124-500F-4646-AB2A-D72400358328}" type="datetimeFigureOut">
              <a:rPr lang="en-US" smtClean="0"/>
              <a:pPr/>
              <a:t>03-Aug-21</a:t>
            </a:fld>
            <a:endParaRPr lang="en-US"/>
          </a:p>
        </p:txBody>
      </p:sp>
      <p:sp>
        <p:nvSpPr>
          <p:cNvPr id="6" name="Slide Number Placeholder 6"/>
          <p:cNvSpPr>
            <a:spLocks noGrp="1"/>
          </p:cNvSpPr>
          <p:nvPr>
            <p:ph type="sldNum" sz="quarter" idx="12"/>
          </p:nvPr>
        </p:nvSpPr>
        <p:spPr>
          <a:xfrm>
            <a:off x="309530" y="6356357"/>
            <a:ext cx="2311400" cy="365125"/>
          </a:xfrm>
          <a:prstGeom prst="rect">
            <a:avLst/>
          </a:prstGeom>
        </p:spPr>
        <p:txBody>
          <a:bodyPr/>
          <a:lstStyle>
            <a:lvl1pPr algn="l">
              <a:defRPr>
                <a:solidFill>
                  <a:schemeClr val="accent2"/>
                </a:solidFill>
              </a:defRPr>
            </a:lvl1pPr>
          </a:lstStyle>
          <a:p>
            <a:fld id="{DD770D1A-D2FE-4E7E-B7C4-5C6FE31DB19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4 pics ">
    <p:bg>
      <p:bgPr>
        <a:blipFill dpi="0" rotWithShape="1">
          <a:blip r:embed="rId2" cstate="email">
            <a:lum/>
          </a:blip>
          <a:srcRect/>
          <a:stretch>
            <a:fillRect t="-2000" b="-2000"/>
          </a:stretch>
        </a:blip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238092" y="357166"/>
            <a:ext cx="9215502" cy="785818"/>
          </a:xfrm>
          <a:prstGeom prst="rect">
            <a:avLst/>
          </a:prstGeom>
        </p:spPr>
        <p:txBody>
          <a:bodyPr anchor="b">
            <a:noAutofit/>
          </a:bodyPr>
          <a:lstStyle>
            <a:lvl1pPr algn="l">
              <a:defRPr sz="4000" b="1" baseline="0">
                <a:solidFill>
                  <a:schemeClr val="bg1"/>
                </a:solidFill>
              </a:defRPr>
            </a:lvl1pPr>
          </a:lstStyle>
          <a:p>
            <a:r>
              <a:rPr lang="en-US" dirty="0"/>
              <a:t>Click to edit Master title style</a:t>
            </a:r>
          </a:p>
        </p:txBody>
      </p:sp>
      <p:sp>
        <p:nvSpPr>
          <p:cNvPr id="9" name="Text Placeholder 3"/>
          <p:cNvSpPr>
            <a:spLocks noGrp="1"/>
          </p:cNvSpPr>
          <p:nvPr>
            <p:ph type="body" sz="half" idx="13"/>
          </p:nvPr>
        </p:nvSpPr>
        <p:spPr>
          <a:xfrm>
            <a:off x="738158" y="1857364"/>
            <a:ext cx="4357718" cy="3714776"/>
          </a:xfrm>
          <a:prstGeom prst="rect">
            <a:avLst/>
          </a:prstGeom>
        </p:spPr>
        <p:txBody>
          <a:bodyPr>
            <a:normAutofit/>
          </a:bodyPr>
          <a:lstStyle>
            <a:lvl1pPr marL="231775" indent="-231775">
              <a:spcBef>
                <a:spcPts val="0"/>
              </a:spcBef>
              <a:spcAft>
                <a:spcPts val="1200"/>
              </a:spcAft>
              <a:buFont typeface="Arial" pitchFamily="34" charset="0"/>
              <a:buChar char="•"/>
              <a:defRPr sz="2000">
                <a:solidFill>
                  <a:srgbClr val="06357A"/>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a:p>
            <a:pPr lvl="0"/>
            <a:endParaRPr lang="en-US" dirty="0"/>
          </a:p>
        </p:txBody>
      </p:sp>
      <p:sp>
        <p:nvSpPr>
          <p:cNvPr id="11" name="Picture Placeholder 2"/>
          <p:cNvSpPr>
            <a:spLocks noGrp="1"/>
          </p:cNvSpPr>
          <p:nvPr>
            <p:ph type="pic" idx="15"/>
          </p:nvPr>
        </p:nvSpPr>
        <p:spPr>
          <a:xfrm>
            <a:off x="5238752" y="1857364"/>
            <a:ext cx="2157076" cy="17859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2" name="Picture Placeholder 2"/>
          <p:cNvSpPr>
            <a:spLocks noGrp="1"/>
          </p:cNvSpPr>
          <p:nvPr>
            <p:ph type="pic" idx="16"/>
          </p:nvPr>
        </p:nvSpPr>
        <p:spPr>
          <a:xfrm>
            <a:off x="5238752" y="3786190"/>
            <a:ext cx="2157076" cy="17859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3" name="Date Placeholder 4"/>
          <p:cNvSpPr>
            <a:spLocks noGrp="1"/>
          </p:cNvSpPr>
          <p:nvPr>
            <p:ph type="dt" sz="half" idx="10"/>
          </p:nvPr>
        </p:nvSpPr>
        <p:spPr>
          <a:xfrm>
            <a:off x="3167050" y="6356357"/>
            <a:ext cx="2311400" cy="365125"/>
          </a:xfrm>
          <a:prstGeom prst="rect">
            <a:avLst/>
          </a:prstGeom>
        </p:spPr>
        <p:txBody>
          <a:bodyPr/>
          <a:lstStyle>
            <a:lvl1pPr>
              <a:defRPr>
                <a:solidFill>
                  <a:schemeClr val="accent2"/>
                </a:solidFill>
              </a:defRPr>
            </a:lvl1pPr>
          </a:lstStyle>
          <a:p>
            <a:fld id="{96F42124-500F-4646-AB2A-D72400358328}" type="datetimeFigureOut">
              <a:rPr lang="en-US" smtClean="0"/>
              <a:pPr/>
              <a:t>03-Aug-21</a:t>
            </a:fld>
            <a:endParaRPr lang="en-US" dirty="0"/>
          </a:p>
        </p:txBody>
      </p:sp>
      <p:sp>
        <p:nvSpPr>
          <p:cNvPr id="14" name="Slide Number Placeholder 6"/>
          <p:cNvSpPr>
            <a:spLocks noGrp="1"/>
          </p:cNvSpPr>
          <p:nvPr>
            <p:ph type="sldNum" sz="quarter" idx="12"/>
          </p:nvPr>
        </p:nvSpPr>
        <p:spPr>
          <a:xfrm>
            <a:off x="309530" y="6356357"/>
            <a:ext cx="2311400" cy="365125"/>
          </a:xfrm>
          <a:prstGeom prst="rect">
            <a:avLst/>
          </a:prstGeom>
        </p:spPr>
        <p:txBody>
          <a:bodyPr/>
          <a:lstStyle>
            <a:lvl1pPr algn="l">
              <a:defRPr>
                <a:solidFill>
                  <a:schemeClr val="accent2"/>
                </a:solidFill>
              </a:defRPr>
            </a:lvl1pPr>
          </a:lstStyle>
          <a:p>
            <a:fld id="{DD770D1A-D2FE-4E7E-B7C4-5C6FE31DB19C}" type="slidenum">
              <a:rPr lang="en-US" smtClean="0"/>
              <a:pPr/>
              <a:t>‹#›</a:t>
            </a:fld>
            <a:endParaRPr lang="en-US" dirty="0"/>
          </a:p>
        </p:txBody>
      </p:sp>
      <p:sp>
        <p:nvSpPr>
          <p:cNvPr id="15" name="Picture Placeholder 2"/>
          <p:cNvSpPr>
            <a:spLocks noGrp="1"/>
          </p:cNvSpPr>
          <p:nvPr>
            <p:ph type="pic" idx="17"/>
          </p:nvPr>
        </p:nvSpPr>
        <p:spPr>
          <a:xfrm>
            <a:off x="7524768" y="1857364"/>
            <a:ext cx="2157076" cy="17859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6" name="Picture Placeholder 2"/>
          <p:cNvSpPr>
            <a:spLocks noGrp="1"/>
          </p:cNvSpPr>
          <p:nvPr>
            <p:ph type="pic" idx="18"/>
          </p:nvPr>
        </p:nvSpPr>
        <p:spPr>
          <a:xfrm>
            <a:off x="7524768" y="3786190"/>
            <a:ext cx="2157076" cy="17859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eca Cover">
    <p:bg>
      <p:bgPr>
        <a:blipFill dpi="0" rotWithShape="1">
          <a:blip r:embed="rId2" cstate="email"/>
          <a:srcRect/>
          <a:stretch>
            <a:fillRect/>
          </a:stretch>
        </a:blipFill>
        <a:effectLst/>
      </p:bgPr>
    </p:bg>
    <p:spTree>
      <p:nvGrpSpPr>
        <p:cNvPr id="1" name=""/>
        <p:cNvGrpSpPr/>
        <p:nvPr/>
      </p:nvGrpSpPr>
      <p:grpSpPr>
        <a:xfrm>
          <a:off x="0" y="0"/>
          <a:ext cx="0" cy="0"/>
          <a:chOff x="0" y="0"/>
          <a:chExt cx="0" cy="0"/>
        </a:xfrm>
      </p:grpSpPr>
      <p:sp>
        <p:nvSpPr>
          <p:cNvPr id="7" name="Title 6"/>
          <p:cNvSpPr>
            <a:spLocks noGrp="1"/>
          </p:cNvSpPr>
          <p:nvPr>
            <p:ph type="title" hasCustomPrompt="1"/>
          </p:nvPr>
        </p:nvSpPr>
        <p:spPr>
          <a:xfrm>
            <a:off x="238092" y="5572140"/>
            <a:ext cx="5072098" cy="1285860"/>
          </a:xfrm>
          <a:prstGeom prst="rect">
            <a:avLst/>
          </a:prstGeom>
        </p:spPr>
        <p:txBody>
          <a:bodyPr>
            <a:normAutofit/>
          </a:bodyPr>
          <a:lstStyle>
            <a:lvl1pPr algn="l">
              <a:defRPr sz="2800" baseline="0"/>
            </a:lvl1pPr>
          </a:lstStyle>
          <a:p>
            <a:r>
              <a:rPr lang="en-US" dirty="0"/>
              <a:t>The Biosciences eastern and central Africa (</a:t>
            </a:r>
            <a:r>
              <a:rPr lang="en-US" dirty="0" err="1"/>
              <a:t>BecA</a:t>
            </a:r>
            <a:r>
              <a:rPr lang="en-US" dirty="0"/>
              <a:t>) Hub</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p:bg>
      <p:bgPr>
        <a:blipFill dpi="0" rotWithShape="1">
          <a:blip r:embed="rId2" cstate="email">
            <a:lum/>
          </a:blip>
          <a:srcRect/>
          <a:stretch>
            <a:fillRect t="-2000" b="-2000"/>
          </a:stretch>
        </a:blipFill>
        <a:effectLst/>
      </p:bgPr>
    </p:bg>
    <p:spTree>
      <p:nvGrpSpPr>
        <p:cNvPr id="1" name=""/>
        <p:cNvGrpSpPr/>
        <p:nvPr/>
      </p:nvGrpSpPr>
      <p:grpSpPr>
        <a:xfrm>
          <a:off x="0" y="0"/>
          <a:ext cx="0" cy="0"/>
          <a:chOff x="0" y="0"/>
          <a:chExt cx="0" cy="0"/>
        </a:xfrm>
      </p:grpSpPr>
      <p:sp>
        <p:nvSpPr>
          <p:cNvPr id="6" name="Content Placeholder 2"/>
          <p:cNvSpPr>
            <a:spLocks noGrp="1"/>
          </p:cNvSpPr>
          <p:nvPr>
            <p:ph idx="1"/>
          </p:nvPr>
        </p:nvSpPr>
        <p:spPr>
          <a:xfrm>
            <a:off x="3872972" y="1714488"/>
            <a:ext cx="5537729" cy="4214842"/>
          </a:xfrm>
          <a:prstGeom prst="rect">
            <a:avLst/>
          </a:prstGeom>
        </p:spPr>
        <p:txBody>
          <a:bodyPr/>
          <a:lstStyle>
            <a:lvl1pPr>
              <a:buFont typeface="Wingdings" pitchFamily="2" charset="2"/>
              <a:buNone/>
              <a:defRPr sz="2800">
                <a:latin typeface="+mj-lt"/>
              </a:defRPr>
            </a:lvl1pPr>
            <a:lvl2pPr>
              <a:buFont typeface="Wingdings" pitchFamily="2" charset="2"/>
              <a:buChar char="§"/>
              <a:defRPr sz="2400">
                <a:latin typeface="+mj-lt"/>
              </a:defRPr>
            </a:lvl2pPr>
            <a:lvl3pPr>
              <a:defRPr sz="20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p:cNvSpPr>
            <a:spLocks noGrp="1"/>
          </p:cNvSpPr>
          <p:nvPr>
            <p:ph type="title"/>
          </p:nvPr>
        </p:nvSpPr>
        <p:spPr>
          <a:xfrm>
            <a:off x="238092" y="357166"/>
            <a:ext cx="9215502" cy="785818"/>
          </a:xfrm>
          <a:prstGeom prst="rect">
            <a:avLst/>
          </a:prstGeom>
        </p:spPr>
        <p:txBody>
          <a:bodyPr anchor="b">
            <a:noAutofit/>
          </a:bodyPr>
          <a:lstStyle>
            <a:lvl1pPr algn="l">
              <a:defRPr sz="4000" b="1" baseline="0">
                <a:solidFill>
                  <a:schemeClr val="bg1"/>
                </a:solidFill>
              </a:defRPr>
            </a:lvl1pPr>
          </a:lstStyle>
          <a:p>
            <a:r>
              <a:rPr lang="en-US"/>
              <a:t>Click to edit Master title style</a:t>
            </a:r>
            <a:endParaRPr lang="en-US" dirty="0"/>
          </a:p>
        </p:txBody>
      </p:sp>
      <p:sp>
        <p:nvSpPr>
          <p:cNvPr id="8" name="Date Placeholder 4"/>
          <p:cNvSpPr>
            <a:spLocks noGrp="1"/>
          </p:cNvSpPr>
          <p:nvPr>
            <p:ph type="dt" sz="half" idx="10"/>
          </p:nvPr>
        </p:nvSpPr>
        <p:spPr>
          <a:xfrm>
            <a:off x="3167050" y="6356357"/>
            <a:ext cx="2311400" cy="365125"/>
          </a:xfrm>
          <a:prstGeom prst="rect">
            <a:avLst/>
          </a:prstGeom>
        </p:spPr>
        <p:txBody>
          <a:bodyPr/>
          <a:lstStyle>
            <a:lvl1pPr>
              <a:defRPr>
                <a:solidFill>
                  <a:schemeClr val="accent2"/>
                </a:solidFill>
              </a:defRPr>
            </a:lvl1pPr>
          </a:lstStyle>
          <a:p>
            <a:fld id="{96F42124-500F-4646-AB2A-D72400358328}" type="datetimeFigureOut">
              <a:rPr lang="en-US" smtClean="0"/>
              <a:pPr/>
              <a:t>03-Aug-21</a:t>
            </a:fld>
            <a:endParaRPr lang="en-US" dirty="0"/>
          </a:p>
        </p:txBody>
      </p:sp>
      <p:sp>
        <p:nvSpPr>
          <p:cNvPr id="9" name="Slide Number Placeholder 6"/>
          <p:cNvSpPr>
            <a:spLocks noGrp="1"/>
          </p:cNvSpPr>
          <p:nvPr>
            <p:ph type="sldNum" sz="quarter" idx="12"/>
          </p:nvPr>
        </p:nvSpPr>
        <p:spPr>
          <a:xfrm>
            <a:off x="309530" y="6356357"/>
            <a:ext cx="2311400" cy="365125"/>
          </a:xfrm>
          <a:prstGeom prst="rect">
            <a:avLst/>
          </a:prstGeom>
        </p:spPr>
        <p:txBody>
          <a:bodyPr/>
          <a:lstStyle>
            <a:lvl1pPr algn="l">
              <a:defRPr>
                <a:solidFill>
                  <a:schemeClr val="accent2"/>
                </a:solidFill>
              </a:defRPr>
            </a:lvl1pPr>
          </a:lstStyle>
          <a:p>
            <a:fld id="{DD770D1A-D2FE-4E7E-B7C4-5C6FE31DB19C}" type="slidenum">
              <a:rPr lang="en-US" smtClean="0"/>
              <a:pPr/>
              <a:t>‹#›</a:t>
            </a:fld>
            <a:endParaRPr lang="en-US" dirty="0"/>
          </a:p>
        </p:txBody>
      </p:sp>
      <p:sp>
        <p:nvSpPr>
          <p:cNvPr id="10" name="Picture Placeholder 2"/>
          <p:cNvSpPr>
            <a:spLocks noGrp="1"/>
          </p:cNvSpPr>
          <p:nvPr>
            <p:ph type="pic" idx="15"/>
          </p:nvPr>
        </p:nvSpPr>
        <p:spPr>
          <a:xfrm>
            <a:off x="309530" y="1714488"/>
            <a:ext cx="3371522" cy="421484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icture left">
    <p:bg>
      <p:bgPr>
        <a:blipFill dpi="0" rotWithShape="1">
          <a:blip r:embed="rId2" cstate="email">
            <a:lum/>
          </a:blip>
          <a:srcRect/>
          <a:stretch>
            <a:fillRect t="-2000" b="-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381364" y="1714488"/>
            <a:ext cx="6029337" cy="4214842"/>
          </a:xfrm>
          <a:prstGeom prst="rect">
            <a:avLst/>
          </a:prstGeom>
        </p:spPr>
        <p:txBody>
          <a:bodyPr/>
          <a:lstStyle>
            <a:lvl1pPr marL="231775" indent="-231775">
              <a:buFont typeface="Arial" pitchFamily="34" charset="0"/>
              <a:buChar char="•"/>
              <a:defRPr sz="2000">
                <a:latin typeface="+mj-lt"/>
              </a:defRPr>
            </a:lvl1pPr>
            <a:lvl2pPr marL="463550" indent="-180975">
              <a:buFont typeface="Wingdings" pitchFamily="2" charset="2"/>
              <a:buChar char="§"/>
              <a:defRPr sz="1800">
                <a:latin typeface="+mn-lt"/>
              </a:defRPr>
            </a:lvl2pPr>
            <a:lvl3pPr marL="682625" indent="-166688">
              <a:defRPr sz="1600">
                <a:latin typeface="+mn-lt"/>
              </a:defRPr>
            </a:lvl3pPr>
            <a:lvl4pPr marL="917575" indent="-228600">
              <a:defRPr sz="1400">
                <a:latin typeface="+mn-lt"/>
              </a:defRPr>
            </a:lvl4pPr>
            <a:lvl5pPr marL="1143000" indent="-228600">
              <a:defRPr sz="1400">
                <a:latin typeface="+mn-lt"/>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p:cNvSpPr>
            <a:spLocks noGrp="1"/>
          </p:cNvSpPr>
          <p:nvPr>
            <p:ph type="title"/>
          </p:nvPr>
        </p:nvSpPr>
        <p:spPr>
          <a:xfrm>
            <a:off x="238092" y="357166"/>
            <a:ext cx="9215502" cy="785818"/>
          </a:xfrm>
          <a:prstGeom prst="rect">
            <a:avLst/>
          </a:prstGeom>
        </p:spPr>
        <p:txBody>
          <a:bodyPr anchor="b">
            <a:noAutofit/>
          </a:bodyPr>
          <a:lstStyle>
            <a:lvl1pPr algn="l">
              <a:defRPr sz="4000" b="1" baseline="0">
                <a:solidFill>
                  <a:schemeClr val="bg1"/>
                </a:solidFill>
              </a:defRPr>
            </a:lvl1pPr>
          </a:lstStyle>
          <a:p>
            <a:r>
              <a:rPr lang="en-US"/>
              <a:t>Click to edit Master title style</a:t>
            </a:r>
            <a:endParaRPr lang="en-US" dirty="0"/>
          </a:p>
        </p:txBody>
      </p:sp>
      <p:sp>
        <p:nvSpPr>
          <p:cNvPr id="9" name="Date Placeholder 4"/>
          <p:cNvSpPr>
            <a:spLocks noGrp="1"/>
          </p:cNvSpPr>
          <p:nvPr>
            <p:ph type="dt" sz="half" idx="10"/>
          </p:nvPr>
        </p:nvSpPr>
        <p:spPr>
          <a:xfrm>
            <a:off x="3167050" y="6356357"/>
            <a:ext cx="2311400" cy="365125"/>
          </a:xfrm>
          <a:prstGeom prst="rect">
            <a:avLst/>
          </a:prstGeom>
        </p:spPr>
        <p:txBody>
          <a:bodyPr/>
          <a:lstStyle>
            <a:lvl1pPr>
              <a:defRPr>
                <a:solidFill>
                  <a:schemeClr val="accent2"/>
                </a:solidFill>
              </a:defRPr>
            </a:lvl1pPr>
          </a:lstStyle>
          <a:p>
            <a:fld id="{96F42124-500F-4646-AB2A-D72400358328}" type="datetimeFigureOut">
              <a:rPr lang="en-US" smtClean="0"/>
              <a:pPr/>
              <a:t>03-Aug-21</a:t>
            </a:fld>
            <a:endParaRPr lang="en-US" dirty="0"/>
          </a:p>
        </p:txBody>
      </p:sp>
      <p:sp>
        <p:nvSpPr>
          <p:cNvPr id="10" name="Slide Number Placeholder 6"/>
          <p:cNvSpPr>
            <a:spLocks noGrp="1"/>
          </p:cNvSpPr>
          <p:nvPr>
            <p:ph type="sldNum" sz="quarter" idx="12"/>
          </p:nvPr>
        </p:nvSpPr>
        <p:spPr>
          <a:xfrm>
            <a:off x="309530" y="6356357"/>
            <a:ext cx="2311400" cy="365125"/>
          </a:xfrm>
          <a:prstGeom prst="rect">
            <a:avLst/>
          </a:prstGeom>
        </p:spPr>
        <p:txBody>
          <a:bodyPr/>
          <a:lstStyle>
            <a:lvl1pPr algn="l">
              <a:defRPr>
                <a:solidFill>
                  <a:schemeClr val="accent2"/>
                </a:solidFill>
              </a:defRPr>
            </a:lvl1pPr>
          </a:lstStyle>
          <a:p>
            <a:fld id="{DD770D1A-D2FE-4E7E-B7C4-5C6FE31DB19C}" type="slidenum">
              <a:rPr lang="en-US" smtClean="0"/>
              <a:pPr/>
              <a:t>‹#›</a:t>
            </a:fld>
            <a:endParaRPr lang="en-US" dirty="0"/>
          </a:p>
        </p:txBody>
      </p:sp>
      <p:sp>
        <p:nvSpPr>
          <p:cNvPr id="11" name="Picture Placeholder 2"/>
          <p:cNvSpPr>
            <a:spLocks noGrp="1"/>
          </p:cNvSpPr>
          <p:nvPr>
            <p:ph type="pic" idx="15"/>
          </p:nvPr>
        </p:nvSpPr>
        <p:spPr>
          <a:xfrm>
            <a:off x="309530" y="1714488"/>
            <a:ext cx="2928958" cy="421484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 pics ">
    <p:bg>
      <p:bgPr>
        <a:blipFill dpi="0" rotWithShape="1">
          <a:blip r:embed="rId2" cstate="email">
            <a:lum/>
          </a:blip>
          <a:srcRect/>
          <a:stretch>
            <a:fillRect t="-2000" b="-2000"/>
          </a:stretch>
        </a:blip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238092" y="357166"/>
            <a:ext cx="9215502" cy="785818"/>
          </a:xfrm>
          <a:prstGeom prst="rect">
            <a:avLst/>
          </a:prstGeom>
        </p:spPr>
        <p:txBody>
          <a:bodyPr anchor="b">
            <a:noAutofit/>
          </a:bodyPr>
          <a:lstStyle>
            <a:lvl1pPr algn="l">
              <a:defRPr sz="4000" b="1" baseline="0">
                <a:solidFill>
                  <a:schemeClr val="bg1"/>
                </a:solidFill>
              </a:defRPr>
            </a:lvl1pPr>
          </a:lstStyle>
          <a:p>
            <a:r>
              <a:rPr lang="en-US"/>
              <a:t>Click to edit Master title style</a:t>
            </a:r>
            <a:endParaRPr lang="en-US" dirty="0"/>
          </a:p>
        </p:txBody>
      </p:sp>
      <p:sp>
        <p:nvSpPr>
          <p:cNvPr id="9" name="Text Placeholder 3"/>
          <p:cNvSpPr>
            <a:spLocks noGrp="1"/>
          </p:cNvSpPr>
          <p:nvPr>
            <p:ph type="body" sz="half" idx="13"/>
          </p:nvPr>
        </p:nvSpPr>
        <p:spPr>
          <a:xfrm>
            <a:off x="738158" y="1857364"/>
            <a:ext cx="4357718" cy="3714776"/>
          </a:xfrm>
          <a:prstGeom prst="rect">
            <a:avLst/>
          </a:prstGeom>
        </p:spPr>
        <p:txBody>
          <a:bodyPr>
            <a:normAutofit/>
          </a:bodyPr>
          <a:lstStyle>
            <a:lvl1pPr marL="231775" indent="-231775">
              <a:spcBef>
                <a:spcPts val="0"/>
              </a:spcBef>
              <a:spcAft>
                <a:spcPts val="1200"/>
              </a:spcAft>
              <a:buFont typeface="Arial" pitchFamily="34" charset="0"/>
              <a:buChar char="•"/>
              <a:defRPr sz="2000">
                <a:solidFill>
                  <a:srgbClr val="06357A"/>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a:p>
            <a:pPr lvl="1"/>
            <a:r>
              <a:rPr lang="en-US"/>
              <a:t>Second level</a:t>
            </a:r>
          </a:p>
        </p:txBody>
      </p:sp>
      <p:sp>
        <p:nvSpPr>
          <p:cNvPr id="11" name="Picture Placeholder 2"/>
          <p:cNvSpPr>
            <a:spLocks noGrp="1"/>
          </p:cNvSpPr>
          <p:nvPr>
            <p:ph type="pic" idx="15"/>
          </p:nvPr>
        </p:nvSpPr>
        <p:spPr>
          <a:xfrm>
            <a:off x="5238752" y="1857364"/>
            <a:ext cx="2157076" cy="17859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2" name="Picture Placeholder 2"/>
          <p:cNvSpPr>
            <a:spLocks noGrp="1"/>
          </p:cNvSpPr>
          <p:nvPr>
            <p:ph type="pic" idx="16"/>
          </p:nvPr>
        </p:nvSpPr>
        <p:spPr>
          <a:xfrm>
            <a:off x="5238752" y="3786190"/>
            <a:ext cx="2157076" cy="17859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3" name="Date Placeholder 4"/>
          <p:cNvSpPr>
            <a:spLocks noGrp="1"/>
          </p:cNvSpPr>
          <p:nvPr>
            <p:ph type="dt" sz="half" idx="10"/>
          </p:nvPr>
        </p:nvSpPr>
        <p:spPr>
          <a:xfrm>
            <a:off x="3167050" y="6356357"/>
            <a:ext cx="2311400" cy="365125"/>
          </a:xfrm>
          <a:prstGeom prst="rect">
            <a:avLst/>
          </a:prstGeom>
        </p:spPr>
        <p:txBody>
          <a:bodyPr/>
          <a:lstStyle>
            <a:lvl1pPr>
              <a:defRPr>
                <a:solidFill>
                  <a:schemeClr val="accent2"/>
                </a:solidFill>
              </a:defRPr>
            </a:lvl1pPr>
          </a:lstStyle>
          <a:p>
            <a:fld id="{96F42124-500F-4646-AB2A-D72400358328}" type="datetimeFigureOut">
              <a:rPr lang="en-US" smtClean="0"/>
              <a:pPr/>
              <a:t>03-Aug-21</a:t>
            </a:fld>
            <a:endParaRPr lang="en-US" dirty="0"/>
          </a:p>
        </p:txBody>
      </p:sp>
      <p:sp>
        <p:nvSpPr>
          <p:cNvPr id="14" name="Slide Number Placeholder 6"/>
          <p:cNvSpPr>
            <a:spLocks noGrp="1"/>
          </p:cNvSpPr>
          <p:nvPr>
            <p:ph type="sldNum" sz="quarter" idx="12"/>
          </p:nvPr>
        </p:nvSpPr>
        <p:spPr>
          <a:xfrm>
            <a:off x="309530" y="6356357"/>
            <a:ext cx="2311400" cy="365125"/>
          </a:xfrm>
          <a:prstGeom prst="rect">
            <a:avLst/>
          </a:prstGeom>
        </p:spPr>
        <p:txBody>
          <a:bodyPr/>
          <a:lstStyle>
            <a:lvl1pPr algn="l">
              <a:defRPr>
                <a:solidFill>
                  <a:schemeClr val="accent2"/>
                </a:solidFill>
              </a:defRPr>
            </a:lvl1pPr>
          </a:lstStyle>
          <a:p>
            <a:fld id="{DD770D1A-D2FE-4E7E-B7C4-5C6FE31DB19C}" type="slidenum">
              <a:rPr lang="en-US" smtClean="0"/>
              <a:pPr/>
              <a:t>‹#›</a:t>
            </a:fld>
            <a:endParaRPr lang="en-US" dirty="0"/>
          </a:p>
        </p:txBody>
      </p:sp>
      <p:sp>
        <p:nvSpPr>
          <p:cNvPr id="15" name="Picture Placeholder 2"/>
          <p:cNvSpPr>
            <a:spLocks noGrp="1"/>
          </p:cNvSpPr>
          <p:nvPr>
            <p:ph type="pic" idx="17"/>
          </p:nvPr>
        </p:nvSpPr>
        <p:spPr>
          <a:xfrm>
            <a:off x="7524768" y="1857364"/>
            <a:ext cx="2157076" cy="17859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6" name="Picture Placeholder 2"/>
          <p:cNvSpPr>
            <a:spLocks noGrp="1"/>
          </p:cNvSpPr>
          <p:nvPr>
            <p:ph type="pic" idx="18"/>
          </p:nvPr>
        </p:nvSpPr>
        <p:spPr>
          <a:xfrm>
            <a:off x="7524768" y="3786190"/>
            <a:ext cx="2157076" cy="17859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eca Cover">
    <p:bg>
      <p:bgPr>
        <a:blipFill dpi="0" rotWithShape="1">
          <a:blip r:embed="rId2" cstate="email">
            <a:lum/>
          </a:blip>
          <a:srcRect/>
          <a:stretch>
            <a:fillRect t="-2000" b="-2000"/>
          </a:stretch>
        </a:blipFill>
        <a:effectLst/>
      </p:bgPr>
    </p:bg>
    <p:spTree>
      <p:nvGrpSpPr>
        <p:cNvPr id="1" name=""/>
        <p:cNvGrpSpPr/>
        <p:nvPr/>
      </p:nvGrpSpPr>
      <p:grpSpPr>
        <a:xfrm>
          <a:off x="0" y="0"/>
          <a:ext cx="0" cy="0"/>
          <a:chOff x="0" y="0"/>
          <a:chExt cx="0" cy="0"/>
        </a:xfrm>
      </p:grpSpPr>
      <p:sp>
        <p:nvSpPr>
          <p:cNvPr id="7" name="Title 6"/>
          <p:cNvSpPr>
            <a:spLocks noGrp="1"/>
          </p:cNvSpPr>
          <p:nvPr>
            <p:ph type="title" hasCustomPrompt="1"/>
          </p:nvPr>
        </p:nvSpPr>
        <p:spPr>
          <a:xfrm>
            <a:off x="238092" y="5572140"/>
            <a:ext cx="5072098" cy="1285860"/>
          </a:xfrm>
          <a:prstGeom prst="rect">
            <a:avLst/>
          </a:prstGeom>
        </p:spPr>
        <p:txBody>
          <a:bodyPr>
            <a:normAutofit/>
          </a:bodyPr>
          <a:lstStyle>
            <a:lvl1pPr algn="l">
              <a:defRPr sz="2800" baseline="0"/>
            </a:lvl1pPr>
          </a:lstStyle>
          <a:p>
            <a:r>
              <a:rPr lang="en-US" dirty="0"/>
              <a:t>The Biosciences eastern and central Africa (</a:t>
            </a:r>
            <a:r>
              <a:rPr lang="en-US" dirty="0" err="1"/>
              <a:t>BecA</a:t>
            </a:r>
            <a:r>
              <a:rPr lang="en-US" dirty="0"/>
              <a:t>) Hub</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eca Theme">
    <p:bg>
      <p:bgPr>
        <a:blipFill dpi="0" rotWithShape="1">
          <a:blip r:embed="rId2" cstate="email">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8092" y="357166"/>
            <a:ext cx="9215502" cy="785818"/>
          </a:xfrm>
          <a:prstGeom prst="rect">
            <a:avLst/>
          </a:prstGeom>
        </p:spPr>
        <p:txBody>
          <a:bodyPr anchor="b">
            <a:noAutofit/>
          </a:bodyPr>
          <a:lstStyle>
            <a:lvl1pPr algn="l">
              <a:defRPr sz="4000" b="1"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595282" y="1928802"/>
            <a:ext cx="5643602" cy="3571900"/>
          </a:xfrm>
          <a:prstGeom prst="rect">
            <a:avLst/>
          </a:prstGeom>
        </p:spPr>
        <p:txBody>
          <a:bodyPr>
            <a:normAutofit/>
          </a:bodyPr>
          <a:lstStyle>
            <a:lvl1pPr marL="0" indent="0">
              <a:spcBef>
                <a:spcPts val="0"/>
              </a:spcBef>
              <a:spcAft>
                <a:spcPts val="1200"/>
              </a:spcAft>
              <a:buNone/>
              <a:defRPr sz="2000">
                <a:solidFill>
                  <a:srgbClr val="06357A"/>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a:p>
            <a:pPr lvl="0"/>
            <a:endParaRPr lang="en-US" dirty="0"/>
          </a:p>
        </p:txBody>
      </p:sp>
      <p:sp>
        <p:nvSpPr>
          <p:cNvPr id="5" name="Date Placeholder 4"/>
          <p:cNvSpPr>
            <a:spLocks noGrp="1"/>
          </p:cNvSpPr>
          <p:nvPr>
            <p:ph type="dt" sz="half" idx="10"/>
          </p:nvPr>
        </p:nvSpPr>
        <p:spPr>
          <a:xfrm>
            <a:off x="3167050" y="6356357"/>
            <a:ext cx="2311400" cy="365125"/>
          </a:xfrm>
          <a:prstGeom prst="rect">
            <a:avLst/>
          </a:prstGeom>
        </p:spPr>
        <p:txBody>
          <a:bodyPr/>
          <a:lstStyle>
            <a:lvl1pPr>
              <a:defRPr>
                <a:solidFill>
                  <a:schemeClr val="accent2"/>
                </a:solidFill>
              </a:defRPr>
            </a:lvl1pPr>
          </a:lstStyle>
          <a:p>
            <a:fld id="{96F42124-500F-4646-AB2A-D72400358328}" type="datetimeFigureOut">
              <a:rPr lang="en-US" smtClean="0"/>
              <a:pPr/>
              <a:t>03-Aug-21</a:t>
            </a:fld>
            <a:endParaRPr lang="en-US" dirty="0"/>
          </a:p>
        </p:txBody>
      </p:sp>
      <p:sp>
        <p:nvSpPr>
          <p:cNvPr id="6" name="Slide Number Placeholder 6"/>
          <p:cNvSpPr>
            <a:spLocks noGrp="1"/>
          </p:cNvSpPr>
          <p:nvPr>
            <p:ph type="sldNum" sz="quarter" idx="12"/>
          </p:nvPr>
        </p:nvSpPr>
        <p:spPr>
          <a:xfrm>
            <a:off x="309530" y="6356357"/>
            <a:ext cx="2311400" cy="365125"/>
          </a:xfrm>
          <a:prstGeom prst="rect">
            <a:avLst/>
          </a:prstGeom>
        </p:spPr>
        <p:txBody>
          <a:bodyPr/>
          <a:lstStyle>
            <a:lvl1pPr algn="l">
              <a:defRPr>
                <a:solidFill>
                  <a:schemeClr val="accent2"/>
                </a:solidFill>
              </a:defRPr>
            </a:lvl1pPr>
          </a:lstStyle>
          <a:p>
            <a:fld id="{DD770D1A-D2FE-4E7E-B7C4-5C6FE31DB19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eca no DNA">
    <p:bg>
      <p:bgPr>
        <a:blipFill dpi="0" rotWithShape="1">
          <a:blip r:embed="rId2" cstate="email">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8092" y="357166"/>
            <a:ext cx="9215502" cy="785818"/>
          </a:xfrm>
          <a:prstGeom prst="rect">
            <a:avLst/>
          </a:prstGeom>
        </p:spPr>
        <p:txBody>
          <a:bodyPr anchor="b">
            <a:noAutofit/>
          </a:bodyPr>
          <a:lstStyle>
            <a:lvl1pPr algn="l">
              <a:defRPr sz="4000" b="1" baseline="0">
                <a:solidFill>
                  <a:schemeClr val="bg1"/>
                </a:solidFill>
              </a:defRPr>
            </a:lvl1pPr>
          </a:lstStyle>
          <a:p>
            <a:r>
              <a:rPr lang="en-US" dirty="0"/>
              <a:t>Click to edit Master title style</a:t>
            </a:r>
          </a:p>
        </p:txBody>
      </p:sp>
      <p:sp>
        <p:nvSpPr>
          <p:cNvPr id="3" name="Text Placeholder 3"/>
          <p:cNvSpPr>
            <a:spLocks noGrp="1"/>
          </p:cNvSpPr>
          <p:nvPr>
            <p:ph type="body" sz="half" idx="2"/>
          </p:nvPr>
        </p:nvSpPr>
        <p:spPr>
          <a:xfrm>
            <a:off x="595282" y="1928802"/>
            <a:ext cx="5643602" cy="3571900"/>
          </a:xfrm>
          <a:prstGeom prst="rect">
            <a:avLst/>
          </a:prstGeom>
        </p:spPr>
        <p:txBody>
          <a:bodyPr>
            <a:normAutofit/>
          </a:bodyPr>
          <a:lstStyle>
            <a:lvl1pPr marL="0" indent="0">
              <a:spcBef>
                <a:spcPts val="0"/>
              </a:spcBef>
              <a:spcAft>
                <a:spcPts val="1200"/>
              </a:spcAft>
              <a:buNone/>
              <a:defRPr sz="2000">
                <a:solidFill>
                  <a:srgbClr val="06357A"/>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a:p>
            <a:pPr lvl="0"/>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bg>
      <p:bgPr>
        <a:blipFill dpi="0" rotWithShape="1">
          <a:blip r:embed="rId2" cstate="email">
            <a:lum/>
          </a:blip>
          <a:srcRect/>
          <a:stretch>
            <a:fillRect t="-2000" b="-2000"/>
          </a:stretch>
        </a:blipFill>
        <a:effectLst/>
      </p:bgPr>
    </p:bg>
    <p:spTree>
      <p:nvGrpSpPr>
        <p:cNvPr id="1" name=""/>
        <p:cNvGrpSpPr/>
        <p:nvPr/>
      </p:nvGrpSpPr>
      <p:grpSpPr>
        <a:xfrm>
          <a:off x="0" y="0"/>
          <a:ext cx="0" cy="0"/>
          <a:chOff x="0" y="0"/>
          <a:chExt cx="0" cy="0"/>
        </a:xfrm>
      </p:grpSpPr>
      <p:sp>
        <p:nvSpPr>
          <p:cNvPr id="6" name="Content Placeholder 2"/>
          <p:cNvSpPr>
            <a:spLocks noGrp="1"/>
          </p:cNvSpPr>
          <p:nvPr>
            <p:ph idx="1"/>
          </p:nvPr>
        </p:nvSpPr>
        <p:spPr>
          <a:xfrm>
            <a:off x="3872972" y="1714488"/>
            <a:ext cx="5537729" cy="4214842"/>
          </a:xfrm>
          <a:prstGeom prst="rect">
            <a:avLst/>
          </a:prstGeom>
        </p:spPr>
        <p:txBody>
          <a:bodyPr/>
          <a:lstStyle>
            <a:lvl1pPr>
              <a:buFont typeface="Wingdings" pitchFamily="2" charset="2"/>
              <a:buNone/>
              <a:defRPr sz="2800">
                <a:latin typeface="+mj-lt"/>
              </a:defRPr>
            </a:lvl1pPr>
            <a:lvl2pPr>
              <a:buFont typeface="Wingdings" pitchFamily="2" charset="2"/>
              <a:buChar char="§"/>
              <a:defRPr sz="2400">
                <a:latin typeface="+mj-lt"/>
              </a:defRPr>
            </a:lvl2pPr>
            <a:lvl3pPr>
              <a:defRPr sz="2000"/>
            </a:lvl3pPr>
            <a:lvl4pPr>
              <a:defRPr sz="1600"/>
            </a:lvl4pPr>
            <a:lvl5pPr>
              <a:defRPr sz="14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
          <p:cNvSpPr>
            <a:spLocks noGrp="1"/>
          </p:cNvSpPr>
          <p:nvPr>
            <p:ph type="title"/>
          </p:nvPr>
        </p:nvSpPr>
        <p:spPr>
          <a:xfrm>
            <a:off x="238092" y="357166"/>
            <a:ext cx="9215502" cy="785818"/>
          </a:xfrm>
          <a:prstGeom prst="rect">
            <a:avLst/>
          </a:prstGeom>
        </p:spPr>
        <p:txBody>
          <a:bodyPr anchor="b">
            <a:noAutofit/>
          </a:bodyPr>
          <a:lstStyle>
            <a:lvl1pPr algn="l">
              <a:defRPr sz="4000" b="1" baseline="0">
                <a:solidFill>
                  <a:schemeClr val="bg1"/>
                </a:solidFill>
              </a:defRPr>
            </a:lvl1pPr>
          </a:lstStyle>
          <a:p>
            <a:r>
              <a:rPr lang="en-US" dirty="0"/>
              <a:t>Click to edit Master title style</a:t>
            </a:r>
          </a:p>
        </p:txBody>
      </p:sp>
      <p:sp>
        <p:nvSpPr>
          <p:cNvPr id="8" name="Date Placeholder 4"/>
          <p:cNvSpPr>
            <a:spLocks noGrp="1"/>
          </p:cNvSpPr>
          <p:nvPr>
            <p:ph type="dt" sz="half" idx="10"/>
          </p:nvPr>
        </p:nvSpPr>
        <p:spPr>
          <a:xfrm>
            <a:off x="3167050" y="6356357"/>
            <a:ext cx="2311400" cy="365125"/>
          </a:xfrm>
          <a:prstGeom prst="rect">
            <a:avLst/>
          </a:prstGeom>
        </p:spPr>
        <p:txBody>
          <a:bodyPr/>
          <a:lstStyle>
            <a:lvl1pPr>
              <a:defRPr>
                <a:solidFill>
                  <a:schemeClr val="accent2"/>
                </a:solidFill>
              </a:defRPr>
            </a:lvl1pPr>
          </a:lstStyle>
          <a:p>
            <a:fld id="{96F42124-500F-4646-AB2A-D72400358328}" type="datetimeFigureOut">
              <a:rPr lang="en-US" smtClean="0"/>
              <a:pPr/>
              <a:t>03-Aug-21</a:t>
            </a:fld>
            <a:endParaRPr lang="en-US" dirty="0"/>
          </a:p>
        </p:txBody>
      </p:sp>
      <p:sp>
        <p:nvSpPr>
          <p:cNvPr id="9" name="Slide Number Placeholder 6"/>
          <p:cNvSpPr>
            <a:spLocks noGrp="1"/>
          </p:cNvSpPr>
          <p:nvPr>
            <p:ph type="sldNum" sz="quarter" idx="12"/>
          </p:nvPr>
        </p:nvSpPr>
        <p:spPr>
          <a:xfrm>
            <a:off x="309530" y="6356357"/>
            <a:ext cx="2311400" cy="365125"/>
          </a:xfrm>
          <a:prstGeom prst="rect">
            <a:avLst/>
          </a:prstGeom>
        </p:spPr>
        <p:txBody>
          <a:bodyPr/>
          <a:lstStyle>
            <a:lvl1pPr algn="l">
              <a:defRPr>
                <a:solidFill>
                  <a:schemeClr val="accent2"/>
                </a:solidFill>
              </a:defRPr>
            </a:lvl1pPr>
          </a:lstStyle>
          <a:p>
            <a:fld id="{DD770D1A-D2FE-4E7E-B7C4-5C6FE31DB19C}" type="slidenum">
              <a:rPr lang="en-US" smtClean="0"/>
              <a:pPr/>
              <a:t>‹#›</a:t>
            </a:fld>
            <a:endParaRPr lang="en-US" dirty="0"/>
          </a:p>
        </p:txBody>
      </p:sp>
      <p:sp>
        <p:nvSpPr>
          <p:cNvPr id="10" name="Picture Placeholder 2"/>
          <p:cNvSpPr>
            <a:spLocks noGrp="1"/>
          </p:cNvSpPr>
          <p:nvPr>
            <p:ph type="pic" idx="15"/>
          </p:nvPr>
        </p:nvSpPr>
        <p:spPr>
          <a:xfrm>
            <a:off x="309530" y="1714488"/>
            <a:ext cx="3371522" cy="421484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Picture left">
    <p:bg>
      <p:bgPr>
        <a:blipFill dpi="0" rotWithShape="1">
          <a:blip r:embed="rId2" cstate="email">
            <a:lum/>
          </a:blip>
          <a:srcRect/>
          <a:stretch>
            <a:fillRect t="-2000" b="-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381364" y="1714488"/>
            <a:ext cx="6029337" cy="4214842"/>
          </a:xfrm>
          <a:prstGeom prst="rect">
            <a:avLst/>
          </a:prstGeom>
        </p:spPr>
        <p:txBody>
          <a:bodyPr/>
          <a:lstStyle>
            <a:lvl1pPr marL="231775" indent="-231775">
              <a:buFont typeface="Arial" pitchFamily="34" charset="0"/>
              <a:buChar char="•"/>
              <a:defRPr sz="2000">
                <a:latin typeface="+mj-lt"/>
              </a:defRPr>
            </a:lvl1pPr>
            <a:lvl2pPr marL="463550" indent="-180975">
              <a:buFont typeface="Wingdings" pitchFamily="2" charset="2"/>
              <a:buChar char="§"/>
              <a:defRPr sz="1800">
                <a:latin typeface="+mn-lt"/>
              </a:defRPr>
            </a:lvl2pPr>
            <a:lvl3pPr marL="682625" indent="-166688">
              <a:defRPr sz="1600">
                <a:latin typeface="+mn-lt"/>
              </a:defRPr>
            </a:lvl3pPr>
            <a:lvl4pPr marL="917575" indent="-228600">
              <a:defRPr sz="1400">
                <a:latin typeface="+mn-lt"/>
              </a:defRPr>
            </a:lvl4pPr>
            <a:lvl5pPr marL="1143000" indent="-228600">
              <a:defRPr sz="1400">
                <a:latin typeface="+mn-lt"/>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p:cNvSpPr>
            <a:spLocks noGrp="1"/>
          </p:cNvSpPr>
          <p:nvPr>
            <p:ph type="title"/>
          </p:nvPr>
        </p:nvSpPr>
        <p:spPr>
          <a:xfrm>
            <a:off x="238092" y="357166"/>
            <a:ext cx="9215502" cy="785818"/>
          </a:xfrm>
          <a:prstGeom prst="rect">
            <a:avLst/>
          </a:prstGeom>
        </p:spPr>
        <p:txBody>
          <a:bodyPr anchor="b">
            <a:noAutofit/>
          </a:bodyPr>
          <a:lstStyle>
            <a:lvl1pPr algn="l">
              <a:defRPr sz="4000" b="1" baseline="0">
                <a:solidFill>
                  <a:schemeClr val="bg1"/>
                </a:solidFill>
              </a:defRPr>
            </a:lvl1pPr>
          </a:lstStyle>
          <a:p>
            <a:r>
              <a:rPr lang="en-US" dirty="0"/>
              <a:t>Click to edit Master title style</a:t>
            </a:r>
          </a:p>
        </p:txBody>
      </p:sp>
      <p:sp>
        <p:nvSpPr>
          <p:cNvPr id="9" name="Date Placeholder 4"/>
          <p:cNvSpPr>
            <a:spLocks noGrp="1"/>
          </p:cNvSpPr>
          <p:nvPr>
            <p:ph type="dt" sz="half" idx="10"/>
          </p:nvPr>
        </p:nvSpPr>
        <p:spPr>
          <a:xfrm>
            <a:off x="3167050" y="6356357"/>
            <a:ext cx="2311400" cy="365125"/>
          </a:xfrm>
          <a:prstGeom prst="rect">
            <a:avLst/>
          </a:prstGeom>
        </p:spPr>
        <p:txBody>
          <a:bodyPr/>
          <a:lstStyle>
            <a:lvl1pPr>
              <a:defRPr>
                <a:solidFill>
                  <a:schemeClr val="accent2"/>
                </a:solidFill>
              </a:defRPr>
            </a:lvl1pPr>
          </a:lstStyle>
          <a:p>
            <a:fld id="{96F42124-500F-4646-AB2A-D72400358328}" type="datetimeFigureOut">
              <a:rPr lang="en-US" smtClean="0"/>
              <a:pPr/>
              <a:t>03-Aug-21</a:t>
            </a:fld>
            <a:endParaRPr lang="en-US" dirty="0"/>
          </a:p>
        </p:txBody>
      </p:sp>
      <p:sp>
        <p:nvSpPr>
          <p:cNvPr id="10" name="Slide Number Placeholder 6"/>
          <p:cNvSpPr>
            <a:spLocks noGrp="1"/>
          </p:cNvSpPr>
          <p:nvPr>
            <p:ph type="sldNum" sz="quarter" idx="12"/>
          </p:nvPr>
        </p:nvSpPr>
        <p:spPr>
          <a:xfrm>
            <a:off x="309530" y="6356357"/>
            <a:ext cx="2311400" cy="365125"/>
          </a:xfrm>
          <a:prstGeom prst="rect">
            <a:avLst/>
          </a:prstGeom>
        </p:spPr>
        <p:txBody>
          <a:bodyPr/>
          <a:lstStyle>
            <a:lvl1pPr algn="l">
              <a:defRPr>
                <a:solidFill>
                  <a:schemeClr val="accent2"/>
                </a:solidFill>
              </a:defRPr>
            </a:lvl1pPr>
          </a:lstStyle>
          <a:p>
            <a:fld id="{DD770D1A-D2FE-4E7E-B7C4-5C6FE31DB19C}" type="slidenum">
              <a:rPr lang="en-US" smtClean="0"/>
              <a:pPr/>
              <a:t>‹#›</a:t>
            </a:fld>
            <a:endParaRPr lang="en-US" dirty="0"/>
          </a:p>
        </p:txBody>
      </p:sp>
      <p:sp>
        <p:nvSpPr>
          <p:cNvPr id="11" name="Picture Placeholder 2"/>
          <p:cNvSpPr>
            <a:spLocks noGrp="1"/>
          </p:cNvSpPr>
          <p:nvPr>
            <p:ph type="pic" idx="15"/>
          </p:nvPr>
        </p:nvSpPr>
        <p:spPr>
          <a:xfrm>
            <a:off x="309530" y="1714488"/>
            <a:ext cx="2928958" cy="421484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blip>
          <a:srcRect/>
          <a:stretch>
            <a:fillRect t="-2000" b="-2000"/>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78" r:id="rId8"/>
    <p:sldLayoutId id="2147483680" r:id="rId9"/>
    <p:sldLayoutId id="2147483681" r:id="rId10"/>
    <p:sldLayoutId id="214748368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55.gif"/><Relationship Id="rId1" Type="http://schemas.openxmlformats.org/officeDocument/2006/relationships/slideLayout" Target="../slideLayouts/slideLayout6.xml"/><Relationship Id="rId4" Type="http://schemas.openxmlformats.org/officeDocument/2006/relationships/image" Target="../media/image5.emf"/></Relationships>
</file>

<file path=ppt/slides/_rels/slide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0.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5.emf"/><Relationship Id="rId1" Type="http://schemas.openxmlformats.org/officeDocument/2006/relationships/slideLayout" Target="../slideLayouts/slideLayout6.xml"/><Relationship Id="rId5" Type="http://schemas.openxmlformats.org/officeDocument/2006/relationships/image" Target="../media/image73.jpeg"/><Relationship Id="rId4" Type="http://schemas.openxmlformats.org/officeDocument/2006/relationships/image" Target="../media/image72.png"/></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5.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png"/><Relationship Id="rId1" Type="http://schemas.openxmlformats.org/officeDocument/2006/relationships/slideLayout" Target="../slideLayouts/slideLayout6.xml"/><Relationship Id="rId4" Type="http://schemas.openxmlformats.org/officeDocument/2006/relationships/image" Target="../media/image5.emf"/></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78.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2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8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8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84.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86.png"/><Relationship Id="rId7" Type="http://schemas.openxmlformats.org/officeDocument/2006/relationships/image" Target="../media/image90.png"/><Relationship Id="rId2" Type="http://schemas.openxmlformats.org/officeDocument/2006/relationships/image" Target="../media/image85.png"/><Relationship Id="rId1" Type="http://schemas.openxmlformats.org/officeDocument/2006/relationships/slideLayout" Target="../slideLayouts/slideLayout6.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2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6.xml"/><Relationship Id="rId4" Type="http://schemas.openxmlformats.org/officeDocument/2006/relationships/image" Target="../media/image5.emf"/></Relationships>
</file>

<file path=ppt/slides/_rels/slide28.xml.rels><?xml version="1.0" encoding="UTF-8" standalone="yes"?>
<Relationships xmlns="http://schemas.openxmlformats.org/package/2006/relationships"><Relationship Id="rId8" Type="http://schemas.openxmlformats.org/officeDocument/2006/relationships/image" Target="../media/image97.png"/><Relationship Id="rId13" Type="http://schemas.openxmlformats.org/officeDocument/2006/relationships/image" Target="../media/image102.png"/><Relationship Id="rId3" Type="http://schemas.openxmlformats.org/officeDocument/2006/relationships/image" Target="../media/image1.jpeg"/><Relationship Id="rId7" Type="http://schemas.openxmlformats.org/officeDocument/2006/relationships/image" Target="../media/image96.png"/><Relationship Id="rId12" Type="http://schemas.openxmlformats.org/officeDocument/2006/relationships/image" Target="../media/image10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5.png"/><Relationship Id="rId11" Type="http://schemas.openxmlformats.org/officeDocument/2006/relationships/image" Target="../media/image100.png"/><Relationship Id="rId5" Type="http://schemas.openxmlformats.org/officeDocument/2006/relationships/image" Target="../media/image94.png"/><Relationship Id="rId10" Type="http://schemas.openxmlformats.org/officeDocument/2006/relationships/image" Target="../media/image99.png"/><Relationship Id="rId4" Type="http://schemas.openxmlformats.org/officeDocument/2006/relationships/image" Target="../media/image93.png"/><Relationship Id="rId9" Type="http://schemas.openxmlformats.org/officeDocument/2006/relationships/image" Target="../media/image98.png"/></Relationships>
</file>

<file path=ppt/slides/_rels/slide29.xml.rels><?xml version="1.0" encoding="UTF-8" standalone="yes"?>
<Relationships xmlns="http://schemas.openxmlformats.org/package/2006/relationships"><Relationship Id="rId8" Type="http://schemas.openxmlformats.org/officeDocument/2006/relationships/image" Target="../media/image107.png"/><Relationship Id="rId13" Type="http://schemas.openxmlformats.org/officeDocument/2006/relationships/image" Target="../media/image112.png"/><Relationship Id="rId18" Type="http://schemas.openxmlformats.org/officeDocument/2006/relationships/image" Target="../media/image117.png"/><Relationship Id="rId3" Type="http://schemas.openxmlformats.org/officeDocument/2006/relationships/image" Target="../media/image1.jpeg"/><Relationship Id="rId7" Type="http://schemas.openxmlformats.org/officeDocument/2006/relationships/image" Target="../media/image106.png"/><Relationship Id="rId12" Type="http://schemas.openxmlformats.org/officeDocument/2006/relationships/image" Target="../media/image111.png"/><Relationship Id="rId17" Type="http://schemas.openxmlformats.org/officeDocument/2006/relationships/image" Target="../media/image116.png"/><Relationship Id="rId2" Type="http://schemas.openxmlformats.org/officeDocument/2006/relationships/notesSlide" Target="../notesSlides/notesSlide6.xml"/><Relationship Id="rId16" Type="http://schemas.openxmlformats.org/officeDocument/2006/relationships/image" Target="../media/image115.png"/><Relationship Id="rId20" Type="http://schemas.openxmlformats.org/officeDocument/2006/relationships/image" Target="../media/image119.png"/><Relationship Id="rId1" Type="http://schemas.openxmlformats.org/officeDocument/2006/relationships/slideLayout" Target="../slideLayouts/slideLayout7.xml"/><Relationship Id="rId6" Type="http://schemas.openxmlformats.org/officeDocument/2006/relationships/image" Target="../media/image105.png"/><Relationship Id="rId11" Type="http://schemas.openxmlformats.org/officeDocument/2006/relationships/image" Target="../media/image110.png"/><Relationship Id="rId5" Type="http://schemas.openxmlformats.org/officeDocument/2006/relationships/image" Target="../media/image104.jpeg"/><Relationship Id="rId15" Type="http://schemas.openxmlformats.org/officeDocument/2006/relationships/image" Target="../media/image114.png"/><Relationship Id="rId10" Type="http://schemas.openxmlformats.org/officeDocument/2006/relationships/image" Target="../media/image109.png"/><Relationship Id="rId19" Type="http://schemas.openxmlformats.org/officeDocument/2006/relationships/image" Target="../media/image118.png"/><Relationship Id="rId4" Type="http://schemas.openxmlformats.org/officeDocument/2006/relationships/image" Target="../media/image103.jpeg"/><Relationship Id="rId9" Type="http://schemas.openxmlformats.org/officeDocument/2006/relationships/image" Target="../media/image108.png"/><Relationship Id="rId14" Type="http://schemas.openxmlformats.org/officeDocument/2006/relationships/image" Target="../media/image113.png"/></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5.emf"/><Relationship Id="rId7" Type="http://schemas.openxmlformats.org/officeDocument/2006/relationships/image" Target="../media/image10.jpeg"/><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hyperlink" Target="http://beloit.edu/~fassm/Sokoine%20PhotoGallery/images/SUA_jpg.jpg" TargetMode="External"/><Relationship Id="rId10" Type="http://schemas.openxmlformats.org/officeDocument/2006/relationships/image" Target="../media/image13.jpeg"/><Relationship Id="rId4" Type="http://schemas.openxmlformats.org/officeDocument/2006/relationships/image" Target="../media/image8.jpeg"/><Relationship Id="rId9" Type="http://schemas.openxmlformats.org/officeDocument/2006/relationships/image" Target="../media/image12.jpeg"/></Relationships>
</file>

<file path=ppt/slides/_rels/slide30.xml.rels><?xml version="1.0" encoding="UTF-8" standalone="yes"?>
<Relationships xmlns="http://schemas.openxmlformats.org/package/2006/relationships"><Relationship Id="rId8" Type="http://schemas.openxmlformats.org/officeDocument/2006/relationships/image" Target="../media/image98.png"/><Relationship Id="rId13" Type="http://schemas.openxmlformats.org/officeDocument/2006/relationships/image" Target="../media/image124.png"/><Relationship Id="rId18" Type="http://schemas.openxmlformats.org/officeDocument/2006/relationships/image" Target="../media/image129.png"/><Relationship Id="rId3" Type="http://schemas.openxmlformats.org/officeDocument/2006/relationships/image" Target="../media/image1.jpeg"/><Relationship Id="rId7" Type="http://schemas.openxmlformats.org/officeDocument/2006/relationships/image" Target="../media/image97.png"/><Relationship Id="rId12" Type="http://schemas.openxmlformats.org/officeDocument/2006/relationships/image" Target="../media/image123.png"/><Relationship Id="rId17" Type="http://schemas.openxmlformats.org/officeDocument/2006/relationships/image" Target="../media/image128.png"/><Relationship Id="rId2" Type="http://schemas.openxmlformats.org/officeDocument/2006/relationships/notesSlide" Target="../notesSlides/notesSlide7.xml"/><Relationship Id="rId16" Type="http://schemas.openxmlformats.org/officeDocument/2006/relationships/image" Target="../media/image127.png"/><Relationship Id="rId20" Type="http://schemas.openxmlformats.org/officeDocument/2006/relationships/image" Target="../media/image131.png"/><Relationship Id="rId1" Type="http://schemas.openxmlformats.org/officeDocument/2006/relationships/slideLayout" Target="../slideLayouts/slideLayout7.xml"/><Relationship Id="rId6" Type="http://schemas.openxmlformats.org/officeDocument/2006/relationships/image" Target="../media/image96.png"/><Relationship Id="rId11" Type="http://schemas.openxmlformats.org/officeDocument/2006/relationships/image" Target="../media/image122.png"/><Relationship Id="rId5" Type="http://schemas.openxmlformats.org/officeDocument/2006/relationships/image" Target="../media/image95.png"/><Relationship Id="rId15" Type="http://schemas.openxmlformats.org/officeDocument/2006/relationships/image" Target="../media/image126.png"/><Relationship Id="rId10" Type="http://schemas.openxmlformats.org/officeDocument/2006/relationships/image" Target="../media/image121.png"/><Relationship Id="rId19" Type="http://schemas.openxmlformats.org/officeDocument/2006/relationships/image" Target="../media/image130.png"/><Relationship Id="rId4" Type="http://schemas.openxmlformats.org/officeDocument/2006/relationships/image" Target="../media/image120.jpeg"/><Relationship Id="rId9" Type="http://schemas.openxmlformats.org/officeDocument/2006/relationships/image" Target="../media/image99.png"/><Relationship Id="rId14" Type="http://schemas.openxmlformats.org/officeDocument/2006/relationships/image" Target="../media/image125.png"/></Relationships>
</file>

<file path=ppt/slides/_rels/slide31.xml.rels><?xml version="1.0" encoding="UTF-8" standalone="yes"?>
<Relationships xmlns="http://schemas.openxmlformats.org/package/2006/relationships"><Relationship Id="rId8" Type="http://schemas.openxmlformats.org/officeDocument/2006/relationships/image" Target="../media/image136.png"/><Relationship Id="rId13" Type="http://schemas.openxmlformats.org/officeDocument/2006/relationships/image" Target="../media/image141.png"/><Relationship Id="rId18" Type="http://schemas.openxmlformats.org/officeDocument/2006/relationships/image" Target="../media/image145.png"/><Relationship Id="rId3" Type="http://schemas.openxmlformats.org/officeDocument/2006/relationships/image" Target="../media/image1.jpeg"/><Relationship Id="rId7" Type="http://schemas.openxmlformats.org/officeDocument/2006/relationships/image" Target="../media/image135.png"/><Relationship Id="rId12" Type="http://schemas.openxmlformats.org/officeDocument/2006/relationships/image" Target="../media/image140.png"/><Relationship Id="rId17" Type="http://schemas.openxmlformats.org/officeDocument/2006/relationships/image" Target="../media/image144.png"/><Relationship Id="rId2" Type="http://schemas.openxmlformats.org/officeDocument/2006/relationships/notesSlide" Target="../notesSlides/notesSlide8.xml"/><Relationship Id="rId16" Type="http://schemas.openxmlformats.org/officeDocument/2006/relationships/image" Target="../media/image131.png"/><Relationship Id="rId1" Type="http://schemas.openxmlformats.org/officeDocument/2006/relationships/slideLayout" Target="../slideLayouts/slideLayout7.xml"/><Relationship Id="rId6" Type="http://schemas.openxmlformats.org/officeDocument/2006/relationships/image" Target="../media/image134.png"/><Relationship Id="rId11" Type="http://schemas.openxmlformats.org/officeDocument/2006/relationships/image" Target="../media/image139.png"/><Relationship Id="rId5" Type="http://schemas.openxmlformats.org/officeDocument/2006/relationships/image" Target="../media/image133.png"/><Relationship Id="rId15" Type="http://schemas.openxmlformats.org/officeDocument/2006/relationships/image" Target="../media/image143.png"/><Relationship Id="rId10" Type="http://schemas.openxmlformats.org/officeDocument/2006/relationships/image" Target="../media/image138.png"/><Relationship Id="rId19" Type="http://schemas.openxmlformats.org/officeDocument/2006/relationships/image" Target="../media/image146.png"/><Relationship Id="rId4" Type="http://schemas.openxmlformats.org/officeDocument/2006/relationships/image" Target="../media/image132.png"/><Relationship Id="rId9" Type="http://schemas.openxmlformats.org/officeDocument/2006/relationships/image" Target="../media/image137.png"/><Relationship Id="rId14" Type="http://schemas.openxmlformats.org/officeDocument/2006/relationships/image" Target="../media/image142.png"/></Relationships>
</file>

<file path=ppt/slides/_rels/slide32.xml.rels><?xml version="1.0" encoding="UTF-8" standalone="yes"?>
<Relationships xmlns="http://schemas.openxmlformats.org/package/2006/relationships"><Relationship Id="rId8" Type="http://schemas.openxmlformats.org/officeDocument/2006/relationships/image" Target="../media/image153.png"/><Relationship Id="rId3" Type="http://schemas.openxmlformats.org/officeDocument/2006/relationships/image" Target="../media/image148.png"/><Relationship Id="rId7" Type="http://schemas.openxmlformats.org/officeDocument/2006/relationships/image" Target="../media/image152.jpeg"/><Relationship Id="rId2" Type="http://schemas.openxmlformats.org/officeDocument/2006/relationships/image" Target="../media/image147.png"/><Relationship Id="rId1" Type="http://schemas.openxmlformats.org/officeDocument/2006/relationships/slideLayout" Target="../slideLayouts/slideLayout7.xml"/><Relationship Id="rId6" Type="http://schemas.openxmlformats.org/officeDocument/2006/relationships/image" Target="../media/image151.jpeg"/><Relationship Id="rId5" Type="http://schemas.openxmlformats.org/officeDocument/2006/relationships/image" Target="../media/image150.png"/><Relationship Id="rId4" Type="http://schemas.openxmlformats.org/officeDocument/2006/relationships/image" Target="../media/image149.png"/><Relationship Id="rId9" Type="http://schemas.openxmlformats.org/officeDocument/2006/relationships/image" Target="../media/image5.emf"/></Relationships>
</file>

<file path=ppt/slides/_rels/slide3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4.png"/><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157.png"/><Relationship Id="rId4" Type="http://schemas.openxmlformats.org/officeDocument/2006/relationships/image" Target="../media/image156.png"/></Relationships>
</file>

<file path=ppt/slides/_rels/slide3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58.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59.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5.emf"/><Relationship Id="rId1" Type="http://schemas.openxmlformats.org/officeDocument/2006/relationships/slideLayout" Target="../slideLayouts/slideLayout6.xml"/><Relationship Id="rId4" Type="http://schemas.openxmlformats.org/officeDocument/2006/relationships/image" Target="../media/image161.jpeg"/></Relationships>
</file>

<file path=ppt/slides/_rels/slide42.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6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emf"/><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13" Type="http://schemas.openxmlformats.org/officeDocument/2006/relationships/image" Target="../media/image26.emf"/><Relationship Id="rId18" Type="http://schemas.openxmlformats.org/officeDocument/2006/relationships/image" Target="../media/image30.jpeg"/><Relationship Id="rId26" Type="http://schemas.openxmlformats.org/officeDocument/2006/relationships/image" Target="../media/image14.png"/><Relationship Id="rId39" Type="http://schemas.openxmlformats.org/officeDocument/2006/relationships/image" Target="../media/image49.tiff"/><Relationship Id="rId21" Type="http://schemas.openxmlformats.org/officeDocument/2006/relationships/image" Target="../media/image32.jpeg"/><Relationship Id="rId34" Type="http://schemas.openxmlformats.org/officeDocument/2006/relationships/image" Target="../media/image44.png"/><Relationship Id="rId42" Type="http://schemas.openxmlformats.org/officeDocument/2006/relationships/image" Target="../media/image52.gif"/><Relationship Id="rId47" Type="http://schemas.openxmlformats.org/officeDocument/2006/relationships/image" Target="../media/image57.png"/><Relationship Id="rId7" Type="http://schemas.openxmlformats.org/officeDocument/2006/relationships/hyperlink" Target="http://www.cipotato.org/" TargetMode="External"/><Relationship Id="rId2" Type="http://schemas.openxmlformats.org/officeDocument/2006/relationships/image" Target="../media/image16.jpeg"/><Relationship Id="rId16" Type="http://schemas.openxmlformats.org/officeDocument/2006/relationships/image" Target="../media/image29.jpeg"/><Relationship Id="rId29" Type="http://schemas.openxmlformats.org/officeDocument/2006/relationships/image" Target="../media/image39.png"/><Relationship Id="rId11" Type="http://schemas.openxmlformats.org/officeDocument/2006/relationships/image" Target="../media/image24.jpeg"/><Relationship Id="rId24" Type="http://schemas.openxmlformats.org/officeDocument/2006/relationships/image" Target="../media/image35.png"/><Relationship Id="rId32" Type="http://schemas.openxmlformats.org/officeDocument/2006/relationships/image" Target="../media/image42.gif"/><Relationship Id="rId37" Type="http://schemas.openxmlformats.org/officeDocument/2006/relationships/image" Target="../media/image47.png"/><Relationship Id="rId40" Type="http://schemas.openxmlformats.org/officeDocument/2006/relationships/image" Target="../media/image50.png"/><Relationship Id="rId45" Type="http://schemas.openxmlformats.org/officeDocument/2006/relationships/image" Target="../media/image55.gif"/><Relationship Id="rId5" Type="http://schemas.openxmlformats.org/officeDocument/2006/relationships/image" Target="../media/image19.png"/><Relationship Id="rId15" Type="http://schemas.openxmlformats.org/officeDocument/2006/relationships/image" Target="../media/image28.jpeg"/><Relationship Id="rId23" Type="http://schemas.openxmlformats.org/officeDocument/2006/relationships/image" Target="../media/image34.png"/><Relationship Id="rId28" Type="http://schemas.openxmlformats.org/officeDocument/2006/relationships/image" Target="../media/image38.png"/><Relationship Id="rId36" Type="http://schemas.openxmlformats.org/officeDocument/2006/relationships/image" Target="../media/image46.png"/><Relationship Id="rId49" Type="http://schemas.openxmlformats.org/officeDocument/2006/relationships/image" Target="../media/image59.png"/><Relationship Id="rId10" Type="http://schemas.openxmlformats.org/officeDocument/2006/relationships/image" Target="../media/image23.png"/><Relationship Id="rId19" Type="http://schemas.openxmlformats.org/officeDocument/2006/relationships/hyperlink" Target="http://www.ifs.se/../index.asp" TargetMode="External"/><Relationship Id="rId31" Type="http://schemas.openxmlformats.org/officeDocument/2006/relationships/image" Target="../media/image41.jpeg"/><Relationship Id="rId44" Type="http://schemas.openxmlformats.org/officeDocument/2006/relationships/image" Target="../media/image54.jpeg"/><Relationship Id="rId4" Type="http://schemas.openxmlformats.org/officeDocument/2006/relationships/image" Target="../media/image18.png"/><Relationship Id="rId9" Type="http://schemas.openxmlformats.org/officeDocument/2006/relationships/image" Target="../media/image22.png"/><Relationship Id="rId14" Type="http://schemas.openxmlformats.org/officeDocument/2006/relationships/image" Target="../media/image27.jpeg"/><Relationship Id="rId22" Type="http://schemas.openxmlformats.org/officeDocument/2006/relationships/image" Target="../media/image33.jpeg"/><Relationship Id="rId27" Type="http://schemas.openxmlformats.org/officeDocument/2006/relationships/image" Target="../media/image37.png"/><Relationship Id="rId30" Type="http://schemas.openxmlformats.org/officeDocument/2006/relationships/image" Target="../media/image40.png"/><Relationship Id="rId35" Type="http://schemas.openxmlformats.org/officeDocument/2006/relationships/image" Target="../media/image45.png"/><Relationship Id="rId43" Type="http://schemas.openxmlformats.org/officeDocument/2006/relationships/image" Target="../media/image53.jpeg"/><Relationship Id="rId48" Type="http://schemas.openxmlformats.org/officeDocument/2006/relationships/image" Target="../media/image58.jpeg"/><Relationship Id="rId8" Type="http://schemas.openxmlformats.org/officeDocument/2006/relationships/image" Target="../media/image21.png"/><Relationship Id="rId3" Type="http://schemas.openxmlformats.org/officeDocument/2006/relationships/image" Target="../media/image17.jpeg"/><Relationship Id="rId12" Type="http://schemas.openxmlformats.org/officeDocument/2006/relationships/image" Target="../media/image25.png"/><Relationship Id="rId17" Type="http://schemas.openxmlformats.org/officeDocument/2006/relationships/hyperlink" Target="http://www.york.ac.uk/depts/biol/gsp/prospective/images/bbsrc_logo.gif" TargetMode="External"/><Relationship Id="rId25" Type="http://schemas.openxmlformats.org/officeDocument/2006/relationships/image" Target="../media/image36.jpeg"/><Relationship Id="rId33" Type="http://schemas.openxmlformats.org/officeDocument/2006/relationships/image" Target="../media/image43.gif"/><Relationship Id="rId38" Type="http://schemas.openxmlformats.org/officeDocument/2006/relationships/image" Target="../media/image48.tiff"/><Relationship Id="rId46" Type="http://schemas.openxmlformats.org/officeDocument/2006/relationships/image" Target="../media/image56.png"/><Relationship Id="rId20" Type="http://schemas.openxmlformats.org/officeDocument/2006/relationships/image" Target="../media/image31.png"/><Relationship Id="rId41" Type="http://schemas.openxmlformats.org/officeDocument/2006/relationships/image" Target="../media/image51.png"/><Relationship Id="rId1" Type="http://schemas.openxmlformats.org/officeDocument/2006/relationships/slideLayout" Target="../slideLayouts/slideLayout6.xml"/><Relationship Id="rId6"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6.xml"/><Relationship Id="rId5" Type="http://schemas.openxmlformats.org/officeDocument/2006/relationships/image" Target="../media/image5.emf"/><Relationship Id="rId4" Type="http://schemas.openxmlformats.org/officeDocument/2006/relationships/image" Target="../media/image62.jpeg"/></Relationships>
</file>

<file path=ppt/slides/_rels/slide8.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emf"/><Relationship Id="rId4" Type="http://schemas.openxmlformats.org/officeDocument/2006/relationships/image" Target="../media/image64.jpeg"/></Relationships>
</file>

<file path=ppt/slides/_rels/slide9.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3505200"/>
            <a:ext cx="8458200" cy="1877437"/>
          </a:xfrm>
          <a:prstGeom prst="rect">
            <a:avLst/>
          </a:prstGeom>
          <a:solidFill>
            <a:schemeClr val="bg1"/>
          </a:solidFill>
          <a:ln w="57150" cmpd="sng">
            <a:solidFill>
              <a:schemeClr val="tx1">
                <a:lumMod val="75000"/>
              </a:schemeClr>
            </a:solidFill>
          </a:ln>
        </p:spPr>
        <p:txBody>
          <a:bodyPr wrap="square" rtlCol="0">
            <a:spAutoFit/>
          </a:bodyPr>
          <a:lstStyle/>
          <a:p>
            <a:pPr algn="ctr"/>
            <a:r>
              <a:rPr lang="en-US" sz="2400" b="1" dirty="0">
                <a:solidFill>
                  <a:schemeClr val="bg2">
                    <a:lumMod val="10000"/>
                  </a:schemeClr>
                </a:solidFill>
                <a:latin typeface="Calibri"/>
                <a:cs typeface="Calibri"/>
              </a:rPr>
              <a:t>Biosciences eastern and central Africa – International Livestock Research Institute (</a:t>
            </a:r>
            <a:r>
              <a:rPr lang="en-US" sz="2400" b="1" dirty="0" err="1">
                <a:solidFill>
                  <a:schemeClr val="bg2">
                    <a:lumMod val="10000"/>
                  </a:schemeClr>
                </a:solidFill>
                <a:latin typeface="Calibri"/>
                <a:cs typeface="Calibri"/>
              </a:rPr>
              <a:t>BecA</a:t>
            </a:r>
            <a:r>
              <a:rPr lang="en-US" sz="2400" b="1" dirty="0">
                <a:solidFill>
                  <a:schemeClr val="bg2">
                    <a:lumMod val="10000"/>
                  </a:schemeClr>
                </a:solidFill>
                <a:latin typeface="Calibri"/>
                <a:cs typeface="Calibri"/>
              </a:rPr>
              <a:t>-ILRI) Hub: </a:t>
            </a:r>
            <a:r>
              <a:rPr lang="en-US" sz="2400" b="1" dirty="0">
                <a:solidFill>
                  <a:schemeClr val="accent5"/>
                </a:solidFill>
                <a:latin typeface="Calibri"/>
                <a:cs typeface="Calibri"/>
              </a:rPr>
              <a:t>Its role on enhancing science and technology capacity in Africa </a:t>
            </a:r>
          </a:p>
          <a:p>
            <a:pPr algn="ctr"/>
            <a:endParaRPr lang="en-US" sz="2400" dirty="0"/>
          </a:p>
          <a:p>
            <a:pPr algn="ctr"/>
            <a:r>
              <a:rPr lang="en-US" sz="2000" b="1" dirty="0">
                <a:solidFill>
                  <a:srgbClr val="FF0000"/>
                </a:solidFill>
                <a:latin typeface="Calibri"/>
                <a:cs typeface="Calibri"/>
              </a:rPr>
              <a:t>AAAS Annual Meeting, Vancouver, Canada, 16-20 February 2012</a:t>
            </a:r>
          </a:p>
        </p:txBody>
      </p:sp>
      <p:sp>
        <p:nvSpPr>
          <p:cNvPr id="7" name="TextBox 6"/>
          <p:cNvSpPr txBox="1"/>
          <p:nvPr/>
        </p:nvSpPr>
        <p:spPr>
          <a:xfrm>
            <a:off x="103078" y="5581471"/>
            <a:ext cx="5078522" cy="1200329"/>
          </a:xfrm>
          <a:prstGeom prst="rect">
            <a:avLst/>
          </a:prstGeom>
          <a:noFill/>
        </p:spPr>
        <p:txBody>
          <a:bodyPr wrap="square" rtlCol="0">
            <a:spAutoFit/>
          </a:bodyPr>
          <a:lstStyle/>
          <a:p>
            <a:r>
              <a:rPr lang="en-US" b="1" i="1" dirty="0">
                <a:solidFill>
                  <a:srgbClr val="1E1C11"/>
                </a:solidFill>
                <a:latin typeface="Calibri"/>
                <a:cs typeface="Calibri"/>
              </a:rPr>
              <a:t>Appolinaire Djikeng</a:t>
            </a:r>
          </a:p>
          <a:p>
            <a:r>
              <a:rPr lang="en-US" i="1" dirty="0" err="1">
                <a:solidFill>
                  <a:srgbClr val="1E1C11"/>
                </a:solidFill>
                <a:latin typeface="Calibri"/>
                <a:cs typeface="Calibri"/>
              </a:rPr>
              <a:t>BecA</a:t>
            </a:r>
            <a:r>
              <a:rPr lang="en-US" i="1" dirty="0">
                <a:solidFill>
                  <a:srgbClr val="1E1C11"/>
                </a:solidFill>
                <a:latin typeface="Calibri"/>
                <a:cs typeface="Calibri"/>
              </a:rPr>
              <a:t>-ILRI Hub, Nairobi, Kenya</a:t>
            </a:r>
          </a:p>
          <a:p>
            <a:r>
              <a:rPr lang="en-US" dirty="0">
                <a:solidFill>
                  <a:srgbClr val="1E1C11"/>
                </a:solidFill>
                <a:latin typeface="Calibri"/>
                <a:cs typeface="Calibri"/>
              </a:rPr>
              <a:t>http://hub.africabiosciences.org/</a:t>
            </a:r>
          </a:p>
          <a:p>
            <a:r>
              <a:rPr lang="en-US" dirty="0">
                <a:solidFill>
                  <a:srgbClr val="1E1C11"/>
                </a:solidFill>
                <a:latin typeface="Calibri"/>
                <a:cs typeface="Calibri"/>
              </a:rPr>
              <a:t>http://www. Ilri.org/</a:t>
            </a:r>
            <a:endParaRPr lang="en-US" i="1" dirty="0">
              <a:solidFill>
                <a:srgbClr val="1E1C11"/>
              </a:solidFill>
              <a:latin typeface="Calibri"/>
              <a:cs typeface="Calibri"/>
            </a:endParaRPr>
          </a:p>
        </p:txBody>
      </p:sp>
      <p:pic>
        <p:nvPicPr>
          <p:cNvPr id="9"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67100" y="5788025"/>
            <a:ext cx="1943100" cy="917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latin typeface="Calibri"/>
                <a:cs typeface="Calibri"/>
              </a:rPr>
              <a:t>Current Major Funding Agreements</a:t>
            </a:r>
          </a:p>
        </p:txBody>
      </p:sp>
      <p:sp>
        <p:nvSpPr>
          <p:cNvPr id="4" name="Content Placeholder 2"/>
          <p:cNvSpPr>
            <a:spLocks noGrp="1"/>
          </p:cNvSpPr>
          <p:nvPr>
            <p:ph type="body" sz="half" idx="2"/>
          </p:nvPr>
        </p:nvSpPr>
        <p:spPr>
          <a:xfrm>
            <a:off x="3276600" y="1600200"/>
            <a:ext cx="5867400" cy="3962400"/>
          </a:xfrm>
        </p:spPr>
        <p:txBody>
          <a:bodyPr>
            <a:noAutofit/>
          </a:bodyPr>
          <a:lstStyle/>
          <a:p>
            <a:pPr marL="457200" indent="-457200">
              <a:buFont typeface="+mj-lt"/>
              <a:buAutoNum type="arabicPeriod"/>
            </a:pPr>
            <a:r>
              <a:rPr lang="en-US" dirty="0" err="1">
                <a:solidFill>
                  <a:schemeClr val="accent1"/>
                </a:solidFill>
                <a:latin typeface="Calibri"/>
                <a:cs typeface="Calibri"/>
              </a:rPr>
              <a:t>Syngenta</a:t>
            </a:r>
            <a:r>
              <a:rPr lang="en-US" dirty="0">
                <a:solidFill>
                  <a:schemeClr val="accent1"/>
                </a:solidFill>
                <a:latin typeface="Calibri"/>
                <a:cs typeface="Calibri"/>
              </a:rPr>
              <a:t> Foundation for Sustainable Agriculture </a:t>
            </a:r>
            <a:r>
              <a:rPr lang="en-US" b="1" dirty="0">
                <a:solidFill>
                  <a:schemeClr val="accent1"/>
                </a:solidFill>
                <a:latin typeface="Calibri"/>
                <a:cs typeface="Calibri"/>
              </a:rPr>
              <a:t>(USD 5M; 2009-14)</a:t>
            </a:r>
          </a:p>
          <a:p>
            <a:pPr marL="457200" indent="-457200">
              <a:buFont typeface="+mj-lt"/>
              <a:buAutoNum type="arabicPeriod"/>
            </a:pPr>
            <a:r>
              <a:rPr lang="en-AU" dirty="0">
                <a:solidFill>
                  <a:schemeClr val="accent1"/>
                </a:solidFill>
                <a:latin typeface="Calibri"/>
                <a:cs typeface="Calibri"/>
              </a:rPr>
              <a:t>The </a:t>
            </a:r>
            <a:r>
              <a:rPr lang="en-AU" dirty="0" err="1">
                <a:solidFill>
                  <a:schemeClr val="accent1"/>
                </a:solidFill>
                <a:latin typeface="Calibri"/>
                <a:cs typeface="Calibri"/>
              </a:rPr>
              <a:t>BecA</a:t>
            </a:r>
            <a:r>
              <a:rPr lang="en-AU" dirty="0">
                <a:solidFill>
                  <a:schemeClr val="accent1"/>
                </a:solidFill>
                <a:latin typeface="Calibri"/>
                <a:cs typeface="Calibri"/>
              </a:rPr>
              <a:t>-CSIRO partnership is part of the Australia/Africa Food Security Initiative</a:t>
            </a:r>
            <a:r>
              <a:rPr lang="en-US" dirty="0">
                <a:solidFill>
                  <a:schemeClr val="accent1"/>
                </a:solidFill>
                <a:latin typeface="Calibri"/>
                <a:cs typeface="Calibri"/>
              </a:rPr>
              <a:t>  </a:t>
            </a:r>
            <a:r>
              <a:rPr lang="en-AU" b="1" dirty="0">
                <a:solidFill>
                  <a:schemeClr val="accent1"/>
                </a:solidFill>
                <a:latin typeface="Calibri"/>
                <a:cs typeface="Calibri"/>
              </a:rPr>
              <a:t>(</a:t>
            </a:r>
            <a:r>
              <a:rPr lang="en-US" b="1" dirty="0">
                <a:solidFill>
                  <a:schemeClr val="accent1"/>
                </a:solidFill>
                <a:latin typeface="Calibri"/>
                <a:cs typeface="Calibri"/>
              </a:rPr>
              <a:t>AUD$ 14M; </a:t>
            </a:r>
            <a:r>
              <a:rPr lang="en-AU" b="1" dirty="0">
                <a:solidFill>
                  <a:schemeClr val="accent1"/>
                </a:solidFill>
                <a:latin typeface="Calibri"/>
                <a:cs typeface="Calibri"/>
              </a:rPr>
              <a:t>2009-13): </a:t>
            </a:r>
            <a:r>
              <a:rPr lang="en-AU" dirty="0" err="1">
                <a:solidFill>
                  <a:schemeClr val="accent1"/>
                </a:solidFill>
                <a:latin typeface="Calibri"/>
                <a:cs typeface="Calibri"/>
              </a:rPr>
              <a:t>AusAID</a:t>
            </a:r>
            <a:endParaRPr lang="en-AU" dirty="0">
              <a:solidFill>
                <a:schemeClr val="accent1"/>
              </a:solidFill>
              <a:latin typeface="Calibri"/>
              <a:cs typeface="Calibri"/>
            </a:endParaRPr>
          </a:p>
          <a:p>
            <a:pPr marL="457200" indent="-457200">
              <a:buFont typeface="+mj-lt"/>
              <a:buAutoNum type="arabicPeriod"/>
            </a:pPr>
            <a:r>
              <a:rPr lang="en-AU" dirty="0">
                <a:solidFill>
                  <a:schemeClr val="accent1"/>
                </a:solidFill>
                <a:latin typeface="Calibri"/>
                <a:cs typeface="Calibri"/>
              </a:rPr>
              <a:t>The </a:t>
            </a:r>
            <a:r>
              <a:rPr lang="en-US" dirty="0">
                <a:solidFill>
                  <a:schemeClr val="accent1"/>
                </a:solidFill>
                <a:latin typeface="Calibri"/>
                <a:cs typeface="Calibri"/>
              </a:rPr>
              <a:t>Bill &amp; Melinda Gates Foundation core support to </a:t>
            </a:r>
            <a:r>
              <a:rPr lang="en-US" dirty="0" err="1">
                <a:solidFill>
                  <a:schemeClr val="accent1"/>
                </a:solidFill>
                <a:latin typeface="Calibri"/>
                <a:cs typeface="Calibri"/>
              </a:rPr>
              <a:t>BecA</a:t>
            </a:r>
            <a:r>
              <a:rPr lang="en-US" dirty="0">
                <a:solidFill>
                  <a:schemeClr val="accent1"/>
                </a:solidFill>
                <a:latin typeface="Calibri"/>
                <a:cs typeface="Calibri"/>
              </a:rPr>
              <a:t> Hub </a:t>
            </a:r>
            <a:r>
              <a:rPr lang="en-AU" b="1" dirty="0">
                <a:solidFill>
                  <a:schemeClr val="accent1"/>
                </a:solidFill>
                <a:latin typeface="Calibri"/>
                <a:cs typeface="Calibri"/>
              </a:rPr>
              <a:t>(USD 2M, 2011-14)</a:t>
            </a:r>
            <a:r>
              <a:rPr lang="en-AU" dirty="0">
                <a:solidFill>
                  <a:schemeClr val="accent1"/>
                </a:solidFill>
                <a:latin typeface="Calibri"/>
                <a:cs typeface="Calibri"/>
              </a:rPr>
              <a:t> </a:t>
            </a:r>
          </a:p>
          <a:p>
            <a:pPr marL="457200" indent="-457200">
              <a:buFont typeface="+mj-lt"/>
              <a:buAutoNum type="arabicPeriod"/>
            </a:pPr>
            <a:r>
              <a:rPr lang="en-AU" dirty="0">
                <a:solidFill>
                  <a:schemeClr val="accent1"/>
                </a:solidFill>
                <a:latin typeface="Calibri"/>
                <a:cs typeface="Calibri"/>
              </a:rPr>
              <a:t>The Swedish Ministry of Foreign Affairs/SIDA </a:t>
            </a:r>
            <a:r>
              <a:rPr lang="en-AU" b="1" dirty="0">
                <a:solidFill>
                  <a:schemeClr val="accent1"/>
                </a:solidFill>
                <a:latin typeface="Calibri"/>
                <a:cs typeface="Calibri"/>
              </a:rPr>
              <a:t>(USD 12M, 2012-2015) </a:t>
            </a:r>
          </a:p>
          <a:p>
            <a:pPr marL="457200" indent="-457200">
              <a:buFont typeface="+mj-lt"/>
              <a:buAutoNum type="arabicPeriod"/>
            </a:pPr>
            <a:r>
              <a:rPr lang="en-AU" dirty="0">
                <a:solidFill>
                  <a:schemeClr val="accent1"/>
                </a:solidFill>
                <a:latin typeface="Calibri"/>
                <a:cs typeface="Calibri"/>
              </a:rPr>
              <a:t>In addition to many other investors supporting our partners, graduate students, etc.</a:t>
            </a:r>
            <a:endParaRPr lang="en-GB" dirty="0">
              <a:solidFill>
                <a:schemeClr val="accent1"/>
              </a:solidFill>
              <a:latin typeface="Calibri"/>
              <a:cs typeface="Calibri"/>
            </a:endParaRPr>
          </a:p>
        </p:txBody>
      </p:sp>
      <p:pic>
        <p:nvPicPr>
          <p:cNvPr id="5" name="Picture Placeholder 6" descr="DSC_2523.JPG"/>
          <p:cNvPicPr>
            <a:picLocks noChangeAspect="1"/>
          </p:cNvPicPr>
          <p:nvPr/>
        </p:nvPicPr>
        <p:blipFill>
          <a:blip r:embed="rId2" cstate="email"/>
          <a:srcRect/>
          <a:stretch>
            <a:fillRect/>
          </a:stretch>
        </p:blipFill>
        <p:spPr>
          <a:xfrm>
            <a:off x="457200" y="1676400"/>
            <a:ext cx="2686080" cy="392431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7501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464" y="194910"/>
            <a:ext cx="9215502" cy="785818"/>
          </a:xfrm>
        </p:spPr>
        <p:txBody>
          <a:bodyPr/>
          <a:lstStyle/>
          <a:p>
            <a:r>
              <a:rPr lang="en-US" dirty="0" err="1">
                <a:latin typeface="Calibri"/>
                <a:cs typeface="Calibri"/>
              </a:rPr>
              <a:t>BecA</a:t>
            </a:r>
            <a:r>
              <a:rPr lang="en-US" dirty="0">
                <a:latin typeface="Calibri"/>
                <a:cs typeface="Calibri"/>
              </a:rPr>
              <a:t>-CSIRO partnership</a:t>
            </a:r>
          </a:p>
        </p:txBody>
      </p:sp>
      <p:sp>
        <p:nvSpPr>
          <p:cNvPr id="9" name="Rounded Rectangle 8"/>
          <p:cNvSpPr/>
          <p:nvPr/>
        </p:nvSpPr>
        <p:spPr>
          <a:xfrm>
            <a:off x="292850" y="1685950"/>
            <a:ext cx="5524246" cy="3111202"/>
          </a:xfrm>
          <a:prstGeom prst="roundRect">
            <a:avLst/>
          </a:prstGeom>
          <a:solidFill>
            <a:schemeClr val="bg1"/>
          </a:solid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itchFamily="34" charset="0"/>
              <a:cs typeface="Calibri" pitchFamily="34" charset="0"/>
            </a:endParaRPr>
          </a:p>
        </p:txBody>
      </p:sp>
      <p:sp>
        <p:nvSpPr>
          <p:cNvPr id="10" name="Rounded Rectangle 9"/>
          <p:cNvSpPr/>
          <p:nvPr/>
        </p:nvSpPr>
        <p:spPr>
          <a:xfrm>
            <a:off x="6248970" y="1700808"/>
            <a:ext cx="3384550" cy="2967256"/>
          </a:xfrm>
          <a:prstGeom prst="roundRect">
            <a:avLst/>
          </a:prstGeom>
          <a:solidFill>
            <a:srgbClr val="FFFFFF"/>
          </a:solid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rgbClr val="FF0000"/>
              </a:solidFill>
              <a:latin typeface="Calibri" pitchFamily="34" charset="0"/>
              <a:cs typeface="Calibri" pitchFamily="34" charset="0"/>
            </a:endParaRPr>
          </a:p>
          <a:p>
            <a:pPr algn="ctr"/>
            <a:r>
              <a:rPr lang="en-US" sz="2400" b="1" dirty="0">
                <a:solidFill>
                  <a:schemeClr val="accent5"/>
                </a:solidFill>
                <a:latin typeface="Calibri" pitchFamily="34" charset="0"/>
                <a:cs typeface="Calibri" pitchFamily="34" charset="0"/>
              </a:rPr>
              <a:t>Capacity building through </a:t>
            </a:r>
          </a:p>
          <a:p>
            <a:pPr algn="ctr"/>
            <a:r>
              <a:rPr lang="en-US" sz="2400" b="1" i="1" dirty="0">
                <a:solidFill>
                  <a:schemeClr val="accent5"/>
                </a:solidFill>
                <a:latin typeface="Calibri" pitchFamily="34" charset="0"/>
                <a:cs typeface="Calibri" pitchFamily="34" charset="0"/>
              </a:rPr>
              <a:t>African Biosciences Challenge Fund</a:t>
            </a:r>
          </a:p>
          <a:p>
            <a:pPr algn="ctr"/>
            <a:endParaRPr lang="en-US" sz="800" dirty="0">
              <a:solidFill>
                <a:srgbClr val="FF0000"/>
              </a:solidFill>
              <a:latin typeface="Calibri" pitchFamily="34" charset="0"/>
              <a:cs typeface="Calibri" pitchFamily="34" charset="0"/>
            </a:endParaRPr>
          </a:p>
          <a:p>
            <a:pPr marL="285750" indent="-285750">
              <a:buFont typeface="Arial" pitchFamily="34" charset="0"/>
              <a:buChar char="•"/>
            </a:pPr>
            <a:r>
              <a:rPr lang="en-US" sz="2000" dirty="0">
                <a:solidFill>
                  <a:schemeClr val="tx2"/>
                </a:solidFill>
                <a:latin typeface="Calibri" pitchFamily="34" charset="0"/>
                <a:cs typeface="Calibri" pitchFamily="34" charset="0"/>
              </a:rPr>
              <a:t>Courses and workshops</a:t>
            </a:r>
          </a:p>
          <a:p>
            <a:pPr marL="285750" indent="-285750">
              <a:buFont typeface="Arial" pitchFamily="34" charset="0"/>
              <a:buChar char="•"/>
            </a:pPr>
            <a:r>
              <a:rPr lang="en-US" sz="2000" dirty="0">
                <a:solidFill>
                  <a:schemeClr val="tx2"/>
                </a:solidFill>
                <a:latin typeface="Calibri" pitchFamily="34" charset="0"/>
                <a:cs typeface="Calibri" pitchFamily="34" charset="0"/>
              </a:rPr>
              <a:t>Visiting Scientists</a:t>
            </a:r>
          </a:p>
          <a:p>
            <a:pPr marL="285750" indent="-285750">
              <a:buFont typeface="Arial" pitchFamily="34" charset="0"/>
              <a:buChar char="•"/>
            </a:pPr>
            <a:r>
              <a:rPr lang="en-US" sz="2000" dirty="0">
                <a:solidFill>
                  <a:schemeClr val="tx2"/>
                </a:solidFill>
                <a:latin typeface="Calibri" pitchFamily="34" charset="0"/>
                <a:cs typeface="Calibri" pitchFamily="34" charset="0"/>
              </a:rPr>
              <a:t>Institutional Capacity Building</a:t>
            </a:r>
          </a:p>
          <a:p>
            <a:pPr algn="ctr"/>
            <a:endParaRPr lang="en-US" dirty="0">
              <a:solidFill>
                <a:srgbClr val="FF0000"/>
              </a:solidFill>
            </a:endParaRPr>
          </a:p>
        </p:txBody>
      </p:sp>
      <p:sp>
        <p:nvSpPr>
          <p:cNvPr id="11" name="Rectangle 10"/>
          <p:cNvSpPr/>
          <p:nvPr/>
        </p:nvSpPr>
        <p:spPr>
          <a:xfrm>
            <a:off x="1177420" y="1732876"/>
            <a:ext cx="3879850" cy="342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5"/>
                </a:solidFill>
                <a:latin typeface="Calibri" pitchFamily="34" charset="0"/>
                <a:cs typeface="Calibri" pitchFamily="34" charset="0"/>
              </a:rPr>
              <a:t>Research Projects</a:t>
            </a:r>
          </a:p>
        </p:txBody>
      </p:sp>
      <p:cxnSp>
        <p:nvCxnSpPr>
          <p:cNvPr id="12" name="Straight Connector 11"/>
          <p:cNvCxnSpPr/>
          <p:nvPr/>
        </p:nvCxnSpPr>
        <p:spPr>
          <a:xfrm>
            <a:off x="2576454" y="2145080"/>
            <a:ext cx="13682" cy="2652072"/>
          </a:xfrm>
          <a:prstGeom prst="line">
            <a:avLst/>
          </a:prstGeom>
          <a:ln w="38100" cmpd="sng">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370756" y="3501760"/>
            <a:ext cx="1053852" cy="719328"/>
          </a:xfrm>
          <a:prstGeom prst="ellipse">
            <a:avLst/>
          </a:prstGeom>
          <a:solidFill>
            <a:schemeClr val="tx1">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a:solidFill>
                  <a:schemeClr val="tx2"/>
                </a:solidFill>
                <a:latin typeface="Calibri" pitchFamily="34" charset="0"/>
                <a:cs typeface="Calibri" pitchFamily="34" charset="0"/>
              </a:rPr>
              <a:t>PPR</a:t>
            </a:r>
          </a:p>
        </p:txBody>
      </p:sp>
      <p:sp>
        <p:nvSpPr>
          <p:cNvPr id="14" name="Oval 13"/>
          <p:cNvSpPr/>
          <p:nvPr/>
        </p:nvSpPr>
        <p:spPr>
          <a:xfrm>
            <a:off x="1361178" y="2996952"/>
            <a:ext cx="1055032" cy="762000"/>
          </a:xfrm>
          <a:prstGeom prst="ellipse">
            <a:avLst/>
          </a:prstGeom>
          <a:solidFill>
            <a:schemeClr val="tx1">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a:solidFill>
                  <a:schemeClr val="tx2"/>
                </a:solidFill>
                <a:latin typeface="Calibri" pitchFamily="34" charset="0"/>
                <a:cs typeface="Calibri" pitchFamily="34" charset="0"/>
              </a:rPr>
              <a:t>ASF</a:t>
            </a:r>
          </a:p>
        </p:txBody>
      </p:sp>
      <p:sp>
        <p:nvSpPr>
          <p:cNvPr id="15" name="Oval 14"/>
          <p:cNvSpPr/>
          <p:nvPr/>
        </p:nvSpPr>
        <p:spPr>
          <a:xfrm>
            <a:off x="1361178" y="3963144"/>
            <a:ext cx="1071542" cy="762000"/>
          </a:xfrm>
          <a:prstGeom prst="ellipse">
            <a:avLst/>
          </a:prstGeom>
          <a:solidFill>
            <a:schemeClr val="tx1">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a:solidFill>
                  <a:schemeClr val="tx2"/>
                </a:solidFill>
                <a:latin typeface="Calibri" pitchFamily="34" charset="0"/>
                <a:cs typeface="Calibri" pitchFamily="34" charset="0"/>
              </a:rPr>
              <a:t>CBPP</a:t>
            </a:r>
          </a:p>
        </p:txBody>
      </p:sp>
      <p:sp>
        <p:nvSpPr>
          <p:cNvPr id="17" name="Rectangle 16"/>
          <p:cNvSpPr/>
          <p:nvPr/>
        </p:nvSpPr>
        <p:spPr>
          <a:xfrm>
            <a:off x="2637039" y="3870944"/>
            <a:ext cx="1523873" cy="710184"/>
          </a:xfrm>
          <a:prstGeom prst="rect">
            <a:avLst/>
          </a:prstGeom>
          <a:solidFill>
            <a:schemeClr val="tx1">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a:solidFill>
                  <a:schemeClr val="tx2"/>
                </a:solidFill>
                <a:latin typeface="Calibri" pitchFamily="34" charset="0"/>
                <a:cs typeface="Calibri" pitchFamily="34" charset="0"/>
              </a:rPr>
              <a:t>Mushrooms</a:t>
            </a:r>
          </a:p>
        </p:txBody>
      </p:sp>
      <p:sp>
        <p:nvSpPr>
          <p:cNvPr id="18" name="Rectangle 17"/>
          <p:cNvSpPr/>
          <p:nvPr/>
        </p:nvSpPr>
        <p:spPr>
          <a:xfrm>
            <a:off x="4263336" y="2924002"/>
            <a:ext cx="1402583" cy="710184"/>
          </a:xfrm>
          <a:prstGeom prst="rect">
            <a:avLst/>
          </a:prstGeom>
          <a:solidFill>
            <a:schemeClr val="tx1">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a:solidFill>
                  <a:schemeClr val="tx2"/>
                </a:solidFill>
                <a:latin typeface="Calibri" pitchFamily="34" charset="0"/>
                <a:cs typeface="Calibri" pitchFamily="34" charset="0"/>
              </a:rPr>
              <a:t>Amaranth</a:t>
            </a:r>
          </a:p>
        </p:txBody>
      </p:sp>
      <p:sp>
        <p:nvSpPr>
          <p:cNvPr id="19" name="Rectangle 18"/>
          <p:cNvSpPr/>
          <p:nvPr/>
        </p:nvSpPr>
        <p:spPr>
          <a:xfrm>
            <a:off x="4267464" y="3866372"/>
            <a:ext cx="1398044" cy="710184"/>
          </a:xfrm>
          <a:prstGeom prst="rect">
            <a:avLst/>
          </a:prstGeom>
          <a:solidFill>
            <a:schemeClr val="tx1">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a:solidFill>
                  <a:schemeClr val="tx2"/>
                </a:solidFill>
                <a:latin typeface="Calibri" pitchFamily="34" charset="0"/>
                <a:cs typeface="Calibri" pitchFamily="34" charset="0"/>
              </a:rPr>
              <a:t>Domestic cavies</a:t>
            </a:r>
          </a:p>
        </p:txBody>
      </p:sp>
      <p:cxnSp>
        <p:nvCxnSpPr>
          <p:cNvPr id="20" name="Straight Connector 19"/>
          <p:cNvCxnSpPr/>
          <p:nvPr/>
        </p:nvCxnSpPr>
        <p:spPr>
          <a:xfrm flipV="1">
            <a:off x="285880" y="2139746"/>
            <a:ext cx="5507166" cy="5334"/>
          </a:xfrm>
          <a:prstGeom prst="line">
            <a:avLst/>
          </a:prstGeom>
          <a:ln w="38100" cmpd="sng">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357888" y="2276872"/>
            <a:ext cx="2232248" cy="389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1"/>
                </a:solidFill>
                <a:latin typeface="Calibri" pitchFamily="34" charset="0"/>
                <a:cs typeface="Calibri" pitchFamily="34" charset="0"/>
              </a:rPr>
              <a:t>Animal Health R&amp;D </a:t>
            </a:r>
          </a:p>
        </p:txBody>
      </p:sp>
      <p:sp>
        <p:nvSpPr>
          <p:cNvPr id="22" name="Rectangle 21"/>
          <p:cNvSpPr/>
          <p:nvPr/>
        </p:nvSpPr>
        <p:spPr>
          <a:xfrm>
            <a:off x="2662144" y="2291800"/>
            <a:ext cx="2894774" cy="359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1"/>
                </a:solidFill>
                <a:latin typeface="Calibri" pitchFamily="34" charset="0"/>
                <a:cs typeface="Calibri" pitchFamily="34" charset="0"/>
              </a:rPr>
              <a:t>Food &amp; Nutrition Science</a:t>
            </a:r>
          </a:p>
        </p:txBody>
      </p:sp>
      <p:sp>
        <p:nvSpPr>
          <p:cNvPr id="26" name="Rounded Rectangle 25"/>
          <p:cNvSpPr/>
          <p:nvPr/>
        </p:nvSpPr>
        <p:spPr>
          <a:xfrm>
            <a:off x="6321152" y="5205568"/>
            <a:ext cx="3312368" cy="743712"/>
          </a:xfrm>
          <a:prstGeom prst="roundRect">
            <a:avLst/>
          </a:prstGeom>
          <a:solidFill>
            <a:srgbClr val="FFFFFF"/>
          </a:solid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5"/>
                </a:solidFill>
                <a:latin typeface="Calibri" pitchFamily="34" charset="0"/>
                <a:cs typeface="Calibri" pitchFamily="34" charset="0"/>
              </a:rPr>
              <a:t>Core support</a:t>
            </a:r>
          </a:p>
        </p:txBody>
      </p:sp>
      <p:grpSp>
        <p:nvGrpSpPr>
          <p:cNvPr id="27" name="Group 33"/>
          <p:cNvGrpSpPr/>
          <p:nvPr/>
        </p:nvGrpSpPr>
        <p:grpSpPr>
          <a:xfrm>
            <a:off x="6033120" y="214536"/>
            <a:ext cx="750065" cy="838200"/>
            <a:chOff x="5701864" y="47298"/>
            <a:chExt cx="692368" cy="838200"/>
          </a:xfrm>
        </p:grpSpPr>
        <p:sp>
          <p:nvSpPr>
            <p:cNvPr id="28" name="Rectangle 27"/>
            <p:cNvSpPr/>
            <p:nvPr/>
          </p:nvSpPr>
          <p:spPr>
            <a:xfrm>
              <a:off x="5701864" y="47298"/>
              <a:ext cx="692368" cy="8382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9" name="Picture 24" descr="csiro_sm"/>
            <p:cNvPicPr>
              <a:picLocks noChangeAspect="1" noChangeArrowheads="1"/>
            </p:cNvPicPr>
            <p:nvPr/>
          </p:nvPicPr>
          <p:blipFill>
            <a:blip r:embed="rId2" cstate="email"/>
            <a:srcRect/>
            <a:stretch>
              <a:fillRect/>
            </a:stretch>
          </p:blipFill>
          <p:spPr bwMode="auto">
            <a:xfrm>
              <a:off x="5773127" y="117575"/>
              <a:ext cx="589573" cy="707488"/>
            </a:xfrm>
            <a:prstGeom prst="rect">
              <a:avLst/>
            </a:prstGeom>
            <a:noFill/>
            <a:ln w="9525">
              <a:noFill/>
              <a:miter lim="800000"/>
              <a:headEnd/>
              <a:tailEnd/>
            </a:ln>
          </p:spPr>
        </p:pic>
      </p:grpSp>
      <p:pic>
        <p:nvPicPr>
          <p:cNvPr id="30" name="Picture 42" descr="ausaid logo to use"/>
          <p:cNvPicPr>
            <a:picLocks noChangeAspect="1" noChangeArrowheads="1"/>
          </p:cNvPicPr>
          <p:nvPr/>
        </p:nvPicPr>
        <p:blipFill>
          <a:blip r:embed="rId3" cstate="email"/>
          <a:srcRect/>
          <a:stretch>
            <a:fillRect/>
          </a:stretch>
        </p:blipFill>
        <p:spPr bwMode="auto">
          <a:xfrm>
            <a:off x="7099300" y="420043"/>
            <a:ext cx="2659152" cy="560685"/>
          </a:xfrm>
          <a:prstGeom prst="rect">
            <a:avLst/>
          </a:prstGeom>
          <a:noFill/>
          <a:ln w="9525">
            <a:noFill/>
            <a:miter lim="800000"/>
            <a:headEnd/>
            <a:tailEnd/>
          </a:ln>
        </p:spPr>
      </p:pic>
      <p:sp>
        <p:nvSpPr>
          <p:cNvPr id="31" name="Rounded Rectangle 30"/>
          <p:cNvSpPr/>
          <p:nvPr/>
        </p:nvSpPr>
        <p:spPr>
          <a:xfrm>
            <a:off x="309930" y="5133560"/>
            <a:ext cx="5507166" cy="959736"/>
          </a:xfrm>
          <a:prstGeom prst="roundRect">
            <a:avLst/>
          </a:prstGeom>
          <a:solidFill>
            <a:srgbClr val="FFFFFF"/>
          </a:solid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accent5"/>
                </a:solidFill>
                <a:latin typeface="Calibri" pitchFamily="34" charset="0"/>
                <a:cs typeface="Calibri" pitchFamily="34" charset="0"/>
              </a:rPr>
              <a:t>Co-investment</a:t>
            </a:r>
            <a:r>
              <a:rPr lang="en-US" sz="2400" b="1" dirty="0">
                <a:solidFill>
                  <a:srgbClr val="FF0000"/>
                </a:solidFill>
                <a:latin typeface="Calibri" pitchFamily="34" charset="0"/>
                <a:cs typeface="Calibri" pitchFamily="34" charset="0"/>
              </a:rPr>
              <a:t> </a:t>
            </a:r>
            <a:r>
              <a:rPr lang="en-US" sz="2400" dirty="0">
                <a:solidFill>
                  <a:schemeClr val="tx2"/>
                </a:solidFill>
                <a:latin typeface="Calibri" pitchFamily="34" charset="0"/>
                <a:cs typeface="Calibri" pitchFamily="34" charset="0"/>
              </a:rPr>
              <a:t>and CSIRO/Australian scientific </a:t>
            </a:r>
            <a:r>
              <a:rPr lang="en-US" sz="2400" b="1" dirty="0">
                <a:solidFill>
                  <a:schemeClr val="accent5"/>
                </a:solidFill>
                <a:latin typeface="Calibri" pitchFamily="34" charset="0"/>
                <a:cs typeface="Calibri" pitchFamily="34" charset="0"/>
              </a:rPr>
              <a:t>collaboration</a:t>
            </a:r>
          </a:p>
        </p:txBody>
      </p:sp>
      <p:sp>
        <p:nvSpPr>
          <p:cNvPr id="37" name="Rectangle 36"/>
          <p:cNvSpPr/>
          <p:nvPr/>
        </p:nvSpPr>
        <p:spPr>
          <a:xfrm>
            <a:off x="2648744" y="2924944"/>
            <a:ext cx="1512168" cy="710184"/>
          </a:xfrm>
          <a:prstGeom prst="rect">
            <a:avLst/>
          </a:prstGeom>
          <a:solidFill>
            <a:schemeClr val="tx1">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err="1">
                <a:solidFill>
                  <a:schemeClr val="tx2"/>
                </a:solidFill>
                <a:latin typeface="Calibri" pitchFamily="34" charset="0"/>
                <a:cs typeface="Calibri" pitchFamily="34" charset="0"/>
              </a:rPr>
              <a:t>Aflatoxin</a:t>
            </a:r>
            <a:endParaRPr lang="en-US" sz="2000" b="1" dirty="0">
              <a:solidFill>
                <a:schemeClr val="tx2"/>
              </a:solidFill>
              <a:latin typeface="Calibri" pitchFamily="34" charset="0"/>
              <a:cs typeface="Calibri" pitchFamily="34" charset="0"/>
            </a:endParaRPr>
          </a:p>
        </p:txBody>
      </p:sp>
    </p:spTree>
    <p:extLst>
      <p:ext uri="{BB962C8B-B14F-4D97-AF65-F5344CB8AC3E}">
        <p14:creationId xmlns:p14="http://schemas.microsoft.com/office/powerpoint/2010/main" val="3679880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464" y="194910"/>
            <a:ext cx="5434136" cy="785818"/>
          </a:xfrm>
        </p:spPr>
        <p:txBody>
          <a:bodyPr/>
          <a:lstStyle/>
          <a:p>
            <a:r>
              <a:rPr lang="en-US" dirty="0">
                <a:latin typeface="Calibri"/>
                <a:cs typeface="Calibri"/>
              </a:rPr>
              <a:t>BMGF Funding to </a:t>
            </a:r>
            <a:r>
              <a:rPr lang="en-US" dirty="0" err="1">
                <a:latin typeface="Calibri"/>
                <a:cs typeface="Calibri"/>
              </a:rPr>
              <a:t>BecA</a:t>
            </a:r>
            <a:endParaRPr lang="en-US" dirty="0">
              <a:latin typeface="Calibri"/>
              <a:cs typeface="Calibri"/>
            </a:endParaRPr>
          </a:p>
        </p:txBody>
      </p:sp>
      <p:sp>
        <p:nvSpPr>
          <p:cNvPr id="9" name="Rounded Rectangle 8"/>
          <p:cNvSpPr/>
          <p:nvPr/>
        </p:nvSpPr>
        <p:spPr>
          <a:xfrm>
            <a:off x="914400" y="2261592"/>
            <a:ext cx="4038600" cy="2428850"/>
          </a:xfrm>
          <a:prstGeom prst="roundRect">
            <a:avLst/>
          </a:prstGeom>
          <a:solidFill>
            <a:schemeClr val="bg1"/>
          </a:solid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1E1C11"/>
                </a:solidFill>
                <a:latin typeface="Calibri" pitchFamily="34" charset="0"/>
                <a:cs typeface="Calibri" pitchFamily="34" charset="0"/>
              </a:rPr>
              <a:t>Key staffing/Core support</a:t>
            </a:r>
          </a:p>
          <a:p>
            <a:pPr algn="ctr"/>
            <a:endParaRPr lang="en-US" sz="2400" b="1" dirty="0">
              <a:solidFill>
                <a:srgbClr val="1E1C11"/>
              </a:solidFill>
              <a:latin typeface="Calibri" pitchFamily="34" charset="0"/>
              <a:cs typeface="Calibri" pitchFamily="34" charset="0"/>
            </a:endParaRPr>
          </a:p>
          <a:p>
            <a:pPr algn="ctr"/>
            <a:r>
              <a:rPr lang="en-US" sz="2400" dirty="0">
                <a:solidFill>
                  <a:srgbClr val="1E1C11"/>
                </a:solidFill>
                <a:latin typeface="Calibri" pitchFamily="34" charset="0"/>
                <a:cs typeface="Calibri" pitchFamily="34" charset="0"/>
              </a:rPr>
              <a:t>Genomics</a:t>
            </a:r>
          </a:p>
          <a:p>
            <a:pPr algn="ctr"/>
            <a:r>
              <a:rPr lang="en-US" sz="2400" dirty="0">
                <a:solidFill>
                  <a:srgbClr val="1E1C11"/>
                </a:solidFill>
                <a:latin typeface="Calibri" pitchFamily="34" charset="0"/>
                <a:cs typeface="Calibri" pitchFamily="34" charset="0"/>
              </a:rPr>
              <a:t>Bioinformatics </a:t>
            </a:r>
          </a:p>
          <a:p>
            <a:pPr algn="ctr"/>
            <a:r>
              <a:rPr lang="en-US" sz="2400" dirty="0">
                <a:solidFill>
                  <a:srgbClr val="1E1C11"/>
                </a:solidFill>
                <a:latin typeface="Calibri" pitchFamily="34" charset="0"/>
                <a:cs typeface="Calibri" pitchFamily="34" charset="0"/>
              </a:rPr>
              <a:t>Crop Breeder</a:t>
            </a:r>
          </a:p>
        </p:txBody>
      </p:sp>
      <p:sp>
        <p:nvSpPr>
          <p:cNvPr id="10" name="Rounded Rectangle 9"/>
          <p:cNvSpPr/>
          <p:nvPr/>
        </p:nvSpPr>
        <p:spPr>
          <a:xfrm>
            <a:off x="5562600" y="2209800"/>
            <a:ext cx="3384550" cy="2967256"/>
          </a:xfrm>
          <a:prstGeom prst="roundRect">
            <a:avLst/>
          </a:prstGeom>
          <a:solidFill>
            <a:srgbClr val="FFFFFF"/>
          </a:solid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rgbClr val="FF0000"/>
              </a:solidFill>
              <a:latin typeface="Calibri" pitchFamily="34" charset="0"/>
              <a:cs typeface="Calibri" pitchFamily="34" charset="0"/>
            </a:endParaRPr>
          </a:p>
          <a:p>
            <a:pPr algn="ctr"/>
            <a:r>
              <a:rPr lang="en-US" sz="2400" b="1" dirty="0">
                <a:solidFill>
                  <a:srgbClr val="1E1C11"/>
                </a:solidFill>
                <a:latin typeface="Calibri" pitchFamily="34" charset="0"/>
                <a:cs typeface="Calibri" pitchFamily="34" charset="0"/>
              </a:rPr>
              <a:t>Capacity building through </a:t>
            </a:r>
          </a:p>
          <a:p>
            <a:pPr algn="ctr"/>
            <a:r>
              <a:rPr lang="en-US" sz="2400" b="1" i="1" dirty="0">
                <a:solidFill>
                  <a:srgbClr val="1E1C11"/>
                </a:solidFill>
                <a:latin typeface="Calibri" pitchFamily="34" charset="0"/>
                <a:cs typeface="Calibri" pitchFamily="34" charset="0"/>
              </a:rPr>
              <a:t>African Biosciences Challenge Fund</a:t>
            </a:r>
          </a:p>
          <a:p>
            <a:pPr algn="ctr"/>
            <a:endParaRPr lang="en-US" sz="800" dirty="0">
              <a:solidFill>
                <a:srgbClr val="1E1C11"/>
              </a:solidFill>
              <a:latin typeface="Calibri" pitchFamily="34" charset="0"/>
              <a:cs typeface="Calibri" pitchFamily="34" charset="0"/>
            </a:endParaRPr>
          </a:p>
          <a:p>
            <a:pPr marL="285750" indent="-285750">
              <a:buFont typeface="Arial" pitchFamily="34" charset="0"/>
              <a:buChar char="•"/>
            </a:pPr>
            <a:r>
              <a:rPr lang="en-US" sz="2000" dirty="0">
                <a:solidFill>
                  <a:srgbClr val="1E1C11"/>
                </a:solidFill>
                <a:latin typeface="Calibri" pitchFamily="34" charset="0"/>
                <a:cs typeface="Calibri" pitchFamily="34" charset="0"/>
              </a:rPr>
              <a:t>Courses and workshops</a:t>
            </a:r>
          </a:p>
          <a:p>
            <a:pPr marL="285750" indent="-285750">
              <a:buFont typeface="Arial" pitchFamily="34" charset="0"/>
              <a:buChar char="•"/>
            </a:pPr>
            <a:r>
              <a:rPr lang="en-US" sz="2000" dirty="0">
                <a:solidFill>
                  <a:srgbClr val="1E1C11"/>
                </a:solidFill>
                <a:latin typeface="Calibri" pitchFamily="34" charset="0"/>
                <a:cs typeface="Calibri" pitchFamily="34" charset="0"/>
              </a:rPr>
              <a:t>Visiting Scientists</a:t>
            </a:r>
          </a:p>
          <a:p>
            <a:pPr marL="285750" indent="-285750">
              <a:buFont typeface="Arial" pitchFamily="34" charset="0"/>
              <a:buChar char="•"/>
            </a:pPr>
            <a:r>
              <a:rPr lang="en-US" sz="2000" dirty="0">
                <a:solidFill>
                  <a:srgbClr val="1E1C11"/>
                </a:solidFill>
                <a:latin typeface="Calibri" pitchFamily="34" charset="0"/>
                <a:cs typeface="Calibri" pitchFamily="34" charset="0"/>
              </a:rPr>
              <a:t>Institutional Capacity Building</a:t>
            </a:r>
          </a:p>
          <a:p>
            <a:pPr algn="ctr"/>
            <a:endParaRPr lang="en-US" dirty="0">
              <a:solidFill>
                <a:srgbClr val="FF0000"/>
              </a:solidFill>
            </a:endParaRPr>
          </a:p>
        </p:txBody>
      </p:sp>
      <p:pic>
        <p:nvPicPr>
          <p:cNvPr id="23" name="Picture 53"/>
          <p:cNvPicPr>
            <a:picLocks noChangeAspect="1"/>
          </p:cNvPicPr>
          <p:nvPr/>
        </p:nvPicPr>
        <p:blipFill>
          <a:blip r:embed="rId2" cstate="email"/>
          <a:srcRect/>
          <a:stretch>
            <a:fillRect/>
          </a:stretch>
        </p:blipFill>
        <p:spPr bwMode="auto">
          <a:xfrm>
            <a:off x="6327324" y="299592"/>
            <a:ext cx="3063056" cy="614808"/>
          </a:xfrm>
          <a:prstGeom prst="rect">
            <a:avLst/>
          </a:prstGeom>
          <a:solidFill>
            <a:schemeClr val="accent3"/>
          </a:solidFill>
          <a:ln w="57150">
            <a:solidFill>
              <a:schemeClr val="accent3"/>
            </a:solidFill>
            <a:miter lim="800000"/>
            <a:headEnd/>
            <a:tailEnd/>
          </a:ln>
        </p:spPr>
      </p:pic>
      <p:pic>
        <p:nvPicPr>
          <p:cNvPr id="24"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9880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464" y="204782"/>
            <a:ext cx="5205536" cy="785818"/>
          </a:xfrm>
        </p:spPr>
        <p:txBody>
          <a:bodyPr/>
          <a:lstStyle/>
          <a:p>
            <a:r>
              <a:rPr lang="en-US" sz="4400" dirty="0">
                <a:latin typeface="Calibri"/>
                <a:cs typeface="Calibri"/>
              </a:rPr>
              <a:t>Swedish partnership</a:t>
            </a:r>
          </a:p>
        </p:txBody>
      </p:sp>
      <p:sp>
        <p:nvSpPr>
          <p:cNvPr id="10" name="Rounded Rectangle 9"/>
          <p:cNvSpPr/>
          <p:nvPr/>
        </p:nvSpPr>
        <p:spPr>
          <a:xfrm>
            <a:off x="6248970" y="1700808"/>
            <a:ext cx="3384550" cy="2967256"/>
          </a:xfrm>
          <a:prstGeom prst="roundRect">
            <a:avLst/>
          </a:prstGeom>
          <a:solidFill>
            <a:srgbClr val="FFFFFF"/>
          </a:solid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accent5"/>
                </a:solidFill>
                <a:latin typeface="+mj-lt"/>
                <a:cs typeface="Calibri" pitchFamily="34" charset="0"/>
              </a:rPr>
              <a:t>Capacity building through </a:t>
            </a:r>
          </a:p>
          <a:p>
            <a:pPr algn="ctr"/>
            <a:r>
              <a:rPr lang="en-US" sz="2200" b="1" i="1" dirty="0">
                <a:solidFill>
                  <a:schemeClr val="accent5"/>
                </a:solidFill>
                <a:latin typeface="+mj-lt"/>
                <a:cs typeface="Calibri" pitchFamily="34" charset="0"/>
              </a:rPr>
              <a:t>African Biosciences Challenge Fund</a:t>
            </a:r>
          </a:p>
          <a:p>
            <a:pPr algn="ctr"/>
            <a:endParaRPr lang="en-US" sz="800" dirty="0">
              <a:solidFill>
                <a:srgbClr val="FF0000"/>
              </a:solidFill>
              <a:latin typeface="+mj-lt"/>
              <a:cs typeface="Calibri" pitchFamily="34" charset="0"/>
            </a:endParaRPr>
          </a:p>
          <a:p>
            <a:pPr marL="285750" indent="-285750">
              <a:buFont typeface="Arial" pitchFamily="34" charset="0"/>
              <a:buChar char="•"/>
            </a:pPr>
            <a:r>
              <a:rPr lang="en-US" sz="2000" dirty="0">
                <a:solidFill>
                  <a:schemeClr val="tx2"/>
                </a:solidFill>
                <a:latin typeface="+mj-lt"/>
                <a:cs typeface="Calibri" pitchFamily="34" charset="0"/>
              </a:rPr>
              <a:t>Courses and workshops</a:t>
            </a:r>
          </a:p>
          <a:p>
            <a:pPr marL="285750" indent="-285750">
              <a:buFont typeface="Arial" pitchFamily="34" charset="0"/>
              <a:buChar char="•"/>
            </a:pPr>
            <a:r>
              <a:rPr lang="en-US" sz="2000" dirty="0">
                <a:solidFill>
                  <a:schemeClr val="tx2"/>
                </a:solidFill>
                <a:latin typeface="+mj-lt"/>
                <a:cs typeface="Calibri" pitchFamily="34" charset="0"/>
              </a:rPr>
              <a:t>Visiting Scientists</a:t>
            </a:r>
          </a:p>
          <a:p>
            <a:pPr marL="285750" indent="-285750">
              <a:buFont typeface="Arial" pitchFamily="34" charset="0"/>
              <a:buChar char="•"/>
            </a:pPr>
            <a:r>
              <a:rPr lang="en-US" sz="2000" dirty="0">
                <a:solidFill>
                  <a:schemeClr val="tx2"/>
                </a:solidFill>
                <a:latin typeface="+mj-lt"/>
                <a:cs typeface="Calibri" pitchFamily="34" charset="0"/>
              </a:rPr>
              <a:t>Institutional Capacity Building</a:t>
            </a:r>
          </a:p>
          <a:p>
            <a:pPr algn="ctr"/>
            <a:endParaRPr lang="en-US" dirty="0">
              <a:solidFill>
                <a:srgbClr val="FF0000"/>
              </a:solidFill>
              <a:latin typeface="+mj-lt"/>
            </a:endParaRPr>
          </a:p>
        </p:txBody>
      </p:sp>
      <p:sp>
        <p:nvSpPr>
          <p:cNvPr id="11" name="Rectangle 10"/>
          <p:cNvSpPr/>
          <p:nvPr/>
        </p:nvSpPr>
        <p:spPr>
          <a:xfrm>
            <a:off x="115144" y="1412776"/>
            <a:ext cx="5544616" cy="4719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5"/>
                </a:solidFill>
                <a:latin typeface="Calibri" pitchFamily="34" charset="0"/>
                <a:cs typeface="Calibri" pitchFamily="34" charset="0"/>
              </a:rPr>
              <a:t>Research projects</a:t>
            </a:r>
          </a:p>
        </p:txBody>
      </p:sp>
      <p:sp>
        <p:nvSpPr>
          <p:cNvPr id="26" name="Rounded Rectangle 25"/>
          <p:cNvSpPr/>
          <p:nvPr/>
        </p:nvSpPr>
        <p:spPr>
          <a:xfrm>
            <a:off x="6321152" y="4989544"/>
            <a:ext cx="3312368" cy="743712"/>
          </a:xfrm>
          <a:prstGeom prst="roundRect">
            <a:avLst/>
          </a:prstGeom>
          <a:solidFill>
            <a:srgbClr val="FFFFFF"/>
          </a:solid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5"/>
                </a:solidFill>
                <a:latin typeface="+mj-lt"/>
                <a:cs typeface="Calibri" pitchFamily="34" charset="0"/>
              </a:rPr>
              <a:t>Core support</a:t>
            </a:r>
          </a:p>
        </p:txBody>
      </p:sp>
      <p:sp>
        <p:nvSpPr>
          <p:cNvPr id="31" name="Rounded Rectangle 30"/>
          <p:cNvSpPr/>
          <p:nvPr/>
        </p:nvSpPr>
        <p:spPr>
          <a:xfrm>
            <a:off x="228600" y="5061552"/>
            <a:ext cx="4427046" cy="959736"/>
          </a:xfrm>
          <a:prstGeom prst="roundRect">
            <a:avLst/>
          </a:prstGeom>
          <a:solidFill>
            <a:srgbClr val="FFFFFF"/>
          </a:solid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5"/>
                </a:solidFill>
                <a:latin typeface="+mj-lt"/>
                <a:cs typeface="Calibri" pitchFamily="34" charset="0"/>
              </a:rPr>
              <a:t>Bioinformatics platform </a:t>
            </a:r>
            <a:r>
              <a:rPr lang="en-US" sz="2400" dirty="0">
                <a:solidFill>
                  <a:schemeClr val="accent5"/>
                </a:solidFill>
                <a:latin typeface="+mj-lt"/>
                <a:cs typeface="Calibri" pitchFamily="34" charset="0"/>
              </a:rPr>
              <a:t>enh</a:t>
            </a:r>
            <a:r>
              <a:rPr lang="en-US" sz="2400" b="1" dirty="0">
                <a:solidFill>
                  <a:schemeClr val="accent5"/>
                </a:solidFill>
                <a:latin typeface="+mj-lt"/>
                <a:cs typeface="Calibri" pitchFamily="34" charset="0"/>
              </a:rPr>
              <a:t>ancement</a:t>
            </a:r>
          </a:p>
        </p:txBody>
      </p:sp>
      <p:pic>
        <p:nvPicPr>
          <p:cNvPr id="23" name="Picture 2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650322" y="244366"/>
            <a:ext cx="1595279" cy="548865"/>
          </a:xfrm>
          <a:prstGeom prst="rect">
            <a:avLst/>
          </a:prstGeom>
          <a:ln w="57150">
            <a:solidFill>
              <a:schemeClr val="bg1"/>
            </a:solidFill>
          </a:ln>
        </p:spPr>
      </p:pic>
      <p:pic>
        <p:nvPicPr>
          <p:cNvPr id="24" name="Picture 4"/>
          <p:cNvPicPr>
            <a:picLocks noChangeAspect="1" noChangeArrowheads="1"/>
          </p:cNvPicPr>
          <p:nvPr/>
        </p:nvPicPr>
        <p:blipFill>
          <a:blip r:embed="rId3" cstate="email"/>
          <a:srcRect/>
          <a:stretch>
            <a:fillRect/>
          </a:stretch>
        </p:blipFill>
        <p:spPr bwMode="auto">
          <a:xfrm>
            <a:off x="5943600" y="205341"/>
            <a:ext cx="1341318" cy="785259"/>
          </a:xfrm>
          <a:prstGeom prst="rect">
            <a:avLst/>
          </a:prstGeom>
          <a:solidFill>
            <a:schemeClr val="bg1"/>
          </a:solidFill>
          <a:ln w="28575">
            <a:solidFill>
              <a:schemeClr val="bg1"/>
            </a:solidFill>
            <a:miter lim="800000"/>
            <a:headEnd/>
            <a:tailEnd/>
          </a:ln>
        </p:spPr>
      </p:pic>
      <p:sp>
        <p:nvSpPr>
          <p:cNvPr id="25" name="Rounded Rectangle 24"/>
          <p:cNvSpPr/>
          <p:nvPr/>
        </p:nvSpPr>
        <p:spPr>
          <a:xfrm>
            <a:off x="228600" y="6093296"/>
            <a:ext cx="4427046" cy="692696"/>
          </a:xfrm>
          <a:prstGeom prst="roundRect">
            <a:avLst/>
          </a:prstGeom>
          <a:solidFill>
            <a:srgbClr val="FFFFFF"/>
          </a:solid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5"/>
                </a:solidFill>
                <a:latin typeface="+mj-lt"/>
                <a:cs typeface="Calibri" pitchFamily="34" charset="0"/>
              </a:rPr>
              <a:t>Staffing</a:t>
            </a:r>
          </a:p>
        </p:txBody>
      </p:sp>
      <p:sp>
        <p:nvSpPr>
          <p:cNvPr id="32" name="Oval 31"/>
          <p:cNvSpPr/>
          <p:nvPr/>
        </p:nvSpPr>
        <p:spPr>
          <a:xfrm>
            <a:off x="187152" y="1916832"/>
            <a:ext cx="5832648" cy="936104"/>
          </a:xfrm>
          <a:prstGeom prst="ellipse">
            <a:avLst/>
          </a:prstGeom>
          <a:solidFill>
            <a:schemeClr val="tx1">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a:solidFill>
                  <a:schemeClr val="tx2"/>
                </a:solidFill>
                <a:latin typeface="+mj-lt"/>
                <a:cs typeface="Calibri" pitchFamily="34" charset="0"/>
              </a:rPr>
              <a:t>Harnessing genetic diversity for improving goat productivity in Africa</a:t>
            </a:r>
          </a:p>
        </p:txBody>
      </p:sp>
      <p:sp>
        <p:nvSpPr>
          <p:cNvPr id="33" name="Oval 32"/>
          <p:cNvSpPr/>
          <p:nvPr/>
        </p:nvSpPr>
        <p:spPr>
          <a:xfrm>
            <a:off x="187152" y="2924944"/>
            <a:ext cx="5832648" cy="762000"/>
          </a:xfrm>
          <a:prstGeom prst="ellipse">
            <a:avLst/>
          </a:prstGeom>
          <a:solidFill>
            <a:schemeClr val="tx1">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a:solidFill>
                  <a:schemeClr val="tx2"/>
                </a:solidFill>
                <a:latin typeface="+mj-lt"/>
                <a:cs typeface="Calibri" pitchFamily="34" charset="0"/>
              </a:rPr>
              <a:t>Molecular diagnostics of crops and livestock diseases</a:t>
            </a:r>
          </a:p>
        </p:txBody>
      </p:sp>
      <p:sp>
        <p:nvSpPr>
          <p:cNvPr id="34" name="Oval 33"/>
          <p:cNvSpPr/>
          <p:nvPr/>
        </p:nvSpPr>
        <p:spPr>
          <a:xfrm>
            <a:off x="187152" y="3789040"/>
            <a:ext cx="5832648" cy="1080120"/>
          </a:xfrm>
          <a:prstGeom prst="ellipse">
            <a:avLst/>
          </a:prstGeom>
          <a:solidFill>
            <a:schemeClr val="tx1">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a:solidFill>
                  <a:schemeClr val="tx2"/>
                </a:solidFill>
                <a:latin typeface="+mj-lt"/>
                <a:cs typeface="Calibri" pitchFamily="34" charset="0"/>
              </a:rPr>
              <a:t>Tissue culture and plant transformation methods for addressing food security in Africa</a:t>
            </a:r>
          </a:p>
        </p:txBody>
      </p:sp>
      <p:sp>
        <p:nvSpPr>
          <p:cNvPr id="35" name="Rounded Rectangle 34"/>
          <p:cNvSpPr/>
          <p:nvPr/>
        </p:nvSpPr>
        <p:spPr>
          <a:xfrm>
            <a:off x="187152" y="1484784"/>
            <a:ext cx="5832648" cy="3528392"/>
          </a:xfrm>
          <a:prstGeom prst="roundRect">
            <a:avLst/>
          </a:prstGeom>
          <a:noFill/>
          <a:ln w="381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pic>
        <p:nvPicPr>
          <p:cNvPr id="14" name="Picture 50" descr="Picture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944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latin typeface="Calibri"/>
                <a:cs typeface="Calibri"/>
              </a:rPr>
              <a:t>Research at </a:t>
            </a:r>
            <a:r>
              <a:rPr lang="en-US" sz="4400" dirty="0" err="1">
                <a:latin typeface="Calibri"/>
                <a:cs typeface="Calibri"/>
              </a:rPr>
              <a:t>BecA</a:t>
            </a:r>
            <a:endParaRPr lang="en-US" sz="4400" dirty="0">
              <a:latin typeface="Calibri"/>
              <a:cs typeface="Calibri"/>
            </a:endParaRPr>
          </a:p>
        </p:txBody>
      </p:sp>
      <p:sp>
        <p:nvSpPr>
          <p:cNvPr id="3" name="Text Placeholder 2"/>
          <p:cNvSpPr>
            <a:spLocks noGrp="1"/>
          </p:cNvSpPr>
          <p:nvPr>
            <p:ph type="body" sz="half" idx="2"/>
          </p:nvPr>
        </p:nvSpPr>
        <p:spPr>
          <a:xfrm>
            <a:off x="2819400" y="1295400"/>
            <a:ext cx="6858000" cy="4800600"/>
          </a:xfrm>
        </p:spPr>
        <p:txBody>
          <a:bodyPr>
            <a:noAutofit/>
          </a:bodyPr>
          <a:lstStyle/>
          <a:p>
            <a:pPr>
              <a:spcAft>
                <a:spcPts val="0"/>
              </a:spcAft>
            </a:pPr>
            <a:r>
              <a:rPr lang="en-GB" b="1" dirty="0">
                <a:solidFill>
                  <a:srgbClr val="FF0000"/>
                </a:solidFill>
                <a:latin typeface="Calibri"/>
                <a:cs typeface="Calibri"/>
              </a:rPr>
              <a:t>I.  Livestock</a:t>
            </a:r>
          </a:p>
          <a:p>
            <a:pPr marL="342900" indent="-342900">
              <a:spcAft>
                <a:spcPts val="0"/>
              </a:spcAft>
              <a:buFont typeface="Wingdings" charset="2"/>
              <a:buChar char="Ø"/>
            </a:pPr>
            <a:r>
              <a:rPr lang="en-GB" dirty="0">
                <a:solidFill>
                  <a:srgbClr val="1E1C11"/>
                </a:solidFill>
                <a:latin typeface="Calibri"/>
                <a:cs typeface="Calibri"/>
              </a:rPr>
              <a:t>Improving animal health (diagnostics, … ), </a:t>
            </a:r>
            <a:r>
              <a:rPr lang="en-GB" dirty="0" err="1">
                <a:solidFill>
                  <a:srgbClr val="1E1C11"/>
                </a:solidFill>
                <a:latin typeface="Calibri"/>
                <a:cs typeface="Calibri"/>
              </a:rPr>
              <a:t>Zoonoses</a:t>
            </a:r>
            <a:endParaRPr lang="en-GB" dirty="0">
              <a:solidFill>
                <a:srgbClr val="1E1C11"/>
              </a:solidFill>
              <a:latin typeface="Calibri"/>
              <a:cs typeface="Calibri"/>
            </a:endParaRPr>
          </a:p>
          <a:p>
            <a:pPr marL="342900" indent="-342900">
              <a:spcAft>
                <a:spcPts val="0"/>
              </a:spcAft>
              <a:buFont typeface="Wingdings" charset="2"/>
              <a:buChar char="Ø"/>
            </a:pPr>
            <a:r>
              <a:rPr lang="en-GB" dirty="0">
                <a:solidFill>
                  <a:srgbClr val="1E1C11"/>
                </a:solidFill>
                <a:latin typeface="Calibri"/>
                <a:cs typeface="Calibri"/>
              </a:rPr>
              <a:t>Infectious diseases (viruses, bacteria, protozoa), </a:t>
            </a:r>
          </a:p>
          <a:p>
            <a:pPr marL="342900" indent="-342900">
              <a:spcAft>
                <a:spcPts val="0"/>
              </a:spcAft>
              <a:buFont typeface="Wingdings" charset="2"/>
              <a:buChar char="Ø"/>
            </a:pPr>
            <a:r>
              <a:rPr lang="en-GB" dirty="0">
                <a:solidFill>
                  <a:srgbClr val="1E1C11"/>
                </a:solidFill>
                <a:latin typeface="Calibri"/>
                <a:cs typeface="Calibri"/>
              </a:rPr>
              <a:t>Livestock genetic resources (for improved productivity)</a:t>
            </a:r>
          </a:p>
          <a:p>
            <a:pPr marL="342900" indent="-342900">
              <a:buFont typeface="Wingdings" charset="2"/>
              <a:buChar char="Ø"/>
            </a:pPr>
            <a:r>
              <a:rPr lang="en-GB" dirty="0">
                <a:solidFill>
                  <a:srgbClr val="1E1C11"/>
                </a:solidFill>
                <a:latin typeface="Calibri"/>
                <a:cs typeface="Calibri"/>
              </a:rPr>
              <a:t>Small livestock development</a:t>
            </a:r>
          </a:p>
          <a:p>
            <a:pPr>
              <a:spcAft>
                <a:spcPts val="0"/>
              </a:spcAft>
            </a:pPr>
            <a:r>
              <a:rPr lang="en-GB" b="1" dirty="0">
                <a:solidFill>
                  <a:srgbClr val="FF0000"/>
                </a:solidFill>
                <a:latin typeface="Calibri"/>
                <a:cs typeface="Calibri"/>
              </a:rPr>
              <a:t>II.  Crop Improvement</a:t>
            </a:r>
          </a:p>
          <a:p>
            <a:pPr marL="342900" indent="-342900">
              <a:spcAft>
                <a:spcPts val="0"/>
              </a:spcAft>
              <a:buFont typeface="Wingdings" charset="2"/>
              <a:buChar char="Ø"/>
            </a:pPr>
            <a:r>
              <a:rPr lang="en-GB" dirty="0">
                <a:solidFill>
                  <a:srgbClr val="1E1C11"/>
                </a:solidFill>
                <a:latin typeface="Calibri"/>
                <a:cs typeface="Calibri"/>
              </a:rPr>
              <a:t>Diversity studies </a:t>
            </a:r>
          </a:p>
          <a:p>
            <a:pPr marL="342900" indent="-342900">
              <a:spcAft>
                <a:spcPts val="0"/>
              </a:spcAft>
              <a:buFont typeface="Wingdings" charset="2"/>
              <a:buChar char="Ø"/>
            </a:pPr>
            <a:r>
              <a:rPr lang="en-GB" dirty="0">
                <a:solidFill>
                  <a:srgbClr val="1E1C11"/>
                </a:solidFill>
                <a:latin typeface="Calibri"/>
                <a:cs typeface="Calibri"/>
              </a:rPr>
              <a:t>Marker assisted selection (productivity and stresses …)</a:t>
            </a:r>
          </a:p>
          <a:p>
            <a:pPr marL="342900" indent="-342900">
              <a:buFont typeface="Wingdings" charset="2"/>
              <a:buChar char="Ø"/>
            </a:pPr>
            <a:r>
              <a:rPr lang="en-GB" dirty="0">
                <a:solidFill>
                  <a:srgbClr val="1E1C11"/>
                </a:solidFill>
                <a:latin typeface="Calibri"/>
                <a:cs typeface="Calibri"/>
              </a:rPr>
              <a:t>Transformation and regeneration </a:t>
            </a:r>
          </a:p>
          <a:p>
            <a:pPr>
              <a:spcAft>
                <a:spcPts val="0"/>
              </a:spcAft>
            </a:pPr>
            <a:r>
              <a:rPr lang="en-GB" b="1" dirty="0">
                <a:solidFill>
                  <a:srgbClr val="FF0000"/>
                </a:solidFill>
                <a:latin typeface="Calibri"/>
                <a:cs typeface="Calibri"/>
              </a:rPr>
              <a:t>III.  Microbial sciences</a:t>
            </a:r>
            <a:endParaRPr lang="en-US" dirty="0">
              <a:solidFill>
                <a:srgbClr val="FF0000"/>
              </a:solidFill>
              <a:latin typeface="Calibri"/>
              <a:cs typeface="Calibri"/>
            </a:endParaRPr>
          </a:p>
          <a:p>
            <a:pPr marL="342900" indent="-342900">
              <a:buFont typeface="Wingdings" charset="2"/>
              <a:buChar char="Ø"/>
            </a:pPr>
            <a:r>
              <a:rPr lang="en-US" dirty="0" err="1">
                <a:solidFill>
                  <a:srgbClr val="1E1C11"/>
                </a:solidFill>
                <a:latin typeface="Calibri"/>
                <a:cs typeface="Calibri"/>
              </a:rPr>
              <a:t>Metagenomics</a:t>
            </a:r>
            <a:r>
              <a:rPr lang="en-US" dirty="0">
                <a:solidFill>
                  <a:srgbClr val="1E1C11"/>
                </a:solidFill>
                <a:latin typeface="Calibri"/>
                <a:cs typeface="Calibri"/>
              </a:rPr>
              <a:t> studies</a:t>
            </a:r>
          </a:p>
          <a:p>
            <a:pPr>
              <a:spcAft>
                <a:spcPts val="0"/>
              </a:spcAft>
            </a:pPr>
            <a:r>
              <a:rPr lang="en-US" b="1" dirty="0">
                <a:solidFill>
                  <a:srgbClr val="FF0000"/>
                </a:solidFill>
                <a:latin typeface="Calibri"/>
                <a:cs typeface="Calibri"/>
              </a:rPr>
              <a:t>IV. Prevention and control of agriculture- associated diseases (food safety)</a:t>
            </a:r>
          </a:p>
          <a:p>
            <a:pPr marL="342900" indent="-342900">
              <a:spcAft>
                <a:spcPts val="0"/>
              </a:spcAft>
              <a:buFont typeface="Wingdings" charset="2"/>
              <a:buChar char="Ø"/>
            </a:pPr>
            <a:r>
              <a:rPr lang="en-US" dirty="0" err="1">
                <a:solidFill>
                  <a:schemeClr val="bg2">
                    <a:lumMod val="10000"/>
                  </a:schemeClr>
                </a:solidFill>
                <a:latin typeface="Calibri"/>
                <a:cs typeface="Calibri"/>
              </a:rPr>
              <a:t>Aflatoxins</a:t>
            </a:r>
            <a:r>
              <a:rPr lang="en-US" dirty="0">
                <a:solidFill>
                  <a:schemeClr val="bg2">
                    <a:lumMod val="10000"/>
                  </a:schemeClr>
                </a:solidFill>
                <a:latin typeface="Calibri"/>
                <a:cs typeface="Calibri"/>
              </a:rPr>
              <a:t> (</a:t>
            </a:r>
            <a:r>
              <a:rPr lang="en-US" dirty="0" err="1">
                <a:solidFill>
                  <a:schemeClr val="bg2">
                    <a:lumMod val="10000"/>
                  </a:schemeClr>
                </a:solidFill>
                <a:latin typeface="Calibri"/>
                <a:cs typeface="Calibri"/>
              </a:rPr>
              <a:t>Mycotoxins</a:t>
            </a:r>
            <a:r>
              <a:rPr lang="en-US" dirty="0">
                <a:solidFill>
                  <a:schemeClr val="bg2">
                    <a:lumMod val="10000"/>
                  </a:schemeClr>
                </a:solidFill>
                <a:latin typeface="Calibri"/>
                <a:cs typeface="Calibri"/>
              </a:rPr>
              <a:t>)</a:t>
            </a:r>
          </a:p>
        </p:txBody>
      </p:sp>
      <p:pic>
        <p:nvPicPr>
          <p:cNvPr id="4" name="Picture Placeholder 30" descr="_NEW0494.jpg"/>
          <p:cNvPicPr>
            <a:picLocks noChangeAspect="1"/>
          </p:cNvPicPr>
          <p:nvPr/>
        </p:nvPicPr>
        <p:blipFill>
          <a:blip r:embed="rId2" cstate="email"/>
          <a:srcRect/>
          <a:stretch>
            <a:fillRect/>
          </a:stretch>
        </p:blipFill>
        <p:spPr>
          <a:xfrm>
            <a:off x="228600" y="2057400"/>
            <a:ext cx="2362200" cy="3429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style>
          <a:lnRef idx="3">
            <a:schemeClr val="lt1"/>
          </a:lnRef>
          <a:fillRef idx="1">
            <a:schemeClr val="accent3"/>
          </a:fillRef>
          <a:effectRef idx="1">
            <a:schemeClr val="accent3"/>
          </a:effectRef>
          <a:fontRef idx="minor">
            <a:schemeClr val="lt1"/>
          </a:fontRef>
        </p:style>
      </p:pic>
      <p:pic>
        <p:nvPicPr>
          <p:cNvPr id="5"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9303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686800" cy="609600"/>
          </a:xfrm>
        </p:spPr>
        <p:txBody>
          <a:bodyPr/>
          <a:lstStyle/>
          <a:p>
            <a:pPr lvl="0" algn="ctr"/>
            <a:r>
              <a:rPr lang="en-GB" sz="3600" dirty="0">
                <a:latin typeface="Calibri"/>
                <a:cs typeface="Calibri"/>
              </a:rPr>
              <a:t>Small livestock (SL) development</a:t>
            </a:r>
            <a:endParaRPr lang="en-US" sz="3600" dirty="0">
              <a:latin typeface="Calibri"/>
              <a:cs typeface="Calibri"/>
            </a:endParaRPr>
          </a:p>
        </p:txBody>
      </p:sp>
      <p:pic>
        <p:nvPicPr>
          <p:cNvPr id="15" name="Picture 50" descr="Picture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 descr="9305"/>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1"/>
          <a:stretch/>
        </p:blipFill>
        <p:spPr bwMode="auto">
          <a:xfrm>
            <a:off x="304800" y="1371600"/>
            <a:ext cx="1828800" cy="20458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
        <p:nvSpPr>
          <p:cNvPr id="6" name="Rectangle 3"/>
          <p:cNvSpPr txBox="1">
            <a:spLocks noChangeArrowheads="1"/>
          </p:cNvSpPr>
          <p:nvPr/>
        </p:nvSpPr>
        <p:spPr>
          <a:xfrm>
            <a:off x="2438400" y="1447800"/>
            <a:ext cx="6934200" cy="45720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spcBef>
                <a:spcPct val="50000"/>
              </a:spcBef>
              <a:buClr>
                <a:srgbClr val="990033"/>
              </a:buClr>
              <a:buFontTx/>
              <a:buNone/>
            </a:pPr>
            <a:r>
              <a:rPr lang="en-GB" sz="2000" u="sng" dirty="0">
                <a:solidFill>
                  <a:schemeClr val="bg2">
                    <a:lumMod val="10000"/>
                  </a:schemeClr>
                </a:solidFill>
                <a:latin typeface="Calibri"/>
                <a:cs typeface="Calibri"/>
              </a:rPr>
              <a:t>Poultry</a:t>
            </a:r>
            <a:r>
              <a:rPr lang="en-GB" sz="2000" dirty="0">
                <a:solidFill>
                  <a:schemeClr val="bg2">
                    <a:lumMod val="10000"/>
                  </a:schemeClr>
                </a:solidFill>
                <a:latin typeface="Calibri"/>
                <a:cs typeface="Calibri"/>
              </a:rPr>
              <a:t>, rabbits, </a:t>
            </a:r>
            <a:r>
              <a:rPr lang="en-GB" sz="2000" u="sng" dirty="0">
                <a:solidFill>
                  <a:schemeClr val="bg2">
                    <a:lumMod val="10000"/>
                  </a:schemeClr>
                </a:solidFill>
                <a:latin typeface="Calibri"/>
                <a:cs typeface="Calibri"/>
              </a:rPr>
              <a:t>guinea pigs</a:t>
            </a:r>
            <a:r>
              <a:rPr lang="en-GB" sz="2000" dirty="0">
                <a:solidFill>
                  <a:schemeClr val="bg2">
                    <a:lumMod val="10000"/>
                  </a:schemeClr>
                </a:solidFill>
                <a:latin typeface="Calibri"/>
                <a:cs typeface="Calibri"/>
              </a:rPr>
              <a:t>, </a:t>
            </a:r>
            <a:r>
              <a:rPr lang="en-GB" sz="2000" u="sng" dirty="0">
                <a:solidFill>
                  <a:schemeClr val="bg2">
                    <a:lumMod val="10000"/>
                  </a:schemeClr>
                </a:solidFill>
                <a:latin typeface="Calibri"/>
                <a:cs typeface="Calibri"/>
              </a:rPr>
              <a:t>sheep</a:t>
            </a:r>
            <a:r>
              <a:rPr lang="en-GB" sz="2000" dirty="0">
                <a:solidFill>
                  <a:schemeClr val="bg2">
                    <a:lumMod val="10000"/>
                  </a:schemeClr>
                </a:solidFill>
                <a:latin typeface="Calibri"/>
                <a:cs typeface="Calibri"/>
              </a:rPr>
              <a:t>, </a:t>
            </a:r>
            <a:r>
              <a:rPr lang="en-GB" sz="2000" u="sng" dirty="0">
                <a:solidFill>
                  <a:schemeClr val="bg2">
                    <a:lumMod val="10000"/>
                  </a:schemeClr>
                </a:solidFill>
                <a:latin typeface="Calibri"/>
                <a:cs typeface="Calibri"/>
              </a:rPr>
              <a:t>goats</a:t>
            </a:r>
            <a:r>
              <a:rPr lang="en-GB" sz="2000" dirty="0">
                <a:solidFill>
                  <a:schemeClr val="bg2">
                    <a:lumMod val="10000"/>
                  </a:schemeClr>
                </a:solidFill>
                <a:latin typeface="Calibri"/>
                <a:cs typeface="Calibri"/>
              </a:rPr>
              <a:t>, </a:t>
            </a:r>
            <a:r>
              <a:rPr lang="en-GB" sz="2000" u="sng" dirty="0">
                <a:solidFill>
                  <a:schemeClr val="bg2">
                    <a:lumMod val="10000"/>
                  </a:schemeClr>
                </a:solidFill>
                <a:latin typeface="Calibri"/>
                <a:cs typeface="Calibri"/>
              </a:rPr>
              <a:t>pigs</a:t>
            </a:r>
            <a:r>
              <a:rPr lang="en-GB" sz="2000" dirty="0">
                <a:solidFill>
                  <a:schemeClr val="bg2">
                    <a:lumMod val="10000"/>
                  </a:schemeClr>
                </a:solidFill>
                <a:latin typeface="Calibri"/>
                <a:cs typeface="Calibri"/>
              </a:rPr>
              <a:t>… are the animals of the poorest. Why?:</a:t>
            </a:r>
          </a:p>
          <a:p>
            <a:pPr marL="539750" lvl="1" indent="-269875">
              <a:lnSpc>
                <a:spcPct val="80000"/>
              </a:lnSpc>
              <a:spcBef>
                <a:spcPct val="50000"/>
              </a:spcBef>
              <a:buClr>
                <a:srgbClr val="990033"/>
              </a:buClr>
            </a:pPr>
            <a:r>
              <a:rPr lang="en-GB" sz="2000" dirty="0">
                <a:solidFill>
                  <a:schemeClr val="bg2">
                    <a:lumMod val="10000"/>
                  </a:schemeClr>
                </a:solidFill>
                <a:latin typeface="Calibri"/>
                <a:cs typeface="Calibri"/>
              </a:rPr>
              <a:t>Even landless can keep them (sometime they are their only asset)</a:t>
            </a:r>
          </a:p>
          <a:p>
            <a:pPr marL="539750" lvl="1" indent="-269875">
              <a:lnSpc>
                <a:spcPct val="80000"/>
              </a:lnSpc>
              <a:spcBef>
                <a:spcPct val="50000"/>
              </a:spcBef>
              <a:buClr>
                <a:srgbClr val="990033"/>
              </a:buClr>
            </a:pPr>
            <a:r>
              <a:rPr lang="en-GB" sz="2000" dirty="0">
                <a:solidFill>
                  <a:schemeClr val="bg2">
                    <a:lumMod val="10000"/>
                  </a:schemeClr>
                </a:solidFill>
                <a:latin typeface="Calibri"/>
                <a:cs typeface="Calibri"/>
              </a:rPr>
              <a:t>SL reproduce fast</a:t>
            </a:r>
          </a:p>
          <a:p>
            <a:pPr marL="539750" lvl="1" indent="-269875">
              <a:lnSpc>
                <a:spcPct val="80000"/>
              </a:lnSpc>
              <a:spcBef>
                <a:spcPct val="50000"/>
              </a:spcBef>
              <a:buClr>
                <a:srgbClr val="990033"/>
              </a:buClr>
            </a:pPr>
            <a:r>
              <a:rPr lang="en-GB" sz="2000" dirty="0">
                <a:solidFill>
                  <a:schemeClr val="bg2">
                    <a:lumMod val="10000"/>
                  </a:schemeClr>
                </a:solidFill>
                <a:latin typeface="Calibri"/>
                <a:cs typeface="Calibri"/>
              </a:rPr>
              <a:t>SL efficiently transform roughages, shrubs, kitchen waste… into highly valuable food</a:t>
            </a:r>
          </a:p>
          <a:p>
            <a:pPr marL="539750" lvl="1" indent="-269875">
              <a:lnSpc>
                <a:spcPct val="80000"/>
              </a:lnSpc>
              <a:spcBef>
                <a:spcPct val="50000"/>
              </a:spcBef>
              <a:buClr>
                <a:srgbClr val="990033"/>
              </a:buClr>
            </a:pPr>
            <a:r>
              <a:rPr lang="en-GB" sz="2000" dirty="0">
                <a:solidFill>
                  <a:schemeClr val="bg2">
                    <a:lumMod val="10000"/>
                  </a:schemeClr>
                </a:solidFill>
                <a:latin typeface="Calibri"/>
                <a:cs typeface="Calibri"/>
              </a:rPr>
              <a:t>Produce manure which is often the only input for crop production</a:t>
            </a:r>
          </a:p>
          <a:p>
            <a:pPr marL="539750" lvl="1" indent="-269875">
              <a:lnSpc>
                <a:spcPct val="80000"/>
              </a:lnSpc>
              <a:spcBef>
                <a:spcPct val="50000"/>
              </a:spcBef>
              <a:buClr>
                <a:srgbClr val="990033"/>
              </a:buClr>
            </a:pPr>
            <a:r>
              <a:rPr lang="en-GB" sz="2000" dirty="0">
                <a:solidFill>
                  <a:schemeClr val="bg2">
                    <a:lumMod val="10000"/>
                  </a:schemeClr>
                </a:solidFill>
                <a:latin typeface="Calibri"/>
                <a:cs typeface="Calibri"/>
              </a:rPr>
              <a:t>No need for big starting capitals</a:t>
            </a:r>
          </a:p>
          <a:p>
            <a:pPr marL="539750" lvl="1" indent="-269875">
              <a:lnSpc>
                <a:spcPct val="80000"/>
              </a:lnSpc>
              <a:spcBef>
                <a:spcPct val="50000"/>
              </a:spcBef>
              <a:buClr>
                <a:srgbClr val="990033"/>
              </a:buClr>
            </a:pPr>
            <a:r>
              <a:rPr lang="en-GB" sz="2000" dirty="0">
                <a:solidFill>
                  <a:schemeClr val="bg2">
                    <a:lumMod val="10000"/>
                  </a:schemeClr>
                </a:solidFill>
                <a:latin typeface="Calibri"/>
                <a:cs typeface="Calibri"/>
              </a:rPr>
              <a:t>Easily sold or bartered</a:t>
            </a:r>
          </a:p>
          <a:p>
            <a:pPr marL="539750" lvl="1" indent="-269875">
              <a:lnSpc>
                <a:spcPct val="80000"/>
              </a:lnSpc>
              <a:spcBef>
                <a:spcPct val="50000"/>
              </a:spcBef>
              <a:buClr>
                <a:srgbClr val="990033"/>
              </a:buClr>
            </a:pPr>
            <a:r>
              <a:rPr lang="en-GB" sz="2000" dirty="0">
                <a:solidFill>
                  <a:schemeClr val="bg2">
                    <a:lumMod val="10000"/>
                  </a:schemeClr>
                </a:solidFill>
                <a:latin typeface="Calibri"/>
                <a:cs typeface="Calibri"/>
              </a:rPr>
              <a:t>Highly mobile in case of crisis/disaster</a:t>
            </a:r>
          </a:p>
          <a:p>
            <a:pPr marL="539750" lvl="1" indent="-269875">
              <a:lnSpc>
                <a:spcPct val="80000"/>
              </a:lnSpc>
              <a:spcBef>
                <a:spcPct val="50000"/>
              </a:spcBef>
              <a:buClr>
                <a:srgbClr val="990033"/>
              </a:buClr>
            </a:pPr>
            <a:r>
              <a:rPr lang="en-GB" sz="2000" dirty="0">
                <a:solidFill>
                  <a:schemeClr val="bg2">
                    <a:lumMod val="10000"/>
                  </a:schemeClr>
                </a:solidFill>
                <a:latin typeface="Calibri"/>
                <a:cs typeface="Calibri"/>
              </a:rPr>
              <a:t>Socio-cultural value</a:t>
            </a:r>
          </a:p>
        </p:txBody>
      </p:sp>
      <p:pic>
        <p:nvPicPr>
          <p:cNvPr id="7" name="Picture 6"/>
          <p:cNvPicPr>
            <a:picLocks noChangeAspect="1"/>
          </p:cNvPicPr>
          <p:nvPr/>
        </p:nvPicPr>
        <p:blipFill>
          <a:blip r:embed="rId4" cstate="email"/>
          <a:stretch>
            <a:fillRect/>
          </a:stretch>
        </p:blipFill>
        <p:spPr>
          <a:xfrm>
            <a:off x="311797" y="4876800"/>
            <a:ext cx="1821803" cy="1981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8"/>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04800" y="3429000"/>
            <a:ext cx="1828800" cy="14431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186261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92" y="260648"/>
            <a:ext cx="9215502" cy="936104"/>
          </a:xfrm>
        </p:spPr>
        <p:txBody>
          <a:bodyPr/>
          <a:lstStyle/>
          <a:p>
            <a:pPr algn="ctr"/>
            <a:r>
              <a:rPr lang="en-US" sz="3200" dirty="0">
                <a:latin typeface="Calibri"/>
                <a:cs typeface="Calibri"/>
              </a:rPr>
              <a:t>Development of Improved Control Interventions for </a:t>
            </a:r>
            <a:br>
              <a:rPr lang="en-US" sz="3200" dirty="0">
                <a:latin typeface="Calibri"/>
                <a:cs typeface="Calibri"/>
              </a:rPr>
            </a:br>
            <a:r>
              <a:rPr lang="en-US" sz="3200" i="1" dirty="0" err="1">
                <a:latin typeface="Calibri"/>
                <a:cs typeface="Calibri"/>
              </a:rPr>
              <a:t>Peste</a:t>
            </a:r>
            <a:r>
              <a:rPr lang="en-US" sz="3200" i="1" dirty="0">
                <a:latin typeface="Calibri"/>
                <a:cs typeface="Calibri"/>
              </a:rPr>
              <a:t> des </a:t>
            </a:r>
            <a:r>
              <a:rPr lang="en-US" sz="3200" i="1" dirty="0" err="1">
                <a:latin typeface="Calibri"/>
                <a:cs typeface="Calibri"/>
              </a:rPr>
              <a:t>Petits</a:t>
            </a:r>
            <a:r>
              <a:rPr lang="en-US" sz="3200" i="1" dirty="0">
                <a:latin typeface="Calibri"/>
                <a:cs typeface="Calibri"/>
              </a:rPr>
              <a:t> Ruminants </a:t>
            </a:r>
            <a:r>
              <a:rPr lang="en-US" sz="3200" dirty="0">
                <a:latin typeface="Calibri"/>
                <a:cs typeface="Calibri"/>
              </a:rPr>
              <a:t>(PPR)</a:t>
            </a:r>
          </a:p>
        </p:txBody>
      </p:sp>
      <p:sp>
        <p:nvSpPr>
          <p:cNvPr id="4" name="Rectangle 3"/>
          <p:cNvSpPr/>
          <p:nvPr/>
        </p:nvSpPr>
        <p:spPr>
          <a:xfrm>
            <a:off x="3200400" y="1676400"/>
            <a:ext cx="6477000" cy="4210383"/>
          </a:xfrm>
          <a:prstGeom prst="rect">
            <a:avLst/>
          </a:prstGeom>
        </p:spPr>
        <p:txBody>
          <a:bodyPr wrap="square">
            <a:spAutoFit/>
          </a:bodyPr>
          <a:lstStyle/>
          <a:p>
            <a:pPr lvl="0" fontAlgn="auto">
              <a:spcAft>
                <a:spcPts val="1200"/>
              </a:spcAft>
              <a:defRPr/>
            </a:pPr>
            <a:r>
              <a:rPr lang="en-US" b="1" i="1" u="sng" dirty="0">
                <a:solidFill>
                  <a:schemeClr val="accent5"/>
                </a:solidFill>
                <a:latin typeface="+mj-lt"/>
                <a:cs typeface="Calibri"/>
              </a:rPr>
              <a:t>Justification</a:t>
            </a:r>
            <a:r>
              <a:rPr lang="en-US" i="1" dirty="0">
                <a:solidFill>
                  <a:schemeClr val="accent5"/>
                </a:solidFill>
                <a:latin typeface="+mj-lt"/>
                <a:cs typeface="Calibri"/>
              </a:rPr>
              <a:t>: </a:t>
            </a:r>
            <a:r>
              <a:rPr lang="en-US" dirty="0">
                <a:solidFill>
                  <a:schemeClr val="tx2"/>
                </a:solidFill>
                <a:latin typeface="+mj-lt"/>
                <a:cs typeface="Calibri"/>
              </a:rPr>
              <a:t>PPR is an important disease of small ruminants with challenges in vaccine delivery (cold chain,…).</a:t>
            </a:r>
          </a:p>
          <a:p>
            <a:pPr marL="342900" lvl="0" indent="-342900" fontAlgn="auto">
              <a:spcBef>
                <a:spcPct val="20000"/>
              </a:spcBef>
              <a:spcAft>
                <a:spcPts val="0"/>
              </a:spcAft>
              <a:defRPr/>
            </a:pPr>
            <a:r>
              <a:rPr lang="en-US" b="1" i="1" u="sng" dirty="0">
                <a:solidFill>
                  <a:schemeClr val="accent5"/>
                </a:solidFill>
                <a:latin typeface="+mj-lt"/>
                <a:cs typeface="Calibri"/>
              </a:rPr>
              <a:t>Objectives:</a:t>
            </a:r>
          </a:p>
          <a:p>
            <a:r>
              <a:rPr lang="en-US" dirty="0">
                <a:solidFill>
                  <a:schemeClr val="tx2"/>
                </a:solidFill>
                <a:latin typeface="+mj-lt"/>
                <a:cs typeface="Calibri"/>
              </a:rPr>
              <a:t>1: To </a:t>
            </a:r>
            <a:r>
              <a:rPr lang="en-US" dirty="0" err="1">
                <a:solidFill>
                  <a:schemeClr val="tx2"/>
                </a:solidFill>
                <a:latin typeface="+mj-lt"/>
                <a:cs typeface="Calibri"/>
              </a:rPr>
              <a:t>thermostabilize</a:t>
            </a:r>
            <a:r>
              <a:rPr lang="en-US" dirty="0">
                <a:solidFill>
                  <a:schemeClr val="tx2"/>
                </a:solidFill>
                <a:latin typeface="+mj-lt"/>
                <a:cs typeface="Calibri"/>
              </a:rPr>
              <a:t> existing PPR vaccine</a:t>
            </a:r>
          </a:p>
          <a:p>
            <a:pPr>
              <a:spcAft>
                <a:spcPts val="1200"/>
              </a:spcAft>
            </a:pPr>
            <a:r>
              <a:rPr lang="en-US" dirty="0">
                <a:solidFill>
                  <a:schemeClr val="tx2"/>
                </a:solidFill>
                <a:latin typeface="+mj-lt"/>
                <a:cs typeface="Calibri"/>
              </a:rPr>
              <a:t>2: To pilot vaccine delivery models</a:t>
            </a:r>
          </a:p>
          <a:p>
            <a:r>
              <a:rPr lang="en-US" b="1" i="1" u="sng" dirty="0">
                <a:solidFill>
                  <a:schemeClr val="accent5"/>
                </a:solidFill>
                <a:latin typeface="+mj-lt"/>
                <a:cs typeface="Calibri"/>
              </a:rPr>
              <a:t>Partners:</a:t>
            </a:r>
          </a:p>
          <a:p>
            <a:r>
              <a:rPr lang="en-US" dirty="0">
                <a:solidFill>
                  <a:schemeClr val="tx2"/>
                </a:solidFill>
                <a:latin typeface="+mj-lt"/>
                <a:cs typeface="Calibri"/>
              </a:rPr>
              <a:t>ILRI/</a:t>
            </a:r>
            <a:r>
              <a:rPr lang="en-US" dirty="0" err="1">
                <a:solidFill>
                  <a:schemeClr val="tx2"/>
                </a:solidFill>
                <a:latin typeface="+mj-lt"/>
                <a:cs typeface="Calibri"/>
              </a:rPr>
              <a:t>BecA</a:t>
            </a:r>
            <a:r>
              <a:rPr lang="en-US" dirty="0">
                <a:solidFill>
                  <a:schemeClr val="tx2"/>
                </a:solidFill>
                <a:latin typeface="+mj-lt"/>
                <a:cs typeface="Calibri"/>
              </a:rPr>
              <a:t> Hub</a:t>
            </a:r>
          </a:p>
          <a:p>
            <a:r>
              <a:rPr lang="en-US" dirty="0">
                <a:solidFill>
                  <a:schemeClr val="tx2"/>
                </a:solidFill>
                <a:latin typeface="+mj-lt"/>
                <a:cs typeface="Calibri"/>
              </a:rPr>
              <a:t>AU-IBAR</a:t>
            </a:r>
          </a:p>
          <a:p>
            <a:pPr>
              <a:spcAft>
                <a:spcPts val="1200"/>
              </a:spcAft>
            </a:pPr>
            <a:r>
              <a:rPr lang="en-US" dirty="0">
                <a:solidFill>
                  <a:schemeClr val="tx2"/>
                </a:solidFill>
                <a:latin typeface="+mj-lt"/>
                <a:cs typeface="Calibri"/>
              </a:rPr>
              <a:t>Australia: CSIRO</a:t>
            </a:r>
          </a:p>
          <a:p>
            <a:r>
              <a:rPr lang="en-US" b="1" i="1" u="sng" dirty="0">
                <a:solidFill>
                  <a:schemeClr val="accent5"/>
                </a:solidFill>
                <a:latin typeface="+mj-lt"/>
                <a:cs typeface="Calibri"/>
              </a:rPr>
              <a:t>Pathway to impact:</a:t>
            </a:r>
            <a:endParaRPr lang="en-US" i="1" dirty="0">
              <a:solidFill>
                <a:schemeClr val="accent5"/>
              </a:solidFill>
              <a:latin typeface="+mj-lt"/>
              <a:cs typeface="Calibri"/>
            </a:endParaRPr>
          </a:p>
          <a:p>
            <a:r>
              <a:rPr lang="en-US" dirty="0">
                <a:solidFill>
                  <a:schemeClr val="tx2"/>
                </a:solidFill>
                <a:latin typeface="+mj-lt"/>
                <a:cs typeface="Calibri"/>
              </a:rPr>
              <a:t>Research embedded in development (ILRI and AU-IBAR) and piloting of vaccination/new institutional models will help ensure delivery of an improved vaccine.</a:t>
            </a:r>
            <a:endParaRPr lang="en-US" b="1" i="1" dirty="0">
              <a:solidFill>
                <a:schemeClr val="tx2"/>
              </a:solidFill>
              <a:latin typeface="+mj-lt"/>
              <a:cs typeface="Calibri"/>
            </a:endParaRPr>
          </a:p>
        </p:txBody>
      </p:sp>
      <p:pic>
        <p:nvPicPr>
          <p:cNvPr id="5" name="Picture 2"/>
          <p:cNvPicPr>
            <a:picLocks noChangeAspect="1" noChangeArrowheads="1"/>
          </p:cNvPicPr>
          <p:nvPr/>
        </p:nvPicPr>
        <p:blipFill>
          <a:blip r:embed="rId2" cstate="email"/>
          <a:srcRect/>
          <a:stretch>
            <a:fillRect/>
          </a:stretch>
        </p:blipFill>
        <p:spPr bwMode="auto">
          <a:xfrm>
            <a:off x="381000" y="1752600"/>
            <a:ext cx="2684340" cy="320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2424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8763000" cy="504056"/>
          </a:xfrm>
        </p:spPr>
        <p:txBody>
          <a:bodyPr/>
          <a:lstStyle/>
          <a:p>
            <a:pPr algn="ctr"/>
            <a:r>
              <a:rPr lang="en-US" dirty="0">
                <a:latin typeface="Calibri"/>
                <a:cs typeface="Calibri"/>
              </a:rPr>
              <a:t>Africa Swine fever Virus (ASF)</a:t>
            </a:r>
          </a:p>
        </p:txBody>
      </p:sp>
      <p:sp>
        <p:nvSpPr>
          <p:cNvPr id="4" name="Rectangle 3"/>
          <p:cNvSpPr/>
          <p:nvPr/>
        </p:nvSpPr>
        <p:spPr>
          <a:xfrm>
            <a:off x="3008784" y="1502283"/>
            <a:ext cx="6912768" cy="4136517"/>
          </a:xfrm>
          <a:prstGeom prst="rect">
            <a:avLst/>
          </a:prstGeom>
        </p:spPr>
        <p:txBody>
          <a:bodyPr wrap="square">
            <a:spAutoFit/>
          </a:bodyPr>
          <a:lstStyle/>
          <a:p>
            <a:pPr lvl="0" fontAlgn="auto">
              <a:spcBef>
                <a:spcPct val="20000"/>
              </a:spcBef>
              <a:spcAft>
                <a:spcPts val="0"/>
              </a:spcAft>
              <a:defRPr/>
            </a:pPr>
            <a:r>
              <a:rPr lang="en-US" sz="1600" b="1" i="1" u="sng" dirty="0">
                <a:solidFill>
                  <a:schemeClr val="accent5"/>
                </a:solidFill>
                <a:latin typeface="+mj-lt"/>
                <a:cs typeface="Calibri"/>
              </a:rPr>
              <a:t>Justification</a:t>
            </a:r>
            <a:r>
              <a:rPr lang="en-US" sz="1600" i="1" dirty="0">
                <a:solidFill>
                  <a:schemeClr val="accent5"/>
                </a:solidFill>
                <a:latin typeface="+mj-lt"/>
                <a:cs typeface="Calibri"/>
              </a:rPr>
              <a:t>: </a:t>
            </a:r>
            <a:r>
              <a:rPr lang="en-GB" sz="1600" dirty="0">
                <a:solidFill>
                  <a:schemeClr val="accent1"/>
                </a:solidFill>
                <a:latin typeface="+mj-lt"/>
                <a:cs typeface="Arial" pitchFamily="34" charset="0"/>
              </a:rPr>
              <a:t>Pig rearing has considerable potential for raising the incomes of resource poor farmers in certain African countries. But this potentially revolutionary livestock activity is threatened by ASF which is extremely lethal with a mortality rate of 50% and above.</a:t>
            </a:r>
          </a:p>
          <a:p>
            <a:pPr lvl="0" fontAlgn="auto">
              <a:spcBef>
                <a:spcPct val="20000"/>
              </a:spcBef>
              <a:spcAft>
                <a:spcPts val="0"/>
              </a:spcAft>
              <a:defRPr/>
            </a:pPr>
            <a:r>
              <a:rPr lang="en-US" sz="1600" b="1" i="1" u="sng" dirty="0">
                <a:solidFill>
                  <a:schemeClr val="accent5"/>
                </a:solidFill>
                <a:latin typeface="+mj-lt"/>
                <a:cs typeface="Calibri"/>
              </a:rPr>
              <a:t>Objectives: </a:t>
            </a:r>
          </a:p>
          <a:p>
            <a:pPr>
              <a:spcBef>
                <a:spcPct val="20000"/>
              </a:spcBef>
              <a:defRPr/>
            </a:pPr>
            <a:r>
              <a:rPr lang="en-US" sz="1600" dirty="0">
                <a:solidFill>
                  <a:schemeClr val="accent1"/>
                </a:solidFill>
                <a:latin typeface="+mj-lt"/>
                <a:cs typeface="Calibri"/>
              </a:rPr>
              <a:t>1. Comprehensive epidemiological survey (</a:t>
            </a:r>
            <a:r>
              <a:rPr lang="en-GB" sz="1600" dirty="0">
                <a:solidFill>
                  <a:schemeClr val="accent1"/>
                </a:solidFill>
                <a:latin typeface="+mj-lt"/>
                <a:cs typeface="Calibri"/>
              </a:rPr>
              <a:t>ASF prevalence, virus diversity and transmission)</a:t>
            </a:r>
          </a:p>
          <a:p>
            <a:pPr>
              <a:spcBef>
                <a:spcPct val="20000"/>
              </a:spcBef>
              <a:defRPr/>
            </a:pPr>
            <a:r>
              <a:rPr lang="en-US" sz="1600" dirty="0">
                <a:solidFill>
                  <a:schemeClr val="accent1"/>
                </a:solidFill>
                <a:latin typeface="+mj-lt"/>
                <a:cs typeface="Calibri"/>
              </a:rPr>
              <a:t>2. Lab-based studies: </a:t>
            </a:r>
            <a:r>
              <a:rPr lang="en-GB" sz="1600" dirty="0">
                <a:solidFill>
                  <a:schemeClr val="accent1"/>
                </a:solidFill>
                <a:latin typeface="+mj-lt"/>
                <a:cs typeface="Arial" pitchFamily="34" charset="0"/>
              </a:rPr>
              <a:t>Direct link between the spectrum of clinical symptoms observed in domestic pigs in the field and variation in the viral genomes.</a:t>
            </a:r>
          </a:p>
          <a:p>
            <a:pPr lvl="0" fontAlgn="auto">
              <a:spcBef>
                <a:spcPct val="20000"/>
              </a:spcBef>
              <a:spcAft>
                <a:spcPts val="600"/>
              </a:spcAft>
              <a:defRPr/>
            </a:pPr>
            <a:r>
              <a:rPr lang="en-US" sz="1600" dirty="0">
                <a:solidFill>
                  <a:schemeClr val="accent1"/>
                </a:solidFill>
                <a:latin typeface="+mj-lt"/>
                <a:cs typeface="Calibri"/>
              </a:rPr>
              <a:t>3. Capacity building</a:t>
            </a:r>
          </a:p>
          <a:p>
            <a:r>
              <a:rPr lang="en-US" sz="1600" b="1" i="1" u="sng" dirty="0">
                <a:solidFill>
                  <a:schemeClr val="accent5"/>
                </a:solidFill>
                <a:latin typeface="+mj-lt"/>
                <a:cs typeface="Calibri"/>
              </a:rPr>
              <a:t>Partners:</a:t>
            </a:r>
          </a:p>
          <a:p>
            <a:r>
              <a:rPr lang="en-US" sz="1600" dirty="0">
                <a:solidFill>
                  <a:schemeClr val="accent1"/>
                </a:solidFill>
                <a:latin typeface="+mj-lt"/>
                <a:cs typeface="Calibri"/>
              </a:rPr>
              <a:t>ILRI/</a:t>
            </a:r>
            <a:r>
              <a:rPr lang="en-US" sz="1600" dirty="0" err="1">
                <a:solidFill>
                  <a:schemeClr val="accent1"/>
                </a:solidFill>
                <a:latin typeface="+mj-lt"/>
                <a:cs typeface="Calibri"/>
              </a:rPr>
              <a:t>BecA</a:t>
            </a:r>
            <a:r>
              <a:rPr lang="en-US" sz="1600" dirty="0">
                <a:solidFill>
                  <a:schemeClr val="accent1"/>
                </a:solidFill>
                <a:latin typeface="+mj-lt"/>
                <a:cs typeface="Calibri"/>
              </a:rPr>
              <a:t>, DVS (Kenya), </a:t>
            </a:r>
            <a:r>
              <a:rPr lang="en-US" sz="1600" dirty="0" err="1">
                <a:solidFill>
                  <a:schemeClr val="accent1"/>
                </a:solidFill>
                <a:latin typeface="+mj-lt"/>
                <a:cs typeface="Calibri"/>
              </a:rPr>
              <a:t>Makerere</a:t>
            </a:r>
            <a:r>
              <a:rPr lang="en-US" sz="1600" dirty="0">
                <a:solidFill>
                  <a:schemeClr val="accent1"/>
                </a:solidFill>
                <a:latin typeface="+mj-lt"/>
                <a:cs typeface="Calibri"/>
              </a:rPr>
              <a:t> University, MAAIF (Uganda)</a:t>
            </a:r>
          </a:p>
          <a:p>
            <a:pPr>
              <a:spcAft>
                <a:spcPts val="600"/>
              </a:spcAft>
            </a:pPr>
            <a:r>
              <a:rPr lang="en-US" sz="1600" dirty="0">
                <a:solidFill>
                  <a:schemeClr val="accent1"/>
                </a:solidFill>
                <a:latin typeface="+mj-lt"/>
                <a:cs typeface="Calibri"/>
              </a:rPr>
              <a:t>LANAVET (Cameroon), CISA-INA (Spain)</a:t>
            </a:r>
            <a:endParaRPr lang="en-US" sz="1600" i="1" dirty="0">
              <a:solidFill>
                <a:schemeClr val="accent1"/>
              </a:solidFill>
              <a:latin typeface="+mj-lt"/>
              <a:cs typeface="Calibri"/>
            </a:endParaRPr>
          </a:p>
          <a:p>
            <a:r>
              <a:rPr lang="en-US" sz="1600" b="1" i="1" u="sng" dirty="0">
                <a:solidFill>
                  <a:schemeClr val="accent5"/>
                </a:solidFill>
                <a:latin typeface="+mj-lt"/>
                <a:cs typeface="Calibri"/>
              </a:rPr>
              <a:t>Pathway to impact:</a:t>
            </a:r>
            <a:r>
              <a:rPr lang="en-US" sz="1600" dirty="0">
                <a:solidFill>
                  <a:schemeClr val="accent5"/>
                </a:solidFill>
                <a:latin typeface="+mj-lt"/>
                <a:cs typeface="Calibri"/>
              </a:rPr>
              <a:t> </a:t>
            </a:r>
            <a:r>
              <a:rPr lang="en-US" sz="1600" dirty="0">
                <a:solidFill>
                  <a:schemeClr val="accent1"/>
                </a:solidFill>
                <a:latin typeface="+mj-lt"/>
                <a:cs typeface="Calibri"/>
              </a:rPr>
              <a:t>Development of new tools for better control of </a:t>
            </a:r>
          </a:p>
          <a:p>
            <a:r>
              <a:rPr lang="en-US" sz="1600" i="1" dirty="0">
                <a:solidFill>
                  <a:schemeClr val="accent1"/>
                </a:solidFill>
                <a:latin typeface="+mj-lt"/>
                <a:cs typeface="Calibri"/>
              </a:rPr>
              <a:t>ASF (diagnostics, vaccine development, etc…)</a:t>
            </a:r>
          </a:p>
        </p:txBody>
      </p:sp>
      <p:pic>
        <p:nvPicPr>
          <p:cNvPr id="6" name="Picture 2" descr="TetheredPigs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04800" y="1661931"/>
            <a:ext cx="2506266" cy="39768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5"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5009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92" y="0"/>
            <a:ext cx="9215502" cy="1142984"/>
          </a:xfrm>
        </p:spPr>
        <p:txBody>
          <a:bodyPr/>
          <a:lstStyle/>
          <a:p>
            <a:pPr algn="ctr"/>
            <a:r>
              <a:rPr lang="en-US" sz="2500" dirty="0">
                <a:latin typeface="Calibri"/>
                <a:cs typeface="Calibri"/>
              </a:rPr>
              <a:t>Harnessing Husbandry of Domestic Cavies for Alternative and Rapid Access to Food and Income (Cameroon and Eastern DRC</a:t>
            </a:r>
            <a:r>
              <a:rPr lang="en-US" sz="2500" dirty="0">
                <a:solidFill>
                  <a:srgbClr val="FFFFFF"/>
                </a:solidFill>
                <a:latin typeface="Calibri"/>
                <a:cs typeface="Calibri"/>
              </a:rPr>
              <a:t>)</a:t>
            </a:r>
            <a:r>
              <a:rPr lang="en-US" sz="2500" dirty="0">
                <a:solidFill>
                  <a:srgbClr val="FFFFCC"/>
                </a:solidFill>
                <a:latin typeface="Calibri"/>
                <a:cs typeface="Calibri"/>
              </a:rPr>
              <a:t> </a:t>
            </a:r>
            <a:endParaRPr lang="en-US" sz="2500" dirty="0">
              <a:latin typeface="Calibri"/>
              <a:cs typeface="Calibri"/>
            </a:endParaRPr>
          </a:p>
        </p:txBody>
      </p:sp>
      <p:sp>
        <p:nvSpPr>
          <p:cNvPr id="4" name="Rectangle 3"/>
          <p:cNvSpPr/>
          <p:nvPr/>
        </p:nvSpPr>
        <p:spPr>
          <a:xfrm>
            <a:off x="1981200" y="1614029"/>
            <a:ext cx="7580312" cy="4558171"/>
          </a:xfrm>
          <a:prstGeom prst="rect">
            <a:avLst/>
          </a:prstGeom>
        </p:spPr>
        <p:txBody>
          <a:bodyPr wrap="square">
            <a:spAutoFit/>
          </a:bodyPr>
          <a:lstStyle/>
          <a:p>
            <a:pPr lvl="0" fontAlgn="auto">
              <a:spcBef>
                <a:spcPct val="20000"/>
              </a:spcBef>
              <a:spcAft>
                <a:spcPts val="600"/>
              </a:spcAft>
              <a:defRPr/>
            </a:pPr>
            <a:r>
              <a:rPr lang="en-US" sz="1600" b="1" i="1" u="sng" dirty="0">
                <a:solidFill>
                  <a:schemeClr val="accent5"/>
                </a:solidFill>
                <a:latin typeface="+mj-lt"/>
                <a:cs typeface="Calibri"/>
              </a:rPr>
              <a:t>Justification:</a:t>
            </a:r>
            <a:r>
              <a:rPr lang="en-US" sz="1600" b="1" i="1" dirty="0">
                <a:solidFill>
                  <a:schemeClr val="accent5"/>
                </a:solidFill>
                <a:latin typeface="+mj-lt"/>
                <a:cs typeface="Calibri"/>
              </a:rPr>
              <a:t> </a:t>
            </a:r>
            <a:r>
              <a:rPr lang="en-US" sz="1600" dirty="0">
                <a:solidFill>
                  <a:schemeClr val="tx2"/>
                </a:solidFill>
                <a:latin typeface="+mj-lt"/>
                <a:cs typeface="Calibri"/>
              </a:rPr>
              <a:t>Domestic cavies and other short cycle alternative livestock have great potential to contribute to addressing food security challenges in developing countries</a:t>
            </a:r>
            <a:r>
              <a:rPr lang="en-US" sz="1600" b="1" dirty="0">
                <a:solidFill>
                  <a:schemeClr val="tx2"/>
                </a:solidFill>
                <a:latin typeface="+mj-lt"/>
                <a:cs typeface="Calibri"/>
              </a:rPr>
              <a:t>. </a:t>
            </a:r>
            <a:endParaRPr lang="en-US" sz="1600" b="1" u="sng" dirty="0">
              <a:solidFill>
                <a:schemeClr val="tx2"/>
              </a:solidFill>
              <a:latin typeface="+mj-lt"/>
              <a:cs typeface="Calibri"/>
            </a:endParaRPr>
          </a:p>
          <a:p>
            <a:pPr marL="342900" lvl="0" indent="-342900" fontAlgn="auto">
              <a:spcAft>
                <a:spcPts val="0"/>
              </a:spcAft>
              <a:defRPr/>
            </a:pPr>
            <a:r>
              <a:rPr lang="en-US" sz="1600" b="1" i="1" u="sng" dirty="0">
                <a:solidFill>
                  <a:schemeClr val="accent5"/>
                </a:solidFill>
                <a:latin typeface="+mj-lt"/>
                <a:cs typeface="Calibri"/>
              </a:rPr>
              <a:t>Objectives:</a:t>
            </a:r>
          </a:p>
          <a:p>
            <a:pPr marL="342900" indent="-342900">
              <a:spcBef>
                <a:spcPct val="20000"/>
              </a:spcBef>
              <a:buFontTx/>
              <a:buAutoNum type="arabicPeriod"/>
              <a:defRPr/>
            </a:pPr>
            <a:r>
              <a:rPr lang="en-US" sz="1600" dirty="0">
                <a:solidFill>
                  <a:schemeClr val="tx2"/>
                </a:solidFill>
                <a:latin typeface="+mj-lt"/>
                <a:ea typeface="Lucida Grande"/>
                <a:cs typeface="Calibri"/>
              </a:rPr>
              <a:t>Generate and integrate genetic diversity data with other breeding information to design a sustainable cavies production system</a:t>
            </a:r>
            <a:r>
              <a:rPr lang="en-US" sz="1600" dirty="0">
                <a:solidFill>
                  <a:schemeClr val="tx2"/>
                </a:solidFill>
                <a:latin typeface="+mj-lt"/>
                <a:cs typeface="Calibri"/>
              </a:rPr>
              <a:t>.</a:t>
            </a:r>
          </a:p>
          <a:p>
            <a:pPr marL="342900" lvl="0" indent="-342900" fontAlgn="auto">
              <a:spcBef>
                <a:spcPct val="20000"/>
              </a:spcBef>
              <a:spcAft>
                <a:spcPts val="600"/>
              </a:spcAft>
              <a:buAutoNum type="arabicPeriod"/>
              <a:defRPr/>
            </a:pPr>
            <a:r>
              <a:rPr lang="en-US" sz="1600" dirty="0">
                <a:solidFill>
                  <a:schemeClr val="tx2"/>
                </a:solidFill>
                <a:latin typeface="+mj-lt"/>
                <a:cs typeface="Calibri"/>
              </a:rPr>
              <a:t>Establish cavies innovation platforms for improve production system, information dissemination and capacity building.</a:t>
            </a:r>
            <a:endParaRPr lang="en-US" sz="1600" b="1" i="1" u="sng" dirty="0">
              <a:solidFill>
                <a:schemeClr val="tx2"/>
              </a:solidFill>
              <a:latin typeface="+mj-lt"/>
              <a:cs typeface="Calibri"/>
            </a:endParaRPr>
          </a:p>
          <a:p>
            <a:pPr lvl="0" fontAlgn="auto">
              <a:spcAft>
                <a:spcPts val="0"/>
              </a:spcAft>
              <a:defRPr/>
            </a:pPr>
            <a:r>
              <a:rPr lang="en-US" sz="1600" b="1" i="1" u="sng" dirty="0">
                <a:solidFill>
                  <a:schemeClr val="accent5"/>
                </a:solidFill>
                <a:latin typeface="+mj-lt"/>
                <a:cs typeface="Calibri"/>
              </a:rPr>
              <a:t>Partners:</a:t>
            </a:r>
            <a:endParaRPr lang="en-US" sz="1600" dirty="0">
              <a:solidFill>
                <a:schemeClr val="accent5"/>
              </a:solidFill>
              <a:latin typeface="+mj-lt"/>
              <a:cs typeface="Calibri"/>
            </a:endParaRPr>
          </a:p>
          <a:p>
            <a:pPr lvl="0" fontAlgn="auto">
              <a:spcBef>
                <a:spcPct val="20000"/>
              </a:spcBef>
              <a:spcAft>
                <a:spcPts val="0"/>
              </a:spcAft>
              <a:defRPr/>
            </a:pPr>
            <a:r>
              <a:rPr lang="en-US" sz="1600" b="1" dirty="0">
                <a:solidFill>
                  <a:schemeClr val="tx2"/>
                </a:solidFill>
                <a:latin typeface="+mj-lt"/>
                <a:cs typeface="Calibri"/>
              </a:rPr>
              <a:t>ILRI/</a:t>
            </a:r>
            <a:r>
              <a:rPr lang="en-US" sz="1600" b="1" dirty="0" err="1">
                <a:solidFill>
                  <a:schemeClr val="tx2"/>
                </a:solidFill>
                <a:latin typeface="+mj-lt"/>
                <a:cs typeface="Calibri"/>
              </a:rPr>
              <a:t>BecA</a:t>
            </a:r>
            <a:r>
              <a:rPr lang="en-US" sz="1600" b="1" dirty="0">
                <a:solidFill>
                  <a:schemeClr val="tx2"/>
                </a:solidFill>
                <a:latin typeface="+mj-lt"/>
                <a:cs typeface="Calibri"/>
              </a:rPr>
              <a:t> Hub</a:t>
            </a:r>
            <a:r>
              <a:rPr lang="en-US" sz="1600" dirty="0">
                <a:solidFill>
                  <a:schemeClr val="tx2"/>
                </a:solidFill>
                <a:latin typeface="+mj-lt"/>
                <a:cs typeface="Calibri"/>
              </a:rPr>
              <a:t>, </a:t>
            </a:r>
            <a:r>
              <a:rPr lang="en-US" sz="1600" b="1" dirty="0">
                <a:solidFill>
                  <a:schemeClr val="tx2"/>
                </a:solidFill>
                <a:latin typeface="+mj-lt"/>
                <a:cs typeface="Calibri"/>
              </a:rPr>
              <a:t>CIAT </a:t>
            </a:r>
            <a:r>
              <a:rPr lang="en-US" sz="1600" dirty="0">
                <a:solidFill>
                  <a:schemeClr val="tx2"/>
                </a:solidFill>
                <a:latin typeface="+mj-lt"/>
                <a:cs typeface="Calibri"/>
              </a:rPr>
              <a:t>(International Center for Tropical Agriculture), </a:t>
            </a:r>
            <a:endParaRPr lang="en-US" sz="1600" b="1" dirty="0">
              <a:solidFill>
                <a:schemeClr val="tx2"/>
              </a:solidFill>
              <a:latin typeface="+mj-lt"/>
              <a:cs typeface="Calibri"/>
            </a:endParaRPr>
          </a:p>
          <a:p>
            <a:pPr lvl="0" fontAlgn="auto">
              <a:spcBef>
                <a:spcPct val="20000"/>
              </a:spcBef>
              <a:spcAft>
                <a:spcPts val="0"/>
              </a:spcAft>
              <a:defRPr/>
            </a:pPr>
            <a:r>
              <a:rPr lang="en-US" sz="1600" b="1" dirty="0">
                <a:solidFill>
                  <a:schemeClr val="tx2"/>
                </a:solidFill>
                <a:latin typeface="+mj-lt"/>
                <a:cs typeface="Calibri"/>
              </a:rPr>
              <a:t>Cameroon</a:t>
            </a:r>
            <a:r>
              <a:rPr lang="en-US" sz="1600" dirty="0">
                <a:solidFill>
                  <a:schemeClr val="tx2"/>
                </a:solidFill>
                <a:latin typeface="+mj-lt"/>
                <a:cs typeface="Calibri"/>
              </a:rPr>
              <a:t>: University of </a:t>
            </a:r>
            <a:r>
              <a:rPr lang="en-US" sz="1600" dirty="0" err="1">
                <a:solidFill>
                  <a:schemeClr val="tx2"/>
                </a:solidFill>
                <a:latin typeface="+mj-lt"/>
                <a:cs typeface="Calibri"/>
              </a:rPr>
              <a:t>Dschang</a:t>
            </a:r>
            <a:r>
              <a:rPr lang="en-US" sz="1600" dirty="0">
                <a:solidFill>
                  <a:schemeClr val="tx2"/>
                </a:solidFill>
                <a:latin typeface="+mj-lt"/>
                <a:cs typeface="Calibri"/>
              </a:rPr>
              <a:t> and Min of Livestock, Heifer </a:t>
            </a:r>
            <a:r>
              <a:rPr lang="en-US" sz="1600" dirty="0" err="1">
                <a:solidFill>
                  <a:schemeClr val="tx2"/>
                </a:solidFill>
                <a:latin typeface="+mj-lt"/>
                <a:cs typeface="Calibri"/>
              </a:rPr>
              <a:t>Prog</a:t>
            </a:r>
            <a:r>
              <a:rPr lang="en-US" sz="1600" dirty="0">
                <a:solidFill>
                  <a:schemeClr val="tx2"/>
                </a:solidFill>
                <a:latin typeface="+mj-lt"/>
                <a:cs typeface="Calibri"/>
              </a:rPr>
              <a:t> International, Farmers’ Voice</a:t>
            </a:r>
          </a:p>
          <a:p>
            <a:pPr lvl="0" fontAlgn="auto">
              <a:spcBef>
                <a:spcPct val="20000"/>
              </a:spcBef>
              <a:spcAft>
                <a:spcPts val="0"/>
              </a:spcAft>
              <a:defRPr/>
            </a:pPr>
            <a:r>
              <a:rPr lang="en-US" sz="1600" b="1" dirty="0">
                <a:solidFill>
                  <a:schemeClr val="tx2"/>
                </a:solidFill>
                <a:latin typeface="+mj-lt"/>
                <a:cs typeface="Calibri"/>
              </a:rPr>
              <a:t>DRC</a:t>
            </a:r>
            <a:r>
              <a:rPr lang="en-US" sz="1600" dirty="0">
                <a:solidFill>
                  <a:schemeClr val="tx2"/>
                </a:solidFill>
                <a:latin typeface="+mj-lt"/>
                <a:cs typeface="Calibri"/>
              </a:rPr>
              <a:t>: </a:t>
            </a:r>
            <a:r>
              <a:rPr lang="en-US" sz="1600" dirty="0" err="1">
                <a:solidFill>
                  <a:schemeClr val="tx2"/>
                </a:solidFill>
                <a:latin typeface="+mj-lt"/>
                <a:ea typeface="ＭＳ Ｐゴシック" charset="0"/>
                <a:cs typeface="Calibri"/>
              </a:rPr>
              <a:t>Universite</a:t>
            </a:r>
            <a:r>
              <a:rPr lang="en-US" sz="1600" dirty="0">
                <a:solidFill>
                  <a:schemeClr val="tx2"/>
                </a:solidFill>
                <a:latin typeface="+mj-lt"/>
                <a:ea typeface="ＭＳ Ｐゴシック" charset="0"/>
                <a:cs typeface="Calibri"/>
              </a:rPr>
              <a:t> </a:t>
            </a:r>
            <a:r>
              <a:rPr lang="en-US" sz="1600" dirty="0" err="1">
                <a:solidFill>
                  <a:schemeClr val="tx2"/>
                </a:solidFill>
                <a:latin typeface="+mj-lt"/>
                <a:ea typeface="ＭＳ Ｐゴシック" charset="0"/>
                <a:cs typeface="Calibri"/>
              </a:rPr>
              <a:t>Evangelique</a:t>
            </a:r>
            <a:r>
              <a:rPr lang="en-US" sz="1600" dirty="0">
                <a:solidFill>
                  <a:schemeClr val="tx2"/>
                </a:solidFill>
                <a:latin typeface="+mj-lt"/>
                <a:ea typeface="ＭＳ Ｐゴシック" charset="0"/>
                <a:cs typeface="Calibri"/>
              </a:rPr>
              <a:t> en </a:t>
            </a:r>
            <a:r>
              <a:rPr lang="en-US" sz="1600" dirty="0" err="1">
                <a:solidFill>
                  <a:schemeClr val="tx2"/>
                </a:solidFill>
                <a:latin typeface="+mj-lt"/>
                <a:ea typeface="ＭＳ Ｐゴシック" charset="0"/>
                <a:cs typeface="Calibri"/>
              </a:rPr>
              <a:t>Afrique</a:t>
            </a:r>
            <a:r>
              <a:rPr lang="en-US" sz="1600" dirty="0">
                <a:solidFill>
                  <a:schemeClr val="tx2"/>
                </a:solidFill>
                <a:latin typeface="+mj-lt"/>
                <a:ea typeface="ＭＳ Ｐゴシック" charset="0"/>
                <a:cs typeface="Calibri"/>
              </a:rPr>
              <a:t>, Women for women</a:t>
            </a:r>
            <a:endParaRPr lang="en-US" sz="1600" dirty="0">
              <a:solidFill>
                <a:schemeClr val="tx2"/>
              </a:solidFill>
              <a:latin typeface="+mj-lt"/>
              <a:cs typeface="Calibri"/>
            </a:endParaRPr>
          </a:p>
          <a:p>
            <a:pPr lvl="0" fontAlgn="auto">
              <a:spcBef>
                <a:spcPct val="20000"/>
              </a:spcBef>
              <a:spcAft>
                <a:spcPts val="600"/>
              </a:spcAft>
              <a:defRPr/>
            </a:pPr>
            <a:r>
              <a:rPr lang="en-US" sz="1600" b="1" dirty="0">
                <a:solidFill>
                  <a:schemeClr val="tx2"/>
                </a:solidFill>
                <a:latin typeface="+mj-lt"/>
                <a:cs typeface="Calibri"/>
              </a:rPr>
              <a:t>Australia</a:t>
            </a:r>
            <a:r>
              <a:rPr lang="en-US" sz="1600" dirty="0">
                <a:solidFill>
                  <a:schemeClr val="tx2"/>
                </a:solidFill>
                <a:latin typeface="+mj-lt"/>
                <a:cs typeface="Calibri"/>
              </a:rPr>
              <a:t>: CSIRO</a:t>
            </a:r>
          </a:p>
          <a:p>
            <a:pPr lvl="0" fontAlgn="auto">
              <a:spcAft>
                <a:spcPts val="0"/>
              </a:spcAft>
              <a:defRPr/>
            </a:pPr>
            <a:r>
              <a:rPr lang="en-US" sz="1600" b="1" i="1" u="sng" dirty="0">
                <a:solidFill>
                  <a:schemeClr val="accent5"/>
                </a:solidFill>
                <a:latin typeface="+mj-lt"/>
                <a:cs typeface="Calibri"/>
              </a:rPr>
              <a:t>Pathway to impact</a:t>
            </a:r>
            <a:r>
              <a:rPr lang="en-US" sz="1600" dirty="0">
                <a:solidFill>
                  <a:schemeClr val="accent5"/>
                </a:solidFill>
                <a:latin typeface="+mj-lt"/>
                <a:cs typeface="Calibri"/>
              </a:rPr>
              <a:t>: </a:t>
            </a:r>
            <a:r>
              <a:rPr lang="en-US" sz="1600" dirty="0">
                <a:solidFill>
                  <a:schemeClr val="tx2"/>
                </a:solidFill>
                <a:latin typeface="+mj-lt"/>
                <a:cs typeface="Calibri"/>
              </a:rPr>
              <a:t>Improved husbandry practices will be disseminated for a sustainable cavies production linked to </a:t>
            </a:r>
          </a:p>
          <a:p>
            <a:pPr lvl="0" fontAlgn="auto">
              <a:spcAft>
                <a:spcPts val="0"/>
              </a:spcAft>
              <a:defRPr/>
            </a:pPr>
            <a:r>
              <a:rPr lang="en-US" sz="1600" dirty="0">
                <a:solidFill>
                  <a:schemeClr val="tx2"/>
                </a:solidFill>
                <a:latin typeface="+mj-lt"/>
                <a:cs typeface="Calibri"/>
              </a:rPr>
              <a:t>market and consumption. </a:t>
            </a:r>
            <a:endParaRPr lang="en-US" sz="1600" b="1" i="1" dirty="0">
              <a:solidFill>
                <a:schemeClr val="tx2"/>
              </a:solidFill>
              <a:latin typeface="+mj-lt"/>
              <a:cs typeface="Calibri"/>
            </a:endParaRPr>
          </a:p>
        </p:txBody>
      </p:sp>
      <p:pic>
        <p:nvPicPr>
          <p:cNvPr id="5" name="Picture 9"/>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bwMode="auto">
          <a:xfrm>
            <a:off x="304800" y="4267200"/>
            <a:ext cx="1524000" cy="1997796"/>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cstate="email"/>
          <a:srcRect/>
          <a:stretch>
            <a:fillRect/>
          </a:stretch>
        </p:blipFill>
        <p:spPr>
          <a:xfrm>
            <a:off x="304799" y="1524000"/>
            <a:ext cx="1524001" cy="264883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Picture 50" descr="Picture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3445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92" y="116632"/>
            <a:ext cx="9215502" cy="1026352"/>
          </a:xfrm>
        </p:spPr>
        <p:txBody>
          <a:bodyPr/>
          <a:lstStyle/>
          <a:p>
            <a:pPr algn="ctr"/>
            <a:r>
              <a:rPr lang="en-US" sz="3200" dirty="0">
                <a:latin typeface="Calibri"/>
                <a:cs typeface="Calibri"/>
              </a:rPr>
              <a:t>Domestication of wild edible mushrooms in E. Africa </a:t>
            </a:r>
            <a:br>
              <a:rPr lang="en-US" sz="2800" dirty="0">
                <a:latin typeface="Calibri"/>
                <a:cs typeface="Calibri"/>
              </a:rPr>
            </a:br>
            <a:r>
              <a:rPr lang="en-US" sz="2800" dirty="0">
                <a:solidFill>
                  <a:schemeClr val="tx1">
                    <a:lumMod val="20000"/>
                    <a:lumOff val="80000"/>
                  </a:schemeClr>
                </a:solidFill>
                <a:latin typeface="Calibri"/>
                <a:cs typeface="Calibri"/>
              </a:rPr>
              <a:t>(Nat’l Program-Led)</a:t>
            </a:r>
          </a:p>
        </p:txBody>
      </p:sp>
      <p:sp>
        <p:nvSpPr>
          <p:cNvPr id="4" name="Rectangle 3"/>
          <p:cNvSpPr/>
          <p:nvPr/>
        </p:nvSpPr>
        <p:spPr>
          <a:xfrm>
            <a:off x="914400" y="1447800"/>
            <a:ext cx="6019800" cy="4912114"/>
          </a:xfrm>
          <a:prstGeom prst="rect">
            <a:avLst/>
          </a:prstGeom>
        </p:spPr>
        <p:txBody>
          <a:bodyPr wrap="square">
            <a:spAutoFit/>
          </a:bodyPr>
          <a:lstStyle/>
          <a:p>
            <a:pPr marL="342900" lvl="0" indent="-342900" fontAlgn="auto">
              <a:spcBef>
                <a:spcPct val="20000"/>
              </a:spcBef>
              <a:spcAft>
                <a:spcPts val="0"/>
              </a:spcAft>
              <a:defRPr/>
            </a:pPr>
            <a:r>
              <a:rPr lang="en-US" b="1" i="1" u="sng" dirty="0">
                <a:solidFill>
                  <a:schemeClr val="accent5"/>
                </a:solidFill>
                <a:latin typeface="+mj-lt"/>
                <a:cs typeface="Calibri"/>
              </a:rPr>
              <a:t>Justification:</a:t>
            </a:r>
            <a:r>
              <a:rPr lang="en-US" b="1" i="1" dirty="0">
                <a:solidFill>
                  <a:schemeClr val="accent5"/>
                </a:solidFill>
                <a:latin typeface="+mj-lt"/>
                <a:cs typeface="Calibri"/>
              </a:rPr>
              <a:t> </a:t>
            </a:r>
            <a:r>
              <a:rPr lang="en-US" b="1" dirty="0">
                <a:solidFill>
                  <a:schemeClr val="tx1">
                    <a:lumMod val="50000"/>
                  </a:schemeClr>
                </a:solidFill>
                <a:latin typeface="+mj-lt"/>
                <a:cs typeface="Calibri"/>
              </a:rPr>
              <a:t>Income generation. </a:t>
            </a:r>
          </a:p>
          <a:p>
            <a:pPr marL="342900" lvl="0" indent="-342900" fontAlgn="auto">
              <a:spcBef>
                <a:spcPct val="20000"/>
              </a:spcBef>
              <a:spcAft>
                <a:spcPts val="0"/>
              </a:spcAft>
              <a:defRPr/>
            </a:pPr>
            <a:endParaRPr lang="en-US" sz="800" b="1" u="sng" dirty="0">
              <a:solidFill>
                <a:schemeClr val="tx1">
                  <a:lumMod val="50000"/>
                </a:schemeClr>
              </a:solidFill>
              <a:latin typeface="+mj-lt"/>
              <a:cs typeface="Calibri"/>
            </a:endParaRPr>
          </a:p>
          <a:p>
            <a:pPr marL="342900" lvl="0" indent="-342900" fontAlgn="auto">
              <a:spcBef>
                <a:spcPct val="20000"/>
              </a:spcBef>
              <a:spcAft>
                <a:spcPts val="0"/>
              </a:spcAft>
              <a:defRPr/>
            </a:pPr>
            <a:r>
              <a:rPr lang="en-US" b="1" i="1" u="sng" dirty="0">
                <a:solidFill>
                  <a:schemeClr val="accent5"/>
                </a:solidFill>
                <a:latin typeface="+mj-lt"/>
                <a:cs typeface="Calibri"/>
              </a:rPr>
              <a:t>Objectives:</a:t>
            </a:r>
          </a:p>
          <a:p>
            <a:pPr marL="342900" lvl="0" indent="-342900" fontAlgn="auto">
              <a:spcBef>
                <a:spcPct val="20000"/>
              </a:spcBef>
              <a:spcAft>
                <a:spcPts val="0"/>
              </a:spcAft>
              <a:buAutoNum type="arabicPeriod"/>
              <a:defRPr/>
            </a:pPr>
            <a:r>
              <a:rPr lang="en-US" dirty="0">
                <a:solidFill>
                  <a:schemeClr val="tx1">
                    <a:lumMod val="50000"/>
                  </a:schemeClr>
                </a:solidFill>
                <a:latin typeface="+mj-lt"/>
                <a:cs typeface="Calibri"/>
              </a:rPr>
              <a:t>Collect and characterize wild edible mushrooms.</a:t>
            </a:r>
          </a:p>
          <a:p>
            <a:pPr marL="342900" lvl="0" indent="-342900" fontAlgn="auto">
              <a:spcBef>
                <a:spcPct val="20000"/>
              </a:spcBef>
              <a:spcAft>
                <a:spcPts val="0"/>
              </a:spcAft>
              <a:buAutoNum type="arabicPeriod"/>
              <a:defRPr/>
            </a:pPr>
            <a:r>
              <a:rPr lang="en-US" dirty="0">
                <a:solidFill>
                  <a:schemeClr val="tx1">
                    <a:lumMod val="50000"/>
                  </a:schemeClr>
                </a:solidFill>
                <a:latin typeface="+mj-lt"/>
                <a:cs typeface="Calibri"/>
              </a:rPr>
              <a:t>Domesticate them on agro-wastes (</a:t>
            </a:r>
            <a:r>
              <a:rPr lang="en-US" dirty="0" err="1">
                <a:solidFill>
                  <a:schemeClr val="tx1">
                    <a:lumMod val="50000"/>
                  </a:schemeClr>
                </a:solidFill>
                <a:latin typeface="+mj-lt"/>
                <a:cs typeface="Calibri"/>
              </a:rPr>
              <a:t>eg</a:t>
            </a:r>
            <a:r>
              <a:rPr lang="en-US" dirty="0">
                <a:solidFill>
                  <a:schemeClr val="tx1">
                    <a:lumMod val="50000"/>
                  </a:schemeClr>
                </a:solidFill>
                <a:latin typeface="+mj-lt"/>
                <a:cs typeface="Calibri"/>
              </a:rPr>
              <a:t>. rice straw)</a:t>
            </a:r>
          </a:p>
          <a:p>
            <a:pPr marL="342900" lvl="0" indent="-342900" fontAlgn="auto">
              <a:spcBef>
                <a:spcPct val="20000"/>
              </a:spcBef>
              <a:spcAft>
                <a:spcPts val="0"/>
              </a:spcAft>
              <a:buAutoNum type="arabicPeriod"/>
              <a:defRPr/>
            </a:pPr>
            <a:r>
              <a:rPr lang="en-US" dirty="0">
                <a:solidFill>
                  <a:schemeClr val="tx1">
                    <a:lumMod val="50000"/>
                  </a:schemeClr>
                </a:solidFill>
                <a:latin typeface="+mj-lt"/>
                <a:cs typeface="Calibri"/>
              </a:rPr>
              <a:t>Nutritionally profile domesticated varieties.</a:t>
            </a:r>
          </a:p>
          <a:p>
            <a:pPr marL="342900" lvl="0" indent="-342900" fontAlgn="auto">
              <a:spcBef>
                <a:spcPct val="20000"/>
              </a:spcBef>
              <a:spcAft>
                <a:spcPts val="0"/>
              </a:spcAft>
              <a:buAutoNum type="arabicPeriod"/>
              <a:defRPr/>
            </a:pPr>
            <a:r>
              <a:rPr lang="en-US" dirty="0">
                <a:solidFill>
                  <a:schemeClr val="tx1">
                    <a:lumMod val="50000"/>
                  </a:schemeClr>
                </a:solidFill>
                <a:latin typeface="+mj-lt"/>
                <a:cs typeface="Calibri"/>
              </a:rPr>
              <a:t>Farmer training.</a:t>
            </a:r>
          </a:p>
          <a:p>
            <a:pPr marL="342900" lvl="0" indent="-342900" fontAlgn="auto">
              <a:spcBef>
                <a:spcPct val="20000"/>
              </a:spcBef>
              <a:spcAft>
                <a:spcPts val="0"/>
              </a:spcAft>
              <a:buAutoNum type="arabicPeriod"/>
              <a:defRPr/>
            </a:pPr>
            <a:endParaRPr lang="en-US" sz="800" b="1" i="1" u="sng" dirty="0">
              <a:solidFill>
                <a:schemeClr val="tx1">
                  <a:lumMod val="50000"/>
                </a:schemeClr>
              </a:solidFill>
              <a:latin typeface="+mj-lt"/>
              <a:cs typeface="Calibri"/>
            </a:endParaRPr>
          </a:p>
          <a:p>
            <a:pPr lvl="0" fontAlgn="auto">
              <a:spcBef>
                <a:spcPct val="20000"/>
              </a:spcBef>
              <a:spcAft>
                <a:spcPts val="0"/>
              </a:spcAft>
              <a:defRPr/>
            </a:pPr>
            <a:r>
              <a:rPr lang="en-US" b="1" i="1" u="sng" dirty="0">
                <a:solidFill>
                  <a:schemeClr val="accent5"/>
                </a:solidFill>
                <a:latin typeface="+mj-lt"/>
                <a:cs typeface="Calibri"/>
              </a:rPr>
              <a:t>Partners:</a:t>
            </a:r>
          </a:p>
          <a:p>
            <a:pPr lvl="0" fontAlgn="auto">
              <a:spcBef>
                <a:spcPct val="20000"/>
              </a:spcBef>
              <a:spcAft>
                <a:spcPts val="0"/>
              </a:spcAft>
              <a:defRPr/>
            </a:pPr>
            <a:r>
              <a:rPr lang="en-US" dirty="0">
                <a:solidFill>
                  <a:schemeClr val="tx1">
                    <a:lumMod val="50000"/>
                  </a:schemeClr>
                </a:solidFill>
                <a:latin typeface="+mj-lt"/>
                <a:cs typeface="Calibri"/>
              </a:rPr>
              <a:t>University of Dar </a:t>
            </a:r>
            <a:r>
              <a:rPr lang="en-US" dirty="0" err="1">
                <a:solidFill>
                  <a:schemeClr val="tx1">
                    <a:lumMod val="50000"/>
                  </a:schemeClr>
                </a:solidFill>
                <a:latin typeface="+mj-lt"/>
                <a:cs typeface="Calibri"/>
              </a:rPr>
              <a:t>es</a:t>
            </a:r>
            <a:r>
              <a:rPr lang="en-US" dirty="0">
                <a:solidFill>
                  <a:schemeClr val="tx1">
                    <a:lumMod val="50000"/>
                  </a:schemeClr>
                </a:solidFill>
                <a:latin typeface="+mj-lt"/>
                <a:cs typeface="Calibri"/>
              </a:rPr>
              <a:t> Salaam, Kenya Industrial Research and </a:t>
            </a:r>
          </a:p>
          <a:p>
            <a:r>
              <a:rPr lang="en-US" dirty="0">
                <a:solidFill>
                  <a:schemeClr val="tx1">
                    <a:lumMod val="50000"/>
                  </a:schemeClr>
                </a:solidFill>
                <a:latin typeface="+mj-lt"/>
                <a:cs typeface="Calibri"/>
              </a:rPr>
              <a:t>Development Institute (KIRDI), University of Burundi, CSIRO, </a:t>
            </a:r>
            <a:r>
              <a:rPr lang="en-US" dirty="0" err="1">
                <a:solidFill>
                  <a:schemeClr val="tx1">
                    <a:lumMod val="50000"/>
                  </a:schemeClr>
                </a:solidFill>
                <a:latin typeface="+mj-lt"/>
                <a:cs typeface="Calibri"/>
              </a:rPr>
              <a:t>BecA</a:t>
            </a:r>
            <a:r>
              <a:rPr lang="en-US" dirty="0">
                <a:solidFill>
                  <a:schemeClr val="tx1">
                    <a:lumMod val="50000"/>
                  </a:schemeClr>
                </a:solidFill>
                <a:latin typeface="+mj-lt"/>
                <a:cs typeface="Calibri"/>
              </a:rPr>
              <a:t> Hub at ILRI</a:t>
            </a:r>
          </a:p>
          <a:p>
            <a:pPr lvl="0" fontAlgn="auto">
              <a:spcBef>
                <a:spcPct val="20000"/>
              </a:spcBef>
              <a:spcAft>
                <a:spcPts val="0"/>
              </a:spcAft>
              <a:defRPr/>
            </a:pPr>
            <a:endParaRPr lang="en-US" sz="800" b="1" i="1" u="sng" dirty="0">
              <a:solidFill>
                <a:schemeClr val="tx1">
                  <a:lumMod val="50000"/>
                </a:schemeClr>
              </a:solidFill>
              <a:latin typeface="+mj-lt"/>
              <a:cs typeface="Calibri"/>
            </a:endParaRPr>
          </a:p>
          <a:p>
            <a:pPr lvl="0" fontAlgn="auto">
              <a:spcBef>
                <a:spcPct val="20000"/>
              </a:spcBef>
              <a:spcAft>
                <a:spcPts val="0"/>
              </a:spcAft>
              <a:defRPr/>
            </a:pPr>
            <a:r>
              <a:rPr lang="en-US" b="1" i="1" u="sng" dirty="0">
                <a:solidFill>
                  <a:schemeClr val="accent5"/>
                </a:solidFill>
                <a:latin typeface="+mj-lt"/>
                <a:cs typeface="Calibri"/>
              </a:rPr>
              <a:t>Pathway to impact:</a:t>
            </a:r>
          </a:p>
          <a:p>
            <a:pPr lvl="0" fontAlgn="auto">
              <a:spcBef>
                <a:spcPct val="20000"/>
              </a:spcBef>
              <a:spcAft>
                <a:spcPts val="0"/>
              </a:spcAft>
              <a:defRPr/>
            </a:pPr>
            <a:r>
              <a:rPr lang="en-US" b="1" dirty="0">
                <a:solidFill>
                  <a:schemeClr val="tx1">
                    <a:lumMod val="50000"/>
                  </a:schemeClr>
                </a:solidFill>
                <a:latin typeface="+mj-lt"/>
                <a:cs typeface="Calibri"/>
              </a:rPr>
              <a:t>Existing mushroom domestication and training programs at each institution will be expanded to include these indigenous varieties.</a:t>
            </a:r>
            <a:endParaRPr lang="en-US" b="1" i="1" dirty="0">
              <a:solidFill>
                <a:schemeClr val="tx1">
                  <a:lumMod val="50000"/>
                </a:schemeClr>
              </a:solidFill>
              <a:latin typeface="+mj-lt"/>
              <a:cs typeface="Calibri"/>
            </a:endParaRPr>
          </a:p>
        </p:txBody>
      </p:sp>
      <p:pic>
        <p:nvPicPr>
          <p:cNvPr id="5" name="Picture 2" descr="E:\All in one\KIRDI PROJECTS\Mushroom project\mush pctorials\24-09-07_161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86600" y="1752600"/>
            <a:ext cx="2572327" cy="2819400"/>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3013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latin typeface="Calibri"/>
                <a:cs typeface="Calibri"/>
              </a:rPr>
              <a:t>Background </a:t>
            </a:r>
          </a:p>
        </p:txBody>
      </p:sp>
      <p:sp>
        <p:nvSpPr>
          <p:cNvPr id="4" name="Rectangle 5"/>
          <p:cNvSpPr>
            <a:spLocks noGrp="1" noChangeArrowheads="1"/>
          </p:cNvSpPr>
          <p:nvPr>
            <p:ph type="body" sz="half" idx="2"/>
          </p:nvPr>
        </p:nvSpPr>
        <p:spPr bwMode="auto">
          <a:xfrm>
            <a:off x="955322" y="1628800"/>
            <a:ext cx="8822214" cy="4016484"/>
          </a:xfrm>
          <a:prstGeom prst="rect">
            <a:avLst/>
          </a:prstGeom>
          <a:noFill/>
          <a:ln w="9525">
            <a:noFill/>
            <a:miter lim="800000"/>
            <a:headEnd/>
            <a:tailEnd/>
          </a:ln>
        </p:spPr>
        <p:txBody>
          <a:bodyPr wrap="square">
            <a:spAutoFit/>
          </a:bodyPr>
          <a:lstStyle/>
          <a:p>
            <a:r>
              <a:rPr lang="en-US" sz="2200" b="1" dirty="0"/>
              <a:t>AU/NEPAD – Africa Biosciences Initiative (ABI):</a:t>
            </a:r>
            <a:r>
              <a:rPr lang="en-US" sz="2200" dirty="0"/>
              <a:t> Creation of four regional networks:</a:t>
            </a:r>
          </a:p>
          <a:p>
            <a:pPr>
              <a:spcAft>
                <a:spcPts val="600"/>
              </a:spcAft>
            </a:pPr>
            <a:r>
              <a:rPr lang="en-US" sz="2200" dirty="0">
                <a:solidFill>
                  <a:schemeClr val="accent5"/>
                </a:solidFill>
              </a:rPr>
              <a:t>		1. </a:t>
            </a:r>
            <a:r>
              <a:rPr lang="en-US" sz="2200" b="1" dirty="0" err="1">
                <a:solidFill>
                  <a:schemeClr val="accent5"/>
                </a:solidFill>
              </a:rPr>
              <a:t>BecA</a:t>
            </a:r>
            <a:r>
              <a:rPr lang="en-US" sz="2200" b="1" dirty="0">
                <a:solidFill>
                  <a:schemeClr val="accent5"/>
                </a:solidFill>
              </a:rPr>
              <a:t> </a:t>
            </a:r>
            <a:r>
              <a:rPr lang="en-US" sz="2200" dirty="0">
                <a:solidFill>
                  <a:schemeClr val="accent5"/>
                </a:solidFill>
              </a:rPr>
              <a:t>(Biosciences eastern and central Africa) for 			countries in eastern and central Africa</a:t>
            </a:r>
          </a:p>
          <a:p>
            <a:r>
              <a:rPr lang="en-US" sz="2200" dirty="0"/>
              <a:t>		2. </a:t>
            </a:r>
            <a:r>
              <a:rPr lang="en-US" sz="2200" b="1" dirty="0" err="1"/>
              <a:t>SANBio</a:t>
            </a:r>
            <a:r>
              <a:rPr lang="en-US" sz="2200" dirty="0"/>
              <a:t> (Southern African Network for Biosciences) 		for southern African countries</a:t>
            </a:r>
          </a:p>
          <a:p>
            <a:r>
              <a:rPr lang="en-US" sz="2200" dirty="0"/>
              <a:t>		3. </a:t>
            </a:r>
            <a:r>
              <a:rPr lang="en-US" sz="2200" b="1" dirty="0" err="1"/>
              <a:t>WABNet</a:t>
            </a:r>
            <a:r>
              <a:rPr lang="en-US" sz="2200" b="1" dirty="0"/>
              <a:t> </a:t>
            </a:r>
            <a:r>
              <a:rPr lang="en-US" sz="2200" dirty="0"/>
              <a:t>(West African Biosciences Network) 			consisting of ECOWAS countries</a:t>
            </a:r>
          </a:p>
          <a:p>
            <a:r>
              <a:rPr lang="en-US" sz="2200" dirty="0"/>
              <a:t>		4. </a:t>
            </a:r>
            <a:r>
              <a:rPr lang="en-US" sz="2200" b="1" dirty="0" err="1"/>
              <a:t>NABNet</a:t>
            </a:r>
            <a:r>
              <a:rPr lang="en-US" sz="2200" b="1" dirty="0"/>
              <a:t> </a:t>
            </a:r>
            <a:r>
              <a:rPr lang="en-US" sz="2200" dirty="0"/>
              <a:t>(North African Biosciences Network) for the 		countries in North Africa.</a:t>
            </a:r>
          </a:p>
        </p:txBody>
      </p:sp>
      <p:pic>
        <p:nvPicPr>
          <p:cNvPr id="8" name="Picture 7" descr="BecA Hub DNA sculpture 008.jpg"/>
          <p:cNvPicPr>
            <a:picLocks noChangeAspect="1"/>
          </p:cNvPicPr>
          <p:nvPr/>
        </p:nvPicPr>
        <p:blipFill>
          <a:blip r:embed="rId2" cstate="email"/>
          <a:srcRect/>
          <a:stretch>
            <a:fillRect/>
          </a:stretch>
        </p:blipFill>
        <p:spPr>
          <a:xfrm>
            <a:off x="1066800" y="2590800"/>
            <a:ext cx="1600200" cy="3048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Picture 50" descr="Picture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24132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1447800"/>
            <a:ext cx="8001000" cy="4881336"/>
          </a:xfrm>
          <a:prstGeom prst="rect">
            <a:avLst/>
          </a:prstGeom>
        </p:spPr>
        <p:txBody>
          <a:bodyPr wrap="square">
            <a:spAutoFit/>
          </a:bodyPr>
          <a:lstStyle/>
          <a:p>
            <a:pPr lvl="0" fontAlgn="auto">
              <a:spcAft>
                <a:spcPts val="1200"/>
              </a:spcAft>
              <a:defRPr/>
            </a:pPr>
            <a:r>
              <a:rPr lang="en-US" sz="1600" b="1" i="1" u="sng" dirty="0">
                <a:solidFill>
                  <a:schemeClr val="accent5"/>
                </a:solidFill>
                <a:latin typeface="+mj-lt"/>
                <a:cs typeface="Calibri"/>
              </a:rPr>
              <a:t>Justification</a:t>
            </a:r>
            <a:r>
              <a:rPr lang="en-US" sz="1600" i="1" dirty="0">
                <a:solidFill>
                  <a:schemeClr val="accent5"/>
                </a:solidFill>
                <a:latin typeface="+mj-lt"/>
                <a:cs typeface="Calibri"/>
              </a:rPr>
              <a:t>: </a:t>
            </a:r>
            <a:r>
              <a:rPr lang="en-US" sz="1600" dirty="0" err="1">
                <a:solidFill>
                  <a:schemeClr val="accent1"/>
                </a:solidFill>
                <a:latin typeface="+mj-lt"/>
                <a:cs typeface="Calibri"/>
              </a:rPr>
              <a:t>Aflatoxin</a:t>
            </a:r>
            <a:r>
              <a:rPr lang="en-US" sz="1600" dirty="0">
                <a:solidFill>
                  <a:schemeClr val="accent1"/>
                </a:solidFill>
                <a:latin typeface="+mj-lt"/>
                <a:cs typeface="Calibri"/>
              </a:rPr>
              <a:t> is a major agricultural related human health threat.</a:t>
            </a:r>
          </a:p>
          <a:p>
            <a:pPr marL="342900" lvl="0" indent="-342900" fontAlgn="auto">
              <a:spcBef>
                <a:spcPct val="20000"/>
              </a:spcBef>
              <a:spcAft>
                <a:spcPts val="0"/>
              </a:spcAft>
              <a:defRPr/>
            </a:pPr>
            <a:r>
              <a:rPr lang="en-US" sz="1600" b="1" i="1" u="sng" dirty="0">
                <a:solidFill>
                  <a:schemeClr val="accent5"/>
                </a:solidFill>
                <a:latin typeface="+mj-lt"/>
                <a:cs typeface="Calibri"/>
              </a:rPr>
              <a:t>Objectives:</a:t>
            </a:r>
          </a:p>
          <a:p>
            <a:pPr marL="344488" indent="-344488">
              <a:tabLst>
                <a:tab pos="285750" algn="l"/>
              </a:tabLst>
            </a:pPr>
            <a:r>
              <a:rPr lang="en-US" sz="1600" dirty="0">
                <a:solidFill>
                  <a:schemeClr val="accent1"/>
                </a:solidFill>
                <a:latin typeface="+mj-lt"/>
                <a:cs typeface="Calibri"/>
              </a:rPr>
              <a:t>1.  Establish </a:t>
            </a:r>
            <a:r>
              <a:rPr lang="en-US" sz="1600" dirty="0" err="1">
                <a:solidFill>
                  <a:schemeClr val="accent1"/>
                </a:solidFill>
                <a:latin typeface="+mj-lt"/>
                <a:cs typeface="Calibri"/>
              </a:rPr>
              <a:t>mycotoxin</a:t>
            </a:r>
            <a:r>
              <a:rPr lang="en-US" sz="1600" dirty="0">
                <a:solidFill>
                  <a:schemeClr val="accent1"/>
                </a:solidFill>
                <a:latin typeface="+mj-lt"/>
                <a:cs typeface="Calibri"/>
              </a:rPr>
              <a:t> diagnostics platform at </a:t>
            </a:r>
            <a:r>
              <a:rPr lang="en-US" sz="1600" dirty="0" err="1">
                <a:solidFill>
                  <a:schemeClr val="accent1"/>
                </a:solidFill>
                <a:latin typeface="+mj-lt"/>
                <a:cs typeface="Calibri"/>
              </a:rPr>
              <a:t>BecA</a:t>
            </a:r>
            <a:endParaRPr lang="en-US" sz="1600" dirty="0">
              <a:solidFill>
                <a:schemeClr val="accent1"/>
              </a:solidFill>
              <a:latin typeface="+mj-lt"/>
              <a:cs typeface="Calibri"/>
            </a:endParaRPr>
          </a:p>
          <a:p>
            <a:pPr marL="344488" indent="-344488">
              <a:buAutoNum type="arabicPeriod" startAt="2"/>
              <a:tabLst>
                <a:tab pos="285750" algn="l"/>
              </a:tabLst>
            </a:pPr>
            <a:r>
              <a:rPr lang="en-US" sz="1600" dirty="0">
                <a:solidFill>
                  <a:schemeClr val="accent1"/>
                </a:solidFill>
                <a:latin typeface="+mj-lt"/>
                <a:cs typeface="Calibri"/>
              </a:rPr>
              <a:t>Characterize </a:t>
            </a:r>
            <a:r>
              <a:rPr lang="en-US" sz="1600" i="1" dirty="0" err="1">
                <a:solidFill>
                  <a:schemeClr val="accent1"/>
                </a:solidFill>
                <a:latin typeface="+mj-lt"/>
                <a:cs typeface="Calibri"/>
              </a:rPr>
              <a:t>Aspergillus</a:t>
            </a:r>
            <a:r>
              <a:rPr lang="en-US" sz="1600" i="1" dirty="0">
                <a:solidFill>
                  <a:schemeClr val="accent1"/>
                </a:solidFill>
                <a:latin typeface="+mj-lt"/>
                <a:cs typeface="Calibri"/>
              </a:rPr>
              <a:t> </a:t>
            </a:r>
            <a:r>
              <a:rPr lang="en-US" sz="1600" i="1" dirty="0" err="1">
                <a:solidFill>
                  <a:schemeClr val="accent1"/>
                </a:solidFill>
                <a:latin typeface="+mj-lt"/>
                <a:cs typeface="Calibri"/>
              </a:rPr>
              <a:t>flavus</a:t>
            </a:r>
            <a:r>
              <a:rPr lang="en-US" sz="1600" i="1" dirty="0">
                <a:solidFill>
                  <a:schemeClr val="accent1"/>
                </a:solidFill>
                <a:latin typeface="+mj-lt"/>
                <a:cs typeface="Calibri"/>
              </a:rPr>
              <a:t> </a:t>
            </a:r>
            <a:r>
              <a:rPr lang="en-US" sz="1600" dirty="0">
                <a:solidFill>
                  <a:schemeClr val="accent1"/>
                </a:solidFill>
                <a:latin typeface="+mj-lt"/>
                <a:cs typeface="Calibri"/>
              </a:rPr>
              <a:t>from around Kenya </a:t>
            </a:r>
          </a:p>
          <a:p>
            <a:pPr marL="344488" lvl="1" indent="-344488">
              <a:tabLst>
                <a:tab pos="285750" algn="l"/>
              </a:tabLst>
            </a:pPr>
            <a:r>
              <a:rPr lang="en-US" sz="1600" dirty="0">
                <a:solidFill>
                  <a:schemeClr val="accent1"/>
                </a:solidFill>
                <a:latin typeface="+mj-lt"/>
                <a:cs typeface="Calibri"/>
              </a:rPr>
              <a:t>	and Tanzania</a:t>
            </a:r>
          </a:p>
          <a:p>
            <a:pPr marL="344488" indent="-344488">
              <a:buAutoNum type="arabicPeriod" startAt="3"/>
              <a:tabLst>
                <a:tab pos="285750" algn="l"/>
              </a:tabLst>
            </a:pPr>
            <a:r>
              <a:rPr lang="en-US" sz="1600" dirty="0">
                <a:solidFill>
                  <a:schemeClr val="accent1"/>
                </a:solidFill>
                <a:latin typeface="+mj-lt"/>
                <a:cs typeface="Calibri"/>
              </a:rPr>
              <a:t>Identify maize </a:t>
            </a:r>
            <a:r>
              <a:rPr lang="en-US" sz="1600" dirty="0" err="1">
                <a:solidFill>
                  <a:schemeClr val="accent1"/>
                </a:solidFill>
                <a:latin typeface="+mj-lt"/>
                <a:cs typeface="Calibri"/>
              </a:rPr>
              <a:t>germplasm</a:t>
            </a:r>
            <a:r>
              <a:rPr lang="en-US" sz="1600" dirty="0">
                <a:solidFill>
                  <a:schemeClr val="accent1"/>
                </a:solidFill>
                <a:latin typeface="+mj-lt"/>
                <a:cs typeface="Calibri"/>
              </a:rPr>
              <a:t> resistant to </a:t>
            </a:r>
            <a:r>
              <a:rPr lang="en-US" sz="1600" dirty="0" err="1">
                <a:solidFill>
                  <a:schemeClr val="accent1"/>
                </a:solidFill>
                <a:latin typeface="+mj-lt"/>
                <a:cs typeface="Calibri"/>
              </a:rPr>
              <a:t>aflatoxin</a:t>
            </a:r>
            <a:r>
              <a:rPr lang="en-US" sz="1600" dirty="0">
                <a:solidFill>
                  <a:schemeClr val="accent1"/>
                </a:solidFill>
                <a:latin typeface="+mj-lt"/>
                <a:cs typeface="Calibri"/>
              </a:rPr>
              <a:t> </a:t>
            </a:r>
          </a:p>
          <a:p>
            <a:pPr marL="344488" indent="-344488">
              <a:tabLst>
                <a:tab pos="285750" algn="l"/>
              </a:tabLst>
            </a:pPr>
            <a:r>
              <a:rPr lang="en-US" sz="1600" dirty="0">
                <a:solidFill>
                  <a:schemeClr val="accent1"/>
                </a:solidFill>
                <a:latin typeface="+mj-lt"/>
                <a:cs typeface="Calibri"/>
              </a:rPr>
              <a:t>	accumulation in specific environments (field trials and </a:t>
            </a:r>
          </a:p>
          <a:p>
            <a:pPr marL="344488" indent="-344488">
              <a:tabLst>
                <a:tab pos="285750" algn="l"/>
              </a:tabLst>
            </a:pPr>
            <a:r>
              <a:rPr lang="en-US" sz="1600" dirty="0">
                <a:solidFill>
                  <a:schemeClr val="accent1"/>
                </a:solidFill>
                <a:latin typeface="+mj-lt"/>
                <a:cs typeface="Calibri"/>
              </a:rPr>
              <a:t>	postharvest experiments)</a:t>
            </a:r>
          </a:p>
          <a:p>
            <a:pPr marL="344488" indent="-344488">
              <a:buAutoNum type="arabicPeriod" startAt="4"/>
              <a:tabLst>
                <a:tab pos="285750" algn="l"/>
              </a:tabLst>
            </a:pPr>
            <a:r>
              <a:rPr lang="en-US" sz="1600" dirty="0">
                <a:solidFill>
                  <a:schemeClr val="accent1"/>
                </a:solidFill>
                <a:latin typeface="+mj-lt"/>
                <a:cs typeface="Calibri"/>
              </a:rPr>
              <a:t>National breeders leading field trials will affect subsequent</a:t>
            </a:r>
          </a:p>
          <a:p>
            <a:pPr marL="344488" indent="-344488">
              <a:spcAft>
                <a:spcPts val="1200"/>
              </a:spcAft>
              <a:tabLst>
                <a:tab pos="285750" algn="l"/>
              </a:tabLst>
            </a:pPr>
            <a:r>
              <a:rPr lang="en-US" sz="1600" dirty="0">
                <a:solidFill>
                  <a:schemeClr val="accent1"/>
                </a:solidFill>
                <a:latin typeface="+mj-lt"/>
                <a:cs typeface="Calibri"/>
              </a:rPr>
              <a:t> 	changes to Kenyan and Tanzanian maize breeding programs</a:t>
            </a:r>
            <a:endParaRPr lang="en-US" sz="1600" b="1" u="sng" dirty="0">
              <a:solidFill>
                <a:schemeClr val="accent1"/>
              </a:solidFill>
              <a:latin typeface="+mj-lt"/>
              <a:cs typeface="Calibri"/>
            </a:endParaRPr>
          </a:p>
          <a:p>
            <a:r>
              <a:rPr lang="en-US" sz="1600" b="1" i="1" u="sng" dirty="0">
                <a:solidFill>
                  <a:schemeClr val="accent5"/>
                </a:solidFill>
                <a:latin typeface="+mj-lt"/>
                <a:cs typeface="Calibri"/>
              </a:rPr>
              <a:t>Partners:</a:t>
            </a:r>
          </a:p>
          <a:p>
            <a:r>
              <a:rPr lang="en-US" sz="1600" dirty="0">
                <a:solidFill>
                  <a:schemeClr val="accent1"/>
                </a:solidFill>
                <a:latin typeface="+mj-lt"/>
                <a:cs typeface="Calibri"/>
              </a:rPr>
              <a:t>ILRI/</a:t>
            </a:r>
            <a:r>
              <a:rPr lang="en-US" sz="1600" dirty="0" err="1">
                <a:solidFill>
                  <a:schemeClr val="accent1"/>
                </a:solidFill>
                <a:latin typeface="+mj-lt"/>
                <a:cs typeface="Calibri"/>
              </a:rPr>
              <a:t>BecA</a:t>
            </a:r>
            <a:r>
              <a:rPr lang="en-US" sz="1600" dirty="0">
                <a:solidFill>
                  <a:schemeClr val="accent1"/>
                </a:solidFill>
                <a:latin typeface="+mj-lt"/>
                <a:cs typeface="Calibri"/>
              </a:rPr>
              <a:t> Hub</a:t>
            </a:r>
          </a:p>
          <a:p>
            <a:r>
              <a:rPr lang="en-US" sz="1600" dirty="0">
                <a:solidFill>
                  <a:schemeClr val="accent1"/>
                </a:solidFill>
                <a:latin typeface="+mj-lt"/>
                <a:cs typeface="Calibri"/>
              </a:rPr>
              <a:t>Kenya (KARI, </a:t>
            </a:r>
            <a:r>
              <a:rPr lang="en-US" sz="1600" dirty="0" err="1">
                <a:solidFill>
                  <a:schemeClr val="accent1"/>
                </a:solidFill>
                <a:latin typeface="+mj-lt"/>
                <a:cs typeface="Calibri"/>
              </a:rPr>
              <a:t>UoN</a:t>
            </a:r>
            <a:r>
              <a:rPr lang="en-US" sz="1600" dirty="0">
                <a:solidFill>
                  <a:schemeClr val="accent1"/>
                </a:solidFill>
                <a:latin typeface="+mj-lt"/>
                <a:cs typeface="Calibri"/>
              </a:rPr>
              <a:t>), Tanzania (OUT, ARI) USA (Cornell U, U Minnesota) Australia</a:t>
            </a:r>
          </a:p>
          <a:p>
            <a:r>
              <a:rPr lang="en-US" sz="1600" dirty="0">
                <a:solidFill>
                  <a:schemeClr val="accent1"/>
                </a:solidFill>
                <a:latin typeface="+mj-lt"/>
                <a:cs typeface="Calibri"/>
              </a:rPr>
              <a:t>(CSIRO, U Queensland/QAFFI, Harvest Choice)</a:t>
            </a:r>
          </a:p>
          <a:p>
            <a:r>
              <a:rPr lang="en-US" sz="1600" dirty="0">
                <a:solidFill>
                  <a:schemeClr val="accent1"/>
                </a:solidFill>
                <a:latin typeface="+mj-lt"/>
                <a:cs typeface="Calibri"/>
              </a:rPr>
              <a:t> </a:t>
            </a:r>
          </a:p>
          <a:p>
            <a:r>
              <a:rPr lang="en-US" sz="1600" b="1" i="1" u="sng" dirty="0">
                <a:solidFill>
                  <a:schemeClr val="accent5"/>
                </a:solidFill>
                <a:latin typeface="+mj-lt"/>
                <a:cs typeface="Calibri"/>
              </a:rPr>
              <a:t>Pathway to impact:</a:t>
            </a:r>
            <a:endParaRPr lang="en-US" sz="1600" i="1" dirty="0">
              <a:solidFill>
                <a:schemeClr val="accent5"/>
              </a:solidFill>
              <a:latin typeface="+mj-lt"/>
              <a:cs typeface="Calibri"/>
            </a:endParaRPr>
          </a:p>
          <a:p>
            <a:r>
              <a:rPr lang="en-US" sz="1600" b="1" dirty="0">
                <a:solidFill>
                  <a:schemeClr val="accent1"/>
                </a:solidFill>
                <a:latin typeface="+mj-lt"/>
                <a:cs typeface="Calibri"/>
              </a:rPr>
              <a:t>Platform will extend the impact by enhancing capacity to address </a:t>
            </a:r>
          </a:p>
          <a:p>
            <a:r>
              <a:rPr lang="en-US" sz="1600" b="1" dirty="0" err="1">
                <a:solidFill>
                  <a:schemeClr val="accent1"/>
                </a:solidFill>
                <a:latin typeface="+mj-lt"/>
                <a:cs typeface="Calibri"/>
              </a:rPr>
              <a:t>mycotoxins</a:t>
            </a:r>
            <a:r>
              <a:rPr lang="en-US" sz="1600" b="1" dirty="0">
                <a:solidFill>
                  <a:schemeClr val="accent1"/>
                </a:solidFill>
                <a:latin typeface="+mj-lt"/>
                <a:cs typeface="Calibri"/>
              </a:rPr>
              <a:t> in the region.</a:t>
            </a:r>
          </a:p>
        </p:txBody>
      </p:sp>
      <p:sp>
        <p:nvSpPr>
          <p:cNvPr id="2" name="Title 1"/>
          <p:cNvSpPr>
            <a:spLocks noGrp="1"/>
          </p:cNvSpPr>
          <p:nvPr>
            <p:ph type="title"/>
          </p:nvPr>
        </p:nvSpPr>
        <p:spPr>
          <a:xfrm>
            <a:off x="238092" y="509582"/>
            <a:ext cx="9215502" cy="785818"/>
          </a:xfrm>
        </p:spPr>
        <p:txBody>
          <a:bodyPr/>
          <a:lstStyle/>
          <a:p>
            <a:pPr algn="ctr"/>
            <a:r>
              <a:rPr lang="en-US" sz="3600" dirty="0">
                <a:latin typeface="Calibri"/>
                <a:cs typeface="Calibri"/>
              </a:rPr>
              <a:t>Capacity and Action for </a:t>
            </a:r>
            <a:r>
              <a:rPr lang="en-US" sz="3600" dirty="0" err="1">
                <a:latin typeface="Calibri"/>
                <a:cs typeface="Calibri"/>
              </a:rPr>
              <a:t>Aflatoxin</a:t>
            </a:r>
            <a:r>
              <a:rPr lang="en-US" sz="3600" dirty="0">
                <a:latin typeface="Calibri"/>
                <a:cs typeface="Calibri"/>
              </a:rPr>
              <a:t> Reduction </a:t>
            </a:r>
            <a:br>
              <a:rPr lang="en-US" sz="3600" dirty="0">
                <a:latin typeface="Calibri"/>
                <a:cs typeface="Calibri"/>
              </a:rPr>
            </a:br>
            <a:r>
              <a:rPr lang="en-US" sz="3600" dirty="0">
                <a:latin typeface="Calibri"/>
                <a:cs typeface="Calibri"/>
              </a:rPr>
              <a:t>in Eastern Africa (CAAREA)</a:t>
            </a:r>
          </a:p>
        </p:txBody>
      </p:sp>
      <p:grpSp>
        <p:nvGrpSpPr>
          <p:cNvPr id="7" name="Group 6"/>
          <p:cNvGrpSpPr/>
          <p:nvPr/>
        </p:nvGrpSpPr>
        <p:grpSpPr>
          <a:xfrm>
            <a:off x="6019800" y="1981200"/>
            <a:ext cx="3296164" cy="2743200"/>
            <a:chOff x="7456945" y="1600200"/>
            <a:chExt cx="2216696" cy="1844824"/>
          </a:xfrm>
          <a:scene3d>
            <a:camera prst="orthographicFront">
              <a:rot lat="0" lon="0" rev="0"/>
            </a:camera>
            <a:lightRig rig="soft" dir="t">
              <a:rot lat="0" lon="0" rev="0"/>
            </a:lightRig>
          </a:scene3d>
        </p:grpSpPr>
        <p:pic>
          <p:nvPicPr>
            <p:cNvPr id="5"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7467600" y="1600200"/>
              <a:ext cx="2206041" cy="360040"/>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7456945" y="2051799"/>
              <a:ext cx="2216696" cy="1393225"/>
            </a:xfrm>
            <a:prstGeom prst="rect">
              <a:avLst/>
            </a:prstGeom>
            <a:noFill/>
            <a:ln>
              <a:noFill/>
            </a:ln>
            <a:effectLst>
              <a:outerShdw blurRad="107950" dist="12700" dir="5400000" algn="ctr">
                <a:srgbClr val="000000"/>
              </a:outerShdw>
            </a:effectLst>
            <a:sp3d contourW="44450" prstMaterial="matte">
              <a:bevelT w="63500" h="63500" prst="artDeco"/>
              <a:contourClr>
                <a:srgbClr val="FFFFFF"/>
              </a:contourClr>
            </a:sp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pic>
        <p:nvPicPr>
          <p:cNvPr id="8" name="Picture 50" descr="Picture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90347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002" y="194910"/>
            <a:ext cx="9215502" cy="785818"/>
          </a:xfrm>
        </p:spPr>
        <p:txBody>
          <a:bodyPr/>
          <a:lstStyle/>
          <a:p>
            <a:pPr algn="ctr"/>
            <a:r>
              <a:rPr lang="en-US" dirty="0" err="1">
                <a:latin typeface="Calibri"/>
                <a:cs typeface="Calibri"/>
              </a:rPr>
              <a:t>BecA</a:t>
            </a:r>
            <a:r>
              <a:rPr lang="en-US" dirty="0">
                <a:latin typeface="Calibri"/>
                <a:cs typeface="Calibri"/>
              </a:rPr>
              <a:t> Hosted Institutions Crop Research</a:t>
            </a:r>
          </a:p>
        </p:txBody>
      </p:sp>
      <p:sp>
        <p:nvSpPr>
          <p:cNvPr id="3" name="Text Placeholder 2"/>
          <p:cNvSpPr>
            <a:spLocks noGrp="1"/>
          </p:cNvSpPr>
          <p:nvPr>
            <p:ph type="body" sz="half" idx="2"/>
          </p:nvPr>
        </p:nvSpPr>
        <p:spPr/>
        <p:txBody>
          <a:bodyPr/>
          <a:lstStyle/>
          <a:p>
            <a:endParaRPr lang="en-US" dirty="0"/>
          </a:p>
        </p:txBody>
      </p:sp>
      <p:pic>
        <p:nvPicPr>
          <p:cNvPr id="4" name="Picture 4"/>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0" y="1124744"/>
            <a:ext cx="9906000" cy="57332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80007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92" y="304816"/>
            <a:ext cx="9215502" cy="1142984"/>
          </a:xfrm>
        </p:spPr>
        <p:txBody>
          <a:bodyPr/>
          <a:lstStyle/>
          <a:p>
            <a:pPr algn="ctr"/>
            <a:r>
              <a:rPr lang="en-US" sz="4400" dirty="0">
                <a:latin typeface="Calibri"/>
                <a:cs typeface="Calibri"/>
              </a:rPr>
              <a:t>Capacity Building </a:t>
            </a:r>
            <a:br>
              <a:rPr lang="en-US" sz="4400" dirty="0">
                <a:latin typeface="Calibri"/>
                <a:cs typeface="Calibri"/>
              </a:rPr>
            </a:br>
            <a:r>
              <a:rPr lang="en-US" sz="4400" dirty="0">
                <a:latin typeface="Calibri"/>
                <a:cs typeface="Calibri"/>
              </a:rPr>
              <a:t>and Training at the </a:t>
            </a:r>
            <a:r>
              <a:rPr lang="en-US" sz="4400" dirty="0" err="1">
                <a:latin typeface="Calibri"/>
                <a:cs typeface="Calibri"/>
              </a:rPr>
              <a:t>Beca</a:t>
            </a:r>
            <a:r>
              <a:rPr lang="en-US" sz="4400" dirty="0">
                <a:latin typeface="Calibri"/>
                <a:cs typeface="Calibri"/>
              </a:rPr>
              <a:t> Hub</a:t>
            </a:r>
          </a:p>
        </p:txBody>
      </p:sp>
      <p:pic>
        <p:nvPicPr>
          <p:cNvPr id="6" name="Picture 3"/>
          <p:cNvPicPr>
            <a:picLocks noChangeAspect="1" noChangeArrowheads="1"/>
          </p:cNvPicPr>
          <p:nvPr/>
        </p:nvPicPr>
        <p:blipFill>
          <a:blip r:embed="rId2" cstate="email"/>
          <a:srcRect/>
          <a:stretch>
            <a:fillRect/>
          </a:stretch>
        </p:blipFill>
        <p:spPr bwMode="auto">
          <a:xfrm>
            <a:off x="304800" y="1752600"/>
            <a:ext cx="3299231" cy="3200400"/>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2" name="Content Placeholder 2"/>
          <p:cNvSpPr txBox="1">
            <a:spLocks/>
          </p:cNvSpPr>
          <p:nvPr/>
        </p:nvSpPr>
        <p:spPr>
          <a:xfrm>
            <a:off x="3755375" y="1666116"/>
            <a:ext cx="5662121" cy="392312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600" b="1" dirty="0">
                <a:solidFill>
                  <a:schemeClr val="accent5"/>
                </a:solidFill>
                <a:latin typeface="Calibri"/>
                <a:cs typeface="Calibri"/>
              </a:rPr>
              <a:t>Objectives</a:t>
            </a:r>
          </a:p>
          <a:p>
            <a:pPr>
              <a:spcBef>
                <a:spcPts val="0"/>
              </a:spcBef>
              <a:spcAft>
                <a:spcPts val="1200"/>
              </a:spcAft>
            </a:pPr>
            <a:r>
              <a:rPr lang="en-US" sz="2400" dirty="0">
                <a:solidFill>
                  <a:schemeClr val="accent1"/>
                </a:solidFill>
                <a:latin typeface="Calibri"/>
                <a:cs typeface="Calibri"/>
              </a:rPr>
              <a:t>Strengthen </a:t>
            </a:r>
            <a:r>
              <a:rPr lang="en-GB" sz="2400" dirty="0">
                <a:solidFill>
                  <a:schemeClr val="accent1"/>
                </a:solidFill>
                <a:latin typeface="Calibri"/>
                <a:cs typeface="Calibri"/>
              </a:rPr>
              <a:t>capacity of individuals and institutions to harness the latest biosciences technologies to improve agriculture in Africa</a:t>
            </a:r>
          </a:p>
          <a:p>
            <a:pPr>
              <a:spcBef>
                <a:spcPts val="0"/>
              </a:spcBef>
              <a:spcAft>
                <a:spcPts val="1200"/>
              </a:spcAft>
            </a:pPr>
            <a:r>
              <a:rPr lang="en-GB" sz="2400" dirty="0">
                <a:solidFill>
                  <a:schemeClr val="accent1"/>
                </a:solidFill>
                <a:latin typeface="Calibri"/>
                <a:cs typeface="Calibri"/>
              </a:rPr>
              <a:t>Support African scientists efforts to lead and sustain biosciences research in Africa</a:t>
            </a:r>
          </a:p>
          <a:p>
            <a:pPr lvl="0"/>
            <a:r>
              <a:rPr lang="en-US" sz="2400" dirty="0">
                <a:solidFill>
                  <a:schemeClr val="accent1"/>
                </a:solidFill>
                <a:latin typeface="Calibri"/>
                <a:cs typeface="Calibri"/>
              </a:rPr>
              <a:t>Promote access to world-class research and training facilities at the </a:t>
            </a:r>
            <a:r>
              <a:rPr lang="en-US" sz="2400" dirty="0" err="1">
                <a:solidFill>
                  <a:schemeClr val="accent1"/>
                </a:solidFill>
                <a:latin typeface="Calibri"/>
                <a:cs typeface="Calibri"/>
              </a:rPr>
              <a:t>BecA</a:t>
            </a:r>
            <a:r>
              <a:rPr lang="en-US" sz="2400" dirty="0">
                <a:solidFill>
                  <a:schemeClr val="accent1"/>
                </a:solidFill>
                <a:latin typeface="Calibri"/>
                <a:cs typeface="Calibri"/>
              </a:rPr>
              <a:t> Hub</a:t>
            </a:r>
          </a:p>
          <a:p>
            <a:endParaRPr lang="en-GB" sz="2400" dirty="0">
              <a:solidFill>
                <a:srgbClr val="10253F"/>
              </a:solidFill>
              <a:latin typeface="Calibri"/>
              <a:cs typeface="Calibri"/>
            </a:endParaRPr>
          </a:p>
          <a:p>
            <a:pPr>
              <a:buFont typeface="Arial" pitchFamily="34" charset="0"/>
              <a:buNone/>
            </a:pPr>
            <a:endParaRPr lang="en-GB" sz="2400" dirty="0">
              <a:solidFill>
                <a:srgbClr val="10253F"/>
              </a:solidFill>
              <a:latin typeface="Calibri"/>
              <a:cs typeface="Calibri"/>
            </a:endParaRPr>
          </a:p>
        </p:txBody>
      </p:sp>
      <p:pic>
        <p:nvPicPr>
          <p:cNvPr id="5"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33988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92" y="228616"/>
            <a:ext cx="9215502" cy="1142984"/>
          </a:xfrm>
        </p:spPr>
        <p:txBody>
          <a:bodyPr/>
          <a:lstStyle/>
          <a:p>
            <a:pPr algn="ctr"/>
            <a:r>
              <a:rPr lang="en-US" sz="4400" dirty="0">
                <a:latin typeface="Calibri"/>
                <a:cs typeface="Calibri"/>
              </a:rPr>
              <a:t>Capacity Building and </a:t>
            </a:r>
            <a:br>
              <a:rPr lang="en-US" sz="4400" dirty="0">
                <a:latin typeface="Calibri"/>
                <a:cs typeface="Calibri"/>
              </a:rPr>
            </a:br>
            <a:r>
              <a:rPr lang="en-US" sz="4400" dirty="0">
                <a:latin typeface="Calibri"/>
                <a:cs typeface="Calibri"/>
              </a:rPr>
              <a:t>Training at the at </a:t>
            </a:r>
            <a:r>
              <a:rPr lang="en-US" sz="4400" dirty="0" err="1">
                <a:latin typeface="Calibri"/>
                <a:cs typeface="Calibri"/>
              </a:rPr>
              <a:t>BecA</a:t>
            </a:r>
            <a:r>
              <a:rPr lang="en-US" sz="4400" dirty="0">
                <a:latin typeface="Calibri"/>
                <a:cs typeface="Calibri"/>
              </a:rPr>
              <a:t> Hub</a:t>
            </a:r>
          </a:p>
        </p:txBody>
      </p:sp>
      <p:sp>
        <p:nvSpPr>
          <p:cNvPr id="7" name="Content Placeholder 2"/>
          <p:cNvSpPr txBox="1">
            <a:spLocks/>
          </p:cNvSpPr>
          <p:nvPr/>
        </p:nvSpPr>
        <p:spPr>
          <a:xfrm>
            <a:off x="990600" y="1600200"/>
            <a:ext cx="5257800" cy="4392488"/>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None/>
            </a:pPr>
            <a:r>
              <a:rPr lang="en-GB" b="1" dirty="0">
                <a:solidFill>
                  <a:schemeClr val="accent5"/>
                </a:solidFill>
                <a:latin typeface="Calibri"/>
                <a:cs typeface="Calibri"/>
              </a:rPr>
              <a:t>Activities</a:t>
            </a:r>
          </a:p>
          <a:p>
            <a:pPr marL="971550" lvl="1" indent="-514350">
              <a:buFont typeface="+mj-lt"/>
              <a:buAutoNum type="arabicPeriod"/>
            </a:pPr>
            <a:r>
              <a:rPr lang="en-GB" sz="2400" dirty="0">
                <a:solidFill>
                  <a:schemeClr val="accent1"/>
                </a:solidFill>
                <a:latin typeface="Calibri"/>
                <a:cs typeface="Calibri"/>
              </a:rPr>
              <a:t>Research placements</a:t>
            </a:r>
          </a:p>
          <a:p>
            <a:pPr marL="1157288" lvl="2" indent="-300038"/>
            <a:r>
              <a:rPr lang="en-GB" dirty="0">
                <a:solidFill>
                  <a:schemeClr val="accent1"/>
                </a:solidFill>
                <a:latin typeface="Calibri"/>
                <a:cs typeface="Calibri"/>
              </a:rPr>
              <a:t>Graduate students</a:t>
            </a:r>
          </a:p>
          <a:p>
            <a:pPr marL="1157288" lvl="2" indent="-300038"/>
            <a:r>
              <a:rPr lang="en-GB" dirty="0">
                <a:solidFill>
                  <a:schemeClr val="accent1"/>
                </a:solidFill>
                <a:latin typeface="Calibri"/>
                <a:cs typeface="Calibri"/>
              </a:rPr>
              <a:t>Visiting scientists</a:t>
            </a:r>
          </a:p>
          <a:p>
            <a:pPr marL="971550" lvl="1" indent="-514350">
              <a:buFont typeface="+mj-lt"/>
              <a:buAutoNum type="arabicPeriod"/>
            </a:pPr>
            <a:r>
              <a:rPr lang="en-GB" sz="2400" dirty="0">
                <a:solidFill>
                  <a:schemeClr val="accent1"/>
                </a:solidFill>
                <a:latin typeface="Calibri"/>
                <a:cs typeface="Calibri"/>
              </a:rPr>
              <a:t>Individual/small group training</a:t>
            </a:r>
          </a:p>
          <a:p>
            <a:pPr marL="971550" lvl="1" indent="-514350">
              <a:buFont typeface="+mj-lt"/>
              <a:buAutoNum type="arabicPeriod"/>
            </a:pPr>
            <a:r>
              <a:rPr lang="en-GB" sz="2400" dirty="0">
                <a:solidFill>
                  <a:schemeClr val="accent1"/>
                </a:solidFill>
                <a:latin typeface="Calibri"/>
                <a:cs typeface="Calibri"/>
              </a:rPr>
              <a:t>Training workshops</a:t>
            </a:r>
          </a:p>
          <a:p>
            <a:pPr marL="971550" lvl="1" indent="-514350">
              <a:buFont typeface="+mj-lt"/>
              <a:buAutoNum type="arabicPeriod"/>
            </a:pPr>
            <a:r>
              <a:rPr lang="en-GB" sz="2400" dirty="0">
                <a:solidFill>
                  <a:schemeClr val="accent1"/>
                </a:solidFill>
                <a:latin typeface="Calibri"/>
                <a:cs typeface="Calibri"/>
              </a:rPr>
              <a:t>Conferences</a:t>
            </a:r>
          </a:p>
          <a:p>
            <a:pPr marL="971550" lvl="1" indent="-514350">
              <a:buFont typeface="+mj-lt"/>
              <a:buAutoNum type="arabicPeriod"/>
            </a:pPr>
            <a:r>
              <a:rPr lang="en-GB" sz="2400" dirty="0">
                <a:solidFill>
                  <a:schemeClr val="accent1"/>
                </a:solidFill>
                <a:latin typeface="Calibri"/>
                <a:cs typeface="Calibri"/>
              </a:rPr>
              <a:t>Institutional capacity building</a:t>
            </a:r>
          </a:p>
          <a:p>
            <a:pPr marL="971550" lvl="1" indent="-514350">
              <a:buFont typeface="+mj-lt"/>
              <a:buAutoNum type="arabicPeriod"/>
            </a:pPr>
            <a:r>
              <a:rPr lang="en-GB" sz="2400" dirty="0">
                <a:solidFill>
                  <a:schemeClr val="accent1"/>
                </a:solidFill>
                <a:latin typeface="Calibri"/>
                <a:cs typeface="Calibri"/>
              </a:rPr>
              <a:t>Linkages, information, creating awareness of </a:t>
            </a:r>
            <a:r>
              <a:rPr lang="en-GB" sz="2400" dirty="0" err="1">
                <a:solidFill>
                  <a:schemeClr val="accent1"/>
                </a:solidFill>
                <a:latin typeface="Calibri"/>
                <a:cs typeface="Calibri"/>
              </a:rPr>
              <a:t>BecA</a:t>
            </a:r>
            <a:r>
              <a:rPr lang="en-GB" sz="2400" dirty="0">
                <a:solidFill>
                  <a:schemeClr val="accent1"/>
                </a:solidFill>
                <a:latin typeface="Calibri"/>
                <a:cs typeface="Calibri"/>
              </a:rPr>
              <a:t> Hub</a:t>
            </a:r>
            <a:endParaRPr lang="en-US" sz="2400" dirty="0">
              <a:solidFill>
                <a:schemeClr val="accent1"/>
              </a:solidFill>
              <a:latin typeface="Calibri"/>
              <a:cs typeface="Calibri"/>
            </a:endParaRPr>
          </a:p>
        </p:txBody>
      </p:sp>
      <p:grpSp>
        <p:nvGrpSpPr>
          <p:cNvPr id="12" name="Group 11"/>
          <p:cNvGrpSpPr/>
          <p:nvPr/>
        </p:nvGrpSpPr>
        <p:grpSpPr>
          <a:xfrm>
            <a:off x="6629402" y="1676400"/>
            <a:ext cx="2895597" cy="3850341"/>
            <a:chOff x="6629402" y="1676400"/>
            <a:chExt cx="2895597" cy="3850341"/>
          </a:xfrm>
        </p:grpSpPr>
        <p:pic>
          <p:nvPicPr>
            <p:cNvPr id="10" name="Picture 5"/>
            <p:cNvPicPr>
              <a:picLocks noChangeAspect="1" noChangeArrowheads="1"/>
            </p:cNvPicPr>
            <p:nvPr/>
          </p:nvPicPr>
          <p:blipFill>
            <a:blip r:embed="rId2" cstate="email">
              <a:lum bright="10000" contrast="20000"/>
            </a:blip>
            <a:srcRect/>
            <a:stretch>
              <a:fillRect/>
            </a:stretch>
          </p:blipFill>
          <p:spPr bwMode="auto">
            <a:xfrm>
              <a:off x="6629402" y="1676400"/>
              <a:ext cx="2895597" cy="3850341"/>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1" name="TextBox 10"/>
            <p:cNvSpPr txBox="1"/>
            <p:nvPr/>
          </p:nvSpPr>
          <p:spPr>
            <a:xfrm>
              <a:off x="6705600" y="2169190"/>
              <a:ext cx="609600" cy="253916"/>
            </a:xfrm>
            <a:prstGeom prst="rect">
              <a:avLst/>
            </a:prstGeom>
            <a:solidFill>
              <a:schemeClr val="bg1"/>
            </a:solidFill>
            <a:ln>
              <a:solidFill>
                <a:schemeClr val="bg1"/>
              </a:solidFill>
            </a:ln>
          </p:spPr>
          <p:txBody>
            <a:bodyPr wrap="square" rtlCol="0">
              <a:spAutoFit/>
            </a:bodyPr>
            <a:lstStyle/>
            <a:p>
              <a:r>
                <a:rPr lang="en-GB" sz="1050" dirty="0">
                  <a:solidFill>
                    <a:srgbClr val="8E8E8E"/>
                  </a:solidFill>
                </a:rPr>
                <a:t>BLAST</a:t>
              </a:r>
              <a:endParaRPr lang="en-US" sz="1050" dirty="0">
                <a:solidFill>
                  <a:srgbClr val="8E8E8E"/>
                </a:solidFill>
              </a:endParaRPr>
            </a:p>
          </p:txBody>
        </p:sp>
      </p:grpSp>
      <p:pic>
        <p:nvPicPr>
          <p:cNvPr id="8"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81421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latin typeface="Calibri"/>
                <a:cs typeface="Calibri"/>
              </a:rPr>
              <a:t>Training workshops</a:t>
            </a:r>
          </a:p>
        </p:txBody>
      </p:sp>
      <p:sp>
        <p:nvSpPr>
          <p:cNvPr id="4" name="Content Placeholder 2"/>
          <p:cNvSpPr txBox="1">
            <a:spLocks/>
          </p:cNvSpPr>
          <p:nvPr/>
        </p:nvSpPr>
        <p:spPr>
          <a:xfrm>
            <a:off x="1524000" y="1600200"/>
            <a:ext cx="8229600" cy="4525963"/>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3100" b="1" dirty="0">
                <a:solidFill>
                  <a:schemeClr val="accent1"/>
                </a:solidFill>
                <a:latin typeface="Calibri"/>
                <a:cs typeface="Calibri"/>
              </a:rPr>
              <a:t>Annual </a:t>
            </a:r>
            <a:r>
              <a:rPr lang="en-GB" sz="3100" b="1" u="sng" dirty="0">
                <a:solidFill>
                  <a:schemeClr val="accent1"/>
                </a:solidFill>
                <a:latin typeface="Calibri"/>
                <a:cs typeface="Calibri"/>
              </a:rPr>
              <a:t>practical training </a:t>
            </a:r>
            <a:r>
              <a:rPr lang="en-GB" sz="3100" b="1" dirty="0">
                <a:solidFill>
                  <a:schemeClr val="accent1"/>
                </a:solidFill>
                <a:latin typeface="Calibri"/>
                <a:cs typeface="Calibri"/>
              </a:rPr>
              <a:t>workshops organised by the </a:t>
            </a:r>
            <a:r>
              <a:rPr lang="en-GB" sz="3100" b="1" dirty="0" err="1">
                <a:solidFill>
                  <a:schemeClr val="accent1"/>
                </a:solidFill>
                <a:latin typeface="Calibri"/>
                <a:cs typeface="Calibri"/>
              </a:rPr>
              <a:t>BecA</a:t>
            </a:r>
            <a:r>
              <a:rPr lang="en-GB" sz="3100" b="1" dirty="0">
                <a:solidFill>
                  <a:schemeClr val="accent1"/>
                </a:solidFill>
                <a:latin typeface="Calibri"/>
                <a:cs typeface="Calibri"/>
              </a:rPr>
              <a:t> Hub</a:t>
            </a:r>
          </a:p>
          <a:p>
            <a:pPr marL="1030288" lvl="1" indent="-404813">
              <a:buFont typeface="+mj-lt"/>
              <a:buAutoNum type="romanLcPeriod"/>
            </a:pPr>
            <a:r>
              <a:rPr lang="en-GB" dirty="0">
                <a:solidFill>
                  <a:schemeClr val="accent1"/>
                </a:solidFill>
                <a:latin typeface="Calibri"/>
                <a:cs typeface="Calibri"/>
              </a:rPr>
              <a:t>Science paper writing</a:t>
            </a:r>
          </a:p>
          <a:p>
            <a:pPr marL="1030288" lvl="1" indent="-404813">
              <a:buFont typeface="+mj-lt"/>
              <a:buAutoNum type="romanLcPeriod"/>
            </a:pPr>
            <a:r>
              <a:rPr lang="en-GB" dirty="0">
                <a:solidFill>
                  <a:schemeClr val="accent1"/>
                </a:solidFill>
                <a:latin typeface="Calibri"/>
                <a:cs typeface="Calibri"/>
              </a:rPr>
              <a:t>Introduction to molecular biology and bioinformatics</a:t>
            </a:r>
          </a:p>
          <a:p>
            <a:pPr marL="1030288" lvl="1" indent="-404813">
              <a:buFont typeface="+mj-lt"/>
              <a:buAutoNum type="romanLcPeriod"/>
            </a:pPr>
            <a:r>
              <a:rPr lang="en-GB" dirty="0">
                <a:solidFill>
                  <a:schemeClr val="accent1"/>
                </a:solidFill>
                <a:latin typeface="Calibri"/>
                <a:cs typeface="Calibri"/>
              </a:rPr>
              <a:t>Advanced bioinformatics</a:t>
            </a:r>
          </a:p>
          <a:p>
            <a:pPr marL="1030288" lvl="1" indent="-404813">
              <a:spcAft>
                <a:spcPts val="1200"/>
              </a:spcAft>
              <a:buFont typeface="+mj-lt"/>
              <a:buAutoNum type="romanLcPeriod"/>
            </a:pPr>
            <a:r>
              <a:rPr lang="en-GB" i="1" dirty="0">
                <a:solidFill>
                  <a:schemeClr val="accent1"/>
                </a:solidFill>
                <a:latin typeface="Calibri"/>
                <a:cs typeface="Calibri"/>
              </a:rPr>
              <a:t>New for 2012</a:t>
            </a:r>
            <a:r>
              <a:rPr lang="en-GB" dirty="0">
                <a:solidFill>
                  <a:schemeClr val="accent1"/>
                </a:solidFill>
                <a:latin typeface="Calibri"/>
                <a:cs typeface="Calibri"/>
              </a:rPr>
              <a:t>: Laboratory management &amp; equipment maintenance</a:t>
            </a:r>
          </a:p>
          <a:p>
            <a:r>
              <a:rPr lang="en-GB" sz="3100" b="1" dirty="0">
                <a:solidFill>
                  <a:schemeClr val="accent1"/>
                </a:solidFill>
                <a:latin typeface="Calibri"/>
                <a:cs typeface="Calibri"/>
              </a:rPr>
              <a:t>Hosted by the </a:t>
            </a:r>
            <a:r>
              <a:rPr lang="en-GB" sz="3100" b="1" dirty="0" err="1">
                <a:solidFill>
                  <a:schemeClr val="accent1"/>
                </a:solidFill>
                <a:latin typeface="Calibri"/>
                <a:cs typeface="Calibri"/>
              </a:rPr>
              <a:t>BecA</a:t>
            </a:r>
            <a:r>
              <a:rPr lang="en-GB" sz="3100" b="1" dirty="0">
                <a:solidFill>
                  <a:schemeClr val="accent1"/>
                </a:solidFill>
                <a:latin typeface="Calibri"/>
                <a:cs typeface="Calibri"/>
              </a:rPr>
              <a:t> Hub</a:t>
            </a:r>
          </a:p>
          <a:p>
            <a:pPr marL="1028700" lvl="1" indent="-403225">
              <a:buFont typeface="+mj-lt"/>
              <a:buAutoNum type="romanLcPeriod"/>
            </a:pPr>
            <a:r>
              <a:rPr lang="en-GB" dirty="0">
                <a:solidFill>
                  <a:schemeClr val="accent1"/>
                </a:solidFill>
                <a:latin typeface="Calibri"/>
                <a:cs typeface="Calibri"/>
              </a:rPr>
              <a:t>2007-2011: 42 training workshops</a:t>
            </a:r>
          </a:p>
          <a:p>
            <a:pPr marL="1028700" lvl="1" indent="-403225">
              <a:buFont typeface="+mj-lt"/>
              <a:buAutoNum type="romanLcPeriod"/>
            </a:pPr>
            <a:r>
              <a:rPr lang="en-GB" dirty="0">
                <a:solidFill>
                  <a:schemeClr val="accent1"/>
                </a:solidFill>
                <a:latin typeface="Calibri"/>
                <a:cs typeface="Calibri"/>
              </a:rPr>
              <a:t>Example (2011):</a:t>
            </a:r>
            <a:endParaRPr lang="en-US" dirty="0">
              <a:solidFill>
                <a:schemeClr val="accent1"/>
              </a:solidFill>
              <a:latin typeface="Calibri"/>
              <a:cs typeface="Calibri"/>
            </a:endParaRPr>
          </a:p>
          <a:p>
            <a:pPr lvl="2"/>
            <a:r>
              <a:rPr lang="en-US" dirty="0">
                <a:solidFill>
                  <a:schemeClr val="accent1"/>
                </a:solidFill>
                <a:latin typeface="Calibri"/>
                <a:cs typeface="Calibri"/>
              </a:rPr>
              <a:t>Marker Assisted Breeding (ICRISAT)</a:t>
            </a:r>
          </a:p>
          <a:p>
            <a:pPr lvl="2">
              <a:buFont typeface="Arial" pitchFamily="34" charset="0"/>
              <a:buNone/>
            </a:pPr>
            <a:endParaRPr lang="en-US" dirty="0">
              <a:solidFill>
                <a:schemeClr val="bg2">
                  <a:lumMod val="10000"/>
                </a:schemeClr>
              </a:solidFill>
              <a:latin typeface="Calibri"/>
              <a:cs typeface="Calibri"/>
            </a:endParaRPr>
          </a:p>
        </p:txBody>
      </p:sp>
      <p:pic>
        <p:nvPicPr>
          <p:cNvPr id="5" name="Picture 50" descr="Picture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31392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latin typeface="Calibri"/>
                <a:cs typeface="Calibri"/>
              </a:rPr>
              <a:t>Building capacity through research</a:t>
            </a:r>
          </a:p>
        </p:txBody>
      </p:sp>
      <p:sp>
        <p:nvSpPr>
          <p:cNvPr id="4" name="Content Placeholder 2"/>
          <p:cNvSpPr txBox="1">
            <a:spLocks/>
          </p:cNvSpPr>
          <p:nvPr/>
        </p:nvSpPr>
        <p:spPr>
          <a:xfrm>
            <a:off x="762000" y="1752600"/>
            <a:ext cx="5410200" cy="4268352"/>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schemeClr val="accent1"/>
                </a:solidFill>
                <a:latin typeface="Calibri"/>
                <a:cs typeface="Calibri"/>
              </a:rPr>
              <a:t>Major focus</a:t>
            </a:r>
          </a:p>
          <a:p>
            <a:pPr marL="625475" lvl="1" indent="-277813">
              <a:buFont typeface="Wingdings" pitchFamily="2" charset="2"/>
              <a:buChar char="§"/>
            </a:pPr>
            <a:r>
              <a:rPr lang="en-GB" sz="2400" dirty="0">
                <a:solidFill>
                  <a:schemeClr val="accent1"/>
                </a:solidFill>
                <a:latin typeface="Calibri"/>
                <a:cs typeface="Calibri"/>
              </a:rPr>
              <a:t>Post graduate research projects (up to 3-4 </a:t>
            </a:r>
            <a:r>
              <a:rPr lang="en-GB" sz="2400" dirty="0" err="1">
                <a:solidFill>
                  <a:schemeClr val="accent1"/>
                </a:solidFill>
                <a:latin typeface="Calibri"/>
                <a:cs typeface="Calibri"/>
              </a:rPr>
              <a:t>yrs</a:t>
            </a:r>
            <a:r>
              <a:rPr lang="en-GB" sz="2400" dirty="0">
                <a:solidFill>
                  <a:schemeClr val="accent1"/>
                </a:solidFill>
                <a:latin typeface="Calibri"/>
                <a:cs typeface="Calibri"/>
              </a:rPr>
              <a:t>)</a:t>
            </a:r>
          </a:p>
          <a:p>
            <a:pPr marL="914400" lvl="3" indent="-288925">
              <a:buFont typeface="Courier New" pitchFamily="49" charset="0"/>
              <a:buChar char="o"/>
            </a:pPr>
            <a:r>
              <a:rPr lang="en-GB" sz="2400" dirty="0">
                <a:solidFill>
                  <a:schemeClr val="accent1"/>
                </a:solidFill>
                <a:latin typeface="Calibri"/>
                <a:cs typeface="Calibri"/>
              </a:rPr>
              <a:t>Students registered at many universities</a:t>
            </a:r>
          </a:p>
          <a:p>
            <a:pPr lvl="1">
              <a:buFont typeface="Wingdings" pitchFamily="2" charset="2"/>
              <a:buChar char="§"/>
            </a:pPr>
            <a:r>
              <a:rPr lang="en-GB" sz="2400" dirty="0">
                <a:solidFill>
                  <a:schemeClr val="accent1"/>
                </a:solidFill>
                <a:latin typeface="Calibri"/>
                <a:cs typeface="Calibri"/>
              </a:rPr>
              <a:t>Visiting scientist placements (up to 6 months)</a:t>
            </a:r>
            <a:endParaRPr lang="en-GB" sz="2400" b="1" dirty="0">
              <a:solidFill>
                <a:schemeClr val="accent1"/>
              </a:solidFill>
              <a:latin typeface="Calibri"/>
              <a:cs typeface="Calibri"/>
            </a:endParaRPr>
          </a:p>
          <a:p>
            <a:pPr marL="1087438" lvl="3" indent="-288925"/>
            <a:r>
              <a:rPr lang="en-GB" sz="1800" dirty="0">
                <a:solidFill>
                  <a:schemeClr val="accent1"/>
                </a:solidFill>
                <a:latin typeface="Calibri"/>
                <a:cs typeface="Calibri"/>
              </a:rPr>
              <a:t>Employees from NARIs and Universities </a:t>
            </a:r>
            <a:endParaRPr lang="en-GB" sz="1800" b="1" dirty="0">
              <a:solidFill>
                <a:schemeClr val="accent1"/>
              </a:solidFill>
              <a:latin typeface="Calibri"/>
              <a:cs typeface="Calibri"/>
            </a:endParaRPr>
          </a:p>
        </p:txBody>
      </p:sp>
      <p:pic>
        <p:nvPicPr>
          <p:cNvPr id="5" name="Picture 3" descr="E:\IMAGE FILES (WORK) (21-9-11)\IMAGE FILES (WORK)\Students &amp; Scientists at Hub\DSC00941.JPG"/>
          <p:cNvPicPr>
            <a:picLocks noChangeAspect="1" noChangeArrowheads="1"/>
          </p:cNvPicPr>
          <p:nvPr/>
        </p:nvPicPr>
        <p:blipFill>
          <a:blip r:embed="rId2" cstate="email"/>
          <a:srcRect/>
          <a:stretch>
            <a:fillRect/>
          </a:stretch>
        </p:blipFill>
        <p:spPr bwMode="auto">
          <a:xfrm>
            <a:off x="6324600" y="1752600"/>
            <a:ext cx="2895600" cy="2870650"/>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6" name="Rectangle 5"/>
          <p:cNvSpPr/>
          <p:nvPr/>
        </p:nvSpPr>
        <p:spPr>
          <a:xfrm>
            <a:off x="6324600" y="4800600"/>
            <a:ext cx="2970347" cy="707886"/>
          </a:xfrm>
          <a:prstGeom prst="rect">
            <a:avLst/>
          </a:prstGeom>
        </p:spPr>
        <p:txBody>
          <a:bodyPr wrap="square">
            <a:spAutoFit/>
          </a:bodyPr>
          <a:lstStyle/>
          <a:p>
            <a:pPr algn="ctr"/>
            <a:r>
              <a:rPr lang="en-GB" sz="2000" b="1" i="1" dirty="0">
                <a:solidFill>
                  <a:schemeClr val="accent5"/>
                </a:solidFill>
                <a:latin typeface="Calibri"/>
                <a:cs typeface="Calibri"/>
              </a:rPr>
              <a:t>ABCF: African Biosciences Challenge Fund</a:t>
            </a:r>
            <a:endParaRPr lang="en-US" sz="2000" b="1" i="1" dirty="0">
              <a:solidFill>
                <a:schemeClr val="accent5"/>
              </a:solidFill>
              <a:latin typeface="Calibri"/>
              <a:cs typeface="Calibri"/>
            </a:endParaRPr>
          </a:p>
        </p:txBody>
      </p:sp>
      <p:pic>
        <p:nvPicPr>
          <p:cNvPr id="7"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37634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latin typeface="Calibri"/>
                <a:cs typeface="Calibri"/>
              </a:rPr>
              <a:t>Making the ABCF possible</a:t>
            </a:r>
          </a:p>
        </p:txBody>
      </p:sp>
      <p:sp>
        <p:nvSpPr>
          <p:cNvPr id="4" name="Content Placeholder 2"/>
          <p:cNvSpPr txBox="1">
            <a:spLocks/>
          </p:cNvSpPr>
          <p:nvPr/>
        </p:nvSpPr>
        <p:spPr>
          <a:xfrm>
            <a:off x="2244080" y="2133600"/>
            <a:ext cx="7509520" cy="33528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1200"/>
              </a:spcAft>
            </a:pPr>
            <a:r>
              <a:rPr lang="en-US" sz="2400" dirty="0">
                <a:solidFill>
                  <a:schemeClr val="accent1"/>
                </a:solidFill>
                <a:latin typeface="Calibri"/>
                <a:cs typeface="Calibri"/>
              </a:rPr>
              <a:t>Syngenta Foundation for Sustainable Agriculture (SFSA)</a:t>
            </a:r>
          </a:p>
          <a:p>
            <a:pPr>
              <a:spcBef>
                <a:spcPts val="0"/>
              </a:spcBef>
              <a:spcAft>
                <a:spcPts val="1200"/>
              </a:spcAft>
            </a:pPr>
            <a:r>
              <a:rPr lang="en-US" sz="2400" dirty="0" err="1">
                <a:solidFill>
                  <a:schemeClr val="accent1"/>
                </a:solidFill>
                <a:latin typeface="Calibri"/>
                <a:cs typeface="Calibri"/>
              </a:rPr>
              <a:t>BecA</a:t>
            </a:r>
            <a:r>
              <a:rPr lang="en-US" sz="2400" dirty="0">
                <a:solidFill>
                  <a:schemeClr val="accent1"/>
                </a:solidFill>
                <a:latin typeface="Calibri"/>
                <a:cs typeface="Calibri"/>
              </a:rPr>
              <a:t>-CSIRO partnership funded by the Australian Agency for International Development (</a:t>
            </a:r>
            <a:r>
              <a:rPr lang="en-US" sz="2400" dirty="0" err="1">
                <a:solidFill>
                  <a:schemeClr val="accent1"/>
                </a:solidFill>
                <a:latin typeface="Calibri"/>
                <a:cs typeface="Calibri"/>
              </a:rPr>
              <a:t>AusAID</a:t>
            </a:r>
            <a:r>
              <a:rPr lang="en-US" sz="2400" dirty="0">
                <a:solidFill>
                  <a:schemeClr val="accent1"/>
                </a:solidFill>
                <a:latin typeface="Calibri"/>
                <a:cs typeface="Calibri"/>
              </a:rPr>
              <a:t>)</a:t>
            </a:r>
          </a:p>
          <a:p>
            <a:pPr>
              <a:spcBef>
                <a:spcPts val="0"/>
              </a:spcBef>
              <a:spcAft>
                <a:spcPts val="1200"/>
              </a:spcAft>
            </a:pPr>
            <a:r>
              <a:rPr lang="en-US" sz="2400" dirty="0">
                <a:solidFill>
                  <a:schemeClr val="accent1"/>
                </a:solidFill>
                <a:latin typeface="Calibri"/>
                <a:cs typeface="Calibri"/>
              </a:rPr>
              <a:t>The Bill &amp; Melinda Gates Foundation (BMGF)</a:t>
            </a:r>
          </a:p>
          <a:p>
            <a:pPr>
              <a:spcAft>
                <a:spcPts val="1200"/>
              </a:spcAft>
            </a:pPr>
            <a:r>
              <a:rPr lang="en-US" sz="2400" dirty="0">
                <a:solidFill>
                  <a:schemeClr val="accent1"/>
                </a:solidFill>
                <a:latin typeface="Calibri"/>
                <a:cs typeface="Calibri"/>
              </a:rPr>
              <a:t>Ministry for Foreign Affairs, Sweden, through the Swedish International Development Cooperation Agency (SIDA)</a:t>
            </a:r>
          </a:p>
          <a:p>
            <a:pPr>
              <a:spcAft>
                <a:spcPts val="1200"/>
              </a:spcAft>
              <a:buFont typeface="Arial" pitchFamily="34" charset="0"/>
              <a:buNone/>
            </a:pPr>
            <a:endParaRPr lang="en-US" sz="2400" dirty="0">
              <a:solidFill>
                <a:srgbClr val="1E1C11"/>
              </a:solidFill>
              <a:latin typeface="Calibri"/>
              <a:cs typeface="Calibri"/>
            </a:endParaRPr>
          </a:p>
        </p:txBody>
      </p:sp>
      <p:grpSp>
        <p:nvGrpSpPr>
          <p:cNvPr id="14" name="Group 15"/>
          <p:cNvGrpSpPr/>
          <p:nvPr/>
        </p:nvGrpSpPr>
        <p:grpSpPr>
          <a:xfrm>
            <a:off x="0" y="6075778"/>
            <a:ext cx="6321152" cy="665590"/>
            <a:chOff x="2252986" y="6114844"/>
            <a:chExt cx="6321152" cy="665590"/>
          </a:xfrm>
        </p:grpSpPr>
        <p:pic>
          <p:nvPicPr>
            <p:cNvPr id="15" name="Picture 3"/>
            <p:cNvPicPr>
              <a:picLocks noChangeArrowheads="1"/>
            </p:cNvPicPr>
            <p:nvPr/>
          </p:nvPicPr>
          <p:blipFill>
            <a:blip r:embed="rId2" cstate="email"/>
            <a:srcRect/>
            <a:stretch>
              <a:fillRect/>
            </a:stretch>
          </p:blipFill>
          <p:spPr bwMode="auto">
            <a:xfrm>
              <a:off x="2741490" y="6114844"/>
              <a:ext cx="1014460" cy="665590"/>
            </a:xfrm>
            <a:prstGeom prst="rect">
              <a:avLst/>
            </a:prstGeom>
            <a:noFill/>
          </p:spPr>
        </p:pic>
        <p:pic>
          <p:nvPicPr>
            <p:cNvPr id="17" name="Picture 5"/>
            <p:cNvPicPr>
              <a:picLocks noChangeArrowheads="1"/>
            </p:cNvPicPr>
            <p:nvPr/>
          </p:nvPicPr>
          <p:blipFill>
            <a:blip r:embed="rId3" cstate="email"/>
            <a:srcRect/>
            <a:stretch>
              <a:fillRect/>
            </a:stretch>
          </p:blipFill>
          <p:spPr bwMode="auto">
            <a:xfrm>
              <a:off x="2252986" y="6264616"/>
              <a:ext cx="527725" cy="515818"/>
            </a:xfrm>
            <a:prstGeom prst="rect">
              <a:avLst/>
            </a:prstGeom>
            <a:noFill/>
          </p:spPr>
        </p:pic>
        <p:pic>
          <p:nvPicPr>
            <p:cNvPr id="19" name="Picture 7"/>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749602" y="6384023"/>
              <a:ext cx="1271321" cy="396411"/>
            </a:xfrm>
            <a:prstGeom prst="rect">
              <a:avLst/>
            </a:prstGeom>
            <a:noFill/>
          </p:spPr>
        </p:pic>
        <p:pic>
          <p:nvPicPr>
            <p:cNvPr id="20" name="Picture 4"/>
            <p:cNvPicPr>
              <a:picLocks noChangeAspect="1" noChangeArrowheads="1"/>
            </p:cNvPicPr>
            <p:nvPr/>
          </p:nvPicPr>
          <p:blipFill>
            <a:blip r:embed="rId5" cstate="email"/>
            <a:srcRect/>
            <a:stretch>
              <a:fillRect/>
            </a:stretch>
          </p:blipFill>
          <p:spPr bwMode="auto">
            <a:xfrm>
              <a:off x="6485906" y="6140159"/>
              <a:ext cx="1009540" cy="640275"/>
            </a:xfrm>
            <a:prstGeom prst="rect">
              <a:avLst/>
            </a:prstGeom>
            <a:noFill/>
            <a:ln w="9525">
              <a:noFill/>
              <a:miter lim="800000"/>
              <a:headEnd/>
              <a:tailEnd/>
            </a:ln>
          </p:spPr>
        </p:pic>
        <p:pic>
          <p:nvPicPr>
            <p:cNvPr id="21" name="Picture 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516863" y="6251796"/>
              <a:ext cx="1057275" cy="528638"/>
            </a:xfrm>
            <a:prstGeom prst="rect">
              <a:avLst/>
            </a:prstGeom>
            <a:noFill/>
            <a:ln w="9525">
              <a:noFill/>
              <a:miter lim="800000"/>
              <a:headEnd/>
              <a:tailEnd/>
            </a:ln>
          </p:spPr>
        </p:pic>
        <p:pic>
          <p:nvPicPr>
            <p:cNvPr id="22" name="Picture 7"/>
            <p:cNvPicPr>
              <a:picLocks noChangeAspect="1" noChangeArrowheads="1"/>
            </p:cNvPicPr>
            <p:nvPr/>
          </p:nvPicPr>
          <p:blipFill>
            <a:blip r:embed="rId7" cstate="email"/>
            <a:srcRect/>
            <a:stretch>
              <a:fillRect/>
            </a:stretch>
          </p:blipFill>
          <p:spPr bwMode="auto">
            <a:xfrm>
              <a:off x="5117754" y="6522139"/>
              <a:ext cx="1299224" cy="258295"/>
            </a:xfrm>
            <a:prstGeom prst="rect">
              <a:avLst/>
            </a:prstGeom>
            <a:noFill/>
            <a:ln w="9525">
              <a:noFill/>
              <a:miter lim="800000"/>
              <a:headEnd/>
              <a:tailEnd/>
            </a:ln>
          </p:spPr>
        </p:pic>
      </p:grpSp>
    </p:spTree>
    <p:extLst>
      <p:ext uri="{BB962C8B-B14F-4D97-AF65-F5344CB8AC3E}">
        <p14:creationId xmlns:p14="http://schemas.microsoft.com/office/powerpoint/2010/main" val="23204537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latin typeface="Calibri"/>
                <a:cs typeface="Calibri"/>
              </a:rPr>
              <a:t>ABCF Research Fellowships</a:t>
            </a:r>
          </a:p>
        </p:txBody>
      </p:sp>
      <p:sp>
        <p:nvSpPr>
          <p:cNvPr id="6" name="Content Placeholder 2"/>
          <p:cNvSpPr txBox="1">
            <a:spLocks/>
          </p:cNvSpPr>
          <p:nvPr/>
        </p:nvSpPr>
        <p:spPr>
          <a:xfrm>
            <a:off x="2971800" y="1700808"/>
            <a:ext cx="6248400" cy="386179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00"/>
              </a:spcAft>
            </a:pPr>
            <a:r>
              <a:rPr lang="en-US" sz="2200" dirty="0">
                <a:solidFill>
                  <a:schemeClr val="accent1"/>
                </a:solidFill>
                <a:latin typeface="Calibri"/>
                <a:cs typeface="Calibri"/>
              </a:rPr>
              <a:t>Large demand for use of </a:t>
            </a:r>
            <a:r>
              <a:rPr lang="en-US" sz="2200" dirty="0" err="1">
                <a:solidFill>
                  <a:schemeClr val="accent1"/>
                </a:solidFill>
                <a:latin typeface="Calibri"/>
                <a:cs typeface="Calibri"/>
              </a:rPr>
              <a:t>BecA</a:t>
            </a:r>
            <a:r>
              <a:rPr lang="en-US" sz="2200" dirty="0">
                <a:solidFill>
                  <a:schemeClr val="accent1"/>
                </a:solidFill>
                <a:latin typeface="Calibri"/>
                <a:cs typeface="Calibri"/>
              </a:rPr>
              <a:t> Hub: inadequate funds</a:t>
            </a:r>
          </a:p>
          <a:p>
            <a:pPr>
              <a:spcAft>
                <a:spcPts val="600"/>
              </a:spcAft>
            </a:pPr>
            <a:r>
              <a:rPr lang="en-US" sz="2200" dirty="0">
                <a:solidFill>
                  <a:schemeClr val="accent1"/>
                </a:solidFill>
                <a:latin typeface="Calibri"/>
                <a:cs typeface="Calibri"/>
              </a:rPr>
              <a:t>Enable African scientists access Hub facilities and services, for high quality research addressing African agricultural problems</a:t>
            </a:r>
            <a:endParaRPr lang="en-GB" sz="2200" dirty="0">
              <a:solidFill>
                <a:schemeClr val="accent1"/>
              </a:solidFill>
              <a:latin typeface="Calibri"/>
              <a:cs typeface="Calibri"/>
            </a:endParaRPr>
          </a:p>
          <a:p>
            <a:pPr>
              <a:spcAft>
                <a:spcPts val="600"/>
              </a:spcAft>
            </a:pPr>
            <a:r>
              <a:rPr lang="en-US" sz="2200" dirty="0">
                <a:solidFill>
                  <a:schemeClr val="accent1"/>
                </a:solidFill>
                <a:latin typeface="Calibri"/>
                <a:cs typeface="Calibri"/>
              </a:rPr>
              <a:t>Researchers from national research institutes and African universities</a:t>
            </a:r>
          </a:p>
          <a:p>
            <a:pPr>
              <a:spcAft>
                <a:spcPts val="600"/>
              </a:spcAft>
            </a:pPr>
            <a:r>
              <a:rPr lang="en-GB" sz="2200" dirty="0">
                <a:solidFill>
                  <a:schemeClr val="accent1"/>
                </a:solidFill>
                <a:latin typeface="Calibri"/>
                <a:cs typeface="Calibri"/>
              </a:rPr>
              <a:t>3-6 months at the Hub</a:t>
            </a:r>
          </a:p>
          <a:p>
            <a:pPr>
              <a:spcAft>
                <a:spcPts val="600"/>
              </a:spcAft>
            </a:pPr>
            <a:r>
              <a:rPr lang="en-GB" sz="2200" dirty="0">
                <a:solidFill>
                  <a:schemeClr val="accent1"/>
                </a:solidFill>
                <a:latin typeface="Calibri"/>
                <a:cs typeface="Calibri"/>
              </a:rPr>
              <a:t>Competitive basis or targeted ‘fast track’</a:t>
            </a:r>
          </a:p>
          <a:p>
            <a:pPr>
              <a:spcAft>
                <a:spcPts val="600"/>
              </a:spcAft>
            </a:pPr>
            <a:endParaRPr lang="en-GB" sz="2200" dirty="0">
              <a:solidFill>
                <a:schemeClr val="accent1"/>
              </a:solidFill>
              <a:latin typeface="Calibri"/>
              <a:cs typeface="Calibri"/>
            </a:endParaRPr>
          </a:p>
          <a:p>
            <a:pPr>
              <a:spcAft>
                <a:spcPts val="600"/>
              </a:spcAft>
              <a:buFont typeface="Arial" pitchFamily="34" charset="0"/>
              <a:buNone/>
            </a:pPr>
            <a:endParaRPr lang="en-GB" sz="2200" dirty="0">
              <a:solidFill>
                <a:schemeClr val="accent1"/>
              </a:solidFill>
              <a:latin typeface="Calibri"/>
              <a:cs typeface="Calibri"/>
            </a:endParaRPr>
          </a:p>
        </p:txBody>
      </p:sp>
      <p:pic>
        <p:nvPicPr>
          <p:cNvPr id="7" name="Picture 3"/>
          <p:cNvPicPr>
            <a:picLocks noChangeAspect="1" noChangeArrowheads="1"/>
          </p:cNvPicPr>
          <p:nvPr/>
        </p:nvPicPr>
        <p:blipFill>
          <a:blip r:embed="rId2" cstate="email"/>
          <a:srcRect/>
          <a:stretch>
            <a:fillRect/>
          </a:stretch>
        </p:blipFill>
        <p:spPr bwMode="auto">
          <a:xfrm>
            <a:off x="838200" y="4191000"/>
            <a:ext cx="1942463" cy="1828800"/>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Picture 5"/>
          <p:cNvPicPr>
            <a:picLocks noChangeAspect="1" noChangeArrowheads="1"/>
          </p:cNvPicPr>
          <p:nvPr/>
        </p:nvPicPr>
        <p:blipFill>
          <a:blip r:embed="rId3" cstate="email"/>
          <a:srcRect/>
          <a:stretch>
            <a:fillRect/>
          </a:stretch>
        </p:blipFill>
        <p:spPr bwMode="auto">
          <a:xfrm>
            <a:off x="838200" y="1752600"/>
            <a:ext cx="1927616" cy="2209800"/>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Picture 50" descr="Picture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2050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
        <p:nvSpPr>
          <p:cNvPr id="30" name="Rectangle 29"/>
          <p:cNvSpPr/>
          <p:nvPr/>
        </p:nvSpPr>
        <p:spPr>
          <a:xfrm>
            <a:off x="0" y="3717032"/>
            <a:ext cx="9906000" cy="314096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txBox="1">
            <a:spLocks/>
          </p:cNvSpPr>
          <p:nvPr/>
        </p:nvSpPr>
        <p:spPr>
          <a:xfrm>
            <a:off x="0" y="9872"/>
            <a:ext cx="9906000" cy="752128"/>
          </a:xfrm>
          <a:prstGeom prst="rect">
            <a:avLst/>
          </a:prstGeom>
          <a:gradFill flip="none" rotWithShape="1">
            <a:gsLst>
              <a:gs pos="66000">
                <a:schemeClr val="tx2">
                  <a:lumMod val="60000"/>
                  <a:lumOff val="40000"/>
                  <a:alpha val="89000"/>
                </a:schemeClr>
              </a:gs>
              <a:gs pos="100000">
                <a:srgbClr val="FFFFFF"/>
              </a:gs>
            </a:gsLst>
            <a:path path="circle">
              <a:fillToRect l="50000" t="50000" r="50000" b="50000"/>
            </a:path>
            <a:tileRect/>
          </a:gradFill>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noProof="0" dirty="0">
                <a:ln>
                  <a:noFill/>
                </a:ln>
                <a:solidFill>
                  <a:schemeClr val="bg1"/>
                </a:solidFill>
                <a:effectLst/>
                <a:uLnTx/>
                <a:uFillTx/>
                <a:latin typeface="Calibri"/>
                <a:ea typeface="+mj-ea"/>
                <a:cs typeface="Calibri"/>
              </a:rPr>
              <a:t>ABCF Research Fellows</a:t>
            </a:r>
            <a:endParaRPr kumimoji="0" lang="en-US" sz="3600" b="0" i="0" u="none" strike="noStrike" kern="1200" cap="none" spc="0" normalizeH="0" baseline="0" noProof="0" dirty="0">
              <a:ln>
                <a:noFill/>
              </a:ln>
              <a:solidFill>
                <a:schemeClr val="bg1"/>
              </a:solidFill>
              <a:effectLst/>
              <a:uLnTx/>
              <a:uFillTx/>
              <a:latin typeface="Calibri"/>
              <a:ea typeface="+mj-ea"/>
              <a:cs typeface="Calibri"/>
            </a:endParaRPr>
          </a:p>
        </p:txBody>
      </p:sp>
      <p:pic>
        <p:nvPicPr>
          <p:cNvPr id="31" name="Picture 30"/>
          <p:cNvPicPr/>
          <p:nvPr/>
        </p:nvPicPr>
        <p:blipFill>
          <a:blip r:embed="rId4" cstate="email"/>
          <a:srcRect/>
          <a:stretch>
            <a:fillRect/>
          </a:stretch>
        </p:blipFill>
        <p:spPr bwMode="auto">
          <a:xfrm>
            <a:off x="294821" y="1083810"/>
            <a:ext cx="1908459" cy="1441677"/>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2" name="Rectangle 31"/>
          <p:cNvSpPr/>
          <p:nvPr/>
        </p:nvSpPr>
        <p:spPr>
          <a:xfrm>
            <a:off x="2538393" y="1110496"/>
            <a:ext cx="7119957" cy="1785104"/>
          </a:xfrm>
          <a:prstGeom prst="rect">
            <a:avLst/>
          </a:prstGeom>
        </p:spPr>
        <p:txBody>
          <a:bodyPr wrap="square">
            <a:spAutoFit/>
          </a:bodyPr>
          <a:lstStyle/>
          <a:p>
            <a:r>
              <a:rPr lang="en-US" sz="2200" dirty="0">
                <a:solidFill>
                  <a:schemeClr val="accent5"/>
                </a:solidFill>
                <a:latin typeface="Calibri"/>
                <a:cs typeface="Calibri"/>
              </a:rPr>
              <a:t>Charles Masembe</a:t>
            </a:r>
          </a:p>
          <a:p>
            <a:r>
              <a:rPr lang="en-US" sz="1600" dirty="0">
                <a:solidFill>
                  <a:schemeClr val="accent1"/>
                </a:solidFill>
                <a:latin typeface="Calibri"/>
                <a:cs typeface="Calibri"/>
              </a:rPr>
              <a:t>Department of Zoology, Makerere University, Uganda</a:t>
            </a:r>
          </a:p>
          <a:p>
            <a:endParaRPr lang="en-GB" sz="1200" dirty="0">
              <a:solidFill>
                <a:schemeClr val="accent1"/>
              </a:solidFill>
              <a:latin typeface="Calibri"/>
              <a:cs typeface="Calibri"/>
            </a:endParaRPr>
          </a:p>
          <a:p>
            <a:pPr eaLnBrk="0" hangingPunct="0"/>
            <a:r>
              <a:rPr lang="en-US" sz="2000" dirty="0">
                <a:solidFill>
                  <a:schemeClr val="accent1"/>
                </a:solidFill>
                <a:latin typeface="Calibri"/>
                <a:cs typeface="Calibri"/>
              </a:rPr>
              <a:t>Pig diseases and food security: Next-generation DNA sequencing of African swine fever virus (ASFV) in Uganda</a:t>
            </a:r>
            <a:endParaRPr lang="en-GB" sz="2000" dirty="0">
              <a:solidFill>
                <a:schemeClr val="accent1"/>
              </a:solidFill>
              <a:latin typeface="Calibri"/>
              <a:cs typeface="Calibri"/>
            </a:endParaRPr>
          </a:p>
          <a:p>
            <a:endParaRPr lang="en-US" dirty="0">
              <a:solidFill>
                <a:schemeClr val="accent1"/>
              </a:solidFill>
              <a:latin typeface="Calibri"/>
              <a:cs typeface="Calibri"/>
            </a:endParaRPr>
          </a:p>
        </p:txBody>
      </p:sp>
      <p:pic>
        <p:nvPicPr>
          <p:cNvPr id="33" name="Picture 11"/>
          <p:cNvPicPr>
            <a:picLocks noChangeAspect="1"/>
          </p:cNvPicPr>
          <p:nvPr/>
        </p:nvPicPr>
        <p:blipFill>
          <a:blip r:embed="rId5" cstate="email"/>
          <a:srcRect/>
          <a:stretch>
            <a:fillRect/>
          </a:stretch>
        </p:blipFill>
        <p:spPr bwMode="auto">
          <a:xfrm>
            <a:off x="5177063" y="2849518"/>
            <a:ext cx="2960008" cy="652708"/>
          </a:xfrm>
          <a:prstGeom prst="rect">
            <a:avLst/>
          </a:prstGeom>
          <a:noFill/>
          <a:ln w="9525">
            <a:noFill/>
            <a:miter lim="800000"/>
            <a:headEnd/>
            <a:tailEnd/>
          </a:ln>
        </p:spPr>
      </p:pic>
      <p:grpSp>
        <p:nvGrpSpPr>
          <p:cNvPr id="3" name="Group 46"/>
          <p:cNvGrpSpPr/>
          <p:nvPr/>
        </p:nvGrpSpPr>
        <p:grpSpPr>
          <a:xfrm>
            <a:off x="660400" y="2816427"/>
            <a:ext cx="4693557" cy="631371"/>
            <a:chOff x="97971" y="6172199"/>
            <a:chExt cx="4332514" cy="631371"/>
          </a:xfrm>
        </p:grpSpPr>
        <p:sp>
          <p:nvSpPr>
            <p:cNvPr id="48" name="Rectangle 47"/>
            <p:cNvSpPr/>
            <p:nvPr/>
          </p:nvSpPr>
          <p:spPr>
            <a:xfrm>
              <a:off x="97971" y="6172199"/>
              <a:ext cx="4332514" cy="631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3"/>
            <p:cNvPicPr>
              <a:picLocks noChangeArrowheads="1"/>
            </p:cNvPicPr>
            <p:nvPr/>
          </p:nvPicPr>
          <p:blipFill>
            <a:blip r:embed="rId6" cstate="email"/>
            <a:srcRect/>
            <a:stretch>
              <a:fillRect/>
            </a:stretch>
          </p:blipFill>
          <p:spPr bwMode="auto">
            <a:xfrm>
              <a:off x="2213582" y="6215742"/>
              <a:ext cx="817724" cy="554226"/>
            </a:xfrm>
            <a:prstGeom prst="rect">
              <a:avLst/>
            </a:prstGeom>
            <a:solidFill>
              <a:schemeClr val="bg1"/>
            </a:solidFill>
          </p:spPr>
        </p:pic>
        <p:pic>
          <p:nvPicPr>
            <p:cNvPr id="50" name="Picture 4"/>
            <p:cNvPicPr>
              <a:picLocks noChangeArrowheads="1"/>
            </p:cNvPicPr>
            <p:nvPr/>
          </p:nvPicPr>
          <p:blipFill>
            <a:blip r:embed="rId7" cstate="email"/>
            <a:srcRect/>
            <a:stretch>
              <a:fillRect/>
            </a:stretch>
          </p:blipFill>
          <p:spPr bwMode="auto">
            <a:xfrm>
              <a:off x="1200517" y="6275975"/>
              <a:ext cx="483680" cy="493993"/>
            </a:xfrm>
            <a:prstGeom prst="rect">
              <a:avLst/>
            </a:prstGeom>
            <a:solidFill>
              <a:schemeClr val="bg1"/>
            </a:solidFill>
          </p:spPr>
        </p:pic>
        <p:pic>
          <p:nvPicPr>
            <p:cNvPr id="51" name="Picture 6"/>
            <p:cNvPicPr>
              <a:picLocks noChangeArrowheads="1"/>
            </p:cNvPicPr>
            <p:nvPr/>
          </p:nvPicPr>
          <p:blipFill>
            <a:blip r:embed="rId8" cstate="email"/>
            <a:srcRect/>
            <a:stretch>
              <a:fillRect/>
            </a:stretch>
          </p:blipFill>
          <p:spPr bwMode="auto">
            <a:xfrm>
              <a:off x="134277" y="6384311"/>
              <a:ext cx="1054094" cy="385657"/>
            </a:xfrm>
            <a:prstGeom prst="rect">
              <a:avLst/>
            </a:prstGeom>
            <a:solidFill>
              <a:schemeClr val="bg1"/>
            </a:solidFill>
          </p:spPr>
        </p:pic>
        <p:pic>
          <p:nvPicPr>
            <p:cNvPr id="52" name="Picture 7"/>
            <p:cNvPicPr>
              <a:picLocks noChangeArrowheads="1"/>
            </p:cNvPicPr>
            <p:nvPr/>
          </p:nvPicPr>
          <p:blipFill>
            <a:blip r:embed="rId9" cstate="email"/>
            <a:srcRect/>
            <a:stretch>
              <a:fillRect/>
            </a:stretch>
          </p:blipFill>
          <p:spPr bwMode="auto">
            <a:xfrm>
              <a:off x="3026021" y="6360468"/>
              <a:ext cx="1271321" cy="409500"/>
            </a:xfrm>
            <a:prstGeom prst="rect">
              <a:avLst/>
            </a:prstGeom>
            <a:solidFill>
              <a:schemeClr val="bg1"/>
            </a:solidFill>
          </p:spPr>
        </p:pic>
        <p:pic>
          <p:nvPicPr>
            <p:cNvPr id="53" name="Picture 5"/>
            <p:cNvPicPr>
              <a:picLocks noChangeArrowheads="1"/>
            </p:cNvPicPr>
            <p:nvPr/>
          </p:nvPicPr>
          <p:blipFill>
            <a:blip r:embed="rId10" cstate="email"/>
            <a:srcRect/>
            <a:stretch>
              <a:fillRect/>
            </a:stretch>
          </p:blipFill>
          <p:spPr bwMode="auto">
            <a:xfrm>
              <a:off x="1713618" y="6238902"/>
              <a:ext cx="491494" cy="521124"/>
            </a:xfrm>
            <a:prstGeom prst="rect">
              <a:avLst/>
            </a:prstGeom>
            <a:noFill/>
          </p:spPr>
        </p:pic>
      </p:grpSp>
      <p:sp>
        <p:nvSpPr>
          <p:cNvPr id="55" name="Rectangle 54"/>
          <p:cNvSpPr/>
          <p:nvPr/>
        </p:nvSpPr>
        <p:spPr>
          <a:xfrm>
            <a:off x="2450737" y="3998800"/>
            <a:ext cx="7176797" cy="1692771"/>
          </a:xfrm>
          <a:prstGeom prst="rect">
            <a:avLst/>
          </a:prstGeom>
        </p:spPr>
        <p:txBody>
          <a:bodyPr wrap="square">
            <a:spAutoFit/>
          </a:bodyPr>
          <a:lstStyle/>
          <a:p>
            <a:pPr lvl="0" fontAlgn="base">
              <a:spcBef>
                <a:spcPct val="0"/>
              </a:spcBef>
              <a:spcAft>
                <a:spcPct val="0"/>
              </a:spcAft>
            </a:pPr>
            <a:r>
              <a:rPr lang="en-US" sz="2200" dirty="0">
                <a:solidFill>
                  <a:schemeClr val="accent5"/>
                </a:solidFill>
                <a:latin typeface="Calibri"/>
                <a:ea typeface="Calibri" pitchFamily="34" charset="0"/>
                <a:cs typeface="Calibri"/>
              </a:rPr>
              <a:t>Selamawit </a:t>
            </a:r>
            <a:r>
              <a:rPr lang="en-US" sz="2200" dirty="0" err="1">
                <a:solidFill>
                  <a:schemeClr val="accent5"/>
                </a:solidFill>
                <a:latin typeface="Calibri"/>
                <a:ea typeface="Calibri" pitchFamily="34" charset="0"/>
                <a:cs typeface="Calibri"/>
              </a:rPr>
              <a:t>Bedane</a:t>
            </a:r>
            <a:r>
              <a:rPr lang="en-US" sz="2200" dirty="0">
                <a:solidFill>
                  <a:schemeClr val="accent5"/>
                </a:solidFill>
                <a:latin typeface="Calibri"/>
                <a:ea typeface="Calibri" pitchFamily="34" charset="0"/>
                <a:cs typeface="Calibri"/>
              </a:rPr>
              <a:t> </a:t>
            </a:r>
            <a:r>
              <a:rPr lang="en-US" sz="1600" dirty="0">
                <a:solidFill>
                  <a:schemeClr val="accent1"/>
                </a:solidFill>
                <a:latin typeface="Calibri"/>
                <a:ea typeface="Calibri" pitchFamily="34" charset="0"/>
                <a:cs typeface="Calibri"/>
              </a:rPr>
              <a:t>(</a:t>
            </a:r>
            <a:r>
              <a:rPr lang="en-US" sz="1600" dirty="0" err="1">
                <a:solidFill>
                  <a:schemeClr val="accent1"/>
                </a:solidFill>
                <a:latin typeface="Calibri"/>
                <a:ea typeface="Calibri" pitchFamily="34" charset="0"/>
                <a:cs typeface="Calibri"/>
              </a:rPr>
              <a:t>Haramaya</a:t>
            </a:r>
            <a:r>
              <a:rPr lang="en-US" sz="1600" dirty="0">
                <a:solidFill>
                  <a:schemeClr val="accent1"/>
                </a:solidFill>
                <a:latin typeface="Calibri"/>
                <a:ea typeface="Calibri" pitchFamily="34" charset="0"/>
                <a:cs typeface="Calibri"/>
              </a:rPr>
              <a:t> University, Ethiopia)</a:t>
            </a:r>
            <a:endParaRPr lang="en-US" sz="1600" dirty="0">
              <a:solidFill>
                <a:schemeClr val="accent1"/>
              </a:solidFill>
              <a:latin typeface="Calibri"/>
              <a:cs typeface="Calibri"/>
            </a:endParaRPr>
          </a:p>
          <a:p>
            <a:pPr lvl="0" eaLnBrk="0" fontAlgn="base" hangingPunct="0">
              <a:spcBef>
                <a:spcPct val="0"/>
              </a:spcBef>
              <a:spcAft>
                <a:spcPct val="0"/>
              </a:spcAft>
            </a:pPr>
            <a:r>
              <a:rPr lang="en-US" sz="2200" dirty="0">
                <a:solidFill>
                  <a:schemeClr val="accent5"/>
                </a:solidFill>
                <a:latin typeface="Calibri"/>
                <a:ea typeface="Calibri" pitchFamily="34" charset="0"/>
                <a:cs typeface="Calibri"/>
              </a:rPr>
              <a:t>Sisay </a:t>
            </a:r>
            <a:r>
              <a:rPr lang="en-US" sz="2200" dirty="0" err="1">
                <a:solidFill>
                  <a:schemeClr val="accent5"/>
                </a:solidFill>
                <a:latin typeface="Calibri"/>
                <a:ea typeface="Calibri" pitchFamily="34" charset="0"/>
                <a:cs typeface="Calibri"/>
              </a:rPr>
              <a:t>Alemu</a:t>
            </a:r>
            <a:r>
              <a:rPr lang="en-US" sz="2200" dirty="0">
                <a:solidFill>
                  <a:schemeClr val="accent5"/>
                </a:solidFill>
                <a:latin typeface="Calibri"/>
                <a:ea typeface="Calibri" pitchFamily="34" charset="0"/>
                <a:cs typeface="Calibri"/>
              </a:rPr>
              <a:t> </a:t>
            </a:r>
            <a:r>
              <a:rPr lang="en-US" sz="1600" dirty="0">
                <a:solidFill>
                  <a:schemeClr val="accent1"/>
                </a:solidFill>
                <a:latin typeface="Calibri"/>
                <a:ea typeface="Calibri" pitchFamily="34" charset="0"/>
                <a:cs typeface="Calibri"/>
              </a:rPr>
              <a:t>(Holetta Agricultural Research Center, EIAR, Ethiopia)</a:t>
            </a:r>
            <a:endParaRPr lang="en-US" sz="1600" dirty="0">
              <a:solidFill>
                <a:schemeClr val="accent1"/>
              </a:solidFill>
              <a:latin typeface="Calibri"/>
              <a:cs typeface="Calibri"/>
            </a:endParaRPr>
          </a:p>
          <a:p>
            <a:pPr lvl="0" eaLnBrk="0" fontAlgn="base" hangingPunct="0">
              <a:spcBef>
                <a:spcPct val="0"/>
              </a:spcBef>
              <a:spcAft>
                <a:spcPct val="0"/>
              </a:spcAft>
            </a:pPr>
            <a:endParaRPr lang="en-US" sz="2000" dirty="0">
              <a:latin typeface="Calibri"/>
              <a:cs typeface="Calibri"/>
            </a:endParaRPr>
          </a:p>
          <a:p>
            <a:pPr lvl="0" eaLnBrk="0" fontAlgn="base" hangingPunct="0">
              <a:spcBef>
                <a:spcPct val="0"/>
              </a:spcBef>
              <a:spcAft>
                <a:spcPct val="0"/>
              </a:spcAft>
            </a:pPr>
            <a:r>
              <a:rPr lang="en-GB" sz="2000" dirty="0">
                <a:solidFill>
                  <a:schemeClr val="accent1"/>
                </a:solidFill>
                <a:latin typeface="Calibri"/>
                <a:cs typeface="Calibri"/>
              </a:rPr>
              <a:t>Molecular characterization of </a:t>
            </a:r>
            <a:r>
              <a:rPr lang="en-GB" sz="2000" dirty="0" err="1">
                <a:solidFill>
                  <a:schemeClr val="accent1"/>
                </a:solidFill>
                <a:latin typeface="Calibri"/>
                <a:cs typeface="Calibri"/>
              </a:rPr>
              <a:t>enset</a:t>
            </a:r>
            <a:r>
              <a:rPr lang="en-GB" sz="2000" dirty="0">
                <a:solidFill>
                  <a:schemeClr val="accent1"/>
                </a:solidFill>
                <a:latin typeface="Calibri"/>
                <a:cs typeface="Calibri"/>
              </a:rPr>
              <a:t> from Ethiopia using banana microsatellite markers</a:t>
            </a:r>
          </a:p>
        </p:txBody>
      </p:sp>
      <p:pic>
        <p:nvPicPr>
          <p:cNvPr id="56" name="Picture 2"/>
          <p:cNvPicPr>
            <a:picLocks noChangeAspect="1" noChangeArrowheads="1"/>
          </p:cNvPicPr>
          <p:nvPr/>
        </p:nvPicPr>
        <p:blipFill>
          <a:blip r:embed="rId11" cstate="email"/>
          <a:srcRect/>
          <a:stretch>
            <a:fillRect/>
          </a:stretch>
        </p:blipFill>
        <p:spPr bwMode="auto">
          <a:xfrm>
            <a:off x="350487" y="4081241"/>
            <a:ext cx="1878846" cy="1828800"/>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grpSp>
        <p:nvGrpSpPr>
          <p:cNvPr id="4" name="Group 66"/>
          <p:cNvGrpSpPr/>
          <p:nvPr/>
        </p:nvGrpSpPr>
        <p:grpSpPr>
          <a:xfrm>
            <a:off x="860898" y="6127756"/>
            <a:ext cx="6118331" cy="631371"/>
            <a:chOff x="794675" y="6127755"/>
            <a:chExt cx="5647690" cy="631371"/>
          </a:xfrm>
        </p:grpSpPr>
        <p:sp>
          <p:nvSpPr>
            <p:cNvPr id="58" name="Rectangle 57"/>
            <p:cNvSpPr/>
            <p:nvPr/>
          </p:nvSpPr>
          <p:spPr>
            <a:xfrm>
              <a:off x="794675" y="6127755"/>
              <a:ext cx="5647690" cy="631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3"/>
            <p:cNvPicPr>
              <a:picLocks noChangeArrowheads="1"/>
            </p:cNvPicPr>
            <p:nvPr/>
          </p:nvPicPr>
          <p:blipFill>
            <a:blip r:embed="rId6" cstate="email"/>
            <a:srcRect/>
            <a:stretch>
              <a:fillRect/>
            </a:stretch>
          </p:blipFill>
          <p:spPr bwMode="auto">
            <a:xfrm>
              <a:off x="2910284" y="6166327"/>
              <a:ext cx="817724" cy="554226"/>
            </a:xfrm>
            <a:prstGeom prst="rect">
              <a:avLst/>
            </a:prstGeom>
            <a:solidFill>
              <a:schemeClr val="bg1"/>
            </a:solidFill>
          </p:spPr>
        </p:pic>
        <p:pic>
          <p:nvPicPr>
            <p:cNvPr id="60" name="Picture 4"/>
            <p:cNvPicPr>
              <a:picLocks noChangeArrowheads="1"/>
            </p:cNvPicPr>
            <p:nvPr/>
          </p:nvPicPr>
          <p:blipFill>
            <a:blip r:embed="rId7" cstate="email"/>
            <a:srcRect/>
            <a:stretch>
              <a:fillRect/>
            </a:stretch>
          </p:blipFill>
          <p:spPr bwMode="auto">
            <a:xfrm>
              <a:off x="1897219" y="6196444"/>
              <a:ext cx="483680" cy="493993"/>
            </a:xfrm>
            <a:prstGeom prst="rect">
              <a:avLst/>
            </a:prstGeom>
            <a:solidFill>
              <a:schemeClr val="bg1"/>
            </a:solidFill>
          </p:spPr>
        </p:pic>
        <p:pic>
          <p:nvPicPr>
            <p:cNvPr id="61" name="Picture 6"/>
            <p:cNvPicPr>
              <a:picLocks noChangeArrowheads="1"/>
            </p:cNvPicPr>
            <p:nvPr/>
          </p:nvPicPr>
          <p:blipFill>
            <a:blip r:embed="rId8" cstate="email"/>
            <a:srcRect/>
            <a:stretch>
              <a:fillRect/>
            </a:stretch>
          </p:blipFill>
          <p:spPr bwMode="auto">
            <a:xfrm>
              <a:off x="830979" y="6250612"/>
              <a:ext cx="1054094" cy="385657"/>
            </a:xfrm>
            <a:prstGeom prst="rect">
              <a:avLst/>
            </a:prstGeom>
            <a:solidFill>
              <a:schemeClr val="bg1"/>
            </a:solidFill>
          </p:spPr>
        </p:pic>
        <p:pic>
          <p:nvPicPr>
            <p:cNvPr id="62" name="Picture 7"/>
            <p:cNvPicPr>
              <a:picLocks noChangeArrowheads="1"/>
            </p:cNvPicPr>
            <p:nvPr/>
          </p:nvPicPr>
          <p:blipFill>
            <a:blip r:embed="rId9" cstate="email"/>
            <a:srcRect/>
            <a:stretch>
              <a:fillRect/>
            </a:stretch>
          </p:blipFill>
          <p:spPr bwMode="auto">
            <a:xfrm>
              <a:off x="3722723" y="6238690"/>
              <a:ext cx="1271321" cy="409500"/>
            </a:xfrm>
            <a:prstGeom prst="rect">
              <a:avLst/>
            </a:prstGeom>
            <a:solidFill>
              <a:schemeClr val="bg1"/>
            </a:solidFill>
          </p:spPr>
        </p:pic>
        <p:pic>
          <p:nvPicPr>
            <p:cNvPr id="63" name="Picture 5"/>
            <p:cNvPicPr>
              <a:picLocks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410320" y="6182878"/>
              <a:ext cx="491494" cy="521124"/>
            </a:xfrm>
            <a:prstGeom prst="rect">
              <a:avLst/>
            </a:prstGeom>
            <a:noFill/>
          </p:spPr>
        </p:pic>
        <p:pic>
          <p:nvPicPr>
            <p:cNvPr id="64" name="Picture 2"/>
            <p:cNvPicPr>
              <a:picLocks noChangeAspect="1" noChangeArrowheads="1"/>
            </p:cNvPicPr>
            <p:nvPr/>
          </p:nvPicPr>
          <p:blipFill>
            <a:blip r:embed="rId12" cstate="email"/>
            <a:srcRect/>
            <a:stretch>
              <a:fillRect/>
            </a:stretch>
          </p:blipFill>
          <p:spPr bwMode="auto">
            <a:xfrm>
              <a:off x="5733147" y="6188927"/>
              <a:ext cx="542962" cy="509027"/>
            </a:xfrm>
            <a:prstGeom prst="rect">
              <a:avLst/>
            </a:prstGeom>
            <a:noFill/>
            <a:ln w="9525">
              <a:noFill/>
              <a:miter lim="800000"/>
              <a:headEnd/>
              <a:tailEnd/>
            </a:ln>
          </p:spPr>
        </p:pic>
        <p:pic>
          <p:nvPicPr>
            <p:cNvPr id="65" name="Picture 3"/>
            <p:cNvPicPr>
              <a:picLocks noChangeAspect="1" noChangeArrowheads="1"/>
            </p:cNvPicPr>
            <p:nvPr/>
          </p:nvPicPr>
          <p:blipFill>
            <a:blip r:embed="rId13" cstate="email"/>
            <a:srcRect/>
            <a:stretch>
              <a:fillRect/>
            </a:stretch>
          </p:blipFill>
          <p:spPr bwMode="auto">
            <a:xfrm>
              <a:off x="4957172" y="6198762"/>
              <a:ext cx="522641" cy="489356"/>
            </a:xfrm>
            <a:prstGeom prst="rect">
              <a:avLst/>
            </a:prstGeom>
            <a:noFill/>
            <a:ln w="9525">
              <a:noFill/>
              <a:miter lim="800000"/>
              <a:headEnd/>
              <a:tailEnd/>
            </a:ln>
          </p:spPr>
        </p:pic>
      </p:grpSp>
    </p:spTree>
    <p:extLst>
      <p:ext uri="{BB962C8B-B14F-4D97-AF65-F5344CB8AC3E}">
        <p14:creationId xmlns:p14="http://schemas.microsoft.com/office/powerpoint/2010/main" val="22287725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pic>
        <p:nvPicPr>
          <p:cNvPr id="2" name="Picture 1" descr="DSC00137.jpg"/>
          <p:cNvPicPr/>
          <p:nvPr/>
        </p:nvPicPr>
        <p:blipFill>
          <a:blip r:embed="rId4" cstate="email">
            <a:lum bright="10000"/>
          </a:blip>
          <a:srcRect/>
          <a:stretch>
            <a:fillRect/>
          </a:stretch>
        </p:blipFill>
        <p:spPr>
          <a:xfrm>
            <a:off x="304800" y="990600"/>
            <a:ext cx="1482164" cy="18002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 name="Rectangle 2"/>
          <p:cNvSpPr/>
          <p:nvPr/>
        </p:nvSpPr>
        <p:spPr>
          <a:xfrm>
            <a:off x="1988671" y="950285"/>
            <a:ext cx="7176797" cy="1477328"/>
          </a:xfrm>
          <a:prstGeom prst="rect">
            <a:avLst/>
          </a:prstGeom>
        </p:spPr>
        <p:txBody>
          <a:bodyPr wrap="square">
            <a:spAutoFit/>
          </a:bodyPr>
          <a:lstStyle/>
          <a:p>
            <a:pPr lvl="0" fontAlgn="base">
              <a:spcBef>
                <a:spcPct val="0"/>
              </a:spcBef>
              <a:spcAft>
                <a:spcPct val="0"/>
              </a:spcAft>
            </a:pPr>
            <a:r>
              <a:rPr kumimoji="0" lang="en-US" sz="2200" b="0" i="0" u="none" strike="noStrike" cap="none" normalizeH="0" baseline="0" dirty="0" err="1">
                <a:ln>
                  <a:noFill/>
                </a:ln>
                <a:solidFill>
                  <a:schemeClr val="accent5"/>
                </a:solidFill>
                <a:effectLst/>
                <a:latin typeface="Calibri"/>
                <a:ea typeface="Times New Roman" pitchFamily="18" charset="0"/>
                <a:cs typeface="Calibri"/>
              </a:rPr>
              <a:t>Dia</a:t>
            </a:r>
            <a:r>
              <a:rPr kumimoji="0" lang="en-US" sz="2200" b="0" i="0" u="none" strike="noStrike" cap="none" normalizeH="0" baseline="0" dirty="0">
                <a:ln>
                  <a:noFill/>
                </a:ln>
                <a:solidFill>
                  <a:schemeClr val="accent5"/>
                </a:solidFill>
                <a:effectLst/>
                <a:latin typeface="Calibri"/>
                <a:ea typeface="Times New Roman" pitchFamily="18" charset="0"/>
                <a:cs typeface="Calibri"/>
              </a:rPr>
              <a:t> Hassan</a:t>
            </a:r>
          </a:p>
          <a:p>
            <a:pPr lvl="0" fontAlgn="base">
              <a:spcBef>
                <a:spcPct val="0"/>
              </a:spcBef>
              <a:spcAft>
                <a:spcPct val="0"/>
              </a:spcAft>
            </a:pPr>
            <a:r>
              <a:rPr kumimoji="0" lang="en-US" sz="1600" b="0" i="0" u="none" strike="noStrike" cap="none" normalizeH="0" baseline="0" dirty="0">
                <a:ln>
                  <a:noFill/>
                </a:ln>
                <a:solidFill>
                  <a:schemeClr val="accent1"/>
                </a:solidFill>
                <a:effectLst/>
                <a:latin typeface="Calibri"/>
                <a:ea typeface="Times New Roman" pitchFamily="18" charset="0"/>
                <a:cs typeface="Calibri"/>
              </a:rPr>
              <a:t>Central Veterinary Research Laboratories, </a:t>
            </a:r>
            <a:r>
              <a:rPr lang="en-US" sz="1600" dirty="0">
                <a:solidFill>
                  <a:schemeClr val="accent1"/>
                </a:solidFill>
                <a:latin typeface="Calibri"/>
                <a:cs typeface="Calibri"/>
              </a:rPr>
              <a:t>Khartoum, </a:t>
            </a:r>
            <a:r>
              <a:rPr kumimoji="0" lang="en-US" sz="1600" b="0" i="0" u="none" strike="noStrike" cap="none" normalizeH="0" baseline="0" dirty="0">
                <a:ln>
                  <a:noFill/>
                </a:ln>
                <a:solidFill>
                  <a:schemeClr val="accent1"/>
                </a:solidFill>
                <a:effectLst/>
                <a:latin typeface="Calibri"/>
                <a:cs typeface="Calibri"/>
              </a:rPr>
              <a:t>Sudan</a:t>
            </a:r>
          </a:p>
          <a:p>
            <a:pPr lvl="0" fontAlgn="base">
              <a:spcBef>
                <a:spcPct val="0"/>
              </a:spcBef>
              <a:spcAft>
                <a:spcPct val="0"/>
              </a:spcAft>
            </a:pPr>
            <a:endParaRPr kumimoji="0" lang="en-US" sz="1200" b="0" i="0" u="none" strike="noStrike" cap="none" normalizeH="0" baseline="0" dirty="0">
              <a:ln>
                <a:noFill/>
              </a:ln>
              <a:solidFill>
                <a:schemeClr val="accent1"/>
              </a:solidFill>
              <a:effectLst/>
              <a:latin typeface="Calibri"/>
              <a:cs typeface="Calibri"/>
            </a:endParaRPr>
          </a:p>
          <a:p>
            <a:r>
              <a:rPr lang="en-US" sz="2000" i="1" dirty="0">
                <a:solidFill>
                  <a:schemeClr val="accent1"/>
                </a:solidFill>
                <a:latin typeface="Calibri"/>
                <a:cs typeface="Calibri"/>
              </a:rPr>
              <a:t>Theileria parva </a:t>
            </a:r>
            <a:r>
              <a:rPr lang="en-US" sz="2000" dirty="0">
                <a:solidFill>
                  <a:schemeClr val="accent1"/>
                </a:solidFill>
                <a:latin typeface="Calibri"/>
                <a:cs typeface="Calibri"/>
              </a:rPr>
              <a:t>genotyping to support control of East Coast fever, an emerging disease in South Sudan </a:t>
            </a:r>
          </a:p>
        </p:txBody>
      </p:sp>
      <p:pic>
        <p:nvPicPr>
          <p:cNvPr id="9" name="Picture 2" descr="F:\Dia data\DFG\Training workshop\ARRC.jpg"/>
          <p:cNvPicPr>
            <a:picLocks noChangeAspect="1" noChangeArrowheads="1"/>
          </p:cNvPicPr>
          <p:nvPr/>
        </p:nvPicPr>
        <p:blipFill>
          <a:blip r:embed="rId5" cstate="email">
            <a:lum contrast="10000"/>
          </a:blip>
          <a:srcRect/>
          <a:stretch>
            <a:fillRect/>
          </a:stretch>
        </p:blipFill>
        <p:spPr bwMode="auto">
          <a:xfrm rot="-60000">
            <a:off x="5109033" y="2614481"/>
            <a:ext cx="851027" cy="888926"/>
          </a:xfrm>
          <a:prstGeom prst="rect">
            <a:avLst/>
          </a:prstGeom>
          <a:noFill/>
        </p:spPr>
      </p:pic>
      <p:pic>
        <p:nvPicPr>
          <p:cNvPr id="10" name="Picture 1" descr="F:\Dia data\DFG\Training workshop\DFG-1.png"/>
          <p:cNvPicPr>
            <a:picLocks noChangeAspect="1" noChangeArrowheads="1"/>
          </p:cNvPicPr>
          <p:nvPr/>
        </p:nvPicPr>
        <p:blipFill>
          <a:blip r:embed="rId6" cstate="email"/>
          <a:srcRect/>
          <a:stretch>
            <a:fillRect/>
          </a:stretch>
        </p:blipFill>
        <p:spPr bwMode="auto">
          <a:xfrm>
            <a:off x="6001507" y="2940683"/>
            <a:ext cx="1808158" cy="569512"/>
          </a:xfrm>
          <a:prstGeom prst="rect">
            <a:avLst/>
          </a:prstGeom>
          <a:noFill/>
        </p:spPr>
      </p:pic>
      <p:pic>
        <p:nvPicPr>
          <p:cNvPr id="11" name="Picture 3"/>
          <p:cNvPicPr>
            <a:picLocks noChangeAspect="1" noChangeArrowheads="1"/>
          </p:cNvPicPr>
          <p:nvPr/>
        </p:nvPicPr>
        <p:blipFill>
          <a:blip r:embed="rId7" cstate="email"/>
          <a:srcRect/>
          <a:stretch>
            <a:fillRect/>
          </a:stretch>
        </p:blipFill>
        <p:spPr bwMode="auto">
          <a:xfrm>
            <a:off x="7851113" y="3070829"/>
            <a:ext cx="2052591" cy="439367"/>
          </a:xfrm>
          <a:prstGeom prst="rect">
            <a:avLst/>
          </a:prstGeom>
          <a:noFill/>
          <a:ln w="9525">
            <a:noFill/>
            <a:miter lim="800000"/>
            <a:headEnd/>
            <a:tailEnd/>
          </a:ln>
          <a:effectLst/>
        </p:spPr>
      </p:pic>
      <p:sp>
        <p:nvSpPr>
          <p:cNvPr id="13" name="Rectangle 12"/>
          <p:cNvSpPr/>
          <p:nvPr/>
        </p:nvSpPr>
        <p:spPr>
          <a:xfrm>
            <a:off x="0" y="3717032"/>
            <a:ext cx="9906000" cy="314096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20"/>
          <p:cNvGrpSpPr/>
          <p:nvPr/>
        </p:nvGrpSpPr>
        <p:grpSpPr>
          <a:xfrm>
            <a:off x="259450" y="2868880"/>
            <a:ext cx="4929421" cy="631371"/>
            <a:chOff x="97971" y="6172199"/>
            <a:chExt cx="4332514" cy="631371"/>
          </a:xfrm>
        </p:grpSpPr>
        <p:sp>
          <p:nvSpPr>
            <p:cNvPr id="22" name="Rectangle 21"/>
            <p:cNvSpPr/>
            <p:nvPr/>
          </p:nvSpPr>
          <p:spPr>
            <a:xfrm>
              <a:off x="97971" y="6172199"/>
              <a:ext cx="4332514" cy="631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3"/>
            <p:cNvPicPr>
              <a:picLocks noChangeArrowheads="1"/>
            </p:cNvPicPr>
            <p:nvPr/>
          </p:nvPicPr>
          <p:blipFill>
            <a:blip r:embed="rId8" cstate="email"/>
            <a:srcRect/>
            <a:stretch>
              <a:fillRect/>
            </a:stretch>
          </p:blipFill>
          <p:spPr bwMode="auto">
            <a:xfrm>
              <a:off x="2213582" y="6215742"/>
              <a:ext cx="817724" cy="554226"/>
            </a:xfrm>
            <a:prstGeom prst="rect">
              <a:avLst/>
            </a:prstGeom>
            <a:solidFill>
              <a:schemeClr val="bg1"/>
            </a:solidFill>
          </p:spPr>
        </p:pic>
        <p:pic>
          <p:nvPicPr>
            <p:cNvPr id="24" name="Picture 4"/>
            <p:cNvPicPr>
              <a:picLocks noChangeArrowheads="1"/>
            </p:cNvPicPr>
            <p:nvPr/>
          </p:nvPicPr>
          <p:blipFill>
            <a:blip r:embed="rId9" cstate="email"/>
            <a:srcRect/>
            <a:stretch>
              <a:fillRect/>
            </a:stretch>
          </p:blipFill>
          <p:spPr bwMode="auto">
            <a:xfrm>
              <a:off x="1200517" y="6275975"/>
              <a:ext cx="483680" cy="493993"/>
            </a:xfrm>
            <a:prstGeom prst="rect">
              <a:avLst/>
            </a:prstGeom>
            <a:solidFill>
              <a:schemeClr val="bg1"/>
            </a:solidFill>
          </p:spPr>
        </p:pic>
        <p:pic>
          <p:nvPicPr>
            <p:cNvPr id="25" name="Picture 6"/>
            <p:cNvPicPr>
              <a:picLocks noChangeArrowheads="1"/>
            </p:cNvPicPr>
            <p:nvPr/>
          </p:nvPicPr>
          <p:blipFill>
            <a:blip r:embed="rId10" cstate="email"/>
            <a:srcRect/>
            <a:stretch>
              <a:fillRect/>
            </a:stretch>
          </p:blipFill>
          <p:spPr bwMode="auto">
            <a:xfrm>
              <a:off x="134277" y="6384311"/>
              <a:ext cx="1054094" cy="385657"/>
            </a:xfrm>
            <a:prstGeom prst="rect">
              <a:avLst/>
            </a:prstGeom>
            <a:solidFill>
              <a:schemeClr val="bg1"/>
            </a:solidFill>
          </p:spPr>
        </p:pic>
        <p:pic>
          <p:nvPicPr>
            <p:cNvPr id="26" name="Picture 7"/>
            <p:cNvPicPr>
              <a:picLocks noChangeArrowheads="1"/>
            </p:cNvPicPr>
            <p:nvPr/>
          </p:nvPicPr>
          <p:blipFill>
            <a:blip r:embed="rId11" cstate="email"/>
            <a:srcRect/>
            <a:stretch>
              <a:fillRect/>
            </a:stretch>
          </p:blipFill>
          <p:spPr bwMode="auto">
            <a:xfrm>
              <a:off x="3026021" y="6360468"/>
              <a:ext cx="1271321" cy="409500"/>
            </a:xfrm>
            <a:prstGeom prst="rect">
              <a:avLst/>
            </a:prstGeom>
            <a:solidFill>
              <a:schemeClr val="bg1"/>
            </a:solidFill>
          </p:spPr>
        </p:pic>
        <p:pic>
          <p:nvPicPr>
            <p:cNvPr id="27" name="Picture 5"/>
            <p:cNvPicPr>
              <a:picLocks noChangeArrowheads="1"/>
            </p:cNvPicPr>
            <p:nvPr/>
          </p:nvPicPr>
          <p:blipFill>
            <a:blip r:embed="rId12" cstate="email"/>
            <a:srcRect/>
            <a:stretch>
              <a:fillRect/>
            </a:stretch>
          </p:blipFill>
          <p:spPr bwMode="auto">
            <a:xfrm>
              <a:off x="1713618" y="6238902"/>
              <a:ext cx="491494" cy="521124"/>
            </a:xfrm>
            <a:prstGeom prst="rect">
              <a:avLst/>
            </a:prstGeom>
            <a:noFill/>
          </p:spPr>
        </p:pic>
      </p:grpSp>
      <p:pic>
        <p:nvPicPr>
          <p:cNvPr id="29" name="Picture 2"/>
          <p:cNvPicPr>
            <a:picLocks noChangeAspect="1" noChangeArrowheads="1"/>
          </p:cNvPicPr>
          <p:nvPr/>
        </p:nvPicPr>
        <p:blipFill>
          <a:blip r:embed="rId13" cstate="email"/>
          <a:srcRect/>
          <a:stretch>
            <a:fillRect/>
          </a:stretch>
        </p:blipFill>
        <p:spPr bwMode="auto">
          <a:xfrm>
            <a:off x="381000" y="4155135"/>
            <a:ext cx="1450521" cy="1694598"/>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7" name="Rectangle 36"/>
          <p:cNvSpPr/>
          <p:nvPr/>
        </p:nvSpPr>
        <p:spPr>
          <a:xfrm>
            <a:off x="2174142" y="4271195"/>
            <a:ext cx="7176797" cy="1200329"/>
          </a:xfrm>
          <a:prstGeom prst="rect">
            <a:avLst/>
          </a:prstGeom>
        </p:spPr>
        <p:txBody>
          <a:bodyPr wrap="square">
            <a:spAutoFit/>
          </a:bodyPr>
          <a:lstStyle/>
          <a:p>
            <a:pPr lvl="0" fontAlgn="base">
              <a:spcBef>
                <a:spcPct val="0"/>
              </a:spcBef>
              <a:spcAft>
                <a:spcPct val="0"/>
              </a:spcAft>
            </a:pPr>
            <a:r>
              <a:rPr kumimoji="0" lang="en-US" sz="2200" b="0" i="0" u="none" strike="noStrike" cap="none" normalizeH="0" baseline="0" dirty="0">
                <a:ln>
                  <a:noFill/>
                </a:ln>
                <a:solidFill>
                  <a:schemeClr val="accent5"/>
                </a:solidFill>
                <a:effectLst/>
                <a:latin typeface="Calibri"/>
                <a:ea typeface="Times New Roman" pitchFamily="18" charset="0"/>
                <a:cs typeface="Calibri"/>
              </a:rPr>
              <a:t>Dora Kilalo</a:t>
            </a:r>
          </a:p>
          <a:p>
            <a:pPr lvl="0" fontAlgn="base">
              <a:spcBef>
                <a:spcPct val="0"/>
              </a:spcBef>
              <a:spcAft>
                <a:spcPct val="0"/>
              </a:spcAft>
            </a:pPr>
            <a:r>
              <a:rPr kumimoji="0" lang="en-US" sz="1600" b="0" i="0" u="none" strike="noStrike" cap="none" normalizeH="0" baseline="0" dirty="0">
                <a:ln>
                  <a:noFill/>
                </a:ln>
                <a:solidFill>
                  <a:schemeClr val="accent1"/>
                </a:solidFill>
                <a:effectLst/>
                <a:latin typeface="Calibri"/>
                <a:ea typeface="Times New Roman" pitchFamily="18" charset="0"/>
                <a:cs typeface="Calibri"/>
              </a:rPr>
              <a:t>Department</a:t>
            </a:r>
            <a:r>
              <a:rPr kumimoji="0" lang="en-US" sz="1600" b="0" i="0" u="none" strike="noStrike" cap="none" normalizeH="0" dirty="0">
                <a:ln>
                  <a:noFill/>
                </a:ln>
                <a:solidFill>
                  <a:schemeClr val="accent1"/>
                </a:solidFill>
                <a:effectLst/>
                <a:latin typeface="Calibri"/>
                <a:ea typeface="Times New Roman" pitchFamily="18" charset="0"/>
                <a:cs typeface="Calibri"/>
              </a:rPr>
              <a:t> of Plant Science and Crop Protection, </a:t>
            </a:r>
            <a:r>
              <a:rPr kumimoji="0" lang="en-US" sz="1600" b="0" i="0" u="none" strike="noStrike" cap="none" normalizeH="0" baseline="0" dirty="0">
                <a:ln>
                  <a:noFill/>
                </a:ln>
                <a:solidFill>
                  <a:schemeClr val="accent1"/>
                </a:solidFill>
                <a:effectLst/>
                <a:latin typeface="Calibri"/>
                <a:ea typeface="Times New Roman" pitchFamily="18" charset="0"/>
                <a:cs typeface="Calibri"/>
              </a:rPr>
              <a:t>University of Nairobi</a:t>
            </a:r>
          </a:p>
          <a:p>
            <a:pPr lvl="0" fontAlgn="base">
              <a:spcBef>
                <a:spcPct val="0"/>
              </a:spcBef>
              <a:spcAft>
                <a:spcPct val="0"/>
              </a:spcAft>
            </a:pPr>
            <a:endParaRPr lang="en-US" sz="1200" dirty="0">
              <a:solidFill>
                <a:schemeClr val="accent1"/>
              </a:solidFill>
              <a:latin typeface="Calibri"/>
              <a:cs typeface="Calibri"/>
            </a:endParaRPr>
          </a:p>
          <a:p>
            <a:pPr lvl="0" fontAlgn="base">
              <a:spcBef>
                <a:spcPct val="0"/>
              </a:spcBef>
              <a:spcAft>
                <a:spcPct val="0"/>
              </a:spcAft>
            </a:pPr>
            <a:r>
              <a:rPr lang="en-US" sz="2000" dirty="0">
                <a:solidFill>
                  <a:schemeClr val="accent1"/>
                </a:solidFill>
                <a:latin typeface="Calibri"/>
                <a:cs typeface="Calibri"/>
              </a:rPr>
              <a:t>Passion fruit woodiness disease diagnostics</a:t>
            </a:r>
          </a:p>
        </p:txBody>
      </p:sp>
      <p:sp>
        <p:nvSpPr>
          <p:cNvPr id="15" name="Rectangle 14"/>
          <p:cNvSpPr/>
          <p:nvPr/>
        </p:nvSpPr>
        <p:spPr>
          <a:xfrm>
            <a:off x="459921" y="6161315"/>
            <a:ext cx="7960178" cy="6966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3"/>
          <p:cNvPicPr>
            <a:picLocks noChangeArrowheads="1"/>
          </p:cNvPicPr>
          <p:nvPr/>
        </p:nvPicPr>
        <p:blipFill>
          <a:blip r:embed="rId14" cstate="email"/>
          <a:srcRect/>
          <a:stretch>
            <a:fillRect/>
          </a:stretch>
        </p:blipFill>
        <p:spPr bwMode="auto">
          <a:xfrm>
            <a:off x="2849734" y="6248400"/>
            <a:ext cx="923707" cy="554226"/>
          </a:xfrm>
          <a:prstGeom prst="rect">
            <a:avLst/>
          </a:prstGeom>
          <a:solidFill>
            <a:schemeClr val="bg1"/>
          </a:solidFill>
        </p:spPr>
      </p:pic>
      <p:pic>
        <p:nvPicPr>
          <p:cNvPr id="17" name="Picture 4"/>
          <p:cNvPicPr>
            <a:picLocks noChangeArrowheads="1"/>
          </p:cNvPicPr>
          <p:nvPr/>
        </p:nvPicPr>
        <p:blipFill>
          <a:blip r:embed="rId15" cstate="email"/>
          <a:srcRect/>
          <a:stretch>
            <a:fillRect/>
          </a:stretch>
        </p:blipFill>
        <p:spPr bwMode="auto">
          <a:xfrm>
            <a:off x="1705366" y="6308634"/>
            <a:ext cx="546368" cy="493993"/>
          </a:xfrm>
          <a:prstGeom prst="rect">
            <a:avLst/>
          </a:prstGeom>
          <a:solidFill>
            <a:schemeClr val="bg1"/>
          </a:solidFill>
        </p:spPr>
      </p:pic>
      <p:pic>
        <p:nvPicPr>
          <p:cNvPr id="18" name="Picture 6"/>
          <p:cNvPicPr>
            <a:picLocks noChangeArrowheads="1"/>
          </p:cNvPicPr>
          <p:nvPr/>
        </p:nvPicPr>
        <p:blipFill>
          <a:blip r:embed="rId16" cstate="email"/>
          <a:srcRect/>
          <a:stretch>
            <a:fillRect/>
          </a:stretch>
        </p:blipFill>
        <p:spPr bwMode="auto">
          <a:xfrm>
            <a:off x="500934" y="6416970"/>
            <a:ext cx="1190713" cy="385657"/>
          </a:xfrm>
          <a:prstGeom prst="rect">
            <a:avLst/>
          </a:prstGeom>
          <a:solidFill>
            <a:schemeClr val="bg1"/>
          </a:solidFill>
        </p:spPr>
      </p:pic>
      <p:pic>
        <p:nvPicPr>
          <p:cNvPr id="19" name="Picture 7"/>
          <p:cNvPicPr>
            <a:picLocks noChangeArrowheads="1"/>
          </p:cNvPicPr>
          <p:nvPr/>
        </p:nvPicPr>
        <p:blipFill>
          <a:blip r:embed="rId17" cstate="email"/>
          <a:srcRect/>
          <a:stretch>
            <a:fillRect/>
          </a:stretch>
        </p:blipFill>
        <p:spPr bwMode="auto">
          <a:xfrm>
            <a:off x="3767470" y="6393126"/>
            <a:ext cx="1436095" cy="409500"/>
          </a:xfrm>
          <a:prstGeom prst="rect">
            <a:avLst/>
          </a:prstGeom>
          <a:solidFill>
            <a:schemeClr val="bg1"/>
          </a:solidFill>
        </p:spPr>
      </p:pic>
      <p:pic>
        <p:nvPicPr>
          <p:cNvPr id="20" name="Picture 5"/>
          <p:cNvPicPr>
            <a:picLocks noChangeArrowheads="1"/>
          </p:cNvPicPr>
          <p:nvPr/>
        </p:nvPicPr>
        <p:blipFill>
          <a:blip r:embed="rId18" cstate="email"/>
          <a:srcRect/>
          <a:stretch>
            <a:fillRect/>
          </a:stretch>
        </p:blipFill>
        <p:spPr bwMode="auto">
          <a:xfrm>
            <a:off x="2284970" y="6271560"/>
            <a:ext cx="555195" cy="521124"/>
          </a:xfrm>
          <a:prstGeom prst="rect">
            <a:avLst/>
          </a:prstGeom>
          <a:noFill/>
        </p:spPr>
      </p:pic>
      <p:pic>
        <p:nvPicPr>
          <p:cNvPr id="7170" name="Picture 2"/>
          <p:cNvPicPr>
            <a:picLocks noChangeAspect="1" noChangeArrowheads="1"/>
          </p:cNvPicPr>
          <p:nvPr/>
        </p:nvPicPr>
        <p:blipFill>
          <a:blip r:embed="rId19" cstate="email"/>
          <a:srcRect/>
          <a:stretch>
            <a:fillRect/>
          </a:stretch>
        </p:blipFill>
        <p:spPr bwMode="auto">
          <a:xfrm>
            <a:off x="5320791" y="6264728"/>
            <a:ext cx="2259806" cy="571500"/>
          </a:xfrm>
          <a:prstGeom prst="rect">
            <a:avLst/>
          </a:prstGeom>
          <a:noFill/>
          <a:ln w="9525">
            <a:noFill/>
            <a:miter lim="800000"/>
            <a:headEnd/>
            <a:tailEnd/>
          </a:ln>
        </p:spPr>
      </p:pic>
      <p:pic>
        <p:nvPicPr>
          <p:cNvPr id="7171" name="Picture 3"/>
          <p:cNvPicPr>
            <a:picLocks noChangeAspect="1" noChangeArrowheads="1"/>
          </p:cNvPicPr>
          <p:nvPr/>
        </p:nvPicPr>
        <p:blipFill>
          <a:blip r:embed="rId20" cstate="email"/>
          <a:srcRect/>
          <a:stretch>
            <a:fillRect/>
          </a:stretch>
        </p:blipFill>
        <p:spPr bwMode="auto">
          <a:xfrm>
            <a:off x="7690629" y="6215744"/>
            <a:ext cx="586273" cy="631371"/>
          </a:xfrm>
          <a:prstGeom prst="rect">
            <a:avLst/>
          </a:prstGeom>
          <a:noFill/>
          <a:ln w="9525">
            <a:noFill/>
            <a:miter lim="800000"/>
            <a:headEnd/>
            <a:tailEnd/>
          </a:ln>
        </p:spPr>
      </p:pic>
      <p:sp>
        <p:nvSpPr>
          <p:cNvPr id="28" name="Title 1"/>
          <p:cNvSpPr txBox="1">
            <a:spLocks/>
          </p:cNvSpPr>
          <p:nvPr/>
        </p:nvSpPr>
        <p:spPr>
          <a:xfrm>
            <a:off x="0" y="0"/>
            <a:ext cx="9906000" cy="685800"/>
          </a:xfrm>
          <a:prstGeom prst="rect">
            <a:avLst/>
          </a:prstGeom>
          <a:gradFill flip="none" rotWithShape="1">
            <a:gsLst>
              <a:gs pos="66000">
                <a:schemeClr val="tx2">
                  <a:lumMod val="60000"/>
                  <a:lumOff val="40000"/>
                  <a:alpha val="89000"/>
                </a:schemeClr>
              </a:gs>
              <a:gs pos="100000">
                <a:srgbClr val="FFFFFF"/>
              </a:gs>
            </a:gsLst>
            <a:path path="circle">
              <a:fillToRect l="50000" t="50000" r="50000" b="50000"/>
            </a:path>
            <a:tileRect/>
          </a:gradFill>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noProof="0" dirty="0">
                <a:ln>
                  <a:noFill/>
                </a:ln>
                <a:solidFill>
                  <a:schemeClr val="bg1"/>
                </a:solidFill>
                <a:effectLst/>
                <a:uLnTx/>
                <a:uFillTx/>
                <a:latin typeface="Calibri"/>
                <a:ea typeface="+mj-ea"/>
                <a:cs typeface="Calibri"/>
              </a:rPr>
              <a:t>ABCF Research Fellows</a:t>
            </a:r>
            <a:endParaRPr kumimoji="0" lang="en-US" sz="3600" b="0" i="0" u="none" strike="noStrike" kern="1200" cap="none" spc="0" normalizeH="0" baseline="0" noProof="0" dirty="0">
              <a:ln>
                <a:noFill/>
              </a:ln>
              <a:solidFill>
                <a:schemeClr val="bg1"/>
              </a:solidFill>
              <a:effectLst/>
              <a:uLnTx/>
              <a:uFillTx/>
              <a:latin typeface="Calibri"/>
              <a:ea typeface="+mj-ea"/>
              <a:cs typeface="Calibri"/>
            </a:endParaRPr>
          </a:p>
        </p:txBody>
      </p:sp>
    </p:spTree>
    <p:extLst>
      <p:ext uri="{BB962C8B-B14F-4D97-AF65-F5344CB8AC3E}">
        <p14:creationId xmlns:p14="http://schemas.microsoft.com/office/powerpoint/2010/main" val="3642932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92" y="260648"/>
            <a:ext cx="9215502" cy="785818"/>
          </a:xfrm>
        </p:spPr>
        <p:txBody>
          <a:bodyPr/>
          <a:lstStyle/>
          <a:p>
            <a:pPr algn="ctr"/>
            <a:r>
              <a:rPr lang="en-US" sz="4400" dirty="0" err="1">
                <a:latin typeface="Calibri"/>
                <a:cs typeface="Calibri"/>
              </a:rPr>
              <a:t>BecA</a:t>
            </a:r>
            <a:r>
              <a:rPr lang="en-US" sz="4400" dirty="0">
                <a:latin typeface="Calibri"/>
                <a:cs typeface="Calibri"/>
              </a:rPr>
              <a:t> Countries</a:t>
            </a:r>
          </a:p>
        </p:txBody>
      </p:sp>
      <p:pic>
        <p:nvPicPr>
          <p:cNvPr id="28" name="Picture 27"/>
          <p:cNvPicPr>
            <a:picLocks noChangeAspect="1"/>
          </p:cNvPicPr>
          <p:nvPr/>
        </p:nvPicPr>
        <p:blipFill>
          <a:blip r:embed="rId2" cstate="email"/>
          <a:stretch>
            <a:fillRect/>
          </a:stretch>
        </p:blipFill>
        <p:spPr>
          <a:xfrm>
            <a:off x="990600" y="1484784"/>
            <a:ext cx="4795332" cy="5355618"/>
          </a:xfrm>
          <a:prstGeom prst="rect">
            <a:avLst/>
          </a:prstGeom>
        </p:spPr>
      </p:pic>
      <p:pic>
        <p:nvPicPr>
          <p:cNvPr id="4"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 name="Group 2"/>
          <p:cNvGrpSpPr/>
          <p:nvPr/>
        </p:nvGrpSpPr>
        <p:grpSpPr>
          <a:xfrm>
            <a:off x="76200" y="1644680"/>
            <a:ext cx="9713383" cy="4984720"/>
            <a:chOff x="76200" y="1644680"/>
            <a:chExt cx="9713383" cy="4984720"/>
          </a:xfrm>
        </p:grpSpPr>
        <p:sp>
          <p:nvSpPr>
            <p:cNvPr id="5" name="Line 7"/>
            <p:cNvSpPr>
              <a:spLocks noChangeShapeType="1"/>
            </p:cNvSpPr>
            <p:nvPr/>
          </p:nvSpPr>
          <p:spPr bwMode="auto">
            <a:xfrm flipV="1">
              <a:off x="5029200" y="2863880"/>
              <a:ext cx="998283" cy="793720"/>
            </a:xfrm>
            <a:prstGeom prst="line">
              <a:avLst/>
            </a:prstGeom>
            <a:noFill/>
            <a:ln w="19050">
              <a:solidFill>
                <a:srgbClr val="990000"/>
              </a:solidFill>
              <a:round/>
              <a:headEnd/>
              <a:tailEnd/>
            </a:ln>
            <a:effectLst/>
          </p:spPr>
          <p:txBody>
            <a:bodyPr/>
            <a:lstStyle/>
            <a:p>
              <a:endParaRPr lang="en-US"/>
            </a:p>
          </p:txBody>
        </p:sp>
        <p:sp>
          <p:nvSpPr>
            <p:cNvPr id="6" name="Text Box 8"/>
            <p:cNvSpPr txBox="1">
              <a:spLocks noChangeArrowheads="1"/>
            </p:cNvSpPr>
            <p:nvPr/>
          </p:nvSpPr>
          <p:spPr bwMode="auto">
            <a:xfrm>
              <a:off x="5440098" y="1644680"/>
              <a:ext cx="2789502" cy="400110"/>
            </a:xfrm>
            <a:prstGeom prst="rect">
              <a:avLst/>
            </a:prstGeom>
            <a:noFill/>
            <a:ln w="9525">
              <a:noFill/>
              <a:miter lim="800000"/>
              <a:headEnd/>
              <a:tailEnd/>
            </a:ln>
            <a:effectLst/>
          </p:spPr>
          <p:txBody>
            <a:bodyPr>
              <a:spAutoFit/>
            </a:bodyPr>
            <a:lstStyle/>
            <a:p>
              <a:pPr>
                <a:spcBef>
                  <a:spcPct val="50000"/>
                </a:spcBef>
              </a:pPr>
              <a:r>
                <a:rPr lang="en-US" sz="1000" b="1" dirty="0">
                  <a:solidFill>
                    <a:srgbClr val="990000"/>
                  </a:solidFill>
                </a:rPr>
                <a:t>Biotechnology Centre, Ethiopian Institute Agricultural Research (EIAR), Ethiopia</a:t>
              </a:r>
              <a:endParaRPr lang="en-US" sz="1000" dirty="0">
                <a:solidFill>
                  <a:srgbClr val="990000"/>
                </a:solidFill>
              </a:endParaRPr>
            </a:p>
          </p:txBody>
        </p:sp>
        <p:pic>
          <p:nvPicPr>
            <p:cNvPr id="7" name="Picture 9" descr="Ethiopia 037 v2"/>
            <p:cNvPicPr>
              <a:picLocks noChangeAspect="1" noChangeArrowheads="1"/>
            </p:cNvPicPr>
            <p:nvPr/>
          </p:nvPicPr>
          <p:blipFill>
            <a:blip r:embed="rId4" cstate="email"/>
            <a:srcRect/>
            <a:stretch>
              <a:fillRect/>
            </a:stretch>
          </p:blipFill>
          <p:spPr bwMode="auto">
            <a:xfrm>
              <a:off x="5788432" y="2052668"/>
              <a:ext cx="1566730" cy="1085850"/>
            </a:xfrm>
            <a:prstGeom prst="rect">
              <a:avLst/>
            </a:prstGeom>
            <a:noFill/>
            <a:ln w="9525">
              <a:solidFill>
                <a:srgbClr val="990000"/>
              </a:solidFill>
              <a:miter lim="800000"/>
              <a:headEnd/>
              <a:tailEnd/>
            </a:ln>
            <a:effectLst>
              <a:outerShdw dist="107763" dir="2700000" algn="ctr" rotWithShape="0">
                <a:srgbClr val="808080">
                  <a:alpha val="50000"/>
                </a:srgbClr>
              </a:outerShdw>
            </a:effectLst>
          </p:spPr>
        </p:pic>
        <p:sp>
          <p:nvSpPr>
            <p:cNvPr id="8" name="Rectangle 13"/>
            <p:cNvSpPr>
              <a:spLocks noChangeArrowheads="1"/>
            </p:cNvSpPr>
            <p:nvPr/>
          </p:nvSpPr>
          <p:spPr bwMode="auto">
            <a:xfrm>
              <a:off x="7695010" y="4476690"/>
              <a:ext cx="2058590" cy="400110"/>
            </a:xfrm>
            <a:prstGeom prst="rect">
              <a:avLst/>
            </a:prstGeom>
            <a:noFill/>
            <a:ln w="9525">
              <a:noFill/>
              <a:miter lim="800000"/>
              <a:headEnd/>
              <a:tailEnd/>
            </a:ln>
            <a:effectLst/>
          </p:spPr>
          <p:txBody>
            <a:bodyPr anchor="ctr">
              <a:spAutoFit/>
            </a:bodyPr>
            <a:lstStyle/>
            <a:p>
              <a:pPr algn="ctr"/>
              <a:r>
                <a:rPr lang="en-US" sz="1000" b="1" dirty="0" err="1">
                  <a:solidFill>
                    <a:srgbClr val="990000"/>
                  </a:solidFill>
                </a:rPr>
                <a:t>Sokoine</a:t>
              </a:r>
              <a:r>
                <a:rPr lang="en-US" sz="1000" b="1" dirty="0">
                  <a:solidFill>
                    <a:srgbClr val="990000"/>
                  </a:solidFill>
                </a:rPr>
                <a:t> University of Agriculture</a:t>
              </a:r>
            </a:p>
            <a:p>
              <a:pPr algn="ctr"/>
              <a:r>
                <a:rPr lang="en-US" sz="1000" b="1" dirty="0">
                  <a:solidFill>
                    <a:srgbClr val="990000"/>
                  </a:solidFill>
                </a:rPr>
                <a:t>Tanzania</a:t>
              </a:r>
            </a:p>
          </p:txBody>
        </p:sp>
        <p:sp>
          <p:nvSpPr>
            <p:cNvPr id="9" name="Line 14"/>
            <p:cNvSpPr>
              <a:spLocks noChangeShapeType="1"/>
            </p:cNvSpPr>
            <p:nvPr/>
          </p:nvSpPr>
          <p:spPr bwMode="auto">
            <a:xfrm flipH="1" flipV="1">
              <a:off x="4571998" y="4724400"/>
              <a:ext cx="3352801" cy="457200"/>
            </a:xfrm>
            <a:prstGeom prst="line">
              <a:avLst/>
            </a:prstGeom>
            <a:noFill/>
            <a:ln w="19050">
              <a:solidFill>
                <a:srgbClr val="990000"/>
              </a:solidFill>
              <a:round/>
              <a:headEnd/>
              <a:tailEnd/>
            </a:ln>
            <a:effectLst/>
          </p:spPr>
          <p:txBody>
            <a:bodyPr/>
            <a:lstStyle/>
            <a:p>
              <a:endParaRPr lang="en-US"/>
            </a:p>
          </p:txBody>
        </p:sp>
        <p:pic>
          <p:nvPicPr>
            <p:cNvPr id="10" name="Picture 20" descr="SUA_jpg">
              <a:hlinkClick r:id="rId5"/>
            </p:cNvPr>
            <p:cNvPicPr>
              <a:picLocks noChangeAspect="1" noChangeArrowheads="1"/>
            </p:cNvPicPr>
            <p:nvPr/>
          </p:nvPicPr>
          <p:blipFill>
            <a:blip r:embed="rId6" cstate="email">
              <a:lum bright="-6000" contrast="12000"/>
            </a:blip>
            <a:srcRect/>
            <a:stretch>
              <a:fillRect/>
            </a:stretch>
          </p:blipFill>
          <p:spPr bwMode="auto">
            <a:xfrm>
              <a:off x="7924800" y="4891088"/>
              <a:ext cx="1583929" cy="976312"/>
            </a:xfrm>
            <a:prstGeom prst="rect">
              <a:avLst/>
            </a:prstGeom>
            <a:noFill/>
            <a:ln w="9525">
              <a:solidFill>
                <a:srgbClr val="990000"/>
              </a:solidFill>
              <a:miter lim="800000"/>
              <a:headEnd/>
              <a:tailEnd/>
            </a:ln>
            <a:effectLst>
              <a:outerShdw dist="107763" dir="2700000" algn="ctr" rotWithShape="0">
                <a:srgbClr val="808080">
                  <a:alpha val="50000"/>
                </a:srgbClr>
              </a:outerShdw>
            </a:effectLst>
          </p:spPr>
        </p:pic>
        <p:sp>
          <p:nvSpPr>
            <p:cNvPr id="11" name="Line 11"/>
            <p:cNvSpPr>
              <a:spLocks noChangeShapeType="1"/>
            </p:cNvSpPr>
            <p:nvPr/>
          </p:nvSpPr>
          <p:spPr bwMode="auto">
            <a:xfrm flipH="1">
              <a:off x="2895600" y="4364567"/>
              <a:ext cx="1447800" cy="1045633"/>
            </a:xfrm>
            <a:prstGeom prst="line">
              <a:avLst/>
            </a:prstGeom>
            <a:noFill/>
            <a:ln w="19050">
              <a:solidFill>
                <a:srgbClr val="990000"/>
              </a:solidFill>
              <a:round/>
              <a:headEnd/>
              <a:tailEnd/>
            </a:ln>
            <a:effectLst/>
          </p:spPr>
          <p:txBody>
            <a:bodyPr/>
            <a:lstStyle/>
            <a:p>
              <a:endParaRPr lang="en-US"/>
            </a:p>
          </p:txBody>
        </p:sp>
        <p:sp>
          <p:nvSpPr>
            <p:cNvPr id="12" name="Text Box 12"/>
            <p:cNvSpPr txBox="1">
              <a:spLocks noChangeArrowheads="1"/>
            </p:cNvSpPr>
            <p:nvPr/>
          </p:nvSpPr>
          <p:spPr bwMode="auto">
            <a:xfrm>
              <a:off x="990600" y="4953000"/>
              <a:ext cx="2051712" cy="400110"/>
            </a:xfrm>
            <a:prstGeom prst="rect">
              <a:avLst/>
            </a:prstGeom>
            <a:noFill/>
            <a:ln w="9525">
              <a:noFill/>
              <a:miter lim="800000"/>
              <a:headEnd/>
              <a:tailEnd/>
            </a:ln>
            <a:effectLst/>
          </p:spPr>
          <p:txBody>
            <a:bodyPr>
              <a:spAutoFit/>
            </a:bodyPr>
            <a:lstStyle/>
            <a:p>
              <a:pPr algn="r">
                <a:spcBef>
                  <a:spcPct val="50000"/>
                </a:spcBef>
              </a:pPr>
              <a:r>
                <a:rPr lang="en-GB" sz="1000" b="1" dirty="0">
                  <a:solidFill>
                    <a:srgbClr val="990000"/>
                  </a:solidFill>
                </a:rPr>
                <a:t>Kigali Institute of Science and Technology (KIST), Rwanda</a:t>
              </a:r>
              <a:endParaRPr lang="en-US" sz="1000" b="1" dirty="0">
                <a:solidFill>
                  <a:srgbClr val="990000"/>
                </a:solidFill>
              </a:endParaRPr>
            </a:p>
          </p:txBody>
        </p:sp>
        <p:pic>
          <p:nvPicPr>
            <p:cNvPr id="13" name="Picture 22" descr="labo1"/>
            <p:cNvPicPr>
              <a:picLocks noChangeAspect="1" noChangeArrowheads="1"/>
            </p:cNvPicPr>
            <p:nvPr/>
          </p:nvPicPr>
          <p:blipFill>
            <a:blip r:embed="rId7" cstate="email">
              <a:lum bright="-6000" contrast="18000"/>
            </a:blip>
            <a:srcRect/>
            <a:stretch>
              <a:fillRect/>
            </a:stretch>
          </p:blipFill>
          <p:spPr bwMode="auto">
            <a:xfrm>
              <a:off x="1905000" y="5360987"/>
              <a:ext cx="1031875" cy="1268413"/>
            </a:xfrm>
            <a:prstGeom prst="rect">
              <a:avLst/>
            </a:prstGeom>
            <a:noFill/>
            <a:ln w="9525">
              <a:solidFill>
                <a:srgbClr val="990000"/>
              </a:solidFill>
              <a:miter lim="800000"/>
              <a:headEnd/>
              <a:tailEnd/>
            </a:ln>
            <a:effectLst>
              <a:outerShdw dist="107763" dir="2700000" algn="ctr" rotWithShape="0">
                <a:srgbClr val="808080">
                  <a:alpha val="50000"/>
                </a:srgbClr>
              </a:outerShdw>
            </a:effectLst>
          </p:spPr>
        </p:pic>
        <p:sp>
          <p:nvSpPr>
            <p:cNvPr id="14" name="Text Box 23"/>
            <p:cNvSpPr txBox="1">
              <a:spLocks noChangeArrowheads="1"/>
            </p:cNvSpPr>
            <p:nvPr/>
          </p:nvSpPr>
          <p:spPr bwMode="auto">
            <a:xfrm>
              <a:off x="8001000" y="2590800"/>
              <a:ext cx="1788583" cy="549275"/>
            </a:xfrm>
            <a:prstGeom prst="rect">
              <a:avLst/>
            </a:prstGeom>
            <a:noFill/>
            <a:ln w="9525">
              <a:noFill/>
              <a:miter lim="800000"/>
              <a:headEnd/>
              <a:tailEnd/>
            </a:ln>
            <a:effectLst/>
          </p:spPr>
          <p:txBody>
            <a:bodyPr>
              <a:spAutoFit/>
            </a:bodyPr>
            <a:lstStyle/>
            <a:p>
              <a:pPr algn="ctr">
                <a:spcBef>
                  <a:spcPct val="50000"/>
                </a:spcBef>
              </a:pPr>
              <a:r>
                <a:rPr lang="en-GB" sz="1000" b="1" dirty="0">
                  <a:solidFill>
                    <a:srgbClr val="990000"/>
                  </a:solidFill>
                </a:rPr>
                <a:t>National Agricultural Biotechnology Centre, </a:t>
              </a:r>
              <a:r>
                <a:rPr lang="en-GB" sz="1000" b="1" dirty="0" err="1">
                  <a:solidFill>
                    <a:srgbClr val="990000"/>
                  </a:solidFill>
                </a:rPr>
                <a:t>Kawanda</a:t>
              </a:r>
              <a:r>
                <a:rPr lang="en-GB" sz="1000" b="1" dirty="0">
                  <a:solidFill>
                    <a:srgbClr val="990000"/>
                  </a:solidFill>
                </a:rPr>
                <a:t>, Uganda</a:t>
              </a:r>
              <a:endParaRPr lang="en-US" sz="1000" b="1" dirty="0">
                <a:solidFill>
                  <a:srgbClr val="990000"/>
                </a:solidFill>
              </a:endParaRPr>
            </a:p>
          </p:txBody>
        </p:sp>
        <p:sp>
          <p:nvSpPr>
            <p:cNvPr id="15" name="Line 24"/>
            <p:cNvSpPr>
              <a:spLocks noChangeShapeType="1"/>
            </p:cNvSpPr>
            <p:nvPr/>
          </p:nvSpPr>
          <p:spPr bwMode="auto">
            <a:xfrm flipH="1">
              <a:off x="4419600" y="4038600"/>
              <a:ext cx="3657600" cy="152399"/>
            </a:xfrm>
            <a:prstGeom prst="line">
              <a:avLst/>
            </a:prstGeom>
            <a:noFill/>
            <a:ln w="19050">
              <a:solidFill>
                <a:srgbClr val="990000"/>
              </a:solidFill>
              <a:round/>
              <a:headEnd/>
              <a:tailEnd/>
            </a:ln>
            <a:effectLst/>
          </p:spPr>
          <p:txBody>
            <a:bodyPr/>
            <a:lstStyle/>
            <a:p>
              <a:endParaRPr lang="en-US"/>
            </a:p>
          </p:txBody>
        </p:sp>
        <p:pic>
          <p:nvPicPr>
            <p:cNvPr id="16" name="Picture 26" descr="DSC02887small"/>
            <p:cNvPicPr>
              <a:picLocks noChangeAspect="1" noChangeArrowheads="1"/>
            </p:cNvPicPr>
            <p:nvPr/>
          </p:nvPicPr>
          <p:blipFill>
            <a:blip r:embed="rId8" cstate="email"/>
            <a:srcRect/>
            <a:stretch>
              <a:fillRect/>
            </a:stretch>
          </p:blipFill>
          <p:spPr bwMode="auto">
            <a:xfrm>
              <a:off x="8077200" y="3124200"/>
              <a:ext cx="1613165" cy="1116012"/>
            </a:xfrm>
            <a:prstGeom prst="rect">
              <a:avLst/>
            </a:prstGeom>
            <a:noFill/>
            <a:ln w="9525">
              <a:solidFill>
                <a:srgbClr val="990000"/>
              </a:solidFill>
              <a:miter lim="800000"/>
              <a:headEnd/>
              <a:tailEnd/>
            </a:ln>
            <a:effectLst>
              <a:outerShdw dist="107763" dir="2700000" algn="ctr" rotWithShape="0">
                <a:srgbClr val="808080">
                  <a:alpha val="50000"/>
                </a:srgbClr>
              </a:outerShdw>
            </a:effectLst>
          </p:spPr>
        </p:pic>
        <p:sp>
          <p:nvSpPr>
            <p:cNvPr id="17" name="Text Box 27"/>
            <p:cNvSpPr txBox="1">
              <a:spLocks noChangeArrowheads="1"/>
            </p:cNvSpPr>
            <p:nvPr/>
          </p:nvSpPr>
          <p:spPr bwMode="auto">
            <a:xfrm>
              <a:off x="76200" y="3333690"/>
              <a:ext cx="1143000" cy="400110"/>
            </a:xfrm>
            <a:prstGeom prst="rect">
              <a:avLst/>
            </a:prstGeom>
            <a:noFill/>
            <a:ln w="9525">
              <a:noFill/>
              <a:miter lim="800000"/>
              <a:headEnd/>
              <a:tailEnd/>
            </a:ln>
            <a:effectLst/>
          </p:spPr>
          <p:txBody>
            <a:bodyPr wrap="square">
              <a:spAutoFit/>
            </a:bodyPr>
            <a:lstStyle/>
            <a:p>
              <a:r>
                <a:rPr lang="en-GB" sz="1000" b="1" dirty="0">
                  <a:solidFill>
                    <a:srgbClr val="990000"/>
                  </a:solidFill>
                </a:rPr>
                <a:t>University of </a:t>
              </a:r>
            </a:p>
            <a:p>
              <a:r>
                <a:rPr lang="en-GB" sz="1000" b="1" dirty="0" err="1">
                  <a:solidFill>
                    <a:srgbClr val="990000"/>
                  </a:solidFill>
                </a:rPr>
                <a:t>Buea</a:t>
              </a:r>
              <a:r>
                <a:rPr lang="en-GB" sz="1000" b="1" dirty="0">
                  <a:solidFill>
                    <a:srgbClr val="990000"/>
                  </a:solidFill>
                </a:rPr>
                <a:t>, Cameroon</a:t>
              </a:r>
              <a:endParaRPr lang="en-US" sz="1000" b="1" dirty="0">
                <a:solidFill>
                  <a:srgbClr val="990000"/>
                </a:solidFill>
              </a:endParaRPr>
            </a:p>
          </p:txBody>
        </p:sp>
        <p:sp>
          <p:nvSpPr>
            <p:cNvPr id="18" name="Line 29"/>
            <p:cNvSpPr>
              <a:spLocks noChangeShapeType="1"/>
            </p:cNvSpPr>
            <p:nvPr/>
          </p:nvSpPr>
          <p:spPr bwMode="auto">
            <a:xfrm>
              <a:off x="1752600" y="3733799"/>
              <a:ext cx="1219200" cy="228599"/>
            </a:xfrm>
            <a:prstGeom prst="line">
              <a:avLst/>
            </a:prstGeom>
            <a:noFill/>
            <a:ln w="19050">
              <a:solidFill>
                <a:srgbClr val="990000"/>
              </a:solidFill>
              <a:round/>
              <a:headEnd/>
              <a:tailEnd/>
            </a:ln>
            <a:effectLst/>
          </p:spPr>
          <p:txBody>
            <a:bodyPr/>
            <a:lstStyle/>
            <a:p>
              <a:endParaRPr lang="en-US"/>
            </a:p>
          </p:txBody>
        </p:sp>
        <p:pic>
          <p:nvPicPr>
            <p:cNvPr id="19" name="Picture 31" descr="759e8ee324f6059660a821ea949c7e6f"/>
            <p:cNvPicPr>
              <a:picLocks noChangeAspect="1" noChangeArrowheads="1"/>
            </p:cNvPicPr>
            <p:nvPr/>
          </p:nvPicPr>
          <p:blipFill>
            <a:blip r:embed="rId9" cstate="email">
              <a:lum contrast="6000"/>
            </a:blip>
            <a:srcRect/>
            <a:stretch>
              <a:fillRect/>
            </a:stretch>
          </p:blipFill>
          <p:spPr bwMode="auto">
            <a:xfrm>
              <a:off x="105012" y="3713163"/>
              <a:ext cx="1647588" cy="1011237"/>
            </a:xfrm>
            <a:prstGeom prst="rect">
              <a:avLst/>
            </a:prstGeom>
            <a:noFill/>
            <a:ln w="9525">
              <a:solidFill>
                <a:srgbClr val="990000"/>
              </a:solidFill>
              <a:miter lim="800000"/>
              <a:headEnd/>
              <a:tailEnd/>
            </a:ln>
            <a:effectLst>
              <a:outerShdw dist="107763" dir="2700000" algn="ctr" rotWithShape="0">
                <a:srgbClr val="808080">
                  <a:alpha val="50000"/>
                </a:srgbClr>
              </a:outerShdw>
            </a:effectLst>
          </p:spPr>
        </p:pic>
      </p:grpSp>
      <p:grpSp>
        <p:nvGrpSpPr>
          <p:cNvPr id="20" name="Group 19"/>
          <p:cNvGrpSpPr/>
          <p:nvPr/>
        </p:nvGrpSpPr>
        <p:grpSpPr>
          <a:xfrm>
            <a:off x="4868714" y="3343275"/>
            <a:ext cx="3114823" cy="1368425"/>
            <a:chOff x="4868714" y="3343275"/>
            <a:chExt cx="3114823" cy="1368425"/>
          </a:xfrm>
        </p:grpSpPr>
        <p:sp>
          <p:nvSpPr>
            <p:cNvPr id="21" name="Line 5"/>
            <p:cNvSpPr>
              <a:spLocks noChangeShapeType="1"/>
            </p:cNvSpPr>
            <p:nvPr/>
          </p:nvSpPr>
          <p:spPr bwMode="auto">
            <a:xfrm flipV="1">
              <a:off x="4868714" y="3779837"/>
              <a:ext cx="1689248" cy="474648"/>
            </a:xfrm>
            <a:prstGeom prst="line">
              <a:avLst/>
            </a:prstGeom>
            <a:noFill/>
            <a:ln w="19050">
              <a:solidFill>
                <a:srgbClr val="233CF1"/>
              </a:solidFill>
              <a:round/>
              <a:headEnd/>
              <a:tailEnd/>
            </a:ln>
            <a:effectLst/>
          </p:spPr>
          <p:txBody>
            <a:bodyPr/>
            <a:lstStyle/>
            <a:p>
              <a:endParaRPr lang="en-US"/>
            </a:p>
          </p:txBody>
        </p:sp>
        <p:sp>
          <p:nvSpPr>
            <p:cNvPr id="22" name="Text Box 6"/>
            <p:cNvSpPr txBox="1">
              <a:spLocks noChangeArrowheads="1"/>
            </p:cNvSpPr>
            <p:nvPr/>
          </p:nvSpPr>
          <p:spPr bwMode="auto">
            <a:xfrm>
              <a:off x="6477000" y="3343275"/>
              <a:ext cx="1468438" cy="246221"/>
            </a:xfrm>
            <a:prstGeom prst="rect">
              <a:avLst/>
            </a:prstGeom>
            <a:noFill/>
            <a:ln w="9525">
              <a:noFill/>
              <a:miter lim="800000"/>
              <a:headEnd/>
              <a:tailEnd/>
            </a:ln>
            <a:effectLst/>
          </p:spPr>
          <p:txBody>
            <a:bodyPr wrap="square">
              <a:spAutoFit/>
            </a:bodyPr>
            <a:lstStyle/>
            <a:p>
              <a:pPr>
                <a:spcBef>
                  <a:spcPct val="50000"/>
                </a:spcBef>
              </a:pPr>
              <a:r>
                <a:rPr lang="en-GB" sz="1000" b="1" dirty="0" err="1">
                  <a:solidFill>
                    <a:srgbClr val="000099"/>
                  </a:solidFill>
                </a:rPr>
                <a:t>BecA</a:t>
              </a:r>
              <a:r>
                <a:rPr lang="en-GB" sz="1000" b="1" dirty="0">
                  <a:solidFill>
                    <a:srgbClr val="000099"/>
                  </a:solidFill>
                </a:rPr>
                <a:t>-ILRI Hub, Nairobi</a:t>
              </a:r>
              <a:endParaRPr lang="en-US" sz="1000" b="1" dirty="0">
                <a:solidFill>
                  <a:srgbClr val="000099"/>
                </a:solidFill>
              </a:endParaRPr>
            </a:p>
          </p:txBody>
        </p:sp>
        <p:pic>
          <p:nvPicPr>
            <p:cNvPr id="23" name="Picture 10" descr="DSC03209 small"/>
            <p:cNvPicPr>
              <a:picLocks noChangeAspect="1" noChangeArrowheads="1"/>
            </p:cNvPicPr>
            <p:nvPr/>
          </p:nvPicPr>
          <p:blipFill>
            <a:blip r:embed="rId10" cstate="email"/>
            <a:srcRect/>
            <a:stretch>
              <a:fillRect/>
            </a:stretch>
          </p:blipFill>
          <p:spPr bwMode="auto">
            <a:xfrm>
              <a:off x="6477000" y="3581400"/>
              <a:ext cx="1506537" cy="1130300"/>
            </a:xfrm>
            <a:prstGeom prst="rect">
              <a:avLst/>
            </a:prstGeom>
            <a:noFill/>
            <a:ln w="9525">
              <a:solidFill>
                <a:srgbClr val="233CF1"/>
              </a:solidFill>
              <a:miter lim="800000"/>
              <a:headEnd/>
              <a:tailEnd/>
            </a:ln>
            <a:effectLst>
              <a:outerShdw dist="107763" dir="2700000" algn="ctr" rotWithShape="0">
                <a:srgbClr val="808080">
                  <a:alpha val="50000"/>
                </a:srgbClr>
              </a:outerShdw>
            </a:effectLst>
          </p:spPr>
        </p:pic>
      </p:grpSp>
    </p:spTree>
    <p:extLst>
      <p:ext uri="{BB962C8B-B14F-4D97-AF65-F5344CB8AC3E}">
        <p14:creationId xmlns:p14="http://schemas.microsoft.com/office/powerpoint/2010/main" val="42800213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
        <p:nvSpPr>
          <p:cNvPr id="39" name="Rectangle 38"/>
          <p:cNvSpPr/>
          <p:nvPr/>
        </p:nvSpPr>
        <p:spPr>
          <a:xfrm>
            <a:off x="2204164" y="1066800"/>
            <a:ext cx="7176797" cy="1200329"/>
          </a:xfrm>
          <a:prstGeom prst="rect">
            <a:avLst/>
          </a:prstGeom>
        </p:spPr>
        <p:txBody>
          <a:bodyPr wrap="square">
            <a:spAutoFit/>
          </a:bodyPr>
          <a:lstStyle/>
          <a:p>
            <a:pPr lvl="0" fontAlgn="base">
              <a:spcBef>
                <a:spcPct val="0"/>
              </a:spcBef>
              <a:spcAft>
                <a:spcPct val="0"/>
              </a:spcAft>
            </a:pPr>
            <a:r>
              <a:rPr kumimoji="0" lang="en-US" sz="2200" b="0" i="0" u="none" strike="noStrike" cap="none" normalizeH="0" baseline="0" dirty="0">
                <a:ln>
                  <a:noFill/>
                </a:ln>
                <a:solidFill>
                  <a:schemeClr val="accent5"/>
                </a:solidFill>
                <a:effectLst/>
                <a:latin typeface="Calibri"/>
                <a:ea typeface="Times New Roman" pitchFamily="18" charset="0"/>
                <a:cs typeface="Calibri"/>
              </a:rPr>
              <a:t>Alexander Bombom</a:t>
            </a:r>
          </a:p>
          <a:p>
            <a:pPr lvl="0" fontAlgn="base">
              <a:spcBef>
                <a:spcPct val="0"/>
              </a:spcBef>
              <a:spcAft>
                <a:spcPct val="0"/>
              </a:spcAft>
            </a:pPr>
            <a:r>
              <a:rPr lang="en-US" sz="1600" dirty="0">
                <a:latin typeface="Calibri"/>
                <a:cs typeface="Calibri"/>
              </a:rPr>
              <a:t>Department of Agricultural Production, Makerere University</a:t>
            </a:r>
            <a:endParaRPr kumimoji="0" lang="en-US" sz="1600" b="0" i="0" u="none" strike="noStrike" cap="none" normalizeH="0" baseline="0" dirty="0">
              <a:ln>
                <a:noFill/>
              </a:ln>
              <a:solidFill>
                <a:schemeClr val="tx1"/>
              </a:solidFill>
              <a:effectLst/>
              <a:latin typeface="Calibri"/>
              <a:ea typeface="Times New Roman" pitchFamily="18" charset="0"/>
              <a:cs typeface="Calibri"/>
            </a:endParaRPr>
          </a:p>
          <a:p>
            <a:pPr lvl="0" fontAlgn="base">
              <a:spcBef>
                <a:spcPct val="0"/>
              </a:spcBef>
              <a:spcAft>
                <a:spcPct val="0"/>
              </a:spcAft>
            </a:pPr>
            <a:endParaRPr lang="en-US" sz="1200" dirty="0">
              <a:latin typeface="Calibri"/>
              <a:cs typeface="Calibri"/>
            </a:endParaRPr>
          </a:p>
          <a:p>
            <a:pPr lvl="0" fontAlgn="base">
              <a:spcBef>
                <a:spcPct val="0"/>
              </a:spcBef>
              <a:spcAft>
                <a:spcPct val="0"/>
              </a:spcAft>
            </a:pPr>
            <a:r>
              <a:rPr lang="en-US" sz="2000" dirty="0">
                <a:latin typeface="Calibri"/>
                <a:cs typeface="Calibri"/>
              </a:rPr>
              <a:t>Molecular characterization of maize-sorghum hybrids</a:t>
            </a:r>
          </a:p>
        </p:txBody>
      </p:sp>
      <p:pic>
        <p:nvPicPr>
          <p:cNvPr id="18" name="Picture 17" descr="C:\Users\valoo\AppData\Local\Microsoft\Windows\Temporary Internet Files\Content.Word\DSC_0084.jpg"/>
          <p:cNvPicPr/>
          <p:nvPr/>
        </p:nvPicPr>
        <p:blipFill>
          <a:blip r:embed="rId4" cstate="email">
            <a:lum bright="20000" contrast="11000"/>
          </a:blip>
          <a:srcRect/>
          <a:stretch>
            <a:fillRect/>
          </a:stretch>
        </p:blipFill>
        <p:spPr bwMode="auto">
          <a:xfrm>
            <a:off x="451350" y="1086409"/>
            <a:ext cx="1646691" cy="1428191"/>
          </a:xfrm>
          <a:prstGeom prst="rect">
            <a:avLst/>
          </a:prstGeom>
          <a:noFill/>
          <a:ln w="12700">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grpSp>
        <p:nvGrpSpPr>
          <p:cNvPr id="3" name="Group 45"/>
          <p:cNvGrpSpPr/>
          <p:nvPr/>
        </p:nvGrpSpPr>
        <p:grpSpPr>
          <a:xfrm>
            <a:off x="365586" y="2819400"/>
            <a:ext cx="7240808" cy="685801"/>
            <a:chOff x="304806" y="6172199"/>
            <a:chExt cx="6683823" cy="685801"/>
          </a:xfrm>
        </p:grpSpPr>
        <p:sp>
          <p:nvSpPr>
            <p:cNvPr id="22" name="Rectangle 21"/>
            <p:cNvSpPr/>
            <p:nvPr/>
          </p:nvSpPr>
          <p:spPr>
            <a:xfrm>
              <a:off x="304806" y="6172199"/>
              <a:ext cx="6683823" cy="631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3"/>
            <p:cNvPicPr>
              <a:picLocks noChangeArrowheads="1"/>
            </p:cNvPicPr>
            <p:nvPr/>
          </p:nvPicPr>
          <p:blipFill>
            <a:blip r:embed="rId5" cstate="email"/>
            <a:srcRect/>
            <a:stretch>
              <a:fillRect/>
            </a:stretch>
          </p:blipFill>
          <p:spPr bwMode="auto">
            <a:xfrm>
              <a:off x="2420416" y="6215742"/>
              <a:ext cx="817724" cy="554226"/>
            </a:xfrm>
            <a:prstGeom prst="rect">
              <a:avLst/>
            </a:prstGeom>
            <a:solidFill>
              <a:schemeClr val="bg1"/>
            </a:solidFill>
          </p:spPr>
        </p:pic>
        <p:pic>
          <p:nvPicPr>
            <p:cNvPr id="7" name="Picture 4"/>
            <p:cNvPicPr>
              <a:picLocks noChangeArrowheads="1"/>
            </p:cNvPicPr>
            <p:nvPr/>
          </p:nvPicPr>
          <p:blipFill>
            <a:blip r:embed="rId6" cstate="email"/>
            <a:srcRect/>
            <a:stretch>
              <a:fillRect/>
            </a:stretch>
          </p:blipFill>
          <p:spPr bwMode="auto">
            <a:xfrm>
              <a:off x="1407351" y="6275975"/>
              <a:ext cx="483680" cy="493993"/>
            </a:xfrm>
            <a:prstGeom prst="rect">
              <a:avLst/>
            </a:prstGeom>
            <a:solidFill>
              <a:schemeClr val="bg1"/>
            </a:solidFill>
          </p:spPr>
        </p:pic>
        <p:pic>
          <p:nvPicPr>
            <p:cNvPr id="9" name="Picture 6"/>
            <p:cNvPicPr>
              <a:picLocks noChangeArrowheads="1"/>
            </p:cNvPicPr>
            <p:nvPr/>
          </p:nvPicPr>
          <p:blipFill>
            <a:blip r:embed="rId7" cstate="email"/>
            <a:srcRect/>
            <a:stretch>
              <a:fillRect/>
            </a:stretch>
          </p:blipFill>
          <p:spPr bwMode="auto">
            <a:xfrm>
              <a:off x="341111" y="6384311"/>
              <a:ext cx="1054094" cy="385657"/>
            </a:xfrm>
            <a:prstGeom prst="rect">
              <a:avLst/>
            </a:prstGeom>
            <a:solidFill>
              <a:schemeClr val="bg1"/>
            </a:solidFill>
          </p:spPr>
        </p:pic>
        <p:pic>
          <p:nvPicPr>
            <p:cNvPr id="10" name="Picture 7"/>
            <p:cNvPicPr>
              <a:picLocks noChangeArrowheads="1"/>
            </p:cNvPicPr>
            <p:nvPr/>
          </p:nvPicPr>
          <p:blipFill>
            <a:blip r:embed="rId8" cstate="email"/>
            <a:srcRect/>
            <a:stretch>
              <a:fillRect/>
            </a:stretch>
          </p:blipFill>
          <p:spPr bwMode="auto">
            <a:xfrm>
              <a:off x="3232855" y="6360468"/>
              <a:ext cx="1271321" cy="409500"/>
            </a:xfrm>
            <a:prstGeom prst="rect">
              <a:avLst/>
            </a:prstGeom>
            <a:solidFill>
              <a:schemeClr val="bg1"/>
            </a:solidFill>
          </p:spPr>
        </p:pic>
        <p:pic>
          <p:nvPicPr>
            <p:cNvPr id="27" name="Picture 5"/>
            <p:cNvPicPr>
              <a:picLocks noChangeArrowheads="1"/>
            </p:cNvPicPr>
            <p:nvPr/>
          </p:nvPicPr>
          <p:blipFill>
            <a:blip r:embed="rId9" cstate="email"/>
            <a:srcRect/>
            <a:stretch>
              <a:fillRect/>
            </a:stretch>
          </p:blipFill>
          <p:spPr bwMode="auto">
            <a:xfrm>
              <a:off x="1920452" y="6238902"/>
              <a:ext cx="491494" cy="521124"/>
            </a:xfrm>
            <a:prstGeom prst="rect">
              <a:avLst/>
            </a:prstGeom>
            <a:noFill/>
          </p:spPr>
        </p:pic>
        <p:pic>
          <p:nvPicPr>
            <p:cNvPr id="43" name="Picture 42"/>
            <p:cNvPicPr>
              <a:picLocks noChangeAspect="1"/>
            </p:cNvPicPr>
            <p:nvPr/>
          </p:nvPicPr>
          <p:blipFill>
            <a:blip r:embed="rId10" cstate="email"/>
            <a:stretch>
              <a:fillRect/>
            </a:stretch>
          </p:blipFill>
          <p:spPr>
            <a:xfrm>
              <a:off x="4615548" y="6175860"/>
              <a:ext cx="909519" cy="682140"/>
            </a:xfrm>
            <a:prstGeom prst="rect">
              <a:avLst/>
            </a:prstGeom>
          </p:spPr>
        </p:pic>
        <p:pic>
          <p:nvPicPr>
            <p:cNvPr id="44" name="Picture 43"/>
            <p:cNvPicPr>
              <a:picLocks noChangeAspect="1"/>
            </p:cNvPicPr>
            <p:nvPr/>
          </p:nvPicPr>
          <p:blipFill>
            <a:blip r:embed="rId11" cstate="email"/>
            <a:stretch>
              <a:fillRect/>
            </a:stretch>
          </p:blipFill>
          <p:spPr>
            <a:xfrm>
              <a:off x="6331022" y="6237926"/>
              <a:ext cx="592292" cy="509276"/>
            </a:xfrm>
            <a:prstGeom prst="rect">
              <a:avLst/>
            </a:prstGeom>
          </p:spPr>
        </p:pic>
        <p:pic>
          <p:nvPicPr>
            <p:cNvPr id="45" name="Picture 44"/>
            <p:cNvPicPr>
              <a:picLocks noChangeAspect="1"/>
            </p:cNvPicPr>
            <p:nvPr/>
          </p:nvPicPr>
          <p:blipFill>
            <a:blip r:embed="rId12" cstate="email"/>
            <a:srcRect/>
            <a:stretch>
              <a:fillRect/>
            </a:stretch>
          </p:blipFill>
          <p:spPr>
            <a:xfrm>
              <a:off x="5615323" y="6241074"/>
              <a:ext cx="622192" cy="532453"/>
            </a:xfrm>
            <a:prstGeom prst="rect">
              <a:avLst/>
            </a:prstGeom>
          </p:spPr>
        </p:pic>
      </p:grpSp>
      <p:sp>
        <p:nvSpPr>
          <p:cNvPr id="47" name="Rectangle 46"/>
          <p:cNvSpPr/>
          <p:nvPr/>
        </p:nvSpPr>
        <p:spPr>
          <a:xfrm>
            <a:off x="0" y="3717032"/>
            <a:ext cx="9906000" cy="314096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2354257" y="4104934"/>
            <a:ext cx="7176797" cy="1477328"/>
          </a:xfrm>
          <a:prstGeom prst="rect">
            <a:avLst/>
          </a:prstGeom>
        </p:spPr>
        <p:txBody>
          <a:bodyPr wrap="square">
            <a:spAutoFit/>
          </a:bodyPr>
          <a:lstStyle/>
          <a:p>
            <a:r>
              <a:rPr lang="fr-FR" sz="2200" dirty="0">
                <a:solidFill>
                  <a:schemeClr val="accent5"/>
                </a:solidFill>
                <a:latin typeface="Calibri"/>
                <a:cs typeface="Calibri"/>
              </a:rPr>
              <a:t>Félix Meutchieye</a:t>
            </a:r>
          </a:p>
          <a:p>
            <a:r>
              <a:rPr lang="fr-FR" sz="1600" dirty="0" err="1">
                <a:latin typeface="Calibri"/>
                <a:cs typeface="Calibri"/>
              </a:rPr>
              <a:t>University</a:t>
            </a:r>
            <a:r>
              <a:rPr lang="fr-FR" sz="1600" dirty="0">
                <a:latin typeface="Calibri"/>
                <a:cs typeface="Calibri"/>
              </a:rPr>
              <a:t> of Dschang, </a:t>
            </a:r>
            <a:r>
              <a:rPr lang="fr-FR" sz="1600" dirty="0" err="1">
                <a:latin typeface="Calibri"/>
                <a:cs typeface="Calibri"/>
              </a:rPr>
              <a:t>Cameroon</a:t>
            </a:r>
            <a:endParaRPr lang="en-US" sz="1600" dirty="0">
              <a:latin typeface="Calibri"/>
              <a:cs typeface="Calibri"/>
            </a:endParaRPr>
          </a:p>
          <a:p>
            <a:pPr lvl="0" fontAlgn="base">
              <a:spcBef>
                <a:spcPct val="0"/>
              </a:spcBef>
              <a:spcAft>
                <a:spcPct val="0"/>
              </a:spcAft>
            </a:pPr>
            <a:endParaRPr lang="en-US" sz="1200" dirty="0">
              <a:latin typeface="Calibri"/>
              <a:cs typeface="Calibri"/>
            </a:endParaRPr>
          </a:p>
          <a:p>
            <a:r>
              <a:rPr lang="en-GB" sz="2000" dirty="0">
                <a:latin typeface="Calibri"/>
                <a:cs typeface="Calibri"/>
              </a:rPr>
              <a:t>Molecular characterization of Cameroon indigenous goats and sheep</a:t>
            </a:r>
          </a:p>
        </p:txBody>
      </p:sp>
      <p:pic>
        <p:nvPicPr>
          <p:cNvPr id="59" name="Picture 58"/>
          <p:cNvPicPr/>
          <p:nvPr/>
        </p:nvPicPr>
        <p:blipFill>
          <a:blip r:embed="rId13" cstate="email"/>
          <a:srcRect/>
          <a:stretch>
            <a:fillRect/>
          </a:stretch>
        </p:blipFill>
        <p:spPr bwMode="auto">
          <a:xfrm>
            <a:off x="428192" y="4108863"/>
            <a:ext cx="1754559" cy="1467041"/>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grpSp>
        <p:nvGrpSpPr>
          <p:cNvPr id="4" name="Group 62"/>
          <p:cNvGrpSpPr/>
          <p:nvPr/>
        </p:nvGrpSpPr>
        <p:grpSpPr>
          <a:xfrm>
            <a:off x="424543" y="6179127"/>
            <a:ext cx="7252608" cy="678872"/>
            <a:chOff x="391885" y="6255327"/>
            <a:chExt cx="6694715" cy="602672"/>
          </a:xfrm>
        </p:grpSpPr>
        <p:sp>
          <p:nvSpPr>
            <p:cNvPr id="51" name="Rectangle 50"/>
            <p:cNvSpPr/>
            <p:nvPr/>
          </p:nvSpPr>
          <p:spPr>
            <a:xfrm>
              <a:off x="391885" y="6262254"/>
              <a:ext cx="6694715" cy="5957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3"/>
            <p:cNvPicPr>
              <a:picLocks noChangeArrowheads="1"/>
            </p:cNvPicPr>
            <p:nvPr/>
          </p:nvPicPr>
          <p:blipFill>
            <a:blip r:embed="rId14" cstate="email"/>
            <a:srcRect/>
            <a:stretch>
              <a:fillRect/>
            </a:stretch>
          </p:blipFill>
          <p:spPr bwMode="auto">
            <a:xfrm>
              <a:off x="2597866" y="6276109"/>
              <a:ext cx="852653" cy="529034"/>
            </a:xfrm>
            <a:prstGeom prst="rect">
              <a:avLst/>
            </a:prstGeom>
            <a:solidFill>
              <a:schemeClr val="bg1"/>
            </a:solidFill>
          </p:spPr>
        </p:pic>
        <p:pic>
          <p:nvPicPr>
            <p:cNvPr id="53" name="Picture 4"/>
            <p:cNvPicPr>
              <a:picLocks noChangeArrowheads="1"/>
            </p:cNvPicPr>
            <p:nvPr/>
          </p:nvPicPr>
          <p:blipFill>
            <a:blip r:embed="rId15" cstate="email"/>
            <a:srcRect/>
            <a:stretch>
              <a:fillRect/>
            </a:stretch>
          </p:blipFill>
          <p:spPr bwMode="auto">
            <a:xfrm>
              <a:off x="1541527" y="6333604"/>
              <a:ext cx="504340" cy="471538"/>
            </a:xfrm>
            <a:prstGeom prst="rect">
              <a:avLst/>
            </a:prstGeom>
            <a:solidFill>
              <a:schemeClr val="bg1"/>
            </a:solidFill>
          </p:spPr>
        </p:pic>
        <p:pic>
          <p:nvPicPr>
            <p:cNvPr id="54" name="Picture 6"/>
            <p:cNvPicPr>
              <a:picLocks noChangeArrowheads="1"/>
            </p:cNvPicPr>
            <p:nvPr/>
          </p:nvPicPr>
          <p:blipFill>
            <a:blip r:embed="rId16" cstate="email"/>
            <a:srcRect/>
            <a:stretch>
              <a:fillRect/>
            </a:stretch>
          </p:blipFill>
          <p:spPr bwMode="auto">
            <a:xfrm>
              <a:off x="429743" y="6437015"/>
              <a:ext cx="1099120" cy="368127"/>
            </a:xfrm>
            <a:prstGeom prst="rect">
              <a:avLst/>
            </a:prstGeom>
            <a:solidFill>
              <a:schemeClr val="bg1"/>
            </a:solidFill>
          </p:spPr>
        </p:pic>
        <p:pic>
          <p:nvPicPr>
            <p:cNvPr id="55" name="Picture 7"/>
            <p:cNvPicPr>
              <a:picLocks noChangeArrowheads="1"/>
            </p:cNvPicPr>
            <p:nvPr/>
          </p:nvPicPr>
          <p:blipFill>
            <a:blip r:embed="rId17" cstate="email"/>
            <a:srcRect/>
            <a:stretch>
              <a:fillRect/>
            </a:stretch>
          </p:blipFill>
          <p:spPr bwMode="auto">
            <a:xfrm>
              <a:off x="3445008" y="6414256"/>
              <a:ext cx="1325626" cy="390886"/>
            </a:xfrm>
            <a:prstGeom prst="rect">
              <a:avLst/>
            </a:prstGeom>
            <a:solidFill>
              <a:schemeClr val="bg1"/>
            </a:solidFill>
          </p:spPr>
        </p:pic>
        <p:pic>
          <p:nvPicPr>
            <p:cNvPr id="56" name="Picture 5"/>
            <p:cNvPicPr>
              <a:picLocks noChangeArrowheads="1"/>
            </p:cNvPicPr>
            <p:nvPr/>
          </p:nvPicPr>
          <p:blipFill>
            <a:blip r:embed="rId18" cstate="email"/>
            <a:srcRect/>
            <a:stretch>
              <a:fillRect/>
            </a:stretch>
          </p:blipFill>
          <p:spPr bwMode="auto">
            <a:xfrm>
              <a:off x="2076546" y="6298216"/>
              <a:ext cx="512488" cy="497436"/>
            </a:xfrm>
            <a:prstGeom prst="rect">
              <a:avLst/>
            </a:prstGeom>
            <a:noFill/>
          </p:spPr>
        </p:pic>
        <p:pic>
          <p:nvPicPr>
            <p:cNvPr id="60" name="Picture 3"/>
            <p:cNvPicPr>
              <a:picLocks noChangeAspect="1" noChangeArrowheads="1"/>
            </p:cNvPicPr>
            <p:nvPr/>
          </p:nvPicPr>
          <p:blipFill>
            <a:blip r:embed="rId19" cstate="email"/>
            <a:srcRect/>
            <a:stretch>
              <a:fillRect/>
            </a:stretch>
          </p:blipFill>
          <p:spPr bwMode="auto">
            <a:xfrm>
              <a:off x="4867920" y="6255327"/>
              <a:ext cx="490562" cy="581891"/>
            </a:xfrm>
            <a:prstGeom prst="rect">
              <a:avLst/>
            </a:prstGeom>
            <a:noFill/>
          </p:spPr>
        </p:pic>
        <p:pic>
          <p:nvPicPr>
            <p:cNvPr id="61" name="Picture 3"/>
            <p:cNvPicPr>
              <a:picLocks noChangeAspect="1" noChangeArrowheads="1"/>
            </p:cNvPicPr>
            <p:nvPr/>
          </p:nvPicPr>
          <p:blipFill>
            <a:blip r:embed="rId20" cstate="email"/>
            <a:srcRect/>
            <a:stretch>
              <a:fillRect/>
            </a:stretch>
          </p:blipFill>
          <p:spPr bwMode="auto">
            <a:xfrm>
              <a:off x="5406450" y="6333363"/>
              <a:ext cx="1658375" cy="379160"/>
            </a:xfrm>
            <a:prstGeom prst="rect">
              <a:avLst/>
            </a:prstGeom>
            <a:noFill/>
            <a:ln w="9525">
              <a:noFill/>
              <a:miter lim="800000"/>
              <a:headEnd/>
              <a:tailEnd/>
            </a:ln>
          </p:spPr>
        </p:pic>
      </p:grpSp>
      <p:sp>
        <p:nvSpPr>
          <p:cNvPr id="28" name="Title 1"/>
          <p:cNvSpPr txBox="1">
            <a:spLocks/>
          </p:cNvSpPr>
          <p:nvPr/>
        </p:nvSpPr>
        <p:spPr>
          <a:xfrm>
            <a:off x="0" y="0"/>
            <a:ext cx="9906000" cy="685800"/>
          </a:xfrm>
          <a:prstGeom prst="rect">
            <a:avLst/>
          </a:prstGeom>
          <a:gradFill flip="none" rotWithShape="1">
            <a:gsLst>
              <a:gs pos="66000">
                <a:schemeClr val="tx2">
                  <a:lumMod val="60000"/>
                  <a:lumOff val="40000"/>
                  <a:alpha val="89000"/>
                </a:schemeClr>
              </a:gs>
              <a:gs pos="100000">
                <a:srgbClr val="FFFFFF"/>
              </a:gs>
            </a:gsLst>
            <a:path path="circle">
              <a:fillToRect l="50000" t="50000" r="50000" b="50000"/>
            </a:path>
            <a:tileRect/>
          </a:gradFill>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noProof="0" dirty="0">
                <a:ln>
                  <a:noFill/>
                </a:ln>
                <a:solidFill>
                  <a:schemeClr val="bg1"/>
                </a:solidFill>
                <a:effectLst/>
                <a:uLnTx/>
                <a:uFillTx/>
                <a:latin typeface="Calibri"/>
                <a:ea typeface="+mj-ea"/>
                <a:cs typeface="Calibri"/>
              </a:rPr>
              <a:t>ABCF Research Fellows</a:t>
            </a:r>
            <a:endParaRPr kumimoji="0" lang="en-US" sz="3600" b="0" i="0" u="none" strike="noStrike" kern="1200" cap="none" spc="0" normalizeH="0" baseline="0" noProof="0" dirty="0">
              <a:ln>
                <a:noFill/>
              </a:ln>
              <a:solidFill>
                <a:schemeClr val="bg1"/>
              </a:solidFill>
              <a:effectLst/>
              <a:uLnTx/>
              <a:uFillTx/>
              <a:latin typeface="Calibri"/>
              <a:ea typeface="+mj-ea"/>
              <a:cs typeface="Calibri"/>
            </a:endParaRPr>
          </a:p>
        </p:txBody>
      </p:sp>
    </p:spTree>
    <p:extLst>
      <p:ext uri="{BB962C8B-B14F-4D97-AF65-F5344CB8AC3E}">
        <p14:creationId xmlns:p14="http://schemas.microsoft.com/office/powerpoint/2010/main" val="18753347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
        <p:nvSpPr>
          <p:cNvPr id="39" name="Rectangle 38"/>
          <p:cNvSpPr/>
          <p:nvPr/>
        </p:nvSpPr>
        <p:spPr>
          <a:xfrm>
            <a:off x="2133600" y="1066800"/>
            <a:ext cx="4800600" cy="1785104"/>
          </a:xfrm>
          <a:prstGeom prst="rect">
            <a:avLst/>
          </a:prstGeom>
        </p:spPr>
        <p:txBody>
          <a:bodyPr wrap="square">
            <a:spAutoFit/>
          </a:bodyPr>
          <a:lstStyle/>
          <a:p>
            <a:pPr lvl="0" fontAlgn="base">
              <a:spcBef>
                <a:spcPct val="0"/>
              </a:spcBef>
              <a:spcAft>
                <a:spcPct val="0"/>
              </a:spcAft>
            </a:pPr>
            <a:r>
              <a:rPr kumimoji="0" lang="en-US" sz="2200" b="0" i="0" u="none" strike="noStrike" cap="none" normalizeH="0" baseline="0" dirty="0">
                <a:ln>
                  <a:noFill/>
                </a:ln>
                <a:solidFill>
                  <a:schemeClr val="accent5"/>
                </a:solidFill>
                <a:effectLst/>
                <a:latin typeface="Calibri"/>
                <a:ea typeface="Times New Roman" pitchFamily="18" charset="0"/>
                <a:cs typeface="Calibri"/>
              </a:rPr>
              <a:t>Sheila </a:t>
            </a:r>
            <a:r>
              <a:rPr kumimoji="0" lang="en-US" sz="2200" b="0" i="0" u="none" strike="noStrike" cap="none" normalizeH="0" baseline="0" dirty="0" err="1">
                <a:ln>
                  <a:noFill/>
                </a:ln>
                <a:solidFill>
                  <a:schemeClr val="accent5"/>
                </a:solidFill>
                <a:effectLst/>
                <a:latin typeface="Calibri"/>
                <a:ea typeface="Times New Roman" pitchFamily="18" charset="0"/>
                <a:cs typeface="Calibri"/>
              </a:rPr>
              <a:t>Ommeh</a:t>
            </a:r>
            <a:endParaRPr kumimoji="0" lang="en-US" sz="2200" b="0" i="0" u="none" strike="noStrike" cap="none" normalizeH="0" baseline="0" dirty="0">
              <a:ln>
                <a:noFill/>
              </a:ln>
              <a:solidFill>
                <a:schemeClr val="accent5"/>
              </a:solidFill>
              <a:effectLst/>
              <a:latin typeface="Calibri"/>
              <a:ea typeface="Times New Roman" pitchFamily="18" charset="0"/>
              <a:cs typeface="Calibri"/>
            </a:endParaRPr>
          </a:p>
          <a:p>
            <a:pPr lvl="0" fontAlgn="base">
              <a:spcBef>
                <a:spcPct val="0"/>
              </a:spcBef>
              <a:spcAft>
                <a:spcPct val="0"/>
              </a:spcAft>
            </a:pPr>
            <a:r>
              <a:rPr lang="en-US" sz="1600" dirty="0">
                <a:latin typeface="Calibri"/>
                <a:cs typeface="Calibri"/>
              </a:rPr>
              <a:t>Biosciences eastern and central Africa (</a:t>
            </a:r>
            <a:r>
              <a:rPr lang="en-US" sz="1600" dirty="0" err="1">
                <a:latin typeface="Calibri"/>
                <a:cs typeface="Calibri"/>
              </a:rPr>
              <a:t>BecA</a:t>
            </a:r>
            <a:r>
              <a:rPr lang="en-US" sz="1600" dirty="0">
                <a:latin typeface="Calibri"/>
                <a:cs typeface="Calibri"/>
              </a:rPr>
              <a:t>) Hub</a:t>
            </a:r>
            <a:endParaRPr kumimoji="0" lang="en-US" sz="1600" b="0" i="0" u="none" strike="noStrike" cap="none" normalizeH="0" baseline="0" dirty="0">
              <a:ln>
                <a:noFill/>
              </a:ln>
              <a:solidFill>
                <a:schemeClr val="tx1"/>
              </a:solidFill>
              <a:effectLst/>
              <a:latin typeface="Calibri"/>
              <a:ea typeface="Times New Roman" pitchFamily="18" charset="0"/>
              <a:cs typeface="Calibri"/>
            </a:endParaRPr>
          </a:p>
          <a:p>
            <a:pPr lvl="0" fontAlgn="base">
              <a:spcBef>
                <a:spcPct val="0"/>
              </a:spcBef>
              <a:spcAft>
                <a:spcPct val="0"/>
              </a:spcAft>
            </a:pPr>
            <a:endParaRPr lang="en-US" sz="1200" dirty="0">
              <a:latin typeface="Calibri"/>
              <a:cs typeface="Calibri"/>
            </a:endParaRPr>
          </a:p>
          <a:p>
            <a:pPr lvl="0" fontAlgn="base">
              <a:spcBef>
                <a:spcPct val="0"/>
              </a:spcBef>
              <a:spcAft>
                <a:spcPct val="0"/>
              </a:spcAft>
            </a:pPr>
            <a:r>
              <a:rPr lang="en-US" sz="2000" dirty="0">
                <a:latin typeface="Calibri"/>
                <a:cs typeface="Calibri"/>
              </a:rPr>
              <a:t>Mapping </a:t>
            </a:r>
            <a:r>
              <a:rPr lang="en-US" sz="2000" dirty="0" err="1">
                <a:latin typeface="Calibri"/>
                <a:cs typeface="Calibri"/>
              </a:rPr>
              <a:t>mendelian</a:t>
            </a:r>
            <a:r>
              <a:rPr lang="en-US" sz="2000" dirty="0">
                <a:latin typeface="Calibri"/>
                <a:cs typeface="Calibri"/>
              </a:rPr>
              <a:t> traits of three chicken ecotypes in Kenya (adaptability, growth rate, egg production, …) </a:t>
            </a:r>
          </a:p>
        </p:txBody>
      </p:sp>
      <p:grpSp>
        <p:nvGrpSpPr>
          <p:cNvPr id="3" name="Group 45"/>
          <p:cNvGrpSpPr/>
          <p:nvPr/>
        </p:nvGrpSpPr>
        <p:grpSpPr>
          <a:xfrm>
            <a:off x="150592" y="2873829"/>
            <a:ext cx="7012208" cy="631371"/>
            <a:chOff x="304806" y="6172199"/>
            <a:chExt cx="6683823" cy="631371"/>
          </a:xfrm>
        </p:grpSpPr>
        <p:sp>
          <p:nvSpPr>
            <p:cNvPr id="22" name="Rectangle 21"/>
            <p:cNvSpPr/>
            <p:nvPr/>
          </p:nvSpPr>
          <p:spPr>
            <a:xfrm>
              <a:off x="304806" y="6172199"/>
              <a:ext cx="6683823" cy="631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3"/>
            <p:cNvPicPr>
              <a:picLocks noChangeArrowheads="1"/>
            </p:cNvPicPr>
            <p:nvPr/>
          </p:nvPicPr>
          <p:blipFill>
            <a:blip r:embed="rId4" cstate="email"/>
            <a:srcRect/>
            <a:stretch>
              <a:fillRect/>
            </a:stretch>
          </p:blipFill>
          <p:spPr bwMode="auto">
            <a:xfrm>
              <a:off x="2420416" y="6215742"/>
              <a:ext cx="817724" cy="554226"/>
            </a:xfrm>
            <a:prstGeom prst="rect">
              <a:avLst/>
            </a:prstGeom>
            <a:solidFill>
              <a:schemeClr val="bg1"/>
            </a:solidFill>
          </p:spPr>
        </p:pic>
        <p:pic>
          <p:nvPicPr>
            <p:cNvPr id="7" name="Picture 4"/>
            <p:cNvPicPr>
              <a:picLocks noChangeArrowheads="1"/>
            </p:cNvPicPr>
            <p:nvPr/>
          </p:nvPicPr>
          <p:blipFill>
            <a:blip r:embed="rId5" cstate="email"/>
            <a:srcRect/>
            <a:stretch>
              <a:fillRect/>
            </a:stretch>
          </p:blipFill>
          <p:spPr bwMode="auto">
            <a:xfrm>
              <a:off x="1407351" y="6275975"/>
              <a:ext cx="483680" cy="493993"/>
            </a:xfrm>
            <a:prstGeom prst="rect">
              <a:avLst/>
            </a:prstGeom>
            <a:solidFill>
              <a:schemeClr val="bg1"/>
            </a:solidFill>
          </p:spPr>
        </p:pic>
        <p:pic>
          <p:nvPicPr>
            <p:cNvPr id="9" name="Picture 6"/>
            <p:cNvPicPr>
              <a:picLocks noChangeArrowheads="1"/>
            </p:cNvPicPr>
            <p:nvPr/>
          </p:nvPicPr>
          <p:blipFill>
            <a:blip r:embed="rId6" cstate="email"/>
            <a:srcRect/>
            <a:stretch>
              <a:fillRect/>
            </a:stretch>
          </p:blipFill>
          <p:spPr bwMode="auto">
            <a:xfrm>
              <a:off x="341111" y="6384311"/>
              <a:ext cx="1054094" cy="385657"/>
            </a:xfrm>
            <a:prstGeom prst="rect">
              <a:avLst/>
            </a:prstGeom>
            <a:solidFill>
              <a:schemeClr val="bg1"/>
            </a:solidFill>
          </p:spPr>
        </p:pic>
        <p:pic>
          <p:nvPicPr>
            <p:cNvPr id="10" name="Picture 7"/>
            <p:cNvPicPr>
              <a:picLocks noChangeArrowheads="1"/>
            </p:cNvPicPr>
            <p:nvPr/>
          </p:nvPicPr>
          <p:blipFill>
            <a:blip r:embed="rId7" cstate="email"/>
            <a:srcRect/>
            <a:stretch>
              <a:fillRect/>
            </a:stretch>
          </p:blipFill>
          <p:spPr bwMode="auto">
            <a:xfrm>
              <a:off x="3232855" y="6360468"/>
              <a:ext cx="1271321" cy="409500"/>
            </a:xfrm>
            <a:prstGeom prst="rect">
              <a:avLst/>
            </a:prstGeom>
            <a:solidFill>
              <a:schemeClr val="bg1"/>
            </a:solidFill>
          </p:spPr>
        </p:pic>
        <p:pic>
          <p:nvPicPr>
            <p:cNvPr id="27" name="Picture 5"/>
            <p:cNvPicPr>
              <a:picLocks noChangeArrowheads="1"/>
            </p:cNvPicPr>
            <p:nvPr/>
          </p:nvPicPr>
          <p:blipFill>
            <a:blip r:embed="rId8" cstate="email"/>
            <a:srcRect/>
            <a:stretch>
              <a:fillRect/>
            </a:stretch>
          </p:blipFill>
          <p:spPr bwMode="auto">
            <a:xfrm>
              <a:off x="1920452" y="6238902"/>
              <a:ext cx="491494" cy="521124"/>
            </a:xfrm>
            <a:prstGeom prst="rect">
              <a:avLst/>
            </a:prstGeom>
            <a:noFill/>
          </p:spPr>
        </p:pic>
      </p:grpSp>
      <p:sp>
        <p:nvSpPr>
          <p:cNvPr id="47" name="Rectangle 46"/>
          <p:cNvSpPr/>
          <p:nvPr/>
        </p:nvSpPr>
        <p:spPr>
          <a:xfrm>
            <a:off x="0" y="3717032"/>
            <a:ext cx="9906000" cy="314096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2286000" y="4237672"/>
            <a:ext cx="4571999" cy="1477328"/>
          </a:xfrm>
          <a:prstGeom prst="rect">
            <a:avLst/>
          </a:prstGeom>
        </p:spPr>
        <p:txBody>
          <a:bodyPr wrap="square">
            <a:spAutoFit/>
          </a:bodyPr>
          <a:lstStyle/>
          <a:p>
            <a:r>
              <a:rPr lang="fr-FR" sz="2200" dirty="0">
                <a:solidFill>
                  <a:schemeClr val="accent5"/>
                </a:solidFill>
                <a:latin typeface="Calibri"/>
                <a:cs typeface="Calibri"/>
              </a:rPr>
              <a:t>Christian </a:t>
            </a:r>
            <a:r>
              <a:rPr lang="fr-FR" sz="2200" dirty="0" err="1">
                <a:solidFill>
                  <a:schemeClr val="accent5"/>
                </a:solidFill>
                <a:latin typeface="Calibri"/>
                <a:cs typeface="Calibri"/>
              </a:rPr>
              <a:t>Keambou</a:t>
            </a:r>
            <a:endParaRPr lang="fr-FR" sz="2200" dirty="0">
              <a:solidFill>
                <a:schemeClr val="accent5"/>
              </a:solidFill>
              <a:latin typeface="Calibri"/>
              <a:cs typeface="Calibri"/>
            </a:endParaRPr>
          </a:p>
          <a:p>
            <a:r>
              <a:rPr lang="fr-FR" sz="1600" dirty="0" err="1">
                <a:latin typeface="Calibri"/>
                <a:cs typeface="Calibri"/>
              </a:rPr>
              <a:t>University</a:t>
            </a:r>
            <a:r>
              <a:rPr lang="fr-FR" sz="1600" dirty="0">
                <a:latin typeface="Calibri"/>
                <a:cs typeface="Calibri"/>
              </a:rPr>
              <a:t> of Buea, </a:t>
            </a:r>
            <a:r>
              <a:rPr lang="fr-FR" sz="1600" dirty="0" err="1">
                <a:latin typeface="Calibri"/>
                <a:cs typeface="Calibri"/>
              </a:rPr>
              <a:t>Cameroon</a:t>
            </a:r>
            <a:endParaRPr lang="en-US" sz="1600" dirty="0">
              <a:latin typeface="Calibri"/>
              <a:cs typeface="Calibri"/>
            </a:endParaRPr>
          </a:p>
          <a:p>
            <a:pPr lvl="0" fontAlgn="base">
              <a:spcBef>
                <a:spcPct val="0"/>
              </a:spcBef>
              <a:spcAft>
                <a:spcPct val="0"/>
              </a:spcAft>
            </a:pPr>
            <a:endParaRPr lang="en-US" sz="1200" dirty="0">
              <a:latin typeface="Calibri"/>
              <a:cs typeface="Calibri"/>
            </a:endParaRPr>
          </a:p>
          <a:p>
            <a:r>
              <a:rPr lang="en-GB" sz="2000" dirty="0">
                <a:latin typeface="Calibri"/>
                <a:cs typeface="Calibri"/>
              </a:rPr>
              <a:t>Molecular characterization of Cameroon indigenous chicken ecotypes</a:t>
            </a:r>
          </a:p>
        </p:txBody>
      </p:sp>
      <p:grpSp>
        <p:nvGrpSpPr>
          <p:cNvPr id="4" name="Group 62"/>
          <p:cNvGrpSpPr/>
          <p:nvPr/>
        </p:nvGrpSpPr>
        <p:grpSpPr>
          <a:xfrm>
            <a:off x="152400" y="6019800"/>
            <a:ext cx="6705600" cy="678872"/>
            <a:chOff x="391885" y="6255327"/>
            <a:chExt cx="6694715" cy="602672"/>
          </a:xfrm>
        </p:grpSpPr>
        <p:sp>
          <p:nvSpPr>
            <p:cNvPr id="51" name="Rectangle 50"/>
            <p:cNvSpPr/>
            <p:nvPr/>
          </p:nvSpPr>
          <p:spPr>
            <a:xfrm>
              <a:off x="391885" y="6262254"/>
              <a:ext cx="6694715" cy="5957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3"/>
            <p:cNvPicPr>
              <a:picLocks noChangeArrowheads="1"/>
            </p:cNvPicPr>
            <p:nvPr/>
          </p:nvPicPr>
          <p:blipFill>
            <a:blip r:embed="rId9" cstate="email"/>
            <a:srcRect/>
            <a:stretch>
              <a:fillRect/>
            </a:stretch>
          </p:blipFill>
          <p:spPr bwMode="auto">
            <a:xfrm>
              <a:off x="2597866" y="6276109"/>
              <a:ext cx="852653" cy="529034"/>
            </a:xfrm>
            <a:prstGeom prst="rect">
              <a:avLst/>
            </a:prstGeom>
            <a:solidFill>
              <a:schemeClr val="bg1"/>
            </a:solidFill>
          </p:spPr>
        </p:pic>
        <p:pic>
          <p:nvPicPr>
            <p:cNvPr id="53" name="Picture 4"/>
            <p:cNvPicPr>
              <a:picLocks noChangeArrowheads="1"/>
            </p:cNvPicPr>
            <p:nvPr/>
          </p:nvPicPr>
          <p:blipFill>
            <a:blip r:embed="rId10" cstate="email"/>
            <a:srcRect/>
            <a:stretch>
              <a:fillRect/>
            </a:stretch>
          </p:blipFill>
          <p:spPr bwMode="auto">
            <a:xfrm>
              <a:off x="1541527" y="6333604"/>
              <a:ext cx="504340" cy="471538"/>
            </a:xfrm>
            <a:prstGeom prst="rect">
              <a:avLst/>
            </a:prstGeom>
            <a:solidFill>
              <a:schemeClr val="bg1"/>
            </a:solidFill>
          </p:spPr>
        </p:pic>
        <p:pic>
          <p:nvPicPr>
            <p:cNvPr id="54" name="Picture 6"/>
            <p:cNvPicPr>
              <a:picLocks noChangeArrowheads="1"/>
            </p:cNvPicPr>
            <p:nvPr/>
          </p:nvPicPr>
          <p:blipFill>
            <a:blip r:embed="rId11" cstate="email"/>
            <a:srcRect/>
            <a:stretch>
              <a:fillRect/>
            </a:stretch>
          </p:blipFill>
          <p:spPr bwMode="auto">
            <a:xfrm>
              <a:off x="429743" y="6437015"/>
              <a:ext cx="1099120" cy="368127"/>
            </a:xfrm>
            <a:prstGeom prst="rect">
              <a:avLst/>
            </a:prstGeom>
            <a:solidFill>
              <a:schemeClr val="bg1"/>
            </a:solidFill>
          </p:spPr>
        </p:pic>
        <p:pic>
          <p:nvPicPr>
            <p:cNvPr id="55" name="Picture 7"/>
            <p:cNvPicPr>
              <a:picLocks noChangeArrowheads="1"/>
            </p:cNvPicPr>
            <p:nvPr/>
          </p:nvPicPr>
          <p:blipFill>
            <a:blip r:embed="rId12" cstate="email"/>
            <a:srcRect/>
            <a:stretch>
              <a:fillRect/>
            </a:stretch>
          </p:blipFill>
          <p:spPr bwMode="auto">
            <a:xfrm>
              <a:off x="3445008" y="6414256"/>
              <a:ext cx="1325626" cy="390886"/>
            </a:xfrm>
            <a:prstGeom prst="rect">
              <a:avLst/>
            </a:prstGeom>
            <a:solidFill>
              <a:schemeClr val="bg1"/>
            </a:solidFill>
          </p:spPr>
        </p:pic>
        <p:pic>
          <p:nvPicPr>
            <p:cNvPr id="56" name="Picture 5"/>
            <p:cNvPicPr>
              <a:picLocks noChangeArrowheads="1"/>
            </p:cNvPicPr>
            <p:nvPr/>
          </p:nvPicPr>
          <p:blipFill>
            <a:blip r:embed="rId13" cstate="email"/>
            <a:srcRect/>
            <a:stretch>
              <a:fillRect/>
            </a:stretch>
          </p:blipFill>
          <p:spPr bwMode="auto">
            <a:xfrm>
              <a:off x="2076546" y="6298216"/>
              <a:ext cx="512488" cy="497436"/>
            </a:xfrm>
            <a:prstGeom prst="rect">
              <a:avLst/>
            </a:prstGeom>
            <a:noFill/>
          </p:spPr>
        </p:pic>
        <p:pic>
          <p:nvPicPr>
            <p:cNvPr id="60" name="Picture 3"/>
            <p:cNvPicPr>
              <a:picLocks noChangeAspect="1" noChangeArrowheads="1"/>
            </p:cNvPicPr>
            <p:nvPr/>
          </p:nvPicPr>
          <p:blipFill>
            <a:blip r:embed="rId14" cstate="email"/>
            <a:srcRect/>
            <a:stretch>
              <a:fillRect/>
            </a:stretch>
          </p:blipFill>
          <p:spPr bwMode="auto">
            <a:xfrm>
              <a:off x="4867920" y="6255327"/>
              <a:ext cx="490562" cy="581891"/>
            </a:xfrm>
            <a:prstGeom prst="rect">
              <a:avLst/>
            </a:prstGeom>
            <a:noFill/>
          </p:spPr>
        </p:pic>
        <p:pic>
          <p:nvPicPr>
            <p:cNvPr id="61" name="Picture 3"/>
            <p:cNvPicPr>
              <a:picLocks noChangeAspect="1" noChangeArrowheads="1"/>
            </p:cNvPicPr>
            <p:nvPr/>
          </p:nvPicPr>
          <p:blipFill>
            <a:blip r:embed="rId15" cstate="email"/>
            <a:srcRect/>
            <a:stretch>
              <a:fillRect/>
            </a:stretch>
          </p:blipFill>
          <p:spPr bwMode="auto">
            <a:xfrm>
              <a:off x="5406450" y="6333363"/>
              <a:ext cx="1658375" cy="379160"/>
            </a:xfrm>
            <a:prstGeom prst="rect">
              <a:avLst/>
            </a:prstGeom>
            <a:noFill/>
            <a:ln w="9525">
              <a:noFill/>
              <a:miter lim="800000"/>
              <a:headEnd/>
              <a:tailEnd/>
            </a:ln>
          </p:spPr>
        </p:pic>
      </p:grpSp>
      <p:sp>
        <p:nvSpPr>
          <p:cNvPr id="28" name="Title 1"/>
          <p:cNvSpPr txBox="1">
            <a:spLocks/>
          </p:cNvSpPr>
          <p:nvPr/>
        </p:nvSpPr>
        <p:spPr>
          <a:xfrm>
            <a:off x="0" y="0"/>
            <a:ext cx="9906000" cy="685800"/>
          </a:xfrm>
          <a:prstGeom prst="rect">
            <a:avLst/>
          </a:prstGeom>
          <a:gradFill flip="none" rotWithShape="1">
            <a:gsLst>
              <a:gs pos="66000">
                <a:schemeClr val="tx2">
                  <a:lumMod val="60000"/>
                  <a:lumOff val="40000"/>
                  <a:alpha val="89000"/>
                </a:schemeClr>
              </a:gs>
              <a:gs pos="100000">
                <a:srgbClr val="FFFFFF"/>
              </a:gs>
            </a:gsLst>
            <a:path path="circle">
              <a:fillToRect l="50000" t="50000" r="50000" b="50000"/>
            </a:path>
            <a:tileRect/>
          </a:gradFill>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noProof="0" dirty="0">
                <a:ln>
                  <a:noFill/>
                </a:ln>
                <a:solidFill>
                  <a:schemeClr val="bg1"/>
                </a:solidFill>
                <a:effectLst/>
                <a:uLnTx/>
                <a:uFillTx/>
                <a:latin typeface="Calibri"/>
                <a:ea typeface="+mj-ea"/>
                <a:cs typeface="Calibri"/>
              </a:rPr>
              <a:t>ABCF Research Fellows</a:t>
            </a:r>
            <a:endParaRPr kumimoji="0" lang="en-US" sz="3600" b="0" i="0" u="none" strike="noStrike" kern="1200" cap="none" spc="0" normalizeH="0" baseline="0" noProof="0" dirty="0">
              <a:ln>
                <a:noFill/>
              </a:ln>
              <a:solidFill>
                <a:schemeClr val="bg1"/>
              </a:solidFill>
              <a:effectLst/>
              <a:uLnTx/>
              <a:uFillTx/>
              <a:latin typeface="Calibri"/>
              <a:ea typeface="+mj-ea"/>
              <a:cs typeface="Calibri"/>
            </a:endParaRPr>
          </a:p>
        </p:txBody>
      </p:sp>
      <p:pic>
        <p:nvPicPr>
          <p:cNvPr id="29" name="Picture 3"/>
          <p:cNvPicPr>
            <a:picLocks noChangeAspect="1" noChangeArrowheads="1"/>
          </p:cNvPicPr>
          <p:nvPr/>
        </p:nvPicPr>
        <p:blipFill>
          <a:blip r:embed="rId16" cstate="email"/>
          <a:srcRect/>
          <a:stretch>
            <a:fillRect/>
          </a:stretch>
        </p:blipFill>
        <p:spPr bwMode="auto">
          <a:xfrm>
            <a:off x="4800600" y="3056329"/>
            <a:ext cx="1796573" cy="427100"/>
          </a:xfrm>
          <a:prstGeom prst="rect">
            <a:avLst/>
          </a:prstGeom>
          <a:noFill/>
          <a:ln w="9525">
            <a:noFill/>
            <a:miter lim="800000"/>
            <a:headEnd/>
            <a:tailEnd/>
          </a:ln>
        </p:spPr>
      </p:pic>
      <p:pic>
        <p:nvPicPr>
          <p:cNvPr id="5" name="Picture 4"/>
          <p:cNvPicPr>
            <a:picLocks noChangeAspect="1"/>
          </p:cNvPicPr>
          <p:nvPr/>
        </p:nvPicPr>
        <p:blipFill>
          <a:blip r:embed="rId17" cstate="email"/>
          <a:stretch>
            <a:fillRect/>
          </a:stretch>
        </p:blipFill>
        <p:spPr>
          <a:xfrm>
            <a:off x="152400" y="3810000"/>
            <a:ext cx="1981200" cy="1828800"/>
          </a:xfrm>
          <a:prstGeom prst="rect">
            <a:avLst/>
          </a:prstGeom>
          <a:solidFill>
            <a:srgbClr val="FFFFFF">
              <a:shade val="85000"/>
            </a:srgbClr>
          </a:solidFill>
          <a:ln w="76200" cap="sq" cmpd="sng">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rotWithShape="1">
          <a:blip r:embed="rId18" cstate="email"/>
          <a:srcRect/>
          <a:stretch/>
        </p:blipFill>
        <p:spPr>
          <a:xfrm>
            <a:off x="6705600" y="990600"/>
            <a:ext cx="3124200" cy="4938649"/>
          </a:xfrm>
          <a:prstGeom prst="rect">
            <a:avLst/>
          </a:prstGeom>
        </p:spPr>
      </p:pic>
      <p:pic>
        <p:nvPicPr>
          <p:cNvPr id="11" name="Picture 10"/>
          <p:cNvPicPr>
            <a:picLocks noChangeAspect="1"/>
          </p:cNvPicPr>
          <p:nvPr/>
        </p:nvPicPr>
        <p:blipFill>
          <a:blip r:embed="rId19" cstate="email"/>
          <a:stretch>
            <a:fillRect/>
          </a:stretch>
        </p:blipFill>
        <p:spPr>
          <a:xfrm>
            <a:off x="152400" y="1066800"/>
            <a:ext cx="1981200" cy="1714500"/>
          </a:xfrm>
          <a:prstGeom prst="rect">
            <a:avLst/>
          </a:prstGeom>
          <a:solidFill>
            <a:srgbClr val="FFFFFF">
              <a:shade val="85000"/>
            </a:srgbClr>
          </a:solidFill>
          <a:ln w="76200" cap="sq" cmpd="sng">
            <a:solidFill>
              <a:schemeClr val="bg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974603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92" y="76200"/>
            <a:ext cx="9215502" cy="1219200"/>
          </a:xfrm>
        </p:spPr>
        <p:txBody>
          <a:bodyPr/>
          <a:lstStyle/>
          <a:p>
            <a:pPr algn="ctr"/>
            <a:r>
              <a:rPr lang="en-US" sz="4400" dirty="0" err="1">
                <a:latin typeface="Calibri"/>
                <a:cs typeface="Calibri"/>
              </a:rPr>
              <a:t>BecA</a:t>
            </a:r>
            <a:r>
              <a:rPr lang="en-US" sz="4400" dirty="0">
                <a:latin typeface="Calibri"/>
                <a:cs typeface="Calibri"/>
              </a:rPr>
              <a:t> Alumni :</a:t>
            </a:r>
            <a:br>
              <a:rPr lang="en-US" sz="3600" dirty="0">
                <a:latin typeface="Calibri"/>
                <a:cs typeface="Calibri"/>
              </a:rPr>
            </a:br>
            <a:r>
              <a:rPr lang="en-US" sz="3600" dirty="0">
                <a:latin typeface="Calibri"/>
                <a:cs typeface="Calibri"/>
              </a:rPr>
              <a:t>Where are they now?</a:t>
            </a:r>
          </a:p>
        </p:txBody>
      </p:sp>
      <p:pic>
        <p:nvPicPr>
          <p:cNvPr id="4" name="Picture 5"/>
          <p:cNvPicPr>
            <a:picLocks noChangeAspect="1" noChangeArrowheads="1"/>
          </p:cNvPicPr>
          <p:nvPr/>
        </p:nvPicPr>
        <p:blipFill>
          <a:blip r:embed="rId2" cstate="email"/>
          <a:srcRect/>
          <a:stretch>
            <a:fillRect/>
          </a:stretch>
        </p:blipFill>
        <p:spPr bwMode="auto">
          <a:xfrm>
            <a:off x="3431113" y="1530232"/>
            <a:ext cx="3158712" cy="2127368"/>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Picture 4"/>
          <p:cNvPicPr>
            <a:picLocks noChangeAspect="1" noChangeArrowheads="1"/>
          </p:cNvPicPr>
          <p:nvPr/>
        </p:nvPicPr>
        <p:blipFill>
          <a:blip r:embed="rId3" cstate="email"/>
          <a:srcRect/>
          <a:stretch>
            <a:fillRect/>
          </a:stretch>
        </p:blipFill>
        <p:spPr bwMode="auto">
          <a:xfrm>
            <a:off x="3468663" y="3902926"/>
            <a:ext cx="1794124" cy="2087444"/>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Picture 5"/>
          <p:cNvPicPr>
            <a:picLocks noChangeAspect="1" noChangeArrowheads="1"/>
          </p:cNvPicPr>
          <p:nvPr/>
        </p:nvPicPr>
        <p:blipFill>
          <a:blip r:embed="rId4" cstate="email"/>
          <a:srcRect/>
          <a:stretch>
            <a:fillRect/>
          </a:stretch>
        </p:blipFill>
        <p:spPr bwMode="auto">
          <a:xfrm>
            <a:off x="180443" y="1530232"/>
            <a:ext cx="3058694" cy="2117558"/>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Picture 7"/>
          <p:cNvPicPr>
            <a:picLocks noChangeAspect="1" noChangeArrowheads="1"/>
          </p:cNvPicPr>
          <p:nvPr/>
        </p:nvPicPr>
        <p:blipFill>
          <a:blip r:embed="rId5" cstate="email"/>
          <a:srcRect/>
          <a:stretch>
            <a:fillRect/>
          </a:stretch>
        </p:blipFill>
        <p:spPr bwMode="auto">
          <a:xfrm>
            <a:off x="180443" y="3902926"/>
            <a:ext cx="2810017" cy="2116874"/>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Picture 8" descr="DSCF0003"/>
          <p:cNvPicPr>
            <a:picLocks noChangeAspect="1" noChangeArrowheads="1"/>
          </p:cNvPicPr>
          <p:nvPr/>
        </p:nvPicPr>
        <p:blipFill>
          <a:blip r:embed="rId6" cstate="email"/>
          <a:srcRect/>
          <a:stretch>
            <a:fillRect/>
          </a:stretch>
        </p:blipFill>
        <p:spPr bwMode="auto">
          <a:xfrm>
            <a:off x="5740990" y="3902926"/>
            <a:ext cx="1629408" cy="2079810"/>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Picture 9"/>
          <p:cNvPicPr>
            <a:picLocks noChangeAspect="1" noChangeArrowheads="1"/>
          </p:cNvPicPr>
          <p:nvPr/>
        </p:nvPicPr>
        <p:blipFill>
          <a:blip r:embed="rId7" cstate="email"/>
          <a:srcRect/>
          <a:stretch>
            <a:fillRect/>
          </a:stretch>
        </p:blipFill>
        <p:spPr bwMode="auto">
          <a:xfrm>
            <a:off x="6781800" y="1524000"/>
            <a:ext cx="2971800" cy="2156012"/>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0" name="Picture 14"/>
          <p:cNvPicPr>
            <a:picLocks noChangeAspect="1"/>
          </p:cNvPicPr>
          <p:nvPr/>
        </p:nvPicPr>
        <p:blipFill>
          <a:blip r:embed="rId8" cstate="email"/>
          <a:srcRect/>
          <a:stretch>
            <a:fillRect/>
          </a:stretch>
        </p:blipFill>
        <p:spPr bwMode="auto">
          <a:xfrm>
            <a:off x="7848600" y="3962400"/>
            <a:ext cx="1838080" cy="2036592"/>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1" name="Picture 50" descr="Picture1"/>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84085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488" y="260648"/>
            <a:ext cx="9251412" cy="785818"/>
          </a:xfrm>
        </p:spPr>
        <p:txBody>
          <a:bodyPr/>
          <a:lstStyle/>
          <a:p>
            <a:pPr algn="ctr"/>
            <a:r>
              <a:rPr lang="en-US" sz="4400" dirty="0">
                <a:latin typeface="Calibri"/>
                <a:cs typeface="Calibri"/>
              </a:rPr>
              <a:t>Research related services at </a:t>
            </a:r>
            <a:r>
              <a:rPr lang="en-US" sz="4400" dirty="0" err="1">
                <a:latin typeface="Calibri"/>
                <a:cs typeface="Calibri"/>
              </a:rPr>
              <a:t>BecA</a:t>
            </a:r>
            <a:endParaRPr lang="en-US" sz="4400" dirty="0">
              <a:latin typeface="Calibri"/>
              <a:cs typeface="Calibri"/>
            </a:endParaRPr>
          </a:p>
        </p:txBody>
      </p:sp>
      <p:sp>
        <p:nvSpPr>
          <p:cNvPr id="4" name="Content Placeholder 2"/>
          <p:cNvSpPr txBox="1">
            <a:spLocks/>
          </p:cNvSpPr>
          <p:nvPr/>
        </p:nvSpPr>
        <p:spPr>
          <a:xfrm>
            <a:off x="2209800" y="1556792"/>
            <a:ext cx="7620000" cy="432048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b="1" dirty="0">
                <a:solidFill>
                  <a:schemeClr val="accent1"/>
                </a:solidFill>
                <a:latin typeface="Calibri"/>
                <a:cs typeface="Calibri"/>
              </a:rPr>
              <a:t>Two core units </a:t>
            </a:r>
          </a:p>
          <a:p>
            <a:pPr marL="0" indent="0">
              <a:spcBef>
                <a:spcPts val="0"/>
              </a:spcBef>
              <a:buNone/>
            </a:pPr>
            <a:r>
              <a:rPr lang="en-US" sz="2200" dirty="0">
                <a:solidFill>
                  <a:schemeClr val="accent1"/>
                </a:solidFill>
                <a:latin typeface="Calibri"/>
                <a:cs typeface="Calibri"/>
              </a:rPr>
              <a:t>	Sequencing genotyping and oligonucleotide (</a:t>
            </a:r>
            <a:r>
              <a:rPr lang="en-US" sz="2200" dirty="0" err="1">
                <a:solidFill>
                  <a:schemeClr val="accent1"/>
                </a:solidFill>
                <a:latin typeface="Calibri"/>
                <a:cs typeface="Calibri"/>
              </a:rPr>
              <a:t>segolip</a:t>
            </a:r>
            <a:r>
              <a:rPr lang="en-US" sz="2200" dirty="0">
                <a:solidFill>
                  <a:schemeClr val="accent1"/>
                </a:solidFill>
                <a:latin typeface="Calibri"/>
                <a:cs typeface="Calibri"/>
              </a:rPr>
              <a:t>) unit</a:t>
            </a:r>
          </a:p>
          <a:p>
            <a:pPr marL="0" indent="0">
              <a:spcAft>
                <a:spcPts val="1200"/>
              </a:spcAft>
              <a:buNone/>
            </a:pPr>
            <a:r>
              <a:rPr lang="en-US" sz="2200" dirty="0">
                <a:solidFill>
                  <a:schemeClr val="accent1"/>
                </a:solidFill>
                <a:latin typeface="Calibri"/>
                <a:cs typeface="Calibri"/>
              </a:rPr>
              <a:t>	Central Core Unit (CCU)</a:t>
            </a:r>
          </a:p>
          <a:p>
            <a:r>
              <a:rPr lang="en-US" sz="2400" b="1" dirty="0">
                <a:solidFill>
                  <a:schemeClr val="accent1"/>
                </a:solidFill>
                <a:latin typeface="Calibri"/>
                <a:cs typeface="Calibri"/>
              </a:rPr>
              <a:t>A state of the art genomics platform</a:t>
            </a:r>
          </a:p>
          <a:p>
            <a:pPr marL="0" indent="0">
              <a:spcBef>
                <a:spcPts val="0"/>
              </a:spcBef>
              <a:buNone/>
            </a:pPr>
            <a:r>
              <a:rPr lang="en-US" sz="2400" dirty="0">
                <a:solidFill>
                  <a:schemeClr val="accent1"/>
                </a:solidFill>
                <a:latin typeface="Calibri"/>
                <a:cs typeface="Calibri"/>
              </a:rPr>
              <a:t>	</a:t>
            </a:r>
            <a:r>
              <a:rPr lang="en-US" sz="2200" dirty="0">
                <a:solidFill>
                  <a:schemeClr val="accent1"/>
                </a:solidFill>
                <a:latin typeface="Calibri"/>
                <a:cs typeface="Calibri"/>
              </a:rPr>
              <a:t>Capillary Sequencing (ABI 3130, 3730 and 3500) 	</a:t>
            </a:r>
          </a:p>
          <a:p>
            <a:pPr marL="0" indent="0">
              <a:spcAft>
                <a:spcPts val="1200"/>
              </a:spcAft>
              <a:buNone/>
            </a:pPr>
            <a:r>
              <a:rPr lang="en-US" sz="2200" dirty="0">
                <a:solidFill>
                  <a:schemeClr val="accent1"/>
                </a:solidFill>
                <a:latin typeface="Calibri"/>
                <a:cs typeface="Calibri"/>
              </a:rPr>
              <a:t>	Next generation sequencer: Roche 454 </a:t>
            </a:r>
            <a:r>
              <a:rPr lang="en-US" sz="2200" dirty="0" err="1">
                <a:solidFill>
                  <a:schemeClr val="accent1"/>
                </a:solidFill>
                <a:latin typeface="Calibri"/>
                <a:cs typeface="Calibri"/>
              </a:rPr>
              <a:t>pyrosequencer</a:t>
            </a:r>
            <a:r>
              <a:rPr lang="en-US" sz="2200" dirty="0">
                <a:solidFill>
                  <a:schemeClr val="accent1"/>
                </a:solidFill>
                <a:latin typeface="Calibri"/>
                <a:cs typeface="Calibri"/>
              </a:rPr>
              <a:t> </a:t>
            </a:r>
          </a:p>
          <a:p>
            <a:r>
              <a:rPr lang="en-US" sz="2400" b="1" dirty="0">
                <a:solidFill>
                  <a:schemeClr val="accent1"/>
                </a:solidFill>
                <a:latin typeface="Calibri"/>
                <a:cs typeface="Calibri"/>
              </a:rPr>
              <a:t>A state of the art Bioinformatics platform</a:t>
            </a:r>
          </a:p>
          <a:p>
            <a:pPr marL="0" indent="0">
              <a:spcBef>
                <a:spcPts val="0"/>
              </a:spcBef>
              <a:spcAft>
                <a:spcPts val="1200"/>
              </a:spcAft>
              <a:buNone/>
            </a:pPr>
            <a:r>
              <a:rPr lang="en-GB" sz="2400" dirty="0">
                <a:solidFill>
                  <a:schemeClr val="accent1"/>
                </a:solidFill>
                <a:latin typeface="Calibri"/>
                <a:cs typeface="Calibri"/>
              </a:rPr>
              <a:t>	</a:t>
            </a:r>
            <a:r>
              <a:rPr lang="en-GB" sz="2200" dirty="0">
                <a:solidFill>
                  <a:schemeClr val="accent1"/>
                </a:solidFill>
                <a:latin typeface="Calibri"/>
                <a:cs typeface="Calibri"/>
              </a:rPr>
              <a:t>Genome assembly and annotation</a:t>
            </a:r>
          </a:p>
          <a:p>
            <a:pPr>
              <a:spcAft>
                <a:spcPts val="600"/>
              </a:spcAft>
            </a:pPr>
            <a:r>
              <a:rPr lang="en-GB" sz="2400" b="1" dirty="0">
                <a:solidFill>
                  <a:schemeClr val="accent1"/>
                </a:solidFill>
                <a:latin typeface="Calibri"/>
                <a:cs typeface="Calibri"/>
              </a:rPr>
              <a:t>Nutrition analysis platform (under development</a:t>
            </a:r>
            <a:r>
              <a:rPr lang="en-GB" sz="2400" b="1" dirty="0">
                <a:solidFill>
                  <a:srgbClr val="1E1C11"/>
                </a:solidFill>
                <a:latin typeface="Calibri"/>
                <a:cs typeface="Calibri"/>
              </a:rPr>
              <a:t>)</a:t>
            </a:r>
          </a:p>
          <a:p>
            <a:pPr>
              <a:spcAft>
                <a:spcPts val="600"/>
              </a:spcAft>
              <a:buFont typeface="Arial" pitchFamily="34" charset="0"/>
              <a:buNone/>
            </a:pPr>
            <a:endParaRPr lang="en-GB" sz="2400" dirty="0">
              <a:solidFill>
                <a:srgbClr val="1E1C11"/>
              </a:solidFill>
              <a:latin typeface="Calibri"/>
              <a:cs typeface="Calibri"/>
            </a:endParaRPr>
          </a:p>
        </p:txBody>
      </p:sp>
      <p:pic>
        <p:nvPicPr>
          <p:cNvPr id="5" name="Picture 50" descr="Picture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16821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alibri"/>
                <a:cs typeface="Calibri"/>
              </a:rPr>
              <a:t>Segolip</a:t>
            </a:r>
            <a:r>
              <a:rPr lang="en-US" dirty="0">
                <a:latin typeface="Calibri"/>
                <a:cs typeface="Calibri"/>
              </a:rPr>
              <a:t> Unit: Current services</a:t>
            </a:r>
          </a:p>
        </p:txBody>
      </p:sp>
      <p:sp>
        <p:nvSpPr>
          <p:cNvPr id="4" name="Rectangle 3"/>
          <p:cNvSpPr/>
          <p:nvPr/>
        </p:nvSpPr>
        <p:spPr>
          <a:xfrm>
            <a:off x="2209800" y="1600200"/>
            <a:ext cx="7559352" cy="4385816"/>
          </a:xfrm>
          <a:prstGeom prst="rect">
            <a:avLst/>
          </a:prstGeom>
        </p:spPr>
        <p:txBody>
          <a:bodyPr wrap="square">
            <a:spAutoFit/>
          </a:bodyPr>
          <a:lstStyle/>
          <a:p>
            <a:pPr>
              <a:spcAft>
                <a:spcPts val="600"/>
              </a:spcAft>
            </a:pPr>
            <a:r>
              <a:rPr lang="en-GB" sz="2400" b="1" u="sng" dirty="0">
                <a:solidFill>
                  <a:schemeClr val="accent1"/>
                </a:solidFill>
                <a:latin typeface="Calibri"/>
                <a:cs typeface="Calibri"/>
              </a:rPr>
              <a:t>Current Services</a:t>
            </a:r>
          </a:p>
          <a:p>
            <a:r>
              <a:rPr lang="en-GB" sz="2400" b="1" i="1" dirty="0">
                <a:solidFill>
                  <a:schemeClr val="accent1"/>
                </a:solidFill>
                <a:latin typeface="Calibri"/>
                <a:cs typeface="Calibri"/>
              </a:rPr>
              <a:t>a.  DNA sequencing</a:t>
            </a:r>
          </a:p>
          <a:p>
            <a:r>
              <a:rPr lang="en-GB" sz="2400" dirty="0">
                <a:solidFill>
                  <a:schemeClr val="accent1"/>
                </a:solidFill>
                <a:latin typeface="Calibri"/>
                <a:cs typeface="Calibri"/>
              </a:rPr>
              <a:t>Sanger sequencing (capillary – low to medium throughput)</a:t>
            </a:r>
          </a:p>
          <a:p>
            <a:pPr>
              <a:spcAft>
                <a:spcPts val="600"/>
              </a:spcAft>
            </a:pPr>
            <a:r>
              <a:rPr lang="en-GB" sz="2400" dirty="0" err="1">
                <a:solidFill>
                  <a:schemeClr val="accent1"/>
                </a:solidFill>
                <a:latin typeface="Calibri"/>
                <a:cs typeface="Calibri"/>
              </a:rPr>
              <a:t>Pyrosequencing</a:t>
            </a:r>
            <a:r>
              <a:rPr lang="en-GB" sz="2400" dirty="0">
                <a:solidFill>
                  <a:schemeClr val="accent1"/>
                </a:solidFill>
                <a:latin typeface="Calibri"/>
                <a:cs typeface="Calibri"/>
              </a:rPr>
              <a:t> (next generation – high throughput)</a:t>
            </a:r>
          </a:p>
          <a:p>
            <a:pPr>
              <a:spcAft>
                <a:spcPts val="600"/>
              </a:spcAft>
            </a:pPr>
            <a:endParaRPr lang="en-GB" sz="2400" dirty="0">
              <a:solidFill>
                <a:schemeClr val="accent1"/>
              </a:solidFill>
              <a:latin typeface="Calibri"/>
              <a:cs typeface="Calibri"/>
            </a:endParaRPr>
          </a:p>
          <a:p>
            <a:r>
              <a:rPr lang="en-GB" sz="2400" b="1" i="1" dirty="0">
                <a:solidFill>
                  <a:schemeClr val="accent1"/>
                </a:solidFill>
                <a:latin typeface="Calibri"/>
                <a:cs typeface="Calibri"/>
              </a:rPr>
              <a:t>b.  Genotyping</a:t>
            </a:r>
          </a:p>
          <a:p>
            <a:r>
              <a:rPr lang="en-GB" sz="2400" dirty="0">
                <a:solidFill>
                  <a:schemeClr val="accent1"/>
                </a:solidFill>
                <a:latin typeface="Calibri"/>
                <a:cs typeface="Calibri"/>
              </a:rPr>
              <a:t>Full genotyping 01 (DNA extraction, PCR, fragment analysis)</a:t>
            </a:r>
          </a:p>
          <a:p>
            <a:r>
              <a:rPr lang="en-GB" sz="2400" dirty="0">
                <a:solidFill>
                  <a:schemeClr val="accent1"/>
                </a:solidFill>
                <a:latin typeface="Calibri"/>
                <a:cs typeface="Calibri"/>
              </a:rPr>
              <a:t>Full genotyping 02 (PCR, fragment analysis)</a:t>
            </a:r>
          </a:p>
          <a:p>
            <a:r>
              <a:rPr lang="en-GB" sz="2400" dirty="0">
                <a:solidFill>
                  <a:schemeClr val="accent1"/>
                </a:solidFill>
                <a:latin typeface="Calibri"/>
                <a:cs typeface="Calibri"/>
              </a:rPr>
              <a:t>Partial genotyping (fragment analysis)</a:t>
            </a:r>
          </a:p>
          <a:p>
            <a:endParaRPr lang="en-GB" sz="2400" dirty="0">
              <a:solidFill>
                <a:schemeClr val="accent1"/>
              </a:solidFill>
              <a:latin typeface="Calibri"/>
              <a:cs typeface="Calibri"/>
            </a:endParaRPr>
          </a:p>
          <a:p>
            <a:r>
              <a:rPr lang="en-GB" sz="2400" b="1" i="1" dirty="0">
                <a:solidFill>
                  <a:schemeClr val="accent1"/>
                </a:solidFill>
                <a:latin typeface="Calibri"/>
                <a:cs typeface="Calibri"/>
              </a:rPr>
              <a:t>c.  Oligonucleotides</a:t>
            </a:r>
          </a:p>
        </p:txBody>
      </p:sp>
      <p:pic>
        <p:nvPicPr>
          <p:cNvPr id="5" name="Picture 50" descr="Picture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91022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err="1">
                <a:latin typeface="Calibri"/>
                <a:cs typeface="Calibri"/>
              </a:rPr>
              <a:t>Segolip</a:t>
            </a:r>
            <a:r>
              <a:rPr lang="en-US" sz="4400" dirty="0">
                <a:latin typeface="Calibri"/>
                <a:cs typeface="Calibri"/>
              </a:rPr>
              <a:t> Unit: Current users</a:t>
            </a:r>
          </a:p>
        </p:txBody>
      </p:sp>
      <p:sp>
        <p:nvSpPr>
          <p:cNvPr id="4" name="Rectangle 3"/>
          <p:cNvSpPr/>
          <p:nvPr/>
        </p:nvSpPr>
        <p:spPr>
          <a:xfrm>
            <a:off x="2105472" y="1676400"/>
            <a:ext cx="7724328" cy="4478149"/>
          </a:xfrm>
          <a:prstGeom prst="rect">
            <a:avLst/>
          </a:prstGeom>
        </p:spPr>
        <p:txBody>
          <a:bodyPr wrap="square">
            <a:spAutoFit/>
          </a:bodyPr>
          <a:lstStyle/>
          <a:p>
            <a:pPr>
              <a:spcAft>
                <a:spcPts val="600"/>
              </a:spcAft>
            </a:pPr>
            <a:r>
              <a:rPr lang="en-US" sz="2000" b="1" dirty="0">
                <a:solidFill>
                  <a:schemeClr val="accent1"/>
                </a:solidFill>
                <a:latin typeface="Calibri"/>
                <a:cs typeface="Calibri"/>
              </a:rPr>
              <a:t>1. Projects at the Hub facilities</a:t>
            </a:r>
          </a:p>
          <a:p>
            <a:pPr marL="342900" indent="-342900">
              <a:spcAft>
                <a:spcPts val="600"/>
              </a:spcAft>
              <a:buFont typeface="Arial"/>
              <a:buChar char="•"/>
            </a:pPr>
            <a:r>
              <a:rPr lang="en-US" sz="2000" dirty="0" err="1">
                <a:solidFill>
                  <a:schemeClr val="accent1"/>
                </a:solidFill>
                <a:latin typeface="Calibri"/>
                <a:cs typeface="Calibri"/>
              </a:rPr>
              <a:t>BecA</a:t>
            </a:r>
            <a:r>
              <a:rPr lang="en-US" sz="2000" dirty="0">
                <a:solidFill>
                  <a:schemeClr val="accent1"/>
                </a:solidFill>
                <a:latin typeface="Calibri"/>
                <a:cs typeface="Calibri"/>
              </a:rPr>
              <a:t> activities</a:t>
            </a:r>
          </a:p>
          <a:p>
            <a:pPr marL="342900" indent="-342900">
              <a:spcAft>
                <a:spcPts val="600"/>
              </a:spcAft>
              <a:buFont typeface="Arial"/>
              <a:buChar char="•"/>
            </a:pPr>
            <a:r>
              <a:rPr lang="en-US" sz="2000" dirty="0">
                <a:solidFill>
                  <a:schemeClr val="accent1"/>
                </a:solidFill>
                <a:latin typeface="Calibri"/>
                <a:cs typeface="Calibri"/>
              </a:rPr>
              <a:t>ILRI Biotech Theme </a:t>
            </a:r>
          </a:p>
          <a:p>
            <a:pPr marL="342900" indent="-342900">
              <a:spcAft>
                <a:spcPts val="1200"/>
              </a:spcAft>
              <a:buFont typeface="Arial"/>
              <a:buChar char="•"/>
            </a:pPr>
            <a:r>
              <a:rPr lang="en-US" sz="2000" dirty="0">
                <a:solidFill>
                  <a:schemeClr val="accent1"/>
                </a:solidFill>
                <a:latin typeface="Calibri"/>
                <a:cs typeface="Calibri"/>
              </a:rPr>
              <a:t>Hosted CGIAR crop centers </a:t>
            </a:r>
            <a:endParaRPr lang="en-US" sz="2000" b="1" dirty="0">
              <a:solidFill>
                <a:schemeClr val="accent1"/>
              </a:solidFill>
              <a:latin typeface="Calibri"/>
              <a:cs typeface="Calibri"/>
            </a:endParaRPr>
          </a:p>
          <a:p>
            <a:pPr>
              <a:spcAft>
                <a:spcPts val="600"/>
              </a:spcAft>
            </a:pPr>
            <a:r>
              <a:rPr lang="en-US" sz="2000" b="1" dirty="0">
                <a:solidFill>
                  <a:schemeClr val="accent1"/>
                </a:solidFill>
                <a:latin typeface="Calibri"/>
                <a:cs typeface="Calibri"/>
              </a:rPr>
              <a:t>2. Generation Challenge Program (GCP): </a:t>
            </a:r>
            <a:r>
              <a:rPr lang="en-US" sz="2000" b="1" i="1" dirty="0">
                <a:solidFill>
                  <a:schemeClr val="accent1"/>
                </a:solidFill>
                <a:latin typeface="Calibri"/>
                <a:cs typeface="Calibri"/>
              </a:rPr>
              <a:t>2011 Work Order</a:t>
            </a:r>
            <a:endParaRPr lang="en-US" sz="2000" dirty="0">
              <a:solidFill>
                <a:schemeClr val="accent1"/>
              </a:solidFill>
              <a:latin typeface="Calibri"/>
              <a:cs typeface="Calibri"/>
            </a:endParaRPr>
          </a:p>
          <a:p>
            <a:pPr marL="342900" indent="-342900">
              <a:spcAft>
                <a:spcPts val="600"/>
              </a:spcAft>
              <a:buFont typeface="Arial"/>
              <a:buChar char="•"/>
            </a:pPr>
            <a:r>
              <a:rPr lang="en-US" sz="2000" dirty="0">
                <a:solidFill>
                  <a:schemeClr val="accent1"/>
                </a:solidFill>
                <a:latin typeface="Calibri"/>
                <a:cs typeface="Calibri"/>
              </a:rPr>
              <a:t>09 countries (</a:t>
            </a:r>
            <a:r>
              <a:rPr lang="en-US" sz="2000" dirty="0">
                <a:solidFill>
                  <a:schemeClr val="accent1"/>
                </a:solidFill>
                <a:latin typeface="Calibri"/>
                <a:ea typeface="Consolas"/>
                <a:cs typeface="Calibri"/>
              </a:rPr>
              <a:t>South Africa, The Philippines, Kenya, Ghana, Ethiopia, Uganda, India, Burkina Faso, Mexico)</a:t>
            </a:r>
          </a:p>
          <a:p>
            <a:pPr marL="342900" indent="-342900">
              <a:spcAft>
                <a:spcPts val="1200"/>
              </a:spcAft>
              <a:buFont typeface="Arial"/>
              <a:buChar char="•"/>
            </a:pPr>
            <a:r>
              <a:rPr lang="en-US" sz="2000" dirty="0">
                <a:solidFill>
                  <a:schemeClr val="accent1"/>
                </a:solidFill>
                <a:latin typeface="Calibri"/>
                <a:cs typeface="Calibri"/>
              </a:rPr>
              <a:t>10 crops (maize, rice, sorghum, cowpea, chickpeas, cassava, sweet potatoes, beans, finger millet, pearl millet)</a:t>
            </a:r>
          </a:p>
          <a:p>
            <a:pPr marL="288925" indent="-288925">
              <a:spcAft>
                <a:spcPts val="600"/>
              </a:spcAft>
            </a:pPr>
            <a:r>
              <a:rPr lang="en-US" sz="2000" b="1" dirty="0">
                <a:solidFill>
                  <a:schemeClr val="accent1"/>
                </a:solidFill>
                <a:latin typeface="Calibri"/>
                <a:cs typeface="Calibri"/>
              </a:rPr>
              <a:t>3. Other users </a:t>
            </a:r>
            <a:r>
              <a:rPr lang="en-US" sz="2000" dirty="0">
                <a:solidFill>
                  <a:schemeClr val="accent1"/>
                </a:solidFill>
                <a:latin typeface="Calibri"/>
                <a:cs typeface="Calibri"/>
              </a:rPr>
              <a:t>(African NARS, universities, international research institutes and regional programs, USA, Latin America, Middle East and Asia)</a:t>
            </a:r>
          </a:p>
        </p:txBody>
      </p:sp>
      <p:pic>
        <p:nvPicPr>
          <p:cNvPr id="5" name="Picture 50" descr="Picture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88589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9215502" cy="1014418"/>
          </a:xfrm>
        </p:spPr>
        <p:txBody>
          <a:bodyPr/>
          <a:lstStyle/>
          <a:p>
            <a:pPr algn="ctr"/>
            <a:r>
              <a:rPr lang="en-US" sz="4400" dirty="0" err="1">
                <a:latin typeface="Calibri"/>
                <a:cs typeface="Calibri"/>
              </a:rPr>
              <a:t>BecA</a:t>
            </a:r>
            <a:r>
              <a:rPr lang="en-US" sz="4400" dirty="0">
                <a:latin typeface="Calibri"/>
                <a:cs typeface="Calibri"/>
              </a:rPr>
              <a:t> Genomics Platform</a:t>
            </a:r>
            <a:br>
              <a:rPr lang="en-US" dirty="0">
                <a:latin typeface="Calibri"/>
                <a:cs typeface="Calibri"/>
              </a:rPr>
            </a:br>
            <a:r>
              <a:rPr lang="en-US" sz="2400" i="1" dirty="0">
                <a:latin typeface="Calibri"/>
                <a:cs typeface="Calibri"/>
              </a:rPr>
              <a:t>Opportunities for genomics and </a:t>
            </a:r>
            <a:r>
              <a:rPr lang="en-US" sz="2400" i="1" dirty="0" err="1">
                <a:latin typeface="Calibri"/>
                <a:cs typeface="Calibri"/>
              </a:rPr>
              <a:t>metagenomics</a:t>
            </a:r>
            <a:r>
              <a:rPr lang="en-US" sz="2400" i="1" dirty="0">
                <a:latin typeface="Calibri"/>
                <a:cs typeface="Calibri"/>
              </a:rPr>
              <a:t> research</a:t>
            </a:r>
          </a:p>
        </p:txBody>
      </p:sp>
      <p:pic>
        <p:nvPicPr>
          <p:cNvPr id="4" name="Picture 63"/>
          <p:cNvPicPr>
            <a:picLocks noChangeAspect="1"/>
          </p:cNvPicPr>
          <p:nvPr/>
        </p:nvPicPr>
        <p:blipFill>
          <a:blip r:embed="rId2" cstate="email"/>
          <a:srcRect/>
          <a:stretch>
            <a:fillRect/>
          </a:stretch>
        </p:blipFill>
        <p:spPr bwMode="auto">
          <a:xfrm>
            <a:off x="2128192" y="4653136"/>
            <a:ext cx="2438400" cy="220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11"/>
          <p:cNvSpPr txBox="1">
            <a:spLocks noChangeArrowheads="1"/>
          </p:cNvSpPr>
          <p:nvPr/>
        </p:nvSpPr>
        <p:spPr bwMode="auto">
          <a:xfrm>
            <a:off x="395808" y="4876800"/>
            <a:ext cx="1801904" cy="1169551"/>
          </a:xfrm>
          <a:prstGeom prst="rect">
            <a:avLst/>
          </a:prstGeom>
          <a:noFill/>
          <a:ln w="9525">
            <a:noFill/>
            <a:miter lim="800000"/>
            <a:headEnd/>
            <a:tailEnd/>
          </a:ln>
        </p:spPr>
        <p:txBody>
          <a:bodyPr wrap="none">
            <a:spAutoFit/>
          </a:bodyPr>
          <a:lstStyle/>
          <a:p>
            <a:r>
              <a:rPr lang="en-US" sz="1400" b="1" i="1" dirty="0">
                <a:solidFill>
                  <a:srgbClr val="1E1C11"/>
                </a:solidFill>
                <a:latin typeface="+mj-lt"/>
                <a:cs typeface="Calibri" charset="0"/>
              </a:rPr>
              <a:t>1 sample = 1 library </a:t>
            </a:r>
          </a:p>
          <a:p>
            <a:r>
              <a:rPr lang="en-US" sz="1400" b="1" i="1" dirty="0">
                <a:solidFill>
                  <a:srgbClr val="1E1C11"/>
                </a:solidFill>
                <a:latin typeface="+mj-lt"/>
                <a:cs typeface="Calibri" charset="0"/>
              </a:rPr>
              <a:t>                 = 1 plate</a:t>
            </a:r>
          </a:p>
          <a:p>
            <a:r>
              <a:rPr lang="en-US" sz="1400" b="1" i="1" dirty="0">
                <a:solidFill>
                  <a:srgbClr val="1E1C11"/>
                </a:solidFill>
                <a:latin typeface="+mj-lt"/>
                <a:cs typeface="Calibri" charset="0"/>
              </a:rPr>
              <a:t>500 </a:t>
            </a:r>
            <a:r>
              <a:rPr lang="en-US" sz="1400" b="1" i="1" dirty="0" err="1">
                <a:solidFill>
                  <a:srgbClr val="1E1C11"/>
                </a:solidFill>
                <a:latin typeface="+mj-lt"/>
                <a:cs typeface="Calibri" charset="0"/>
              </a:rPr>
              <a:t>mb</a:t>
            </a:r>
            <a:r>
              <a:rPr lang="en-US" sz="1400" b="1" i="1" dirty="0">
                <a:solidFill>
                  <a:srgbClr val="1E1C11"/>
                </a:solidFill>
                <a:latin typeface="+mj-lt"/>
                <a:cs typeface="Calibri" charset="0"/>
              </a:rPr>
              <a:t>/run</a:t>
            </a:r>
          </a:p>
          <a:p>
            <a:r>
              <a:rPr lang="en-US" sz="1400" b="1" i="1" dirty="0">
                <a:solidFill>
                  <a:srgbClr val="1E1C11"/>
                </a:solidFill>
                <a:latin typeface="+mj-lt"/>
                <a:cs typeface="Calibri" charset="0"/>
              </a:rPr>
              <a:t>1/2 cassava genome</a:t>
            </a:r>
          </a:p>
          <a:p>
            <a:r>
              <a:rPr lang="en-US" sz="1400" b="1" i="1" dirty="0">
                <a:solidFill>
                  <a:srgbClr val="1E1C11"/>
                </a:solidFill>
                <a:latin typeface="+mj-lt"/>
                <a:cs typeface="Calibri" charset="0"/>
              </a:rPr>
              <a:t>1/8 human genome</a:t>
            </a:r>
          </a:p>
        </p:txBody>
      </p:sp>
      <p:pic>
        <p:nvPicPr>
          <p:cNvPr id="7" name="Picture 15"/>
          <p:cNvPicPr>
            <a:picLocks noChangeAspect="1"/>
          </p:cNvPicPr>
          <p:nvPr/>
        </p:nvPicPr>
        <p:blipFill rotWithShape="1">
          <a:blip r:embed="rId3" cstate="email"/>
          <a:srcRect/>
          <a:stretch/>
        </p:blipFill>
        <p:spPr bwMode="auto">
          <a:xfrm>
            <a:off x="1414264" y="2087488"/>
            <a:ext cx="1751573" cy="2133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17"/>
          <p:cNvPicPr>
            <a:picLocks noChangeAspect="1"/>
          </p:cNvPicPr>
          <p:nvPr/>
        </p:nvPicPr>
        <p:blipFill rotWithShape="1">
          <a:blip r:embed="rId4" cstate="email"/>
          <a:srcRect l="8241" t="2174" r="32421" b="6522"/>
          <a:stretch/>
        </p:blipFill>
        <p:spPr bwMode="auto">
          <a:xfrm>
            <a:off x="3862536" y="2087488"/>
            <a:ext cx="1840713" cy="2133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extBox 6"/>
          <p:cNvSpPr txBox="1">
            <a:spLocks noChangeArrowheads="1"/>
          </p:cNvSpPr>
          <p:nvPr/>
        </p:nvSpPr>
        <p:spPr bwMode="auto">
          <a:xfrm>
            <a:off x="1486272" y="1727448"/>
            <a:ext cx="6264696" cy="461665"/>
          </a:xfrm>
          <a:prstGeom prst="rect">
            <a:avLst/>
          </a:prstGeom>
          <a:noFill/>
          <a:ln w="9525">
            <a:noFill/>
            <a:miter lim="800000"/>
            <a:headEnd/>
            <a:tailEnd/>
          </a:ln>
        </p:spPr>
        <p:txBody>
          <a:bodyPr wrap="square">
            <a:spAutoFit/>
          </a:bodyPr>
          <a:lstStyle/>
          <a:p>
            <a:r>
              <a:rPr lang="en-US" sz="2400" b="1" i="1" dirty="0">
                <a:solidFill>
                  <a:srgbClr val="1E1C11"/>
                </a:solidFill>
                <a:latin typeface="Calibri" charset="0"/>
                <a:cs typeface="Calibri" charset="0"/>
              </a:rPr>
              <a:t>ABI 3130-xl                ABI 3730-xl          ABI 3500-xl</a:t>
            </a:r>
          </a:p>
        </p:txBody>
      </p:sp>
      <p:pic>
        <p:nvPicPr>
          <p:cNvPr id="10" name="Picture 11"/>
          <p:cNvPicPr>
            <a:picLocks noChangeAspect="1"/>
          </p:cNvPicPr>
          <p:nvPr/>
        </p:nvPicPr>
        <p:blipFill>
          <a:blip r:embed="rId5" cstate="email"/>
          <a:srcRect/>
          <a:stretch>
            <a:fillRect/>
          </a:stretch>
        </p:blipFill>
        <p:spPr bwMode="auto">
          <a:xfrm>
            <a:off x="6235475" y="2303512"/>
            <a:ext cx="1906579" cy="18455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TextBox 6"/>
          <p:cNvSpPr txBox="1">
            <a:spLocks noChangeArrowheads="1"/>
          </p:cNvSpPr>
          <p:nvPr/>
        </p:nvSpPr>
        <p:spPr bwMode="auto">
          <a:xfrm>
            <a:off x="228600" y="4293096"/>
            <a:ext cx="3672408" cy="430887"/>
          </a:xfrm>
          <a:prstGeom prst="rect">
            <a:avLst/>
          </a:prstGeom>
          <a:noFill/>
          <a:ln w="9525">
            <a:noFill/>
            <a:miter lim="800000"/>
            <a:headEnd/>
            <a:tailEnd/>
          </a:ln>
        </p:spPr>
        <p:txBody>
          <a:bodyPr wrap="square">
            <a:spAutoFit/>
          </a:bodyPr>
          <a:lstStyle/>
          <a:p>
            <a:pPr algn="ctr"/>
            <a:r>
              <a:rPr lang="en-US" sz="2200" b="1" i="1" dirty="0">
                <a:solidFill>
                  <a:schemeClr val="accent5"/>
                </a:solidFill>
                <a:latin typeface="Calibri" charset="0"/>
                <a:cs typeface="Calibri" charset="0"/>
              </a:rPr>
              <a:t> Next generation sequencing</a:t>
            </a:r>
          </a:p>
        </p:txBody>
      </p:sp>
      <p:sp>
        <p:nvSpPr>
          <p:cNvPr id="12" name="TextBox 6"/>
          <p:cNvSpPr txBox="1">
            <a:spLocks noChangeArrowheads="1"/>
          </p:cNvSpPr>
          <p:nvPr/>
        </p:nvSpPr>
        <p:spPr bwMode="auto">
          <a:xfrm>
            <a:off x="1219200" y="1340768"/>
            <a:ext cx="2660162" cy="430887"/>
          </a:xfrm>
          <a:prstGeom prst="rect">
            <a:avLst/>
          </a:prstGeom>
          <a:noFill/>
          <a:ln w="9525">
            <a:noFill/>
            <a:miter lim="800000"/>
            <a:headEnd/>
            <a:tailEnd/>
          </a:ln>
        </p:spPr>
        <p:txBody>
          <a:bodyPr wrap="square">
            <a:spAutoFit/>
          </a:bodyPr>
          <a:lstStyle/>
          <a:p>
            <a:pPr algn="ctr"/>
            <a:r>
              <a:rPr lang="en-US" sz="2200" b="1" i="1" dirty="0">
                <a:solidFill>
                  <a:schemeClr val="accent5"/>
                </a:solidFill>
                <a:latin typeface="Calibri" charset="0"/>
                <a:cs typeface="Calibri" charset="0"/>
              </a:rPr>
              <a:t> Capillary sequencing</a:t>
            </a:r>
          </a:p>
        </p:txBody>
      </p:sp>
      <p:sp>
        <p:nvSpPr>
          <p:cNvPr id="13" name="TextBox 6"/>
          <p:cNvSpPr txBox="1">
            <a:spLocks noChangeArrowheads="1"/>
          </p:cNvSpPr>
          <p:nvPr/>
        </p:nvSpPr>
        <p:spPr bwMode="auto">
          <a:xfrm>
            <a:off x="3064296" y="4953000"/>
            <a:ext cx="2817912" cy="400110"/>
          </a:xfrm>
          <a:prstGeom prst="rect">
            <a:avLst/>
          </a:prstGeom>
          <a:noFill/>
          <a:ln w="9525">
            <a:noFill/>
            <a:miter lim="800000"/>
            <a:headEnd/>
            <a:tailEnd/>
          </a:ln>
        </p:spPr>
        <p:txBody>
          <a:bodyPr wrap="square">
            <a:spAutoFit/>
          </a:bodyPr>
          <a:lstStyle/>
          <a:p>
            <a:pPr algn="ctr"/>
            <a:r>
              <a:rPr lang="en-US" sz="2000" b="1" i="1" dirty="0">
                <a:solidFill>
                  <a:schemeClr val="bg2">
                    <a:lumMod val="10000"/>
                  </a:schemeClr>
                </a:solidFill>
                <a:latin typeface="+mj-lt"/>
                <a:cs typeface="Calibri" charset="0"/>
              </a:rPr>
              <a:t>454 GS </a:t>
            </a:r>
            <a:r>
              <a:rPr lang="en-US" sz="2000" b="1" i="1" dirty="0" err="1">
                <a:solidFill>
                  <a:schemeClr val="bg2">
                    <a:lumMod val="10000"/>
                  </a:schemeClr>
                </a:solidFill>
                <a:latin typeface="+mj-lt"/>
                <a:cs typeface="Calibri" charset="0"/>
              </a:rPr>
              <a:t>pyrosequencer</a:t>
            </a:r>
            <a:endParaRPr lang="en-US" sz="2000" b="1" i="1" dirty="0">
              <a:solidFill>
                <a:schemeClr val="bg2">
                  <a:lumMod val="10000"/>
                </a:schemeClr>
              </a:solidFill>
              <a:latin typeface="+mj-lt"/>
              <a:cs typeface="Calibri" charset="0"/>
            </a:endParaRPr>
          </a:p>
        </p:txBody>
      </p:sp>
      <p:pic>
        <p:nvPicPr>
          <p:cNvPr id="14" name="Picture 50" descr="Picture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91260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36440" y="1822371"/>
            <a:ext cx="7212360" cy="3816429"/>
          </a:xfrm>
          <a:prstGeom prst="rect">
            <a:avLst/>
          </a:prstGeom>
          <a:noFill/>
          <a:ln w="9525">
            <a:noFill/>
            <a:miter lim="800000"/>
            <a:headEnd/>
            <a:tailEnd/>
          </a:ln>
        </p:spPr>
        <p:txBody>
          <a:bodyPr wrap="square">
            <a:spAutoFit/>
          </a:bodyPr>
          <a:lstStyle/>
          <a:p>
            <a:r>
              <a:rPr lang="en-US" sz="2200" b="1" dirty="0">
                <a:solidFill>
                  <a:schemeClr val="accent1"/>
                </a:solidFill>
                <a:latin typeface="Calibri"/>
                <a:cs typeface="Calibri"/>
              </a:rPr>
              <a:t>Genomics (microbial and other organisms)</a:t>
            </a:r>
          </a:p>
          <a:p>
            <a:pPr marL="514350" indent="-514350">
              <a:buFont typeface="+mj-lt"/>
              <a:buAutoNum type="arabicPeriod"/>
            </a:pPr>
            <a:r>
              <a:rPr lang="en-US" sz="2200" dirty="0">
                <a:solidFill>
                  <a:schemeClr val="accent1"/>
                </a:solidFill>
                <a:latin typeface="Calibri"/>
                <a:cs typeface="Calibri"/>
              </a:rPr>
              <a:t>Large genomes sequencing and re-sequencing</a:t>
            </a:r>
          </a:p>
          <a:p>
            <a:pPr marL="514350" indent="-514350">
              <a:buFont typeface="+mj-lt"/>
              <a:buAutoNum type="arabicPeriod"/>
            </a:pPr>
            <a:r>
              <a:rPr lang="en-US" sz="2200" dirty="0">
                <a:solidFill>
                  <a:schemeClr val="accent1"/>
                </a:solidFill>
                <a:latin typeface="Calibri"/>
                <a:cs typeface="Calibri"/>
              </a:rPr>
              <a:t>Viral genomics (African Swine Fever, Rift Valley Fever, blue tongue virus, equine encephalitis virus)</a:t>
            </a:r>
          </a:p>
          <a:p>
            <a:pPr marL="514350" indent="-514350">
              <a:buFont typeface="+mj-lt"/>
              <a:buAutoNum type="arabicPeriod"/>
            </a:pPr>
            <a:r>
              <a:rPr lang="en-US" sz="2200" dirty="0">
                <a:solidFill>
                  <a:schemeClr val="accent1"/>
                </a:solidFill>
                <a:latin typeface="Calibri"/>
                <a:cs typeface="Calibri"/>
              </a:rPr>
              <a:t>Functional genomics</a:t>
            </a:r>
            <a:endParaRPr lang="en-US" sz="2200" b="1" dirty="0">
              <a:solidFill>
                <a:schemeClr val="accent1"/>
              </a:solidFill>
              <a:latin typeface="Calibri"/>
              <a:cs typeface="Calibri"/>
            </a:endParaRPr>
          </a:p>
          <a:p>
            <a:endParaRPr lang="en-US" sz="2200" b="1" dirty="0">
              <a:solidFill>
                <a:schemeClr val="accent1"/>
              </a:solidFill>
              <a:latin typeface="Calibri"/>
              <a:cs typeface="Calibri"/>
            </a:endParaRPr>
          </a:p>
          <a:p>
            <a:r>
              <a:rPr lang="en-US" sz="2200" b="1" dirty="0" err="1">
                <a:solidFill>
                  <a:schemeClr val="accent1"/>
                </a:solidFill>
                <a:latin typeface="Calibri"/>
                <a:cs typeface="Calibri"/>
              </a:rPr>
              <a:t>Metagenomics</a:t>
            </a:r>
            <a:endParaRPr lang="en-US" sz="2200" b="1" dirty="0">
              <a:solidFill>
                <a:schemeClr val="accent1"/>
              </a:solidFill>
              <a:latin typeface="Calibri"/>
              <a:cs typeface="Calibri"/>
            </a:endParaRPr>
          </a:p>
          <a:p>
            <a:pPr marL="514350" indent="-514350">
              <a:buFont typeface="+mj-lt"/>
              <a:buAutoNum type="arabicPeriod"/>
            </a:pPr>
            <a:r>
              <a:rPr lang="en-US" sz="2200" dirty="0">
                <a:solidFill>
                  <a:schemeClr val="accent1"/>
                </a:solidFill>
                <a:latin typeface="Calibri"/>
                <a:cs typeface="Calibri"/>
              </a:rPr>
              <a:t>Pathogen discovery, tracking and surveillance of  zoonotic diseases (e.g. RVF)</a:t>
            </a:r>
          </a:p>
          <a:p>
            <a:pPr marL="514350" indent="-514350">
              <a:buFont typeface="+mj-lt"/>
              <a:buAutoNum type="arabicPeriod"/>
            </a:pPr>
            <a:r>
              <a:rPr lang="en-US" sz="2200" dirty="0" err="1">
                <a:solidFill>
                  <a:schemeClr val="accent1"/>
                </a:solidFill>
                <a:latin typeface="Calibri"/>
                <a:cs typeface="Calibri"/>
              </a:rPr>
              <a:t>Microbiome</a:t>
            </a:r>
            <a:r>
              <a:rPr lang="en-US" sz="2200" dirty="0">
                <a:solidFill>
                  <a:schemeClr val="accent1"/>
                </a:solidFill>
                <a:latin typeface="Calibri"/>
                <a:cs typeface="Calibri"/>
              </a:rPr>
              <a:t> analysis; environmental metagenomics (e.g. aquatic environment)</a:t>
            </a:r>
          </a:p>
        </p:txBody>
      </p:sp>
      <p:sp>
        <p:nvSpPr>
          <p:cNvPr id="5" name="Title 1"/>
          <p:cNvSpPr>
            <a:spLocks noGrp="1"/>
          </p:cNvSpPr>
          <p:nvPr>
            <p:ph type="title"/>
          </p:nvPr>
        </p:nvSpPr>
        <p:spPr>
          <a:xfrm>
            <a:off x="560512" y="192848"/>
            <a:ext cx="8677058" cy="1026352"/>
          </a:xfrm>
        </p:spPr>
        <p:txBody>
          <a:bodyPr/>
          <a:lstStyle/>
          <a:p>
            <a:pPr algn="ctr"/>
            <a:r>
              <a:rPr lang="en-US" sz="4400" dirty="0" err="1">
                <a:latin typeface="Calibri"/>
                <a:cs typeface="Calibri"/>
              </a:rPr>
              <a:t>BecA</a:t>
            </a:r>
            <a:r>
              <a:rPr lang="en-US" sz="4400" dirty="0">
                <a:latin typeface="Calibri"/>
                <a:cs typeface="Calibri"/>
              </a:rPr>
              <a:t> Genomics Platform</a:t>
            </a:r>
            <a:br>
              <a:rPr lang="en-US" dirty="0">
                <a:latin typeface="Calibri"/>
                <a:cs typeface="Calibri"/>
              </a:rPr>
            </a:br>
            <a:r>
              <a:rPr lang="en-US" sz="2400" i="1" dirty="0">
                <a:latin typeface="Calibri"/>
                <a:cs typeface="Calibri"/>
              </a:rPr>
              <a:t>Highlights of applications</a:t>
            </a:r>
          </a:p>
        </p:txBody>
      </p:sp>
      <p:pic>
        <p:nvPicPr>
          <p:cNvPr id="6" name="Picture 50" descr="Picture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80244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alibri"/>
                <a:cs typeface="Calibri"/>
              </a:rPr>
              <a:t>The Bioinformatics Platform</a:t>
            </a:r>
          </a:p>
        </p:txBody>
      </p:sp>
      <p:sp>
        <p:nvSpPr>
          <p:cNvPr id="7" name="Content Placeholder 2"/>
          <p:cNvSpPr txBox="1">
            <a:spLocks/>
          </p:cNvSpPr>
          <p:nvPr/>
        </p:nvSpPr>
        <p:spPr>
          <a:xfrm>
            <a:off x="1828800" y="1447800"/>
            <a:ext cx="4953000" cy="5184576"/>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tabLst>
                <a:tab pos="723900" algn="l"/>
                <a:tab pos="1447800" algn="l"/>
                <a:tab pos="2171700" algn="l"/>
                <a:tab pos="2895600" algn="l"/>
                <a:tab pos="3619500" algn="l"/>
                <a:tab pos="4343400" algn="l"/>
                <a:tab pos="5067300" algn="l"/>
              </a:tabLst>
            </a:pPr>
            <a:r>
              <a:rPr lang="en-US" sz="2100" b="1" dirty="0">
                <a:solidFill>
                  <a:schemeClr val="accent1"/>
                </a:solidFill>
                <a:latin typeface="Calibri"/>
                <a:ea typeface="Calibri" pitchFamily="37" charset="0"/>
                <a:cs typeface="Calibri"/>
              </a:rPr>
              <a:t>High-performance computing server:</a:t>
            </a:r>
          </a:p>
          <a:p>
            <a:pPr lvl="1">
              <a:tabLst>
                <a:tab pos="723900" algn="l"/>
                <a:tab pos="1447800" algn="l"/>
                <a:tab pos="2171700" algn="l"/>
                <a:tab pos="2895600" algn="l"/>
                <a:tab pos="3619500" algn="l"/>
                <a:tab pos="4343400" algn="l"/>
                <a:tab pos="5067300" algn="l"/>
              </a:tabLst>
            </a:pPr>
            <a:r>
              <a:rPr lang="en-US" sz="1700" dirty="0">
                <a:solidFill>
                  <a:schemeClr val="accent1"/>
                </a:solidFill>
                <a:latin typeface="Calibri"/>
                <a:ea typeface="Calibri" pitchFamily="37" charset="0"/>
                <a:cs typeface="Calibri"/>
              </a:rPr>
              <a:t>32 total processing cores</a:t>
            </a:r>
          </a:p>
          <a:p>
            <a:pPr lvl="1">
              <a:tabLst>
                <a:tab pos="723900" algn="l"/>
                <a:tab pos="1447800" algn="l"/>
                <a:tab pos="2171700" algn="l"/>
                <a:tab pos="2895600" algn="l"/>
                <a:tab pos="3619500" algn="l"/>
                <a:tab pos="4343400" algn="l"/>
                <a:tab pos="5067300" algn="l"/>
              </a:tabLst>
            </a:pPr>
            <a:r>
              <a:rPr lang="en-US" sz="1700" dirty="0">
                <a:solidFill>
                  <a:schemeClr val="accent1"/>
                </a:solidFill>
                <a:latin typeface="Calibri"/>
                <a:ea typeface="Calibri" pitchFamily="37" charset="0"/>
                <a:cs typeface="Calibri"/>
              </a:rPr>
              <a:t>128GB of memory (RAM)</a:t>
            </a:r>
          </a:p>
          <a:p>
            <a:pPr lvl="1">
              <a:tabLst>
                <a:tab pos="723900" algn="l"/>
                <a:tab pos="1447800" algn="l"/>
                <a:tab pos="2171700" algn="l"/>
                <a:tab pos="2895600" algn="l"/>
                <a:tab pos="3619500" algn="l"/>
                <a:tab pos="4343400" algn="l"/>
                <a:tab pos="5067300" algn="l"/>
              </a:tabLst>
            </a:pPr>
            <a:r>
              <a:rPr lang="en-US" sz="1700" dirty="0">
                <a:solidFill>
                  <a:schemeClr val="accent1"/>
                </a:solidFill>
                <a:latin typeface="Calibri"/>
                <a:ea typeface="Calibri" pitchFamily="37" charset="0"/>
                <a:cs typeface="Calibri"/>
              </a:rPr>
              <a:t> 8TB of disk space</a:t>
            </a:r>
          </a:p>
          <a:p>
            <a:pPr lvl="1">
              <a:tabLst>
                <a:tab pos="723900" algn="l"/>
                <a:tab pos="1447800" algn="l"/>
                <a:tab pos="2171700" algn="l"/>
                <a:tab pos="2895600" algn="l"/>
                <a:tab pos="3619500" algn="l"/>
                <a:tab pos="4343400" algn="l"/>
                <a:tab pos="5067300" algn="l"/>
              </a:tabLst>
            </a:pPr>
            <a:r>
              <a:rPr lang="en-US" sz="1700" dirty="0">
                <a:solidFill>
                  <a:schemeClr val="accent1"/>
                </a:solidFill>
                <a:latin typeface="Calibri"/>
                <a:ea typeface="Calibri" pitchFamily="37" charset="0"/>
                <a:cs typeface="Calibri"/>
              </a:rPr>
              <a:t>25TB LTO4 tape backup library</a:t>
            </a:r>
          </a:p>
          <a:p>
            <a:pPr eaLnBrk="0" hangingPunct="0">
              <a:lnSpc>
                <a:spcPct val="90000"/>
              </a:lnSpc>
              <a:buFontTx/>
              <a:buChar char="•"/>
            </a:pPr>
            <a:r>
              <a:rPr lang="en-US" sz="2100" b="1" dirty="0">
                <a:solidFill>
                  <a:schemeClr val="accent1"/>
                </a:solidFill>
                <a:latin typeface="Calibri"/>
                <a:cs typeface="Calibri"/>
              </a:rPr>
              <a:t>Linux cluster</a:t>
            </a:r>
          </a:p>
          <a:p>
            <a:pPr lvl="1" eaLnBrk="0" hangingPunct="0">
              <a:lnSpc>
                <a:spcPct val="90000"/>
              </a:lnSpc>
              <a:buFontTx/>
              <a:buChar char="•"/>
            </a:pPr>
            <a:r>
              <a:rPr lang="en-US" sz="1700" dirty="0">
                <a:solidFill>
                  <a:schemeClr val="accent1"/>
                </a:solidFill>
                <a:latin typeface="Calibri"/>
                <a:cs typeface="Calibri"/>
              </a:rPr>
              <a:t>32 CPUs (AMD 64-bit)</a:t>
            </a:r>
          </a:p>
          <a:p>
            <a:pPr lvl="1" eaLnBrk="0" hangingPunct="0">
              <a:lnSpc>
                <a:spcPct val="90000"/>
              </a:lnSpc>
              <a:buFontTx/>
              <a:buChar char="•"/>
            </a:pPr>
            <a:r>
              <a:rPr lang="en-US" sz="1700" dirty="0">
                <a:solidFill>
                  <a:schemeClr val="accent1"/>
                </a:solidFill>
                <a:latin typeface="Calibri"/>
                <a:cs typeface="Calibri"/>
              </a:rPr>
              <a:t>128 Gigabyte RAM</a:t>
            </a:r>
          </a:p>
          <a:p>
            <a:pPr eaLnBrk="0" hangingPunct="0">
              <a:lnSpc>
                <a:spcPct val="90000"/>
              </a:lnSpc>
              <a:buFontTx/>
              <a:buChar char="•"/>
            </a:pPr>
            <a:r>
              <a:rPr lang="en-US" sz="2100" dirty="0">
                <a:solidFill>
                  <a:schemeClr val="accent1"/>
                </a:solidFill>
                <a:latin typeface="Calibri"/>
                <a:cs typeface="Calibri"/>
              </a:rPr>
              <a:t>&gt;10 terabytes disk storage</a:t>
            </a:r>
          </a:p>
          <a:p>
            <a:pPr eaLnBrk="0" hangingPunct="0">
              <a:lnSpc>
                <a:spcPct val="90000"/>
              </a:lnSpc>
              <a:buFontTx/>
              <a:buChar char="•"/>
            </a:pPr>
            <a:r>
              <a:rPr lang="en-US" sz="2100" b="1" dirty="0">
                <a:solidFill>
                  <a:schemeClr val="accent1"/>
                </a:solidFill>
                <a:latin typeface="Calibri"/>
                <a:cs typeface="Calibri"/>
              </a:rPr>
              <a:t>Grid computing </a:t>
            </a:r>
          </a:p>
          <a:p>
            <a:pPr eaLnBrk="0" hangingPunct="0">
              <a:lnSpc>
                <a:spcPct val="90000"/>
              </a:lnSpc>
              <a:buFontTx/>
              <a:buChar char="•"/>
            </a:pPr>
            <a:r>
              <a:rPr lang="en-US" sz="2100" b="1" dirty="0">
                <a:solidFill>
                  <a:schemeClr val="accent1"/>
                </a:solidFill>
                <a:latin typeface="Calibri"/>
                <a:cs typeface="Calibri"/>
              </a:rPr>
              <a:t>Parallel applications:</a:t>
            </a:r>
          </a:p>
          <a:p>
            <a:pPr marL="457200" lvl="1" indent="0" eaLnBrk="0" hangingPunct="0">
              <a:lnSpc>
                <a:spcPct val="90000"/>
              </a:lnSpc>
              <a:buNone/>
            </a:pPr>
            <a:r>
              <a:rPr lang="en-US" sz="1700" b="1" dirty="0">
                <a:solidFill>
                  <a:schemeClr val="accent5"/>
                </a:solidFill>
                <a:latin typeface="Calibri"/>
                <a:cs typeface="Calibri"/>
              </a:rPr>
              <a:t>&gt; Genome assembly </a:t>
            </a:r>
            <a:r>
              <a:rPr lang="en-US" sz="1700" dirty="0">
                <a:solidFill>
                  <a:schemeClr val="accent1"/>
                </a:solidFill>
                <a:latin typeface="Calibri"/>
                <a:cs typeface="Calibri"/>
              </a:rPr>
              <a:t>(</a:t>
            </a:r>
            <a:r>
              <a:rPr lang="en-US" sz="1700" dirty="0" err="1">
                <a:solidFill>
                  <a:schemeClr val="accent1"/>
                </a:solidFill>
                <a:latin typeface="Calibri"/>
                <a:cs typeface="Calibri"/>
              </a:rPr>
              <a:t>Newbler</a:t>
            </a:r>
            <a:r>
              <a:rPr lang="en-US" sz="1700" dirty="0">
                <a:solidFill>
                  <a:schemeClr val="accent1"/>
                </a:solidFill>
                <a:latin typeface="Calibri"/>
                <a:cs typeface="Calibri"/>
              </a:rPr>
              <a:t>, MIRA, Celera, velvet, CAP3. …)</a:t>
            </a:r>
          </a:p>
          <a:p>
            <a:pPr marL="457200" lvl="1" indent="0" eaLnBrk="0" hangingPunct="0">
              <a:lnSpc>
                <a:spcPct val="90000"/>
              </a:lnSpc>
              <a:buNone/>
            </a:pPr>
            <a:r>
              <a:rPr lang="en-US" sz="1700" b="1" dirty="0">
                <a:solidFill>
                  <a:schemeClr val="accent5"/>
                </a:solidFill>
                <a:latin typeface="Calibri"/>
                <a:cs typeface="Calibri"/>
              </a:rPr>
              <a:t>&gt; Genome annotation </a:t>
            </a:r>
            <a:r>
              <a:rPr lang="en-US" sz="1700" dirty="0">
                <a:solidFill>
                  <a:schemeClr val="accent1"/>
                </a:solidFill>
                <a:latin typeface="Calibri"/>
                <a:cs typeface="Calibri"/>
              </a:rPr>
              <a:t>(glimmer, …) </a:t>
            </a:r>
          </a:p>
          <a:p>
            <a:pPr marL="457200" lvl="1" indent="0" eaLnBrk="0" hangingPunct="0">
              <a:lnSpc>
                <a:spcPct val="90000"/>
              </a:lnSpc>
              <a:buNone/>
            </a:pPr>
            <a:r>
              <a:rPr lang="en-US" sz="1700" b="1" dirty="0">
                <a:solidFill>
                  <a:schemeClr val="accent5"/>
                </a:solidFill>
                <a:latin typeface="Calibri"/>
                <a:cs typeface="Calibri"/>
              </a:rPr>
              <a:t>&gt; Phylogenetic analysis </a:t>
            </a:r>
            <a:r>
              <a:rPr lang="en-US" sz="1700" dirty="0">
                <a:solidFill>
                  <a:schemeClr val="accent1"/>
                </a:solidFill>
                <a:latin typeface="Calibri"/>
                <a:cs typeface="Calibri"/>
              </a:rPr>
              <a:t>(Beast, </a:t>
            </a:r>
            <a:r>
              <a:rPr lang="en-US" sz="1700" dirty="0" err="1">
                <a:solidFill>
                  <a:schemeClr val="accent1"/>
                </a:solidFill>
                <a:latin typeface="Calibri"/>
                <a:cs typeface="Calibri"/>
              </a:rPr>
              <a:t>Mr</a:t>
            </a:r>
            <a:r>
              <a:rPr lang="en-US" sz="1700" dirty="0">
                <a:solidFill>
                  <a:schemeClr val="accent1"/>
                </a:solidFill>
                <a:latin typeface="Calibri"/>
                <a:cs typeface="Calibri"/>
              </a:rPr>
              <a:t> Bayes)</a:t>
            </a:r>
          </a:p>
          <a:p>
            <a:pPr marL="457200" lvl="1" indent="0" eaLnBrk="0" hangingPunct="0">
              <a:lnSpc>
                <a:spcPct val="90000"/>
              </a:lnSpc>
              <a:buNone/>
            </a:pPr>
            <a:r>
              <a:rPr lang="en-US" sz="1700" b="1" dirty="0">
                <a:solidFill>
                  <a:schemeClr val="accent1"/>
                </a:solidFill>
                <a:latin typeface="Calibri"/>
                <a:cs typeface="Calibri"/>
              </a:rPr>
              <a:t>&gt; </a:t>
            </a:r>
            <a:r>
              <a:rPr lang="en-US" sz="1700" b="1" dirty="0">
                <a:solidFill>
                  <a:schemeClr val="accent5"/>
                </a:solidFill>
                <a:latin typeface="Calibri"/>
                <a:cs typeface="Calibri"/>
              </a:rPr>
              <a:t>Other sequence analysis tools</a:t>
            </a:r>
            <a:r>
              <a:rPr lang="en-US" sz="1700" dirty="0">
                <a:solidFill>
                  <a:schemeClr val="accent5"/>
                </a:solidFill>
                <a:latin typeface="Calibri"/>
                <a:cs typeface="Calibri"/>
              </a:rPr>
              <a:t> </a:t>
            </a:r>
            <a:r>
              <a:rPr lang="en-US" sz="1700" dirty="0">
                <a:solidFill>
                  <a:schemeClr val="accent1"/>
                </a:solidFill>
                <a:latin typeface="Calibri"/>
                <a:cs typeface="Calibri"/>
              </a:rPr>
              <a:t>(BLAST, </a:t>
            </a:r>
            <a:r>
              <a:rPr lang="en-US" sz="1700" dirty="0" err="1">
                <a:solidFill>
                  <a:schemeClr val="accent1"/>
                </a:solidFill>
                <a:latin typeface="Calibri"/>
                <a:cs typeface="Calibri"/>
              </a:rPr>
              <a:t>clustalw</a:t>
            </a:r>
            <a:r>
              <a:rPr lang="en-US" sz="1700" dirty="0">
                <a:solidFill>
                  <a:schemeClr val="accent1"/>
                </a:solidFill>
                <a:latin typeface="Calibri"/>
                <a:cs typeface="Calibri"/>
              </a:rPr>
              <a:t>, HMMER, R)</a:t>
            </a:r>
          </a:p>
          <a:p>
            <a:pPr marL="457200" lvl="1" indent="0">
              <a:buNone/>
              <a:tabLst>
                <a:tab pos="723900" algn="l"/>
                <a:tab pos="1447800" algn="l"/>
                <a:tab pos="2171700" algn="l"/>
                <a:tab pos="2895600" algn="l"/>
                <a:tab pos="3619500" algn="l"/>
                <a:tab pos="4343400" algn="l"/>
                <a:tab pos="5067300" algn="l"/>
              </a:tabLst>
            </a:pPr>
            <a:endParaRPr lang="en-US" sz="2000" dirty="0">
              <a:solidFill>
                <a:schemeClr val="accent1"/>
              </a:solidFill>
              <a:latin typeface="Calibri"/>
              <a:ea typeface="Calibri" pitchFamily="37" charset="0"/>
              <a:cs typeface="Calibri"/>
            </a:endParaRPr>
          </a:p>
        </p:txBody>
      </p:sp>
      <p:pic>
        <p:nvPicPr>
          <p:cNvPr id="8" name="Picture 2"/>
          <p:cNvPicPr>
            <a:picLocks noChangeAspect="1" noChangeArrowheads="1"/>
          </p:cNvPicPr>
          <p:nvPr/>
        </p:nvPicPr>
        <p:blipFill>
          <a:blip r:embed="rId2" cstate="email"/>
          <a:srcRect/>
          <a:stretch>
            <a:fillRect/>
          </a:stretch>
        </p:blipFill>
        <p:spPr bwMode="auto">
          <a:xfrm>
            <a:off x="6553200" y="1523999"/>
            <a:ext cx="2590800" cy="42507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38553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92" y="0"/>
            <a:ext cx="9467436" cy="1142984"/>
          </a:xfrm>
        </p:spPr>
        <p:txBody>
          <a:bodyPr/>
          <a:lstStyle/>
          <a:p>
            <a:pPr algn="ctr"/>
            <a:r>
              <a:rPr lang="en-US" sz="4400" dirty="0">
                <a:latin typeface="Calibri"/>
                <a:cs typeface="Calibri"/>
              </a:rPr>
              <a:t>Other Platforms </a:t>
            </a:r>
            <a:br>
              <a:rPr lang="en-US" sz="3600" dirty="0">
                <a:latin typeface="Calibri"/>
                <a:cs typeface="Calibri"/>
              </a:rPr>
            </a:br>
            <a:r>
              <a:rPr lang="en-US" sz="2400" i="1" dirty="0">
                <a:latin typeface="Calibri"/>
                <a:cs typeface="Calibri"/>
              </a:rPr>
              <a:t>Expanding our research, capacity building and service opportunities </a:t>
            </a:r>
            <a:endParaRPr lang="en-US" sz="2400" dirty="0">
              <a:latin typeface="Calibri"/>
              <a:cs typeface="Calibri"/>
            </a:endParaRPr>
          </a:p>
        </p:txBody>
      </p:sp>
      <p:sp>
        <p:nvSpPr>
          <p:cNvPr id="5" name="TextBox 4"/>
          <p:cNvSpPr txBox="1"/>
          <p:nvPr/>
        </p:nvSpPr>
        <p:spPr>
          <a:xfrm>
            <a:off x="4343400" y="1905000"/>
            <a:ext cx="4800600" cy="3416320"/>
          </a:xfrm>
          <a:prstGeom prst="rect">
            <a:avLst/>
          </a:prstGeom>
          <a:noFill/>
        </p:spPr>
        <p:txBody>
          <a:bodyPr wrap="square" rtlCol="0">
            <a:spAutoFit/>
          </a:bodyPr>
          <a:lstStyle/>
          <a:p>
            <a:pPr marL="347663" indent="-347663"/>
            <a:r>
              <a:rPr lang="en-US" sz="2400" dirty="0">
                <a:solidFill>
                  <a:schemeClr val="accent1"/>
                </a:solidFill>
                <a:latin typeface="Calibri"/>
                <a:ea typeface="Calibri" charset="0"/>
                <a:cs typeface="Calibri"/>
              </a:rPr>
              <a:t>1.  Diagnostics platform (from sequence to impact): </a:t>
            </a:r>
          </a:p>
          <a:p>
            <a:pPr marL="347663" indent="-347663"/>
            <a:r>
              <a:rPr lang="en-US" sz="2400" dirty="0">
                <a:solidFill>
                  <a:schemeClr val="accent1"/>
                </a:solidFill>
                <a:latin typeface="Calibri"/>
                <a:ea typeface="Calibri" charset="0"/>
                <a:cs typeface="Calibri"/>
              </a:rPr>
              <a:t>	Animal and crop diseases</a:t>
            </a:r>
          </a:p>
          <a:p>
            <a:pPr marL="347663" indent="-347663"/>
            <a:endParaRPr lang="en-US" sz="2400" dirty="0">
              <a:solidFill>
                <a:schemeClr val="accent1"/>
              </a:solidFill>
              <a:latin typeface="Calibri"/>
              <a:ea typeface="Calibri" charset="0"/>
              <a:cs typeface="Calibri"/>
            </a:endParaRPr>
          </a:p>
          <a:p>
            <a:pPr marL="347663" indent="-347663"/>
            <a:r>
              <a:rPr lang="en-US" sz="2400" dirty="0">
                <a:solidFill>
                  <a:schemeClr val="accent1"/>
                </a:solidFill>
                <a:latin typeface="Calibri"/>
                <a:ea typeface="Calibri" charset="0"/>
                <a:cs typeface="Calibri"/>
              </a:rPr>
              <a:t>2.  </a:t>
            </a:r>
            <a:r>
              <a:rPr lang="en-US" sz="2400" dirty="0" err="1">
                <a:solidFill>
                  <a:schemeClr val="accent1"/>
                </a:solidFill>
                <a:latin typeface="Calibri"/>
                <a:ea typeface="Calibri" charset="0"/>
                <a:cs typeface="Calibri"/>
              </a:rPr>
              <a:t>Mycotoxin</a:t>
            </a:r>
            <a:r>
              <a:rPr lang="en-US" sz="2400" dirty="0">
                <a:solidFill>
                  <a:schemeClr val="accent1"/>
                </a:solidFill>
                <a:latin typeface="Calibri"/>
                <a:ea typeface="Calibri" charset="0"/>
                <a:cs typeface="Calibri"/>
              </a:rPr>
              <a:t> detection platform</a:t>
            </a:r>
          </a:p>
          <a:p>
            <a:pPr marL="347663" indent="-347663"/>
            <a:endParaRPr lang="en-US" sz="2400" dirty="0">
              <a:solidFill>
                <a:schemeClr val="accent1"/>
              </a:solidFill>
              <a:latin typeface="Calibri"/>
              <a:ea typeface="Calibri" charset="0"/>
              <a:cs typeface="Calibri"/>
            </a:endParaRPr>
          </a:p>
          <a:p>
            <a:pPr marL="347663" indent="-347663"/>
            <a:r>
              <a:rPr lang="en-US" sz="2400" dirty="0">
                <a:solidFill>
                  <a:schemeClr val="accent1"/>
                </a:solidFill>
                <a:latin typeface="Calibri"/>
                <a:ea typeface="Calibri" charset="0"/>
                <a:cs typeface="Calibri"/>
              </a:rPr>
              <a:t>3.  Online data integration and analysis platforms</a:t>
            </a:r>
          </a:p>
          <a:p>
            <a:endParaRPr lang="en-US" sz="2400" dirty="0">
              <a:solidFill>
                <a:srgbClr val="1E1C11"/>
              </a:solidFill>
            </a:endParaRPr>
          </a:p>
        </p:txBody>
      </p:sp>
      <p:pic>
        <p:nvPicPr>
          <p:cNvPr id="6" name="Picture 5" descr="_NEW0429.jpg"/>
          <p:cNvPicPr>
            <a:picLocks noChangeAspect="1"/>
          </p:cNvPicPr>
          <p:nvPr/>
        </p:nvPicPr>
        <p:blipFill>
          <a:blip r:embed="rId2" cstate="email"/>
          <a:srcRect/>
          <a:stretch>
            <a:fillRect/>
          </a:stretch>
        </p:blipFill>
        <p:spPr>
          <a:xfrm>
            <a:off x="914400" y="1905000"/>
            <a:ext cx="3200400" cy="30319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2755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92" y="0"/>
            <a:ext cx="9467436" cy="1142984"/>
          </a:xfrm>
        </p:spPr>
        <p:txBody>
          <a:bodyPr/>
          <a:lstStyle/>
          <a:p>
            <a:pPr algn="ctr"/>
            <a:r>
              <a:rPr lang="en-US" sz="4400" dirty="0">
                <a:latin typeface="Calibri"/>
                <a:cs typeface="Calibri"/>
              </a:rPr>
              <a:t>Key Messages</a:t>
            </a:r>
          </a:p>
        </p:txBody>
      </p:sp>
      <p:sp>
        <p:nvSpPr>
          <p:cNvPr id="4" name="TextBox 1"/>
          <p:cNvSpPr txBox="1">
            <a:spLocks noChangeArrowheads="1"/>
          </p:cNvSpPr>
          <p:nvPr/>
        </p:nvSpPr>
        <p:spPr bwMode="auto">
          <a:xfrm>
            <a:off x="2339280" y="2264767"/>
            <a:ext cx="6934200" cy="20928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600" b="1" dirty="0">
                <a:solidFill>
                  <a:schemeClr val="accent1"/>
                </a:solidFill>
                <a:latin typeface="+mj-lt"/>
                <a:cs typeface="Calibri" charset="0"/>
              </a:rPr>
              <a:t>1 - Uniqueness of </a:t>
            </a:r>
            <a:r>
              <a:rPr lang="en-US" sz="2600" b="1" dirty="0" err="1">
                <a:solidFill>
                  <a:schemeClr val="accent1"/>
                </a:solidFill>
                <a:latin typeface="+mj-lt"/>
                <a:cs typeface="Calibri" charset="0"/>
              </a:rPr>
              <a:t>BecA</a:t>
            </a:r>
            <a:endParaRPr lang="en-US" sz="2600" b="1" dirty="0">
              <a:solidFill>
                <a:schemeClr val="accent1"/>
              </a:solidFill>
              <a:latin typeface="+mj-lt"/>
              <a:cs typeface="Calibri" charset="0"/>
            </a:endParaRPr>
          </a:p>
          <a:p>
            <a:pPr eaLnBrk="1" hangingPunct="1"/>
            <a:r>
              <a:rPr lang="en-US" sz="2600" dirty="0">
                <a:solidFill>
                  <a:schemeClr val="accent1"/>
                </a:solidFill>
                <a:latin typeface="+mj-lt"/>
                <a:cs typeface="Calibri" charset="0"/>
              </a:rPr>
              <a:t>	</a:t>
            </a:r>
          </a:p>
          <a:p>
            <a:pPr eaLnBrk="1" hangingPunct="1"/>
            <a:r>
              <a:rPr lang="en-US" sz="2600" b="1" dirty="0">
                <a:solidFill>
                  <a:schemeClr val="accent1"/>
                </a:solidFill>
                <a:latin typeface="+mj-lt"/>
                <a:cs typeface="Calibri" charset="0"/>
              </a:rPr>
              <a:t>2 - Where we are now and where we plan to go</a:t>
            </a:r>
          </a:p>
          <a:p>
            <a:pPr eaLnBrk="1" hangingPunct="1"/>
            <a:r>
              <a:rPr lang="en-US" sz="2600" dirty="0">
                <a:solidFill>
                  <a:schemeClr val="accent1"/>
                </a:solidFill>
                <a:latin typeface="+mj-lt"/>
                <a:cs typeface="Calibri" charset="0"/>
              </a:rPr>
              <a:t>	</a:t>
            </a:r>
          </a:p>
          <a:p>
            <a:pPr eaLnBrk="1" hangingPunct="1"/>
            <a:r>
              <a:rPr lang="en-US" sz="2600" b="1" dirty="0">
                <a:solidFill>
                  <a:schemeClr val="accent1"/>
                </a:solidFill>
                <a:latin typeface="+mj-lt"/>
                <a:cs typeface="Calibri" charset="0"/>
              </a:rPr>
              <a:t>3 - Investment/funding opportunities</a:t>
            </a:r>
            <a:endParaRPr lang="en-US" sz="2600" dirty="0">
              <a:solidFill>
                <a:schemeClr val="accent1"/>
              </a:solidFill>
              <a:latin typeface="+mj-lt"/>
              <a:cs typeface="Calibri" charset="0"/>
            </a:endParaRPr>
          </a:p>
        </p:txBody>
      </p:sp>
      <p:pic>
        <p:nvPicPr>
          <p:cNvPr id="5" name="Picture 50" descr="Picture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08366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92" y="304800"/>
            <a:ext cx="9467436" cy="838184"/>
          </a:xfrm>
        </p:spPr>
        <p:txBody>
          <a:bodyPr/>
          <a:lstStyle/>
          <a:p>
            <a:pPr algn="ctr"/>
            <a:r>
              <a:rPr lang="en-US" sz="4400" dirty="0">
                <a:latin typeface="Calibri"/>
                <a:cs typeface="Calibri"/>
              </a:rPr>
              <a:t>Key messages</a:t>
            </a:r>
          </a:p>
        </p:txBody>
      </p:sp>
      <p:sp>
        <p:nvSpPr>
          <p:cNvPr id="4" name="TextBox 1"/>
          <p:cNvSpPr txBox="1">
            <a:spLocks noChangeArrowheads="1"/>
          </p:cNvSpPr>
          <p:nvPr/>
        </p:nvSpPr>
        <p:spPr bwMode="auto">
          <a:xfrm>
            <a:off x="2536032" y="1600200"/>
            <a:ext cx="6912768" cy="44935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600" b="1" dirty="0">
                <a:solidFill>
                  <a:schemeClr val="accent1"/>
                </a:solidFill>
                <a:latin typeface="Calibri"/>
                <a:cs typeface="Calibri"/>
              </a:rPr>
              <a:t>1 - Uniqueness of </a:t>
            </a:r>
            <a:r>
              <a:rPr lang="en-US" sz="2600" b="1" dirty="0" err="1">
                <a:solidFill>
                  <a:schemeClr val="accent1"/>
                </a:solidFill>
                <a:latin typeface="Calibri"/>
                <a:cs typeface="Calibri"/>
              </a:rPr>
              <a:t>BecA</a:t>
            </a:r>
            <a:endParaRPr lang="en-US" sz="2600" b="1" dirty="0">
              <a:solidFill>
                <a:schemeClr val="accent1"/>
              </a:solidFill>
              <a:latin typeface="Calibri"/>
              <a:cs typeface="Calibri"/>
            </a:endParaRPr>
          </a:p>
          <a:p>
            <a:pPr eaLnBrk="1" hangingPunct="1"/>
            <a:r>
              <a:rPr lang="en-US" sz="2200" dirty="0">
                <a:solidFill>
                  <a:schemeClr val="accent1"/>
                </a:solidFill>
                <a:latin typeface="Calibri"/>
                <a:cs typeface="Calibri"/>
              </a:rPr>
              <a:t>Key player in enhancing agricultural science and technology capacity in Africa</a:t>
            </a:r>
          </a:p>
          <a:p>
            <a:pPr eaLnBrk="1" hangingPunct="1"/>
            <a:endParaRPr lang="en-US" sz="2600" dirty="0">
              <a:solidFill>
                <a:schemeClr val="accent1"/>
              </a:solidFill>
              <a:latin typeface="Calibri"/>
              <a:cs typeface="Calibri"/>
            </a:endParaRPr>
          </a:p>
          <a:p>
            <a:pPr eaLnBrk="1" hangingPunct="1"/>
            <a:r>
              <a:rPr lang="en-US" sz="2600" b="1" dirty="0">
                <a:solidFill>
                  <a:schemeClr val="accent1"/>
                </a:solidFill>
                <a:latin typeface="Calibri"/>
                <a:cs typeface="Calibri"/>
              </a:rPr>
              <a:t>2 - Where we are now and where we plan to go</a:t>
            </a:r>
          </a:p>
          <a:p>
            <a:pPr eaLnBrk="1" hangingPunct="1"/>
            <a:r>
              <a:rPr lang="en-US" sz="2200" dirty="0">
                <a:solidFill>
                  <a:schemeClr val="accent1"/>
                </a:solidFill>
                <a:latin typeface="Calibri"/>
                <a:cs typeface="Calibri"/>
              </a:rPr>
              <a:t>State of the art facility for use to engage the scientific community to focus on Africa agricultural issues</a:t>
            </a:r>
          </a:p>
          <a:p>
            <a:pPr eaLnBrk="1" hangingPunct="1"/>
            <a:endParaRPr lang="en-US" dirty="0">
              <a:solidFill>
                <a:schemeClr val="accent1"/>
              </a:solidFill>
              <a:latin typeface="Calibri"/>
              <a:cs typeface="Calibri"/>
            </a:endParaRPr>
          </a:p>
          <a:p>
            <a:pPr eaLnBrk="1" hangingPunct="1"/>
            <a:r>
              <a:rPr lang="en-US" sz="2600" b="1" dirty="0">
                <a:solidFill>
                  <a:schemeClr val="accent1"/>
                </a:solidFill>
                <a:latin typeface="Calibri"/>
                <a:cs typeface="Calibri"/>
              </a:rPr>
              <a:t>3 - Investment/funding opportunities</a:t>
            </a:r>
          </a:p>
          <a:p>
            <a:pPr eaLnBrk="1" hangingPunct="1"/>
            <a:r>
              <a:rPr lang="en-US" sz="2200" dirty="0">
                <a:solidFill>
                  <a:schemeClr val="accent1"/>
                </a:solidFill>
                <a:latin typeface="Calibri"/>
                <a:cs typeface="Calibri"/>
              </a:rPr>
              <a:t>Research</a:t>
            </a:r>
          </a:p>
          <a:p>
            <a:pPr eaLnBrk="1" hangingPunct="1"/>
            <a:r>
              <a:rPr lang="en-US" sz="2200" dirty="0">
                <a:solidFill>
                  <a:schemeClr val="accent1"/>
                </a:solidFill>
                <a:latin typeface="Calibri"/>
                <a:cs typeface="Calibri"/>
              </a:rPr>
              <a:t>Capacity building</a:t>
            </a:r>
          </a:p>
          <a:p>
            <a:pPr eaLnBrk="1" hangingPunct="1"/>
            <a:r>
              <a:rPr lang="en-US" sz="2200" dirty="0">
                <a:solidFill>
                  <a:schemeClr val="accent1"/>
                </a:solidFill>
                <a:latin typeface="Calibri"/>
                <a:cs typeface="Calibri"/>
              </a:rPr>
              <a:t>Product development</a:t>
            </a:r>
          </a:p>
        </p:txBody>
      </p:sp>
      <p:pic>
        <p:nvPicPr>
          <p:cNvPr id="5" name="Picture 50" descr="Picture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99885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0" descr="Picture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38092" y="228600"/>
            <a:ext cx="9467436" cy="761984"/>
          </a:xfrm>
        </p:spPr>
        <p:txBody>
          <a:bodyPr/>
          <a:lstStyle/>
          <a:p>
            <a:pPr algn="ctr"/>
            <a:r>
              <a:rPr lang="en-US" sz="4400" dirty="0" err="1">
                <a:latin typeface="Calibri"/>
                <a:cs typeface="Calibri"/>
              </a:rPr>
              <a:t>BecA</a:t>
            </a:r>
            <a:r>
              <a:rPr lang="en-US" sz="4400" dirty="0">
                <a:latin typeface="Calibri"/>
                <a:cs typeface="Calibri"/>
              </a:rPr>
              <a:t> in the news</a:t>
            </a:r>
          </a:p>
        </p:txBody>
      </p:sp>
      <p:sp>
        <p:nvSpPr>
          <p:cNvPr id="5" name="Content Placeholder 2"/>
          <p:cNvSpPr txBox="1">
            <a:spLocks/>
          </p:cNvSpPr>
          <p:nvPr/>
        </p:nvSpPr>
        <p:spPr>
          <a:xfrm>
            <a:off x="1828800" y="1295400"/>
            <a:ext cx="6934200" cy="18288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Calibri"/>
                <a:cs typeface="Calibri"/>
              </a:rPr>
              <a:t>Bill Gates (Dec. 2009)</a:t>
            </a:r>
          </a:p>
          <a:p>
            <a:r>
              <a:rPr lang="en-US" sz="2400" dirty="0">
                <a:latin typeface="Calibri"/>
                <a:cs typeface="Calibri"/>
              </a:rPr>
              <a:t>The President of Kenya (Nov. 2010)</a:t>
            </a:r>
          </a:p>
          <a:p>
            <a:r>
              <a:rPr lang="en-US" sz="2400" dirty="0">
                <a:latin typeface="Calibri"/>
                <a:cs typeface="Calibri"/>
              </a:rPr>
              <a:t>Chancellor of Germany Angela Merkel (July 2011)</a:t>
            </a:r>
          </a:p>
          <a:p>
            <a:r>
              <a:rPr lang="en-US" sz="2400" dirty="0">
                <a:latin typeface="Calibri"/>
                <a:cs typeface="Calibri"/>
              </a:rPr>
              <a:t>More than 1,500 visitors/year</a:t>
            </a:r>
          </a:p>
        </p:txBody>
      </p:sp>
      <p:pic>
        <p:nvPicPr>
          <p:cNvPr id="6" name="Picture 2" descr="C:\Users\skelemu\AppData\Local\Microsoft\Windows\Temporary Internet Files\Content.Outlook\ZQ4UVV0X\Angela Merkel visiting becA July 12 2011.png"/>
          <p:cNvPicPr>
            <a:picLocks noChangeAspect="1" noChangeArrowheads="1"/>
          </p:cNvPicPr>
          <p:nvPr/>
        </p:nvPicPr>
        <p:blipFill>
          <a:blip r:embed="rId3" cstate="email"/>
          <a:srcRect/>
          <a:stretch>
            <a:fillRect/>
          </a:stretch>
        </p:blipFill>
        <p:spPr bwMode="auto">
          <a:xfrm>
            <a:off x="5105400" y="3041445"/>
            <a:ext cx="4376784" cy="38165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descr="P1080312.JPG"/>
          <p:cNvPicPr>
            <a:picLocks noChangeAspect="1"/>
          </p:cNvPicPr>
          <p:nvPr/>
        </p:nvPicPr>
        <p:blipFill>
          <a:blip r:embed="rId4" cstate="email"/>
          <a:stretch>
            <a:fillRect/>
          </a:stretch>
        </p:blipFill>
        <p:spPr>
          <a:xfrm>
            <a:off x="0" y="3086100"/>
            <a:ext cx="5029200" cy="3771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385460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srcRect/>
          <a:stretch/>
        </p:blipFill>
        <p:spPr>
          <a:xfrm>
            <a:off x="0" y="1828800"/>
            <a:ext cx="9906000" cy="50094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itle 1"/>
          <p:cNvSpPr>
            <a:spLocks noGrp="1"/>
          </p:cNvSpPr>
          <p:nvPr>
            <p:ph type="title"/>
          </p:nvPr>
        </p:nvSpPr>
        <p:spPr>
          <a:xfrm>
            <a:off x="238092" y="76200"/>
            <a:ext cx="9467436" cy="1295400"/>
          </a:xfrm>
        </p:spPr>
        <p:txBody>
          <a:bodyPr/>
          <a:lstStyle/>
          <a:p>
            <a:pPr algn="ctr"/>
            <a:r>
              <a:rPr lang="en-US" sz="4400" dirty="0">
                <a:latin typeface="Calibri"/>
                <a:cs typeface="Calibri"/>
              </a:rPr>
              <a:t>The </a:t>
            </a:r>
            <a:r>
              <a:rPr lang="en-US" sz="4400" dirty="0" err="1">
                <a:latin typeface="Calibri"/>
                <a:cs typeface="Calibri"/>
              </a:rPr>
              <a:t>BecA</a:t>
            </a:r>
            <a:r>
              <a:rPr lang="en-US" sz="4400" dirty="0">
                <a:latin typeface="Calibri"/>
                <a:cs typeface="Calibri"/>
              </a:rPr>
              <a:t> Hub team</a:t>
            </a:r>
            <a:br>
              <a:rPr lang="en-US" sz="4400" dirty="0">
                <a:latin typeface="Calibri"/>
                <a:cs typeface="Calibri"/>
              </a:rPr>
            </a:br>
            <a:r>
              <a:rPr lang="en-US" sz="2800" dirty="0">
                <a:latin typeface="Calibri"/>
                <a:cs typeface="Calibri"/>
              </a:rPr>
              <a:t>08 countries,  17 females, 19 males</a:t>
            </a:r>
            <a:endParaRPr lang="en-US" sz="4400" dirty="0">
              <a:latin typeface="Calibri"/>
              <a:cs typeface="Calibri"/>
            </a:endParaRPr>
          </a:p>
        </p:txBody>
      </p:sp>
      <p:sp>
        <p:nvSpPr>
          <p:cNvPr id="7" name="TextBox 6"/>
          <p:cNvSpPr txBox="1"/>
          <p:nvPr/>
        </p:nvSpPr>
        <p:spPr>
          <a:xfrm>
            <a:off x="1600200" y="1371600"/>
            <a:ext cx="7033296" cy="400110"/>
          </a:xfrm>
          <a:prstGeom prst="rect">
            <a:avLst/>
          </a:prstGeom>
          <a:noFill/>
        </p:spPr>
        <p:txBody>
          <a:bodyPr wrap="none" rtlCol="0">
            <a:spAutoFit/>
          </a:bodyPr>
          <a:lstStyle/>
          <a:p>
            <a:r>
              <a:rPr lang="en-US" sz="2000" b="1" dirty="0">
                <a:solidFill>
                  <a:schemeClr val="bg2">
                    <a:lumMod val="10000"/>
                  </a:schemeClr>
                </a:solidFill>
                <a:latin typeface="Calibri"/>
                <a:cs typeface="Calibri"/>
              </a:rPr>
              <a:t>Australia, Benin, Cameroon, England, Ethiopia, Italy, Kenya, USA</a:t>
            </a:r>
          </a:p>
        </p:txBody>
      </p:sp>
    </p:spTree>
    <p:extLst>
      <p:ext uri="{BB962C8B-B14F-4D97-AF65-F5344CB8AC3E}">
        <p14:creationId xmlns:p14="http://schemas.microsoft.com/office/powerpoint/2010/main" val="6287048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cs typeface="Calibri"/>
              </a:rPr>
              <a:t>Acknowledgements</a:t>
            </a:r>
          </a:p>
        </p:txBody>
      </p:sp>
      <p:sp>
        <p:nvSpPr>
          <p:cNvPr id="4" name="Rectangle 3"/>
          <p:cNvSpPr txBox="1">
            <a:spLocks/>
          </p:cNvSpPr>
          <p:nvPr/>
        </p:nvSpPr>
        <p:spPr bwMode="auto">
          <a:xfrm>
            <a:off x="2133600" y="1447800"/>
            <a:ext cx="6795864" cy="441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20000"/>
              </a:spcBef>
              <a:buFont typeface="Arial" charset="0"/>
              <a:buChar char="•"/>
            </a:pPr>
            <a:r>
              <a:rPr lang="en-GB" sz="2000" dirty="0">
                <a:solidFill>
                  <a:schemeClr val="accent1"/>
                </a:solidFill>
                <a:latin typeface="Calibri"/>
                <a:cs typeface="Calibri"/>
              </a:rPr>
              <a:t>The Government of Kenya</a:t>
            </a:r>
          </a:p>
          <a:p>
            <a:pPr>
              <a:spcBef>
                <a:spcPct val="20000"/>
              </a:spcBef>
              <a:buFont typeface="Arial" charset="0"/>
              <a:buChar char="•"/>
            </a:pPr>
            <a:r>
              <a:rPr lang="en-GB" sz="2000" dirty="0">
                <a:solidFill>
                  <a:schemeClr val="accent1"/>
                </a:solidFill>
                <a:latin typeface="Calibri"/>
                <a:cs typeface="Calibri"/>
              </a:rPr>
              <a:t>Canadian International Development Agency (CIDA)</a:t>
            </a:r>
          </a:p>
          <a:p>
            <a:pPr>
              <a:spcBef>
                <a:spcPct val="20000"/>
              </a:spcBef>
              <a:buFont typeface="Arial" charset="0"/>
              <a:buChar char="•"/>
            </a:pPr>
            <a:r>
              <a:rPr lang="en-GB" sz="2000" dirty="0">
                <a:solidFill>
                  <a:schemeClr val="accent1"/>
                </a:solidFill>
                <a:latin typeface="Calibri"/>
                <a:cs typeface="Calibri"/>
              </a:rPr>
              <a:t>Syngenta Foundation for Sustainable Agriculture</a:t>
            </a:r>
          </a:p>
          <a:p>
            <a:pPr>
              <a:spcBef>
                <a:spcPct val="20000"/>
              </a:spcBef>
              <a:buFont typeface="Arial" charset="0"/>
              <a:buChar char="•"/>
            </a:pPr>
            <a:r>
              <a:rPr lang="en-GB" sz="2000" dirty="0" err="1">
                <a:solidFill>
                  <a:schemeClr val="accent1"/>
                </a:solidFill>
                <a:latin typeface="Calibri"/>
                <a:cs typeface="Calibri"/>
              </a:rPr>
              <a:t>AusAID</a:t>
            </a:r>
            <a:r>
              <a:rPr lang="en-GB" sz="2000" dirty="0">
                <a:solidFill>
                  <a:schemeClr val="accent1"/>
                </a:solidFill>
                <a:latin typeface="Calibri"/>
                <a:cs typeface="Calibri"/>
              </a:rPr>
              <a:t>/CSIRO</a:t>
            </a:r>
          </a:p>
          <a:p>
            <a:pPr>
              <a:spcBef>
                <a:spcPct val="20000"/>
              </a:spcBef>
              <a:buFont typeface="Arial" charset="0"/>
              <a:buChar char="•"/>
            </a:pPr>
            <a:r>
              <a:rPr lang="en-GB" sz="2000" dirty="0">
                <a:solidFill>
                  <a:schemeClr val="accent1"/>
                </a:solidFill>
                <a:latin typeface="Calibri"/>
                <a:cs typeface="Calibri"/>
              </a:rPr>
              <a:t>The Bill &amp; Melinda Gates Foundation</a:t>
            </a:r>
          </a:p>
          <a:p>
            <a:pPr>
              <a:spcBef>
                <a:spcPct val="20000"/>
              </a:spcBef>
              <a:buFont typeface="Arial" charset="0"/>
              <a:buChar char="•"/>
            </a:pPr>
            <a:r>
              <a:rPr lang="en-GB" sz="2000" dirty="0">
                <a:solidFill>
                  <a:schemeClr val="accent1"/>
                </a:solidFill>
                <a:latin typeface="Calibri"/>
                <a:cs typeface="Calibri"/>
              </a:rPr>
              <a:t>Swedish Ministry for Foreign Affairs</a:t>
            </a:r>
          </a:p>
          <a:p>
            <a:pPr>
              <a:spcBef>
                <a:spcPct val="20000"/>
              </a:spcBef>
              <a:buFont typeface="Arial" charset="0"/>
              <a:buChar char="•"/>
            </a:pPr>
            <a:r>
              <a:rPr lang="en-GB" sz="2000" dirty="0">
                <a:solidFill>
                  <a:schemeClr val="accent1"/>
                </a:solidFill>
                <a:latin typeface="Calibri"/>
                <a:cs typeface="Calibri"/>
              </a:rPr>
              <a:t>SIDA</a:t>
            </a:r>
          </a:p>
          <a:p>
            <a:pPr>
              <a:spcBef>
                <a:spcPct val="20000"/>
              </a:spcBef>
              <a:buFont typeface="Arial" charset="0"/>
              <a:buChar char="•"/>
            </a:pPr>
            <a:r>
              <a:rPr lang="en-GB" sz="2000" dirty="0">
                <a:solidFill>
                  <a:schemeClr val="accent1"/>
                </a:solidFill>
                <a:latin typeface="Calibri"/>
                <a:cs typeface="Calibri"/>
              </a:rPr>
              <a:t>Roche</a:t>
            </a:r>
          </a:p>
          <a:p>
            <a:pPr>
              <a:spcBef>
                <a:spcPct val="20000"/>
              </a:spcBef>
              <a:buFont typeface="Arial" charset="0"/>
              <a:buChar char="•"/>
            </a:pPr>
            <a:r>
              <a:rPr lang="en-GB" sz="2000" dirty="0">
                <a:solidFill>
                  <a:schemeClr val="accent1"/>
                </a:solidFill>
                <a:latin typeface="Calibri"/>
                <a:cs typeface="Calibri"/>
              </a:rPr>
              <a:t>Rockefeller Foundation</a:t>
            </a:r>
          </a:p>
          <a:p>
            <a:pPr>
              <a:spcBef>
                <a:spcPct val="20000"/>
              </a:spcBef>
              <a:buFont typeface="Arial" charset="0"/>
              <a:buChar char="•"/>
            </a:pPr>
            <a:r>
              <a:rPr lang="en-GB" sz="2000" dirty="0">
                <a:solidFill>
                  <a:schemeClr val="accent1"/>
                </a:solidFill>
                <a:latin typeface="Calibri"/>
                <a:cs typeface="Calibri"/>
              </a:rPr>
              <a:t>Gatsby Charitable Foundation</a:t>
            </a:r>
          </a:p>
          <a:p>
            <a:pPr>
              <a:spcBef>
                <a:spcPct val="20000"/>
              </a:spcBef>
              <a:buFont typeface="Arial" charset="0"/>
              <a:buChar char="•"/>
            </a:pPr>
            <a:r>
              <a:rPr lang="en-GB" sz="2000" dirty="0">
                <a:solidFill>
                  <a:schemeClr val="accent1"/>
                </a:solidFill>
                <a:latin typeface="Calibri"/>
                <a:cs typeface="Calibri"/>
              </a:rPr>
              <a:t>Doyle Foundation</a:t>
            </a:r>
          </a:p>
          <a:p>
            <a:pPr>
              <a:spcBef>
                <a:spcPct val="20000"/>
              </a:spcBef>
              <a:buFont typeface="Arial" charset="0"/>
              <a:buChar char="•"/>
            </a:pPr>
            <a:r>
              <a:rPr lang="en-GB" sz="2000" dirty="0">
                <a:solidFill>
                  <a:schemeClr val="accent1"/>
                </a:solidFill>
                <a:latin typeface="Calibri"/>
                <a:cs typeface="Calibri"/>
              </a:rPr>
              <a:t>Many others</a:t>
            </a:r>
            <a:endParaRPr lang="en-US" sz="2000" dirty="0">
              <a:solidFill>
                <a:schemeClr val="accent1"/>
              </a:solidFill>
              <a:latin typeface="Calibri"/>
              <a:cs typeface="Calibri"/>
            </a:endParaRPr>
          </a:p>
        </p:txBody>
      </p:sp>
      <p:pic>
        <p:nvPicPr>
          <p:cNvPr id="6" name="Picture 4" descr="Partnerships-imag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391400" y="2856624"/>
            <a:ext cx="2286000" cy="30107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50" descr="Picture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2950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email"/>
          <a:srcRect/>
          <a:stretch>
            <a:fillRect/>
          </a:stretch>
        </p:blipFill>
        <p:spPr bwMode="auto">
          <a:xfrm>
            <a:off x="6810388" y="4000504"/>
            <a:ext cx="2874155" cy="583674"/>
          </a:xfrm>
          <a:prstGeom prst="rect">
            <a:avLst/>
          </a:prstGeom>
          <a:noFill/>
          <a:ln w="9525">
            <a:noFill/>
            <a:miter lim="800000"/>
            <a:headEnd/>
            <a:tailEnd/>
          </a:ln>
        </p:spPr>
      </p:pic>
      <p:sp>
        <p:nvSpPr>
          <p:cNvPr id="7" name="Title 6"/>
          <p:cNvSpPr>
            <a:spLocks noGrp="1"/>
          </p:cNvSpPr>
          <p:nvPr>
            <p:ph type="title"/>
          </p:nvPr>
        </p:nvSpPr>
        <p:spPr/>
        <p:txBody>
          <a:bodyPr/>
          <a:lstStyle/>
          <a:p>
            <a:pPr algn="ctr"/>
            <a:r>
              <a:rPr lang="en-GB" sz="4400" dirty="0">
                <a:latin typeface="Calibri"/>
                <a:cs typeface="Calibri"/>
              </a:rPr>
              <a:t>Laboratory facilities for the Hub</a:t>
            </a:r>
            <a:endParaRPr lang="en-US" sz="4400" dirty="0">
              <a:latin typeface="Calibri"/>
              <a:cs typeface="Calibri"/>
            </a:endParaRPr>
          </a:p>
        </p:txBody>
      </p:sp>
      <p:sp>
        <p:nvSpPr>
          <p:cNvPr id="8" name="Text Placeholder 7"/>
          <p:cNvSpPr>
            <a:spLocks noGrp="1"/>
          </p:cNvSpPr>
          <p:nvPr>
            <p:ph type="body" sz="half" idx="2"/>
          </p:nvPr>
        </p:nvSpPr>
        <p:spPr>
          <a:xfrm>
            <a:off x="5410200" y="1676400"/>
            <a:ext cx="4495800" cy="1828800"/>
          </a:xfrm>
        </p:spPr>
        <p:txBody>
          <a:bodyPr/>
          <a:lstStyle/>
          <a:p>
            <a:r>
              <a:rPr lang="en-US" dirty="0"/>
              <a:t>Seven laboratories (&gt;6000 m</a:t>
            </a:r>
            <a:r>
              <a:rPr lang="en-US" baseline="30000" dirty="0"/>
              <a:t>2</a:t>
            </a:r>
            <a:r>
              <a:rPr lang="en-US" dirty="0"/>
              <a:t>) to provide for livestock, crop and microbial research and training.</a:t>
            </a:r>
          </a:p>
          <a:p>
            <a:r>
              <a:rPr lang="en-US" dirty="0"/>
              <a:t>Laboratory upgrade and construction: </a:t>
            </a:r>
          </a:p>
          <a:p>
            <a:endParaRPr lang="en-US" dirty="0"/>
          </a:p>
        </p:txBody>
      </p:sp>
      <p:pic>
        <p:nvPicPr>
          <p:cNvPr id="10" name="Picture 9" descr="lab image.png"/>
          <p:cNvPicPr>
            <a:picLocks noChangeAspect="1"/>
          </p:cNvPicPr>
          <p:nvPr/>
        </p:nvPicPr>
        <p:blipFill>
          <a:blip r:embed="rId4" cstate="email"/>
          <a:srcRect/>
          <a:stretch>
            <a:fillRect/>
          </a:stretch>
        </p:blipFill>
        <p:spPr>
          <a:xfrm>
            <a:off x="228600" y="1981200"/>
            <a:ext cx="8501122" cy="3778276"/>
          </a:xfrm>
          <a:prstGeom prst="rect">
            <a:avLst/>
          </a:prstGeom>
        </p:spPr>
      </p:pic>
      <p:pic>
        <p:nvPicPr>
          <p:cNvPr id="9" name="Picture 50" descr="Picture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92" y="260648"/>
            <a:ext cx="3346756" cy="785818"/>
          </a:xfrm>
        </p:spPr>
        <p:txBody>
          <a:bodyPr/>
          <a:lstStyle/>
          <a:p>
            <a:r>
              <a:rPr lang="en-US" dirty="0">
                <a:latin typeface="Calibri"/>
                <a:cs typeface="Calibri"/>
              </a:rPr>
              <a:t>Partners</a:t>
            </a:r>
          </a:p>
        </p:txBody>
      </p:sp>
      <p:sp>
        <p:nvSpPr>
          <p:cNvPr id="4" name="Rectangle 3"/>
          <p:cNvSpPr/>
          <p:nvPr/>
        </p:nvSpPr>
        <p:spPr>
          <a:xfrm>
            <a:off x="5030078" y="22274"/>
            <a:ext cx="4857639" cy="381088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7331540" y="102394"/>
            <a:ext cx="2535218" cy="736238"/>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6465168" y="3047119"/>
            <a:ext cx="3448675" cy="381088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rot="1871127">
            <a:off x="4017301" y="1340316"/>
            <a:ext cx="4663880" cy="39444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Line 2"/>
          <p:cNvSpPr>
            <a:spLocks noChangeShapeType="1"/>
          </p:cNvSpPr>
          <p:nvPr/>
        </p:nvSpPr>
        <p:spPr bwMode="auto">
          <a:xfrm>
            <a:off x="4137396" y="1007865"/>
            <a:ext cx="1008063" cy="0"/>
          </a:xfrm>
          <a:prstGeom prst="line">
            <a:avLst/>
          </a:prstGeom>
          <a:noFill/>
          <a:ln w="38100">
            <a:solidFill>
              <a:srgbClr val="4F81BD"/>
            </a:solidFill>
            <a:round/>
            <a:headEnd/>
            <a:tailEnd type="triangle" w="med" len="med"/>
          </a:ln>
        </p:spPr>
        <p:txBody>
          <a:bodyPr/>
          <a:lstStyle/>
          <a:p>
            <a:endParaRPr lang="en-US"/>
          </a:p>
        </p:txBody>
      </p:sp>
      <p:pic>
        <p:nvPicPr>
          <p:cNvPr id="9" name="Picture 0" descr="NEPAD_letterhead_1.jpg"/>
          <p:cNvPicPr>
            <a:picLocks noChangeAspect="1" noChangeArrowheads="1"/>
          </p:cNvPicPr>
          <p:nvPr/>
        </p:nvPicPr>
        <p:blipFill>
          <a:blip r:embed="rId2" cstate="email"/>
          <a:srcRect/>
          <a:stretch>
            <a:fillRect/>
          </a:stretch>
        </p:blipFill>
        <p:spPr bwMode="auto">
          <a:xfrm>
            <a:off x="3568948" y="5943600"/>
            <a:ext cx="1816100" cy="879475"/>
          </a:xfrm>
          <a:prstGeom prst="rect">
            <a:avLst/>
          </a:prstGeom>
          <a:noFill/>
          <a:ln w="9525">
            <a:noFill/>
            <a:miter lim="800000"/>
            <a:headEnd/>
            <a:tailEnd/>
          </a:ln>
        </p:spPr>
      </p:pic>
      <p:sp>
        <p:nvSpPr>
          <p:cNvPr id="10" name="Line 2"/>
          <p:cNvSpPr>
            <a:spLocks noChangeShapeType="1"/>
          </p:cNvSpPr>
          <p:nvPr/>
        </p:nvSpPr>
        <p:spPr bwMode="auto">
          <a:xfrm>
            <a:off x="4669589" y="296863"/>
            <a:ext cx="1008063" cy="0"/>
          </a:xfrm>
          <a:prstGeom prst="line">
            <a:avLst/>
          </a:prstGeom>
          <a:noFill/>
          <a:ln w="38100">
            <a:solidFill>
              <a:srgbClr val="4F81BD"/>
            </a:solidFill>
            <a:round/>
            <a:headEnd/>
            <a:tailEnd type="triangle" w="med" len="med"/>
          </a:ln>
        </p:spPr>
        <p:txBody>
          <a:bodyPr/>
          <a:lstStyle/>
          <a:p>
            <a:endParaRPr lang="en-US"/>
          </a:p>
        </p:txBody>
      </p:sp>
      <p:sp>
        <p:nvSpPr>
          <p:cNvPr id="11" name="Line 3"/>
          <p:cNvSpPr>
            <a:spLocks noChangeShapeType="1"/>
          </p:cNvSpPr>
          <p:nvPr/>
        </p:nvSpPr>
        <p:spPr bwMode="auto">
          <a:xfrm>
            <a:off x="1690665" y="5273877"/>
            <a:ext cx="814388" cy="0"/>
          </a:xfrm>
          <a:prstGeom prst="line">
            <a:avLst/>
          </a:prstGeom>
          <a:noFill/>
          <a:ln w="38100">
            <a:solidFill>
              <a:schemeClr val="tx1"/>
            </a:solidFill>
            <a:round/>
            <a:headEnd/>
            <a:tailEnd/>
          </a:ln>
        </p:spPr>
        <p:txBody>
          <a:bodyPr/>
          <a:lstStyle/>
          <a:p>
            <a:endParaRPr lang="en-US"/>
          </a:p>
        </p:txBody>
      </p:sp>
      <p:sp>
        <p:nvSpPr>
          <p:cNvPr id="12" name="Line 4"/>
          <p:cNvSpPr>
            <a:spLocks noChangeShapeType="1"/>
          </p:cNvSpPr>
          <p:nvPr/>
        </p:nvSpPr>
        <p:spPr bwMode="auto">
          <a:xfrm>
            <a:off x="2098454" y="4562875"/>
            <a:ext cx="814387" cy="0"/>
          </a:xfrm>
          <a:prstGeom prst="line">
            <a:avLst/>
          </a:prstGeom>
          <a:noFill/>
          <a:ln w="38100">
            <a:solidFill>
              <a:schemeClr val="tx1"/>
            </a:solidFill>
            <a:round/>
            <a:headEnd/>
            <a:tailEnd/>
          </a:ln>
        </p:spPr>
        <p:txBody>
          <a:bodyPr/>
          <a:lstStyle/>
          <a:p>
            <a:endParaRPr lang="en-US"/>
          </a:p>
        </p:txBody>
      </p:sp>
      <p:sp>
        <p:nvSpPr>
          <p:cNvPr id="13" name="Line 5"/>
          <p:cNvSpPr>
            <a:spLocks noChangeShapeType="1"/>
          </p:cNvSpPr>
          <p:nvPr/>
        </p:nvSpPr>
        <p:spPr bwMode="auto">
          <a:xfrm>
            <a:off x="2914031" y="3140871"/>
            <a:ext cx="814387" cy="0"/>
          </a:xfrm>
          <a:prstGeom prst="line">
            <a:avLst/>
          </a:prstGeom>
          <a:noFill/>
          <a:ln w="38100">
            <a:solidFill>
              <a:srgbClr val="4F81BD"/>
            </a:solidFill>
            <a:round/>
            <a:headEnd/>
            <a:tailEnd/>
          </a:ln>
        </p:spPr>
        <p:txBody>
          <a:bodyPr/>
          <a:lstStyle/>
          <a:p>
            <a:endParaRPr lang="en-US"/>
          </a:p>
        </p:txBody>
      </p:sp>
      <p:sp>
        <p:nvSpPr>
          <p:cNvPr id="14" name="Line 6"/>
          <p:cNvSpPr>
            <a:spLocks noChangeShapeType="1"/>
          </p:cNvSpPr>
          <p:nvPr/>
        </p:nvSpPr>
        <p:spPr bwMode="auto">
          <a:xfrm>
            <a:off x="3321819" y="2429869"/>
            <a:ext cx="814388" cy="0"/>
          </a:xfrm>
          <a:prstGeom prst="line">
            <a:avLst/>
          </a:prstGeom>
          <a:noFill/>
          <a:ln w="38100">
            <a:solidFill>
              <a:srgbClr val="4F81BD"/>
            </a:solidFill>
            <a:round/>
            <a:headEnd/>
            <a:tailEnd/>
          </a:ln>
        </p:spPr>
        <p:txBody>
          <a:bodyPr/>
          <a:lstStyle/>
          <a:p>
            <a:endParaRPr lang="en-US"/>
          </a:p>
        </p:txBody>
      </p:sp>
      <p:sp>
        <p:nvSpPr>
          <p:cNvPr id="15" name="Line 7"/>
          <p:cNvSpPr>
            <a:spLocks noChangeShapeType="1"/>
          </p:cNvSpPr>
          <p:nvPr/>
        </p:nvSpPr>
        <p:spPr bwMode="auto">
          <a:xfrm>
            <a:off x="3729608" y="1718867"/>
            <a:ext cx="814387" cy="0"/>
          </a:xfrm>
          <a:prstGeom prst="line">
            <a:avLst/>
          </a:prstGeom>
          <a:noFill/>
          <a:ln w="38100">
            <a:solidFill>
              <a:srgbClr val="4F81BD"/>
            </a:solidFill>
            <a:round/>
            <a:headEnd/>
            <a:tailEnd/>
          </a:ln>
        </p:spPr>
        <p:txBody>
          <a:bodyPr/>
          <a:lstStyle/>
          <a:p>
            <a:endParaRPr lang="en-US"/>
          </a:p>
        </p:txBody>
      </p:sp>
      <p:sp>
        <p:nvSpPr>
          <p:cNvPr id="16" name="Line 8"/>
          <p:cNvSpPr>
            <a:spLocks noChangeShapeType="1"/>
          </p:cNvSpPr>
          <p:nvPr/>
        </p:nvSpPr>
        <p:spPr bwMode="auto">
          <a:xfrm>
            <a:off x="1282877" y="5984875"/>
            <a:ext cx="814387" cy="0"/>
          </a:xfrm>
          <a:prstGeom prst="line">
            <a:avLst/>
          </a:prstGeom>
          <a:noFill/>
          <a:ln w="38100">
            <a:solidFill>
              <a:schemeClr val="tx1"/>
            </a:solidFill>
            <a:round/>
            <a:headEnd/>
            <a:tailEnd/>
          </a:ln>
        </p:spPr>
        <p:txBody>
          <a:bodyPr/>
          <a:lstStyle/>
          <a:p>
            <a:endParaRPr lang="en-US"/>
          </a:p>
        </p:txBody>
      </p:sp>
      <p:sp>
        <p:nvSpPr>
          <p:cNvPr id="17" name="Line 9"/>
          <p:cNvSpPr>
            <a:spLocks noChangeShapeType="1"/>
          </p:cNvSpPr>
          <p:nvPr/>
        </p:nvSpPr>
        <p:spPr bwMode="auto">
          <a:xfrm>
            <a:off x="2506242" y="3851873"/>
            <a:ext cx="814388" cy="0"/>
          </a:xfrm>
          <a:prstGeom prst="line">
            <a:avLst/>
          </a:prstGeom>
          <a:noFill/>
          <a:ln w="38100">
            <a:solidFill>
              <a:schemeClr val="tx1"/>
            </a:solidFill>
            <a:round/>
            <a:headEnd/>
            <a:tailEnd/>
          </a:ln>
        </p:spPr>
        <p:txBody>
          <a:bodyPr/>
          <a:lstStyle/>
          <a:p>
            <a:endParaRPr lang="en-US"/>
          </a:p>
        </p:txBody>
      </p:sp>
      <p:pic>
        <p:nvPicPr>
          <p:cNvPr id="18" name="Picture 11" descr="N0005050Logo%20Cimmyt%20600"/>
          <p:cNvPicPr>
            <a:picLocks noChangeAspect="1" noChangeArrowheads="1"/>
          </p:cNvPicPr>
          <p:nvPr/>
        </p:nvPicPr>
        <p:blipFill>
          <a:blip r:embed="rId3" cstate="email"/>
          <a:srcRect/>
          <a:stretch>
            <a:fillRect/>
          </a:stretch>
        </p:blipFill>
        <p:spPr bwMode="auto">
          <a:xfrm>
            <a:off x="4592960" y="1628800"/>
            <a:ext cx="792163" cy="593725"/>
          </a:xfrm>
          <a:prstGeom prst="rect">
            <a:avLst/>
          </a:prstGeom>
          <a:noFill/>
          <a:ln w="9525">
            <a:noFill/>
            <a:miter lim="800000"/>
            <a:headEnd/>
            <a:tailEnd/>
          </a:ln>
        </p:spPr>
      </p:pic>
      <p:sp>
        <p:nvSpPr>
          <p:cNvPr id="19" name="Rectangle 12"/>
          <p:cNvSpPr>
            <a:spLocks noChangeArrowheads="1"/>
          </p:cNvSpPr>
          <p:nvPr/>
        </p:nvSpPr>
        <p:spPr bwMode="auto">
          <a:xfrm rot="18090593">
            <a:off x="-219692" y="2961481"/>
            <a:ext cx="7199313" cy="504825"/>
          </a:xfrm>
          <a:prstGeom prst="rect">
            <a:avLst/>
          </a:prstGeom>
          <a:gradFill rotWithShape="1">
            <a:gsLst>
              <a:gs pos="0">
                <a:srgbClr val="3366FF"/>
              </a:gs>
              <a:gs pos="100000">
                <a:srgbClr val="CCFFFF"/>
              </a:gs>
            </a:gsLst>
            <a:lin ang="0" scaled="1"/>
          </a:gradFill>
          <a:ln w="9525">
            <a:solidFill>
              <a:schemeClr val="tx1"/>
            </a:solidFill>
            <a:miter lim="800000"/>
            <a:headEnd/>
            <a:tailEnd/>
          </a:ln>
        </p:spPr>
        <p:txBody>
          <a:bodyPr wrap="none" anchor="ctr"/>
          <a:lstStyle/>
          <a:p>
            <a:pPr algn="ctr"/>
            <a:r>
              <a:rPr lang="en-GB">
                <a:latin typeface="Calibri" charset="0"/>
                <a:cs typeface="Arial" charset="0"/>
              </a:rPr>
              <a:t>Biosciences eastern and central Africa partners</a:t>
            </a:r>
            <a:endParaRPr lang="en-US">
              <a:latin typeface="Calibri" charset="0"/>
              <a:cs typeface="Arial" charset="0"/>
            </a:endParaRPr>
          </a:p>
        </p:txBody>
      </p:sp>
      <p:sp>
        <p:nvSpPr>
          <p:cNvPr id="20" name="Text Box 13"/>
          <p:cNvSpPr txBox="1">
            <a:spLocks noChangeArrowheads="1"/>
          </p:cNvSpPr>
          <p:nvPr/>
        </p:nvSpPr>
        <p:spPr bwMode="auto">
          <a:xfrm>
            <a:off x="704528" y="5794828"/>
            <a:ext cx="652643" cy="369332"/>
          </a:xfrm>
          <a:prstGeom prst="rect">
            <a:avLst/>
          </a:prstGeom>
          <a:noFill/>
          <a:ln w="9525">
            <a:noFill/>
            <a:miter lim="800000"/>
            <a:headEnd/>
            <a:tailEnd/>
          </a:ln>
        </p:spPr>
        <p:txBody>
          <a:bodyPr wrap="none">
            <a:spAutoFit/>
          </a:bodyPr>
          <a:lstStyle/>
          <a:p>
            <a:r>
              <a:rPr lang="en-GB" b="1" dirty="0">
                <a:solidFill>
                  <a:schemeClr val="accent5"/>
                </a:solidFill>
                <a:latin typeface="Calibri" charset="0"/>
                <a:cs typeface="Arial" charset="0"/>
              </a:rPr>
              <a:t>2003</a:t>
            </a:r>
            <a:endParaRPr lang="en-US" b="1" dirty="0">
              <a:solidFill>
                <a:schemeClr val="accent5"/>
              </a:solidFill>
              <a:latin typeface="Calibri" charset="0"/>
              <a:cs typeface="Arial" charset="0"/>
            </a:endParaRPr>
          </a:p>
        </p:txBody>
      </p:sp>
      <p:sp>
        <p:nvSpPr>
          <p:cNvPr id="21" name="Text Box 14"/>
          <p:cNvSpPr txBox="1">
            <a:spLocks noChangeArrowheads="1"/>
          </p:cNvSpPr>
          <p:nvPr/>
        </p:nvSpPr>
        <p:spPr bwMode="auto">
          <a:xfrm>
            <a:off x="1046192" y="5095590"/>
            <a:ext cx="652643" cy="369332"/>
          </a:xfrm>
          <a:prstGeom prst="rect">
            <a:avLst/>
          </a:prstGeom>
          <a:noFill/>
          <a:ln w="9525">
            <a:noFill/>
            <a:miter lim="800000"/>
            <a:headEnd/>
            <a:tailEnd/>
          </a:ln>
        </p:spPr>
        <p:txBody>
          <a:bodyPr wrap="none">
            <a:spAutoFit/>
          </a:bodyPr>
          <a:lstStyle/>
          <a:p>
            <a:r>
              <a:rPr lang="en-GB" b="1" dirty="0">
                <a:solidFill>
                  <a:schemeClr val="accent5"/>
                </a:solidFill>
                <a:latin typeface="Calibri" charset="0"/>
                <a:cs typeface="Arial" charset="0"/>
              </a:rPr>
              <a:t>2004</a:t>
            </a:r>
            <a:endParaRPr lang="en-US" b="1" dirty="0">
              <a:solidFill>
                <a:schemeClr val="accent5"/>
              </a:solidFill>
              <a:latin typeface="Calibri" charset="0"/>
              <a:cs typeface="Arial" charset="0"/>
            </a:endParaRPr>
          </a:p>
        </p:txBody>
      </p:sp>
      <p:sp>
        <p:nvSpPr>
          <p:cNvPr id="22" name="Text Box 15"/>
          <p:cNvSpPr txBox="1">
            <a:spLocks noChangeArrowheads="1"/>
          </p:cNvSpPr>
          <p:nvPr/>
        </p:nvSpPr>
        <p:spPr bwMode="auto">
          <a:xfrm>
            <a:off x="1455624" y="4371542"/>
            <a:ext cx="652643" cy="369332"/>
          </a:xfrm>
          <a:prstGeom prst="rect">
            <a:avLst/>
          </a:prstGeom>
          <a:noFill/>
          <a:ln w="9525">
            <a:noFill/>
            <a:miter lim="800000"/>
            <a:headEnd/>
            <a:tailEnd/>
          </a:ln>
        </p:spPr>
        <p:txBody>
          <a:bodyPr wrap="none">
            <a:spAutoFit/>
          </a:bodyPr>
          <a:lstStyle/>
          <a:p>
            <a:r>
              <a:rPr lang="en-GB" b="1" dirty="0">
                <a:solidFill>
                  <a:schemeClr val="accent5"/>
                </a:solidFill>
                <a:latin typeface="Calibri" charset="0"/>
                <a:cs typeface="Arial" charset="0"/>
              </a:rPr>
              <a:t>2005</a:t>
            </a:r>
            <a:endParaRPr lang="en-US" b="1" dirty="0">
              <a:solidFill>
                <a:schemeClr val="accent5"/>
              </a:solidFill>
              <a:latin typeface="Calibri" charset="0"/>
              <a:cs typeface="Arial" charset="0"/>
            </a:endParaRPr>
          </a:p>
        </p:txBody>
      </p:sp>
      <p:sp>
        <p:nvSpPr>
          <p:cNvPr id="23" name="Text Box 16"/>
          <p:cNvSpPr txBox="1">
            <a:spLocks noChangeArrowheads="1"/>
          </p:cNvSpPr>
          <p:nvPr/>
        </p:nvSpPr>
        <p:spPr bwMode="auto">
          <a:xfrm>
            <a:off x="1856829" y="3671888"/>
            <a:ext cx="652643" cy="369332"/>
          </a:xfrm>
          <a:prstGeom prst="rect">
            <a:avLst/>
          </a:prstGeom>
          <a:noFill/>
          <a:ln w="9525">
            <a:noFill/>
            <a:miter lim="800000"/>
            <a:headEnd/>
            <a:tailEnd/>
          </a:ln>
        </p:spPr>
        <p:txBody>
          <a:bodyPr wrap="none">
            <a:spAutoFit/>
          </a:bodyPr>
          <a:lstStyle/>
          <a:p>
            <a:r>
              <a:rPr lang="en-GB" b="1" dirty="0">
                <a:solidFill>
                  <a:schemeClr val="accent5"/>
                </a:solidFill>
                <a:latin typeface="Calibri" charset="0"/>
                <a:cs typeface="Arial" charset="0"/>
              </a:rPr>
              <a:t>2006</a:t>
            </a:r>
            <a:endParaRPr lang="en-US" b="1" dirty="0">
              <a:solidFill>
                <a:schemeClr val="accent5"/>
              </a:solidFill>
              <a:latin typeface="Calibri" charset="0"/>
              <a:cs typeface="Arial" charset="0"/>
            </a:endParaRPr>
          </a:p>
        </p:txBody>
      </p:sp>
      <p:sp>
        <p:nvSpPr>
          <p:cNvPr id="24" name="Text Box 17"/>
          <p:cNvSpPr txBox="1">
            <a:spLocks noChangeArrowheads="1"/>
          </p:cNvSpPr>
          <p:nvPr/>
        </p:nvSpPr>
        <p:spPr bwMode="auto">
          <a:xfrm>
            <a:off x="2293249" y="2971800"/>
            <a:ext cx="652743" cy="369332"/>
          </a:xfrm>
          <a:prstGeom prst="rect">
            <a:avLst/>
          </a:prstGeom>
          <a:noFill/>
          <a:ln w="9525">
            <a:noFill/>
            <a:miter lim="800000"/>
            <a:headEnd/>
            <a:tailEnd/>
          </a:ln>
        </p:spPr>
        <p:txBody>
          <a:bodyPr wrap="none">
            <a:spAutoFit/>
          </a:bodyPr>
          <a:lstStyle/>
          <a:p>
            <a:r>
              <a:rPr lang="en-GB" b="1" dirty="0">
                <a:solidFill>
                  <a:schemeClr val="accent5"/>
                </a:solidFill>
                <a:latin typeface="Calibri" charset="0"/>
                <a:cs typeface="Arial" charset="0"/>
              </a:rPr>
              <a:t>2007</a:t>
            </a:r>
            <a:endParaRPr lang="en-US" b="1" dirty="0">
              <a:solidFill>
                <a:schemeClr val="accent5"/>
              </a:solidFill>
              <a:latin typeface="Calibri" charset="0"/>
              <a:cs typeface="Arial" charset="0"/>
            </a:endParaRPr>
          </a:p>
        </p:txBody>
      </p:sp>
      <p:sp>
        <p:nvSpPr>
          <p:cNvPr id="25" name="Text Box 18"/>
          <p:cNvSpPr txBox="1">
            <a:spLocks noChangeArrowheads="1"/>
          </p:cNvSpPr>
          <p:nvPr/>
        </p:nvSpPr>
        <p:spPr bwMode="auto">
          <a:xfrm>
            <a:off x="2667899" y="2251365"/>
            <a:ext cx="652743" cy="369332"/>
          </a:xfrm>
          <a:prstGeom prst="rect">
            <a:avLst/>
          </a:prstGeom>
          <a:noFill/>
          <a:ln w="9525">
            <a:noFill/>
            <a:miter lim="800000"/>
            <a:headEnd/>
            <a:tailEnd/>
          </a:ln>
        </p:spPr>
        <p:txBody>
          <a:bodyPr wrap="none">
            <a:spAutoFit/>
          </a:bodyPr>
          <a:lstStyle/>
          <a:p>
            <a:r>
              <a:rPr lang="en-GB" b="1" dirty="0">
                <a:solidFill>
                  <a:schemeClr val="accent5"/>
                </a:solidFill>
                <a:latin typeface="Calibri" charset="0"/>
                <a:cs typeface="Arial" charset="0"/>
              </a:rPr>
              <a:t>2008</a:t>
            </a:r>
            <a:endParaRPr lang="en-US" b="1" dirty="0">
              <a:solidFill>
                <a:schemeClr val="accent5"/>
              </a:solidFill>
              <a:latin typeface="Calibri" charset="0"/>
              <a:cs typeface="Arial" charset="0"/>
            </a:endParaRPr>
          </a:p>
        </p:txBody>
      </p:sp>
      <p:sp>
        <p:nvSpPr>
          <p:cNvPr id="26" name="Text Box 19"/>
          <p:cNvSpPr txBox="1">
            <a:spLocks noChangeArrowheads="1"/>
          </p:cNvSpPr>
          <p:nvPr/>
        </p:nvSpPr>
        <p:spPr bwMode="auto">
          <a:xfrm>
            <a:off x="3512449" y="838632"/>
            <a:ext cx="652743" cy="369332"/>
          </a:xfrm>
          <a:prstGeom prst="rect">
            <a:avLst/>
          </a:prstGeom>
          <a:noFill/>
          <a:ln w="9525">
            <a:noFill/>
            <a:miter lim="800000"/>
            <a:headEnd/>
            <a:tailEnd/>
          </a:ln>
        </p:spPr>
        <p:txBody>
          <a:bodyPr wrap="none">
            <a:spAutoFit/>
          </a:bodyPr>
          <a:lstStyle/>
          <a:p>
            <a:r>
              <a:rPr lang="en-GB" b="1" dirty="0">
                <a:solidFill>
                  <a:schemeClr val="tx1">
                    <a:lumMod val="20000"/>
                    <a:lumOff val="80000"/>
                  </a:schemeClr>
                </a:solidFill>
                <a:latin typeface="Calibri" charset="0"/>
                <a:cs typeface="Arial" charset="0"/>
              </a:rPr>
              <a:t>2010</a:t>
            </a:r>
            <a:endParaRPr lang="en-US" b="1" dirty="0">
              <a:solidFill>
                <a:schemeClr val="tx1">
                  <a:lumMod val="20000"/>
                  <a:lumOff val="80000"/>
                </a:schemeClr>
              </a:solidFill>
              <a:latin typeface="Calibri" charset="0"/>
              <a:cs typeface="Arial" charset="0"/>
            </a:endParaRPr>
          </a:p>
        </p:txBody>
      </p:sp>
      <p:pic>
        <p:nvPicPr>
          <p:cNvPr id="28" name="Picture 21" descr="ICRISAT_Logo"/>
          <p:cNvPicPr>
            <a:picLocks noChangeAspect="1" noChangeArrowheads="1"/>
          </p:cNvPicPr>
          <p:nvPr/>
        </p:nvPicPr>
        <p:blipFill>
          <a:blip r:embed="rId4" cstate="email"/>
          <a:srcRect/>
          <a:stretch>
            <a:fillRect/>
          </a:stretch>
        </p:blipFill>
        <p:spPr bwMode="auto">
          <a:xfrm>
            <a:off x="2216696" y="5517232"/>
            <a:ext cx="508000" cy="709612"/>
          </a:xfrm>
          <a:prstGeom prst="rect">
            <a:avLst/>
          </a:prstGeom>
          <a:noFill/>
          <a:ln w="9525">
            <a:noFill/>
            <a:miter lim="800000"/>
            <a:headEnd/>
            <a:tailEnd/>
          </a:ln>
        </p:spPr>
      </p:pic>
      <p:pic>
        <p:nvPicPr>
          <p:cNvPr id="29" name="Picture 22" descr="i_logo_iita"/>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504728" y="5157192"/>
            <a:ext cx="936625" cy="468313"/>
          </a:xfrm>
          <a:prstGeom prst="rect">
            <a:avLst/>
          </a:prstGeom>
          <a:solidFill>
            <a:schemeClr val="bg1"/>
          </a:solidFill>
          <a:ln w="9525">
            <a:noFill/>
            <a:miter lim="800000"/>
            <a:headEnd/>
            <a:tailEnd/>
          </a:ln>
        </p:spPr>
      </p:pic>
      <p:pic>
        <p:nvPicPr>
          <p:cNvPr id="30" name="Picture 24" descr="csiro_sm"/>
          <p:cNvPicPr>
            <a:picLocks noChangeAspect="1" noChangeArrowheads="1"/>
          </p:cNvPicPr>
          <p:nvPr/>
        </p:nvPicPr>
        <p:blipFill>
          <a:blip r:embed="rId6" cstate="email"/>
          <a:srcRect/>
          <a:stretch>
            <a:fillRect/>
          </a:stretch>
        </p:blipFill>
        <p:spPr bwMode="auto">
          <a:xfrm>
            <a:off x="6542970" y="54511"/>
            <a:ext cx="703873" cy="844648"/>
          </a:xfrm>
          <a:prstGeom prst="rect">
            <a:avLst/>
          </a:prstGeom>
          <a:noFill/>
          <a:ln w="9525">
            <a:noFill/>
            <a:miter lim="800000"/>
            <a:headEnd/>
            <a:tailEnd/>
          </a:ln>
        </p:spPr>
      </p:pic>
      <p:pic>
        <p:nvPicPr>
          <p:cNvPr id="31" name="Picture 26" descr="Home Page">
            <a:hlinkClick r:id="rId7"/>
          </p:cNvPr>
          <p:cNvPicPr>
            <a:picLocks noChangeAspect="1" noChangeArrowheads="1"/>
          </p:cNvPicPr>
          <p:nvPr/>
        </p:nvPicPr>
        <p:blipFill>
          <a:blip r:embed="rId8" cstate="email"/>
          <a:srcRect/>
          <a:stretch>
            <a:fillRect/>
          </a:stretch>
        </p:blipFill>
        <p:spPr bwMode="auto">
          <a:xfrm>
            <a:off x="5646643" y="228600"/>
            <a:ext cx="754888" cy="686892"/>
          </a:xfrm>
          <a:prstGeom prst="rect">
            <a:avLst/>
          </a:prstGeom>
          <a:noFill/>
          <a:ln w="9525">
            <a:noFill/>
            <a:miter lim="800000"/>
            <a:headEnd/>
            <a:tailEnd/>
          </a:ln>
        </p:spPr>
      </p:pic>
      <p:pic>
        <p:nvPicPr>
          <p:cNvPr id="32" name="Picture 28" descr="logo"/>
          <p:cNvPicPr>
            <a:picLocks noChangeAspect="1" noChangeArrowheads="1"/>
          </p:cNvPicPr>
          <p:nvPr/>
        </p:nvPicPr>
        <p:blipFill rotWithShape="1">
          <a:blip r:embed="rId9" cstate="email"/>
          <a:srcRect l="1478" t="17977" r="1361" b="28651"/>
          <a:stretch/>
        </p:blipFill>
        <p:spPr bwMode="auto">
          <a:xfrm>
            <a:off x="8674822" y="2199431"/>
            <a:ext cx="1125909" cy="236600"/>
          </a:xfrm>
          <a:prstGeom prst="rect">
            <a:avLst/>
          </a:prstGeom>
          <a:noFill/>
          <a:ln w="9525">
            <a:solidFill>
              <a:schemeClr val="bg1">
                <a:lumMod val="85000"/>
              </a:schemeClr>
            </a:solidFill>
            <a:miter lim="800000"/>
            <a:headEnd/>
            <a:tailEnd/>
          </a:ln>
        </p:spPr>
      </p:pic>
      <p:pic>
        <p:nvPicPr>
          <p:cNvPr id="33" name="Picture 29" descr="biosafe-logo-250"/>
          <p:cNvPicPr>
            <a:picLocks noChangeAspect="1" noChangeArrowheads="1"/>
          </p:cNvPicPr>
          <p:nvPr/>
        </p:nvPicPr>
        <p:blipFill>
          <a:blip r:embed="rId10" cstate="email"/>
          <a:srcRect/>
          <a:stretch>
            <a:fillRect/>
          </a:stretch>
        </p:blipFill>
        <p:spPr bwMode="auto">
          <a:xfrm>
            <a:off x="8902289" y="5086350"/>
            <a:ext cx="917575" cy="506412"/>
          </a:xfrm>
          <a:prstGeom prst="rect">
            <a:avLst/>
          </a:prstGeom>
          <a:noFill/>
          <a:ln w="9525">
            <a:noFill/>
            <a:miter lim="800000"/>
            <a:headEnd/>
            <a:tailEnd/>
          </a:ln>
        </p:spPr>
      </p:pic>
      <p:pic>
        <p:nvPicPr>
          <p:cNvPr id="34" name="Picture 32" descr="small-size-logo"/>
          <p:cNvPicPr>
            <a:picLocks noChangeAspect="1" noChangeArrowheads="1"/>
          </p:cNvPicPr>
          <p:nvPr/>
        </p:nvPicPr>
        <p:blipFill>
          <a:blip r:embed="rId11" cstate="email"/>
          <a:srcRect/>
          <a:stretch>
            <a:fillRect/>
          </a:stretch>
        </p:blipFill>
        <p:spPr bwMode="auto">
          <a:xfrm>
            <a:off x="6349955" y="1556792"/>
            <a:ext cx="1439862" cy="388938"/>
          </a:xfrm>
          <a:prstGeom prst="rect">
            <a:avLst/>
          </a:prstGeom>
          <a:noFill/>
          <a:ln w="9525">
            <a:noFill/>
            <a:miter lim="800000"/>
            <a:headEnd/>
            <a:tailEnd/>
          </a:ln>
        </p:spPr>
      </p:pic>
      <p:grpSp>
        <p:nvGrpSpPr>
          <p:cNvPr id="35" name="Group 33"/>
          <p:cNvGrpSpPr>
            <a:grpSpLocks/>
          </p:cNvGrpSpPr>
          <p:nvPr/>
        </p:nvGrpSpPr>
        <p:grpSpPr bwMode="auto">
          <a:xfrm>
            <a:off x="6854011" y="6269916"/>
            <a:ext cx="1727398" cy="576933"/>
            <a:chOff x="4512" y="2379"/>
            <a:chExt cx="1104" cy="459"/>
          </a:xfrm>
        </p:grpSpPr>
        <p:sp>
          <p:nvSpPr>
            <p:cNvPr id="36" name="Rectangle 34"/>
            <p:cNvSpPr>
              <a:spLocks noChangeArrowheads="1"/>
            </p:cNvSpPr>
            <p:nvPr/>
          </p:nvSpPr>
          <p:spPr bwMode="auto">
            <a:xfrm>
              <a:off x="4560" y="2379"/>
              <a:ext cx="1056" cy="459"/>
            </a:xfrm>
            <a:prstGeom prst="rect">
              <a:avLst/>
            </a:prstGeom>
            <a:gradFill rotWithShape="1">
              <a:gsLst>
                <a:gs pos="0">
                  <a:srgbClr val="0000CC"/>
                </a:gs>
                <a:gs pos="100000">
                  <a:srgbClr val="FF0000"/>
                </a:gs>
              </a:gsLst>
              <a:lin ang="0" scaled="1"/>
            </a:gradFill>
            <a:ln w="9525">
              <a:noFill/>
              <a:miter lim="800000"/>
              <a:headEnd/>
              <a:tailEnd/>
            </a:ln>
          </p:spPr>
          <p:txBody>
            <a:bodyPr wrap="none" anchor="ctr"/>
            <a:lstStyle/>
            <a:p>
              <a:endParaRPr lang="en-US">
                <a:latin typeface="Calibri" charset="0"/>
              </a:endParaRPr>
            </a:p>
          </p:txBody>
        </p:sp>
        <p:grpSp>
          <p:nvGrpSpPr>
            <p:cNvPr id="37" name="Group 35"/>
            <p:cNvGrpSpPr>
              <a:grpSpLocks/>
            </p:cNvGrpSpPr>
            <p:nvPr/>
          </p:nvGrpSpPr>
          <p:grpSpPr bwMode="auto">
            <a:xfrm>
              <a:off x="4512" y="2427"/>
              <a:ext cx="1031" cy="317"/>
              <a:chOff x="4400" y="2869"/>
              <a:chExt cx="1127" cy="273"/>
            </a:xfrm>
          </p:grpSpPr>
          <p:sp>
            <p:nvSpPr>
              <p:cNvPr id="38" name="Text Box 36"/>
              <p:cNvSpPr txBox="1">
                <a:spLocks noChangeArrowheads="1"/>
              </p:cNvSpPr>
              <p:nvPr/>
            </p:nvSpPr>
            <p:spPr bwMode="auto">
              <a:xfrm>
                <a:off x="4400" y="2869"/>
                <a:ext cx="874" cy="216"/>
              </a:xfrm>
              <a:prstGeom prst="rect">
                <a:avLst/>
              </a:prstGeom>
              <a:noFill/>
              <a:ln w="9525">
                <a:noFill/>
                <a:miter lim="800000"/>
                <a:headEnd/>
                <a:tailEnd/>
              </a:ln>
            </p:spPr>
            <p:txBody>
              <a:bodyPr>
                <a:spAutoFit/>
              </a:bodyPr>
              <a:lstStyle/>
              <a:p>
                <a:pPr algn="ctr"/>
                <a:r>
                  <a:rPr lang="en-GB" sz="800" b="1" dirty="0">
                    <a:solidFill>
                      <a:schemeClr val="bg1"/>
                    </a:solidFill>
                    <a:latin typeface="Calibri" charset="0"/>
                    <a:cs typeface="Arial" charset="0"/>
                  </a:rPr>
                  <a:t>Rural Development Administration of the Republic of Korea</a:t>
                </a:r>
                <a:r>
                  <a:rPr lang="en-GB" sz="900" b="1" dirty="0">
                    <a:solidFill>
                      <a:schemeClr val="bg1"/>
                    </a:solidFill>
                    <a:latin typeface="Calibri" charset="0"/>
                    <a:cs typeface="Arial" charset="0"/>
                  </a:rPr>
                  <a:t> </a:t>
                </a:r>
                <a:endParaRPr lang="en-US" sz="900" b="1" dirty="0">
                  <a:solidFill>
                    <a:schemeClr val="bg1"/>
                  </a:solidFill>
                  <a:latin typeface="Calibri" charset="0"/>
                  <a:cs typeface="Arial" charset="0"/>
                </a:endParaRPr>
              </a:p>
            </p:txBody>
          </p:sp>
          <p:pic>
            <p:nvPicPr>
              <p:cNvPr id="39" name="Picture 37" descr="flag_korea"/>
              <p:cNvPicPr>
                <a:picLocks noChangeAspect="1" noChangeArrowheads="1"/>
              </p:cNvPicPr>
              <p:nvPr/>
            </p:nvPicPr>
            <p:blipFill>
              <a:blip r:embed="rId12" cstate="email"/>
              <a:srcRect/>
              <a:stretch>
                <a:fillRect/>
              </a:stretch>
            </p:blipFill>
            <p:spPr bwMode="auto">
              <a:xfrm>
                <a:off x="5195" y="2921"/>
                <a:ext cx="332" cy="221"/>
              </a:xfrm>
              <a:prstGeom prst="rect">
                <a:avLst/>
              </a:prstGeom>
              <a:solidFill>
                <a:srgbClr val="000066"/>
              </a:solidFill>
              <a:ln w="9525">
                <a:noFill/>
                <a:miter lim="800000"/>
                <a:headEnd/>
                <a:tailEnd/>
              </a:ln>
            </p:spPr>
          </p:pic>
        </p:grpSp>
      </p:grpSp>
      <p:pic>
        <p:nvPicPr>
          <p:cNvPr id="40" name="Picture 38"/>
          <p:cNvPicPr>
            <a:picLocks noChangeAspect="1" noChangeArrowheads="1"/>
          </p:cNvPicPr>
          <p:nvPr/>
        </p:nvPicPr>
        <p:blipFill rotWithShape="1">
          <a:blip r:embed="rId13" cstate="email"/>
          <a:srcRect b="39295"/>
          <a:stretch/>
        </p:blipFill>
        <p:spPr bwMode="auto">
          <a:xfrm>
            <a:off x="7574091" y="5373216"/>
            <a:ext cx="1295400" cy="298744"/>
          </a:xfrm>
          <a:prstGeom prst="rect">
            <a:avLst/>
          </a:prstGeom>
          <a:noFill/>
          <a:ln w="9525">
            <a:noFill/>
            <a:miter lim="800000"/>
            <a:headEnd/>
            <a:tailEnd/>
          </a:ln>
        </p:spPr>
      </p:pic>
      <p:pic>
        <p:nvPicPr>
          <p:cNvPr id="42" name="Picture 40" descr="slulogomedtext"/>
          <p:cNvPicPr>
            <a:picLocks noChangeAspect="1" noChangeArrowheads="1"/>
          </p:cNvPicPr>
          <p:nvPr/>
        </p:nvPicPr>
        <p:blipFill>
          <a:blip r:embed="rId14" cstate="email"/>
          <a:srcRect/>
          <a:stretch>
            <a:fillRect/>
          </a:stretch>
        </p:blipFill>
        <p:spPr bwMode="auto">
          <a:xfrm>
            <a:off x="8222163" y="3789040"/>
            <a:ext cx="490538" cy="604838"/>
          </a:xfrm>
          <a:prstGeom prst="rect">
            <a:avLst/>
          </a:prstGeom>
          <a:noFill/>
          <a:ln w="9525">
            <a:noFill/>
            <a:miter lim="800000"/>
            <a:headEnd/>
            <a:tailEnd/>
          </a:ln>
        </p:spPr>
      </p:pic>
      <p:sp>
        <p:nvSpPr>
          <p:cNvPr id="43" name="Text Box 41"/>
          <p:cNvSpPr txBox="1">
            <a:spLocks noChangeArrowheads="1"/>
          </p:cNvSpPr>
          <p:nvPr/>
        </p:nvSpPr>
        <p:spPr bwMode="auto">
          <a:xfrm>
            <a:off x="3110664" y="1538287"/>
            <a:ext cx="652743" cy="369332"/>
          </a:xfrm>
          <a:prstGeom prst="rect">
            <a:avLst/>
          </a:prstGeom>
          <a:noFill/>
          <a:ln w="9525">
            <a:noFill/>
            <a:miter lim="800000"/>
            <a:headEnd/>
            <a:tailEnd/>
          </a:ln>
        </p:spPr>
        <p:txBody>
          <a:bodyPr wrap="none">
            <a:spAutoFit/>
          </a:bodyPr>
          <a:lstStyle/>
          <a:p>
            <a:r>
              <a:rPr lang="en-GB" b="1" dirty="0">
                <a:solidFill>
                  <a:schemeClr val="accent5"/>
                </a:solidFill>
                <a:latin typeface="Calibri" charset="0"/>
                <a:cs typeface="Arial" charset="0"/>
              </a:rPr>
              <a:t>2009</a:t>
            </a:r>
            <a:endParaRPr lang="en-US" b="1" dirty="0">
              <a:solidFill>
                <a:schemeClr val="accent5"/>
              </a:solidFill>
              <a:latin typeface="Calibri" charset="0"/>
              <a:cs typeface="Arial" charset="0"/>
            </a:endParaRPr>
          </a:p>
        </p:txBody>
      </p:sp>
      <p:pic>
        <p:nvPicPr>
          <p:cNvPr id="44" name="Picture 42" descr="ausaid logo to use"/>
          <p:cNvPicPr>
            <a:picLocks noChangeAspect="1" noChangeArrowheads="1"/>
          </p:cNvPicPr>
          <p:nvPr/>
        </p:nvPicPr>
        <p:blipFill>
          <a:blip r:embed="rId15" cstate="email"/>
          <a:srcRect/>
          <a:stretch>
            <a:fillRect/>
          </a:stretch>
        </p:blipFill>
        <p:spPr bwMode="auto">
          <a:xfrm>
            <a:off x="7399094" y="201314"/>
            <a:ext cx="2454602" cy="560685"/>
          </a:xfrm>
          <a:prstGeom prst="rect">
            <a:avLst/>
          </a:prstGeom>
          <a:noFill/>
          <a:ln w="9525">
            <a:noFill/>
            <a:miter lim="800000"/>
            <a:headEnd/>
            <a:tailEnd/>
          </a:ln>
        </p:spPr>
      </p:pic>
      <p:pic>
        <p:nvPicPr>
          <p:cNvPr id="45" name="Picture 43" descr="logo"/>
          <p:cNvPicPr>
            <a:picLocks noChangeAspect="1" noChangeArrowheads="1"/>
          </p:cNvPicPr>
          <p:nvPr/>
        </p:nvPicPr>
        <p:blipFill rotWithShape="1">
          <a:blip r:embed="rId16" cstate="email"/>
          <a:srcRect/>
          <a:stretch/>
        </p:blipFill>
        <p:spPr bwMode="auto">
          <a:xfrm>
            <a:off x="7574091" y="836712"/>
            <a:ext cx="758562" cy="703992"/>
          </a:xfrm>
          <a:prstGeom prst="rect">
            <a:avLst/>
          </a:prstGeom>
          <a:noFill/>
          <a:ln w="9525">
            <a:noFill/>
            <a:miter lim="800000"/>
            <a:headEnd/>
            <a:tailEnd/>
          </a:ln>
        </p:spPr>
      </p:pic>
      <p:pic>
        <p:nvPicPr>
          <p:cNvPr id="46" name="Picture 44" descr="See full size image">
            <a:hlinkClick r:id="rId17"/>
          </p:cNvPr>
          <p:cNvPicPr>
            <a:picLocks noChangeAspect="1" noChangeArrowheads="1"/>
          </p:cNvPicPr>
          <p:nvPr/>
        </p:nvPicPr>
        <p:blipFill>
          <a:blip r:embed="rId18" cstate="email"/>
          <a:srcRect/>
          <a:stretch>
            <a:fillRect/>
          </a:stretch>
        </p:blipFill>
        <p:spPr bwMode="auto">
          <a:xfrm>
            <a:off x="6921904" y="3263151"/>
            <a:ext cx="1428750" cy="542925"/>
          </a:xfrm>
          <a:prstGeom prst="rect">
            <a:avLst/>
          </a:prstGeom>
          <a:noFill/>
          <a:ln w="9525">
            <a:noFill/>
            <a:miter lim="800000"/>
            <a:headEnd/>
            <a:tailEnd/>
          </a:ln>
        </p:spPr>
      </p:pic>
      <p:pic>
        <p:nvPicPr>
          <p:cNvPr id="47" name="Picture 45" descr="logo">
            <a:hlinkClick r:id="rId19"/>
          </p:cNvPr>
          <p:cNvPicPr>
            <a:picLocks noChangeAspect="1" noChangeArrowheads="1"/>
          </p:cNvPicPr>
          <p:nvPr/>
        </p:nvPicPr>
        <p:blipFill>
          <a:blip r:embed="rId20" cstate="email"/>
          <a:srcRect/>
          <a:stretch>
            <a:fillRect/>
          </a:stretch>
        </p:blipFill>
        <p:spPr bwMode="auto">
          <a:xfrm>
            <a:off x="8392021" y="3347341"/>
            <a:ext cx="1512888" cy="385556"/>
          </a:xfrm>
          <a:prstGeom prst="rect">
            <a:avLst/>
          </a:prstGeom>
          <a:noFill/>
          <a:ln w="9525">
            <a:noFill/>
            <a:miter lim="800000"/>
            <a:headEnd/>
            <a:tailEnd/>
          </a:ln>
        </p:spPr>
      </p:pic>
      <p:pic>
        <p:nvPicPr>
          <p:cNvPr id="48" name="Picture 46" descr="BioInnovate Africa logo"/>
          <p:cNvPicPr>
            <a:picLocks noChangeAspect="1" noChangeArrowheads="1"/>
          </p:cNvPicPr>
          <p:nvPr/>
        </p:nvPicPr>
        <p:blipFill>
          <a:blip r:embed="rId21" cstate="email"/>
          <a:srcRect/>
          <a:stretch>
            <a:fillRect/>
          </a:stretch>
        </p:blipFill>
        <p:spPr bwMode="auto">
          <a:xfrm>
            <a:off x="7829167" y="1731680"/>
            <a:ext cx="713291" cy="766980"/>
          </a:xfrm>
          <a:prstGeom prst="rect">
            <a:avLst/>
          </a:prstGeom>
          <a:noFill/>
          <a:ln w="9525">
            <a:noFill/>
            <a:miter lim="800000"/>
            <a:headEnd/>
            <a:tailEnd/>
          </a:ln>
        </p:spPr>
      </p:pic>
      <p:pic>
        <p:nvPicPr>
          <p:cNvPr id="50" name="Picture 62" descr="UoN.jpg"/>
          <p:cNvPicPr>
            <a:picLocks noChangeAspect="1"/>
          </p:cNvPicPr>
          <p:nvPr/>
        </p:nvPicPr>
        <p:blipFill>
          <a:blip r:embed="rId22" cstate="email"/>
          <a:srcRect/>
          <a:stretch>
            <a:fillRect/>
          </a:stretch>
        </p:blipFill>
        <p:spPr bwMode="auto">
          <a:xfrm>
            <a:off x="8589868" y="2620697"/>
            <a:ext cx="602637" cy="685087"/>
          </a:xfrm>
          <a:prstGeom prst="rect">
            <a:avLst/>
          </a:prstGeom>
          <a:noFill/>
          <a:ln w="9525">
            <a:noFill/>
            <a:miter lim="800000"/>
            <a:headEnd/>
            <a:tailEnd/>
          </a:ln>
        </p:spPr>
      </p:pic>
      <p:pic>
        <p:nvPicPr>
          <p:cNvPr id="51" name="Picture 2"/>
          <p:cNvPicPr>
            <a:picLocks noChangeAspect="1" noChangeArrowheads="1"/>
          </p:cNvPicPr>
          <p:nvPr/>
        </p:nvPicPr>
        <p:blipFill>
          <a:blip r:embed="rId23" cstate="email"/>
          <a:srcRect/>
          <a:stretch>
            <a:fillRect/>
          </a:stretch>
        </p:blipFill>
        <p:spPr bwMode="auto">
          <a:xfrm>
            <a:off x="5557867" y="1556792"/>
            <a:ext cx="666750" cy="676275"/>
          </a:xfrm>
          <a:prstGeom prst="rect">
            <a:avLst/>
          </a:prstGeom>
          <a:noFill/>
          <a:ln w="9525">
            <a:noFill/>
            <a:miter lim="800000"/>
            <a:headEnd/>
            <a:tailEnd/>
          </a:ln>
        </p:spPr>
      </p:pic>
      <p:pic>
        <p:nvPicPr>
          <p:cNvPr id="52" name="Picture 3"/>
          <p:cNvPicPr>
            <a:picLocks noChangeAspect="1" noChangeArrowheads="1"/>
          </p:cNvPicPr>
          <p:nvPr/>
        </p:nvPicPr>
        <p:blipFill>
          <a:blip r:embed="rId24" cstate="email"/>
          <a:srcRect/>
          <a:stretch>
            <a:fillRect/>
          </a:stretch>
        </p:blipFill>
        <p:spPr bwMode="auto">
          <a:xfrm>
            <a:off x="7574091" y="4221088"/>
            <a:ext cx="860425" cy="712787"/>
          </a:xfrm>
          <a:prstGeom prst="rect">
            <a:avLst/>
          </a:prstGeom>
          <a:noFill/>
          <a:ln w="9525">
            <a:noFill/>
            <a:miter lim="800000"/>
            <a:headEnd/>
            <a:tailEnd/>
          </a:ln>
          <a:effectLst/>
        </p:spPr>
      </p:pic>
      <p:pic>
        <p:nvPicPr>
          <p:cNvPr id="53" name="Picture 4"/>
          <p:cNvPicPr>
            <a:picLocks noChangeAspect="1" noChangeArrowheads="1"/>
          </p:cNvPicPr>
          <p:nvPr/>
        </p:nvPicPr>
        <p:blipFill>
          <a:blip r:embed="rId25" cstate="email"/>
          <a:srcRect/>
          <a:stretch>
            <a:fillRect/>
          </a:stretch>
        </p:blipFill>
        <p:spPr bwMode="auto">
          <a:xfrm>
            <a:off x="7458897" y="2595961"/>
            <a:ext cx="457090" cy="565930"/>
          </a:xfrm>
          <a:prstGeom prst="rect">
            <a:avLst/>
          </a:prstGeom>
          <a:noFill/>
          <a:ln w="9525">
            <a:noFill/>
            <a:miter lim="800000"/>
            <a:headEnd/>
            <a:tailEnd/>
          </a:ln>
        </p:spPr>
      </p:pic>
      <p:pic>
        <p:nvPicPr>
          <p:cNvPr id="54" name="Picture 2"/>
          <p:cNvPicPr>
            <a:picLocks noChangeAspect="1" noChangeArrowheads="1"/>
          </p:cNvPicPr>
          <p:nvPr/>
        </p:nvPicPr>
        <p:blipFill>
          <a:blip r:embed="rId26" cstate="email"/>
          <a:srcRect/>
          <a:stretch>
            <a:fillRect/>
          </a:stretch>
        </p:blipFill>
        <p:spPr bwMode="auto">
          <a:xfrm>
            <a:off x="930416" y="6237312"/>
            <a:ext cx="2582424" cy="568133"/>
          </a:xfrm>
          <a:prstGeom prst="rect">
            <a:avLst/>
          </a:prstGeom>
          <a:noFill/>
          <a:ln w="9525">
            <a:noFill/>
            <a:miter lim="800000"/>
            <a:headEnd/>
            <a:tailEnd/>
          </a:ln>
        </p:spPr>
      </p:pic>
      <p:pic>
        <p:nvPicPr>
          <p:cNvPr id="55" name="Picture 3"/>
          <p:cNvPicPr>
            <a:picLocks noChangeAspect="1" noChangeArrowheads="1"/>
          </p:cNvPicPr>
          <p:nvPr/>
        </p:nvPicPr>
        <p:blipFill>
          <a:blip r:embed="rId27" cstate="email">
            <a:clrChange>
              <a:clrFrom>
                <a:srgbClr val="000000"/>
              </a:clrFrom>
              <a:clrTo>
                <a:srgbClr val="000000">
                  <a:alpha val="0"/>
                </a:srgbClr>
              </a:clrTo>
            </a:clrChange>
          </a:blip>
          <a:srcRect/>
          <a:stretch>
            <a:fillRect/>
          </a:stretch>
        </p:blipFill>
        <p:spPr bwMode="auto">
          <a:xfrm>
            <a:off x="5583535" y="6107295"/>
            <a:ext cx="809625" cy="742950"/>
          </a:xfrm>
          <a:prstGeom prst="rect">
            <a:avLst/>
          </a:prstGeom>
          <a:noFill/>
          <a:ln w="9525">
            <a:noFill/>
            <a:miter lim="800000"/>
            <a:headEnd/>
            <a:tailEnd/>
          </a:ln>
        </p:spPr>
      </p:pic>
      <p:pic>
        <p:nvPicPr>
          <p:cNvPr id="56" name="Picture 53"/>
          <p:cNvPicPr>
            <a:picLocks noChangeAspect="1"/>
          </p:cNvPicPr>
          <p:nvPr/>
        </p:nvPicPr>
        <p:blipFill>
          <a:blip r:embed="rId28" cstate="email">
            <a:extLst>
              <a:ext uri="{28A0092B-C50C-407E-A947-70E740481C1C}">
                <a14:useLocalDpi xmlns:a14="http://schemas.microsoft.com/office/drawing/2010/main"/>
              </a:ext>
            </a:extLst>
          </a:blip>
          <a:srcRect/>
          <a:stretch>
            <a:fillRect/>
          </a:stretch>
        </p:blipFill>
        <p:spPr bwMode="auto">
          <a:xfrm>
            <a:off x="5125819" y="980728"/>
            <a:ext cx="2303779" cy="462408"/>
          </a:xfrm>
          <a:prstGeom prst="rect">
            <a:avLst/>
          </a:prstGeom>
          <a:solidFill>
            <a:schemeClr val="accent3"/>
          </a:solidFill>
          <a:ln w="57150">
            <a:solidFill>
              <a:schemeClr val="accent3"/>
            </a:solidFill>
            <a:miter lim="800000"/>
            <a:headEnd/>
            <a:tailEnd/>
          </a:ln>
        </p:spPr>
      </p:pic>
      <p:pic>
        <p:nvPicPr>
          <p:cNvPr id="57" name="Picture 10"/>
          <p:cNvPicPr>
            <a:picLocks noChangeAspect="1" noChangeArrowheads="1"/>
          </p:cNvPicPr>
          <p:nvPr/>
        </p:nvPicPr>
        <p:blipFill>
          <a:blip r:embed="rId29" cstate="email"/>
          <a:srcRect/>
          <a:stretch>
            <a:fillRect/>
          </a:stretch>
        </p:blipFill>
        <p:spPr bwMode="auto">
          <a:xfrm>
            <a:off x="8844155" y="3825152"/>
            <a:ext cx="992188" cy="457200"/>
          </a:xfrm>
          <a:prstGeom prst="rect">
            <a:avLst/>
          </a:prstGeom>
          <a:noFill/>
          <a:ln w="9525">
            <a:noFill/>
            <a:miter lim="800000"/>
            <a:headEnd/>
            <a:tailEnd/>
          </a:ln>
        </p:spPr>
      </p:pic>
      <p:pic>
        <p:nvPicPr>
          <p:cNvPr id="58" name="Picture 15"/>
          <p:cNvPicPr>
            <a:picLocks noChangeAspect="1" noChangeArrowheads="1"/>
          </p:cNvPicPr>
          <p:nvPr/>
        </p:nvPicPr>
        <p:blipFill>
          <a:blip r:embed="rId30" cstate="email"/>
          <a:srcRect/>
          <a:stretch>
            <a:fillRect/>
          </a:stretch>
        </p:blipFill>
        <p:spPr bwMode="auto">
          <a:xfrm>
            <a:off x="6096000" y="5085183"/>
            <a:ext cx="916429" cy="717021"/>
          </a:xfrm>
          <a:prstGeom prst="rect">
            <a:avLst/>
          </a:prstGeom>
          <a:noFill/>
          <a:ln w="9525">
            <a:noFill/>
            <a:miter lim="800000"/>
            <a:headEnd/>
            <a:tailEnd/>
          </a:ln>
        </p:spPr>
      </p:pic>
      <p:pic>
        <p:nvPicPr>
          <p:cNvPr id="59" name="Picture 2" descr="C:\Users\skelemu\AppData\Local\Microsoft\Windows\Temporary Internet Files\Content.Outlook\ZQ4UVV0X\LogoCirad_Recherche_web.jpg"/>
          <p:cNvPicPr>
            <a:picLocks noChangeAspect="1" noChangeArrowheads="1"/>
          </p:cNvPicPr>
          <p:nvPr/>
        </p:nvPicPr>
        <p:blipFill>
          <a:blip r:embed="rId31" cstate="email"/>
          <a:srcRect/>
          <a:stretch>
            <a:fillRect/>
          </a:stretch>
        </p:blipFill>
        <p:spPr bwMode="auto">
          <a:xfrm>
            <a:off x="2864768" y="4509120"/>
            <a:ext cx="1210987" cy="572191"/>
          </a:xfrm>
          <a:prstGeom prst="rect">
            <a:avLst/>
          </a:prstGeom>
          <a:noFill/>
        </p:spPr>
      </p:pic>
      <p:pic>
        <p:nvPicPr>
          <p:cNvPr id="60" name="Picture 4" descr="C:\Users\skelemu\AppData\Local\Microsoft\Windows\Temporary Internet Files\Content.Outlook\ZQ4UVV0X\ACCI_logo.gif"/>
          <p:cNvPicPr>
            <a:picLocks noChangeAspect="1" noChangeArrowheads="1"/>
          </p:cNvPicPr>
          <p:nvPr/>
        </p:nvPicPr>
        <p:blipFill>
          <a:blip r:embed="rId32" cstate="email"/>
          <a:srcRect/>
          <a:stretch>
            <a:fillRect/>
          </a:stretch>
        </p:blipFill>
        <p:spPr bwMode="auto">
          <a:xfrm>
            <a:off x="6926019" y="4293096"/>
            <a:ext cx="648072" cy="929611"/>
          </a:xfrm>
          <a:prstGeom prst="rect">
            <a:avLst/>
          </a:prstGeom>
          <a:noFill/>
        </p:spPr>
      </p:pic>
      <p:pic>
        <p:nvPicPr>
          <p:cNvPr id="61" name="Picture 6" descr="C:\Users\skelemu\AppData\Local\Microsoft\Windows\Temporary Internet Files\Content.Outlook\ZQ4UVV0X\durham_logo.gif"/>
          <p:cNvPicPr>
            <a:picLocks noChangeAspect="1" noChangeArrowheads="1"/>
          </p:cNvPicPr>
          <p:nvPr/>
        </p:nvPicPr>
        <p:blipFill>
          <a:blip r:embed="rId33" cstate="email"/>
          <a:srcRect/>
          <a:stretch>
            <a:fillRect/>
          </a:stretch>
        </p:blipFill>
        <p:spPr bwMode="auto">
          <a:xfrm>
            <a:off x="8438187" y="4293096"/>
            <a:ext cx="1333500" cy="581025"/>
          </a:xfrm>
          <a:prstGeom prst="rect">
            <a:avLst/>
          </a:prstGeom>
          <a:solidFill>
            <a:schemeClr val="accent3"/>
          </a:solidFill>
        </p:spPr>
      </p:pic>
      <p:pic>
        <p:nvPicPr>
          <p:cNvPr id="62" name="Picture 7" descr="C:\Users\skelemu\AppData\Local\Microsoft\Windows\Temporary Internet Files\Content.Outlook\ZQ4UVV0X\JCVI_Logo (2).png"/>
          <p:cNvPicPr>
            <a:picLocks noChangeAspect="1" noChangeArrowheads="1"/>
          </p:cNvPicPr>
          <p:nvPr/>
        </p:nvPicPr>
        <p:blipFill>
          <a:blip r:embed="rId34" cstate="email"/>
          <a:srcRect/>
          <a:stretch>
            <a:fillRect/>
          </a:stretch>
        </p:blipFill>
        <p:spPr bwMode="auto">
          <a:xfrm>
            <a:off x="7574091" y="4941168"/>
            <a:ext cx="1333500" cy="371475"/>
          </a:xfrm>
          <a:prstGeom prst="rect">
            <a:avLst/>
          </a:prstGeom>
          <a:noFill/>
        </p:spPr>
      </p:pic>
      <p:pic>
        <p:nvPicPr>
          <p:cNvPr id="63" name="Picture 2"/>
          <p:cNvPicPr>
            <a:picLocks noChangeAspect="1" noChangeArrowheads="1"/>
          </p:cNvPicPr>
          <p:nvPr/>
        </p:nvPicPr>
        <p:blipFill rotWithShape="1">
          <a:blip r:embed="rId35" cstate="email"/>
          <a:srcRect/>
          <a:stretch/>
        </p:blipFill>
        <p:spPr bwMode="auto">
          <a:xfrm>
            <a:off x="6854011" y="5661248"/>
            <a:ext cx="1436973" cy="512141"/>
          </a:xfrm>
          <a:prstGeom prst="rect">
            <a:avLst/>
          </a:prstGeom>
          <a:noFill/>
          <a:ln w="9525">
            <a:noFill/>
            <a:miter lim="800000"/>
            <a:headEnd/>
            <a:tailEnd/>
          </a:ln>
        </p:spPr>
      </p:pic>
      <p:pic>
        <p:nvPicPr>
          <p:cNvPr id="64" name="Picture 63"/>
          <p:cNvPicPr>
            <a:picLocks noChangeAspect="1"/>
          </p:cNvPicPr>
          <p:nvPr/>
        </p:nvPicPr>
        <p:blipFill>
          <a:blip r:embed="rId36" cstate="email">
            <a:extLst>
              <a:ext uri="{28A0092B-C50C-407E-A947-70E740481C1C}">
                <a14:useLocalDpi xmlns:a14="http://schemas.microsoft.com/office/drawing/2010/main" val="0"/>
              </a:ext>
            </a:extLst>
          </a:blip>
          <a:stretch>
            <a:fillRect/>
          </a:stretch>
        </p:blipFill>
        <p:spPr>
          <a:xfrm>
            <a:off x="9446299" y="836712"/>
            <a:ext cx="396113" cy="513252"/>
          </a:xfrm>
          <a:prstGeom prst="rect">
            <a:avLst/>
          </a:prstGeom>
        </p:spPr>
      </p:pic>
      <p:grpSp>
        <p:nvGrpSpPr>
          <p:cNvPr id="65" name="Group 15"/>
          <p:cNvGrpSpPr/>
          <p:nvPr/>
        </p:nvGrpSpPr>
        <p:grpSpPr>
          <a:xfrm>
            <a:off x="7988312" y="2620697"/>
            <a:ext cx="544203" cy="586538"/>
            <a:chOff x="8286776" y="1357298"/>
            <a:chExt cx="1214446" cy="1285884"/>
          </a:xfrm>
        </p:grpSpPr>
        <p:pic>
          <p:nvPicPr>
            <p:cNvPr id="66" name="Picture 2"/>
            <p:cNvPicPr>
              <a:picLocks noChangeAspect="1" noChangeArrowheads="1"/>
            </p:cNvPicPr>
            <p:nvPr/>
          </p:nvPicPr>
          <p:blipFill>
            <a:blip r:embed="rId37" cstate="email"/>
            <a:srcRect/>
            <a:stretch>
              <a:fillRect/>
            </a:stretch>
          </p:blipFill>
          <p:spPr bwMode="auto">
            <a:xfrm>
              <a:off x="8286776" y="1357298"/>
              <a:ext cx="1214446" cy="1285884"/>
            </a:xfrm>
            <a:prstGeom prst="rect">
              <a:avLst/>
            </a:prstGeom>
            <a:noFill/>
            <a:ln w="9525">
              <a:noFill/>
              <a:miter lim="800000"/>
              <a:headEnd/>
              <a:tailEnd/>
            </a:ln>
            <a:effectLst/>
          </p:spPr>
        </p:pic>
        <p:sp>
          <p:nvSpPr>
            <p:cNvPr id="67" name="Rectangle 66"/>
            <p:cNvSpPr/>
            <p:nvPr/>
          </p:nvSpPr>
          <p:spPr>
            <a:xfrm>
              <a:off x="8286776" y="1357298"/>
              <a:ext cx="1214446" cy="128588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8286776" y="1388980"/>
              <a:ext cx="1214446" cy="121444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19"/>
          <p:cNvGrpSpPr/>
          <p:nvPr/>
        </p:nvGrpSpPr>
        <p:grpSpPr>
          <a:xfrm>
            <a:off x="8366179" y="836712"/>
            <a:ext cx="1044985" cy="625356"/>
            <a:chOff x="7143768" y="5357826"/>
            <a:chExt cx="1357322" cy="857257"/>
          </a:xfrm>
        </p:grpSpPr>
        <p:pic>
          <p:nvPicPr>
            <p:cNvPr id="70" name="Picture 69" descr="UQ.tif"/>
            <p:cNvPicPr>
              <a:picLocks noChangeAspect="1"/>
            </p:cNvPicPr>
            <p:nvPr/>
          </p:nvPicPr>
          <p:blipFill>
            <a:blip r:embed="rId38" cstate="email"/>
            <a:stretch>
              <a:fillRect/>
            </a:stretch>
          </p:blipFill>
          <p:spPr>
            <a:xfrm>
              <a:off x="7143768" y="5357826"/>
              <a:ext cx="1357290" cy="506347"/>
            </a:xfrm>
            <a:prstGeom prst="rect">
              <a:avLst/>
            </a:prstGeom>
          </p:spPr>
        </p:pic>
        <p:pic>
          <p:nvPicPr>
            <p:cNvPr id="71" name="Picture 70" descr="QAAFI.tif"/>
            <p:cNvPicPr>
              <a:picLocks noChangeAspect="1"/>
            </p:cNvPicPr>
            <p:nvPr/>
          </p:nvPicPr>
          <p:blipFill>
            <a:blip r:embed="rId39" cstate="email"/>
            <a:stretch>
              <a:fillRect/>
            </a:stretch>
          </p:blipFill>
          <p:spPr>
            <a:xfrm>
              <a:off x="7143768" y="5857892"/>
              <a:ext cx="1357322" cy="357191"/>
            </a:xfrm>
            <a:prstGeom prst="rect">
              <a:avLst/>
            </a:prstGeom>
          </p:spPr>
        </p:pic>
      </p:grpSp>
      <p:pic>
        <p:nvPicPr>
          <p:cNvPr id="72" name="Picture 3"/>
          <p:cNvPicPr>
            <a:picLocks noChangeAspect="1" noChangeArrowheads="1"/>
          </p:cNvPicPr>
          <p:nvPr/>
        </p:nvPicPr>
        <p:blipFill>
          <a:blip r:embed="rId40" cstate="email"/>
          <a:srcRect/>
          <a:stretch>
            <a:fillRect/>
          </a:stretch>
        </p:blipFill>
        <p:spPr bwMode="auto">
          <a:xfrm>
            <a:off x="6061923" y="3789040"/>
            <a:ext cx="1590863" cy="445442"/>
          </a:xfrm>
          <a:prstGeom prst="rect">
            <a:avLst/>
          </a:prstGeom>
          <a:noFill/>
          <a:ln w="9525">
            <a:noFill/>
            <a:miter lim="800000"/>
            <a:headEnd/>
            <a:tailEnd/>
          </a:ln>
          <a:effectLst/>
        </p:spPr>
      </p:pic>
      <p:pic>
        <p:nvPicPr>
          <p:cNvPr id="73" name="Picture 2"/>
          <p:cNvPicPr>
            <a:picLocks noChangeAspect="1" noChangeArrowheads="1"/>
          </p:cNvPicPr>
          <p:nvPr/>
        </p:nvPicPr>
        <p:blipFill>
          <a:blip r:embed="rId41" cstate="email"/>
          <a:srcRect/>
          <a:stretch>
            <a:fillRect/>
          </a:stretch>
        </p:blipFill>
        <p:spPr bwMode="auto">
          <a:xfrm>
            <a:off x="8609095" y="1630651"/>
            <a:ext cx="1219200" cy="387672"/>
          </a:xfrm>
          <a:prstGeom prst="rect">
            <a:avLst/>
          </a:prstGeom>
          <a:noFill/>
          <a:ln w="9525">
            <a:noFill/>
            <a:miter lim="800000"/>
            <a:headEnd/>
            <a:tailEnd/>
          </a:ln>
          <a:effectLst/>
        </p:spPr>
      </p:pic>
      <p:pic>
        <p:nvPicPr>
          <p:cNvPr id="74" name="Picture 73" descr="UMn.gif"/>
          <p:cNvPicPr>
            <a:picLocks noChangeAspect="1"/>
          </p:cNvPicPr>
          <p:nvPr/>
        </p:nvPicPr>
        <p:blipFill>
          <a:blip r:embed="rId42" cstate="email"/>
          <a:stretch>
            <a:fillRect/>
          </a:stretch>
        </p:blipFill>
        <p:spPr>
          <a:xfrm>
            <a:off x="5854941" y="4365104"/>
            <a:ext cx="988676" cy="648072"/>
          </a:xfrm>
          <a:prstGeom prst="rect">
            <a:avLst/>
          </a:prstGeom>
        </p:spPr>
      </p:pic>
      <p:sp>
        <p:nvSpPr>
          <p:cNvPr id="75" name="Text Box 19"/>
          <p:cNvSpPr txBox="1">
            <a:spLocks noChangeArrowheads="1"/>
          </p:cNvSpPr>
          <p:nvPr/>
        </p:nvSpPr>
        <p:spPr bwMode="auto">
          <a:xfrm>
            <a:off x="4039499" y="124690"/>
            <a:ext cx="652743" cy="369332"/>
          </a:xfrm>
          <a:prstGeom prst="rect">
            <a:avLst/>
          </a:prstGeom>
          <a:noFill/>
          <a:ln w="9525">
            <a:noFill/>
            <a:miter lim="800000"/>
            <a:headEnd/>
            <a:tailEnd/>
          </a:ln>
        </p:spPr>
        <p:txBody>
          <a:bodyPr wrap="none">
            <a:spAutoFit/>
          </a:bodyPr>
          <a:lstStyle/>
          <a:p>
            <a:r>
              <a:rPr lang="en-GB" b="1" dirty="0">
                <a:solidFill>
                  <a:schemeClr val="tx1">
                    <a:lumMod val="20000"/>
                    <a:lumOff val="80000"/>
                  </a:schemeClr>
                </a:solidFill>
                <a:latin typeface="Calibri" charset="0"/>
                <a:cs typeface="Arial" charset="0"/>
              </a:rPr>
              <a:t>2011</a:t>
            </a:r>
            <a:endParaRPr lang="en-US" b="1" dirty="0">
              <a:solidFill>
                <a:schemeClr val="tx1">
                  <a:lumMod val="20000"/>
                  <a:lumOff val="80000"/>
                </a:schemeClr>
              </a:solidFill>
              <a:latin typeface="Calibri" charset="0"/>
              <a:cs typeface="Arial" charset="0"/>
            </a:endParaRPr>
          </a:p>
        </p:txBody>
      </p:sp>
      <p:pic>
        <p:nvPicPr>
          <p:cNvPr id="76" name="Picture 75"/>
          <p:cNvPicPr>
            <a:picLocks noChangeAspect="1"/>
          </p:cNvPicPr>
          <p:nvPr/>
        </p:nvPicPr>
        <p:blipFill>
          <a:blip r:embed="rId43" cstate="email">
            <a:extLst>
              <a:ext uri="{28A0092B-C50C-407E-A947-70E740481C1C}">
                <a14:useLocalDpi xmlns:a14="http://schemas.microsoft.com/office/drawing/2010/main" val="0"/>
              </a:ext>
            </a:extLst>
          </a:blip>
          <a:stretch>
            <a:fillRect/>
          </a:stretch>
        </p:blipFill>
        <p:spPr>
          <a:xfrm>
            <a:off x="8654211" y="5589240"/>
            <a:ext cx="633866" cy="649287"/>
          </a:xfrm>
          <a:prstGeom prst="rect">
            <a:avLst/>
          </a:prstGeom>
        </p:spPr>
      </p:pic>
      <p:pic>
        <p:nvPicPr>
          <p:cNvPr id="77" name="Picture 76"/>
          <p:cNvPicPr>
            <a:picLocks noChangeAspect="1"/>
          </p:cNvPicPr>
          <p:nvPr/>
        </p:nvPicPr>
        <p:blipFill>
          <a:blip r:embed="rId44" cstate="email">
            <a:extLst>
              <a:ext uri="{28A0092B-C50C-407E-A947-70E740481C1C}">
                <a14:useLocalDpi xmlns:a14="http://schemas.microsoft.com/office/drawing/2010/main" val="0"/>
              </a:ext>
            </a:extLst>
          </a:blip>
          <a:stretch>
            <a:fillRect/>
          </a:stretch>
        </p:blipFill>
        <p:spPr>
          <a:xfrm>
            <a:off x="9237777" y="2721375"/>
            <a:ext cx="599866" cy="554593"/>
          </a:xfrm>
          <a:prstGeom prst="rect">
            <a:avLst/>
          </a:prstGeom>
        </p:spPr>
      </p:pic>
      <p:sp>
        <p:nvSpPr>
          <p:cNvPr id="78" name="TextBox 77"/>
          <p:cNvSpPr txBox="1"/>
          <p:nvPr/>
        </p:nvSpPr>
        <p:spPr>
          <a:xfrm>
            <a:off x="8549788" y="6381328"/>
            <a:ext cx="1328559" cy="369332"/>
          </a:xfrm>
          <a:prstGeom prst="rect">
            <a:avLst/>
          </a:prstGeom>
          <a:noFill/>
        </p:spPr>
        <p:txBody>
          <a:bodyPr wrap="none" rtlCol="0">
            <a:spAutoFit/>
          </a:bodyPr>
          <a:lstStyle/>
          <a:p>
            <a:r>
              <a:rPr lang="en-US" b="1" i="1" dirty="0">
                <a:solidFill>
                  <a:srgbClr val="FF0000"/>
                </a:solidFill>
              </a:rPr>
              <a:t>and more </a:t>
            </a:r>
            <a:r>
              <a:rPr lang="en-US" dirty="0">
                <a:solidFill>
                  <a:srgbClr val="FF0000"/>
                </a:solidFill>
              </a:rPr>
              <a:t>…</a:t>
            </a:r>
          </a:p>
        </p:txBody>
      </p:sp>
      <p:pic>
        <p:nvPicPr>
          <p:cNvPr id="79" name="Picture 78"/>
          <p:cNvPicPr>
            <a:picLocks noChangeAspect="1"/>
          </p:cNvPicPr>
          <p:nvPr/>
        </p:nvPicPr>
        <p:blipFill>
          <a:blip r:embed="rId45" cstate="email">
            <a:extLst>
              <a:ext uri="{28A0092B-C50C-407E-A947-70E740481C1C}">
                <a14:useLocalDpi xmlns:a14="http://schemas.microsoft.com/office/drawing/2010/main" val="0"/>
              </a:ext>
            </a:extLst>
          </a:blip>
          <a:stretch>
            <a:fillRect/>
          </a:stretch>
        </p:blipFill>
        <p:spPr>
          <a:xfrm>
            <a:off x="6061923" y="2132856"/>
            <a:ext cx="1472565" cy="548865"/>
          </a:xfrm>
          <a:prstGeom prst="rect">
            <a:avLst/>
          </a:prstGeom>
        </p:spPr>
      </p:pic>
      <p:pic>
        <p:nvPicPr>
          <p:cNvPr id="80" name="Picture 79"/>
          <p:cNvPicPr>
            <a:picLocks noChangeAspect="1"/>
          </p:cNvPicPr>
          <p:nvPr/>
        </p:nvPicPr>
        <p:blipFill>
          <a:blip r:embed="rId46" cstate="email">
            <a:extLst>
              <a:ext uri="{28A0092B-C50C-407E-A947-70E740481C1C}">
                <a14:useLocalDpi xmlns:a14="http://schemas.microsoft.com/office/drawing/2010/main" val="0"/>
              </a:ext>
            </a:extLst>
          </a:blip>
          <a:stretch>
            <a:fillRect/>
          </a:stretch>
        </p:blipFill>
        <p:spPr>
          <a:xfrm>
            <a:off x="4261723" y="2276872"/>
            <a:ext cx="1506759" cy="775936"/>
          </a:xfrm>
          <a:prstGeom prst="rect">
            <a:avLst/>
          </a:prstGeom>
          <a:solidFill>
            <a:schemeClr val="bg1"/>
          </a:solidFill>
        </p:spPr>
      </p:pic>
      <p:pic>
        <p:nvPicPr>
          <p:cNvPr id="81" name="Picture 80"/>
          <p:cNvPicPr>
            <a:picLocks noChangeAspect="1"/>
          </p:cNvPicPr>
          <p:nvPr/>
        </p:nvPicPr>
        <p:blipFill>
          <a:blip r:embed="rId47" cstate="email"/>
          <a:stretch>
            <a:fillRect/>
          </a:stretch>
        </p:blipFill>
        <p:spPr>
          <a:xfrm>
            <a:off x="5845899" y="2852936"/>
            <a:ext cx="899888" cy="896888"/>
          </a:xfrm>
          <a:prstGeom prst="rect">
            <a:avLst/>
          </a:prstGeom>
        </p:spPr>
      </p:pic>
      <p:pic>
        <p:nvPicPr>
          <p:cNvPr id="82" name="Picture 20" descr="logo%20ILRI"/>
          <p:cNvPicPr>
            <a:picLocks noChangeAspect="1" noChangeArrowheads="1"/>
          </p:cNvPicPr>
          <p:nvPr/>
        </p:nvPicPr>
        <p:blipFill>
          <a:blip r:embed="rId48" cstate="email"/>
          <a:srcRect/>
          <a:stretch>
            <a:fillRect/>
          </a:stretch>
        </p:blipFill>
        <p:spPr bwMode="auto">
          <a:xfrm>
            <a:off x="32081" y="6111028"/>
            <a:ext cx="744054" cy="746972"/>
          </a:xfrm>
          <a:prstGeom prst="rect">
            <a:avLst/>
          </a:prstGeom>
          <a:noFill/>
          <a:ln w="9525">
            <a:noFill/>
            <a:miter lim="800000"/>
            <a:headEnd/>
            <a:tailEnd/>
          </a:ln>
        </p:spPr>
      </p:pic>
      <p:pic>
        <p:nvPicPr>
          <p:cNvPr id="84" name="Picture 83"/>
          <p:cNvPicPr>
            <a:picLocks noChangeAspect="1"/>
          </p:cNvPicPr>
          <p:nvPr/>
        </p:nvPicPr>
        <p:blipFill>
          <a:blip r:embed="rId49" cstate="email"/>
          <a:stretch>
            <a:fillRect/>
          </a:stretch>
        </p:blipFill>
        <p:spPr>
          <a:xfrm>
            <a:off x="3728864" y="3100464"/>
            <a:ext cx="1512168" cy="904600"/>
          </a:xfrm>
          <a:prstGeom prst="rect">
            <a:avLst/>
          </a:prstGeom>
        </p:spPr>
      </p:pic>
    </p:spTree>
    <p:extLst>
      <p:ext uri="{BB962C8B-B14F-4D97-AF65-F5344CB8AC3E}">
        <p14:creationId xmlns:p14="http://schemas.microsoft.com/office/powerpoint/2010/main" val="1926530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56" y="116632"/>
            <a:ext cx="9721080" cy="1152128"/>
          </a:xfrm>
        </p:spPr>
        <p:txBody>
          <a:bodyPr/>
          <a:lstStyle/>
          <a:p>
            <a:pPr algn="ctr"/>
            <a:r>
              <a:rPr lang="en-US" sz="3600" dirty="0">
                <a:latin typeface="Calibri"/>
                <a:cs typeface="Calibri"/>
              </a:rPr>
              <a:t>Building a Critical Mass of Scientists </a:t>
            </a:r>
            <a:br>
              <a:rPr lang="en-US" sz="3600" dirty="0">
                <a:latin typeface="Calibri"/>
                <a:cs typeface="Calibri"/>
              </a:rPr>
            </a:br>
            <a:r>
              <a:rPr lang="en-US" sz="3600" dirty="0">
                <a:latin typeface="Calibri"/>
                <a:cs typeface="Calibri"/>
              </a:rPr>
              <a:t>to Tackle Major Agricultural Issues</a:t>
            </a:r>
          </a:p>
        </p:txBody>
      </p:sp>
      <p:sp>
        <p:nvSpPr>
          <p:cNvPr id="4" name="Rectangle 3"/>
          <p:cNvSpPr txBox="1">
            <a:spLocks noChangeArrowheads="1"/>
          </p:cNvSpPr>
          <p:nvPr/>
        </p:nvSpPr>
        <p:spPr bwMode="auto">
          <a:xfrm>
            <a:off x="2288704" y="1700808"/>
            <a:ext cx="7128792" cy="43204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buFontTx/>
              <a:buChar char="•"/>
            </a:pPr>
            <a:r>
              <a:rPr lang="en-GB" dirty="0">
                <a:solidFill>
                  <a:schemeClr val="accent1"/>
                </a:solidFill>
                <a:latin typeface="Calibri"/>
                <a:cs typeface="Calibri"/>
              </a:rPr>
              <a:t>35 core scientific and technical support staff of </a:t>
            </a:r>
            <a:r>
              <a:rPr lang="en-GB" dirty="0" err="1">
                <a:solidFill>
                  <a:schemeClr val="accent1"/>
                </a:solidFill>
                <a:latin typeface="Calibri"/>
                <a:cs typeface="Calibri"/>
              </a:rPr>
              <a:t>BecA</a:t>
            </a:r>
            <a:r>
              <a:rPr lang="en-GB" dirty="0">
                <a:solidFill>
                  <a:schemeClr val="accent1"/>
                </a:solidFill>
                <a:latin typeface="Calibri"/>
                <a:cs typeface="Calibri"/>
              </a:rPr>
              <a:t> Hub</a:t>
            </a:r>
          </a:p>
          <a:p>
            <a:pPr eaLnBrk="1" hangingPunct="1">
              <a:spcBef>
                <a:spcPct val="20000"/>
              </a:spcBef>
              <a:buFontTx/>
              <a:buChar char="•"/>
            </a:pPr>
            <a:r>
              <a:rPr lang="en-GB" dirty="0">
                <a:solidFill>
                  <a:schemeClr val="accent1"/>
                </a:solidFill>
                <a:latin typeface="Calibri"/>
                <a:cs typeface="Calibri"/>
              </a:rPr>
              <a:t>45 scientists and technical staff from ILRI’s Biotech Theme</a:t>
            </a:r>
          </a:p>
          <a:p>
            <a:pPr eaLnBrk="1" hangingPunct="1">
              <a:spcBef>
                <a:spcPct val="20000"/>
              </a:spcBef>
              <a:buFontTx/>
              <a:buChar char="•"/>
            </a:pPr>
            <a:r>
              <a:rPr lang="en-GB" dirty="0">
                <a:solidFill>
                  <a:schemeClr val="accent1"/>
                </a:solidFill>
                <a:latin typeface="Calibri"/>
                <a:cs typeface="Calibri"/>
              </a:rPr>
              <a:t>18 scientists and technical staff from 4 CGIAR crop centres (CIP, CIMMYT and IITA)</a:t>
            </a:r>
          </a:p>
          <a:p>
            <a:pPr eaLnBrk="1" hangingPunct="1">
              <a:spcBef>
                <a:spcPct val="20000"/>
              </a:spcBef>
              <a:buFontTx/>
              <a:buChar char="•"/>
            </a:pPr>
            <a:r>
              <a:rPr lang="en-GB" dirty="0">
                <a:solidFill>
                  <a:schemeClr val="accent1"/>
                </a:solidFill>
                <a:latin typeface="Calibri"/>
                <a:cs typeface="Calibri"/>
              </a:rPr>
              <a:t>A number of affiliated prominent scientists located globally (e.g. Cornell University, Washington State University, Kenyatta University, University of Uppsala, </a:t>
            </a:r>
            <a:r>
              <a:rPr lang="en-GB" dirty="0" err="1">
                <a:solidFill>
                  <a:schemeClr val="accent1"/>
                </a:solidFill>
                <a:latin typeface="Calibri"/>
                <a:cs typeface="Calibri"/>
              </a:rPr>
              <a:t>etc</a:t>
            </a:r>
            <a:r>
              <a:rPr lang="en-GB" dirty="0">
                <a:solidFill>
                  <a:schemeClr val="accent1"/>
                </a:solidFill>
                <a:latin typeface="Calibri"/>
                <a:cs typeface="Calibri"/>
              </a:rPr>
              <a:t>)</a:t>
            </a:r>
            <a:endParaRPr lang="en-US" dirty="0">
              <a:solidFill>
                <a:schemeClr val="accent1"/>
              </a:solidFill>
              <a:latin typeface="Calibri"/>
              <a:cs typeface="Calibri"/>
            </a:endParaRPr>
          </a:p>
        </p:txBody>
      </p:sp>
      <p:pic>
        <p:nvPicPr>
          <p:cNvPr id="5" name="Picture Placeholder 11" descr="DSC01075.JPG"/>
          <p:cNvPicPr>
            <a:picLocks noChangeAspect="1"/>
          </p:cNvPicPr>
          <p:nvPr/>
        </p:nvPicPr>
        <p:blipFill>
          <a:blip r:embed="rId2" cstate="email"/>
          <a:srcRect/>
          <a:stretch>
            <a:fillRect/>
          </a:stretch>
        </p:blipFill>
        <p:spPr>
          <a:xfrm>
            <a:off x="381000" y="1600200"/>
            <a:ext cx="1600200" cy="143529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Picture Placeholder 13" descr="DSC01088.JPG"/>
          <p:cNvPicPr>
            <a:picLocks noChangeAspect="1"/>
          </p:cNvPicPr>
          <p:nvPr/>
        </p:nvPicPr>
        <p:blipFill>
          <a:blip r:embed="rId3" cstate="email"/>
          <a:srcRect/>
          <a:stretch>
            <a:fillRect/>
          </a:stretch>
        </p:blipFill>
        <p:spPr>
          <a:xfrm>
            <a:off x="381000" y="4648200"/>
            <a:ext cx="1614704" cy="1441223"/>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Picture 6" descr="Image"/>
          <p:cNvPicPr>
            <a:picLocks noChangeAspect="1" noChangeArrowheads="1"/>
          </p:cNvPicPr>
          <p:nvPr/>
        </p:nvPicPr>
        <p:blipFill>
          <a:blip r:embed="rId4" cstate="email"/>
          <a:srcRect/>
          <a:stretch>
            <a:fillRect/>
          </a:stretch>
        </p:blipFill>
        <p:spPr bwMode="auto">
          <a:xfrm>
            <a:off x="381000" y="3124200"/>
            <a:ext cx="1600200" cy="1401662"/>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Picture 50" descr="Picture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8585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8092" y="260648"/>
            <a:ext cx="9215502" cy="785818"/>
          </a:xfrm>
        </p:spPr>
        <p:txBody>
          <a:bodyPr/>
          <a:lstStyle/>
          <a:p>
            <a:pPr algn="ctr"/>
            <a:r>
              <a:rPr lang="en-GB" sz="4400" dirty="0" err="1">
                <a:latin typeface="Calibri"/>
                <a:cs typeface="Calibri"/>
              </a:rPr>
              <a:t>BecA</a:t>
            </a:r>
            <a:r>
              <a:rPr lang="en-GB" sz="4400" dirty="0">
                <a:latin typeface="Calibri"/>
                <a:cs typeface="Calibri"/>
              </a:rPr>
              <a:t> Hub</a:t>
            </a:r>
            <a:r>
              <a:rPr lang="en-US" sz="4400" dirty="0">
                <a:latin typeface="Calibri"/>
                <a:cs typeface="Calibri"/>
              </a:rPr>
              <a:t> </a:t>
            </a:r>
            <a:r>
              <a:rPr lang="en-GB" sz="4400" dirty="0">
                <a:latin typeface="Calibri"/>
                <a:cs typeface="Calibri"/>
              </a:rPr>
              <a:t>Core competencies</a:t>
            </a:r>
            <a:endParaRPr lang="en-US" sz="4400" dirty="0">
              <a:latin typeface="Calibri"/>
              <a:cs typeface="Calibri"/>
            </a:endParaRPr>
          </a:p>
        </p:txBody>
      </p:sp>
      <p:sp>
        <p:nvSpPr>
          <p:cNvPr id="11" name="Rectangle 3"/>
          <p:cNvSpPr txBox="1">
            <a:spLocks noGrp="1"/>
          </p:cNvSpPr>
          <p:nvPr>
            <p:ph type="body" sz="half" idx="13"/>
          </p:nvPr>
        </p:nvSpPr>
        <p:spPr bwMode="auto">
          <a:xfrm>
            <a:off x="1371600" y="1752600"/>
            <a:ext cx="4896544" cy="4077072"/>
          </a:xfrm>
          <a:prstGeom prst="rect">
            <a:avLst/>
          </a:prstGeom>
          <a:noFill/>
          <a:ln w="9525">
            <a:noFill/>
            <a:miter lim="800000"/>
            <a:headEnd/>
            <a:tailEnd/>
          </a:ln>
        </p:spPr>
        <p:txBody>
          <a:bodyPr>
            <a:noAutofit/>
          </a:bodyPr>
          <a:lstStyle/>
          <a:p>
            <a:pPr marL="342900" indent="-342900" eaLnBrk="0" hangingPunct="0">
              <a:spcBef>
                <a:spcPct val="20000"/>
              </a:spcBef>
              <a:buFont typeface="Arial" charset="0"/>
              <a:buChar char="•"/>
            </a:pPr>
            <a:r>
              <a:rPr lang="en-GB" sz="2400" dirty="0">
                <a:solidFill>
                  <a:schemeClr val="accent1"/>
                </a:solidFill>
                <a:latin typeface="Calibri"/>
                <a:cs typeface="Calibri"/>
              </a:rPr>
              <a:t>Genomics/</a:t>
            </a:r>
            <a:r>
              <a:rPr lang="en-GB" sz="2400" dirty="0" err="1">
                <a:solidFill>
                  <a:schemeClr val="accent1"/>
                </a:solidFill>
                <a:latin typeface="Calibri"/>
                <a:cs typeface="Calibri"/>
              </a:rPr>
              <a:t>Metagenomics</a:t>
            </a:r>
            <a:endParaRPr lang="en-GB" sz="2400" dirty="0">
              <a:solidFill>
                <a:schemeClr val="accent1"/>
              </a:solidFill>
              <a:latin typeface="Calibri"/>
              <a:cs typeface="Calibri"/>
            </a:endParaRPr>
          </a:p>
          <a:p>
            <a:pPr marL="342900" indent="-342900" eaLnBrk="0" hangingPunct="0">
              <a:spcBef>
                <a:spcPct val="20000"/>
              </a:spcBef>
              <a:buFont typeface="Arial" charset="0"/>
              <a:buChar char="•"/>
            </a:pPr>
            <a:r>
              <a:rPr lang="en-GB" sz="2400" dirty="0">
                <a:solidFill>
                  <a:schemeClr val="accent1"/>
                </a:solidFill>
                <a:latin typeface="Calibri"/>
                <a:cs typeface="Calibri"/>
              </a:rPr>
              <a:t>Bioinformatics </a:t>
            </a:r>
          </a:p>
          <a:p>
            <a:pPr marL="342900" indent="-342900" eaLnBrk="0" hangingPunct="0">
              <a:spcBef>
                <a:spcPct val="20000"/>
              </a:spcBef>
              <a:buFont typeface="Arial" charset="0"/>
              <a:buChar char="•"/>
            </a:pPr>
            <a:r>
              <a:rPr lang="en-GB" sz="2400" dirty="0">
                <a:solidFill>
                  <a:schemeClr val="accent1"/>
                </a:solidFill>
                <a:latin typeface="Calibri"/>
                <a:cs typeface="Calibri"/>
              </a:rPr>
              <a:t>Genetic engineering</a:t>
            </a:r>
          </a:p>
          <a:p>
            <a:pPr marL="342900" indent="-342900" eaLnBrk="0" hangingPunct="0">
              <a:spcBef>
                <a:spcPct val="20000"/>
              </a:spcBef>
              <a:buFont typeface="Arial" charset="0"/>
              <a:buChar char="•"/>
            </a:pPr>
            <a:r>
              <a:rPr lang="en-GB" sz="2400" dirty="0">
                <a:solidFill>
                  <a:schemeClr val="accent1"/>
                </a:solidFill>
                <a:latin typeface="Calibri"/>
                <a:cs typeface="Calibri"/>
              </a:rPr>
              <a:t>Diagnostics </a:t>
            </a:r>
          </a:p>
          <a:p>
            <a:pPr marL="342900" indent="-342900" eaLnBrk="0" hangingPunct="0">
              <a:spcBef>
                <a:spcPct val="20000"/>
              </a:spcBef>
              <a:buFont typeface="Arial" charset="0"/>
              <a:buChar char="•"/>
            </a:pPr>
            <a:r>
              <a:rPr lang="en-GB" sz="2400" dirty="0">
                <a:solidFill>
                  <a:schemeClr val="accent1"/>
                </a:solidFill>
                <a:latin typeface="Calibri"/>
                <a:cs typeface="Calibri"/>
              </a:rPr>
              <a:t>Molecular breeding </a:t>
            </a:r>
          </a:p>
          <a:p>
            <a:pPr marL="342900" indent="-342900" eaLnBrk="0" hangingPunct="0">
              <a:spcBef>
                <a:spcPct val="20000"/>
              </a:spcBef>
              <a:buFont typeface="Arial" charset="0"/>
              <a:buChar char="•"/>
            </a:pPr>
            <a:r>
              <a:rPr lang="en-GB" sz="2400" dirty="0">
                <a:solidFill>
                  <a:schemeClr val="accent1"/>
                </a:solidFill>
                <a:latin typeface="Calibri"/>
                <a:cs typeface="Calibri"/>
              </a:rPr>
              <a:t>Vaccine technology/Immunology</a:t>
            </a:r>
          </a:p>
          <a:p>
            <a:pPr marL="342900" indent="-342900" eaLnBrk="0" hangingPunct="0">
              <a:spcBef>
                <a:spcPct val="20000"/>
              </a:spcBef>
              <a:buFont typeface="Arial" charset="0"/>
              <a:buChar char="•"/>
            </a:pPr>
            <a:r>
              <a:rPr lang="en-GB" sz="2400" dirty="0" err="1">
                <a:solidFill>
                  <a:schemeClr val="accent1"/>
                </a:solidFill>
                <a:latin typeface="Calibri"/>
                <a:cs typeface="Calibri"/>
              </a:rPr>
              <a:t>Mycotoxins</a:t>
            </a:r>
            <a:endParaRPr lang="en-US" sz="2400" dirty="0">
              <a:solidFill>
                <a:schemeClr val="accent1"/>
              </a:solidFill>
              <a:latin typeface="Calibri"/>
              <a:cs typeface="Calibri"/>
            </a:endParaRPr>
          </a:p>
        </p:txBody>
      </p:sp>
      <p:pic>
        <p:nvPicPr>
          <p:cNvPr id="30" name="Picture Placeholder 29" descr="_NEW0425.jpg"/>
          <p:cNvPicPr>
            <a:picLocks noGrp="1" noChangeAspect="1"/>
          </p:cNvPicPr>
          <p:nvPr>
            <p:ph type="pic" idx="16"/>
          </p:nvPr>
        </p:nvPicPr>
        <p:blipFill>
          <a:blip r:embed="rId3" cstate="email"/>
          <a:srcRect/>
          <a:stretch>
            <a:fillRect/>
          </a:stretch>
        </p:blipFill>
        <p:spPr>
          <a:xfrm>
            <a:off x="6477000" y="1600200"/>
            <a:ext cx="2590800" cy="1916452"/>
          </a:xfrm>
        </p:spPr>
        <p:style>
          <a:lnRef idx="3">
            <a:schemeClr val="lt1"/>
          </a:lnRef>
          <a:fillRef idx="1">
            <a:schemeClr val="accent3"/>
          </a:fillRef>
          <a:effectRef idx="1">
            <a:schemeClr val="accent3"/>
          </a:effectRef>
          <a:fontRef idx="minor">
            <a:schemeClr val="lt1"/>
          </a:fontRef>
        </p:style>
      </p:pic>
      <p:pic>
        <p:nvPicPr>
          <p:cNvPr id="15" name="Picture Placeholder 31" descr="_NEW0420.jpg"/>
          <p:cNvPicPr>
            <a:picLocks noChangeAspect="1"/>
          </p:cNvPicPr>
          <p:nvPr/>
        </p:nvPicPr>
        <p:blipFill>
          <a:blip r:embed="rId4" cstate="email"/>
          <a:srcRect/>
          <a:stretch>
            <a:fillRect/>
          </a:stretch>
        </p:blipFill>
        <p:spPr>
          <a:xfrm>
            <a:off x="6477000" y="3657600"/>
            <a:ext cx="2590800" cy="1929561"/>
          </a:xfrm>
          <a:prstGeom prst="rect">
            <a:avLst/>
          </a:prstGeom>
        </p:spPr>
        <p:style>
          <a:lnRef idx="3">
            <a:schemeClr val="lt1"/>
          </a:lnRef>
          <a:fillRef idx="1">
            <a:schemeClr val="accent3"/>
          </a:fillRef>
          <a:effectRef idx="1">
            <a:schemeClr val="accent3"/>
          </a:effectRef>
          <a:fontRef idx="minor">
            <a:schemeClr val="lt1"/>
          </a:fontRef>
        </p:style>
      </p:pic>
      <p:pic>
        <p:nvPicPr>
          <p:cNvPr id="6" name="Picture 50" descr="Picture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Grp="1"/>
          </p:cNvSpPr>
          <p:nvPr>
            <p:ph idx="1"/>
          </p:nvPr>
        </p:nvSpPr>
        <p:spPr bwMode="auto">
          <a:xfrm>
            <a:off x="3686164" y="1828800"/>
            <a:ext cx="5762636" cy="3733800"/>
          </a:xfrm>
          <a:prstGeom prst="rect">
            <a:avLst/>
          </a:prstGeom>
          <a:noFill/>
          <a:ln w="9525">
            <a:noFill/>
            <a:miter lim="800000"/>
            <a:headEnd/>
            <a:tailEnd/>
          </a:ln>
        </p:spPr>
        <p:txBody>
          <a:bodyPr>
            <a:prstTxWarp prst="textNoShape">
              <a:avLst/>
            </a:prstTxWarp>
            <a:normAutofit/>
          </a:bodyPr>
          <a:lstStyle/>
          <a:p>
            <a:pPr marL="509588" indent="-509588" eaLnBrk="0" hangingPunct="0">
              <a:spcBef>
                <a:spcPct val="20000"/>
              </a:spcBef>
              <a:buNone/>
            </a:pPr>
            <a:r>
              <a:rPr lang="en-GB" sz="2400" dirty="0">
                <a:solidFill>
                  <a:schemeClr val="accent1"/>
                </a:solidFill>
                <a:latin typeface="Calibri"/>
                <a:cs typeface="Calibri"/>
              </a:rPr>
              <a:t>1.	Research</a:t>
            </a:r>
          </a:p>
          <a:p>
            <a:pPr marL="509588" indent="-509588" eaLnBrk="0" hangingPunct="0">
              <a:spcBef>
                <a:spcPct val="20000"/>
              </a:spcBef>
              <a:buFontTx/>
              <a:buAutoNum type="arabicPeriod" startAt="2"/>
            </a:pPr>
            <a:r>
              <a:rPr lang="en-GB" sz="2400" dirty="0">
                <a:solidFill>
                  <a:schemeClr val="accent1"/>
                </a:solidFill>
                <a:latin typeface="Calibri"/>
                <a:cs typeface="Calibri"/>
              </a:rPr>
              <a:t>Capacity building and training</a:t>
            </a:r>
          </a:p>
          <a:p>
            <a:pPr marL="509588" indent="-509588" eaLnBrk="0" hangingPunct="0">
              <a:spcBef>
                <a:spcPct val="20000"/>
              </a:spcBef>
              <a:buAutoNum type="arabicPeriod" startAt="2"/>
            </a:pPr>
            <a:r>
              <a:rPr lang="en-GB" sz="2400" dirty="0">
                <a:solidFill>
                  <a:schemeClr val="accent1"/>
                </a:solidFill>
                <a:latin typeface="Calibri"/>
                <a:cs typeface="Calibri"/>
              </a:rPr>
              <a:t>Research and Technology-related services</a:t>
            </a:r>
          </a:p>
          <a:p>
            <a:pPr marL="509588" indent="-509588" eaLnBrk="0" hangingPunct="0">
              <a:spcBef>
                <a:spcPct val="20000"/>
              </a:spcBef>
              <a:buAutoNum type="arabicPeriod" startAt="2"/>
            </a:pPr>
            <a:r>
              <a:rPr lang="en-GB" sz="2400" dirty="0">
                <a:solidFill>
                  <a:schemeClr val="accent1"/>
                </a:solidFill>
                <a:latin typeface="Calibri"/>
                <a:cs typeface="Calibri"/>
              </a:rPr>
              <a:t>Focal point for the agricultural research community in eastern and central Africa</a:t>
            </a:r>
          </a:p>
          <a:p>
            <a:pPr marL="509588" indent="-509588" eaLnBrk="0" hangingPunct="0">
              <a:spcBef>
                <a:spcPct val="20000"/>
              </a:spcBef>
              <a:buAutoNum type="arabicPeriod" startAt="2"/>
            </a:pPr>
            <a:r>
              <a:rPr lang="en-GB" sz="2400" dirty="0">
                <a:solidFill>
                  <a:schemeClr val="accent1"/>
                </a:solidFill>
                <a:latin typeface="Calibri"/>
                <a:cs typeface="Calibri"/>
              </a:rPr>
              <a:t>Promotion of product development and delivery</a:t>
            </a:r>
          </a:p>
        </p:txBody>
      </p:sp>
      <p:sp>
        <p:nvSpPr>
          <p:cNvPr id="9" name="Title 8"/>
          <p:cNvSpPr>
            <a:spLocks noGrp="1"/>
          </p:cNvSpPr>
          <p:nvPr>
            <p:ph type="title"/>
          </p:nvPr>
        </p:nvSpPr>
        <p:spPr>
          <a:xfrm>
            <a:off x="238092" y="357166"/>
            <a:ext cx="9539444" cy="785818"/>
          </a:xfrm>
        </p:spPr>
        <p:txBody>
          <a:bodyPr/>
          <a:lstStyle/>
          <a:p>
            <a:pPr algn="ctr"/>
            <a:r>
              <a:rPr lang="en-US" sz="4400" dirty="0" err="1">
                <a:latin typeface="Calibri"/>
                <a:cs typeface="Calibri"/>
              </a:rPr>
              <a:t>BecA</a:t>
            </a:r>
            <a:r>
              <a:rPr lang="en-US" sz="4400" dirty="0">
                <a:latin typeface="Calibri"/>
                <a:cs typeface="Calibri"/>
              </a:rPr>
              <a:t> Hub: Core activities</a:t>
            </a:r>
          </a:p>
        </p:txBody>
      </p:sp>
      <p:pic>
        <p:nvPicPr>
          <p:cNvPr id="23" name="Picture Placeholder 22" descr="_NEW0487.jpg"/>
          <p:cNvPicPr>
            <a:picLocks noGrp="1" noChangeAspect="1"/>
          </p:cNvPicPr>
          <p:nvPr>
            <p:ph type="pic" idx="15"/>
          </p:nvPr>
        </p:nvPicPr>
        <p:blipFill>
          <a:blip r:embed="rId3" cstate="email"/>
          <a:srcRect/>
          <a:stretch>
            <a:fillRect/>
          </a:stretch>
        </p:blipFill>
        <p:spPr>
          <a:xfrm>
            <a:off x="361256" y="1772816"/>
            <a:ext cx="3220721" cy="3888432"/>
          </a:xfrm>
        </p:spPr>
        <p:style>
          <a:lnRef idx="3">
            <a:schemeClr val="lt1"/>
          </a:lnRef>
          <a:fillRef idx="1">
            <a:schemeClr val="accent3"/>
          </a:fillRef>
          <a:effectRef idx="1">
            <a:schemeClr val="accent3"/>
          </a:effectRef>
          <a:fontRef idx="minor">
            <a:schemeClr val="lt1"/>
          </a:fontRef>
        </p:style>
      </p:pic>
      <p:pic>
        <p:nvPicPr>
          <p:cNvPr id="5" name="Picture 50" descr="Picture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4400" y="6066367"/>
            <a:ext cx="1676400" cy="7916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8042528"/>
      </p:ext>
    </p:extLst>
  </p:cSld>
  <p:clrMapOvr>
    <a:masterClrMapping/>
  </p:clrMapOvr>
</p:sld>
</file>

<file path=ppt/theme/theme1.xml><?xml version="1.0" encoding="utf-8"?>
<a:theme xmlns:a="http://schemas.openxmlformats.org/drawingml/2006/main" name="BecA Presentation template">
  <a:themeElements>
    <a:clrScheme name="Beca colours">
      <a:dk1>
        <a:srgbClr val="0054A4"/>
      </a:dk1>
      <a:lt1>
        <a:sysClr val="window" lastClr="FFFFFF"/>
      </a:lt1>
      <a:dk2>
        <a:srgbClr val="1F497D"/>
      </a:dk2>
      <a:lt2>
        <a:srgbClr val="EEECE1"/>
      </a:lt2>
      <a:accent1>
        <a:srgbClr val="1F497D"/>
      </a:accent1>
      <a:accent2>
        <a:srgbClr val="79BDE8"/>
      </a:accent2>
      <a:accent3>
        <a:srgbClr val="9BBB59"/>
      </a:accent3>
      <a:accent4>
        <a:srgbClr val="595959"/>
      </a:accent4>
      <a:accent5>
        <a:srgbClr val="791715"/>
      </a:accent5>
      <a:accent6>
        <a:srgbClr val="BFBFBF"/>
      </a:accent6>
      <a:hlink>
        <a:srgbClr val="A5A5A5"/>
      </a:hlink>
      <a:folHlink>
        <a:srgbClr val="79BDE8"/>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BecA Presentation template</Template>
  <TotalTime>4802</TotalTime>
  <Words>3771</Words>
  <Application>Microsoft Office PowerPoint</Application>
  <PresentationFormat>A4 Paper (210x297 mm)</PresentationFormat>
  <Paragraphs>471</Paragraphs>
  <Slides>43</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Calibri</vt:lpstr>
      <vt:lpstr>Courier New</vt:lpstr>
      <vt:lpstr>Franklin Gothic Book</vt:lpstr>
      <vt:lpstr>Franklin Gothic Medium</vt:lpstr>
      <vt:lpstr>Wingdings</vt:lpstr>
      <vt:lpstr>BecA Presentation template</vt:lpstr>
      <vt:lpstr>PowerPoint Presentation</vt:lpstr>
      <vt:lpstr>Background </vt:lpstr>
      <vt:lpstr>BecA Countries</vt:lpstr>
      <vt:lpstr>Key Messages</vt:lpstr>
      <vt:lpstr>Laboratory facilities for the Hub</vt:lpstr>
      <vt:lpstr>Partners</vt:lpstr>
      <vt:lpstr>Building a Critical Mass of Scientists  to Tackle Major Agricultural Issues</vt:lpstr>
      <vt:lpstr>BecA Hub Core competencies</vt:lpstr>
      <vt:lpstr>BecA Hub: Core activities</vt:lpstr>
      <vt:lpstr>Current Major Funding Agreements</vt:lpstr>
      <vt:lpstr>BecA-CSIRO partnership</vt:lpstr>
      <vt:lpstr>BMGF Funding to BecA</vt:lpstr>
      <vt:lpstr>Swedish partnership</vt:lpstr>
      <vt:lpstr>Research at BecA</vt:lpstr>
      <vt:lpstr>Small livestock (SL) development</vt:lpstr>
      <vt:lpstr>Development of Improved Control Interventions for  Peste des Petits Ruminants (PPR)</vt:lpstr>
      <vt:lpstr>Africa Swine fever Virus (ASF)</vt:lpstr>
      <vt:lpstr>Harnessing Husbandry of Domestic Cavies for Alternative and Rapid Access to Food and Income (Cameroon and Eastern DRC) </vt:lpstr>
      <vt:lpstr>Domestication of wild edible mushrooms in E. Africa  (Nat’l Program-Led)</vt:lpstr>
      <vt:lpstr>Capacity and Action for Aflatoxin Reduction  in Eastern Africa (CAAREA)</vt:lpstr>
      <vt:lpstr>BecA Hosted Institutions Crop Research</vt:lpstr>
      <vt:lpstr>Capacity Building  and Training at the Beca Hub</vt:lpstr>
      <vt:lpstr>Capacity Building and  Training at the at BecA Hub</vt:lpstr>
      <vt:lpstr>Training workshops</vt:lpstr>
      <vt:lpstr>Building capacity through research</vt:lpstr>
      <vt:lpstr>Making the ABCF possible</vt:lpstr>
      <vt:lpstr>ABCF Research Fellowships</vt:lpstr>
      <vt:lpstr>PowerPoint Presentation</vt:lpstr>
      <vt:lpstr>PowerPoint Presentation</vt:lpstr>
      <vt:lpstr>PowerPoint Presentation</vt:lpstr>
      <vt:lpstr>PowerPoint Presentation</vt:lpstr>
      <vt:lpstr>BecA Alumni : Where are they now?</vt:lpstr>
      <vt:lpstr>Research related services at BecA</vt:lpstr>
      <vt:lpstr>Segolip Unit: Current services</vt:lpstr>
      <vt:lpstr>Segolip Unit: Current users</vt:lpstr>
      <vt:lpstr>BecA Genomics Platform Opportunities for genomics and metagenomics research</vt:lpstr>
      <vt:lpstr>BecA Genomics Platform Highlights of applications</vt:lpstr>
      <vt:lpstr>The Bioinformatics Platform</vt:lpstr>
      <vt:lpstr>Other Platforms  Expanding our research, capacity building and service opportunities </vt:lpstr>
      <vt:lpstr>Key messages</vt:lpstr>
      <vt:lpstr>BecA in the news</vt:lpstr>
      <vt:lpstr>The BecA Hub team 08 countries,  17 females, 19 males</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Skilton, Rob (BECA);Ethel Makila</dc:creator>
  <cp:lastModifiedBy>Yabowork, Abenet (ILRI)</cp:lastModifiedBy>
  <cp:revision>190</cp:revision>
  <cp:lastPrinted>2012-02-09T14:20:15Z</cp:lastPrinted>
  <dcterms:created xsi:type="dcterms:W3CDTF">2011-12-13T05:40:09Z</dcterms:created>
  <dcterms:modified xsi:type="dcterms:W3CDTF">2021-08-03T10:07:06Z</dcterms:modified>
</cp:coreProperties>
</file>