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9" r:id="rId4"/>
    <p:sldId id="261" r:id="rId5"/>
    <p:sldId id="271" r:id="rId6"/>
    <p:sldId id="263" r:id="rId7"/>
    <p:sldId id="273" r:id="rId8"/>
    <p:sldId id="277" r:id="rId9"/>
    <p:sldId id="279" r:id="rId10"/>
    <p:sldId id="281" r:id="rId11"/>
    <p:sldId id="285" r:id="rId12"/>
    <p:sldId id="287" r:id="rId13"/>
    <p:sldId id="289" r:id="rId14"/>
    <p:sldId id="292" r:id="rId15"/>
    <p:sldId id="294" r:id="rId16"/>
    <p:sldId id="296" r:id="rId17"/>
    <p:sldId id="275" r:id="rId18"/>
    <p:sldId id="298" r:id="rId19"/>
    <p:sldId id="300" r:id="rId20"/>
    <p:sldId id="302" r:id="rId21"/>
    <p:sldId id="308" r:id="rId22"/>
    <p:sldId id="316" r:id="rId23"/>
    <p:sldId id="304" r:id="rId24"/>
    <p:sldId id="306" r:id="rId25"/>
    <p:sldId id="310" r:id="rId26"/>
    <p:sldId id="312" r:id="rId27"/>
    <p:sldId id="31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05" autoAdjust="0"/>
    <p:restoredTop sz="86423" autoAdjust="0"/>
  </p:normalViewPr>
  <p:slideViewPr>
    <p:cSldViewPr>
      <p:cViewPr varScale="1">
        <p:scale>
          <a:sx n="111" d="100"/>
          <a:sy n="111" d="100"/>
        </p:scale>
        <p:origin x="225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30090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D688F-E066-411E-B29B-4980FAA246F3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8B133-1488-48E0-BB2C-C88018F637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715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8B133-1488-48E0-BB2C-C88018F637F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641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CECD-DC82-4E01-A655-DEC6577CB770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586F-98DA-4796-B5E4-6F4DF25FC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601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CECD-DC82-4E01-A655-DEC6577CB770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586F-98DA-4796-B5E4-6F4DF25FC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405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CECD-DC82-4E01-A655-DEC6577CB770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586F-98DA-4796-B5E4-6F4DF25FC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252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CECD-DC82-4E01-A655-DEC6577CB770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586F-98DA-4796-B5E4-6F4DF25FC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453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CECD-DC82-4E01-A655-DEC6577CB770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586F-98DA-4796-B5E4-6F4DF25FC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529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CECD-DC82-4E01-A655-DEC6577CB770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586F-98DA-4796-B5E4-6F4DF25FC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972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CECD-DC82-4E01-A655-DEC6577CB770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586F-98DA-4796-B5E4-6F4DF25FC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855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CECD-DC82-4E01-A655-DEC6577CB770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586F-98DA-4796-B5E4-6F4DF25FC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135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CECD-DC82-4E01-A655-DEC6577CB770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586F-98DA-4796-B5E4-6F4DF25FC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39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CECD-DC82-4E01-A655-DEC6577CB770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586F-98DA-4796-B5E4-6F4DF25FC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164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CECD-DC82-4E01-A655-DEC6577CB770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586F-98DA-4796-B5E4-6F4DF25FC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751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BCECD-DC82-4E01-A655-DEC6577CB770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0586F-98DA-4796-B5E4-6F4DF25FC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363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scan0198.pdf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4857" y="1599111"/>
            <a:ext cx="8153400" cy="1470025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C00000"/>
                </a:solidFill>
                <a:ea typeface="MS PGothic" pitchFamily="34" charset="-128"/>
              </a:rPr>
              <a:t>Experiences From PPP Models Tested Under HERAD project, Oromia Region</a:t>
            </a:r>
            <a:endParaRPr lang="en-GB" sz="3200" dirty="0">
              <a:solidFill>
                <a:srgbClr val="C00000"/>
              </a:solidFill>
              <a:ea typeface="MS PGothic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08" y="65808"/>
            <a:ext cx="9116292" cy="814665"/>
          </a:xfrm>
          <a:solidFill>
            <a:schemeClr val="bg2">
              <a:lumMod val="90000"/>
            </a:schemeClr>
          </a:solidFill>
        </p:spPr>
        <p:txBody>
          <a:bodyPr>
            <a:normAutofit fontScale="25000" lnSpcReduction="20000"/>
          </a:bodyPr>
          <a:lstStyle/>
          <a:p>
            <a:endParaRPr lang="en-GB" sz="2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8800" b="1" dirty="0">
                <a:solidFill>
                  <a:schemeClr val="tx1"/>
                </a:solidFill>
              </a:rPr>
              <a:t>Restoration of Livestock Services in Drought Affected areas of</a:t>
            </a:r>
          </a:p>
          <a:p>
            <a:r>
              <a:rPr lang="en-GB" sz="8800" b="1" dirty="0" err="1">
                <a:solidFill>
                  <a:schemeClr val="tx1"/>
                </a:solidFill>
              </a:rPr>
              <a:t>Oromia</a:t>
            </a:r>
            <a:r>
              <a:rPr lang="en-GB" sz="8800" b="1" dirty="0">
                <a:solidFill>
                  <a:schemeClr val="tx1"/>
                </a:solidFill>
              </a:rPr>
              <a:t> Region (RESTORE) </a:t>
            </a:r>
            <a:br>
              <a:rPr lang="en-GB" sz="8800" b="1" dirty="0">
                <a:solidFill>
                  <a:schemeClr val="tx1"/>
                </a:solidFill>
              </a:rPr>
            </a:br>
            <a:endParaRPr lang="en-GB" sz="88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91" y="76673"/>
            <a:ext cx="68580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-41327"/>
            <a:ext cx="914400" cy="921800"/>
          </a:xfrm>
          <a:prstGeom prst="rect">
            <a:avLst/>
          </a:prstGeom>
          <a:noFill/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31C1AE59-C4F4-A933-6D0D-836603E41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536" y="3213376"/>
            <a:ext cx="6508750" cy="749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2000" i="1" dirty="0">
                <a:solidFill>
                  <a:srgbClr val="292929"/>
                </a:solidFill>
                <a:latin typeface="Calibri" panose="020F0502020204030204" pitchFamily="34" charset="0"/>
              </a:rPr>
              <a:t>Dr Desalegn Jarso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GB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Oromia Region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B102868E-8EE1-0971-AEE9-236AA2020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956" y="4483388"/>
            <a:ext cx="7642087" cy="131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2000" dirty="0">
                <a:solidFill>
                  <a:srgbClr val="292929"/>
                </a:solidFill>
                <a:latin typeface="Calibri" panose="020F0502020204030204" pitchFamily="34" charset="0"/>
              </a:rPr>
              <a:t>Public-Private-Partnership for the delivery of veterinary services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2000" dirty="0">
                <a:solidFill>
                  <a:srgbClr val="292929"/>
                </a:solidFill>
                <a:latin typeface="Calibri" panose="020F0502020204030204" pitchFamily="34" charset="0"/>
              </a:rPr>
              <a:t>Review and validation of PPP models for scaling out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endParaRPr lang="en-US" altLang="en-KE" sz="200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altLang="en-KE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en-US" sz="1600" kern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ILRIETH campus, Azage Auditorium, Addis Ababa               </a:t>
            </a:r>
            <a:r>
              <a:rPr lang="en-US" altLang="en-KE" sz="1600" dirty="0">
                <a:solidFill>
                  <a:srgbClr val="292929"/>
                </a:solidFill>
                <a:latin typeface="Calibri" panose="020F0502020204030204" pitchFamily="34" charset="0"/>
              </a:rPr>
              <a:t>27 March 2025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endParaRPr lang="en-US" sz="1600" kern="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707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6858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4000" b="1" dirty="0"/>
              <a:t>4. Roles of stakeholders/partners </a:t>
            </a:r>
            <a:br>
              <a:rPr lang="en-US" sz="4000" b="1" dirty="0"/>
            </a:br>
            <a:br>
              <a:rPr lang="en-US" sz="4000" b="1" dirty="0"/>
            </a:br>
            <a:br>
              <a:rPr lang="en-US" sz="4000" b="1" dirty="0">
                <a:solidFill>
                  <a:schemeClr val="bg1"/>
                </a:solidFill>
              </a:rPr>
            </a:br>
            <a:br>
              <a:rPr lang="en-US" sz="4000" b="1" dirty="0"/>
            </a:br>
            <a:br>
              <a:rPr lang="en-GB" sz="4000" b="1" dirty="0"/>
            </a:b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839200" cy="5943600"/>
          </a:xfrm>
        </p:spPr>
        <p:txBody>
          <a:bodyPr>
            <a:normAutofit/>
          </a:bodyPr>
          <a:lstStyle/>
          <a:p>
            <a:pPr marL="571500" indent="-514350" fontAlgn="base">
              <a:buFont typeface="+mj-lt"/>
              <a:buAutoNum type="arabicPeriod"/>
            </a:pPr>
            <a:r>
              <a:rPr lang="en-US" sz="3600" b="1" u="sng" dirty="0"/>
              <a:t>Roles of Bureau of Agriculture</a:t>
            </a:r>
            <a:endParaRPr lang="en-GB" sz="3600" b="1" u="sng" dirty="0"/>
          </a:p>
          <a:p>
            <a:pPr algn="just"/>
            <a:r>
              <a:rPr lang="en-US" dirty="0"/>
              <a:t>Recognized and support the private partner (certificates) to deliver vaccination services against the selected diseases;</a:t>
            </a:r>
            <a:endParaRPr lang="en-GB" sz="2400" dirty="0"/>
          </a:p>
          <a:p>
            <a:pPr algn="just"/>
            <a:r>
              <a:rPr lang="en-US" dirty="0"/>
              <a:t>Supplied the selected vaccines ahead of implementation for the privet partner</a:t>
            </a:r>
          </a:p>
          <a:p>
            <a:pPr algn="just"/>
            <a:r>
              <a:rPr lang="en-US" dirty="0"/>
              <a:t>Enforced public regulations to ensure implementation of the pilot model intervention;</a:t>
            </a:r>
            <a:endParaRPr lang="en-GB" sz="2400" dirty="0"/>
          </a:p>
          <a:p>
            <a:pPr algn="just"/>
            <a:r>
              <a:rPr lang="en-US" dirty="0"/>
              <a:t>Provided the necessary support to the regional taskforce to closely oversee the implementation of the pilot model </a:t>
            </a:r>
          </a:p>
          <a:p>
            <a:pPr algn="just"/>
            <a:endParaRPr lang="en-GB" sz="2400" dirty="0"/>
          </a:p>
          <a:p>
            <a:pPr lvl="0"/>
            <a:endParaRPr lang="en-US" sz="3600" dirty="0"/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74096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8382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4000" b="1" dirty="0"/>
              <a:t>4. Roles </a:t>
            </a:r>
            <a:r>
              <a:rPr lang="en-US" sz="4000" b="1" dirty="0" err="1"/>
              <a:t>cont</a:t>
            </a:r>
            <a:r>
              <a:rPr lang="en-US" sz="4000" b="1" dirty="0"/>
              <a:t>…</a:t>
            </a:r>
            <a:br>
              <a:rPr lang="en-US" sz="4000" b="1" dirty="0"/>
            </a:br>
            <a:br>
              <a:rPr lang="en-US" sz="4000" b="1" dirty="0"/>
            </a:br>
            <a:br>
              <a:rPr lang="en-US" sz="4000" b="1" dirty="0">
                <a:solidFill>
                  <a:schemeClr val="bg1"/>
                </a:solidFill>
              </a:rPr>
            </a:br>
            <a:br>
              <a:rPr lang="en-US" sz="4000" b="1" dirty="0"/>
            </a:br>
            <a:br>
              <a:rPr lang="en-GB" sz="4000" b="1" dirty="0"/>
            </a:b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915400" cy="5715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Collaborated on monitoring and evaluation in close consultation with ILRI/EVA  and regional veterinary laboratories;</a:t>
            </a:r>
            <a:endParaRPr lang="en-GB" sz="2400" dirty="0"/>
          </a:p>
          <a:p>
            <a:pPr algn="just"/>
            <a:r>
              <a:rPr lang="en-US" dirty="0"/>
              <a:t>Through the </a:t>
            </a:r>
            <a:r>
              <a:rPr lang="en-US" dirty="0" err="1"/>
              <a:t>Asela</a:t>
            </a:r>
            <a:r>
              <a:rPr lang="en-US" dirty="0"/>
              <a:t> RVL, conducted  </a:t>
            </a:r>
            <a:r>
              <a:rPr lang="en-US" dirty="0" err="1"/>
              <a:t>sero</a:t>
            </a:r>
            <a:r>
              <a:rPr lang="en-US" dirty="0"/>
              <a:t>-prevalence ahead of the commencement of the pilot intervention and </a:t>
            </a:r>
            <a:r>
              <a:rPr lang="en-US" dirty="0" err="1"/>
              <a:t>sero</a:t>
            </a:r>
            <a:r>
              <a:rPr lang="en-US" dirty="0"/>
              <a:t>-conversion after the pilot intervention for the selected diseases;</a:t>
            </a:r>
            <a:endParaRPr lang="en-GB" sz="1800" dirty="0"/>
          </a:p>
          <a:p>
            <a:pPr algn="just"/>
            <a:r>
              <a:rPr lang="en-US" dirty="0"/>
              <a:t>Submitted findings of the diagnostic surveys to ILRI/EVA after the completion of the surveys;</a:t>
            </a:r>
            <a:endParaRPr lang="en-GB" sz="1800" dirty="0"/>
          </a:p>
          <a:p>
            <a:pPr algn="just"/>
            <a:endParaRPr lang="en-GB" sz="2400" dirty="0"/>
          </a:p>
          <a:p>
            <a:pPr algn="just"/>
            <a:endParaRPr lang="en-GB" sz="2400" dirty="0"/>
          </a:p>
          <a:p>
            <a:pPr lvl="0"/>
            <a:endParaRPr lang="en-US" sz="3600" dirty="0"/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67308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8382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4000" b="1" dirty="0"/>
              <a:t>4. Roles </a:t>
            </a:r>
            <a:r>
              <a:rPr lang="en-US" sz="4000" b="1" dirty="0" err="1"/>
              <a:t>cont</a:t>
            </a:r>
            <a:r>
              <a:rPr lang="en-US" sz="4000" b="1" dirty="0"/>
              <a:t>…</a:t>
            </a:r>
            <a:br>
              <a:rPr lang="en-US" sz="4000" b="1" dirty="0"/>
            </a:br>
            <a:br>
              <a:rPr lang="en-US" sz="4000" b="1" dirty="0"/>
            </a:br>
            <a:br>
              <a:rPr lang="en-US" sz="4000" b="1" dirty="0">
                <a:solidFill>
                  <a:schemeClr val="bg1"/>
                </a:solidFill>
              </a:rPr>
            </a:br>
            <a:br>
              <a:rPr lang="en-US" sz="4000" b="1" dirty="0"/>
            </a:br>
            <a:br>
              <a:rPr lang="en-GB" sz="4000" b="1" dirty="0"/>
            </a:b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15400" cy="579120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n-US" sz="3600" dirty="0"/>
              <a:t>2. </a:t>
            </a:r>
            <a:r>
              <a:rPr lang="en-US" sz="3600" b="1" dirty="0"/>
              <a:t>Role of ILRI/EVA </a:t>
            </a:r>
            <a:endParaRPr lang="en-GB" sz="3600" dirty="0"/>
          </a:p>
          <a:p>
            <a:pPr algn="just"/>
            <a:r>
              <a:rPr lang="en-US" dirty="0"/>
              <a:t>Provided the necessary diagnostic Kits to conduct laboratory diagnosis for pre-and-post intervention surveys;</a:t>
            </a:r>
            <a:endParaRPr lang="en-GB" sz="2400" dirty="0"/>
          </a:p>
          <a:p>
            <a:pPr algn="just"/>
            <a:r>
              <a:rPr lang="en-US" dirty="0"/>
              <a:t>Covered authorized costs for private partner upon provision of legal vouchers collected from livestock owners;</a:t>
            </a:r>
            <a:endParaRPr lang="en-GB" sz="2400" dirty="0"/>
          </a:p>
          <a:p>
            <a:pPr algn="just"/>
            <a:r>
              <a:rPr lang="en-US" dirty="0"/>
              <a:t>Provided awareness creation and/or trainings relevant to the intervention</a:t>
            </a:r>
            <a:endParaRPr lang="en-GB" sz="2400" dirty="0"/>
          </a:p>
          <a:p>
            <a:pPr algn="just"/>
            <a:r>
              <a:rPr lang="en-US" dirty="0"/>
              <a:t>Conducted monitoring and evaluation of the pilot model intervention, with support from </a:t>
            </a:r>
            <a:r>
              <a:rPr lang="en-US" b="1" dirty="0" err="1"/>
              <a:t>BoA</a:t>
            </a:r>
            <a:r>
              <a:rPr lang="en-US" dirty="0"/>
              <a:t> and with active participation of </a:t>
            </a:r>
            <a:r>
              <a:rPr lang="en-US" b="1" dirty="0"/>
              <a:t>“Regional Laboratory”</a:t>
            </a:r>
            <a:r>
              <a:rPr lang="en-US" dirty="0"/>
              <a:t>;</a:t>
            </a:r>
            <a:endParaRPr lang="en-GB" sz="2400" dirty="0"/>
          </a:p>
          <a:p>
            <a:pPr algn="just"/>
            <a:r>
              <a:rPr lang="en-US" dirty="0"/>
              <a:t>Covered all authorized, pre-agreed costs which are incurred by the regional laboratory during diagnostic surveys</a:t>
            </a:r>
            <a:endParaRPr lang="en-GB" sz="4000" dirty="0"/>
          </a:p>
          <a:p>
            <a:pPr lvl="0"/>
            <a:endParaRPr lang="en-US" sz="3600" dirty="0"/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45763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8382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4000" b="1" dirty="0"/>
              <a:t>4. Roles </a:t>
            </a:r>
            <a:r>
              <a:rPr lang="en-US" sz="4000" b="1" dirty="0" err="1"/>
              <a:t>cont</a:t>
            </a:r>
            <a:r>
              <a:rPr lang="en-US" sz="4000" b="1" dirty="0"/>
              <a:t>…</a:t>
            </a:r>
            <a:br>
              <a:rPr lang="en-US" sz="4000" b="1" dirty="0">
                <a:solidFill>
                  <a:schemeClr val="bg1"/>
                </a:solidFill>
              </a:rPr>
            </a:br>
            <a:br>
              <a:rPr lang="en-US" sz="4000" b="1" dirty="0"/>
            </a:br>
            <a:br>
              <a:rPr lang="en-GB" sz="4000" b="1" dirty="0"/>
            </a:b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15400" cy="579120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n-US" sz="3600" dirty="0"/>
              <a:t>3. </a:t>
            </a:r>
            <a:r>
              <a:rPr lang="en-US" sz="3600" b="1" dirty="0"/>
              <a:t>Role of </a:t>
            </a:r>
            <a:r>
              <a:rPr lang="en-US" sz="3600" b="1" dirty="0" err="1"/>
              <a:t>Woreda</a:t>
            </a:r>
            <a:r>
              <a:rPr lang="en-US" sz="3600" b="1" dirty="0"/>
              <a:t> Agriculture office</a:t>
            </a:r>
            <a:endParaRPr lang="en-GB" sz="3600" dirty="0"/>
          </a:p>
          <a:p>
            <a:pPr algn="just"/>
            <a:r>
              <a:rPr lang="en-US" dirty="0"/>
              <a:t>In collaboration with </a:t>
            </a:r>
            <a:r>
              <a:rPr lang="en-US" b="1" dirty="0"/>
              <a:t>“the Bureau”</a:t>
            </a:r>
            <a:r>
              <a:rPr lang="en-US" dirty="0"/>
              <a:t>, enforced public regulations associated to the implementation of the pilot intervention;</a:t>
            </a:r>
            <a:endParaRPr lang="en-GB" sz="2400" dirty="0"/>
          </a:p>
          <a:p>
            <a:pPr algn="just"/>
            <a:r>
              <a:rPr lang="en-US" dirty="0"/>
              <a:t>Facilitated supply of vaccines, transporting and storage facilities </a:t>
            </a:r>
          </a:p>
          <a:p>
            <a:pPr algn="just"/>
            <a:r>
              <a:rPr lang="en-US" dirty="0"/>
              <a:t>Provided vaccination calendar and associated information to the private sector, </a:t>
            </a:r>
            <a:endParaRPr lang="en-GB" sz="2400" dirty="0"/>
          </a:p>
          <a:p>
            <a:pPr algn="just"/>
            <a:r>
              <a:rPr lang="en-US" dirty="0"/>
              <a:t>Played leading role in the mobilization of the communities during vaccination campaigns, data collection, awareness creation, cost-recovery strategies of vaccination,</a:t>
            </a:r>
            <a:endParaRPr lang="en-GB" sz="2400" dirty="0"/>
          </a:p>
          <a:p>
            <a:pPr algn="just"/>
            <a:r>
              <a:rPr lang="en-US" dirty="0"/>
              <a:t>Strongly collaborate with ILRI/EVA, the Bureau and RVL during monitoring vaccination campaigns, and pre-and post-intervention surveys;</a:t>
            </a:r>
            <a:endParaRPr lang="en-GB" sz="2400" dirty="0"/>
          </a:p>
          <a:p>
            <a:pPr lvl="0"/>
            <a:endParaRPr lang="en-US" sz="3600" dirty="0"/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84806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8382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4000" b="1" dirty="0"/>
              <a:t>4. Roles </a:t>
            </a:r>
            <a:r>
              <a:rPr lang="en-US" sz="4000" b="1" dirty="0" err="1"/>
              <a:t>cont</a:t>
            </a:r>
            <a:r>
              <a:rPr lang="en-US" sz="4000" b="1" dirty="0"/>
              <a:t>…</a:t>
            </a:r>
            <a:br>
              <a:rPr lang="en-US" sz="4000" b="1" dirty="0"/>
            </a:br>
            <a:br>
              <a:rPr lang="en-US" sz="4000" b="1" dirty="0"/>
            </a:br>
            <a:br>
              <a:rPr lang="en-US" sz="4000" b="1" dirty="0">
                <a:solidFill>
                  <a:schemeClr val="bg1"/>
                </a:solidFill>
              </a:rPr>
            </a:br>
            <a:br>
              <a:rPr lang="en-US" sz="4000" b="1" dirty="0"/>
            </a:br>
            <a:br>
              <a:rPr lang="en-GB" sz="4000" b="1" dirty="0"/>
            </a:b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791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3600" b="1" dirty="0"/>
              <a:t>4</a:t>
            </a:r>
            <a:r>
              <a:rPr lang="en-US" sz="3600" dirty="0"/>
              <a:t>. </a:t>
            </a:r>
            <a:r>
              <a:rPr lang="en-US" b="1" dirty="0"/>
              <a:t>Role of </a:t>
            </a:r>
            <a:r>
              <a:rPr lang="en-US" b="1" dirty="0" err="1"/>
              <a:t>Teferi</a:t>
            </a:r>
            <a:r>
              <a:rPr lang="en-US" b="1" dirty="0"/>
              <a:t> </a:t>
            </a:r>
            <a:r>
              <a:rPr lang="en-US" b="1" dirty="0" err="1"/>
              <a:t>Kebede</a:t>
            </a:r>
            <a:r>
              <a:rPr lang="en-US" b="1" dirty="0"/>
              <a:t> Private Veterinary Shop </a:t>
            </a:r>
          </a:p>
          <a:p>
            <a:pPr algn="just"/>
            <a:r>
              <a:rPr lang="en-US" dirty="0"/>
              <a:t>Provided vaccination services against (Ovine</a:t>
            </a:r>
            <a:r>
              <a:rPr lang="en-US" b="1" dirty="0"/>
              <a:t> and Bovine </a:t>
            </a:r>
            <a:r>
              <a:rPr lang="en-US" b="1" dirty="0" err="1"/>
              <a:t>Pasteurellosis</a:t>
            </a:r>
            <a:r>
              <a:rPr lang="en-US" dirty="0"/>
              <a:t>) to farmers on the days of vaccination campaign;</a:t>
            </a:r>
            <a:endParaRPr lang="en-GB" sz="2400" dirty="0"/>
          </a:p>
          <a:p>
            <a:pPr algn="just"/>
            <a:r>
              <a:rPr lang="en-US" dirty="0"/>
              <a:t>Provided periodic report and other necessary information and  of the vaccination campaign to the </a:t>
            </a:r>
            <a:r>
              <a:rPr lang="en-US" dirty="0" err="1"/>
              <a:t>woredas</a:t>
            </a:r>
            <a:r>
              <a:rPr lang="en-US" dirty="0"/>
              <a:t> agriculture office;</a:t>
            </a:r>
            <a:endParaRPr lang="en-GB" sz="2400" dirty="0"/>
          </a:p>
          <a:p>
            <a:pPr algn="just"/>
            <a:r>
              <a:rPr lang="en-US" dirty="0"/>
              <a:t>Provided voucher to ILRI/EVA, receipt, relevant attachments and other necessary information before the issuance of authorized payments;</a:t>
            </a:r>
            <a:endParaRPr lang="en-GB" sz="2400" dirty="0"/>
          </a:p>
          <a:p>
            <a:pPr lvl="0" algn="just"/>
            <a:endParaRPr lang="en-US" sz="3600" dirty="0"/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01423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8382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4000" b="1" dirty="0"/>
              <a:t>4. Roles </a:t>
            </a:r>
            <a:r>
              <a:rPr lang="en-US" sz="4000" b="1" dirty="0" err="1"/>
              <a:t>cont</a:t>
            </a:r>
            <a:r>
              <a:rPr lang="en-US" sz="4000" b="1" dirty="0"/>
              <a:t>…</a:t>
            </a:r>
            <a:br>
              <a:rPr lang="en-US" sz="4000" b="1" dirty="0"/>
            </a:br>
            <a:br>
              <a:rPr lang="en-US" sz="4000" b="1" dirty="0"/>
            </a:br>
            <a:br>
              <a:rPr lang="en-US" sz="4000" b="1" dirty="0">
                <a:solidFill>
                  <a:schemeClr val="bg1"/>
                </a:solidFill>
              </a:rPr>
            </a:br>
            <a:br>
              <a:rPr lang="en-US" sz="4000" b="1" dirty="0"/>
            </a:br>
            <a:br>
              <a:rPr lang="en-GB" sz="4000" b="1" dirty="0"/>
            </a:b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7912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3600" b="1" dirty="0"/>
              <a:t>5</a:t>
            </a:r>
            <a:r>
              <a:rPr lang="en-US" sz="3600" dirty="0"/>
              <a:t>. </a:t>
            </a:r>
            <a:r>
              <a:rPr lang="en-US" b="1" dirty="0"/>
              <a:t>Role of </a:t>
            </a:r>
            <a:r>
              <a:rPr lang="en-US" b="1" dirty="0" err="1"/>
              <a:t>Nageso</a:t>
            </a:r>
            <a:r>
              <a:rPr lang="en-US" b="1" dirty="0"/>
              <a:t> Private Mobile Veterinary Clinic </a:t>
            </a:r>
          </a:p>
          <a:p>
            <a:pPr algn="just"/>
            <a:r>
              <a:rPr lang="en-US" dirty="0"/>
              <a:t>Provided mobile clinical services to livestock owners, through a door to door service delivery method;</a:t>
            </a:r>
            <a:endParaRPr lang="en-GB" sz="2400" dirty="0"/>
          </a:p>
          <a:p>
            <a:pPr algn="just"/>
            <a:r>
              <a:rPr lang="en-US" dirty="0"/>
              <a:t>Provided vaccination services against (</a:t>
            </a:r>
            <a:r>
              <a:rPr lang="en-US" b="1" dirty="0"/>
              <a:t>Anthrax, Blackleg and Bovine </a:t>
            </a:r>
            <a:r>
              <a:rPr lang="en-US" b="1" dirty="0" err="1"/>
              <a:t>Pasteurellosis</a:t>
            </a:r>
            <a:r>
              <a:rPr lang="en-US" dirty="0"/>
              <a:t>) to farmers, based on pre-arranged mutual consent with the public sector</a:t>
            </a:r>
            <a:endParaRPr lang="en-GB" sz="2400" dirty="0"/>
          </a:p>
          <a:p>
            <a:pPr algn="just"/>
            <a:r>
              <a:rPr lang="en-US" dirty="0"/>
              <a:t>Provided periodic reports and other necessary information and  of the vaccination campaign to the </a:t>
            </a:r>
            <a:r>
              <a:rPr lang="en-US" dirty="0" err="1"/>
              <a:t>woredas</a:t>
            </a:r>
            <a:r>
              <a:rPr lang="en-US" dirty="0"/>
              <a:t> agriculture office;</a:t>
            </a:r>
            <a:endParaRPr lang="en-GB" sz="2400" dirty="0"/>
          </a:p>
          <a:p>
            <a:pPr algn="just"/>
            <a:r>
              <a:rPr lang="en-US" dirty="0"/>
              <a:t>Provided voucher, receipt, relevant attachments and other necessary information to ILRI/EVA before the issuance of authorized payments;</a:t>
            </a:r>
            <a:endParaRPr lang="en-GB" sz="2400" dirty="0"/>
          </a:p>
          <a:p>
            <a:pPr lvl="0" algn="just"/>
            <a:endParaRPr lang="en-US" sz="3600" dirty="0"/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151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8382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4000" b="1" dirty="0"/>
              <a:t>4. Roles </a:t>
            </a:r>
            <a:r>
              <a:rPr lang="en-US" sz="4000" b="1" dirty="0" err="1"/>
              <a:t>cont</a:t>
            </a:r>
            <a:r>
              <a:rPr lang="en-US" sz="4000" b="1" dirty="0"/>
              <a:t>…</a:t>
            </a:r>
            <a:br>
              <a:rPr lang="en-US" sz="4000" b="1" dirty="0"/>
            </a:br>
            <a:br>
              <a:rPr lang="en-US" sz="4000" b="1" dirty="0"/>
            </a:br>
            <a:br>
              <a:rPr lang="en-US" sz="4000" b="1" dirty="0">
                <a:solidFill>
                  <a:schemeClr val="bg1"/>
                </a:solidFill>
              </a:rPr>
            </a:br>
            <a:br>
              <a:rPr lang="en-US" sz="4000" b="1" dirty="0"/>
            </a:br>
            <a:br>
              <a:rPr lang="en-GB" sz="4000" b="1" dirty="0"/>
            </a:b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791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3600" b="1" dirty="0"/>
              <a:t>6</a:t>
            </a:r>
            <a:r>
              <a:rPr lang="en-US" sz="3600" dirty="0"/>
              <a:t>. </a:t>
            </a:r>
            <a:r>
              <a:rPr lang="en-US" b="1" dirty="0"/>
              <a:t>Role of </a:t>
            </a:r>
            <a:r>
              <a:rPr lang="en-US" b="1" dirty="0" err="1"/>
              <a:t>Buze</a:t>
            </a:r>
            <a:r>
              <a:rPr lang="en-US" b="1" dirty="0"/>
              <a:t> Private Veterinary Pharmacy </a:t>
            </a:r>
          </a:p>
          <a:p>
            <a:pPr algn="just"/>
            <a:r>
              <a:rPr lang="en-US" dirty="0"/>
              <a:t>Supply the necessary veterinary drugs, formulations,  supplies and equipment to </a:t>
            </a:r>
            <a:r>
              <a:rPr lang="en-US" dirty="0" err="1"/>
              <a:t>Nageso</a:t>
            </a:r>
            <a:r>
              <a:rPr lang="en-US" dirty="0"/>
              <a:t>, based on negotiation between the two parties;</a:t>
            </a:r>
            <a:endParaRPr lang="en-GB" sz="2400" dirty="0"/>
          </a:p>
          <a:p>
            <a:pPr algn="just"/>
            <a:r>
              <a:rPr lang="en-US" dirty="0"/>
              <a:t>Facilitate transportation issues for timely stocking of veterinary drugs from authorized and reliable pharmaceuticals supplier/s; </a:t>
            </a:r>
            <a:endParaRPr lang="en-GB" sz="2400" dirty="0"/>
          </a:p>
          <a:p>
            <a:pPr algn="just"/>
            <a:r>
              <a:rPr lang="en-US" dirty="0"/>
              <a:t>Share experiences and best practical lesson to </a:t>
            </a:r>
            <a:r>
              <a:rPr lang="en-US" dirty="0" err="1"/>
              <a:t>Nageso</a:t>
            </a:r>
            <a:r>
              <a:rPr lang="en-US" dirty="0"/>
              <a:t> in the area of input supply, customer care, business expansion and management, etc.</a:t>
            </a:r>
            <a:endParaRPr lang="en-GB" sz="2400" dirty="0"/>
          </a:p>
          <a:p>
            <a:pPr lvl="0" algn="just"/>
            <a:endParaRPr lang="en-US" sz="3600" dirty="0"/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99911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7620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4000" b="1" dirty="0"/>
              <a:t>5. Types of services provided</a:t>
            </a:r>
            <a:br>
              <a:rPr lang="en-GB" sz="4000" b="1" dirty="0"/>
            </a:br>
            <a:br>
              <a:rPr lang="en-US" sz="4000" b="1" dirty="0"/>
            </a:br>
            <a:br>
              <a:rPr lang="en-GB" sz="4000" b="1" dirty="0"/>
            </a:br>
            <a:endParaRPr lang="en-GB" sz="4000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AC611BF-6365-3C34-B19A-E580FDDEB1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838200"/>
            <a:ext cx="90678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7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8382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lvl="0"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4000" b="1" dirty="0"/>
              <a:t>6. </a:t>
            </a:r>
            <a:r>
              <a:rPr lang="en-US" sz="3300" b="1" dirty="0"/>
              <a:t>No of Animal Vaccinated and households served</a:t>
            </a:r>
            <a:br>
              <a:rPr lang="en-GB" sz="3300" b="1" dirty="0"/>
            </a:br>
            <a:br>
              <a:rPr lang="en-US" sz="4000" b="1" dirty="0"/>
            </a:br>
            <a:br>
              <a:rPr lang="en-US" sz="4000" b="1" dirty="0"/>
            </a:br>
            <a:br>
              <a:rPr lang="en-US" sz="4000" b="1" dirty="0">
                <a:solidFill>
                  <a:schemeClr val="bg1"/>
                </a:solidFill>
              </a:rPr>
            </a:br>
            <a:br>
              <a:rPr lang="en-US" sz="4000" b="1" dirty="0"/>
            </a:br>
            <a:br>
              <a:rPr lang="en-GB" sz="4000" b="1" dirty="0"/>
            </a:b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791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GB" sz="2400" dirty="0"/>
          </a:p>
          <a:p>
            <a:pPr lvl="0" algn="just"/>
            <a:endParaRPr lang="en-US" sz="3600" dirty="0"/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337415"/>
              </p:ext>
            </p:extLst>
          </p:nvPr>
        </p:nvGraphicFramePr>
        <p:xfrm>
          <a:off x="76200" y="914397"/>
          <a:ext cx="8991600" cy="5709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0148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PPP model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Service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Negelle-Arsi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Dirre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Inchini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321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#Animals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#HHs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#Animals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#HHs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#Animals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#HHs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5596">
                <a:tc rowSpan="5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1) Model-I: Private vaccination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Cattle ( 4 diseases)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34,319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23611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57, 930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55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Shoats (2 diseases)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21,968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20551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42,519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32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Equine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32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Poultry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50733">
                <a:tc v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 vaccination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56,287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39,142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48,662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21,429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104,949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60,571</a:t>
                      </a: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62786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6858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lvl="0"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4000" b="1" dirty="0"/>
              <a:t>6. </a:t>
            </a:r>
            <a:r>
              <a:rPr lang="en-US" sz="3600" b="1" dirty="0"/>
              <a:t>No Animal Vaccinated and households served</a:t>
            </a:r>
            <a:br>
              <a:rPr lang="en-GB" sz="3600" b="1" dirty="0"/>
            </a:br>
            <a:br>
              <a:rPr lang="en-US" sz="4000" b="1" dirty="0"/>
            </a:br>
            <a:br>
              <a:rPr lang="en-US" sz="4000" b="1" dirty="0"/>
            </a:br>
            <a:br>
              <a:rPr lang="en-US" sz="4000" b="1" dirty="0">
                <a:solidFill>
                  <a:schemeClr val="bg1"/>
                </a:solidFill>
              </a:rPr>
            </a:br>
            <a:br>
              <a:rPr lang="en-US" sz="4000" b="1" dirty="0"/>
            </a:br>
            <a:br>
              <a:rPr lang="en-GB" sz="4000" b="1" dirty="0"/>
            </a:b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791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GB" sz="2400" dirty="0"/>
          </a:p>
          <a:p>
            <a:pPr lvl="0" algn="just"/>
            <a:endParaRPr lang="en-US" sz="3600" dirty="0"/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180151"/>
              </p:ext>
            </p:extLst>
          </p:nvPr>
        </p:nvGraphicFramePr>
        <p:xfrm>
          <a:off x="152400" y="762000"/>
          <a:ext cx="88392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9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6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08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54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65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941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PPP model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Service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Negelle-Arsi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Dirre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Inchini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426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#Animals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#HHs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#Animals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#HHs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#Animals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#HHs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0436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2) Model-IV: Mobile clinical services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Bovine, Shoats, Equines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91,889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16221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108,110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203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91,889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Bahnschrift Condensed" panose="020B0502040204020203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34,308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16,221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108,110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Bahnschrift Condensed" panose="020B0502040204020203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34,308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3279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067800" cy="838200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3200" cap="all" dirty="0">
                <a:solidFill>
                  <a:schemeClr val="bg1"/>
                </a:solidFill>
                <a:latin typeface="Gill Sans MT"/>
              </a:rPr>
              <a:t>PRESENTATION OUTLINE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6" y="914400"/>
            <a:ext cx="8991600" cy="5943600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11200" b="1" dirty="0">
                <a:solidFill>
                  <a:srgbClr val="002060"/>
                </a:solidFill>
              </a:rPr>
              <a:t>1. Introduction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11200" b="1" dirty="0">
                <a:solidFill>
                  <a:srgbClr val="002060"/>
                </a:solidFill>
              </a:rPr>
              <a:t>2. PPP models tested in </a:t>
            </a:r>
            <a:r>
              <a:rPr lang="en-US" sz="11200" b="1" dirty="0" err="1">
                <a:solidFill>
                  <a:srgbClr val="002060"/>
                </a:solidFill>
              </a:rPr>
              <a:t>Oromia</a:t>
            </a:r>
            <a:r>
              <a:rPr lang="en-US" sz="11200" b="1" dirty="0">
                <a:solidFill>
                  <a:srgbClr val="002060"/>
                </a:solidFill>
              </a:rPr>
              <a:t> Region 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1200" b="1" dirty="0">
                <a:solidFill>
                  <a:srgbClr val="002060"/>
                </a:solidFill>
              </a:rPr>
              <a:t>3. Partners 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1200" b="1" dirty="0">
                <a:solidFill>
                  <a:srgbClr val="002060"/>
                </a:solidFill>
              </a:rPr>
              <a:t>4. Roles of stakeholders/partners 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1200" b="1" dirty="0">
                <a:solidFill>
                  <a:srgbClr val="002060"/>
                </a:solidFill>
              </a:rPr>
              <a:t>5. Types of services provided</a:t>
            </a:r>
            <a:br>
              <a:rPr lang="en-GB" sz="11200" b="1" dirty="0">
                <a:solidFill>
                  <a:srgbClr val="002060"/>
                </a:solidFill>
              </a:rPr>
            </a:br>
            <a:r>
              <a:rPr lang="en-US" sz="11200" b="1" dirty="0">
                <a:solidFill>
                  <a:srgbClr val="002060"/>
                </a:solidFill>
              </a:rPr>
              <a:t>6. Number of Animal Vaccinated and households served</a:t>
            </a:r>
            <a:br>
              <a:rPr lang="en-GB" sz="11200" b="1" dirty="0">
                <a:solidFill>
                  <a:srgbClr val="002060"/>
                </a:solidFill>
              </a:rPr>
            </a:br>
            <a:r>
              <a:rPr lang="en-US" sz="11200" b="1" dirty="0">
                <a:solidFill>
                  <a:srgbClr val="002060"/>
                </a:solidFill>
              </a:rPr>
              <a:t>7. Perception of partners </a:t>
            </a:r>
            <a:br>
              <a:rPr lang="en-US" sz="11200" b="1" dirty="0">
                <a:solidFill>
                  <a:srgbClr val="002060"/>
                </a:solidFill>
              </a:rPr>
            </a:br>
            <a:r>
              <a:rPr lang="en-US" sz="11200" b="1" dirty="0">
                <a:solidFill>
                  <a:srgbClr val="002060"/>
                </a:solidFill>
              </a:rPr>
              <a:t>8. Lessons and challenges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11200" b="1" dirty="0">
                <a:solidFill>
                  <a:srgbClr val="002060"/>
                </a:solidFill>
              </a:rPr>
              <a:t>9. Recommendations for sustainability</a:t>
            </a:r>
          </a:p>
          <a:p>
            <a:pPr marL="0" indent="0">
              <a:buNone/>
            </a:pPr>
            <a:r>
              <a:rPr lang="en-US" sz="11200" b="1" dirty="0">
                <a:solidFill>
                  <a:srgbClr val="002060"/>
                </a:solidFill>
              </a:rPr>
              <a:t>10. Scaling out strategy and planning</a:t>
            </a:r>
            <a:br>
              <a:rPr lang="en-GB" dirty="0">
                <a:solidFill>
                  <a:srgbClr val="002060"/>
                </a:solidFill>
              </a:rPr>
            </a:b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2026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6858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lvl="0"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4000" b="1" dirty="0"/>
              <a:t>6. </a:t>
            </a:r>
            <a:r>
              <a:rPr lang="en-US" sz="3600" b="1" dirty="0"/>
              <a:t>No Animal Vaccinated and households served</a:t>
            </a:r>
            <a:br>
              <a:rPr lang="en-GB" sz="3600" b="1" dirty="0"/>
            </a:br>
            <a:br>
              <a:rPr lang="en-US" sz="4000" b="1" dirty="0"/>
            </a:br>
            <a:br>
              <a:rPr lang="en-US" sz="4000" b="1" dirty="0"/>
            </a:br>
            <a:br>
              <a:rPr lang="en-US" sz="4000" b="1" dirty="0">
                <a:solidFill>
                  <a:schemeClr val="bg1"/>
                </a:solidFill>
              </a:rPr>
            </a:br>
            <a:br>
              <a:rPr lang="en-US" sz="4000" b="1" dirty="0"/>
            </a:br>
            <a:br>
              <a:rPr lang="en-GB" sz="4000" b="1" dirty="0"/>
            </a:b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791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GB" sz="2400" dirty="0"/>
          </a:p>
          <a:p>
            <a:pPr lvl="0" algn="just"/>
            <a:endParaRPr lang="en-US" sz="3600" dirty="0"/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561805"/>
              </p:ext>
            </p:extLst>
          </p:nvPr>
        </p:nvGraphicFramePr>
        <p:xfrm>
          <a:off x="76199" y="762000"/>
          <a:ext cx="8991603" cy="5867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06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8344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PPP model</a:t>
                      </a:r>
                      <a:endParaRPr lang="en-US" sz="2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3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Service</a:t>
                      </a:r>
                      <a:endParaRPr lang="en-US" sz="2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Negelle-Arsi</a:t>
                      </a:r>
                      <a:endParaRPr lang="en-US" sz="2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Dirre</a:t>
                      </a:r>
                      <a:r>
                        <a:rPr lang="en-US" sz="23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300" b="1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Inchini</a:t>
                      </a:r>
                      <a:endParaRPr lang="en-US" sz="2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9988"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3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#Animals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#HHs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#Animals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#HHs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#Animals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#HHs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3683">
                <a:tc rowSpan="6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3) Model-VII: Endo (Ectoparasites) control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Bovine-deworming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54,164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89,426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143,590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99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Bovine-spraying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2,974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16,236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19,210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36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Shoats-deworming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16,730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74,284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91,014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99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Shoats-spraying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3,984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6,594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10,578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634"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Sub-total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77,852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Bahnschrift Condensed" panose="020B0502040204020203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26,109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186,540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43,851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264,392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69,960</a:t>
                      </a: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99988"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Overall Total</a:t>
                      </a: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226,028</a:t>
                      </a: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99,559</a:t>
                      </a: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251,423</a:t>
                      </a: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65,280</a:t>
                      </a: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477,451</a:t>
                      </a: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164,839</a:t>
                      </a:r>
                    </a:p>
                  </a:txBody>
                  <a:tcPr marL="66203" marR="662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97503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838200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3600" b="1" dirty="0"/>
              <a:t>7. Perception of the partners </a:t>
            </a:r>
            <a:endParaRPr lang="en-GB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791200"/>
          </a:xfrm>
        </p:spPr>
        <p:txBody>
          <a:bodyPr>
            <a:normAutofit fontScale="92500"/>
          </a:bodyPr>
          <a:lstStyle/>
          <a:p>
            <a:r>
              <a:rPr lang="en-US" sz="3600" dirty="0"/>
              <a:t>Livestock keepers have high need for three of the services</a:t>
            </a:r>
          </a:p>
          <a:p>
            <a:pPr lvl="1">
              <a:buFont typeface="Wingdings" pitchFamily="2" charset="2"/>
              <a:buChar char="ü"/>
            </a:pPr>
            <a:r>
              <a:rPr lang="en-US" sz="3200" dirty="0"/>
              <a:t>Require high productive cows</a:t>
            </a:r>
          </a:p>
          <a:p>
            <a:pPr lvl="1">
              <a:buFont typeface="Wingdings" pitchFamily="2" charset="2"/>
              <a:buChar char="ü"/>
            </a:pPr>
            <a:r>
              <a:rPr lang="en-US" sz="3200" dirty="0"/>
              <a:t>Need to have healthy animals</a:t>
            </a:r>
          </a:p>
          <a:p>
            <a:pPr lvl="1">
              <a:buFont typeface="Wingdings" pitchFamily="2" charset="2"/>
              <a:buChar char="ü"/>
            </a:pPr>
            <a:r>
              <a:rPr lang="en-US" sz="3200" dirty="0"/>
              <a:t>Easily accessed </a:t>
            </a:r>
          </a:p>
          <a:p>
            <a:r>
              <a:rPr lang="en-US" sz="3600" dirty="0">
                <a:cs typeface="Times New Roman" panose="02020603050405020304" pitchFamily="18" charset="0"/>
              </a:rPr>
              <a:t>Farmers willing to pay for services, including for services previously provided for the free models</a:t>
            </a:r>
          </a:p>
          <a:p>
            <a:pPr fontAlgn="base"/>
            <a:r>
              <a:rPr lang="en-US" sz="3600" dirty="0"/>
              <a:t>The private service providers say they were profitable with all the three services</a:t>
            </a:r>
          </a:p>
          <a:p>
            <a:pPr fontAlgn="base"/>
            <a:r>
              <a:rPr lang="en-US" b="1" dirty="0">
                <a:hlinkClick r:id="rId2" action="ppaction://hlinkfile"/>
              </a:rPr>
              <a:t>scan0198.pdf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16877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838200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3600" b="1" dirty="0"/>
              <a:t>7. Challenges</a:t>
            </a:r>
            <a:endParaRPr lang="en-GB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791200"/>
          </a:xfrm>
        </p:spPr>
        <p:txBody>
          <a:bodyPr>
            <a:normAutofit/>
          </a:bodyPr>
          <a:lstStyle/>
          <a:p>
            <a:r>
              <a:rPr lang="en-US" dirty="0"/>
              <a:t>Security problem in the region</a:t>
            </a:r>
          </a:p>
          <a:p>
            <a:pPr algn="just"/>
            <a:r>
              <a:rPr lang="en-US" dirty="0"/>
              <a:t>There was a dispute among The private service providers and ILRI/ EVA regarding payment</a:t>
            </a:r>
          </a:p>
          <a:p>
            <a:pPr algn="just"/>
            <a:r>
              <a:rPr lang="en-US" dirty="0"/>
              <a:t>Initially, there was lack of coordination between the </a:t>
            </a:r>
            <a:r>
              <a:rPr lang="en-US" dirty="0" err="1"/>
              <a:t>OBoA</a:t>
            </a:r>
            <a:r>
              <a:rPr lang="en-US" dirty="0"/>
              <a:t> and ILRI/EVA.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80213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8382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4000" b="1" dirty="0"/>
              <a:t>8. Lessons learnt</a:t>
            </a:r>
            <a:br>
              <a:rPr lang="en-GB" sz="3600" b="1" dirty="0"/>
            </a:br>
            <a:br>
              <a:rPr lang="en-US" sz="4000" b="1" dirty="0"/>
            </a:br>
            <a:br>
              <a:rPr lang="en-US" sz="4000" b="1" dirty="0"/>
            </a:br>
            <a:br>
              <a:rPr lang="en-US" sz="4000" b="1" dirty="0">
                <a:solidFill>
                  <a:schemeClr val="bg1"/>
                </a:solidFill>
              </a:rPr>
            </a:br>
            <a:br>
              <a:rPr lang="en-US" sz="4000" b="1" dirty="0"/>
            </a:br>
            <a:br>
              <a:rPr lang="en-GB" sz="4000" b="1" dirty="0"/>
            </a:b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791200"/>
          </a:xfrm>
        </p:spPr>
        <p:txBody>
          <a:bodyPr>
            <a:normAutofit fontScale="77500" lnSpcReduction="20000"/>
          </a:bodyPr>
          <a:lstStyle/>
          <a:p>
            <a:pPr marL="800100" indent="-457200" algn="just">
              <a:lnSpc>
                <a:spcPct val="150000"/>
              </a:lnSpc>
              <a:spcBef>
                <a:spcPts val="0"/>
              </a:spcBef>
            </a:pPr>
            <a:r>
              <a:rPr lang="en-US" dirty="0">
                <a:cs typeface="Times New Roman" panose="02020603050405020304" pitchFamily="18" charset="0"/>
              </a:rPr>
              <a:t>Created strong linkage between the public and private sector  </a:t>
            </a:r>
          </a:p>
          <a:p>
            <a:pPr marL="800100" indent="-457200" algn="just">
              <a:lnSpc>
                <a:spcPct val="150000"/>
              </a:lnSpc>
              <a:spcBef>
                <a:spcPts val="0"/>
              </a:spcBef>
            </a:pPr>
            <a:r>
              <a:rPr lang="en-US" dirty="0">
                <a:cs typeface="Times New Roman" panose="02020603050405020304" pitchFamily="18" charset="0"/>
              </a:rPr>
              <a:t>We observed that taskforce created sustained collaboration between stakeholders</a:t>
            </a:r>
          </a:p>
          <a:p>
            <a:pPr marL="800100" indent="-457200" algn="just">
              <a:lnSpc>
                <a:spcPct val="150000"/>
              </a:lnSpc>
              <a:spcBef>
                <a:spcPts val="0"/>
              </a:spcBef>
            </a:pPr>
            <a:r>
              <a:rPr lang="en-US" dirty="0">
                <a:cs typeface="Times New Roman" panose="02020603050405020304" pitchFamily="18" charset="0"/>
              </a:rPr>
              <a:t>Bureau of Agriculture and </a:t>
            </a:r>
            <a:r>
              <a:rPr lang="en-US" dirty="0" err="1">
                <a:cs typeface="Times New Roman" panose="02020603050405020304" pitchFamily="18" charset="0"/>
              </a:rPr>
              <a:t>woreda</a:t>
            </a:r>
            <a:r>
              <a:rPr lang="en-US" dirty="0">
                <a:cs typeface="Times New Roman" panose="02020603050405020304" pitchFamily="18" charset="0"/>
              </a:rPr>
              <a:t> offices providing full support</a:t>
            </a:r>
          </a:p>
          <a:p>
            <a:pPr marL="800100" indent="-457200" algn="just">
              <a:lnSpc>
                <a:spcPct val="150000"/>
              </a:lnSpc>
              <a:spcBef>
                <a:spcPts val="0"/>
              </a:spcBef>
            </a:pPr>
            <a:r>
              <a:rPr lang="en-US" dirty="0">
                <a:cs typeface="Times New Roman" panose="02020603050405020304" pitchFamily="18" charset="0"/>
              </a:rPr>
              <a:t>The PPP  implementation framework contributing to future implementation </a:t>
            </a:r>
          </a:p>
          <a:p>
            <a:pPr marL="800100" indent="-457200" algn="just">
              <a:lnSpc>
                <a:spcPct val="150000"/>
              </a:lnSpc>
              <a:spcBef>
                <a:spcPts val="0"/>
              </a:spcBef>
            </a:pPr>
            <a:r>
              <a:rPr lang="en-US" dirty="0">
                <a:cs typeface="Times New Roman" panose="02020603050405020304" pitchFamily="18" charset="0"/>
              </a:rPr>
              <a:t>Farmers were willing to pay for services, including for services previously provided for free</a:t>
            </a:r>
          </a:p>
          <a:p>
            <a:pPr marL="800100" indent="-457200" algn="just">
              <a:lnSpc>
                <a:spcPct val="150000"/>
              </a:lnSpc>
              <a:spcBef>
                <a:spcPts val="0"/>
              </a:spcBef>
            </a:pPr>
            <a:r>
              <a:rPr lang="en-US" dirty="0">
                <a:cs typeface="Times New Roman" panose="02020603050405020304" pitchFamily="18" charset="0"/>
              </a:rPr>
              <a:t>Community-based </a:t>
            </a:r>
            <a:r>
              <a:rPr lang="en-US" dirty="0" err="1">
                <a:cs typeface="Times New Roman" panose="02020603050405020304" pitchFamily="18" charset="0"/>
              </a:rPr>
              <a:t>ectoparasite</a:t>
            </a:r>
            <a:r>
              <a:rPr lang="en-US" dirty="0">
                <a:cs typeface="Times New Roman" panose="02020603050405020304" pitchFamily="18" charset="0"/>
              </a:rPr>
              <a:t> control helped users (more than usual) 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039334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8382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4000" b="1" dirty="0"/>
              <a:t>9. </a:t>
            </a:r>
            <a:r>
              <a:rPr lang="en-US" sz="4000" b="1" dirty="0">
                <a:latin typeface="+mn-lt"/>
              </a:rPr>
              <a:t>Recommendation</a:t>
            </a:r>
            <a:br>
              <a:rPr lang="en-US" sz="4000" b="1" dirty="0">
                <a:latin typeface="+mn-lt"/>
              </a:rPr>
            </a:br>
            <a:br>
              <a:rPr lang="en-GB" sz="4000" b="1" dirty="0">
                <a:latin typeface="+mn-lt"/>
              </a:rPr>
            </a:br>
            <a:endParaRPr lang="en-GB" sz="40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7912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en-US" sz="3700" dirty="0">
                <a:latin typeface="+mj-lt"/>
                <a:cs typeface="Times New Roman" panose="02020603050405020304" pitchFamily="18" charset="0"/>
              </a:rPr>
              <a:t>The Agriculture bureau need to own the project initiations and incorporate into the region’s development plan</a:t>
            </a:r>
          </a:p>
          <a:p>
            <a:pPr algn="just"/>
            <a:r>
              <a:rPr lang="en-US" sz="3700" dirty="0">
                <a:latin typeface="+mj-lt"/>
                <a:cs typeface="Times New Roman" panose="02020603050405020304" pitchFamily="18" charset="0"/>
              </a:rPr>
              <a:t>The PPP taskforce need to continue as a platform for interaction between the public and the private sector</a:t>
            </a:r>
          </a:p>
          <a:p>
            <a:pPr algn="just"/>
            <a:r>
              <a:rPr lang="en-US" sz="3700" dirty="0">
                <a:latin typeface="+mj-lt"/>
                <a:cs typeface="Times New Roman" panose="02020603050405020304" pitchFamily="18" charset="0"/>
              </a:rPr>
              <a:t>There should be more alternative arrangements (farmers to pay full cost) of </a:t>
            </a:r>
            <a:r>
              <a:rPr lang="en-US" sz="3700" dirty="0">
                <a:cs typeface="Times New Roman" panose="02020603050405020304" pitchFamily="18" charset="0"/>
              </a:rPr>
              <a:t>PPP models should be </a:t>
            </a:r>
            <a:r>
              <a:rPr lang="en-US" sz="3700" dirty="0">
                <a:latin typeface="+mj-lt"/>
                <a:cs typeface="Times New Roman" panose="02020603050405020304" pitchFamily="18" charset="0"/>
              </a:rPr>
              <a:t>developed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138229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8382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b="1" dirty="0"/>
              <a:t>9. </a:t>
            </a:r>
            <a:r>
              <a:rPr lang="en-US" sz="3600" b="1" dirty="0">
                <a:latin typeface="+mn-lt"/>
              </a:rPr>
              <a:t>Recommendation </a:t>
            </a:r>
            <a:r>
              <a:rPr lang="en-US" sz="3600" b="1" dirty="0" err="1">
                <a:latin typeface="+mn-lt"/>
              </a:rPr>
              <a:t>cont</a:t>
            </a:r>
            <a:r>
              <a:rPr lang="en-US" sz="3600" b="1" dirty="0">
                <a:latin typeface="+mn-lt"/>
              </a:rPr>
              <a:t>…</a:t>
            </a:r>
            <a:br>
              <a:rPr lang="en-US" sz="4000" b="1" dirty="0">
                <a:latin typeface="+mn-lt"/>
              </a:rPr>
            </a:br>
            <a:br>
              <a:rPr lang="en-GB" sz="4000" b="1" dirty="0">
                <a:latin typeface="+mn-lt"/>
              </a:rPr>
            </a:br>
            <a:endParaRPr lang="en-GB" sz="40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7912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3700" dirty="0">
                <a:latin typeface="+mj-lt"/>
                <a:cs typeface="Times New Roman" panose="02020603050405020304" pitchFamily="18" charset="0"/>
              </a:rPr>
              <a:t>Continue to engage the private sector in community-based vaccination, </a:t>
            </a:r>
            <a:r>
              <a:rPr lang="en-US" sz="3700" dirty="0" err="1">
                <a:latin typeface="+mj-lt"/>
                <a:cs typeface="Times New Roman" panose="02020603050405020304" pitchFamily="18" charset="0"/>
              </a:rPr>
              <a:t>ectoparasite</a:t>
            </a:r>
            <a:r>
              <a:rPr lang="en-US" sz="3700" dirty="0">
                <a:latin typeface="+mj-lt"/>
                <a:cs typeface="Times New Roman" panose="02020603050405020304" pitchFamily="18" charset="0"/>
              </a:rPr>
              <a:t> control and mobile clinic service which contributes to sustained reduction of disease infestations (linking regional and </a:t>
            </a:r>
            <a:r>
              <a:rPr lang="en-US" sz="3700" dirty="0" err="1">
                <a:latin typeface="+mj-lt"/>
                <a:cs typeface="Times New Roman" panose="02020603050405020304" pitchFamily="18" charset="0"/>
              </a:rPr>
              <a:t>woreda</a:t>
            </a:r>
            <a:r>
              <a:rPr lang="en-US" sz="3700" dirty="0">
                <a:latin typeface="+mj-lt"/>
                <a:cs typeface="Times New Roman" panose="02020603050405020304" pitchFamily="18" charset="0"/>
              </a:rPr>
              <a:t> service providers, Model I, VI and VII)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en-US" sz="3500" dirty="0"/>
              <a:t>Transfer some of the veterinary services to private practitioners</a:t>
            </a:r>
          </a:p>
          <a:p>
            <a:pPr algn="just"/>
            <a:r>
              <a:rPr lang="en-US" sz="3700" dirty="0">
                <a:latin typeface="+mj-lt"/>
                <a:cs typeface="Times New Roman" panose="02020603050405020304" pitchFamily="18" charset="0"/>
              </a:rPr>
              <a:t>Devise cost-recovery mechanism in the region to ensure sustainable provision of veterinary services at cost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003609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8382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en-US" sz="3200" dirty="0">
                <a:solidFill>
                  <a:schemeClr val="bg1"/>
                </a:solidFill>
              </a:rPr>
            </a:br>
            <a:r>
              <a:rPr lang="en-US" sz="4000" b="1" dirty="0"/>
              <a:t>10. Scaling out strategy and planning</a:t>
            </a:r>
            <a:br>
              <a:rPr lang="en-GB" sz="4000" b="1" dirty="0"/>
            </a:br>
            <a:endParaRPr lang="en-GB" sz="40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791200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cs typeface="Times New Roman" panose="02020603050405020304" pitchFamily="18" charset="0"/>
              </a:rPr>
              <a:t>The region has planned to implement cost-recovery mechanism in the region to scale out the PPP models </a:t>
            </a:r>
          </a:p>
          <a:p>
            <a:pPr algn="just"/>
            <a:r>
              <a:rPr lang="en-US" dirty="0"/>
              <a:t>Collaborations with ILRI/EVA on RESTORE PPP will continue as before. </a:t>
            </a:r>
          </a:p>
          <a:p>
            <a:pPr algn="just"/>
            <a:r>
              <a:rPr lang="en-US" dirty="0"/>
              <a:t>We will develop an action plan together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352619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6EF4D23-8659-28C6-C274-141F6B3353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228600"/>
            <a:ext cx="8153400" cy="64008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676400" y="990600"/>
            <a:ext cx="4114801" cy="1143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296" indent="0" algn="ctr">
              <a:buFont typeface="Arial" pitchFamily="34" charset="0"/>
              <a:buNone/>
            </a:pPr>
            <a:r>
              <a:rPr lang="en-US" sz="4400" b="1">
                <a:solidFill>
                  <a:srgbClr val="0070C0"/>
                </a:solidFill>
              </a:rPr>
              <a:t>Thank You</a:t>
            </a:r>
            <a:endParaRPr lang="en-US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356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9067800" cy="914400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lvl="0" algn="l"/>
            <a:r>
              <a:rPr lang="en-GB" sz="4000" b="1" dirty="0"/>
              <a:t>1. 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915400" cy="5638800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3600" b="1" u="sng" dirty="0">
                <a:solidFill>
                  <a:schemeClr val="bg2">
                    <a:lumMod val="10000"/>
                  </a:schemeClr>
                </a:solidFill>
              </a:rPr>
              <a:t>Veterinary Services Delivery in the Region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sz="3600" b="1" dirty="0">
                <a:solidFill>
                  <a:srgbClr val="002060"/>
                </a:solidFill>
              </a:rPr>
              <a:t>The veterinary services in the Region is delivered in two major ways</a:t>
            </a:r>
          </a:p>
          <a:p>
            <a:pPr marL="914400" lvl="1" indent="-514350">
              <a:lnSpc>
                <a:spcPct val="150000"/>
              </a:lnSpc>
              <a:spcBef>
                <a:spcPts val="600"/>
              </a:spcBef>
              <a:buAutoNum type="arabicPeriod"/>
            </a:pPr>
            <a:r>
              <a:rPr lang="en-US" sz="3600" b="1" dirty="0">
                <a:solidFill>
                  <a:srgbClr val="002060"/>
                </a:solidFill>
              </a:rPr>
              <a:t>Public veterinary services </a:t>
            </a:r>
            <a:r>
              <a:rPr lang="en-US" sz="3600" b="1" dirty="0"/>
              <a:t>delivery</a:t>
            </a:r>
          </a:p>
          <a:p>
            <a:pPr marL="914400" lvl="1" indent="-514350">
              <a:lnSpc>
                <a:spcPct val="150000"/>
              </a:lnSpc>
              <a:spcBef>
                <a:spcPts val="600"/>
              </a:spcBef>
              <a:buAutoNum type="arabicPeriod"/>
            </a:pPr>
            <a:r>
              <a:rPr lang="en-US" sz="3600" b="1" dirty="0">
                <a:solidFill>
                  <a:srgbClr val="002060"/>
                </a:solidFill>
              </a:rPr>
              <a:t>Private veterinary services </a:t>
            </a:r>
            <a:r>
              <a:rPr lang="en-US" sz="3600" b="1" dirty="0"/>
              <a:t>delivery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buAutoNum type="arabicPeriod"/>
            </a:pP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188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15400" cy="9144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en-US" sz="3200" dirty="0">
                <a:solidFill>
                  <a:schemeClr val="bg1"/>
                </a:solidFill>
              </a:rPr>
            </a:br>
            <a:r>
              <a:rPr lang="en-US" sz="4000" b="1" dirty="0">
                <a:solidFill>
                  <a:srgbClr val="002060"/>
                </a:solidFill>
              </a:rPr>
              <a:t>1. </a:t>
            </a:r>
            <a:r>
              <a:rPr lang="en-GB" sz="4000" b="1" dirty="0"/>
              <a:t>Introduction </a:t>
            </a:r>
            <a:r>
              <a:rPr lang="en-GB" sz="4000" b="1" dirty="0" err="1"/>
              <a:t>cont</a:t>
            </a:r>
            <a:r>
              <a:rPr lang="en-GB" sz="4000" b="1" dirty="0"/>
              <a:t>….</a:t>
            </a:r>
            <a:br>
              <a:rPr lang="en-GB" sz="4000" b="1" dirty="0"/>
            </a:b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839200" cy="5562600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b="1" dirty="0">
                <a:solidFill>
                  <a:srgbClr val="002060"/>
                </a:solidFill>
              </a:rPr>
              <a:t>1. </a:t>
            </a:r>
            <a:r>
              <a:rPr lang="en-US" sz="3500" b="1" dirty="0">
                <a:solidFill>
                  <a:srgbClr val="002060"/>
                </a:solidFill>
              </a:rPr>
              <a:t>Public veterinary services </a:t>
            </a:r>
            <a:r>
              <a:rPr lang="en-US" sz="3500" b="1" dirty="0"/>
              <a:t>delivery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US" b="1" dirty="0"/>
              <a:t>Most of these services, except vaccination, are provided in public veterinary clinics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US" b="1" dirty="0"/>
              <a:t>The service provided in the clinics does not exceed a radius of 30 </a:t>
            </a:r>
            <a:r>
              <a:rPr lang="en-US" b="1" dirty="0" err="1"/>
              <a:t>kms</a:t>
            </a:r>
            <a:r>
              <a:rPr lang="en-US" b="1" dirty="0"/>
              <a:t> 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US" b="1" dirty="0"/>
              <a:t>Therefore, The current state of public veterinary service coverage is not in line with the public needs</a:t>
            </a:r>
          </a:p>
        </p:txBody>
      </p:sp>
    </p:spTree>
    <p:extLst>
      <p:ext uri="{BB962C8B-B14F-4D97-AF65-F5344CB8AC3E}">
        <p14:creationId xmlns:p14="http://schemas.microsoft.com/office/powerpoint/2010/main" val="1668408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991600" cy="7620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l"/>
            <a:br>
              <a:rPr lang="en-GB" sz="3200" b="1" dirty="0"/>
            </a:br>
            <a:r>
              <a:rPr lang="en-GB" sz="3200" b="1" dirty="0"/>
              <a:t>1. </a:t>
            </a:r>
            <a:r>
              <a:rPr lang="en-GB" sz="3600" b="1" dirty="0"/>
              <a:t>Introduction </a:t>
            </a:r>
            <a:r>
              <a:rPr lang="en-GB" sz="3600" b="1" dirty="0" err="1"/>
              <a:t>cont</a:t>
            </a:r>
            <a:r>
              <a:rPr lang="en-GB" sz="3600" b="1" dirty="0"/>
              <a:t>….</a:t>
            </a:r>
            <a:br>
              <a:rPr lang="en-GB" sz="3600" b="1" dirty="0"/>
            </a:b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9311249"/>
              </p:ext>
            </p:extLst>
          </p:nvPr>
        </p:nvGraphicFramePr>
        <p:xfrm>
          <a:off x="152400" y="1371599"/>
          <a:ext cx="88392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6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7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678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3496">
                <a:tc>
                  <a:txBody>
                    <a:bodyPr/>
                    <a:lstStyle/>
                    <a:p>
                      <a:r>
                        <a:rPr lang="en-US" sz="3200" dirty="0">
                          <a:solidFill>
                            <a:sysClr val="windowText" lastClr="000000"/>
                          </a:solidFill>
                        </a:rPr>
                        <a:t>No</a:t>
                      </a:r>
                      <a:endParaRPr lang="en-GB" sz="3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solidFill>
                            <a:sysClr val="windowText" lastClr="000000"/>
                          </a:solidFill>
                        </a:rPr>
                        <a:t>Clinic</a:t>
                      </a:r>
                      <a:r>
                        <a:rPr lang="en-US" sz="3200" baseline="0" dirty="0">
                          <a:solidFill>
                            <a:sysClr val="windowText" lastClr="000000"/>
                          </a:solidFill>
                        </a:rPr>
                        <a:t> Type</a:t>
                      </a:r>
                      <a:endParaRPr lang="en-GB" sz="3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lang="en-GB" sz="3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solidFill>
                            <a:sysClr val="windowText" lastClr="000000"/>
                          </a:solidFill>
                        </a:rPr>
                        <a:t>Available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solidFill>
                            <a:sysClr val="windowText" lastClr="000000"/>
                          </a:solidFill>
                        </a:rPr>
                        <a:t>Coverage</a:t>
                      </a:r>
                      <a:endParaRPr lang="en-GB" sz="3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8576">
                <a:tc>
                  <a:txBody>
                    <a:bodyPr/>
                    <a:lstStyle/>
                    <a:p>
                      <a:r>
                        <a:rPr lang="en-US" sz="3200" dirty="0"/>
                        <a:t>1</a:t>
                      </a:r>
                      <a:endParaRPr lang="en-GB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B</a:t>
                      </a:r>
                      <a:endParaRPr lang="en-GB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216</a:t>
                      </a:r>
                      <a:endParaRPr lang="en-GB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128</a:t>
                      </a:r>
                      <a:endParaRPr lang="en-GB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60%</a:t>
                      </a:r>
                      <a:endParaRPr lang="en-GB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8576">
                <a:tc>
                  <a:txBody>
                    <a:bodyPr/>
                    <a:lstStyle/>
                    <a:p>
                      <a:r>
                        <a:rPr lang="en-US" sz="3200" dirty="0"/>
                        <a:t>2</a:t>
                      </a:r>
                      <a:endParaRPr lang="en-GB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C</a:t>
                      </a:r>
                      <a:endParaRPr lang="en-GB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264</a:t>
                      </a:r>
                      <a:endParaRPr lang="en-GB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324</a:t>
                      </a:r>
                      <a:endParaRPr lang="en-GB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100%</a:t>
                      </a:r>
                      <a:endParaRPr lang="en-GB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8576">
                <a:tc>
                  <a:txBody>
                    <a:bodyPr/>
                    <a:lstStyle/>
                    <a:p>
                      <a:r>
                        <a:rPr lang="en-US" sz="3200" dirty="0"/>
                        <a:t>3</a:t>
                      </a:r>
                      <a:endParaRPr lang="en-GB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D</a:t>
                      </a:r>
                      <a:endParaRPr lang="en-GB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6419</a:t>
                      </a:r>
                      <a:endParaRPr lang="en-GB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2335</a:t>
                      </a:r>
                      <a:endParaRPr lang="en-GB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37%</a:t>
                      </a:r>
                      <a:endParaRPr lang="en-GB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58576">
                <a:tc>
                  <a:txBody>
                    <a:bodyPr/>
                    <a:lstStyle/>
                    <a:p>
                      <a:endParaRPr lang="en-GB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/>
                        <a:t>Total</a:t>
                      </a:r>
                      <a:endParaRPr lang="en-GB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/>
                        <a:t>6899</a:t>
                      </a:r>
                      <a:endParaRPr lang="en-GB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/>
                        <a:t>2805</a:t>
                      </a:r>
                      <a:endParaRPr lang="en-GB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/>
                        <a:t>41%</a:t>
                      </a:r>
                      <a:endParaRPr lang="en-GB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52400" y="667434"/>
            <a:ext cx="8839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Animal Health service providers in the region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777909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" y="76200"/>
            <a:ext cx="8991601" cy="8382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lvl="1" algn="l" rtl="0">
              <a:spcBef>
                <a:spcPct val="0"/>
              </a:spcBef>
            </a:pPr>
            <a:br>
              <a:rPr lang="en-GB" sz="3200" b="1" dirty="0"/>
            </a:br>
            <a:r>
              <a:rPr lang="en-GB" sz="3200" b="1" dirty="0"/>
              <a:t>1. Introduction </a:t>
            </a:r>
            <a:r>
              <a:rPr lang="en-GB" sz="3200" b="1" dirty="0" err="1"/>
              <a:t>cont</a:t>
            </a:r>
            <a:r>
              <a:rPr lang="en-GB" sz="3200" b="1" dirty="0"/>
              <a:t>….</a:t>
            </a:r>
            <a:br>
              <a:rPr lang="en-GB" sz="3200" b="1" dirty="0"/>
            </a:b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60731"/>
            <a:ext cx="6019800" cy="529726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US" sz="3600" b="1" dirty="0"/>
              <a:t>The provision of private veterinary services is largely based on drugs selling.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US" sz="3600" b="1" dirty="0"/>
              <a:t>There are very few private practitioners that open clinics and provide services</a:t>
            </a:r>
            <a:r>
              <a:rPr lang="en-US" sz="3600" dirty="0"/>
              <a:t>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US" sz="3600" b="1" dirty="0"/>
              <a:t>Similar to public, private veterinary service coverage is also low</a:t>
            </a: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2273248"/>
              </p:ext>
            </p:extLst>
          </p:nvPr>
        </p:nvGraphicFramePr>
        <p:xfrm>
          <a:off x="6172200" y="1560732"/>
          <a:ext cx="2895600" cy="2707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8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07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98464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ysClr val="windowText" lastClr="000000"/>
                          </a:solidFill>
                        </a:rPr>
                        <a:t>Private Clinic</a:t>
                      </a:r>
                      <a:endParaRPr lang="en-GB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1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Pharmacy</a:t>
                      </a:r>
                      <a:endParaRPr lang="en-GB" sz="2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89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324</a:t>
                      </a:r>
                      <a:endParaRPr lang="en-GB" sz="2800" dirty="0"/>
                    </a:p>
                    <a:p>
                      <a:endParaRPr lang="en-GB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696</a:t>
                      </a:r>
                      <a:endParaRPr lang="en-GB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267200"/>
            <a:ext cx="2971801" cy="2514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914400"/>
            <a:ext cx="89985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2. Private veterinary services </a:t>
            </a:r>
            <a:r>
              <a:rPr lang="en-US" sz="3600" b="1" dirty="0"/>
              <a:t>delivery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846002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6858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b="1" dirty="0"/>
              <a:t>1. </a:t>
            </a:r>
            <a:r>
              <a:rPr lang="en-GB" sz="4000" b="1" dirty="0"/>
              <a:t>Introduction </a:t>
            </a:r>
            <a:r>
              <a:rPr lang="en-GB" sz="4000" b="1" dirty="0" err="1"/>
              <a:t>cont</a:t>
            </a:r>
            <a:r>
              <a:rPr lang="en-GB" sz="4000" b="1" dirty="0"/>
              <a:t>….</a:t>
            </a:r>
            <a:br>
              <a:rPr lang="en-GB" sz="4000" b="1" dirty="0"/>
            </a:b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>1.3.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16106"/>
            <a:ext cx="8839200" cy="498949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US" sz="3600" b="1" dirty="0"/>
              <a:t>Treating each other as opponents rather than working together</a:t>
            </a:r>
          </a:p>
          <a:p>
            <a:pPr algn="just"/>
            <a:r>
              <a:rPr lang="en-US" sz="3600" b="1" dirty="0"/>
              <a:t>Lack of policy that can ensure public private cooperation and collaboration</a:t>
            </a:r>
          </a:p>
          <a:p>
            <a:pPr algn="just"/>
            <a:r>
              <a:rPr lang="en-US" sz="3600" b="1" dirty="0"/>
              <a:t>Private practitioners are limited to drug shop and in-clinic treatment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76200" y="762000"/>
            <a:ext cx="8915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7713" indent="-747713"/>
            <a:r>
              <a:rPr lang="en-US" sz="3200" b="1" dirty="0"/>
              <a:t>1.3. Relationships between public and private vet cervices providers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8076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8382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600" b="1" dirty="0"/>
              <a:t>2. PPP models tested in </a:t>
            </a:r>
            <a:r>
              <a:rPr lang="en-US" sz="3600" b="1" dirty="0" err="1"/>
              <a:t>Oromia</a:t>
            </a:r>
            <a:r>
              <a:rPr lang="en-US" sz="3600" b="1" dirty="0"/>
              <a:t> Region</a:t>
            </a:r>
            <a:br>
              <a:rPr lang="en-GB" sz="3600" b="1" dirty="0"/>
            </a:br>
            <a:br>
              <a:rPr lang="en-US" sz="4000" b="1" dirty="0"/>
            </a:br>
            <a:br>
              <a:rPr lang="en-US" sz="4000" b="1" dirty="0"/>
            </a:br>
            <a:br>
              <a:rPr lang="en-GB" sz="4000" b="1" dirty="0"/>
            </a:b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5181600" cy="57150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3600" b="1" dirty="0"/>
              <a:t>Model I:    </a:t>
            </a:r>
            <a:r>
              <a:rPr lang="en-US" sz="3600" dirty="0"/>
              <a:t>Private vaccination service</a:t>
            </a:r>
            <a:r>
              <a:rPr lang="en-US" sz="3600" b="1" dirty="0"/>
              <a:t>:</a:t>
            </a:r>
          </a:p>
          <a:p>
            <a:pPr lvl="0"/>
            <a:endParaRPr lang="en-US" sz="3600" dirty="0"/>
          </a:p>
          <a:p>
            <a:pPr lvl="0"/>
            <a:r>
              <a:rPr lang="en-US" sz="3600" b="1" dirty="0"/>
              <a:t>Model IV: </a:t>
            </a:r>
            <a:r>
              <a:rPr lang="en-US" sz="3600" dirty="0"/>
              <a:t>Mobile clinical service</a:t>
            </a:r>
          </a:p>
          <a:p>
            <a:pPr lvl="0"/>
            <a:endParaRPr lang="en-US" sz="3600" dirty="0"/>
          </a:p>
          <a:p>
            <a:pPr lvl="0" algn="just"/>
            <a:r>
              <a:rPr lang="en-US" sz="3600" b="1" dirty="0"/>
              <a:t>Model VII: </a:t>
            </a:r>
            <a:r>
              <a:rPr lang="en-US" sz="3600" dirty="0"/>
              <a:t>Strategic community-based </a:t>
            </a:r>
            <a:r>
              <a:rPr lang="en-US" sz="3600" dirty="0" err="1"/>
              <a:t>endo</a:t>
            </a:r>
            <a:r>
              <a:rPr lang="en-US" sz="3600" dirty="0"/>
              <a:t>- and </a:t>
            </a:r>
            <a:r>
              <a:rPr lang="en-US" sz="3600" dirty="0" err="1"/>
              <a:t>ecto</a:t>
            </a:r>
            <a:r>
              <a:rPr lang="en-US" sz="3600" dirty="0"/>
              <a:t>-parasite control by private service providers: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FBC204-A359-1766-0648-A7CD9AB325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44" r="11669" b="30082"/>
          <a:stretch/>
        </p:blipFill>
        <p:spPr>
          <a:xfrm>
            <a:off x="5334000" y="3733800"/>
            <a:ext cx="3810000" cy="31241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9138A2-C794-47DE-2F98-5731E96FB8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914401"/>
            <a:ext cx="3810000" cy="281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407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8382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4000" b="1" dirty="0"/>
              <a:t>3. Model I, IV and VII Partners</a:t>
            </a:r>
            <a:br>
              <a:rPr lang="en-US" sz="4000" b="1" u="sng" dirty="0"/>
            </a:br>
            <a:br>
              <a:rPr lang="en-US" sz="4000" b="1" dirty="0"/>
            </a:br>
            <a:br>
              <a:rPr lang="en-US" sz="4000" b="1" dirty="0">
                <a:solidFill>
                  <a:schemeClr val="bg1"/>
                </a:solidFill>
              </a:rPr>
            </a:br>
            <a:br>
              <a:rPr lang="en-US" sz="4000" b="1" dirty="0"/>
            </a:br>
            <a:br>
              <a:rPr lang="en-GB" sz="4000" b="1" dirty="0"/>
            </a:b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839200" cy="5715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Bureau of Agriculture, </a:t>
            </a:r>
            <a:r>
              <a:rPr lang="en-US" dirty="0" err="1"/>
              <a:t>Oromia</a:t>
            </a:r>
            <a:r>
              <a:rPr lang="en-US" dirty="0"/>
              <a:t> regional State;</a:t>
            </a:r>
            <a:endParaRPr lang="en-GB" sz="2400" dirty="0"/>
          </a:p>
          <a:p>
            <a:pPr algn="just"/>
            <a:r>
              <a:rPr lang="en-US" dirty="0"/>
              <a:t>International Livestock Research Institute (ILRI)-Ethiopian Veterinary Association (EVA);</a:t>
            </a:r>
          </a:p>
          <a:p>
            <a:pPr algn="just"/>
            <a:r>
              <a:rPr lang="en-US" dirty="0" err="1"/>
              <a:t>Asela</a:t>
            </a:r>
            <a:r>
              <a:rPr lang="en-US" dirty="0"/>
              <a:t> Regional Veterinary Laboratory (ARVL)</a:t>
            </a:r>
          </a:p>
          <a:p>
            <a:pPr algn="just"/>
            <a:r>
              <a:rPr lang="en-US" dirty="0" err="1"/>
              <a:t>Dirre</a:t>
            </a:r>
            <a:r>
              <a:rPr lang="en-US" dirty="0"/>
              <a:t> </a:t>
            </a:r>
            <a:r>
              <a:rPr lang="en-US" dirty="0" err="1"/>
              <a:t>Inchini</a:t>
            </a:r>
            <a:r>
              <a:rPr lang="en-US" dirty="0"/>
              <a:t> </a:t>
            </a:r>
            <a:r>
              <a:rPr lang="en-US" dirty="0" err="1"/>
              <a:t>Woreda</a:t>
            </a:r>
            <a:r>
              <a:rPr lang="en-US" dirty="0"/>
              <a:t> Administration, Agriculture office;</a:t>
            </a:r>
          </a:p>
          <a:p>
            <a:r>
              <a:rPr lang="en-US" dirty="0" err="1"/>
              <a:t>Negelle</a:t>
            </a:r>
            <a:r>
              <a:rPr lang="en-US" dirty="0"/>
              <a:t> </a:t>
            </a:r>
            <a:r>
              <a:rPr lang="en-US" dirty="0" err="1"/>
              <a:t>Arsi</a:t>
            </a:r>
            <a:r>
              <a:rPr lang="en-US" dirty="0"/>
              <a:t> </a:t>
            </a:r>
            <a:r>
              <a:rPr lang="en-US" dirty="0" err="1"/>
              <a:t>Woreda</a:t>
            </a:r>
            <a:r>
              <a:rPr lang="en-US" dirty="0"/>
              <a:t> Administration, Agriculture office;</a:t>
            </a:r>
            <a:endParaRPr lang="en-GB" sz="2400" dirty="0"/>
          </a:p>
          <a:p>
            <a:r>
              <a:rPr lang="en-US" dirty="0" err="1"/>
              <a:t>Teferi</a:t>
            </a:r>
            <a:r>
              <a:rPr lang="en-US" dirty="0"/>
              <a:t> </a:t>
            </a:r>
            <a:r>
              <a:rPr lang="en-US" dirty="0" err="1"/>
              <a:t>Kebede</a:t>
            </a:r>
            <a:r>
              <a:rPr lang="en-US" dirty="0"/>
              <a:t> Private Veterinary shop </a:t>
            </a:r>
          </a:p>
          <a:p>
            <a:r>
              <a:rPr lang="en-US" dirty="0" err="1"/>
              <a:t>Firomsa</a:t>
            </a:r>
            <a:r>
              <a:rPr lang="en-US" b="1" dirty="0"/>
              <a:t> </a:t>
            </a:r>
            <a:r>
              <a:rPr lang="en-US" dirty="0"/>
              <a:t>Private Veterinary Clinic</a:t>
            </a:r>
            <a:endParaRPr lang="en-US" b="1" dirty="0"/>
          </a:p>
          <a:p>
            <a:r>
              <a:rPr lang="en-US" dirty="0" err="1"/>
              <a:t>Nageso</a:t>
            </a:r>
            <a:r>
              <a:rPr lang="en-US" dirty="0"/>
              <a:t> Private Mobile Clinic;</a:t>
            </a:r>
          </a:p>
          <a:p>
            <a:r>
              <a:rPr lang="en-US" dirty="0" err="1"/>
              <a:t>Buze</a:t>
            </a:r>
            <a:r>
              <a:rPr lang="en-US" dirty="0"/>
              <a:t> Private Veterinary Pharmacy</a:t>
            </a:r>
          </a:p>
        </p:txBody>
      </p:sp>
    </p:spTree>
    <p:extLst>
      <p:ext uri="{BB962C8B-B14F-4D97-AF65-F5344CB8AC3E}">
        <p14:creationId xmlns:p14="http://schemas.microsoft.com/office/powerpoint/2010/main" val="528832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1420</TotalTime>
  <Words>1746</Words>
  <Application>Microsoft Office PowerPoint</Application>
  <PresentationFormat>On-screen Show (4:3)</PresentationFormat>
  <Paragraphs>294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MS PGothic</vt:lpstr>
      <vt:lpstr>Aptos</vt:lpstr>
      <vt:lpstr>Arial</vt:lpstr>
      <vt:lpstr>Bahnschrift Condensed</vt:lpstr>
      <vt:lpstr>Calibri</vt:lpstr>
      <vt:lpstr>Gill Sans MT</vt:lpstr>
      <vt:lpstr>Times New Roman</vt:lpstr>
      <vt:lpstr>Wingdings</vt:lpstr>
      <vt:lpstr>Office Theme</vt:lpstr>
      <vt:lpstr>Experiences From PPP Models Tested Under HERAD project, Oromia Region</vt:lpstr>
      <vt:lpstr>PRESENTATION OUTLINE</vt:lpstr>
      <vt:lpstr>1. Introduction</vt:lpstr>
      <vt:lpstr> 1. Introduction cont…. </vt:lpstr>
      <vt:lpstr> 1. Introduction cont…. </vt:lpstr>
      <vt:lpstr> 1. Introduction cont…. </vt:lpstr>
      <vt:lpstr>  1. Introduction cont….  1.3.</vt:lpstr>
      <vt:lpstr>     2. PPP models tested in Oromia Region    </vt:lpstr>
      <vt:lpstr>      3. Model I, IV and VII Partners     </vt:lpstr>
      <vt:lpstr>      4. Roles of stakeholders/partners      </vt:lpstr>
      <vt:lpstr>      4. Roles cont…     </vt:lpstr>
      <vt:lpstr>      4. Roles cont…     </vt:lpstr>
      <vt:lpstr>   4. Roles cont…   </vt:lpstr>
      <vt:lpstr>      4. Roles cont…     </vt:lpstr>
      <vt:lpstr>      4. Roles cont…     </vt:lpstr>
      <vt:lpstr>      4. Roles cont…     </vt:lpstr>
      <vt:lpstr>    5. Types of services provided   </vt:lpstr>
      <vt:lpstr>       6. No of Animal Vaccinated and households served      </vt:lpstr>
      <vt:lpstr>       6. No Animal Vaccinated and households served      </vt:lpstr>
      <vt:lpstr>       6. No Animal Vaccinated and households served      </vt:lpstr>
      <vt:lpstr>7. Perception of the partners </vt:lpstr>
      <vt:lpstr>7. Challenges</vt:lpstr>
      <vt:lpstr>       8. Lessons learnt      </vt:lpstr>
      <vt:lpstr>  9. Recommendation  </vt:lpstr>
      <vt:lpstr>  9. Recommendation cont…  </vt:lpstr>
      <vt:lpstr> 10. Scaling out strategy and planning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Mulat, Bizuwork (ILRI)</cp:lastModifiedBy>
  <cp:revision>120</cp:revision>
  <dcterms:created xsi:type="dcterms:W3CDTF">2025-03-20T10:41:25Z</dcterms:created>
  <dcterms:modified xsi:type="dcterms:W3CDTF">2025-04-07T09:57:07Z</dcterms:modified>
</cp:coreProperties>
</file>