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4"/>
  </p:sldMasterIdLst>
  <p:notesMasterIdLst>
    <p:notesMasterId r:id="rId26"/>
  </p:notesMasterIdLst>
  <p:sldIdLst>
    <p:sldId id="281" r:id="rId5"/>
    <p:sldId id="282" r:id="rId6"/>
    <p:sldId id="283" r:id="rId7"/>
    <p:sldId id="260" r:id="rId8"/>
    <p:sldId id="280" r:id="rId9"/>
    <p:sldId id="307" r:id="rId10"/>
    <p:sldId id="317" r:id="rId11"/>
    <p:sldId id="297" r:id="rId12"/>
    <p:sldId id="261" r:id="rId13"/>
    <p:sldId id="308" r:id="rId14"/>
    <p:sldId id="258" r:id="rId15"/>
    <p:sldId id="309" r:id="rId16"/>
    <p:sldId id="306" r:id="rId17"/>
    <p:sldId id="311" r:id="rId18"/>
    <p:sldId id="313" r:id="rId19"/>
    <p:sldId id="312" r:id="rId20"/>
    <p:sldId id="288" r:id="rId21"/>
    <p:sldId id="314" r:id="rId22"/>
    <p:sldId id="292" r:id="rId23"/>
    <p:sldId id="293" r:id="rId24"/>
    <p:sldId id="318" r:id="rId25"/>
  </p:sldIdLst>
  <p:sldSz cx="9144000" cy="6858000" type="screen4x3"/>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3" autoAdjust="0"/>
    <p:restoredTop sz="97963" autoAdjust="0"/>
  </p:normalViewPr>
  <p:slideViewPr>
    <p:cSldViewPr>
      <p:cViewPr varScale="1">
        <p:scale>
          <a:sx n="112" d="100"/>
          <a:sy n="112" d="100"/>
        </p:scale>
        <p:origin x="1590" y="108"/>
      </p:cViewPr>
      <p:guideLst>
        <p:guide orient="horz" pos="2160"/>
        <p:guide pos="2880"/>
      </p:guideLst>
    </p:cSldViewPr>
  </p:slideViewPr>
  <p:outlineViewPr>
    <p:cViewPr>
      <p:scale>
        <a:sx n="33" d="100"/>
        <a:sy n="33" d="100"/>
      </p:scale>
      <p:origin x="0" y="-1182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gs" Target="tags/tag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9B0E51-ABE5-45A2-9F2A-372D9ED464A2}"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IN"/>
        </a:p>
      </dgm:t>
    </dgm:pt>
    <dgm:pt modelId="{D2194908-1482-4BC8-A8C5-E473C1D63E88}">
      <dgm:prSet phldrT="[Text]" custT="1"/>
      <dgm:spPr/>
      <dgm:t>
        <a:bodyPr/>
        <a:lstStyle/>
        <a:p>
          <a:r>
            <a:rPr lang="en-IN" sz="2800" b="1" dirty="0" smtClean="0"/>
            <a:t>Challenge 1: Long distances, low yield and lack of market linkages</a:t>
          </a:r>
          <a:endParaRPr lang="en-IN" sz="2800" dirty="0"/>
        </a:p>
      </dgm:t>
    </dgm:pt>
    <dgm:pt modelId="{572F9857-EC69-48BA-9F2B-D485134990E2}" type="parTrans" cxnId="{42B61C1B-9E13-4201-B805-2E06CEAFC3F3}">
      <dgm:prSet/>
      <dgm:spPr/>
      <dgm:t>
        <a:bodyPr/>
        <a:lstStyle/>
        <a:p>
          <a:endParaRPr lang="en-IN"/>
        </a:p>
      </dgm:t>
    </dgm:pt>
    <dgm:pt modelId="{8828DE55-BB6A-4CE0-AF55-4510421DF5FA}" type="sibTrans" cxnId="{42B61C1B-9E13-4201-B805-2E06CEAFC3F3}">
      <dgm:prSet/>
      <dgm:spPr/>
      <dgm:t>
        <a:bodyPr/>
        <a:lstStyle/>
        <a:p>
          <a:endParaRPr lang="en-IN"/>
        </a:p>
      </dgm:t>
    </dgm:pt>
    <dgm:pt modelId="{402B350C-2925-4B14-B2C8-1A6D5D357BC9}">
      <dgm:prSet phldrT="[Text]" custT="1"/>
      <dgm:spPr/>
      <dgm:t>
        <a:bodyPr/>
        <a:lstStyle/>
        <a:p>
          <a:r>
            <a:rPr lang="en-IN" sz="2800" b="1" dirty="0" smtClean="0"/>
            <a:t>Solution 1: Formed a self-help cooperative to boost market linkages</a:t>
          </a:r>
          <a:endParaRPr lang="en-IN" sz="2800" dirty="0"/>
        </a:p>
      </dgm:t>
    </dgm:pt>
    <dgm:pt modelId="{3FEA07DC-8653-4FE0-905E-B05FC363F508}" type="parTrans" cxnId="{1276BE47-3AC8-43A3-B743-5291323F8F00}">
      <dgm:prSet/>
      <dgm:spPr/>
      <dgm:t>
        <a:bodyPr/>
        <a:lstStyle/>
        <a:p>
          <a:endParaRPr lang="en-IN"/>
        </a:p>
      </dgm:t>
    </dgm:pt>
    <dgm:pt modelId="{395A67F6-D30B-4B0B-80F8-05C0A5EC1042}" type="sibTrans" cxnId="{1276BE47-3AC8-43A3-B743-5291323F8F00}">
      <dgm:prSet/>
      <dgm:spPr/>
      <dgm:t>
        <a:bodyPr/>
        <a:lstStyle/>
        <a:p>
          <a:endParaRPr lang="en-IN"/>
        </a:p>
      </dgm:t>
    </dgm:pt>
    <dgm:pt modelId="{30A3DC14-968C-4C53-9F1C-EA25850E0854}">
      <dgm:prSet phldrT="[Text]" custT="1"/>
      <dgm:spPr/>
      <dgm:t>
        <a:bodyPr/>
        <a:lstStyle/>
        <a:p>
          <a:r>
            <a:rPr lang="en-US" sz="2800" b="1" dirty="0" smtClean="0"/>
            <a:t>Solution 2: Boosted financial support to farmers</a:t>
          </a:r>
          <a:endParaRPr lang="en-IN" sz="2800" dirty="0"/>
        </a:p>
      </dgm:t>
    </dgm:pt>
    <dgm:pt modelId="{358FE3CD-BBCB-4AC0-923C-938B7CDB662F}" type="parTrans" cxnId="{7F11B5C5-0A7A-4F6C-B7A0-7E2458D0EE83}">
      <dgm:prSet/>
      <dgm:spPr/>
      <dgm:t>
        <a:bodyPr/>
        <a:lstStyle/>
        <a:p>
          <a:endParaRPr lang="en-IN"/>
        </a:p>
      </dgm:t>
    </dgm:pt>
    <dgm:pt modelId="{0AA40630-AA21-411D-8616-CC2E7D0B8F3C}" type="sibTrans" cxnId="{7F11B5C5-0A7A-4F6C-B7A0-7E2458D0EE83}">
      <dgm:prSet/>
      <dgm:spPr/>
      <dgm:t>
        <a:bodyPr/>
        <a:lstStyle/>
        <a:p>
          <a:endParaRPr lang="en-IN"/>
        </a:p>
      </dgm:t>
    </dgm:pt>
    <dgm:pt modelId="{BBEC24F9-3717-444D-B8F5-010D026906EE}">
      <dgm:prSet phldrT="[Text]" custT="1"/>
      <dgm:spPr/>
      <dgm:t>
        <a:bodyPr/>
        <a:lstStyle/>
        <a:p>
          <a:r>
            <a:rPr lang="en-US" sz="2800" b="1" dirty="0" smtClean="0"/>
            <a:t>Solution 4: Attracted the private sector</a:t>
          </a:r>
          <a:endParaRPr lang="en-IN" sz="2800" dirty="0"/>
        </a:p>
      </dgm:t>
    </dgm:pt>
    <dgm:pt modelId="{07D68359-65E0-4AFB-9DDA-597029073715}" type="parTrans" cxnId="{7238A378-EE45-4EBE-82E7-647A35BA7030}">
      <dgm:prSet/>
      <dgm:spPr/>
      <dgm:t>
        <a:bodyPr/>
        <a:lstStyle/>
        <a:p>
          <a:endParaRPr lang="en-IN"/>
        </a:p>
      </dgm:t>
    </dgm:pt>
    <dgm:pt modelId="{E634E794-34DC-41FC-861B-AC26EA06639E}" type="sibTrans" cxnId="{7238A378-EE45-4EBE-82E7-647A35BA7030}">
      <dgm:prSet/>
      <dgm:spPr/>
      <dgm:t>
        <a:bodyPr/>
        <a:lstStyle/>
        <a:p>
          <a:endParaRPr lang="en-IN"/>
        </a:p>
      </dgm:t>
    </dgm:pt>
    <dgm:pt modelId="{A5E5D0CE-55EF-41EE-A281-4837DACD253C}">
      <dgm:prSet phldrT="[Text]" phldr="1"/>
      <dgm:spPr/>
      <dgm:t>
        <a:bodyPr/>
        <a:lstStyle/>
        <a:p>
          <a:endParaRPr lang="en-IN"/>
        </a:p>
      </dgm:t>
    </dgm:pt>
    <dgm:pt modelId="{E1C63190-3166-4FEB-BB1C-DF2DAA257B3B}" type="parTrans" cxnId="{7F6847FC-ABA3-4CEF-AEB3-9052C188701D}">
      <dgm:prSet/>
      <dgm:spPr/>
      <dgm:t>
        <a:bodyPr/>
        <a:lstStyle/>
        <a:p>
          <a:endParaRPr lang="en-IN"/>
        </a:p>
      </dgm:t>
    </dgm:pt>
    <dgm:pt modelId="{DCE850BF-F2CA-4585-96E8-B2205A133C13}" type="sibTrans" cxnId="{7F6847FC-ABA3-4CEF-AEB3-9052C188701D}">
      <dgm:prSet/>
      <dgm:spPr/>
      <dgm:t>
        <a:bodyPr/>
        <a:lstStyle/>
        <a:p>
          <a:endParaRPr lang="en-IN"/>
        </a:p>
      </dgm:t>
    </dgm:pt>
    <dgm:pt modelId="{DCDA7258-54D0-4433-8EF3-2C90EF270F95}">
      <dgm:prSet custT="1"/>
      <dgm:spPr/>
      <dgm:t>
        <a:bodyPr/>
        <a:lstStyle/>
        <a:p>
          <a:r>
            <a:rPr lang="en-US" sz="2800" b="1" dirty="0" smtClean="0"/>
            <a:t>Solution 3: Overcame power dynamics and taboos </a:t>
          </a:r>
          <a:endParaRPr lang="en-IN" sz="2800" b="1" dirty="0" smtClean="0"/>
        </a:p>
      </dgm:t>
    </dgm:pt>
    <dgm:pt modelId="{88CABE53-729C-4CD4-AA92-246A25F9DF19}" type="parTrans" cxnId="{0E080930-356A-4CD4-B4A0-DB906C3FC580}">
      <dgm:prSet/>
      <dgm:spPr/>
      <dgm:t>
        <a:bodyPr/>
        <a:lstStyle/>
        <a:p>
          <a:endParaRPr lang="en-IN"/>
        </a:p>
      </dgm:t>
    </dgm:pt>
    <dgm:pt modelId="{F7383C47-0103-41EB-8DA2-88DBC09DCBED}" type="sibTrans" cxnId="{0E080930-356A-4CD4-B4A0-DB906C3FC580}">
      <dgm:prSet/>
      <dgm:spPr/>
      <dgm:t>
        <a:bodyPr/>
        <a:lstStyle/>
        <a:p>
          <a:endParaRPr lang="en-IN"/>
        </a:p>
      </dgm:t>
    </dgm:pt>
    <dgm:pt modelId="{A88BA783-CDD4-41CE-94FA-71A088C542D6}" type="pres">
      <dgm:prSet presAssocID="{DD9B0E51-ABE5-45A2-9F2A-372D9ED464A2}" presName="diagram" presStyleCnt="0">
        <dgm:presLayoutVars>
          <dgm:chMax val="1"/>
          <dgm:dir/>
          <dgm:animLvl val="ctr"/>
          <dgm:resizeHandles val="exact"/>
        </dgm:presLayoutVars>
      </dgm:prSet>
      <dgm:spPr/>
      <dgm:t>
        <a:bodyPr/>
        <a:lstStyle/>
        <a:p>
          <a:endParaRPr lang="en-US"/>
        </a:p>
      </dgm:t>
    </dgm:pt>
    <dgm:pt modelId="{5B8F3D09-FCFD-4A73-80F4-84DCF258CAA7}" type="pres">
      <dgm:prSet presAssocID="{DD9B0E51-ABE5-45A2-9F2A-372D9ED464A2}" presName="matrix" presStyleCnt="0"/>
      <dgm:spPr/>
    </dgm:pt>
    <dgm:pt modelId="{8784BA40-92D2-4DDE-B580-B910B622487F}" type="pres">
      <dgm:prSet presAssocID="{DD9B0E51-ABE5-45A2-9F2A-372D9ED464A2}" presName="tile1" presStyleLbl="node1" presStyleIdx="0" presStyleCnt="4"/>
      <dgm:spPr/>
      <dgm:t>
        <a:bodyPr/>
        <a:lstStyle/>
        <a:p>
          <a:endParaRPr lang="en-IN"/>
        </a:p>
      </dgm:t>
    </dgm:pt>
    <dgm:pt modelId="{D646C25D-D635-4DBA-8DAE-FC1AB0F4AEAE}" type="pres">
      <dgm:prSet presAssocID="{DD9B0E51-ABE5-45A2-9F2A-372D9ED464A2}" presName="tile1text" presStyleLbl="node1" presStyleIdx="0" presStyleCnt="4">
        <dgm:presLayoutVars>
          <dgm:chMax val="0"/>
          <dgm:chPref val="0"/>
          <dgm:bulletEnabled val="1"/>
        </dgm:presLayoutVars>
      </dgm:prSet>
      <dgm:spPr/>
      <dgm:t>
        <a:bodyPr/>
        <a:lstStyle/>
        <a:p>
          <a:endParaRPr lang="en-IN"/>
        </a:p>
      </dgm:t>
    </dgm:pt>
    <dgm:pt modelId="{F64E3F58-0AB9-4084-B76C-5234761952F1}" type="pres">
      <dgm:prSet presAssocID="{DD9B0E51-ABE5-45A2-9F2A-372D9ED464A2}" presName="tile2" presStyleLbl="node1" presStyleIdx="1" presStyleCnt="4"/>
      <dgm:spPr/>
      <dgm:t>
        <a:bodyPr/>
        <a:lstStyle/>
        <a:p>
          <a:endParaRPr lang="en-IN"/>
        </a:p>
      </dgm:t>
    </dgm:pt>
    <dgm:pt modelId="{9A219865-85D8-44B4-BD13-4496C98CFD9F}" type="pres">
      <dgm:prSet presAssocID="{DD9B0E51-ABE5-45A2-9F2A-372D9ED464A2}" presName="tile2text" presStyleLbl="node1" presStyleIdx="1" presStyleCnt="4">
        <dgm:presLayoutVars>
          <dgm:chMax val="0"/>
          <dgm:chPref val="0"/>
          <dgm:bulletEnabled val="1"/>
        </dgm:presLayoutVars>
      </dgm:prSet>
      <dgm:spPr/>
      <dgm:t>
        <a:bodyPr/>
        <a:lstStyle/>
        <a:p>
          <a:endParaRPr lang="en-IN"/>
        </a:p>
      </dgm:t>
    </dgm:pt>
    <dgm:pt modelId="{16A5A6D7-1326-4241-A3BF-3BF33C06E963}" type="pres">
      <dgm:prSet presAssocID="{DD9B0E51-ABE5-45A2-9F2A-372D9ED464A2}" presName="tile3" presStyleLbl="node1" presStyleIdx="2" presStyleCnt="4"/>
      <dgm:spPr/>
      <dgm:t>
        <a:bodyPr/>
        <a:lstStyle/>
        <a:p>
          <a:endParaRPr lang="en-IN"/>
        </a:p>
      </dgm:t>
    </dgm:pt>
    <dgm:pt modelId="{C4565678-809D-4105-9032-5819905C8A5F}" type="pres">
      <dgm:prSet presAssocID="{DD9B0E51-ABE5-45A2-9F2A-372D9ED464A2}" presName="tile3text" presStyleLbl="node1" presStyleIdx="2" presStyleCnt="4">
        <dgm:presLayoutVars>
          <dgm:chMax val="0"/>
          <dgm:chPref val="0"/>
          <dgm:bulletEnabled val="1"/>
        </dgm:presLayoutVars>
      </dgm:prSet>
      <dgm:spPr/>
      <dgm:t>
        <a:bodyPr/>
        <a:lstStyle/>
        <a:p>
          <a:endParaRPr lang="en-IN"/>
        </a:p>
      </dgm:t>
    </dgm:pt>
    <dgm:pt modelId="{87A925DC-123D-48CC-9A93-8ECBD55D188A}" type="pres">
      <dgm:prSet presAssocID="{DD9B0E51-ABE5-45A2-9F2A-372D9ED464A2}" presName="tile4" presStyleLbl="node1" presStyleIdx="3" presStyleCnt="4"/>
      <dgm:spPr/>
      <dgm:t>
        <a:bodyPr/>
        <a:lstStyle/>
        <a:p>
          <a:endParaRPr lang="en-IN"/>
        </a:p>
      </dgm:t>
    </dgm:pt>
    <dgm:pt modelId="{DF38F105-FB79-4696-9C37-AA91576CF7DF}" type="pres">
      <dgm:prSet presAssocID="{DD9B0E51-ABE5-45A2-9F2A-372D9ED464A2}" presName="tile4text" presStyleLbl="node1" presStyleIdx="3" presStyleCnt="4">
        <dgm:presLayoutVars>
          <dgm:chMax val="0"/>
          <dgm:chPref val="0"/>
          <dgm:bulletEnabled val="1"/>
        </dgm:presLayoutVars>
      </dgm:prSet>
      <dgm:spPr/>
      <dgm:t>
        <a:bodyPr/>
        <a:lstStyle/>
        <a:p>
          <a:endParaRPr lang="en-IN"/>
        </a:p>
      </dgm:t>
    </dgm:pt>
    <dgm:pt modelId="{BEE3AF45-E41A-49BC-9051-34B53B68577C}" type="pres">
      <dgm:prSet presAssocID="{DD9B0E51-ABE5-45A2-9F2A-372D9ED464A2}" presName="centerTile" presStyleLbl="fgShp" presStyleIdx="0" presStyleCnt="1" custScaleX="157576" custScaleY="140540">
        <dgm:presLayoutVars>
          <dgm:chMax val="0"/>
          <dgm:chPref val="0"/>
        </dgm:presLayoutVars>
      </dgm:prSet>
      <dgm:spPr/>
      <dgm:t>
        <a:bodyPr/>
        <a:lstStyle/>
        <a:p>
          <a:endParaRPr lang="en-IN"/>
        </a:p>
      </dgm:t>
    </dgm:pt>
  </dgm:ptLst>
  <dgm:cxnLst>
    <dgm:cxn modelId="{7A3F18AC-DFFB-43B3-9FCD-137DB79CBC58}" type="presOf" srcId="{DD9B0E51-ABE5-45A2-9F2A-372D9ED464A2}" destId="{A88BA783-CDD4-41CE-94FA-71A088C542D6}" srcOrd="0" destOrd="0" presId="urn:microsoft.com/office/officeart/2005/8/layout/matrix1"/>
    <dgm:cxn modelId="{7F11B5C5-0A7A-4F6C-B7A0-7E2458D0EE83}" srcId="{D2194908-1482-4BC8-A8C5-E473C1D63E88}" destId="{30A3DC14-968C-4C53-9F1C-EA25850E0854}" srcOrd="1" destOrd="0" parTransId="{358FE3CD-BBCB-4AC0-923C-938B7CDB662F}" sibTransId="{0AA40630-AA21-411D-8616-CC2E7D0B8F3C}"/>
    <dgm:cxn modelId="{4C7097A8-8FF6-414C-884F-9EFA55031C81}" type="presOf" srcId="{BBEC24F9-3717-444D-B8F5-010D026906EE}" destId="{DF38F105-FB79-4696-9C37-AA91576CF7DF}" srcOrd="1" destOrd="0" presId="urn:microsoft.com/office/officeart/2005/8/layout/matrix1"/>
    <dgm:cxn modelId="{7238A378-EE45-4EBE-82E7-647A35BA7030}" srcId="{D2194908-1482-4BC8-A8C5-E473C1D63E88}" destId="{BBEC24F9-3717-444D-B8F5-010D026906EE}" srcOrd="3" destOrd="0" parTransId="{07D68359-65E0-4AFB-9DDA-597029073715}" sibTransId="{E634E794-34DC-41FC-861B-AC26EA06639E}"/>
    <dgm:cxn modelId="{1276BE47-3AC8-43A3-B743-5291323F8F00}" srcId="{D2194908-1482-4BC8-A8C5-E473C1D63E88}" destId="{402B350C-2925-4B14-B2C8-1A6D5D357BC9}" srcOrd="0" destOrd="0" parTransId="{3FEA07DC-8653-4FE0-905E-B05FC363F508}" sibTransId="{395A67F6-D30B-4B0B-80F8-05C0A5EC1042}"/>
    <dgm:cxn modelId="{6A2EBB71-A96C-4B2A-B248-BF56788C0DEA}" type="presOf" srcId="{DCDA7258-54D0-4433-8EF3-2C90EF270F95}" destId="{16A5A6D7-1326-4241-A3BF-3BF33C06E963}" srcOrd="0" destOrd="0" presId="urn:microsoft.com/office/officeart/2005/8/layout/matrix1"/>
    <dgm:cxn modelId="{05E5A626-CD6F-4C7A-9678-F00422A9D8E8}" type="presOf" srcId="{30A3DC14-968C-4C53-9F1C-EA25850E0854}" destId="{9A219865-85D8-44B4-BD13-4496C98CFD9F}" srcOrd="1" destOrd="0" presId="urn:microsoft.com/office/officeart/2005/8/layout/matrix1"/>
    <dgm:cxn modelId="{7F6847FC-ABA3-4CEF-AEB3-9052C188701D}" srcId="{D2194908-1482-4BC8-A8C5-E473C1D63E88}" destId="{A5E5D0CE-55EF-41EE-A281-4837DACD253C}" srcOrd="4" destOrd="0" parTransId="{E1C63190-3166-4FEB-BB1C-DF2DAA257B3B}" sibTransId="{DCE850BF-F2CA-4585-96E8-B2205A133C13}"/>
    <dgm:cxn modelId="{A70AAF52-6BC1-43F8-90AB-A0BE683B13A3}" type="presOf" srcId="{DCDA7258-54D0-4433-8EF3-2C90EF270F95}" destId="{C4565678-809D-4105-9032-5819905C8A5F}" srcOrd="1" destOrd="0" presId="urn:microsoft.com/office/officeart/2005/8/layout/matrix1"/>
    <dgm:cxn modelId="{9F918B33-73BA-4B52-8247-23A046774C2B}" type="presOf" srcId="{402B350C-2925-4B14-B2C8-1A6D5D357BC9}" destId="{D646C25D-D635-4DBA-8DAE-FC1AB0F4AEAE}" srcOrd="1" destOrd="0" presId="urn:microsoft.com/office/officeart/2005/8/layout/matrix1"/>
    <dgm:cxn modelId="{0E080930-356A-4CD4-B4A0-DB906C3FC580}" srcId="{D2194908-1482-4BC8-A8C5-E473C1D63E88}" destId="{DCDA7258-54D0-4433-8EF3-2C90EF270F95}" srcOrd="2" destOrd="0" parTransId="{88CABE53-729C-4CD4-AA92-246A25F9DF19}" sibTransId="{F7383C47-0103-41EB-8DA2-88DBC09DCBED}"/>
    <dgm:cxn modelId="{77FAE2B6-0240-4DFC-B5F0-6AEFDF103397}" type="presOf" srcId="{30A3DC14-968C-4C53-9F1C-EA25850E0854}" destId="{F64E3F58-0AB9-4084-B76C-5234761952F1}" srcOrd="0" destOrd="0" presId="urn:microsoft.com/office/officeart/2005/8/layout/matrix1"/>
    <dgm:cxn modelId="{A8C61F32-44D5-491D-96F4-73CE6D95988F}" type="presOf" srcId="{402B350C-2925-4B14-B2C8-1A6D5D357BC9}" destId="{8784BA40-92D2-4DDE-B580-B910B622487F}" srcOrd="0" destOrd="0" presId="urn:microsoft.com/office/officeart/2005/8/layout/matrix1"/>
    <dgm:cxn modelId="{328E92CE-322A-46E2-A8C5-B7A10395A162}" type="presOf" srcId="{D2194908-1482-4BC8-A8C5-E473C1D63E88}" destId="{BEE3AF45-E41A-49BC-9051-34B53B68577C}" srcOrd="0" destOrd="0" presId="urn:microsoft.com/office/officeart/2005/8/layout/matrix1"/>
    <dgm:cxn modelId="{80C246D6-24A9-49B5-988C-2BBA0EA01F18}" type="presOf" srcId="{BBEC24F9-3717-444D-B8F5-010D026906EE}" destId="{87A925DC-123D-48CC-9A93-8ECBD55D188A}" srcOrd="0" destOrd="0" presId="urn:microsoft.com/office/officeart/2005/8/layout/matrix1"/>
    <dgm:cxn modelId="{42B61C1B-9E13-4201-B805-2E06CEAFC3F3}" srcId="{DD9B0E51-ABE5-45A2-9F2A-372D9ED464A2}" destId="{D2194908-1482-4BC8-A8C5-E473C1D63E88}" srcOrd="0" destOrd="0" parTransId="{572F9857-EC69-48BA-9F2B-D485134990E2}" sibTransId="{8828DE55-BB6A-4CE0-AF55-4510421DF5FA}"/>
    <dgm:cxn modelId="{35A9598B-4E97-4AC6-8C3A-7C7A73EB3E37}" type="presParOf" srcId="{A88BA783-CDD4-41CE-94FA-71A088C542D6}" destId="{5B8F3D09-FCFD-4A73-80F4-84DCF258CAA7}" srcOrd="0" destOrd="0" presId="urn:microsoft.com/office/officeart/2005/8/layout/matrix1"/>
    <dgm:cxn modelId="{717F0E62-5C80-4E3B-86F1-BEFE9A5FEE91}" type="presParOf" srcId="{5B8F3D09-FCFD-4A73-80F4-84DCF258CAA7}" destId="{8784BA40-92D2-4DDE-B580-B910B622487F}" srcOrd="0" destOrd="0" presId="urn:microsoft.com/office/officeart/2005/8/layout/matrix1"/>
    <dgm:cxn modelId="{974F731B-3E4E-4422-9AB3-9CC8B7C4DABB}" type="presParOf" srcId="{5B8F3D09-FCFD-4A73-80F4-84DCF258CAA7}" destId="{D646C25D-D635-4DBA-8DAE-FC1AB0F4AEAE}" srcOrd="1" destOrd="0" presId="urn:microsoft.com/office/officeart/2005/8/layout/matrix1"/>
    <dgm:cxn modelId="{69C4B161-A5C3-4578-8035-C441CE1D74EE}" type="presParOf" srcId="{5B8F3D09-FCFD-4A73-80F4-84DCF258CAA7}" destId="{F64E3F58-0AB9-4084-B76C-5234761952F1}" srcOrd="2" destOrd="0" presId="urn:microsoft.com/office/officeart/2005/8/layout/matrix1"/>
    <dgm:cxn modelId="{8388FF18-667C-4E46-85DA-9D98C541D527}" type="presParOf" srcId="{5B8F3D09-FCFD-4A73-80F4-84DCF258CAA7}" destId="{9A219865-85D8-44B4-BD13-4496C98CFD9F}" srcOrd="3" destOrd="0" presId="urn:microsoft.com/office/officeart/2005/8/layout/matrix1"/>
    <dgm:cxn modelId="{20E5F3B3-DB97-41F5-8EAB-F81DA00CC944}" type="presParOf" srcId="{5B8F3D09-FCFD-4A73-80F4-84DCF258CAA7}" destId="{16A5A6D7-1326-4241-A3BF-3BF33C06E963}" srcOrd="4" destOrd="0" presId="urn:microsoft.com/office/officeart/2005/8/layout/matrix1"/>
    <dgm:cxn modelId="{BEEF16DA-1015-4AF6-AF7F-7217B2DF4778}" type="presParOf" srcId="{5B8F3D09-FCFD-4A73-80F4-84DCF258CAA7}" destId="{C4565678-809D-4105-9032-5819905C8A5F}" srcOrd="5" destOrd="0" presId="urn:microsoft.com/office/officeart/2005/8/layout/matrix1"/>
    <dgm:cxn modelId="{EDAE65B4-B9E4-4A76-B62C-B9B30B16AB6B}" type="presParOf" srcId="{5B8F3D09-FCFD-4A73-80F4-84DCF258CAA7}" destId="{87A925DC-123D-48CC-9A93-8ECBD55D188A}" srcOrd="6" destOrd="0" presId="urn:microsoft.com/office/officeart/2005/8/layout/matrix1"/>
    <dgm:cxn modelId="{F35C9091-E316-4571-9E2F-5B6C52758D69}" type="presParOf" srcId="{5B8F3D09-FCFD-4A73-80F4-84DCF258CAA7}" destId="{DF38F105-FB79-4696-9C37-AA91576CF7DF}" srcOrd="7" destOrd="0" presId="urn:microsoft.com/office/officeart/2005/8/layout/matrix1"/>
    <dgm:cxn modelId="{AE7A6997-F4EF-4FA4-BBF4-15811E554D45}" type="presParOf" srcId="{A88BA783-CDD4-41CE-94FA-71A088C542D6}" destId="{BEE3AF45-E41A-49BC-9051-34B53B68577C}" srcOrd="1" destOrd="0" presId="urn:microsoft.com/office/officeart/2005/8/layout/matrix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2E61D5-3FC4-4311-8DE3-458D8897B51A}" type="datetimeFigureOut">
              <a:rPr lang="en-IN" smtClean="0"/>
              <a:pPr/>
              <a:t>09-03-2017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516ADE-5E79-49A2-A4AD-D7B2F533B8F0}" type="slidenum">
              <a:rPr lang="en-IN" smtClean="0"/>
              <a:pPr/>
              <a:t>‹#›</a:t>
            </a:fld>
            <a:endParaRPr lang="en-IN"/>
          </a:p>
        </p:txBody>
      </p:sp>
    </p:spTree>
    <p:extLst>
      <p:ext uri="{BB962C8B-B14F-4D97-AF65-F5344CB8AC3E}">
        <p14:creationId xmlns:p14="http://schemas.microsoft.com/office/powerpoint/2010/main" val="499725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flickr.com/photos/ilri/sets/72157632057087650/detail/"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There MUST be a CGIAR logo or a CRP logo. You can copy and paste the logo you need from the final slide of this presentation. Then you can delete that final slide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To replace a photo above, copy and paste this link in your browser: </a:t>
            </a:r>
            <a:r>
              <a:rPr lang="en-US" sz="1200" u="sng" kern="1200" dirty="0" smtClean="0">
                <a:solidFill>
                  <a:schemeClr val="tx1"/>
                </a:solidFill>
                <a:effectLst/>
                <a:latin typeface="+mn-lt"/>
                <a:ea typeface="+mn-ea"/>
                <a:cs typeface="+mn-cs"/>
                <a:hlinkClick r:id="rId3"/>
              </a:rPr>
              <a:t>http://www.flickr.com/photos/ilri/sets/72157632057087650/detail/</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Find a photo you like and the right size, copy and paste it in the block above.</a:t>
            </a:r>
            <a:endParaRPr lang="en-US" sz="1200" kern="1200" dirty="0">
              <a:solidFill>
                <a:schemeClr val="tx1"/>
              </a:solidFill>
              <a:effectLst/>
              <a:latin typeface="+mn-lt"/>
              <a:ea typeface="+mn-ea"/>
              <a:cs typeface="+mn-cs"/>
            </a:endParaRPr>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B67D74BA-9241-4FDF-9233-D13516D928C5}" type="slidenum">
              <a:rPr lang="en-US" smtClean="0"/>
              <a:pPr eaLnBrk="1" hangingPunct="1"/>
              <a:t>1</a:t>
            </a:fld>
            <a:endParaRPr lang="en-US" smtClean="0"/>
          </a:p>
        </p:txBody>
      </p:sp>
    </p:spTree>
    <p:extLst>
      <p:ext uri="{BB962C8B-B14F-4D97-AF65-F5344CB8AC3E}">
        <p14:creationId xmlns:p14="http://schemas.microsoft.com/office/powerpoint/2010/main" val="2630707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Constraint 2: Fodder Scarcity</a:t>
            </a:r>
          </a:p>
          <a:p>
            <a:r>
              <a:rPr lang="en-IN" sz="1200" kern="1200" dirty="0" smtClean="0">
                <a:solidFill>
                  <a:schemeClr val="tx1"/>
                </a:solidFill>
                <a:latin typeface="+mn-lt"/>
                <a:ea typeface="+mn-ea"/>
                <a:cs typeface="+mn-cs"/>
              </a:rPr>
              <a:t>Dairy farmers faced regular fodder shortage due to reasons like variable rainfall, wastage and lack of alternative feeding practices.</a:t>
            </a:r>
            <a:endParaRPr lang="en-US" sz="1200" b="1" kern="1200" dirty="0" smtClean="0">
              <a:solidFill>
                <a:schemeClr val="tx1"/>
              </a:solidFill>
              <a:latin typeface="+mn-lt"/>
              <a:ea typeface="+mn-ea"/>
              <a:cs typeface="+mn-cs"/>
            </a:endParaRP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Solution 1: Participatory action </a:t>
            </a:r>
            <a:r>
              <a:rPr lang="en-US" sz="1200" b="1" kern="1200" dirty="0" err="1" smtClean="0">
                <a:solidFill>
                  <a:schemeClr val="tx1"/>
                </a:solidFill>
                <a:latin typeface="+mn-lt"/>
                <a:ea typeface="+mn-ea"/>
                <a:cs typeface="+mn-cs"/>
              </a:rPr>
              <a:t>research</a:t>
            </a:r>
            <a:r>
              <a:rPr lang="en-US" sz="1200" b="1" kern="1200" dirty="0" err="1" smtClean="0">
                <a:solidFill>
                  <a:schemeClr val="tx1"/>
                </a:solidFill>
                <a:latin typeface="+mn-lt"/>
                <a:ea typeface="+mn-ea"/>
                <a:cs typeface="+mn-cs"/>
                <a:sym typeface="Symbol"/>
              </a:rPr>
              <a:t></a:t>
            </a:r>
            <a:r>
              <a:rPr lang="en-US" sz="1200" b="1" kern="1200" dirty="0" err="1" smtClean="0">
                <a:solidFill>
                  <a:schemeClr val="tx1"/>
                </a:solidFill>
                <a:latin typeface="+mn-lt"/>
                <a:ea typeface="+mn-ea"/>
                <a:cs typeface="+mn-cs"/>
              </a:rPr>
              <a:t>how</a:t>
            </a:r>
            <a:r>
              <a:rPr lang="en-US" sz="1200" b="1" kern="1200" dirty="0" smtClean="0">
                <a:solidFill>
                  <a:schemeClr val="tx1"/>
                </a:solidFill>
                <a:latin typeface="+mn-lt"/>
                <a:ea typeface="+mn-ea"/>
                <a:cs typeface="+mn-cs"/>
              </a:rPr>
              <a:t> to reduce wastage </a:t>
            </a:r>
          </a:p>
          <a:p>
            <a:pPr>
              <a:buFont typeface="Arial" pitchFamily="34" charset="0"/>
              <a:buChar char="•"/>
            </a:pPr>
            <a:r>
              <a:rPr lang="en-IN" sz="1200" kern="1200" dirty="0" smtClean="0">
                <a:solidFill>
                  <a:schemeClr val="tx1"/>
                </a:solidFill>
                <a:latin typeface="+mn-lt"/>
                <a:ea typeface="+mn-ea"/>
                <a:cs typeface="+mn-cs"/>
              </a:rPr>
              <a:t>The IP interviewed key farmers and development actors to analyze the past interventions made in the region and discovered that many previously-distributed solutions were lying unused in farmers' homes. </a:t>
            </a:r>
          </a:p>
          <a:p>
            <a:pPr>
              <a:buFont typeface="Arial" pitchFamily="34" charset="0"/>
              <a:buChar char="•"/>
            </a:pPr>
            <a:r>
              <a:rPr lang="en-IN" sz="1200" kern="1200" dirty="0" smtClean="0">
                <a:solidFill>
                  <a:schemeClr val="tx1"/>
                </a:solidFill>
                <a:latin typeface="+mn-lt"/>
                <a:ea typeface="+mn-ea"/>
                <a:cs typeface="+mn-cs"/>
              </a:rPr>
              <a:t> Through participatory research, the IP developed its own low-cost, simple tools to improve feeding practices and lessen the burden on women. </a:t>
            </a:r>
          </a:p>
          <a:p>
            <a:pPr>
              <a:buFont typeface="Arial" pitchFamily="34" charset="0"/>
              <a:buChar char="•"/>
            </a:pPr>
            <a:r>
              <a:rPr lang="en-IN" sz="1200" kern="1200" baseline="0" dirty="0" smtClean="0">
                <a:solidFill>
                  <a:schemeClr val="tx1"/>
                </a:solidFill>
                <a:latin typeface="+mn-lt"/>
                <a:ea typeface="+mn-ea"/>
                <a:cs typeface="+mn-cs"/>
              </a:rPr>
              <a:t> </a:t>
            </a:r>
            <a:r>
              <a:rPr lang="en-IN" sz="1200" kern="1200" dirty="0" smtClean="0">
                <a:solidFill>
                  <a:schemeClr val="tx1"/>
                </a:solidFill>
                <a:latin typeface="+mn-lt"/>
                <a:ea typeface="+mn-ea"/>
                <a:cs typeface="+mn-cs"/>
              </a:rPr>
              <a:t>IP facilitators did not impose these technologies on farmers, which could have had an adverse effect on adoption rates. Instead, they sought to promote joint learning-- a prerequisite for successful innovation--and showcased benefits of the tools through participatory trials</a:t>
            </a:r>
            <a:r>
              <a:rPr lang="en-IN" sz="1200" kern="1200" baseline="0" dirty="0" smtClean="0">
                <a:solidFill>
                  <a:schemeClr val="tx1"/>
                </a:solidFill>
                <a:latin typeface="+mn-lt"/>
                <a:ea typeface="+mn-ea"/>
                <a:cs typeface="+mn-cs"/>
              </a:rPr>
              <a:t> and</a:t>
            </a:r>
            <a:r>
              <a:rPr lang="en-IN" sz="1200" kern="1200" dirty="0" smtClean="0">
                <a:solidFill>
                  <a:schemeClr val="tx1"/>
                </a:solidFill>
                <a:latin typeface="+mn-lt"/>
                <a:ea typeface="+mn-ea"/>
                <a:cs typeface="+mn-cs"/>
              </a:rPr>
              <a:t> publicity campaigns.</a:t>
            </a:r>
          </a:p>
          <a:p>
            <a:r>
              <a:rPr lang="en-IN"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Solution 2: Increase fodder production through dual purpose crops</a:t>
            </a:r>
            <a:endParaRPr lang="en-IN" sz="1200" b="1"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The IP used demonstration plots to showcase some suggestions from its technical partners, like dual-purpose cereal crops, to improve the availability of green forage in the off-season. These real-life demos led to widespread adoption by farmers. </a:t>
            </a:r>
          </a:p>
          <a:p>
            <a:endParaRPr lang="en-IN" dirty="0" smtClean="0"/>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14</a:t>
            </a:fld>
            <a:endParaRPr lang="en-IN"/>
          </a:p>
        </p:txBody>
      </p:sp>
    </p:spTree>
    <p:extLst>
      <p:ext uri="{BB962C8B-B14F-4D97-AF65-F5344CB8AC3E}">
        <p14:creationId xmlns:p14="http://schemas.microsoft.com/office/powerpoint/2010/main" val="3309967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latin typeface="+mn-lt"/>
                <a:ea typeface="+mn-ea"/>
                <a:cs typeface="+mn-cs"/>
              </a:rPr>
              <a:t>These </a:t>
            </a:r>
            <a:r>
              <a:rPr lang="en-US" dirty="0" smtClean="0"/>
              <a:t>most significant change (MSC) examples enhance the impact stories and e</a:t>
            </a:r>
            <a:r>
              <a:rPr lang="en-GB" sz="1200" kern="1200" dirty="0" err="1" smtClean="0">
                <a:solidFill>
                  <a:schemeClr val="tx1"/>
                </a:solidFill>
                <a:latin typeface="+mn-lt"/>
                <a:ea typeface="+mn-ea"/>
                <a:cs typeface="+mn-cs"/>
              </a:rPr>
              <a:t>mphasize</a:t>
            </a:r>
            <a:r>
              <a:rPr lang="en-GB" sz="1200" kern="1200" dirty="0" smtClean="0">
                <a:solidFill>
                  <a:schemeClr val="tx1"/>
                </a:solidFill>
                <a:latin typeface="+mn-lt"/>
                <a:ea typeface="+mn-ea"/>
                <a:cs typeface="+mn-cs"/>
              </a:rPr>
              <a:t> the human angle of the IP's work.</a:t>
            </a:r>
            <a:r>
              <a:rPr lang="en-GB" sz="1200" kern="1200" baseline="0" dirty="0" smtClean="0">
                <a:solidFill>
                  <a:schemeClr val="tx1"/>
                </a:solidFill>
                <a:latin typeface="+mn-lt"/>
                <a:ea typeface="+mn-ea"/>
                <a:cs typeface="+mn-cs"/>
              </a:rPr>
              <a:t> </a:t>
            </a:r>
          </a:p>
          <a:p>
            <a:endParaRPr lang="en-GB" sz="1200" kern="1200" baseline="0" dirty="0" smtClean="0">
              <a:solidFill>
                <a:schemeClr val="tx1"/>
              </a:solidFill>
              <a:latin typeface="+mn-lt"/>
              <a:ea typeface="+mn-ea"/>
              <a:cs typeface="+mn-cs"/>
            </a:endParaRPr>
          </a:p>
          <a:p>
            <a:endParaRPr lang="en-GB" sz="1200" kern="1200" baseline="0" dirty="0" smtClean="0">
              <a:solidFill>
                <a:schemeClr val="tx1"/>
              </a:solidFill>
              <a:latin typeface="+mn-lt"/>
              <a:ea typeface="+mn-ea"/>
              <a:cs typeface="+mn-cs"/>
            </a:endParaRPr>
          </a:p>
          <a:p>
            <a:r>
              <a:rPr lang="en-GB" sz="1200" b="1" kern="1200" baseline="0" dirty="0" smtClean="0">
                <a:solidFill>
                  <a:schemeClr val="tx1"/>
                </a:solidFill>
                <a:latin typeface="+mn-lt"/>
                <a:ea typeface="+mn-ea"/>
                <a:cs typeface="+mn-cs"/>
              </a:rPr>
              <a:t>Mahesh </a:t>
            </a:r>
            <a:r>
              <a:rPr lang="en-GB" sz="1200" b="1" kern="1200" baseline="0" dirty="0" err="1" smtClean="0">
                <a:solidFill>
                  <a:schemeClr val="tx1"/>
                </a:solidFill>
                <a:latin typeface="+mn-lt"/>
                <a:ea typeface="+mn-ea"/>
                <a:cs typeface="+mn-cs"/>
              </a:rPr>
              <a:t>Tiwari’s</a:t>
            </a:r>
            <a:r>
              <a:rPr lang="en-GB" sz="1200" b="1" kern="1200" baseline="0" dirty="0" smtClean="0">
                <a:solidFill>
                  <a:schemeClr val="tx1"/>
                </a:solidFill>
                <a:latin typeface="+mn-lt"/>
                <a:ea typeface="+mn-ea"/>
                <a:cs typeface="+mn-cs"/>
              </a:rPr>
              <a:t> Story</a:t>
            </a:r>
          </a:p>
          <a:p>
            <a:endParaRPr lang="en-GB"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t>Mahesh Tiwari , 23, doubled his income through</a:t>
            </a:r>
            <a:r>
              <a:rPr lang="en-US" dirty="0" smtClean="0"/>
              <a:t> </a:t>
            </a:r>
            <a:r>
              <a:rPr lang="en-IN" dirty="0" smtClean="0"/>
              <a:t>the Jeganath dairy cooperative.</a:t>
            </a:r>
            <a:r>
              <a:rPr lang="en-US" baseline="0" dirty="0" smtClean="0"/>
              <a:t> </a:t>
            </a:r>
            <a:r>
              <a:rPr lang="en-IN" dirty="0" smtClean="0"/>
              <a:t>For 2 years he was working in a Delhi factory after leaving school. Although his village was not selected for this project he started participating in the </a:t>
            </a:r>
            <a:r>
              <a:rPr lang="en-IN" dirty="0" err="1" smtClean="0"/>
              <a:t>Bageshwar</a:t>
            </a:r>
            <a:r>
              <a:rPr lang="en-IN" dirty="0" smtClean="0"/>
              <a:t> IP meetings. He soon joined the </a:t>
            </a:r>
            <a:r>
              <a:rPr lang="en-IN" dirty="0" err="1" smtClean="0"/>
              <a:t>Jeganath</a:t>
            </a:r>
            <a:r>
              <a:rPr lang="en-IN" dirty="0" smtClean="0"/>
              <a:t> Co-operative formed after the initial meetings. The new business opportunities led him to reconsider his plan to work in Delhi to support his family. Instead, he applied for a loan from </a:t>
            </a:r>
            <a:r>
              <a:rPr lang="en-IN" dirty="0" err="1" smtClean="0"/>
              <a:t>Aanchal</a:t>
            </a:r>
            <a:r>
              <a:rPr lang="en-IN" dirty="0" smtClean="0"/>
              <a:t> to purchase crossbred cows. This was refused but NABARD, the national development bank, agreed to provide a loan with subsidised interest. He purchased two crossbred cows and built a cattle shed with technical support from the KVK, the national extension organization. Currently, he has increased his herd through purchasing 2 more cows with savings from his milk sales over the past 14 months. He is currently earning INR 12,000</a:t>
            </a:r>
            <a:r>
              <a:rPr lang="en-IN" dirty="0" smtClean="0">
                <a:sym typeface="Symbol"/>
              </a:rPr>
              <a:t></a:t>
            </a:r>
            <a:r>
              <a:rPr lang="en-IN" dirty="0" smtClean="0"/>
              <a:t>15,000 per month (USD 200</a:t>
            </a:r>
            <a:r>
              <a:rPr lang="en-IN" dirty="0" smtClean="0">
                <a:sym typeface="Symbol"/>
              </a:rPr>
              <a:t></a:t>
            </a:r>
            <a:r>
              <a:rPr lang="en-IN" dirty="0" smtClean="0"/>
              <a:t>220), twice his factory wages. He can be seen as an informal innovation champion (</a:t>
            </a:r>
            <a:r>
              <a:rPr lang="en-IN" dirty="0" err="1" smtClean="0"/>
              <a:t>Klerkx</a:t>
            </a:r>
            <a:r>
              <a:rPr lang="en-IN" dirty="0" smtClean="0"/>
              <a:t> et al., 2010), stimulating other farmers to engage in the dairy business as a livelihood option after seeing his success. </a:t>
            </a:r>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15</a:t>
            </a:fld>
            <a:endParaRPr lang="en-IN"/>
          </a:p>
        </p:txBody>
      </p:sp>
    </p:spTree>
    <p:extLst>
      <p:ext uri="{BB962C8B-B14F-4D97-AF65-F5344CB8AC3E}">
        <p14:creationId xmlns:p14="http://schemas.microsoft.com/office/powerpoint/2010/main" val="380594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Impact of the </a:t>
            </a:r>
            <a:r>
              <a:rPr lang="en-US" sz="1200" b="1" kern="1200" dirty="0" err="1" smtClean="0">
                <a:solidFill>
                  <a:schemeClr val="tx1"/>
                </a:solidFill>
                <a:latin typeface="+mn-lt"/>
                <a:ea typeface="+mn-ea"/>
                <a:cs typeface="+mn-cs"/>
              </a:rPr>
              <a:t>MilkIT</a:t>
            </a:r>
            <a:r>
              <a:rPr lang="en-US" sz="1200" b="1" kern="1200" dirty="0" smtClean="0">
                <a:solidFill>
                  <a:schemeClr val="tx1"/>
                </a:solidFill>
                <a:latin typeface="+mn-lt"/>
                <a:ea typeface="+mn-ea"/>
                <a:cs typeface="+mn-cs"/>
              </a:rPr>
              <a:t> IP [15 </a:t>
            </a:r>
            <a:r>
              <a:rPr lang="en-US" sz="1200" b="1" kern="1200" dirty="0" err="1" smtClean="0">
                <a:solidFill>
                  <a:schemeClr val="tx1"/>
                </a:solidFill>
                <a:latin typeface="+mn-lt"/>
                <a:ea typeface="+mn-ea"/>
                <a:cs typeface="+mn-cs"/>
              </a:rPr>
              <a:t>mins</a:t>
            </a:r>
            <a:r>
              <a:rPr lang="en-US" sz="1200" b="1" kern="1200" dirty="0" smtClean="0">
                <a:solidFill>
                  <a:schemeClr val="tx1"/>
                </a:solidFill>
                <a:latin typeface="+mn-lt"/>
                <a:ea typeface="+mn-ea"/>
                <a:cs typeface="+mn-cs"/>
              </a:rPr>
              <a:t>]</a:t>
            </a:r>
            <a:endParaRPr lang="en-IN" sz="1200" b="1" kern="1200" dirty="0" smtClean="0">
              <a:solidFill>
                <a:schemeClr val="tx1"/>
              </a:solidFill>
              <a:latin typeface="+mn-lt"/>
              <a:ea typeface="+mn-ea"/>
              <a:cs typeface="+mn-cs"/>
            </a:endParaRPr>
          </a:p>
          <a:p>
            <a:endParaRPr lang="en-IN" sz="1200" b="1"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Two areas of impact: </a:t>
            </a:r>
          </a:p>
          <a:p>
            <a:pPr>
              <a:buFont typeface="Arial" pitchFamily="34" charset="0"/>
              <a:buChar char="•"/>
            </a:pPr>
            <a:r>
              <a:rPr lang="en-GB" sz="1200" kern="1200" dirty="0" smtClean="0">
                <a:solidFill>
                  <a:schemeClr val="tx1"/>
                </a:solidFill>
                <a:latin typeface="+mn-lt"/>
                <a:ea typeface="+mn-ea"/>
                <a:cs typeface="+mn-cs"/>
              </a:rPr>
              <a:t>Increased</a:t>
            </a:r>
            <a:r>
              <a:rPr lang="en-GB" sz="1200" kern="1200" baseline="0" dirty="0" smtClean="0">
                <a:solidFill>
                  <a:schemeClr val="tx1"/>
                </a:solidFill>
                <a:latin typeface="+mn-lt"/>
                <a:ea typeface="+mn-ea"/>
                <a:cs typeface="+mn-cs"/>
              </a:rPr>
              <a:t> Income, Employment and Savings</a:t>
            </a:r>
          </a:p>
          <a:p>
            <a:pPr>
              <a:buFont typeface="Arial" pitchFamily="34" charset="0"/>
              <a:buChar char="•"/>
            </a:pPr>
            <a:r>
              <a:rPr lang="en-GB" sz="1200" kern="1200" baseline="0" dirty="0" smtClean="0">
                <a:solidFill>
                  <a:schemeClr val="tx1"/>
                </a:solidFill>
                <a:latin typeface="+mn-lt"/>
                <a:ea typeface="+mn-ea"/>
                <a:cs typeface="+mn-cs"/>
              </a:rPr>
              <a:t>Facilitated greater communication between stakeholders (created institutional change)</a:t>
            </a:r>
          </a:p>
          <a:p>
            <a:pPr>
              <a:buFont typeface="Arial" pitchFamily="34" charset="0"/>
              <a:buChar char="•"/>
            </a:pPr>
            <a:endParaRPr lang="en-GB" sz="1200" kern="1200" baseline="0" dirty="0" smtClean="0">
              <a:solidFill>
                <a:schemeClr val="tx1"/>
              </a:solidFill>
              <a:latin typeface="+mn-lt"/>
              <a:ea typeface="+mn-ea"/>
              <a:cs typeface="+mn-cs"/>
            </a:endParaRPr>
          </a:p>
          <a:p>
            <a:pPr>
              <a:buFont typeface="Arial" pitchFamily="34" charset="0"/>
              <a:buNone/>
            </a:pPr>
            <a:r>
              <a:rPr lang="en-GB" sz="1200" kern="1200" baseline="0" dirty="0" smtClean="0">
                <a:solidFill>
                  <a:schemeClr val="tx1"/>
                </a:solidFill>
                <a:latin typeface="+mn-lt"/>
                <a:ea typeface="+mn-ea"/>
                <a:cs typeface="+mn-cs"/>
              </a:rPr>
              <a:t>However, there are some limits to the impact. State level actors still did not engage with the project and stakeholders did not take initiative to collaborate with each other.</a:t>
            </a:r>
          </a:p>
          <a:p>
            <a:pPr>
              <a:buFont typeface="Arial" pitchFamily="34" charset="0"/>
              <a:buNone/>
            </a:pPr>
            <a:endParaRPr lang="en-IN" sz="1200" kern="1200" baseline="0" dirty="0" smtClean="0">
              <a:solidFill>
                <a:schemeClr val="tx1"/>
              </a:solidFill>
              <a:latin typeface="+mn-lt"/>
              <a:ea typeface="+mn-ea"/>
              <a:cs typeface="+mn-cs"/>
            </a:endParaRPr>
          </a:p>
          <a:p>
            <a:r>
              <a:rPr lang="en-IN" sz="1200" kern="1200" baseline="0" dirty="0" smtClean="0">
                <a:solidFill>
                  <a:schemeClr val="tx1"/>
                </a:solidFill>
                <a:latin typeface="+mn-lt"/>
                <a:ea typeface="+mn-ea"/>
                <a:cs typeface="+mn-cs"/>
              </a:rPr>
              <a:t>Increasing communication is an important goal of an IP, so facilitators may choose to linger on this topic.</a:t>
            </a:r>
            <a:endParaRPr lang="en-IN"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DC516ADE-5E79-49A2-A4AD-D7B2F533B8F0}" type="slidenum">
              <a:rPr lang="en-IN" smtClean="0"/>
              <a:pPr/>
              <a:t>16</a:t>
            </a:fld>
            <a:endParaRPr lang="en-IN"/>
          </a:p>
        </p:txBody>
      </p:sp>
    </p:spTree>
    <p:extLst>
      <p:ext uri="{BB962C8B-B14F-4D97-AF65-F5344CB8AC3E}">
        <p14:creationId xmlns:p14="http://schemas.microsoft.com/office/powerpoint/2010/main" val="1223740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I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IN" b="1" u="sng" dirty="0" smtClean="0"/>
              <a:t>Desire of smallholder producers to generate income through dairy production</a:t>
            </a:r>
          </a:p>
          <a:p>
            <a:pPr marL="0" indent="0">
              <a:buFont typeface="Arial" pitchFamily="34" charset="0"/>
              <a:buChar char="•"/>
            </a:pPr>
            <a:r>
              <a:rPr lang="en-IN" dirty="0" smtClean="0"/>
              <a:t>For IPs</a:t>
            </a:r>
            <a:r>
              <a:rPr lang="en-IN" baseline="0" dirty="0" smtClean="0"/>
              <a:t> to function well, the motivations of its stakeholders need to be aligned with the aims of the IP.</a:t>
            </a:r>
            <a:endParaRPr lang="en-IN" dirty="0" smtClean="0"/>
          </a:p>
          <a:p>
            <a:pPr marL="0" indent="0">
              <a:buNone/>
            </a:pPr>
            <a:endParaRPr lang="en-IN" dirty="0" smtClean="0"/>
          </a:p>
          <a:p>
            <a:pPr marL="0" indent="0">
              <a:buNone/>
            </a:pPr>
            <a:endParaRPr lang="en-IN" dirty="0" smtClean="0"/>
          </a:p>
          <a:p>
            <a:pPr marL="0" indent="0">
              <a:buNone/>
            </a:pPr>
            <a:r>
              <a:rPr lang="en-IN" b="1" u="sng" dirty="0" smtClean="0"/>
              <a:t>Supportive Institutional Landscape</a:t>
            </a:r>
          </a:p>
          <a:p>
            <a:pPr marL="0" indent="0">
              <a:buFont typeface="Arial" pitchFamily="34" charset="0"/>
              <a:buChar char="•"/>
            </a:pPr>
            <a:r>
              <a:rPr lang="en-IN" dirty="0" smtClean="0"/>
              <a:t>IPs need the support of other institutions and stakeholders including government bodies to adopt and share the technologies, interventions, resources and approaches identified by the IP. </a:t>
            </a:r>
          </a:p>
          <a:p>
            <a:pPr marL="0" indent="0">
              <a:buFont typeface="Arial" pitchFamily="34" charset="0"/>
              <a:buChar char="•"/>
            </a:pPr>
            <a:r>
              <a:rPr lang="en-IN" dirty="0" smtClean="0"/>
              <a:t>The Case suggests that financial institutions had as significant a role in stimulating change as any other development organization. </a:t>
            </a:r>
          </a:p>
          <a:p>
            <a:pPr marL="0" indent="0">
              <a:buFont typeface="Arial" pitchFamily="34" charset="0"/>
              <a:buChar char="•"/>
            </a:pPr>
            <a:r>
              <a:rPr lang="en-IN" dirty="0" smtClean="0"/>
              <a:t>This will likely hold true in many other situations where upfront credit and investment is required to grow assets or improve productivity. </a:t>
            </a:r>
            <a:endParaRPr lang="en-US" dirty="0" smtClean="0"/>
          </a:p>
          <a:p>
            <a:endParaRPr lang="en-IN" dirty="0" smtClean="0"/>
          </a:p>
          <a:p>
            <a:r>
              <a:rPr lang="en-IN" b="1" u="sng" dirty="0" smtClean="0"/>
              <a:t>Introduction of complementary technologies</a:t>
            </a:r>
          </a:p>
          <a:p>
            <a:pPr marL="0" indent="0">
              <a:buFont typeface="Arial" pitchFamily="34" charset="0"/>
              <a:buChar char="•"/>
            </a:pPr>
            <a:r>
              <a:rPr lang="en-IN" dirty="0" smtClean="0"/>
              <a:t>The introduction of cross-bred cows enabled a huge boost in productivity, which showcases how beneficial it can be when active stakeholder institutions introduce complementary technologies, inputs and services.</a:t>
            </a:r>
            <a:endParaRPr lang="en-US" dirty="0" smtClean="0"/>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17</a:t>
            </a:fld>
            <a:endParaRPr lang="en-IN"/>
          </a:p>
        </p:txBody>
      </p:sp>
    </p:spTree>
    <p:extLst>
      <p:ext uri="{BB962C8B-B14F-4D97-AF65-F5344CB8AC3E}">
        <p14:creationId xmlns:p14="http://schemas.microsoft.com/office/powerpoint/2010/main" val="2975563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More important than specific interventions is the process</a:t>
            </a:r>
            <a:r>
              <a:rPr lang="en-US" sz="1200" kern="1200" baseline="0" dirty="0" smtClean="0">
                <a:solidFill>
                  <a:schemeClr val="tx1"/>
                </a:solidFill>
                <a:latin typeface="+mn-lt"/>
                <a:ea typeface="+mn-ea"/>
                <a:cs typeface="+mn-cs"/>
              </a:rPr>
              <a:t> of deriving and implementing interventions</a:t>
            </a:r>
            <a:r>
              <a:rPr lang="en-US" sz="1200" kern="1200" dirty="0" smtClean="0">
                <a:solidFill>
                  <a:schemeClr val="tx1"/>
                </a:solidFill>
                <a:latin typeface="+mn-lt"/>
                <a:ea typeface="+mn-ea"/>
                <a:cs typeface="+mn-cs"/>
              </a:rPr>
              <a:t>. Re-emphasize</a:t>
            </a:r>
            <a:r>
              <a:rPr lang="en-US" sz="1200" kern="1200" baseline="0" dirty="0" smtClean="0">
                <a:solidFill>
                  <a:schemeClr val="tx1"/>
                </a:solidFill>
                <a:latin typeface="+mn-lt"/>
                <a:ea typeface="+mn-ea"/>
                <a:cs typeface="+mn-cs"/>
              </a:rPr>
              <a:t> how </a:t>
            </a:r>
            <a:r>
              <a:rPr lang="en-US" sz="1200" kern="1200" baseline="0" dirty="0" err="1" smtClean="0">
                <a:solidFill>
                  <a:schemeClr val="tx1"/>
                </a:solidFill>
                <a:latin typeface="+mn-lt"/>
                <a:ea typeface="+mn-ea"/>
                <a:cs typeface="+mn-cs"/>
              </a:rPr>
              <a:t>MilkIT’s</a:t>
            </a:r>
            <a:r>
              <a:rPr lang="en-US" sz="1200" kern="1200" baseline="0" dirty="0" smtClean="0">
                <a:solidFill>
                  <a:schemeClr val="tx1"/>
                </a:solidFill>
                <a:latin typeface="+mn-lt"/>
                <a:ea typeface="+mn-ea"/>
                <a:cs typeface="+mn-cs"/>
              </a:rPr>
              <a:t> well designed platform functions enabled it to create impact.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Because it kept all stakeholders actively informed and engaged with the process of change, many stakeholders created forward linkages to carry on its work. </a:t>
            </a:r>
            <a:r>
              <a:rPr lang="en-IN" sz="1200" kern="1200" dirty="0" smtClean="0">
                <a:solidFill>
                  <a:schemeClr val="tx1"/>
                </a:solidFill>
                <a:latin typeface="+mn-lt"/>
                <a:ea typeface="+mn-ea"/>
                <a:cs typeface="+mn-cs"/>
              </a:rPr>
              <a:t>These technologies and institutional changes including the following: </a:t>
            </a:r>
          </a:p>
          <a:p>
            <a:pPr lvl="0">
              <a:buFont typeface="Arial" pitchFamily="34" charset="0"/>
              <a:buChar char="•"/>
            </a:pPr>
            <a:r>
              <a:rPr lang="en-IN" sz="1200" kern="1200" dirty="0" smtClean="0">
                <a:solidFill>
                  <a:schemeClr val="tx1"/>
                </a:solidFill>
                <a:latin typeface="+mn-lt"/>
                <a:ea typeface="+mn-ea"/>
                <a:cs typeface="+mn-cs"/>
              </a:rPr>
              <a:t> The animal husbandry (AH) department has adjusted its policy formulation to include support for construction of fodder troughs, grassland improvement and improved buffalo breeding.</a:t>
            </a:r>
          </a:p>
          <a:p>
            <a:pPr lvl="0">
              <a:buFont typeface="Arial" pitchFamily="34" charset="0"/>
              <a:buChar char="•"/>
            </a:pPr>
            <a:r>
              <a:rPr lang="en-IN" sz="1200" kern="1200" dirty="0" smtClean="0">
                <a:solidFill>
                  <a:schemeClr val="tx1"/>
                </a:solidFill>
                <a:latin typeface="+mn-lt"/>
                <a:ea typeface="+mn-ea"/>
                <a:cs typeface="+mn-cs"/>
              </a:rPr>
              <a:t>Various organizations such as the AH department and IFAD loan projects have expressed their interest in promoting the adapted fodder chopper and feed troughs. </a:t>
            </a:r>
          </a:p>
          <a:p>
            <a:pPr lvl="0">
              <a:buFont typeface="Arial" pitchFamily="34" charset="0"/>
              <a:buChar char="•"/>
            </a:pPr>
            <a:r>
              <a:rPr lang="en-IN" sz="1200" kern="1200" dirty="0" smtClean="0">
                <a:solidFill>
                  <a:schemeClr val="tx1"/>
                </a:solidFill>
                <a:latin typeface="+mn-lt"/>
                <a:ea typeface="+mn-ea"/>
                <a:cs typeface="+mn-cs"/>
              </a:rPr>
              <a:t>The potential of dual purpose crops has been widely acknowledged by stakeholder NGOs and the AH department.</a:t>
            </a:r>
          </a:p>
          <a:p>
            <a:pPr lvl="0">
              <a:buFont typeface="Arial" pitchFamily="34" charset="0"/>
              <a:buChar char="•"/>
            </a:pPr>
            <a:r>
              <a:rPr lang="en-IN" sz="1200" kern="1200" baseline="0" dirty="0" smtClean="0">
                <a:solidFill>
                  <a:schemeClr val="tx1"/>
                </a:solidFill>
                <a:latin typeface="+mn-lt"/>
                <a:ea typeface="+mn-ea"/>
                <a:cs typeface="+mn-cs"/>
              </a:rPr>
              <a:t> </a:t>
            </a:r>
            <a:r>
              <a:rPr lang="en-IN" dirty="0" err="1" smtClean="0"/>
              <a:t>Aanchal</a:t>
            </a:r>
            <a:r>
              <a:rPr lang="en-IN" dirty="0" smtClean="0"/>
              <a:t> is looking into wider application of how the village co-operative regulations adapted to the local situation. It is also looking at improved targeting of potential supplier communities and realizes that improved monitoring and transparency of payment systems is required to regain the trust of smallholder producers.</a:t>
            </a:r>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18</a:t>
            </a:fld>
            <a:endParaRPr lang="en-IN"/>
          </a:p>
        </p:txBody>
      </p:sp>
    </p:spTree>
    <p:extLst>
      <p:ext uri="{BB962C8B-B14F-4D97-AF65-F5344CB8AC3E}">
        <p14:creationId xmlns:p14="http://schemas.microsoft.com/office/powerpoint/2010/main" val="322504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19</a:t>
            </a:fld>
            <a:endParaRPr lang="en-IN"/>
          </a:p>
        </p:txBody>
      </p:sp>
    </p:spTree>
    <p:extLst>
      <p:ext uri="{BB962C8B-B14F-4D97-AF65-F5344CB8AC3E}">
        <p14:creationId xmlns:p14="http://schemas.microsoft.com/office/powerpoint/2010/main" val="20067966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CDB841EF-47C0-44DC-9DCF-F548741BD764}" type="slidenum">
              <a:rPr lang="en-US" smtClean="0"/>
              <a:pPr eaLnBrk="1" hangingPunct="1"/>
              <a:t>21</a:t>
            </a:fld>
            <a:endParaRPr lang="en-US" smtClean="0"/>
          </a:p>
        </p:txBody>
      </p:sp>
    </p:spTree>
    <p:extLst>
      <p:ext uri="{BB962C8B-B14F-4D97-AF65-F5344CB8AC3E}">
        <p14:creationId xmlns:p14="http://schemas.microsoft.com/office/powerpoint/2010/main" val="2889013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smtClean="0"/>
          </a:p>
          <a:p>
            <a:endParaRPr lang="en-IN" dirty="0" smtClean="0"/>
          </a:p>
          <a:p>
            <a:r>
              <a:rPr lang="en-IN" dirty="0" smtClean="0"/>
              <a:t>Introduce the Case through the protagonist—</a:t>
            </a:r>
            <a:r>
              <a:rPr lang="en-IN" dirty="0" err="1" smtClean="0"/>
              <a:t>Tulsi</a:t>
            </a:r>
            <a:r>
              <a:rPr lang="en-IN" baseline="0" dirty="0" smtClean="0"/>
              <a:t> Devi. Ask the question: what keeps her up at night? This helps frame the central narrative and dilemma of the case.</a:t>
            </a:r>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3</a:t>
            </a:fld>
            <a:endParaRPr lang="en-IN"/>
          </a:p>
        </p:txBody>
      </p:sp>
    </p:spTree>
    <p:extLst>
      <p:ext uri="{BB962C8B-B14F-4D97-AF65-F5344CB8AC3E}">
        <p14:creationId xmlns:p14="http://schemas.microsoft.com/office/powerpoint/2010/main" val="1382275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IN" sz="1200" kern="1200" dirty="0" smtClean="0">
                <a:solidFill>
                  <a:schemeClr val="tx1"/>
                </a:solidFill>
                <a:latin typeface="+mn-lt"/>
                <a:ea typeface="+mn-ea"/>
                <a:cs typeface="+mn-cs"/>
              </a:rPr>
              <a:t> Our protagonist</a:t>
            </a:r>
            <a:r>
              <a:rPr lang="en-US" sz="1200" kern="1200" dirty="0" smtClean="0">
                <a:solidFill>
                  <a:schemeClr val="tx1"/>
                </a:solidFill>
                <a:latin typeface="+mn-lt"/>
                <a:ea typeface="+mn-ea"/>
                <a:cs typeface="+mn-cs"/>
              </a:rPr>
              <a:t> </a:t>
            </a:r>
            <a:r>
              <a:rPr lang="en-IN" sz="1200" kern="1200" dirty="0" smtClean="0">
                <a:solidFill>
                  <a:schemeClr val="tx1"/>
                </a:solidFill>
                <a:latin typeface="+mn-lt"/>
                <a:ea typeface="+mn-ea"/>
                <a:cs typeface="+mn-cs"/>
              </a:rPr>
              <a:t>is Tulsi Devi, a beneficiary of the MilkIT Innovation Platform (IP). </a:t>
            </a:r>
          </a:p>
          <a:p>
            <a:endParaRPr lang="en-IN" sz="1200" kern="1200" dirty="0" smtClean="0">
              <a:solidFill>
                <a:schemeClr val="tx1"/>
              </a:solidFill>
              <a:latin typeface="+mn-lt"/>
              <a:ea typeface="+mn-ea"/>
              <a:cs typeface="+mn-cs"/>
            </a:endParaRPr>
          </a:p>
          <a:p>
            <a:pPr>
              <a:buFont typeface="Arial" pitchFamily="34" charset="0"/>
              <a:buChar char="•"/>
            </a:pPr>
            <a:r>
              <a:rPr lang="en-IN" sz="1200" kern="1200" dirty="0" err="1" smtClean="0">
                <a:solidFill>
                  <a:schemeClr val="tx1"/>
                </a:solidFill>
                <a:latin typeface="+mn-lt"/>
                <a:ea typeface="+mn-ea"/>
                <a:cs typeface="+mn-cs"/>
              </a:rPr>
              <a:t>Tulsi</a:t>
            </a:r>
            <a:r>
              <a:rPr lang="en-IN" sz="1200" kern="1200" dirty="0" smtClean="0">
                <a:solidFill>
                  <a:schemeClr val="tx1"/>
                </a:solidFill>
                <a:latin typeface="+mn-lt"/>
                <a:ea typeface="+mn-ea"/>
                <a:cs typeface="+mn-cs"/>
              </a:rPr>
              <a:t> Devi is a 39-year-old widow from the </a:t>
            </a:r>
            <a:r>
              <a:rPr lang="en-IN" sz="1200" kern="1200" dirty="0" err="1" smtClean="0">
                <a:solidFill>
                  <a:schemeClr val="tx1"/>
                </a:solidFill>
                <a:latin typeface="+mn-lt"/>
                <a:ea typeface="+mn-ea"/>
                <a:cs typeface="+mn-cs"/>
              </a:rPr>
              <a:t>Baseri</a:t>
            </a:r>
            <a:r>
              <a:rPr lang="en-IN" sz="1200" kern="1200" dirty="0" smtClean="0">
                <a:solidFill>
                  <a:schemeClr val="tx1"/>
                </a:solidFill>
                <a:latin typeface="+mn-lt"/>
                <a:ea typeface="+mn-ea"/>
                <a:cs typeface="+mn-cs"/>
              </a:rPr>
              <a:t> village in the Himalayan hills of </a:t>
            </a:r>
            <a:r>
              <a:rPr lang="en-IN" sz="1200" kern="1200" dirty="0" err="1" smtClean="0">
                <a:solidFill>
                  <a:schemeClr val="tx1"/>
                </a:solidFill>
                <a:latin typeface="+mn-lt"/>
                <a:ea typeface="+mn-ea"/>
                <a:cs typeface="+mn-cs"/>
              </a:rPr>
              <a:t>Uttarakhand</a:t>
            </a:r>
            <a:r>
              <a:rPr lang="en-IN" sz="1200" kern="1200" dirty="0" smtClean="0">
                <a:solidFill>
                  <a:schemeClr val="tx1"/>
                </a:solidFill>
                <a:latin typeface="+mn-lt"/>
                <a:ea typeface="+mn-ea"/>
                <a:cs typeface="+mn-cs"/>
              </a:rPr>
              <a:t>, India. </a:t>
            </a:r>
          </a:p>
          <a:p>
            <a:pPr>
              <a:buFont typeface="Arial" pitchFamily="34" charset="0"/>
              <a:buChar char="•"/>
            </a:pPr>
            <a:endParaRPr lang="en-IN"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After the death of her husband, she was left with just one cow, a buffalo and barely enough land to grow crops to feed her family. She was far off from the local market, making it impossible for her to sell any surplus milk. Seeing no other option, she sent her eldest son, who was only 15, to Delhi to work in a factory and struggled even to send the rest of her children to school.</a:t>
            </a:r>
          </a:p>
          <a:p>
            <a:r>
              <a:rPr lang="en-IN" sz="1200" kern="1200" dirty="0" smtClean="0">
                <a:solidFill>
                  <a:schemeClr val="tx1"/>
                </a:solidFill>
                <a:latin typeface="+mn-lt"/>
                <a:ea typeface="+mn-ea"/>
                <a:cs typeface="+mn-cs"/>
              </a:rPr>
              <a:t> </a:t>
            </a:r>
          </a:p>
          <a:p>
            <a:pPr>
              <a:buFont typeface="Arial" pitchFamily="34" charset="0"/>
              <a:buChar char="•"/>
            </a:pPr>
            <a:r>
              <a:rPr lang="en-IN" sz="1200" kern="1200" dirty="0" smtClean="0">
                <a:solidFill>
                  <a:schemeClr val="tx1"/>
                </a:solidFill>
                <a:latin typeface="+mn-lt"/>
                <a:ea typeface="+mn-ea"/>
                <a:cs typeface="+mn-cs"/>
              </a:rPr>
              <a:t>After joining the </a:t>
            </a:r>
            <a:r>
              <a:rPr lang="en-IN" sz="1200" kern="1200" dirty="0" err="1" smtClean="0">
                <a:solidFill>
                  <a:schemeClr val="tx1"/>
                </a:solidFill>
                <a:latin typeface="+mn-lt"/>
                <a:ea typeface="+mn-ea"/>
                <a:cs typeface="+mn-cs"/>
              </a:rPr>
              <a:t>MilkIT</a:t>
            </a:r>
            <a:r>
              <a:rPr lang="en-IN" sz="1200" kern="1200" dirty="0" smtClean="0">
                <a:solidFill>
                  <a:schemeClr val="tx1"/>
                </a:solidFill>
                <a:latin typeface="+mn-lt"/>
                <a:ea typeface="+mn-ea"/>
                <a:cs typeface="+mn-cs"/>
              </a:rPr>
              <a:t> IP, she was able to generate a regular income and send all her children to school. Te IP helped her sell more milk and gave her a source of regular income.</a:t>
            </a:r>
            <a:r>
              <a:rPr lang="en-US" sz="1200"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4</a:t>
            </a:fld>
            <a:endParaRPr lang="en-IN"/>
          </a:p>
        </p:txBody>
      </p:sp>
    </p:spTree>
    <p:extLst>
      <p:ext uri="{BB962C8B-B14F-4D97-AF65-F5344CB8AC3E}">
        <p14:creationId xmlns:p14="http://schemas.microsoft.com/office/powerpoint/2010/main" val="3367676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IN" sz="1200" kern="1200" dirty="0" smtClean="0">
                <a:solidFill>
                  <a:schemeClr val="tx1"/>
                </a:solidFill>
                <a:latin typeface="+mn-lt"/>
                <a:ea typeface="+mn-ea"/>
                <a:cs typeface="+mn-cs"/>
              </a:rPr>
              <a:t> </a:t>
            </a:r>
            <a:r>
              <a:rPr lang="en-IN" dirty="0" smtClean="0"/>
              <a:t>Mostly women worked in dairy farming and got little or no cash income</a:t>
            </a:r>
          </a:p>
          <a:p>
            <a:pPr>
              <a:buFont typeface="Arial" pitchFamily="34" charset="0"/>
              <a:buChar char="•"/>
            </a:pPr>
            <a:r>
              <a:rPr lang="en-IN" sz="1200" kern="1200" dirty="0" smtClean="0">
                <a:solidFill>
                  <a:schemeClr val="tx1"/>
                </a:solidFill>
                <a:latin typeface="+mn-lt"/>
                <a:ea typeface="+mn-ea"/>
                <a:cs typeface="+mn-cs"/>
              </a:rPr>
              <a:t> There are many other women like </a:t>
            </a:r>
            <a:r>
              <a:rPr lang="en-IN" sz="1200" kern="1200" dirty="0" err="1" smtClean="0">
                <a:solidFill>
                  <a:schemeClr val="tx1"/>
                </a:solidFill>
                <a:latin typeface="+mn-lt"/>
                <a:ea typeface="+mn-ea"/>
                <a:cs typeface="+mn-cs"/>
              </a:rPr>
              <a:t>Tulsi</a:t>
            </a:r>
            <a:r>
              <a:rPr lang="en-IN" sz="1200" kern="1200" dirty="0" smtClean="0">
                <a:solidFill>
                  <a:schemeClr val="tx1"/>
                </a:solidFill>
                <a:latin typeface="+mn-lt"/>
                <a:ea typeface="+mn-ea"/>
                <a:cs typeface="+mn-cs"/>
              </a:rPr>
              <a:t> Devi, whose lives and livelihoods have been transformed by the </a:t>
            </a:r>
            <a:r>
              <a:rPr lang="en-IN" sz="1200" kern="1200" dirty="0" err="1" smtClean="0">
                <a:solidFill>
                  <a:schemeClr val="tx1"/>
                </a:solidFill>
                <a:latin typeface="+mn-lt"/>
                <a:ea typeface="+mn-ea"/>
                <a:cs typeface="+mn-cs"/>
              </a:rPr>
              <a:t>MilkIT</a:t>
            </a:r>
            <a:r>
              <a:rPr lang="en-IN" sz="1200" kern="1200" dirty="0" smtClean="0">
                <a:solidFill>
                  <a:schemeClr val="tx1"/>
                </a:solidFill>
                <a:latin typeface="+mn-lt"/>
                <a:ea typeface="+mn-ea"/>
                <a:cs typeface="+mn-cs"/>
              </a:rPr>
              <a:t> IP. </a:t>
            </a:r>
          </a:p>
          <a:p>
            <a:pPr>
              <a:buFont typeface="Arial" pitchFamily="34" charset="0"/>
              <a:buChar char="•"/>
            </a:pPr>
            <a:endParaRPr lang="en-IN" sz="1200" kern="1200" dirty="0" smtClean="0">
              <a:solidFill>
                <a:schemeClr val="tx1"/>
              </a:solidFill>
              <a:latin typeface="+mn-lt"/>
              <a:ea typeface="+mn-ea"/>
              <a:cs typeface="+mn-cs"/>
            </a:endParaRPr>
          </a:p>
          <a:p>
            <a:endParaRPr lang="en-IN" dirty="0" smtClean="0"/>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5</a:t>
            </a:fld>
            <a:endParaRPr lang="en-IN"/>
          </a:p>
        </p:txBody>
      </p:sp>
    </p:spTree>
    <p:extLst>
      <p:ext uri="{BB962C8B-B14F-4D97-AF65-F5344CB8AC3E}">
        <p14:creationId xmlns:p14="http://schemas.microsoft.com/office/powerpoint/2010/main" val="3995954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IN" sz="1200" kern="1200" dirty="0" smtClean="0">
                <a:solidFill>
                  <a:schemeClr val="tx1"/>
                </a:solidFill>
                <a:latin typeface="+mn-lt"/>
                <a:ea typeface="+mn-ea"/>
                <a:cs typeface="+mn-cs"/>
              </a:rPr>
              <a:t> Why were women like </a:t>
            </a:r>
            <a:r>
              <a:rPr lang="en-IN" sz="1200" kern="1200" dirty="0" err="1" smtClean="0">
                <a:solidFill>
                  <a:schemeClr val="tx1"/>
                </a:solidFill>
                <a:latin typeface="+mn-lt"/>
                <a:ea typeface="+mn-ea"/>
                <a:cs typeface="+mn-cs"/>
              </a:rPr>
              <a:t>Tulsi</a:t>
            </a:r>
            <a:r>
              <a:rPr lang="en-IN" sz="1200" kern="1200" dirty="0" smtClean="0">
                <a:solidFill>
                  <a:schemeClr val="tx1"/>
                </a:solidFill>
                <a:latin typeface="+mn-lt"/>
                <a:ea typeface="+mn-ea"/>
                <a:cs typeface="+mn-cs"/>
              </a:rPr>
              <a:t> Devi not able to earn a decent living despite having assets (cows) that produced milk?</a:t>
            </a:r>
          </a:p>
          <a:p>
            <a:r>
              <a:rPr lang="en-IN" sz="1200" kern="1200" dirty="0" smtClean="0">
                <a:solidFill>
                  <a:schemeClr val="tx1"/>
                </a:solidFill>
                <a:latin typeface="+mn-lt"/>
                <a:ea typeface="+mn-ea"/>
                <a:cs typeface="+mn-cs"/>
              </a:rPr>
              <a:t> </a:t>
            </a:r>
          </a:p>
          <a:p>
            <a:pPr>
              <a:buFont typeface="Arial" pitchFamily="34" charset="0"/>
              <a:buChar char="•"/>
            </a:pPr>
            <a:r>
              <a:rPr lang="en-IN" sz="1200" kern="1200" dirty="0" smtClean="0">
                <a:solidFill>
                  <a:schemeClr val="tx1"/>
                </a:solidFill>
                <a:latin typeface="+mn-lt"/>
                <a:ea typeface="+mn-ea"/>
                <a:cs typeface="+mn-cs"/>
              </a:rPr>
              <a:t>There were two key reasons for this low income. First, poor quality livestock feed in the region led to low milk yield. </a:t>
            </a:r>
            <a:r>
              <a:rPr lang="en-IN" sz="1200" i="0" kern="1200" dirty="0" smtClean="0">
                <a:solidFill>
                  <a:schemeClr val="tx1"/>
                </a:solidFill>
                <a:latin typeface="+mn-lt"/>
                <a:ea typeface="+mn-ea"/>
                <a:cs typeface="+mn-cs"/>
              </a:rPr>
              <a:t>Second, these villages were far away from milk buyers so dairy farmers faced huge costs for transporting milk. </a:t>
            </a:r>
          </a:p>
          <a:p>
            <a:r>
              <a:rPr lang="en-IN" sz="1200" i="0" kern="1200" dirty="0" smtClean="0">
                <a:solidFill>
                  <a:schemeClr val="tx1"/>
                </a:solidFill>
                <a:latin typeface="+mn-lt"/>
                <a:ea typeface="+mn-ea"/>
                <a:cs typeface="+mn-cs"/>
              </a:rPr>
              <a:t> </a:t>
            </a:r>
          </a:p>
          <a:p>
            <a:pPr>
              <a:buFont typeface="Arial" pitchFamily="34" charset="0"/>
              <a:buChar char="•"/>
            </a:pPr>
            <a:r>
              <a:rPr lang="en-IN" sz="1200" i="0" kern="1200" dirty="0" smtClean="0">
                <a:solidFill>
                  <a:schemeClr val="tx1"/>
                </a:solidFill>
                <a:latin typeface="+mn-lt"/>
                <a:ea typeface="+mn-ea"/>
                <a:cs typeface="+mn-cs"/>
              </a:rPr>
              <a:t>Past efforts to solve these two problems of low yield and high costs had not catered to the specific needs of the women, who are a majority in the </a:t>
            </a:r>
            <a:r>
              <a:rPr lang="en-IN" sz="1200" i="0" kern="1200" dirty="0" err="1" smtClean="0">
                <a:solidFill>
                  <a:schemeClr val="tx1"/>
                </a:solidFill>
                <a:latin typeface="+mn-lt"/>
                <a:ea typeface="+mn-ea"/>
                <a:cs typeface="+mn-cs"/>
              </a:rPr>
              <a:t>Uttarakhand</a:t>
            </a:r>
            <a:r>
              <a:rPr lang="en-IN" sz="1200" i="0" kern="1200" dirty="0" smtClean="0">
                <a:solidFill>
                  <a:schemeClr val="tx1"/>
                </a:solidFill>
                <a:latin typeface="+mn-lt"/>
                <a:ea typeface="+mn-ea"/>
                <a:cs typeface="+mn-cs"/>
              </a:rPr>
              <a:t> dairy industry. These solutions had also not done much to connect farmers to markets and were thus poorly adopted.</a:t>
            </a:r>
            <a:endParaRPr lang="en-IN" i="0"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6</a:t>
            </a:fld>
            <a:endParaRPr lang="en-IN"/>
          </a:p>
        </p:txBody>
      </p:sp>
    </p:spTree>
    <p:extLst>
      <p:ext uri="{BB962C8B-B14F-4D97-AF65-F5344CB8AC3E}">
        <p14:creationId xmlns:p14="http://schemas.microsoft.com/office/powerpoint/2010/main" val="476264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b="0" i="0" kern="1200" dirty="0" smtClean="0">
                <a:solidFill>
                  <a:schemeClr val="tx1"/>
                </a:solidFill>
                <a:latin typeface="+mn-lt"/>
                <a:ea typeface="+mn-ea"/>
                <a:cs typeface="+mn-cs"/>
              </a:rPr>
              <a:t>24-year-old Anita </a:t>
            </a:r>
            <a:r>
              <a:rPr lang="en-IN" sz="1200" b="0" i="0" kern="1200" dirty="0" err="1" smtClean="0">
                <a:solidFill>
                  <a:schemeClr val="tx1"/>
                </a:solidFill>
                <a:latin typeface="+mn-lt"/>
                <a:ea typeface="+mn-ea"/>
                <a:cs typeface="+mn-cs"/>
              </a:rPr>
              <a:t>Fartiyal</a:t>
            </a:r>
            <a:r>
              <a:rPr lang="en-IN" sz="1200" b="0" i="0" kern="1200" dirty="0" smtClean="0">
                <a:solidFill>
                  <a:schemeClr val="tx1"/>
                </a:solidFill>
                <a:latin typeface="+mn-lt"/>
                <a:ea typeface="+mn-ea"/>
                <a:cs typeface="+mn-cs"/>
              </a:rPr>
              <a:t> tends to her milk buffalo in a village in </a:t>
            </a:r>
            <a:r>
              <a:rPr lang="en-IN" sz="1200" b="0" i="0" kern="1200" dirty="0" err="1" smtClean="0">
                <a:solidFill>
                  <a:schemeClr val="tx1"/>
                </a:solidFill>
                <a:latin typeface="+mn-lt"/>
                <a:ea typeface="+mn-ea"/>
                <a:cs typeface="+mn-cs"/>
              </a:rPr>
              <a:t>Lambgara</a:t>
            </a:r>
            <a:r>
              <a:rPr lang="en-IN" sz="1200" b="0" i="0" kern="1200" dirty="0" smtClean="0">
                <a:solidFill>
                  <a:schemeClr val="tx1"/>
                </a:solidFill>
                <a:latin typeface="+mn-lt"/>
                <a:ea typeface="+mn-ea"/>
                <a:cs typeface="+mn-cs"/>
              </a:rPr>
              <a:t> Block, </a:t>
            </a:r>
            <a:r>
              <a:rPr lang="en-IN" sz="1200" b="0" i="0" kern="1200" dirty="0" err="1" smtClean="0">
                <a:solidFill>
                  <a:schemeClr val="tx1"/>
                </a:solidFill>
                <a:latin typeface="+mn-lt"/>
                <a:ea typeface="+mn-ea"/>
                <a:cs typeface="+mn-cs"/>
              </a:rPr>
              <a:t>Almora</a:t>
            </a:r>
            <a:r>
              <a:rPr lang="en-IN" sz="1200" b="0" i="0" kern="1200" dirty="0" smtClean="0">
                <a:solidFill>
                  <a:schemeClr val="tx1"/>
                </a:solidFill>
                <a:latin typeface="+mn-lt"/>
                <a:ea typeface="+mn-ea"/>
                <a:cs typeface="+mn-cs"/>
              </a:rPr>
              <a:t> District, in India's northern state of </a:t>
            </a:r>
            <a:r>
              <a:rPr lang="en-IN" sz="1200" b="0" i="0" kern="1200" dirty="0" err="1" smtClean="0">
                <a:solidFill>
                  <a:schemeClr val="tx1"/>
                </a:solidFill>
                <a:latin typeface="+mn-lt"/>
                <a:ea typeface="+mn-ea"/>
                <a:cs typeface="+mn-cs"/>
              </a:rPr>
              <a:t>Uttarakhand</a:t>
            </a:r>
            <a:endParaRPr lang="en-IN" dirty="0" smtClean="0"/>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7</a:t>
            </a:fld>
            <a:endParaRPr lang="en-IN"/>
          </a:p>
        </p:txBody>
      </p:sp>
    </p:spTree>
    <p:extLst>
      <p:ext uri="{BB962C8B-B14F-4D97-AF65-F5344CB8AC3E}">
        <p14:creationId xmlns:p14="http://schemas.microsoft.com/office/powerpoint/2010/main" val="1748158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b="1" kern="1200" dirty="0" smtClean="0">
                <a:solidFill>
                  <a:schemeClr val="tx1"/>
                </a:solidFill>
                <a:latin typeface="+mn-lt"/>
                <a:ea typeface="+mn-ea"/>
                <a:cs typeface="+mn-cs"/>
              </a:rPr>
              <a:t>The Impact of the </a:t>
            </a:r>
            <a:r>
              <a:rPr lang="en-IN" sz="1200" b="1" kern="1200" dirty="0" err="1" smtClean="0">
                <a:solidFill>
                  <a:schemeClr val="tx1"/>
                </a:solidFill>
                <a:latin typeface="+mn-lt"/>
                <a:ea typeface="+mn-ea"/>
                <a:cs typeface="+mn-cs"/>
              </a:rPr>
              <a:t>MilkIT</a:t>
            </a:r>
            <a:r>
              <a:rPr lang="en-IN" sz="1200" b="1" kern="1200" dirty="0" smtClean="0">
                <a:solidFill>
                  <a:schemeClr val="tx1"/>
                </a:solidFill>
                <a:latin typeface="+mn-lt"/>
                <a:ea typeface="+mn-ea"/>
                <a:cs typeface="+mn-cs"/>
              </a:rPr>
              <a:t> IP</a:t>
            </a:r>
          </a:p>
          <a:p>
            <a:endParaRPr lang="en-IN" sz="1200" b="1" kern="1200" dirty="0" smtClean="0">
              <a:solidFill>
                <a:schemeClr val="tx1"/>
              </a:solidFill>
              <a:latin typeface="+mn-lt"/>
              <a:ea typeface="+mn-ea"/>
              <a:cs typeface="+mn-cs"/>
            </a:endParaRPr>
          </a:p>
          <a:p>
            <a:pPr>
              <a:buFont typeface="Arial" pitchFamily="34" charset="0"/>
              <a:buChar char="•"/>
            </a:pPr>
            <a:r>
              <a:rPr lang="en-IN" sz="1200" b="0" kern="1200" dirty="0" smtClean="0">
                <a:solidFill>
                  <a:schemeClr val="tx1"/>
                </a:solidFill>
                <a:latin typeface="+mn-lt"/>
                <a:ea typeface="+mn-ea"/>
                <a:cs typeface="+mn-cs"/>
              </a:rPr>
              <a:t>The IP leveraged a </a:t>
            </a:r>
            <a:r>
              <a:rPr lang="en-US" sz="1200" b="0" kern="1200" dirty="0" smtClean="0">
                <a:solidFill>
                  <a:schemeClr val="tx1"/>
                </a:solidFill>
                <a:latin typeface="+mn-lt"/>
                <a:ea typeface="+mn-ea"/>
                <a:cs typeface="+mn-cs"/>
              </a:rPr>
              <a:t>multi-stakeholder</a:t>
            </a:r>
            <a:r>
              <a:rPr lang="en-US" sz="1200" b="0" kern="1200" baseline="0" dirty="0" smtClean="0">
                <a:solidFill>
                  <a:schemeClr val="tx1"/>
                </a:solidFill>
                <a:latin typeface="+mn-lt"/>
                <a:ea typeface="+mn-ea"/>
                <a:cs typeface="+mn-cs"/>
              </a:rPr>
              <a:t> strategy and</a:t>
            </a:r>
            <a:r>
              <a:rPr lang="en-US" sz="1200" b="0" kern="1200" dirty="0" smtClean="0">
                <a:solidFill>
                  <a:schemeClr val="tx1"/>
                </a:solidFill>
                <a:latin typeface="+mn-lt"/>
                <a:ea typeface="+mn-ea"/>
                <a:cs typeface="+mn-cs"/>
              </a:rPr>
              <a:t> </a:t>
            </a:r>
            <a:r>
              <a:rPr lang="en-IN" sz="1200" b="0" kern="1200" dirty="0" smtClean="0">
                <a:solidFill>
                  <a:schemeClr val="tx1"/>
                </a:solidFill>
                <a:latin typeface="+mn-lt"/>
                <a:ea typeface="+mn-ea"/>
                <a:cs typeface="+mn-cs"/>
              </a:rPr>
              <a:t>participatory action research to identify two</a:t>
            </a:r>
            <a:r>
              <a:rPr lang="en-IN" sz="1200" b="1" kern="120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efficient approaches for dairy development--developing market linkages, and innovating with dairy feed. </a:t>
            </a:r>
          </a:p>
          <a:p>
            <a:pPr>
              <a:buFont typeface="Arial" pitchFamily="34" charset="0"/>
              <a:buChar char="•"/>
            </a:pPr>
            <a:r>
              <a:rPr lang="en-US" sz="1200" b="0" kern="1200" dirty="0" smtClean="0">
                <a:solidFill>
                  <a:schemeClr val="tx1"/>
                </a:solidFill>
                <a:latin typeface="+mn-lt"/>
                <a:ea typeface="+mn-ea"/>
                <a:cs typeface="+mn-cs"/>
              </a:rPr>
              <a:t>This</a:t>
            </a:r>
            <a:r>
              <a:rPr lang="en-US" sz="1200" b="0" kern="1200" baseline="0" dirty="0" smtClean="0">
                <a:solidFill>
                  <a:schemeClr val="tx1"/>
                </a:solidFill>
                <a:latin typeface="+mn-lt"/>
                <a:ea typeface="+mn-ea"/>
                <a:cs typeface="+mn-cs"/>
              </a:rPr>
              <a:t> </a:t>
            </a:r>
            <a:r>
              <a:rPr lang="en-US" sz="1200" b="0" kern="1200" dirty="0" smtClean="0">
                <a:solidFill>
                  <a:schemeClr val="tx1"/>
                </a:solidFill>
                <a:latin typeface="+mn-lt"/>
                <a:ea typeface="+mn-ea"/>
                <a:cs typeface="+mn-cs"/>
              </a:rPr>
              <a:t>boosted milk production and sales. </a:t>
            </a:r>
          </a:p>
          <a:p>
            <a:pPr>
              <a:buFont typeface="Arial" pitchFamily="34" charset="0"/>
              <a:buChar char="•"/>
            </a:pPr>
            <a:r>
              <a:rPr lang="en-US" sz="1200" b="0" kern="1200" dirty="0" smtClean="0">
                <a:solidFill>
                  <a:schemeClr val="tx1"/>
                </a:solidFill>
                <a:latin typeface="+mn-lt"/>
                <a:ea typeface="+mn-ea"/>
                <a:cs typeface="+mn-cs"/>
              </a:rPr>
              <a:t> As a result, over</a:t>
            </a:r>
            <a:r>
              <a:rPr lang="en-IN" sz="1200" b="0" kern="1200" dirty="0" smtClean="0">
                <a:solidFill>
                  <a:schemeClr val="tx1"/>
                </a:solidFill>
                <a:latin typeface="+mn-lt"/>
                <a:ea typeface="+mn-ea"/>
                <a:cs typeface="+mn-cs"/>
              </a:rPr>
              <a:t> 600 households in </a:t>
            </a:r>
            <a:r>
              <a:rPr lang="en-IN" sz="1200" b="0" kern="1200" dirty="0" err="1" smtClean="0">
                <a:solidFill>
                  <a:schemeClr val="tx1"/>
                </a:solidFill>
                <a:latin typeface="+mn-lt"/>
                <a:ea typeface="+mn-ea"/>
                <a:cs typeface="+mn-cs"/>
              </a:rPr>
              <a:t>Uttarakhand</a:t>
            </a:r>
            <a:r>
              <a:rPr lang="en-IN" sz="1200" b="0" kern="1200" dirty="0" smtClean="0">
                <a:solidFill>
                  <a:schemeClr val="tx1"/>
                </a:solidFill>
                <a:latin typeface="+mn-lt"/>
                <a:ea typeface="+mn-ea"/>
                <a:cs typeface="+mn-cs"/>
              </a:rPr>
              <a:t> increased their income</a:t>
            </a:r>
          </a:p>
          <a:p>
            <a:pPr>
              <a:buFont typeface="Arial" pitchFamily="34" charset="0"/>
              <a:buChar char="•"/>
            </a:pPr>
            <a:r>
              <a:rPr lang="en-IN" sz="1200" b="0" kern="1200" baseline="0" dirty="0" smtClean="0">
                <a:solidFill>
                  <a:schemeClr val="tx1"/>
                </a:solidFill>
                <a:latin typeface="+mn-lt"/>
                <a:ea typeface="+mn-ea"/>
                <a:cs typeface="+mn-cs"/>
              </a:rPr>
              <a:t> </a:t>
            </a:r>
            <a:r>
              <a:rPr lang="en-IN" sz="1200" b="0" kern="1200" dirty="0" smtClean="0">
                <a:solidFill>
                  <a:schemeClr val="tx1"/>
                </a:solidFill>
                <a:latin typeface="+mn-lt"/>
                <a:ea typeface="+mn-ea"/>
                <a:cs typeface="+mn-cs"/>
              </a:rPr>
              <a:t>The major beneficiaries were women, who were empowered to earn a regular income through their assets (cows). </a:t>
            </a:r>
          </a:p>
          <a:p>
            <a:pPr>
              <a:buFont typeface="Arial" pitchFamily="34" charset="0"/>
              <a:buChar char="•"/>
            </a:pPr>
            <a:r>
              <a:rPr lang="en-IN" sz="1200" b="0" kern="1200" dirty="0" smtClean="0">
                <a:solidFill>
                  <a:schemeClr val="tx1"/>
                </a:solidFill>
                <a:latin typeface="+mn-lt"/>
                <a:ea typeface="+mn-ea"/>
                <a:cs typeface="+mn-cs"/>
              </a:rPr>
              <a:t> In the process of empowering dairy farmers, the IP also facilitated better collaboration among local development institutions and influenced key policy makers in the region.</a:t>
            </a:r>
            <a:endParaRPr lang="en-IN" sz="1200" b="1"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The Importance of the </a:t>
            </a:r>
            <a:r>
              <a:rPr lang="en-US" sz="1200" b="1" kern="1200" dirty="0" err="1" smtClean="0">
                <a:solidFill>
                  <a:schemeClr val="tx1"/>
                </a:solidFill>
                <a:latin typeface="+mn-lt"/>
                <a:ea typeface="+mn-ea"/>
                <a:cs typeface="+mn-cs"/>
              </a:rPr>
              <a:t>MilkIT</a:t>
            </a:r>
            <a:r>
              <a:rPr lang="en-US" sz="1200" b="1" kern="1200" dirty="0" smtClean="0">
                <a:solidFill>
                  <a:schemeClr val="tx1"/>
                </a:solidFill>
                <a:latin typeface="+mn-lt"/>
                <a:ea typeface="+mn-ea"/>
                <a:cs typeface="+mn-cs"/>
              </a:rPr>
              <a:t> IP case (aka WHY</a:t>
            </a:r>
            <a:r>
              <a:rPr lang="en-US" sz="1200" b="1" kern="1200" baseline="0" dirty="0" smtClean="0">
                <a:solidFill>
                  <a:schemeClr val="tx1"/>
                </a:solidFill>
                <a:latin typeface="+mn-lt"/>
                <a:ea typeface="+mn-ea"/>
                <a:cs typeface="+mn-cs"/>
              </a:rPr>
              <a:t> should we study the </a:t>
            </a:r>
            <a:r>
              <a:rPr lang="en-US" sz="1200" b="1" kern="1200" baseline="0" dirty="0" err="1" smtClean="0">
                <a:solidFill>
                  <a:schemeClr val="tx1"/>
                </a:solidFill>
                <a:latin typeface="+mn-lt"/>
                <a:ea typeface="+mn-ea"/>
                <a:cs typeface="+mn-cs"/>
              </a:rPr>
              <a:t>MilkIT</a:t>
            </a:r>
            <a:r>
              <a:rPr lang="en-US" sz="1200" b="1" kern="1200" baseline="0" dirty="0" smtClean="0">
                <a:solidFill>
                  <a:schemeClr val="tx1"/>
                </a:solidFill>
                <a:latin typeface="+mn-lt"/>
                <a:ea typeface="+mn-ea"/>
                <a:cs typeface="+mn-cs"/>
              </a:rPr>
              <a:t> case?)</a:t>
            </a:r>
            <a:endParaRPr lang="en-IN"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The</a:t>
            </a:r>
            <a:r>
              <a:rPr lang="en-IN" sz="1200" kern="1200" baseline="0" dirty="0" smtClean="0">
                <a:solidFill>
                  <a:schemeClr val="tx1"/>
                </a:solidFill>
                <a:latin typeface="+mn-lt"/>
                <a:ea typeface="+mn-ea"/>
                <a:cs typeface="+mn-cs"/>
              </a:rPr>
              <a:t> </a:t>
            </a:r>
            <a:r>
              <a:rPr lang="en-IN" sz="1200" kern="1200" dirty="0" err="1" smtClean="0">
                <a:solidFill>
                  <a:schemeClr val="tx1"/>
                </a:solidFill>
                <a:latin typeface="+mn-lt"/>
                <a:ea typeface="+mn-ea"/>
                <a:cs typeface="+mn-cs"/>
              </a:rPr>
              <a:t>MilkIT</a:t>
            </a:r>
            <a:r>
              <a:rPr lang="en-IN" sz="1200" kern="1200" dirty="0" smtClean="0">
                <a:solidFill>
                  <a:schemeClr val="tx1"/>
                </a:solidFill>
                <a:latin typeface="+mn-lt"/>
                <a:ea typeface="+mn-ea"/>
                <a:cs typeface="+mn-cs"/>
              </a:rPr>
              <a:t> IP case study not only presents valuable lessons for the dairy industry, but also highlights the best practices of multi-stakeholder participation, detailed documentation and robust facilitation that are crucial for the success</a:t>
            </a:r>
            <a:r>
              <a:rPr lang="en-IN" sz="1200" kern="1200" baseline="0" dirty="0" smtClean="0">
                <a:solidFill>
                  <a:schemeClr val="tx1"/>
                </a:solidFill>
                <a:latin typeface="+mn-lt"/>
                <a:ea typeface="+mn-ea"/>
                <a:cs typeface="+mn-cs"/>
              </a:rPr>
              <a:t> </a:t>
            </a:r>
            <a:r>
              <a:rPr lang="en-IN" sz="1200" kern="1200" dirty="0" smtClean="0">
                <a:solidFill>
                  <a:schemeClr val="tx1"/>
                </a:solidFill>
                <a:latin typeface="+mn-lt"/>
                <a:ea typeface="+mn-ea"/>
                <a:cs typeface="+mn-cs"/>
              </a:rPr>
              <a:t>of any innovation platform. Thus,</a:t>
            </a:r>
            <a:r>
              <a:rPr lang="en-IN" sz="1200" kern="1200" baseline="0" dirty="0" smtClean="0">
                <a:solidFill>
                  <a:schemeClr val="tx1"/>
                </a:solidFill>
                <a:latin typeface="+mn-lt"/>
                <a:ea typeface="+mn-ea"/>
                <a:cs typeface="+mn-cs"/>
              </a:rPr>
              <a:t> studying the </a:t>
            </a:r>
            <a:r>
              <a:rPr lang="en-IN" sz="1200" kern="1200" baseline="0" dirty="0" err="1" smtClean="0">
                <a:solidFill>
                  <a:schemeClr val="tx1"/>
                </a:solidFill>
                <a:latin typeface="+mn-lt"/>
                <a:ea typeface="+mn-ea"/>
                <a:cs typeface="+mn-cs"/>
              </a:rPr>
              <a:t>MilkIT</a:t>
            </a:r>
            <a:r>
              <a:rPr lang="en-IN" sz="1200" kern="1200" baseline="0" dirty="0" smtClean="0">
                <a:solidFill>
                  <a:schemeClr val="tx1"/>
                </a:solidFill>
                <a:latin typeface="+mn-lt"/>
                <a:ea typeface="+mn-ea"/>
                <a:cs typeface="+mn-cs"/>
              </a:rPr>
              <a:t> IP case can be a source of learning and reflection among IP practitioners and development stakeholders. </a:t>
            </a:r>
          </a:p>
          <a:p>
            <a:endParaRPr lang="en-IN" sz="1200" kern="1200" dirty="0" smtClean="0">
              <a:solidFill>
                <a:schemeClr val="tx1"/>
              </a:solidFill>
              <a:latin typeface="+mn-lt"/>
              <a:ea typeface="+mn-ea"/>
              <a:cs typeface="+mn-cs"/>
            </a:endParaRPr>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10</a:t>
            </a:fld>
            <a:endParaRPr lang="en-IN"/>
          </a:p>
        </p:txBody>
      </p:sp>
    </p:spTree>
    <p:extLst>
      <p:ext uri="{BB962C8B-B14F-4D97-AF65-F5344CB8AC3E}">
        <p14:creationId xmlns:p14="http://schemas.microsoft.com/office/powerpoint/2010/main" val="2210324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IN" sz="1200" b="0" i="0" u="sng" kern="1200" dirty="0" smtClean="0">
                <a:solidFill>
                  <a:schemeClr val="tx1"/>
                </a:solidFill>
                <a:latin typeface="+mn-lt"/>
                <a:ea typeface="+mn-ea"/>
                <a:cs typeface="+mn-cs"/>
              </a:rPr>
              <a:t>The Story of how well-designed platform functions</a:t>
            </a:r>
            <a:r>
              <a:rPr lang="en-IN" sz="1200" b="0" i="0" u="sng" kern="1200" baseline="0" dirty="0" smtClean="0">
                <a:solidFill>
                  <a:schemeClr val="tx1"/>
                </a:solidFill>
                <a:latin typeface="+mn-lt"/>
                <a:ea typeface="+mn-ea"/>
                <a:cs typeface="+mn-cs"/>
              </a:rPr>
              <a:t> created a</a:t>
            </a:r>
            <a:r>
              <a:rPr lang="en-IN" sz="1200" b="0" i="0" u="sng" kern="1200" dirty="0" smtClean="0">
                <a:solidFill>
                  <a:schemeClr val="tx1"/>
                </a:solidFill>
                <a:latin typeface="+mn-lt"/>
                <a:ea typeface="+mn-ea"/>
                <a:cs typeface="+mn-cs"/>
              </a:rPr>
              <a:t> grassroots-powered IP</a:t>
            </a:r>
            <a:r>
              <a:rPr lang="en-IN" sz="1200" b="0" i="0" kern="1200" dirty="0" smtClean="0">
                <a:solidFill>
                  <a:schemeClr val="tx1"/>
                </a:solidFill>
                <a:latin typeface="+mn-lt"/>
                <a:ea typeface="+mn-ea"/>
                <a:cs typeface="+mn-cs"/>
              </a:rPr>
              <a:t/>
            </a:r>
            <a:br>
              <a:rPr lang="en-IN" sz="1200" b="0" i="0" kern="1200" dirty="0" smtClean="0">
                <a:solidFill>
                  <a:schemeClr val="tx1"/>
                </a:solidFill>
                <a:latin typeface="+mn-lt"/>
                <a:ea typeface="+mn-ea"/>
                <a:cs typeface="+mn-cs"/>
              </a:rPr>
            </a:br>
            <a:endParaRPr lang="en-IN" sz="1200" b="1" i="1"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 The starting point for setting up the </a:t>
            </a:r>
            <a:r>
              <a:rPr lang="en-IN" sz="1200" kern="1200" dirty="0" err="1" smtClean="0">
                <a:solidFill>
                  <a:schemeClr val="tx1"/>
                </a:solidFill>
                <a:latin typeface="+mn-lt"/>
                <a:ea typeface="+mn-ea"/>
                <a:cs typeface="+mn-cs"/>
              </a:rPr>
              <a:t>MilkIT</a:t>
            </a:r>
            <a:r>
              <a:rPr lang="en-IN" sz="1200" kern="1200" dirty="0" smtClean="0">
                <a:solidFill>
                  <a:schemeClr val="tx1"/>
                </a:solidFill>
                <a:latin typeface="+mn-lt"/>
                <a:ea typeface="+mn-ea"/>
                <a:cs typeface="+mn-cs"/>
              </a:rPr>
              <a:t> IP was organizing several villages into units called clusters, to leverage the power of collective action. Private stakeholders, who would not have paid attention to individual villages, were now attracted to the strength in numbers of village clusters. </a:t>
            </a:r>
          </a:p>
          <a:p>
            <a:endParaRPr lang="en-IN"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The second crucial step was including multiple stakeholders for whom the </a:t>
            </a:r>
            <a:r>
              <a:rPr lang="en-IN" sz="1200" kern="1200" dirty="0" err="1" smtClean="0">
                <a:solidFill>
                  <a:schemeClr val="tx1"/>
                </a:solidFill>
                <a:latin typeface="+mn-lt"/>
                <a:ea typeface="+mn-ea"/>
                <a:cs typeface="+mn-cs"/>
              </a:rPr>
              <a:t>MilkIT</a:t>
            </a:r>
            <a:r>
              <a:rPr lang="en-IN" sz="1200" kern="1200" dirty="0" smtClean="0">
                <a:solidFill>
                  <a:schemeClr val="tx1"/>
                </a:solidFill>
                <a:latin typeface="+mn-lt"/>
                <a:ea typeface="+mn-ea"/>
                <a:cs typeface="+mn-cs"/>
              </a:rPr>
              <a:t> IP would be a strategic priority. The IP conducted detailed interviews with diverse stakeholders, including Government, private development organizations and NGOs. They also looked at the intervention history of the last decade to select actors who would have a direct stake in dairy development. </a:t>
            </a:r>
          </a:p>
          <a:p>
            <a:r>
              <a:rPr lang="en-IN" sz="1200" kern="1200" dirty="0" smtClean="0">
                <a:solidFill>
                  <a:schemeClr val="tx1"/>
                </a:solidFill>
                <a:latin typeface="+mn-lt"/>
                <a:ea typeface="+mn-ea"/>
                <a:cs typeface="+mn-cs"/>
              </a:rPr>
              <a:t> </a:t>
            </a:r>
          </a:p>
          <a:p>
            <a:pPr>
              <a:buFont typeface="Arial" pitchFamily="34" charset="0"/>
              <a:buChar char="•"/>
            </a:pPr>
            <a:r>
              <a:rPr lang="en-IN" sz="1200" kern="1200" dirty="0" smtClean="0">
                <a:solidFill>
                  <a:schemeClr val="tx1"/>
                </a:solidFill>
                <a:latin typeface="+mn-lt"/>
                <a:ea typeface="+mn-ea"/>
                <a:cs typeface="+mn-cs"/>
              </a:rPr>
              <a:t> They held</a:t>
            </a:r>
            <a:r>
              <a:rPr lang="en-IN" sz="1200" kern="1200" baseline="0" dirty="0" smtClean="0">
                <a:solidFill>
                  <a:schemeClr val="tx1"/>
                </a:solidFill>
                <a:latin typeface="+mn-lt"/>
                <a:ea typeface="+mn-ea"/>
                <a:cs typeface="+mn-cs"/>
              </a:rPr>
              <a:t> a variety of </a:t>
            </a:r>
            <a:r>
              <a:rPr lang="en-IN" sz="1200" kern="1200" dirty="0" smtClean="0">
                <a:solidFill>
                  <a:schemeClr val="tx1"/>
                </a:solidFill>
                <a:latin typeface="+mn-lt"/>
                <a:ea typeface="+mn-ea"/>
                <a:cs typeface="+mn-cs"/>
              </a:rPr>
              <a:t>meetings (core IP meetings, follow-up meetings at village level and participatory training sessions) to reach a larger number of farmers</a:t>
            </a:r>
            <a:r>
              <a:rPr lang="en-IN" sz="1200" kern="1200" baseline="0" dirty="0" smtClean="0">
                <a:solidFill>
                  <a:schemeClr val="tx1"/>
                </a:solidFill>
                <a:latin typeface="+mn-lt"/>
                <a:ea typeface="+mn-ea"/>
                <a:cs typeface="+mn-cs"/>
              </a:rPr>
              <a:t> as no</a:t>
            </a:r>
            <a:r>
              <a:rPr lang="en-IN" sz="1200" kern="1200" dirty="0" smtClean="0">
                <a:solidFill>
                  <a:schemeClr val="tx1"/>
                </a:solidFill>
                <a:latin typeface="+mn-lt"/>
                <a:ea typeface="+mn-ea"/>
                <a:cs typeface="+mn-cs"/>
              </a:rPr>
              <a:t>t all farmers could attend the regularly scheduled IP meetings. These outreach meetings in villages invoked a sense of ownership and participation amongst farmers. As a result, more farmers understood implications of key issues, took informed collective decisions and communicated with the IP more intimately. These meetings also built the capacity of farmers to apply and adopt new technologies. Much of the success</a:t>
            </a:r>
            <a:r>
              <a:rPr lang="en-IN" sz="1200" kern="1200" baseline="0" dirty="0" smtClean="0">
                <a:solidFill>
                  <a:schemeClr val="tx1"/>
                </a:solidFill>
                <a:latin typeface="+mn-lt"/>
                <a:ea typeface="+mn-ea"/>
                <a:cs typeface="+mn-cs"/>
              </a:rPr>
              <a:t> of the </a:t>
            </a:r>
            <a:r>
              <a:rPr lang="en-IN" sz="1200" kern="1200" baseline="0" dirty="0" err="1" smtClean="0">
                <a:solidFill>
                  <a:schemeClr val="tx1"/>
                </a:solidFill>
                <a:latin typeface="+mn-lt"/>
                <a:ea typeface="+mn-ea"/>
                <a:cs typeface="+mn-cs"/>
              </a:rPr>
              <a:t>MilkIT</a:t>
            </a:r>
            <a:r>
              <a:rPr lang="en-IN" sz="1200" kern="1200" baseline="0" dirty="0" smtClean="0">
                <a:solidFill>
                  <a:schemeClr val="tx1"/>
                </a:solidFill>
                <a:latin typeface="+mn-lt"/>
                <a:ea typeface="+mn-ea"/>
                <a:cs typeface="+mn-cs"/>
              </a:rPr>
              <a:t> IP can be traced back to these grassroots meetings.</a:t>
            </a:r>
            <a:endParaRPr lang="en-IN"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 </a:t>
            </a:r>
          </a:p>
          <a:p>
            <a:pPr>
              <a:buFont typeface="Arial" pitchFamily="34" charset="0"/>
              <a:buChar char="•"/>
            </a:pPr>
            <a:r>
              <a:rPr lang="en-IN" sz="1200" kern="1200" dirty="0" smtClean="0">
                <a:solidFill>
                  <a:schemeClr val="tx1"/>
                </a:solidFill>
                <a:latin typeface="+mn-lt"/>
                <a:ea typeface="+mn-ea"/>
                <a:cs typeface="+mn-cs"/>
              </a:rPr>
              <a:t> Lastly, the IP documented all meetings in great detail and shared them on an online platform for multiple stakeholders to access. This made the IP's workings transparent, and boosted</a:t>
            </a:r>
            <a:r>
              <a:rPr lang="en-IN" sz="1200" kern="1200" baseline="0" dirty="0" smtClean="0">
                <a:solidFill>
                  <a:schemeClr val="tx1"/>
                </a:solidFill>
                <a:latin typeface="+mn-lt"/>
                <a:ea typeface="+mn-ea"/>
                <a:cs typeface="+mn-cs"/>
              </a:rPr>
              <a:t> </a:t>
            </a:r>
            <a:r>
              <a:rPr lang="en-IN" sz="1200" kern="1200" dirty="0" smtClean="0">
                <a:solidFill>
                  <a:schemeClr val="tx1"/>
                </a:solidFill>
                <a:latin typeface="+mn-lt"/>
                <a:ea typeface="+mn-ea"/>
                <a:cs typeface="+mn-cs"/>
              </a:rPr>
              <a:t>the trust of its members. Clear documentation is crucial for laying the groundwork for a robust IP.</a:t>
            </a:r>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12</a:t>
            </a:fld>
            <a:endParaRPr lang="en-IN"/>
          </a:p>
        </p:txBody>
      </p:sp>
    </p:spTree>
    <p:extLst>
      <p:ext uri="{BB962C8B-B14F-4D97-AF65-F5344CB8AC3E}">
        <p14:creationId xmlns:p14="http://schemas.microsoft.com/office/powerpoint/2010/main" val="1222436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IN" sz="1200" b="1" kern="1200" dirty="0" smtClean="0">
                <a:solidFill>
                  <a:schemeClr val="tx1"/>
                </a:solidFill>
                <a:latin typeface="+mn-lt"/>
                <a:ea typeface="+mn-ea"/>
                <a:cs typeface="+mn-cs"/>
              </a:rPr>
              <a:t>Constraint 1: Long distances, small yields and lack of sales opportunities [15 </a:t>
            </a:r>
            <a:r>
              <a:rPr lang="en-IN" sz="1200" b="1" kern="1200" dirty="0" err="1" smtClean="0">
                <a:solidFill>
                  <a:schemeClr val="tx1"/>
                </a:solidFill>
                <a:latin typeface="+mn-lt"/>
                <a:ea typeface="+mn-ea"/>
                <a:cs typeface="+mn-cs"/>
              </a:rPr>
              <a:t>mins</a:t>
            </a:r>
            <a:r>
              <a:rPr lang="en-IN" sz="1200" b="1" kern="1200" dirty="0" smtClean="0">
                <a:solidFill>
                  <a:schemeClr val="tx1"/>
                </a:solidFill>
                <a:latin typeface="+mn-lt"/>
                <a:ea typeface="+mn-ea"/>
                <a:cs typeface="+mn-cs"/>
              </a:rPr>
              <a:t>]</a:t>
            </a:r>
            <a:endParaRPr lang="en-IN"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 Long distances between villages raised the transaction costs for transporting and selling milk. </a:t>
            </a:r>
          </a:p>
          <a:p>
            <a:pPr>
              <a:buFont typeface="Arial" pitchFamily="34" charset="0"/>
              <a:buChar char="•"/>
            </a:pPr>
            <a:r>
              <a:rPr lang="en-IN" sz="1200" kern="1200" baseline="0" dirty="0" smtClean="0">
                <a:solidFill>
                  <a:schemeClr val="tx1"/>
                </a:solidFill>
                <a:latin typeface="+mn-lt"/>
                <a:ea typeface="+mn-ea"/>
                <a:cs typeface="+mn-cs"/>
              </a:rPr>
              <a:t> E</a:t>
            </a:r>
            <a:r>
              <a:rPr lang="en-IN" sz="1200" kern="1200" dirty="0" smtClean="0">
                <a:solidFill>
                  <a:schemeClr val="tx1"/>
                </a:solidFill>
                <a:latin typeface="+mn-lt"/>
                <a:ea typeface="+mn-ea"/>
                <a:cs typeface="+mn-cs"/>
              </a:rPr>
              <a:t>ach producer kept only a few dairy animals, with low yields. </a:t>
            </a:r>
          </a:p>
          <a:p>
            <a:pPr>
              <a:buFont typeface="Arial" pitchFamily="34" charset="0"/>
              <a:buChar char="•"/>
            </a:pPr>
            <a:r>
              <a:rPr lang="en-IN" sz="1200" kern="1200" dirty="0" smtClean="0">
                <a:solidFill>
                  <a:schemeClr val="tx1"/>
                </a:solidFill>
                <a:latin typeface="+mn-lt"/>
                <a:ea typeface="+mn-ea"/>
                <a:cs typeface="+mn-cs"/>
              </a:rPr>
              <a:t> Their only option for selling milk had been the State dairy cooperative </a:t>
            </a:r>
            <a:r>
              <a:rPr lang="mr-IN" sz="1200" kern="1200" dirty="0" smtClean="0">
                <a:solidFill>
                  <a:schemeClr val="tx1"/>
                </a:solidFill>
                <a:latin typeface="+mn-lt"/>
                <a:ea typeface="+mn-ea"/>
                <a:cs typeface="+mn-cs"/>
              </a:rPr>
              <a:t>'</a:t>
            </a:r>
            <a:r>
              <a:rPr lang="en-IN" sz="1200" kern="1200" dirty="0" smtClean="0">
                <a:solidFill>
                  <a:schemeClr val="tx1"/>
                </a:solidFill>
                <a:latin typeface="+mn-lt"/>
                <a:ea typeface="+mn-ea"/>
                <a:cs typeface="+mn-cs"/>
              </a:rPr>
              <a:t>Aanchal,</a:t>
            </a:r>
            <a:r>
              <a:rPr lang="mr-IN" sz="1200" kern="1200" dirty="0" smtClean="0">
                <a:solidFill>
                  <a:schemeClr val="tx1"/>
                </a:solidFill>
                <a:latin typeface="+mn-lt"/>
                <a:ea typeface="+mn-ea"/>
                <a:cs typeface="+mn-cs"/>
              </a:rPr>
              <a:t>'</a:t>
            </a:r>
            <a:r>
              <a:rPr lang="en-IN" sz="1200" kern="1200" dirty="0" smtClean="0">
                <a:solidFill>
                  <a:schemeClr val="tx1"/>
                </a:solidFill>
                <a:latin typeface="+mn-lt"/>
                <a:ea typeface="+mn-ea"/>
                <a:cs typeface="+mn-cs"/>
              </a:rPr>
              <a:t> however this option too had become unfavourable due to management and pricing issues created by Aanchal. </a:t>
            </a:r>
          </a:p>
          <a:p>
            <a:r>
              <a:rPr lang="en-US" sz="1200"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IN" sz="1200" b="1" kern="1200" dirty="0" smtClean="0">
                <a:solidFill>
                  <a:schemeClr val="tx1"/>
                </a:solidFill>
                <a:latin typeface="+mn-lt"/>
                <a:ea typeface="+mn-ea"/>
                <a:cs typeface="+mn-cs"/>
              </a:rPr>
              <a:t>Solution 1: Forming a self-help cooperative to boost market linkages</a:t>
            </a:r>
            <a:endParaRPr lang="en-IN"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 Farmers </a:t>
            </a:r>
            <a:r>
              <a:rPr lang="en-US" sz="1200" kern="1200" dirty="0" smtClean="0">
                <a:solidFill>
                  <a:schemeClr val="tx1"/>
                </a:solidFill>
                <a:latin typeface="+mn-lt"/>
                <a:ea typeface="+mn-ea"/>
                <a:cs typeface="+mn-cs"/>
              </a:rPr>
              <a:t>set up their own independent, self-help cooperative known as the </a:t>
            </a:r>
            <a:r>
              <a:rPr lang="en-US" sz="1200" kern="1200" dirty="0" err="1" smtClean="0">
                <a:solidFill>
                  <a:schemeClr val="tx1"/>
                </a:solidFill>
                <a:latin typeface="+mn-lt"/>
                <a:ea typeface="+mn-ea"/>
                <a:cs typeface="+mn-cs"/>
              </a:rPr>
              <a:t>Jeganath</a:t>
            </a:r>
            <a:r>
              <a:rPr lang="en-US" sz="1200" kern="1200" dirty="0" smtClean="0">
                <a:solidFill>
                  <a:schemeClr val="tx1"/>
                </a:solidFill>
                <a:latin typeface="+mn-lt"/>
                <a:ea typeface="+mn-ea"/>
                <a:cs typeface="+mn-cs"/>
              </a:rPr>
              <a:t> dairy cooperative. </a:t>
            </a:r>
          </a:p>
          <a:p>
            <a:pPr>
              <a:buFont typeface="Arial" pitchFamily="34" charset="0"/>
              <a:buChar char="•"/>
            </a:pPr>
            <a:r>
              <a:rPr lang="en-US" sz="1200" kern="1200" dirty="0" smtClean="0">
                <a:solidFill>
                  <a:schemeClr val="tx1"/>
                </a:solidFill>
                <a:latin typeface="+mn-lt"/>
                <a:ea typeface="+mn-ea"/>
                <a:cs typeface="+mn-cs"/>
              </a:rPr>
              <a:t> The cooperative, which was started in April 2013, covered 8-10 villages and quickly grew to over 100 farmers in just six months.</a:t>
            </a:r>
            <a:endParaRPr lang="en-IN" sz="1200" kern="1200" dirty="0" smtClean="0">
              <a:solidFill>
                <a:schemeClr val="tx1"/>
              </a:solidFill>
              <a:latin typeface="+mn-lt"/>
              <a:ea typeface="+mn-ea"/>
              <a:cs typeface="+mn-cs"/>
            </a:endParaRPr>
          </a:p>
          <a:p>
            <a:pPr>
              <a:buFont typeface="Arial" pitchFamily="34" charset="0"/>
              <a:buChar char="•"/>
            </a:pPr>
            <a:r>
              <a:rPr lang="en-IN" sz="1200" kern="1200" baseline="0" dirty="0" smtClean="0">
                <a:solidFill>
                  <a:schemeClr val="tx1"/>
                </a:solidFill>
                <a:latin typeface="+mn-lt"/>
                <a:ea typeface="+mn-ea"/>
                <a:cs typeface="+mn-cs"/>
              </a:rPr>
              <a:t> </a:t>
            </a:r>
            <a:r>
              <a:rPr lang="en-IN" sz="1200" kern="1200" dirty="0" smtClean="0">
                <a:solidFill>
                  <a:schemeClr val="tx1"/>
                </a:solidFill>
                <a:latin typeface="+mn-lt"/>
                <a:ea typeface="+mn-ea"/>
                <a:cs typeface="+mn-cs"/>
              </a:rPr>
              <a:t>From establishing a physical stop to contracting a vehicle for milk delivery, the farmers took many steps to develop market linkages.</a:t>
            </a:r>
            <a:r>
              <a:rPr lang="en-US" sz="1200" kern="120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 They also elected group secretaries in each village, who received monetary compensation as an incentive for collecting milk. </a:t>
            </a:r>
          </a:p>
          <a:p>
            <a:pPr>
              <a:buFont typeface="Arial" pitchFamily="34" charset="0"/>
              <a:buNone/>
            </a:pPr>
            <a:r>
              <a:rPr lang="en-US" sz="1200" kern="1200" dirty="0" smtClean="0">
                <a:solidFill>
                  <a:schemeClr val="tx1"/>
                </a:solidFill>
                <a:latin typeface="+mn-lt"/>
                <a:ea typeface="+mn-ea"/>
                <a:cs typeface="+mn-cs"/>
              </a:rPr>
              <a:t> </a:t>
            </a:r>
            <a:endParaRPr lang="en-IN"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Solution 2: Boosting financial support to farmers</a:t>
            </a:r>
            <a:endParaRPr lang="en-IN" sz="1200" b="1" kern="1200" dirty="0" smtClean="0">
              <a:solidFill>
                <a:schemeClr val="tx1"/>
              </a:solidFill>
              <a:latin typeface="+mn-lt"/>
              <a:ea typeface="+mn-ea"/>
              <a:cs typeface="+mn-cs"/>
            </a:endParaRPr>
          </a:p>
          <a:p>
            <a:pPr>
              <a:buFont typeface="Arial" pitchFamily="34" charset="0"/>
              <a:buChar char="•"/>
            </a:pPr>
            <a:r>
              <a:rPr lang="en-IN" sz="1200" kern="1200" baseline="0" dirty="0" smtClean="0">
                <a:solidFill>
                  <a:schemeClr val="tx1"/>
                </a:solidFill>
                <a:latin typeface="+mn-lt"/>
                <a:ea typeface="+mn-ea"/>
                <a:cs typeface="+mn-cs"/>
              </a:rPr>
              <a:t> </a:t>
            </a:r>
            <a:r>
              <a:rPr lang="en-IN" sz="1200" kern="1200" dirty="0" smtClean="0">
                <a:solidFill>
                  <a:schemeClr val="tx1"/>
                </a:solidFill>
                <a:latin typeface="+mn-lt"/>
                <a:ea typeface="+mn-ea"/>
                <a:cs typeface="+mn-cs"/>
              </a:rPr>
              <a:t>Using the power of collective bargaining, the IP was able to get credit for its members to buy higher-yielding animals. </a:t>
            </a:r>
          </a:p>
          <a:p>
            <a:pPr>
              <a:buFont typeface="Arial" pitchFamily="34" charset="0"/>
              <a:buChar char="•"/>
            </a:pPr>
            <a:r>
              <a:rPr lang="en-IN" sz="1200" kern="1200" dirty="0" smtClean="0">
                <a:solidFill>
                  <a:schemeClr val="tx1"/>
                </a:solidFill>
                <a:latin typeface="+mn-lt"/>
                <a:ea typeface="+mn-ea"/>
                <a:cs typeface="+mn-cs"/>
              </a:rPr>
              <a:t> This credit was based on group liability instead of asset liability. </a:t>
            </a:r>
          </a:p>
          <a:p>
            <a:pPr>
              <a:buFont typeface="Arial" pitchFamily="34" charset="0"/>
              <a:buChar char="•"/>
            </a:pPr>
            <a:r>
              <a:rPr lang="en-IN" sz="1200" kern="1200" baseline="0" dirty="0" smtClean="0">
                <a:solidFill>
                  <a:schemeClr val="tx1"/>
                </a:solidFill>
                <a:latin typeface="+mn-lt"/>
                <a:ea typeface="+mn-ea"/>
                <a:cs typeface="+mn-cs"/>
              </a:rPr>
              <a:t> </a:t>
            </a:r>
            <a:r>
              <a:rPr lang="en-IN" sz="1200" kern="1200" dirty="0" smtClean="0">
                <a:solidFill>
                  <a:schemeClr val="tx1"/>
                </a:solidFill>
                <a:latin typeface="+mn-lt"/>
                <a:ea typeface="+mn-ea"/>
                <a:cs typeface="+mn-cs"/>
              </a:rPr>
              <a:t>It was only due to robust facilitation that the IP was able to match creditors with lenders and implement an effective financial solution. </a:t>
            </a:r>
          </a:p>
          <a:p>
            <a:r>
              <a:rPr lang="en-US" sz="1200" b="1" i="1" kern="1200" dirty="0" smtClean="0">
                <a:solidFill>
                  <a:schemeClr val="tx1"/>
                </a:solidFill>
                <a:latin typeface="+mn-lt"/>
                <a:ea typeface="+mn-ea"/>
                <a:cs typeface="+mn-cs"/>
              </a:rPr>
              <a:t> </a:t>
            </a:r>
            <a:endParaRPr lang="en-IN"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Solution 3: Overcoming power dynamics and taboos </a:t>
            </a:r>
            <a:endParaRPr lang="en-IN" sz="1200" b="1"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Distorted power dynamics and existing social constraints can inhibit innovation in an IP, which is why it is important to counteract these in innovative ways.</a:t>
            </a:r>
          </a:p>
          <a:p>
            <a:pPr>
              <a:buFont typeface="Arial" pitchFamily="34" charset="0"/>
              <a:buChar char="•"/>
            </a:pPr>
            <a:r>
              <a:rPr lang="en-IN" sz="1200" kern="1200" dirty="0" smtClean="0">
                <a:solidFill>
                  <a:schemeClr val="tx1"/>
                </a:solidFill>
                <a:latin typeface="+mn-lt"/>
                <a:ea typeface="+mn-ea"/>
                <a:cs typeface="+mn-cs"/>
              </a:rPr>
              <a:t>MilkIT IP overcame taboos, local issues, hierarchy and social norms that were holding its members back</a:t>
            </a:r>
            <a:r>
              <a:rPr lang="en-IN" sz="1200" kern="1200" baseline="0" dirty="0" smtClean="0">
                <a:solidFill>
                  <a:schemeClr val="tx1"/>
                </a:solidFill>
                <a:latin typeface="+mn-lt"/>
                <a:ea typeface="+mn-ea"/>
                <a:cs typeface="+mn-cs"/>
              </a:rPr>
              <a:t> by making practical changes (like changing the venue of its meetings).</a:t>
            </a:r>
            <a:r>
              <a:rPr lang="en-US" sz="1200" kern="1200" baseline="0" dirty="0" smtClean="0">
                <a:solidFill>
                  <a:schemeClr val="tx1"/>
                </a:solidFill>
                <a:latin typeface="+mn-lt"/>
                <a:ea typeface="+mn-ea"/>
                <a:cs typeface="+mn-cs"/>
              </a:rPr>
              <a:t> </a:t>
            </a:r>
            <a:endParaRPr lang="en-IN" sz="1200" kern="1200" dirty="0" smtClean="0">
              <a:solidFill>
                <a:schemeClr val="tx1"/>
              </a:solidFill>
              <a:latin typeface="+mn-lt"/>
              <a:ea typeface="+mn-ea"/>
              <a:cs typeface="+mn-cs"/>
            </a:endParaRPr>
          </a:p>
          <a:p>
            <a:r>
              <a:rPr lang="en-IN" sz="1200" kern="1200" dirty="0" smtClean="0">
                <a:solidFill>
                  <a:schemeClr val="tx1"/>
                </a:solidFill>
                <a:latin typeface="+mn-lt"/>
                <a:ea typeface="+mn-ea"/>
                <a:cs typeface="+mn-cs"/>
              </a:rPr>
              <a:t> </a:t>
            </a:r>
          </a:p>
          <a:p>
            <a:r>
              <a:rPr lang="en-US" sz="1200" b="1" kern="1200" dirty="0" smtClean="0">
                <a:solidFill>
                  <a:schemeClr val="tx1"/>
                </a:solidFill>
                <a:latin typeface="+mn-lt"/>
                <a:ea typeface="+mn-ea"/>
                <a:cs typeface="+mn-cs"/>
              </a:rPr>
              <a:t>Solution 4: Attracting the private sector</a:t>
            </a:r>
            <a:endParaRPr lang="en-IN" sz="1200" b="1" kern="1200" dirty="0" smtClean="0">
              <a:solidFill>
                <a:schemeClr val="tx1"/>
              </a:solidFill>
              <a:latin typeface="+mn-lt"/>
              <a:ea typeface="+mn-ea"/>
              <a:cs typeface="+mn-cs"/>
            </a:endParaRPr>
          </a:p>
          <a:p>
            <a:pPr>
              <a:buFont typeface="Arial" pitchFamily="34" charset="0"/>
              <a:buChar char="•"/>
            </a:pPr>
            <a:r>
              <a:rPr lang="en-IN" sz="1200" kern="1200" dirty="0" smtClean="0">
                <a:solidFill>
                  <a:schemeClr val="tx1"/>
                </a:solidFill>
                <a:latin typeface="+mn-lt"/>
                <a:ea typeface="+mn-ea"/>
                <a:cs typeface="+mn-cs"/>
              </a:rPr>
              <a:t> Due to the financial support to purchase cross-bed cows, the IP members were able to boost their yield and negotiate robust deals to sell their milk to private traders. </a:t>
            </a:r>
          </a:p>
          <a:p>
            <a:pPr>
              <a:buFont typeface="Arial" pitchFamily="34" charset="0"/>
              <a:buChar char="•"/>
            </a:pPr>
            <a:r>
              <a:rPr lang="en-IN" sz="1200" kern="1200" baseline="0" dirty="0" smtClean="0">
                <a:solidFill>
                  <a:schemeClr val="tx1"/>
                </a:solidFill>
                <a:latin typeface="+mn-lt"/>
                <a:ea typeface="+mn-ea"/>
                <a:cs typeface="+mn-cs"/>
              </a:rPr>
              <a:t> F</a:t>
            </a:r>
            <a:r>
              <a:rPr lang="en-IN" sz="1200" kern="1200" dirty="0" smtClean="0">
                <a:solidFill>
                  <a:schemeClr val="tx1"/>
                </a:solidFill>
                <a:latin typeface="+mn-lt"/>
                <a:ea typeface="+mn-ea"/>
                <a:cs typeface="+mn-cs"/>
              </a:rPr>
              <a:t>armers also leveraged their bargaining power to get wholesale prices for feed from a private feed company.</a:t>
            </a:r>
          </a:p>
          <a:p>
            <a:endParaRPr lang="en-IN" dirty="0"/>
          </a:p>
        </p:txBody>
      </p:sp>
      <p:sp>
        <p:nvSpPr>
          <p:cNvPr id="4" name="Slide Number Placeholder 3"/>
          <p:cNvSpPr>
            <a:spLocks noGrp="1"/>
          </p:cNvSpPr>
          <p:nvPr>
            <p:ph type="sldNum" sz="quarter" idx="10"/>
          </p:nvPr>
        </p:nvSpPr>
        <p:spPr/>
        <p:txBody>
          <a:bodyPr/>
          <a:lstStyle/>
          <a:p>
            <a:fld id="{DC516ADE-5E79-49A2-A4AD-D7B2F533B8F0}" type="slidenum">
              <a:rPr lang="en-IN" smtClean="0"/>
              <a:pPr/>
              <a:t>13</a:t>
            </a:fld>
            <a:endParaRPr lang="en-IN"/>
          </a:p>
        </p:txBody>
      </p:sp>
    </p:spTree>
    <p:extLst>
      <p:ext uri="{BB962C8B-B14F-4D97-AF65-F5344CB8AC3E}">
        <p14:creationId xmlns:p14="http://schemas.microsoft.com/office/powerpoint/2010/main" val="4275719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hyperlink" Target="http://www.cgiar.org/about-us/our-funders"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en-US" dirty="0"/>
          </a:p>
        </p:txBody>
      </p:sp>
      <p:sp>
        <p:nvSpPr>
          <p:cNvPr id="4" name="Text Placeholder 3"/>
          <p:cNvSpPr>
            <a:spLocks noGrp="1"/>
          </p:cNvSpPr>
          <p:nvPr>
            <p:ph type="body" sz="quarter" idx="10"/>
          </p:nvPr>
        </p:nvSpPr>
        <p:spPr>
          <a:xfrm>
            <a:off x="609600" y="76200"/>
            <a:ext cx="81534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lvl="0"/>
            <a:r>
              <a:rPr lang="en-US" smtClean="0"/>
              <a:t>Click to edit Master text styles</a:t>
            </a:r>
          </a:p>
        </p:txBody>
      </p:sp>
      <p:sp>
        <p:nvSpPr>
          <p:cNvPr id="6" name="Text Placeholder 5"/>
          <p:cNvSpPr>
            <a:spLocks noGrp="1"/>
          </p:cNvSpPr>
          <p:nvPr>
            <p:ph type="body" sz="quarter" idx="11"/>
          </p:nvPr>
        </p:nvSpPr>
        <p:spPr>
          <a:xfrm>
            <a:off x="876300" y="1524000"/>
            <a:ext cx="7620000" cy="839787"/>
          </a:xfrm>
          <a:prstGeom prst="rect">
            <a:avLst/>
          </a:prstGeom>
        </p:spPr>
        <p:txBody>
          <a:bodyPr/>
          <a:lstStyle>
            <a:lvl1pPr marL="0" indent="0" algn="ctr">
              <a:buNone/>
              <a:defRPr sz="2200" i="1" baseline="0">
                <a:solidFill>
                  <a:schemeClr val="bg1"/>
                </a:solidFill>
              </a:defRPr>
            </a:lvl1pPr>
          </a:lstStyle>
          <a:p>
            <a:pPr lvl="0"/>
            <a:r>
              <a:rPr lang="en-US" smtClean="0"/>
              <a:t>Click to edit Master text styles</a:t>
            </a:r>
          </a:p>
        </p:txBody>
      </p:sp>
      <p:sp>
        <p:nvSpPr>
          <p:cNvPr id="8" name="Text Placeholder 7"/>
          <p:cNvSpPr>
            <a:spLocks noGrp="1"/>
          </p:cNvSpPr>
          <p:nvPr>
            <p:ph type="body" sz="quarter" idx="12"/>
          </p:nvPr>
        </p:nvSpPr>
        <p:spPr>
          <a:xfrm>
            <a:off x="876300" y="2438400"/>
            <a:ext cx="7620000" cy="985838"/>
          </a:xfrm>
          <a:prstGeom prst="rect">
            <a:avLst/>
          </a:prstGeom>
        </p:spPr>
        <p:txBody>
          <a:bodyPr/>
          <a:lstStyle>
            <a:lvl1pPr marL="0" indent="0" algn="ctr">
              <a:buNone/>
              <a:defRPr sz="2000" baseline="0">
                <a:solidFill>
                  <a:schemeClr val="bg1"/>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808011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BB74F3C-00ED-4B88-AF2F-372147162193}" type="datetimeFigureOut">
              <a:rPr lang="en-IN" smtClean="0"/>
              <a:pPr/>
              <a:t>09-03-2017</a:t>
            </a:fld>
            <a:endParaRPr lang="en-IN"/>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IN"/>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B918F49-5FCA-415D-A543-03E61FABFF73}" type="slidenum">
              <a:rPr lang="en-IN" smtClean="0"/>
              <a:pPr/>
              <a:t>‹#›</a:t>
            </a:fld>
            <a:endParaRPr lang="en-IN"/>
          </a:p>
        </p:txBody>
      </p:sp>
      <p:sp>
        <p:nvSpPr>
          <p:cNvPr id="7" name="Title 1"/>
          <p:cNvSpPr>
            <a:spLocks noGrp="1"/>
          </p:cNvSpPr>
          <p:nvPr>
            <p:ph type="title"/>
          </p:nvPr>
        </p:nvSpPr>
        <p:spPr>
          <a:xfrm>
            <a:off x="457200" y="0"/>
            <a:ext cx="8229600" cy="1143000"/>
          </a:xfrm>
          <a:prstGeom prst="rect">
            <a:avLst/>
          </a:prstGeom>
        </p:spPr>
        <p:txBody>
          <a:bodyPr anchor="ct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dirty="0" smtClean="0"/>
              <a:t>Click to edit Master title style</a:t>
            </a:r>
            <a:endParaRPr lang="en-US" noProof="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BB74F3C-00ED-4B88-AF2F-372147162193}" type="datetimeFigureOut">
              <a:rPr lang="en-IN" smtClean="0"/>
              <a:pPr/>
              <a:t>09-03-2017</a:t>
            </a:fld>
            <a:endParaRPr lang="en-IN"/>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B918F49-5FCA-415D-A543-03E61FABFF73}" type="slidenum">
              <a:rPr lang="en-IN" smtClean="0"/>
              <a:pPr/>
              <a:t>‹#›</a:t>
            </a:fld>
            <a:endParaRPr lang="en-IN"/>
          </a:p>
        </p:txBody>
      </p:sp>
      <p:sp>
        <p:nvSpPr>
          <p:cNvPr id="8" name="Title 1"/>
          <p:cNvSpPr>
            <a:spLocks noGrp="1"/>
          </p:cNvSpPr>
          <p:nvPr>
            <p:ph type="title"/>
          </p:nvPr>
        </p:nvSpPr>
        <p:spPr>
          <a:xfrm>
            <a:off x="457200" y="0"/>
            <a:ext cx="8229600" cy="1143000"/>
          </a:xfrm>
          <a:prstGeom prst="rect">
            <a:avLst/>
          </a:prstGeom>
        </p:spPr>
        <p:txBody>
          <a:bodyPr anchor="ct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dirty="0" smtClean="0"/>
              <a:t>Click to edit Master title style</a:t>
            </a:r>
            <a:endParaRPr lang="en-US" noProof="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more info and address">
    <p:spTree>
      <p:nvGrpSpPr>
        <p:cNvPr id="1" name=""/>
        <p:cNvGrpSpPr/>
        <p:nvPr/>
      </p:nvGrpSpPr>
      <p:grpSpPr>
        <a:xfrm>
          <a:off x="0" y="0"/>
          <a:ext cx="0" cy="0"/>
          <a:chOff x="0" y="0"/>
          <a:chExt cx="0" cy="0"/>
        </a:xfrm>
      </p:grpSpPr>
      <p:grpSp>
        <p:nvGrpSpPr>
          <p:cNvPr id="2" name="Group 1"/>
          <p:cNvGrpSpPr>
            <a:grpSpLocks/>
          </p:cNvGrpSpPr>
          <p:nvPr/>
        </p:nvGrpSpPr>
        <p:grpSpPr bwMode="auto">
          <a:xfrm>
            <a:off x="1228860" y="6543675"/>
            <a:ext cx="67056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smtClean="0">
                  <a:latin typeface="+mj-lt"/>
                </a:rPr>
                <a:t>The presentation has a Creative Commons </a:t>
              </a:r>
              <a:r>
                <a:rPr lang="en-US" sz="900" i="1" dirty="0" err="1" smtClean="0">
                  <a:latin typeface="+mj-lt"/>
                </a:rPr>
                <a:t>licence</a:t>
              </a:r>
              <a:r>
                <a:rPr lang="en-US" sz="900" i="1" dirty="0" smtClean="0">
                  <a:latin typeface="+mj-lt"/>
                </a:rPr>
                <a:t>. You are free to re-use or distribute this work, provided credit is given to ILRI.</a:t>
              </a:r>
              <a:endParaRPr lang="en-US" sz="900" dirty="0" smtClean="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2" name="TextBox 11"/>
          <p:cNvSpPr txBox="1">
            <a:spLocks noChangeArrowheads="1"/>
          </p:cNvSpPr>
          <p:nvPr userDrawn="1"/>
        </p:nvSpPr>
        <p:spPr bwMode="auto">
          <a:xfrm>
            <a:off x="9660" y="2302888"/>
            <a:ext cx="91440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smtClean="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2295660" y="3149024"/>
            <a:ext cx="4572000"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98736" y="5257800"/>
            <a:ext cx="7165848" cy="1194816"/>
          </a:xfrm>
          <a:prstGeom prst="rect">
            <a:avLst/>
          </a:prstGeom>
        </p:spPr>
      </p:pic>
    </p:spTree>
    <p:extLst>
      <p:ext uri="{BB962C8B-B14F-4D97-AF65-F5344CB8AC3E}">
        <p14:creationId xmlns:p14="http://schemas.microsoft.com/office/powerpoint/2010/main" val="16218001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457200" y="0"/>
            <a:ext cx="82296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dirty="0" smtClean="0"/>
              <a:t>Click to edit Master title style</a:t>
            </a:r>
            <a:endParaRPr lang="en-US" noProof="0" dirty="0"/>
          </a:p>
        </p:txBody>
      </p:sp>
      <p:sp>
        <p:nvSpPr>
          <p:cNvPr id="10" name="Content Placeholder 9"/>
          <p:cNvSpPr>
            <a:spLocks noGrp="1"/>
          </p:cNvSpPr>
          <p:nvPr>
            <p:ph sz="quarter" idx="10"/>
          </p:nvPr>
        </p:nvSpPr>
        <p:spPr>
          <a:xfrm>
            <a:off x="457200" y="1676400"/>
            <a:ext cx="82296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75045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485900" y="2209800"/>
            <a:ext cx="61722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smtClean="0"/>
              <a:t>Click to edit Master text styles</a:t>
            </a:r>
          </a:p>
        </p:txBody>
      </p:sp>
    </p:spTree>
    <p:extLst>
      <p:ext uri="{BB962C8B-B14F-4D97-AF65-F5344CB8AC3E}">
        <p14:creationId xmlns:p14="http://schemas.microsoft.com/office/powerpoint/2010/main" val="790900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3" descr="D:\Publications\LOGO's\ILRI-logo-small.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Placeholder 4"/>
          <p:cNvSpPr>
            <a:spLocks noGrp="1"/>
          </p:cNvSpPr>
          <p:nvPr>
            <p:ph type="body" sz="quarter" idx="11"/>
          </p:nvPr>
        </p:nvSpPr>
        <p:spPr>
          <a:xfrm>
            <a:off x="228600" y="228600"/>
            <a:ext cx="86106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lvl="0"/>
            <a:r>
              <a:rPr lang="en-US" noProof="0" smtClean="0"/>
              <a:t>Click to edit Master text styles</a:t>
            </a:r>
          </a:p>
        </p:txBody>
      </p:sp>
      <p:sp>
        <p:nvSpPr>
          <p:cNvPr id="4" name="Picture Placeholder 3"/>
          <p:cNvSpPr>
            <a:spLocks noGrp="1"/>
          </p:cNvSpPr>
          <p:nvPr>
            <p:ph type="pic" sz="quarter" idx="12"/>
          </p:nvPr>
        </p:nvSpPr>
        <p:spPr>
          <a:xfrm>
            <a:off x="261938" y="1295400"/>
            <a:ext cx="8577262" cy="4953000"/>
          </a:xfrm>
          <a:prstGeom prst="rect">
            <a:avLst/>
          </a:prstGeom>
          <a:blipFill>
            <a:blip r:embed="rId4"/>
            <a:stretch>
              <a:fillRect/>
            </a:stretch>
          </a:blipFill>
        </p:spPr>
        <p:txBody>
          <a:bodyPr/>
          <a:lstStyle>
            <a:lvl1pPr>
              <a:defRPr/>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143169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9" descr="D:\Publications\LOGO's\ILRI-logo-small.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Picture Placeholder 2"/>
          <p:cNvSpPr>
            <a:spLocks noGrp="1"/>
          </p:cNvSpPr>
          <p:nvPr>
            <p:ph type="pic" sz="quarter" idx="10"/>
          </p:nvPr>
        </p:nvSpPr>
        <p:spPr>
          <a:xfrm>
            <a:off x="5384800" y="1219200"/>
            <a:ext cx="3759200" cy="5638800"/>
          </a:xfrm>
          <a:prstGeom prst="rect">
            <a:avLst/>
          </a:prstGeom>
          <a:blipFill>
            <a:blip r:embed="rId4"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pPr lvl="0"/>
            <a:r>
              <a:rPr lang="en-US" noProof="0" smtClean="0"/>
              <a:t>Click icon to add picture</a:t>
            </a:r>
            <a:endParaRPr lang="en-US" noProof="0" dirty="0"/>
          </a:p>
        </p:txBody>
      </p:sp>
      <p:sp>
        <p:nvSpPr>
          <p:cNvPr id="4" name="Title 1"/>
          <p:cNvSpPr>
            <a:spLocks noGrp="1"/>
          </p:cNvSpPr>
          <p:nvPr>
            <p:ph type="title"/>
          </p:nvPr>
        </p:nvSpPr>
        <p:spPr>
          <a:xfrm>
            <a:off x="457200" y="0"/>
            <a:ext cx="8229600" cy="1143000"/>
          </a:xfrm>
          <a:prstGeom prst="rect">
            <a:avLst/>
          </a:prstGeom>
        </p:spPr>
        <p:txBody>
          <a:bodyPr anchor="ct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dirty="0" smtClean="0"/>
              <a:t>Click to edit Master title style</a:t>
            </a:r>
            <a:endParaRPr lang="en-US" noProof="0" dirty="0"/>
          </a:p>
        </p:txBody>
      </p:sp>
      <p:sp>
        <p:nvSpPr>
          <p:cNvPr id="7" name="Text Placeholder 6"/>
          <p:cNvSpPr>
            <a:spLocks noGrp="1"/>
          </p:cNvSpPr>
          <p:nvPr>
            <p:ph type="body" sz="quarter" idx="11"/>
          </p:nvPr>
        </p:nvSpPr>
        <p:spPr>
          <a:xfrm>
            <a:off x="515938" y="1295400"/>
            <a:ext cx="4284662" cy="4953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56023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7850" y="6348413"/>
            <a:ext cx="363538"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6200" y="6400800"/>
            <a:ext cx="371475"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528276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1827213" y="6551613"/>
            <a:ext cx="6096000"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Clr>
                <a:srgbClr val="5F0500"/>
              </a:buClr>
            </a:pPr>
            <a:r>
              <a:rPr lang="en-GB" altLang="en-US" sz="1000"/>
              <a:t>This presentation is licensed for use under the Creative Commons Attribution 4.0 International Licence.</a:t>
            </a:r>
          </a:p>
        </p:txBody>
      </p:sp>
      <p:sp>
        <p:nvSpPr>
          <p:cNvPr id="3" name="TextBox 2"/>
          <p:cNvSpPr txBox="1">
            <a:spLocks noChangeArrowheads="1"/>
          </p:cNvSpPr>
          <p:nvPr/>
        </p:nvSpPr>
        <p:spPr bwMode="auto">
          <a:xfrm>
            <a:off x="9525" y="2303463"/>
            <a:ext cx="91440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buClr>
                <a:srgbClr val="5F0500"/>
              </a:buClr>
              <a:defRPr/>
            </a:pPr>
            <a:r>
              <a:rPr lang="en-US" sz="3200" i="1" dirty="0" smtClean="0">
                <a:ea typeface="Verdana" pitchFamily="34" charset="0"/>
                <a:cs typeface="Verdana" pitchFamily="34" charset="0"/>
              </a:rPr>
              <a:t>better lives through livestock</a:t>
            </a:r>
          </a:p>
        </p:txBody>
      </p:sp>
      <p:sp>
        <p:nvSpPr>
          <p:cNvPr id="4" name="Rectangle 4"/>
          <p:cNvSpPr>
            <a:spLocks noChangeArrowheads="1"/>
          </p:cNvSpPr>
          <p:nvPr/>
        </p:nvSpPr>
        <p:spPr bwMode="auto">
          <a:xfrm>
            <a:off x="2295525" y="3149600"/>
            <a:ext cx="45720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Clr>
                <a:srgbClr val="5F0500"/>
              </a:buClr>
            </a:pPr>
            <a:r>
              <a:rPr lang="en-GB" altLang="en-US" sz="3200">
                <a:solidFill>
                  <a:srgbClr val="762123"/>
                </a:solidFill>
              </a:rPr>
              <a:t>ilri.org</a:t>
            </a:r>
          </a:p>
        </p:txBody>
      </p:sp>
      <p:pic>
        <p:nvPicPr>
          <p:cNvPr id="5" name="Picture 5" descr="cc-by 88x31.png"/>
          <p:cNvPicPr>
            <a:picLocks noChangeAspect="1" noChangeArrowheads="1"/>
          </p:cNvPicPr>
          <p:nvPr/>
        </p:nvPicPr>
        <p:blipFill>
          <a:blip r:embed="rId2" r:link="rId3" cstate="email">
            <a:extLst>
              <a:ext uri="{28A0092B-C50C-407E-A947-70E740481C1C}">
                <a14:useLocalDpi xmlns:a14="http://schemas.microsoft.com/office/drawing/2010/main"/>
              </a:ext>
            </a:extLst>
          </a:blip>
          <a:srcRect/>
          <a:stretch>
            <a:fillRect/>
          </a:stretch>
        </p:blipFill>
        <p:spPr bwMode="auto">
          <a:xfrm>
            <a:off x="1239838" y="6569075"/>
            <a:ext cx="587375" cy="207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extBox 5"/>
          <p:cNvSpPr txBox="1">
            <a:spLocks noChangeArrowheads="1"/>
          </p:cNvSpPr>
          <p:nvPr/>
        </p:nvSpPr>
        <p:spPr bwMode="auto">
          <a:xfrm>
            <a:off x="1247775" y="3992563"/>
            <a:ext cx="6500813"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dirty="0" smtClean="0">
                <a:latin typeface="+mj-lt"/>
              </a:rPr>
              <a:t>ILRI thanks all donors and organizations which globally support its work through their contributions to the </a:t>
            </a:r>
            <a:r>
              <a:rPr lang="en-US" sz="1200" dirty="0" smtClean="0">
                <a:latin typeface="+mj-lt"/>
                <a:hlinkClick r:id="rId4"/>
              </a:rPr>
              <a:t>CGIAR system</a:t>
            </a:r>
            <a:endParaRPr lang="en-US" sz="1200" b="1" dirty="0" smtClean="0">
              <a:solidFill>
                <a:srgbClr val="72201E"/>
              </a:solidFill>
              <a:latin typeface="+mj-lt"/>
            </a:endParaRPr>
          </a:p>
        </p:txBody>
      </p:sp>
      <p:pic>
        <p:nvPicPr>
          <p:cNvPr id="7" name="Picture 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39838" y="4959350"/>
            <a:ext cx="6502400" cy="151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917523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350" dirty="0"/>
          </a:p>
        </p:txBody>
      </p:sp>
      <p:sp>
        <p:nvSpPr>
          <p:cNvPr id="4" name="Text Placeholder 3"/>
          <p:cNvSpPr>
            <a:spLocks noGrp="1"/>
          </p:cNvSpPr>
          <p:nvPr>
            <p:ph type="body" sz="quarter" idx="10" hasCustomPrompt="1"/>
          </p:nvPr>
        </p:nvSpPr>
        <p:spPr>
          <a:xfrm>
            <a:off x="609600" y="76202"/>
            <a:ext cx="8153400" cy="1445419"/>
          </a:xfrm>
          <a:prstGeom prst="rect">
            <a:avLst/>
          </a:prstGeom>
        </p:spPr>
        <p:txBody>
          <a:bodyPr/>
          <a:lstStyle>
            <a:lvl1pPr marL="0" indent="0" algn="ctr" eaLnBrk="1" hangingPunct="1">
              <a:lnSpc>
                <a:spcPts val="2400"/>
              </a:lnSpc>
              <a:buNone/>
              <a:defRPr sz="2400">
                <a:solidFill>
                  <a:schemeClr val="bg1"/>
                </a:solidFill>
                <a:latin typeface="+mj-lt"/>
              </a:defRPr>
            </a:lvl1pPr>
          </a:lstStyle>
          <a:p>
            <a:pPr algn="ctr" eaLnBrk="1" hangingPunct="1">
              <a:lnSpc>
                <a:spcPts val="3200"/>
              </a:lnSpc>
            </a:pPr>
            <a:r>
              <a:rPr lang="en-US" sz="2250" dirty="0" smtClean="0">
                <a:solidFill>
                  <a:srgbClr val="FFFFFF"/>
                </a:solidFill>
              </a:rPr>
              <a:t>Minimum 0f 30 point</a:t>
            </a:r>
            <a:br>
              <a:rPr lang="en-US" sz="2250" dirty="0" smtClean="0">
                <a:solidFill>
                  <a:srgbClr val="FFFFFF"/>
                </a:solidFill>
              </a:rPr>
            </a:br>
            <a:r>
              <a:rPr lang="en-US" sz="2250" dirty="0" smtClean="0">
                <a:solidFill>
                  <a:srgbClr val="FFFFFF"/>
                </a:solidFill>
              </a:rPr>
              <a:t> and maximum 3 lines title</a:t>
            </a:r>
            <a:br>
              <a:rPr lang="en-US" sz="2250" dirty="0" smtClean="0">
                <a:solidFill>
                  <a:srgbClr val="FFFFFF"/>
                </a:solidFill>
              </a:rPr>
            </a:br>
            <a:r>
              <a:rPr lang="en-US" sz="2250" dirty="0" smtClean="0">
                <a:solidFill>
                  <a:srgbClr val="FFFFFF"/>
                </a:solidFill>
              </a:rPr>
              <a:t>Remove or change the pictures</a:t>
            </a:r>
            <a:endParaRPr lang="en-US" sz="2250" dirty="0">
              <a:solidFill>
                <a:srgbClr val="FFFFFF"/>
              </a:solidFill>
            </a:endParaRPr>
          </a:p>
        </p:txBody>
      </p:sp>
      <p:sp>
        <p:nvSpPr>
          <p:cNvPr id="6" name="Text Placeholder 5"/>
          <p:cNvSpPr>
            <a:spLocks noGrp="1"/>
          </p:cNvSpPr>
          <p:nvPr>
            <p:ph type="body" sz="quarter" idx="11" hasCustomPrompt="1"/>
          </p:nvPr>
        </p:nvSpPr>
        <p:spPr>
          <a:xfrm>
            <a:off x="876300" y="1524002"/>
            <a:ext cx="7620000" cy="839787"/>
          </a:xfrm>
          <a:prstGeom prst="rect">
            <a:avLst/>
          </a:prstGeom>
        </p:spPr>
        <p:txBody>
          <a:bodyPr/>
          <a:lstStyle>
            <a:lvl1pPr marL="0" indent="0" algn="ctr">
              <a:buNone/>
              <a:defRPr sz="1650" i="1" baseline="0">
                <a:solidFill>
                  <a:schemeClr val="bg1"/>
                </a:solidFill>
              </a:defRPr>
            </a:lvl1pPr>
          </a:lstStyle>
          <a:p>
            <a:pPr lvl="0"/>
            <a:r>
              <a:rPr lang="en-US" dirty="0" smtClean="0"/>
              <a:t>Authors minimum 18 points in italics</a:t>
            </a:r>
            <a:br>
              <a:rPr lang="en-US" dirty="0" smtClean="0"/>
            </a:br>
            <a:r>
              <a:rPr lang="en-US" dirty="0" smtClean="0"/>
              <a:t>with a maximum of two lines</a:t>
            </a:r>
          </a:p>
        </p:txBody>
      </p:sp>
      <p:sp>
        <p:nvSpPr>
          <p:cNvPr id="8" name="Text Placeholder 7"/>
          <p:cNvSpPr>
            <a:spLocks noGrp="1"/>
          </p:cNvSpPr>
          <p:nvPr>
            <p:ph type="body" sz="quarter" idx="12" hasCustomPrompt="1"/>
          </p:nvPr>
        </p:nvSpPr>
        <p:spPr>
          <a:xfrm>
            <a:off x="876300" y="2438400"/>
            <a:ext cx="7620000" cy="985838"/>
          </a:xfrm>
          <a:prstGeom prst="rect">
            <a:avLst/>
          </a:prstGeom>
        </p:spPr>
        <p:txBody>
          <a:bodyPr/>
          <a:lstStyle>
            <a:lvl1pPr marL="0" indent="0" algn="ctr">
              <a:buNone/>
              <a:defRPr sz="1500" baseline="0">
                <a:solidFill>
                  <a:schemeClr val="bg1"/>
                </a:solidFill>
                <a:latin typeface="+mj-lt"/>
              </a:defRPr>
            </a:lvl1pPr>
          </a:lstStyle>
          <a:p>
            <a:pPr lvl="0"/>
            <a:r>
              <a:rPr lang="en-US" dirty="0" smtClean="0"/>
              <a:t>Event</a:t>
            </a:r>
            <a:br>
              <a:rPr lang="en-US" dirty="0" smtClean="0"/>
            </a:br>
            <a:r>
              <a:rPr lang="en-US" dirty="0" smtClean="0"/>
              <a:t>Location </a:t>
            </a:r>
            <a:br>
              <a:rPr lang="en-US" dirty="0" smtClean="0"/>
            </a:br>
            <a:r>
              <a:rPr lang="en-US" dirty="0" smtClean="0"/>
              <a:t>Date</a:t>
            </a:r>
            <a:endParaRPr lang="en-US" dirty="0"/>
          </a:p>
        </p:txBody>
      </p:sp>
    </p:spTree>
    <p:extLst>
      <p:ext uri="{BB962C8B-B14F-4D97-AF65-F5344CB8AC3E}">
        <p14:creationId xmlns:p14="http://schemas.microsoft.com/office/powerpoint/2010/main" val="177607157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itle 1"/>
          <p:cNvSpPr>
            <a:spLocks noGrp="1"/>
          </p:cNvSpPr>
          <p:nvPr>
            <p:ph type="title"/>
          </p:nvPr>
        </p:nvSpPr>
        <p:spPr>
          <a:xfrm>
            <a:off x="457200" y="0"/>
            <a:ext cx="8229600" cy="1143000"/>
          </a:xfrm>
          <a:prstGeom prst="rect">
            <a:avLst/>
          </a:prstGeom>
        </p:spPr>
        <p:txBody>
          <a:bodyPr anchor="ct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dirty="0" smtClean="0"/>
              <a:t>Click to edit Master title style</a:t>
            </a:r>
            <a:endParaRPr lang="en-US" noProof="0" dirty="0"/>
          </a:p>
        </p:txBody>
      </p:sp>
    </p:spTree>
    <p:extLst>
      <p:ext uri="{BB962C8B-B14F-4D97-AF65-F5344CB8AC3E}">
        <p14:creationId xmlns:p14="http://schemas.microsoft.com/office/powerpoint/2010/main" val="785028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hangingPunct="1">
              <a:defRPr/>
            </a:pPr>
            <a:endParaRPr lang="en-US" dirty="0"/>
          </a:p>
        </p:txBody>
      </p:sp>
    </p:spTree>
    <p:extLst>
      <p:ext uri="{BB962C8B-B14F-4D97-AF65-F5344CB8AC3E}">
        <p14:creationId xmlns:p14="http://schemas.microsoft.com/office/powerpoint/2010/main" val="88116154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62" r:id="rId12"/>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2.jpeg"/><Relationship Id="rId5" Type="http://schemas.openxmlformats.org/officeDocument/2006/relationships/image" Target="../media/image11.jpeg"/><Relationship Id="rId10" Type="http://schemas.openxmlformats.org/officeDocument/2006/relationships/image" Target="../media/image16.tiff"/><Relationship Id="rId4" Type="http://schemas.openxmlformats.org/officeDocument/2006/relationships/image" Target="../media/image10.jpeg"/><Relationship Id="rId9" Type="http://schemas.openxmlformats.org/officeDocument/2006/relationships/image" Target="../media/image1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7.tiff"/><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0" y="182022"/>
            <a:ext cx="9250681" cy="2345408"/>
          </a:xfrm>
        </p:spPr>
        <p:txBody>
          <a:bodyPr/>
          <a:lstStyle/>
          <a:p>
            <a:pPr>
              <a:lnSpc>
                <a:spcPct val="100000"/>
              </a:lnSpc>
            </a:pPr>
            <a:r>
              <a:rPr lang="en-US" sz="4000" dirty="0">
                <a:solidFill>
                  <a:prstClr val="white"/>
                </a:solidFill>
                <a:latin typeface="+mn-lt"/>
              </a:rPr>
              <a:t>Innovation platforms for agricultural development case studies</a:t>
            </a:r>
          </a:p>
          <a:p>
            <a:pPr>
              <a:lnSpc>
                <a:spcPct val="100000"/>
              </a:lnSpc>
            </a:pPr>
            <a:r>
              <a:rPr lang="en-US" sz="4000" dirty="0" smtClean="0">
                <a:solidFill>
                  <a:prstClr val="white"/>
                </a:solidFill>
                <a:latin typeface="+mn-lt"/>
              </a:rPr>
              <a:t>- The </a:t>
            </a:r>
            <a:r>
              <a:rPr lang="en-US" sz="4000" dirty="0" err="1" smtClean="0">
                <a:solidFill>
                  <a:prstClr val="white"/>
                </a:solidFill>
                <a:latin typeface="+mn-lt"/>
              </a:rPr>
              <a:t>MilkIT</a:t>
            </a:r>
            <a:r>
              <a:rPr lang="en-US" sz="4000" dirty="0" smtClean="0">
                <a:solidFill>
                  <a:prstClr val="white"/>
                </a:solidFill>
                <a:latin typeface="+mn-lt"/>
              </a:rPr>
              <a:t> innovation platform in India -</a:t>
            </a:r>
            <a:endParaRPr lang="en-US" sz="3300" dirty="0">
              <a:latin typeface="+mn-lt"/>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2492896"/>
            <a:ext cx="2771800" cy="3241064"/>
          </a:xfrm>
          <a:prstGeom prst="rect">
            <a:avLst/>
          </a:prstGeom>
        </p:spPr>
      </p:pic>
      <p:pic>
        <p:nvPicPr>
          <p:cNvPr id="3" name="Picture 2"/>
          <p:cNvPicPr>
            <a:picLocks noChangeAspect="1"/>
          </p:cNvPicPr>
          <p:nvPr/>
        </p:nvPicPr>
        <p:blipFill rotWithShape="1">
          <a:blip r:embed="rId4" cstate="email">
            <a:extLst>
              <a:ext uri="{28A0092B-C50C-407E-A947-70E740481C1C}">
                <a14:useLocalDpi xmlns:a14="http://schemas.microsoft.com/office/drawing/2010/main"/>
              </a:ext>
            </a:extLst>
          </a:blip>
          <a:srcRect b="-1707"/>
          <a:stretch/>
        </p:blipFill>
        <p:spPr>
          <a:xfrm>
            <a:off x="2699792" y="2492896"/>
            <a:ext cx="3556782" cy="3277170"/>
          </a:xfrm>
          <a:prstGeom prst="rect">
            <a:avLst/>
          </a:prstGeom>
        </p:spPr>
      </p:pic>
      <p:pic>
        <p:nvPicPr>
          <p:cNvPr id="14" name="Content Placeholder 8" descr="6593471583_d37c23901e_z.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52120" y="2492896"/>
            <a:ext cx="3491881" cy="3209522"/>
          </a:xfrm>
          <a:prstGeom prst="rect">
            <a:avLst/>
          </a:prstGeom>
        </p:spPr>
      </p:pic>
      <p:grpSp>
        <p:nvGrpSpPr>
          <p:cNvPr id="11" name="Group 10"/>
          <p:cNvGrpSpPr/>
          <p:nvPr/>
        </p:nvGrpSpPr>
        <p:grpSpPr>
          <a:xfrm>
            <a:off x="0" y="5789352"/>
            <a:ext cx="9126009" cy="973766"/>
            <a:chOff x="14920" y="5816003"/>
            <a:chExt cx="8655122" cy="973766"/>
          </a:xfrm>
        </p:grpSpPr>
        <p:pic>
          <p:nvPicPr>
            <p:cNvPr id="12" name="Picture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664877" y="6069958"/>
              <a:ext cx="2379165" cy="386950"/>
            </a:xfrm>
            <a:prstGeom prst="rect">
              <a:avLst/>
            </a:prstGeom>
          </p:spPr>
        </p:pic>
        <p:pic>
          <p:nvPicPr>
            <p:cNvPr id="13" name="Picture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30010" y="5816003"/>
              <a:ext cx="1295330" cy="928111"/>
            </a:xfrm>
            <a:prstGeom prst="rect">
              <a:avLst/>
            </a:prstGeom>
          </p:spPr>
        </p:pic>
        <p:pic>
          <p:nvPicPr>
            <p:cNvPr id="16" name="Picture 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675632" y="6017373"/>
              <a:ext cx="994410" cy="439535"/>
            </a:xfrm>
            <a:prstGeom prst="rect">
              <a:avLst/>
            </a:prstGeom>
          </p:spPr>
        </p:pic>
        <p:pic>
          <p:nvPicPr>
            <p:cNvPr id="17" name="Picture 1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4920" y="5921601"/>
              <a:ext cx="1993104" cy="767345"/>
            </a:xfrm>
            <a:prstGeom prst="rect">
              <a:avLst/>
            </a:prstGeom>
          </p:spPr>
        </p:pic>
        <p:pic>
          <p:nvPicPr>
            <p:cNvPr id="18" name="Picture 17"/>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182134" y="5816003"/>
              <a:ext cx="973766" cy="973766"/>
            </a:xfrm>
            <a:prstGeom prst="rect">
              <a:avLst/>
            </a:prstGeom>
          </p:spPr>
        </p:pic>
      </p:grpSp>
    </p:spTree>
    <p:extLst>
      <p:ext uri="{BB962C8B-B14F-4D97-AF65-F5344CB8AC3E}">
        <p14:creationId xmlns:p14="http://schemas.microsoft.com/office/powerpoint/2010/main" val="39208417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r>
              <a:rPr lang="en-IN" dirty="0" smtClean="0">
                <a:latin typeface="+mn-lt"/>
              </a:rPr>
              <a:t>Leveraged</a:t>
            </a:r>
            <a:r>
              <a:rPr lang="en-US" dirty="0" smtClean="0">
                <a:latin typeface="+mn-lt"/>
              </a:rPr>
              <a:t> </a:t>
            </a:r>
            <a:r>
              <a:rPr lang="en-IN" dirty="0" smtClean="0">
                <a:latin typeface="+mn-lt"/>
              </a:rPr>
              <a:t>multi-stakeholder</a:t>
            </a:r>
            <a:r>
              <a:rPr lang="en-US" dirty="0" smtClean="0">
                <a:latin typeface="+mn-lt"/>
              </a:rPr>
              <a:t> </a:t>
            </a:r>
            <a:r>
              <a:rPr lang="en-IN" dirty="0" smtClean="0">
                <a:latin typeface="+mn-lt"/>
              </a:rPr>
              <a:t>engagement and participatory action research to implement two solutions, developing market linkages and improving dairy feed, that boosted milk sales.</a:t>
            </a:r>
          </a:p>
          <a:p>
            <a:r>
              <a:rPr lang="en-IN" dirty="0" smtClean="0">
                <a:latin typeface="+mn-lt"/>
              </a:rPr>
              <a:t>Increased income for over 600 households.</a:t>
            </a:r>
          </a:p>
          <a:p>
            <a:r>
              <a:rPr lang="en-IN" dirty="0" smtClean="0">
                <a:latin typeface="+mn-lt"/>
              </a:rPr>
              <a:t>Empowered women to earn a regular income.</a:t>
            </a:r>
          </a:p>
          <a:p>
            <a:r>
              <a:rPr lang="en-IN" dirty="0" smtClean="0">
                <a:latin typeface="+mn-lt"/>
              </a:rPr>
              <a:t>Facilitated better collaboration and engagement among local development stakeholders.</a:t>
            </a:r>
            <a:endParaRPr lang="en-IN" dirty="0">
              <a:latin typeface="+mn-lt"/>
            </a:endParaRPr>
          </a:p>
        </p:txBody>
      </p:sp>
      <p:sp>
        <p:nvSpPr>
          <p:cNvPr id="3" name="Title 2"/>
          <p:cNvSpPr>
            <a:spLocks noGrp="1"/>
          </p:cNvSpPr>
          <p:nvPr>
            <p:ph type="title"/>
          </p:nvPr>
        </p:nvSpPr>
        <p:spPr/>
        <p:txBody>
          <a:bodyPr/>
          <a:lstStyle/>
          <a:p>
            <a:r>
              <a:rPr lang="en-US" dirty="0" err="1"/>
              <a:t>MilkIT’s</a:t>
            </a:r>
            <a:r>
              <a:rPr lang="en-US" dirty="0"/>
              <a:t> impact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6788519990_2d38a1a863_z.jpg"/>
          <p:cNvPicPr>
            <a:picLocks noGrp="1" noChangeAspect="1"/>
          </p:cNvPicPr>
          <p:nvPr>
            <p:ph idx="1"/>
          </p:nvPr>
        </p:nvPicPr>
        <p:blipFill>
          <a:blip r:embed="rId2" cstate="print"/>
          <a:stretch>
            <a:fillRect/>
          </a:stretch>
        </p:blipFill>
        <p:spPr>
          <a:xfrm>
            <a:off x="1043608" y="1124744"/>
            <a:ext cx="7389976" cy="5542482"/>
          </a:xfrm>
        </p:spPr>
      </p:pic>
      <p:sp>
        <p:nvSpPr>
          <p:cNvPr id="2" name="Title 1"/>
          <p:cNvSpPr>
            <a:spLocks noGrp="1"/>
          </p:cNvSpPr>
          <p:nvPr>
            <p:ph type="title"/>
          </p:nvPr>
        </p:nvSpPr>
        <p:spPr/>
        <p:txBody>
          <a:bodyPr/>
          <a:lstStyle/>
          <a:p>
            <a:r>
              <a:rPr lang="en-US" dirty="0"/>
              <a:t>Cows in </a:t>
            </a:r>
            <a:r>
              <a:rPr lang="en-US" dirty="0" err="1"/>
              <a:t>Uttarakhand</a:t>
            </a:r>
            <a:r>
              <a:rPr lang="en-US" dirty="0"/>
              <a:t>, India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normAutofit/>
          </a:bodyPr>
          <a:lstStyle/>
          <a:p>
            <a:r>
              <a:rPr lang="en-IN" dirty="0" smtClean="0">
                <a:latin typeface="+mn-lt"/>
              </a:rPr>
              <a:t>How </a:t>
            </a:r>
            <a:r>
              <a:rPr lang="en-IN" dirty="0" err="1" smtClean="0">
                <a:latin typeface="+mn-lt"/>
              </a:rPr>
              <a:t>MilkIT</a:t>
            </a:r>
            <a:r>
              <a:rPr lang="en-IN" dirty="0" smtClean="0">
                <a:latin typeface="+mn-lt"/>
              </a:rPr>
              <a:t> designed a robust IP</a:t>
            </a:r>
            <a:endParaRPr lang="en-IN" dirty="0">
              <a:latin typeface="+mn-lt"/>
            </a:endParaRPr>
          </a:p>
        </p:txBody>
      </p:sp>
      <p:sp>
        <p:nvSpPr>
          <p:cNvPr id="3" name="Content Placeholder 2"/>
          <p:cNvSpPr>
            <a:spLocks noGrp="1"/>
          </p:cNvSpPr>
          <p:nvPr>
            <p:ph idx="1"/>
          </p:nvPr>
        </p:nvSpPr>
        <p:spPr/>
        <p:txBody>
          <a:bodyPr/>
          <a:lstStyle/>
          <a:p>
            <a:pPr>
              <a:lnSpc>
                <a:spcPct val="110000"/>
              </a:lnSpc>
            </a:pPr>
            <a:r>
              <a:rPr lang="en-IN" sz="3000" dirty="0" smtClean="0">
                <a:latin typeface="+mn-lt"/>
              </a:rPr>
              <a:t>Harnessed the power of collective action by forming village clusters.</a:t>
            </a:r>
          </a:p>
          <a:p>
            <a:pPr>
              <a:lnSpc>
                <a:spcPct val="110000"/>
              </a:lnSpc>
            </a:pPr>
            <a:r>
              <a:rPr lang="en-IN" sz="3000" dirty="0" smtClean="0">
                <a:latin typeface="+mn-lt"/>
              </a:rPr>
              <a:t>Involved multiple stakeholders for whom MilkIT’s goals were a strategic priority.</a:t>
            </a:r>
          </a:p>
          <a:p>
            <a:pPr>
              <a:lnSpc>
                <a:spcPct val="110000"/>
              </a:lnSpc>
            </a:pPr>
            <a:r>
              <a:rPr lang="en-IN" sz="3000" dirty="0" smtClean="0">
                <a:latin typeface="+mn-lt"/>
              </a:rPr>
              <a:t>Conducted village outreach and training sessions to involve more farmers intimately.</a:t>
            </a:r>
          </a:p>
          <a:p>
            <a:pPr>
              <a:lnSpc>
                <a:spcPct val="110000"/>
              </a:lnSpc>
            </a:pPr>
            <a:r>
              <a:rPr lang="en-IN" sz="3000" dirty="0" smtClean="0">
                <a:latin typeface="+mn-lt"/>
              </a:rPr>
              <a:t>Clearly documented and shared all meetings to boost trust and transparency.</a:t>
            </a:r>
          </a:p>
          <a:p>
            <a:endParaRPr lang="en-IN" dirty="0" smtClean="0">
              <a:latin typeface="+mn-lt"/>
            </a:endParaRPr>
          </a:p>
          <a:p>
            <a:endParaRPr lang="en-IN" dirty="0" smtClean="0">
              <a:latin typeface="+mn-lt"/>
            </a:endParaRPr>
          </a:p>
          <a:p>
            <a:endParaRPr lang="en-IN" dirty="0" smtClean="0">
              <a:latin typeface="+mn-lt"/>
            </a:endParaRPr>
          </a:p>
          <a:p>
            <a:endParaRPr lang="en-IN" dirty="0">
              <a:latin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40768"/>
            <a:ext cx="8686800" cy="5288632"/>
          </a:xfrm>
        </p:spPr>
        <p:txBody>
          <a:bodyPr>
            <a:normAutofit/>
          </a:bodyPr>
          <a:lstStyle/>
          <a:p>
            <a:pPr marL="0" indent="0">
              <a:buNone/>
            </a:pPr>
            <a:endParaRPr lang="en-IN" sz="2400" dirty="0" smtClean="0">
              <a:latin typeface="+mn-lt"/>
            </a:endParaRPr>
          </a:p>
          <a:p>
            <a:pPr>
              <a:buNone/>
            </a:pPr>
            <a:endParaRPr lang="en-US" sz="2400" b="1" dirty="0" smtClean="0">
              <a:latin typeface="+mn-lt"/>
            </a:endParaRPr>
          </a:p>
          <a:p>
            <a:pPr>
              <a:buNone/>
            </a:pPr>
            <a:endParaRPr lang="en-US" sz="2400" b="1" dirty="0" smtClean="0">
              <a:latin typeface="+mn-lt"/>
            </a:endParaRPr>
          </a:p>
          <a:p>
            <a:pPr>
              <a:buNone/>
            </a:pPr>
            <a:endParaRPr lang="en-US" sz="2400" b="1" dirty="0" smtClean="0">
              <a:latin typeface="+mn-lt"/>
            </a:endParaRPr>
          </a:p>
          <a:p>
            <a:pPr>
              <a:buNone/>
            </a:pPr>
            <a:endParaRPr lang="en-IN" sz="2400" dirty="0" smtClean="0">
              <a:latin typeface="+mn-lt"/>
            </a:endParaRPr>
          </a:p>
          <a:p>
            <a:endParaRPr lang="en-IN" sz="1600" i="1" dirty="0">
              <a:latin typeface="+mn-lt"/>
            </a:endParaRPr>
          </a:p>
          <a:p>
            <a:endParaRPr lang="en-IN" sz="1600" i="1" dirty="0" smtClean="0">
              <a:latin typeface="+mn-lt"/>
            </a:endParaRPr>
          </a:p>
          <a:p>
            <a:endParaRPr lang="en-US" sz="1600" dirty="0">
              <a:latin typeface="+mn-lt"/>
            </a:endParaRPr>
          </a:p>
        </p:txBody>
      </p:sp>
      <p:graphicFrame>
        <p:nvGraphicFramePr>
          <p:cNvPr id="5" name="Diagram 4"/>
          <p:cNvGraphicFramePr/>
          <p:nvPr>
            <p:extLst>
              <p:ext uri="{D42A27DB-BD31-4B8C-83A1-F6EECF244321}">
                <p14:modId xmlns:p14="http://schemas.microsoft.com/office/powerpoint/2010/main" val="2430290324"/>
              </p:ext>
            </p:extLst>
          </p:nvPr>
        </p:nvGraphicFramePr>
        <p:xfrm>
          <a:off x="263971" y="1268760"/>
          <a:ext cx="8640960"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3"/>
          <p:cNvSpPr>
            <a:spLocks noGrp="1"/>
          </p:cNvSpPr>
          <p:nvPr>
            <p:ph type="title"/>
          </p:nvPr>
        </p:nvSpPr>
        <p:spPr/>
        <p:txBody>
          <a:bodyPr/>
          <a:lstStyle/>
          <a:p>
            <a:r>
              <a:rPr lang="en-IN" dirty="0" smtClean="0"/>
              <a:t>Constraints</a:t>
            </a:r>
            <a:r>
              <a:rPr lang="en-US" dirty="0" smtClean="0"/>
              <a:t> </a:t>
            </a:r>
            <a:r>
              <a:rPr lang="en-IN" dirty="0" smtClean="0"/>
              <a:t>and </a:t>
            </a:r>
            <a:r>
              <a:rPr lang="en-IN" dirty="0"/>
              <a:t>solutions</a:t>
            </a:r>
            <a:endParaRPr lang="en-US" dirty="0"/>
          </a:p>
        </p:txBody>
      </p:sp>
    </p:spTree>
    <p:extLst>
      <p:ext uri="{BB962C8B-B14F-4D97-AF65-F5344CB8AC3E}">
        <p14:creationId xmlns:p14="http://schemas.microsoft.com/office/powerpoint/2010/main" val="589404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endParaRPr lang="en-IN" dirty="0" smtClean="0">
              <a:latin typeface="+mn-lt"/>
            </a:endParaRPr>
          </a:p>
          <a:p>
            <a:endParaRPr lang="en-IN" dirty="0">
              <a:latin typeface="+mn-lt"/>
            </a:endParaRPr>
          </a:p>
        </p:txBody>
      </p:sp>
      <p:grpSp>
        <p:nvGrpSpPr>
          <p:cNvPr id="8" name="Group 7"/>
          <p:cNvGrpSpPr/>
          <p:nvPr/>
        </p:nvGrpSpPr>
        <p:grpSpPr>
          <a:xfrm>
            <a:off x="755576" y="3645024"/>
            <a:ext cx="3744416" cy="2176016"/>
            <a:chOff x="0" y="2032000"/>
            <a:chExt cx="3048000" cy="2032000"/>
          </a:xfrm>
        </p:grpSpPr>
        <p:sp>
          <p:nvSpPr>
            <p:cNvPr id="9" name="Round Single Corner Rectangle 8"/>
            <p:cNvSpPr/>
            <p:nvPr/>
          </p:nvSpPr>
          <p:spPr>
            <a:xfrm rot="10800000">
              <a:off x="0" y="2032000"/>
              <a:ext cx="3048000" cy="2032000"/>
            </a:xfrm>
            <a:prstGeom prst="round1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 Single Corner Rectangle 4"/>
            <p:cNvSpPr/>
            <p:nvPr/>
          </p:nvSpPr>
          <p:spPr>
            <a:xfrm rot="21600000">
              <a:off x="0" y="2539999"/>
              <a:ext cx="3048000" cy="1524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endParaRPr lang="en-IN" sz="5400" kern="1200"/>
            </a:p>
          </p:txBody>
        </p:sp>
      </p:grpSp>
      <p:grpSp>
        <p:nvGrpSpPr>
          <p:cNvPr id="11" name="Group 10"/>
          <p:cNvGrpSpPr/>
          <p:nvPr/>
        </p:nvGrpSpPr>
        <p:grpSpPr>
          <a:xfrm>
            <a:off x="4572000" y="3645024"/>
            <a:ext cx="3744416" cy="2160240"/>
            <a:chOff x="3048000" y="2031999"/>
            <a:chExt cx="3048000" cy="2032000"/>
          </a:xfrm>
        </p:grpSpPr>
        <p:sp>
          <p:nvSpPr>
            <p:cNvPr id="12" name="Round Single Corner Rectangle 11"/>
            <p:cNvSpPr/>
            <p:nvPr/>
          </p:nvSpPr>
          <p:spPr>
            <a:xfrm rot="5400000">
              <a:off x="3556000" y="1523999"/>
              <a:ext cx="2032000" cy="3048000"/>
            </a:xfrm>
            <a:prstGeom prst="round1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ound Single Corner Rectangle 4"/>
            <p:cNvSpPr/>
            <p:nvPr/>
          </p:nvSpPr>
          <p:spPr>
            <a:xfrm>
              <a:off x="3048000" y="2539999"/>
              <a:ext cx="3048000" cy="1524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endParaRPr lang="en-IN" sz="5400" kern="1200"/>
            </a:p>
          </p:txBody>
        </p:sp>
      </p:grpSp>
      <p:grpSp>
        <p:nvGrpSpPr>
          <p:cNvPr id="14" name="Group 13"/>
          <p:cNvGrpSpPr/>
          <p:nvPr/>
        </p:nvGrpSpPr>
        <p:grpSpPr>
          <a:xfrm>
            <a:off x="2123728" y="1628800"/>
            <a:ext cx="4896544" cy="2016224"/>
            <a:chOff x="2133600" y="1523999"/>
            <a:chExt cx="1828800" cy="1016000"/>
          </a:xfrm>
        </p:grpSpPr>
        <p:sp>
          <p:nvSpPr>
            <p:cNvPr id="15" name="Rounded Rectangle 14"/>
            <p:cNvSpPr/>
            <p:nvPr/>
          </p:nvSpPr>
          <p:spPr>
            <a:xfrm>
              <a:off x="2133600" y="1523999"/>
              <a:ext cx="1828800" cy="1016000"/>
            </a:xfrm>
            <a:prstGeom prst="roundRect">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6" name="Rounded Rectangle 4"/>
            <p:cNvSpPr/>
            <p:nvPr/>
          </p:nvSpPr>
          <p:spPr>
            <a:xfrm>
              <a:off x="2183197" y="1573596"/>
              <a:ext cx="1729606" cy="9168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endParaRPr lang="en-IN" sz="4200" kern="1200"/>
            </a:p>
          </p:txBody>
        </p:sp>
      </p:grpSp>
      <p:sp>
        <p:nvSpPr>
          <p:cNvPr id="17" name="TextBox 16"/>
          <p:cNvSpPr txBox="1"/>
          <p:nvPr/>
        </p:nvSpPr>
        <p:spPr>
          <a:xfrm>
            <a:off x="2339752" y="1484784"/>
            <a:ext cx="4536504" cy="2369880"/>
          </a:xfrm>
          <a:prstGeom prst="rect">
            <a:avLst/>
          </a:prstGeom>
          <a:noFill/>
        </p:spPr>
        <p:txBody>
          <a:bodyPr wrap="square" rtlCol="0">
            <a:spAutoFit/>
          </a:bodyPr>
          <a:lstStyle/>
          <a:p>
            <a:pPr algn="ctr"/>
            <a:endParaRPr lang="en-GB" sz="4000" b="1" dirty="0" smtClean="0"/>
          </a:p>
          <a:p>
            <a:pPr algn="ctr"/>
            <a:r>
              <a:rPr lang="en-GB" sz="4000" b="1" dirty="0" smtClean="0"/>
              <a:t>Constraint 2: </a:t>
            </a:r>
          </a:p>
          <a:p>
            <a:pPr algn="ctr"/>
            <a:r>
              <a:rPr lang="en-GB" sz="4000" b="1" dirty="0" smtClean="0"/>
              <a:t>Fodder scarcity </a:t>
            </a:r>
          </a:p>
          <a:p>
            <a:endParaRPr lang="en-IN" sz="2800" b="1" dirty="0"/>
          </a:p>
        </p:txBody>
      </p:sp>
      <p:sp>
        <p:nvSpPr>
          <p:cNvPr id="18" name="TextBox 17"/>
          <p:cNvSpPr txBox="1"/>
          <p:nvPr/>
        </p:nvSpPr>
        <p:spPr>
          <a:xfrm>
            <a:off x="899593" y="3861048"/>
            <a:ext cx="3456384" cy="1815882"/>
          </a:xfrm>
          <a:prstGeom prst="rect">
            <a:avLst/>
          </a:prstGeom>
          <a:noFill/>
        </p:spPr>
        <p:txBody>
          <a:bodyPr wrap="square" rtlCol="0">
            <a:spAutoFit/>
          </a:bodyPr>
          <a:lstStyle/>
          <a:p>
            <a:pPr algn="ctr"/>
            <a:r>
              <a:rPr lang="en-US" sz="2800" dirty="0" smtClean="0"/>
              <a:t>Solution 1: Reduced Wastage through participatory action research </a:t>
            </a:r>
            <a:endParaRPr lang="en-IN" sz="2800" dirty="0"/>
          </a:p>
        </p:txBody>
      </p:sp>
      <p:sp>
        <p:nvSpPr>
          <p:cNvPr id="19" name="TextBox 18"/>
          <p:cNvSpPr txBox="1"/>
          <p:nvPr/>
        </p:nvSpPr>
        <p:spPr>
          <a:xfrm>
            <a:off x="4788024" y="3861048"/>
            <a:ext cx="3312368" cy="2092881"/>
          </a:xfrm>
          <a:prstGeom prst="rect">
            <a:avLst/>
          </a:prstGeom>
          <a:noFill/>
        </p:spPr>
        <p:txBody>
          <a:bodyPr wrap="square" rtlCol="0">
            <a:spAutoFit/>
          </a:bodyPr>
          <a:lstStyle/>
          <a:p>
            <a:pPr algn="ctr"/>
            <a:r>
              <a:rPr lang="en-US" sz="2800" dirty="0" smtClean="0"/>
              <a:t>Solution 2: Increase fodder production through dual purpose crops</a:t>
            </a:r>
            <a:endParaRPr lang="en-IN" sz="2800" dirty="0" smtClean="0"/>
          </a:p>
          <a:p>
            <a:endParaRPr lang="en-IN" dirty="0"/>
          </a:p>
        </p:txBody>
      </p:sp>
      <p:sp>
        <p:nvSpPr>
          <p:cNvPr id="4" name="Title 3"/>
          <p:cNvSpPr>
            <a:spLocks noGrp="1"/>
          </p:cNvSpPr>
          <p:nvPr>
            <p:ph type="title"/>
          </p:nvPr>
        </p:nvSpPr>
        <p:spPr/>
        <p:txBody>
          <a:bodyPr/>
          <a:lstStyle/>
          <a:p>
            <a:r>
              <a:rPr lang="en-US" dirty="0" smtClean="0"/>
              <a:t>Constraints </a:t>
            </a:r>
            <a:r>
              <a:rPr lang="en-US" dirty="0"/>
              <a:t>and solutions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5536" y="4437112"/>
            <a:ext cx="4392488" cy="2420888"/>
          </a:xfrm>
        </p:spPr>
        <p:txBody>
          <a:bodyPr>
            <a:noAutofit/>
          </a:bodyPr>
          <a:lstStyle/>
          <a:p>
            <a:pPr>
              <a:lnSpc>
                <a:spcPct val="120000"/>
              </a:lnSpc>
            </a:pPr>
            <a:r>
              <a:rPr lang="en-IN" sz="1800" dirty="0" smtClean="0">
                <a:latin typeface="+mn-lt"/>
              </a:rPr>
              <a:t>Another MilkIT beneficiary Devki Devi says: </a:t>
            </a:r>
            <a:r>
              <a:rPr lang="es-ES_tradnl" sz="1800" dirty="0" smtClean="0"/>
              <a:t>‘</a:t>
            </a:r>
            <a:r>
              <a:rPr lang="en-IN" sz="1800" dirty="0" smtClean="0">
                <a:latin typeface="+mn-lt"/>
              </a:rPr>
              <a:t>Now I earn more than 1500 rupees per month through transport of milk from my village to road. This income is helping me to get nutritious food for my kids and builds my confidence.</a:t>
            </a:r>
            <a:r>
              <a:rPr lang="es-ES_tradnl" sz="1800" dirty="0" smtClean="0"/>
              <a:t>’</a:t>
            </a:r>
            <a:endParaRPr lang="en-IN" sz="1800" dirty="0">
              <a:latin typeface="+mn-lt"/>
            </a:endParaRPr>
          </a:p>
        </p:txBody>
      </p:sp>
      <p:sp>
        <p:nvSpPr>
          <p:cNvPr id="4" name="Content Placeholder 3"/>
          <p:cNvSpPr>
            <a:spLocks noGrp="1"/>
          </p:cNvSpPr>
          <p:nvPr>
            <p:ph sz="half" idx="2"/>
          </p:nvPr>
        </p:nvSpPr>
        <p:spPr>
          <a:xfrm>
            <a:off x="395536" y="1268760"/>
            <a:ext cx="4392488" cy="3412976"/>
          </a:xfrm>
        </p:spPr>
        <p:txBody>
          <a:bodyPr>
            <a:noAutofit/>
          </a:bodyPr>
          <a:lstStyle/>
          <a:p>
            <a:pPr>
              <a:lnSpc>
                <a:spcPct val="120000"/>
              </a:lnSpc>
            </a:pPr>
            <a:r>
              <a:rPr lang="en-IN" sz="1800" dirty="0" smtClean="0">
                <a:latin typeface="+mn-lt"/>
              </a:rPr>
              <a:t>Mahesh </a:t>
            </a:r>
            <a:r>
              <a:rPr lang="en-IN" sz="1800" dirty="0" err="1" smtClean="0">
                <a:latin typeface="+mn-lt"/>
              </a:rPr>
              <a:t>Tiwari</a:t>
            </a:r>
            <a:r>
              <a:rPr lang="en-IN" sz="1800" dirty="0" smtClean="0">
                <a:latin typeface="+mn-lt"/>
              </a:rPr>
              <a:t> , 23, doubled his income through </a:t>
            </a:r>
            <a:r>
              <a:rPr lang="en-IN" sz="1800" dirty="0" err="1" smtClean="0">
                <a:latin typeface="+mn-lt"/>
              </a:rPr>
              <a:t>Jeganath</a:t>
            </a:r>
            <a:r>
              <a:rPr lang="en-IN" sz="1800" dirty="0" smtClean="0">
                <a:latin typeface="+mn-lt"/>
              </a:rPr>
              <a:t> dairy cooperative.</a:t>
            </a:r>
          </a:p>
          <a:p>
            <a:pPr>
              <a:lnSpc>
                <a:spcPct val="120000"/>
              </a:lnSpc>
            </a:pPr>
            <a:r>
              <a:rPr lang="en-IN" sz="1800" dirty="0" smtClean="0">
                <a:latin typeface="+mn-lt"/>
              </a:rPr>
              <a:t>Was thinking of leaving for Delhi to find work. </a:t>
            </a:r>
          </a:p>
          <a:p>
            <a:pPr>
              <a:lnSpc>
                <a:spcPct val="120000"/>
              </a:lnSpc>
            </a:pPr>
            <a:r>
              <a:rPr lang="en-IN" sz="1800" dirty="0" smtClean="0">
                <a:latin typeface="+mn-lt"/>
              </a:rPr>
              <a:t>Joined Jeganath cooperative and got a</a:t>
            </a:r>
            <a:r>
              <a:rPr lang="en-US" sz="1800" dirty="0" smtClean="0">
                <a:latin typeface="+mn-lt"/>
              </a:rPr>
              <a:t> </a:t>
            </a:r>
            <a:r>
              <a:rPr lang="en-IN" sz="1800" dirty="0" smtClean="0">
                <a:latin typeface="+mn-lt"/>
              </a:rPr>
              <a:t>subsidized loan from NABARD.</a:t>
            </a:r>
          </a:p>
          <a:p>
            <a:pPr>
              <a:lnSpc>
                <a:spcPct val="120000"/>
              </a:lnSpc>
            </a:pPr>
            <a:r>
              <a:rPr lang="en-IN" sz="1800" dirty="0" smtClean="0">
                <a:latin typeface="+mn-lt"/>
              </a:rPr>
              <a:t>Purchased new cows and now earns INR 12,000</a:t>
            </a:r>
            <a:r>
              <a:rPr lang="en-IN" sz="1800" dirty="0" smtClean="0">
                <a:latin typeface="+mn-lt"/>
                <a:sym typeface="Symbol"/>
              </a:rPr>
              <a:t></a:t>
            </a:r>
            <a:r>
              <a:rPr lang="en-IN" sz="1800" dirty="0" smtClean="0">
                <a:latin typeface="+mn-lt"/>
              </a:rPr>
              <a:t>15,000 per month (USD 200</a:t>
            </a:r>
            <a:r>
              <a:rPr lang="en-IN" sz="1800" dirty="0" smtClean="0">
                <a:latin typeface="+mn-lt"/>
                <a:sym typeface="Symbol"/>
              </a:rPr>
              <a:t></a:t>
            </a:r>
            <a:r>
              <a:rPr lang="en-IN" sz="1800" dirty="0" smtClean="0">
                <a:latin typeface="+mn-lt"/>
              </a:rPr>
              <a:t>220), twice his factory wages. </a:t>
            </a:r>
          </a:p>
        </p:txBody>
      </p:sp>
      <p:pic>
        <p:nvPicPr>
          <p:cNvPr id="6" name="Picture 5" descr="09_MilkIT_Picture_Box9.1.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860032" y="1137762"/>
            <a:ext cx="4283968" cy="5720237"/>
          </a:xfrm>
          <a:prstGeom prst="rect">
            <a:avLst/>
          </a:prstGeom>
        </p:spPr>
      </p:pic>
      <p:sp>
        <p:nvSpPr>
          <p:cNvPr id="5" name="Title 4"/>
          <p:cNvSpPr>
            <a:spLocks noGrp="1"/>
          </p:cNvSpPr>
          <p:nvPr>
            <p:ph type="title"/>
          </p:nvPr>
        </p:nvSpPr>
        <p:spPr/>
        <p:txBody>
          <a:bodyPr/>
          <a:lstStyle/>
          <a:p>
            <a:r>
              <a:rPr lang="en-US" dirty="0"/>
              <a:t>Impact of the </a:t>
            </a:r>
            <a:r>
              <a:rPr lang="en-US" dirty="0" err="1"/>
              <a:t>MilkIT</a:t>
            </a:r>
            <a:r>
              <a:rPr lang="en-US" dirty="0"/>
              <a:t> IP</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268760"/>
            <a:ext cx="8568952" cy="5589240"/>
          </a:xfrm>
        </p:spPr>
        <p:txBody>
          <a:bodyPr>
            <a:noAutofit/>
          </a:bodyPr>
          <a:lstStyle/>
          <a:p>
            <a:pPr>
              <a:buNone/>
            </a:pPr>
            <a:r>
              <a:rPr lang="en-GB" sz="2200" dirty="0" smtClean="0">
                <a:latin typeface="+mn-lt"/>
              </a:rPr>
              <a:t>Increased income, employment &amp; savings</a:t>
            </a:r>
            <a:endParaRPr lang="en-IN" sz="2200" dirty="0" smtClean="0">
              <a:latin typeface="+mn-lt"/>
            </a:endParaRPr>
          </a:p>
          <a:p>
            <a:pPr lvl="0"/>
            <a:r>
              <a:rPr lang="en-GB" sz="1800" dirty="0" smtClean="0">
                <a:latin typeface="+mn-lt"/>
              </a:rPr>
              <a:t>Over 100 farmers earn between </a:t>
            </a:r>
            <a:r>
              <a:rPr lang="en-IN" sz="1800" dirty="0" smtClean="0">
                <a:latin typeface="+mn-lt"/>
              </a:rPr>
              <a:t>INR 600 to 6000 per month selling milk.</a:t>
            </a:r>
          </a:p>
          <a:p>
            <a:pPr lvl="0"/>
            <a:r>
              <a:rPr lang="en-IN" sz="1800" dirty="0" smtClean="0">
                <a:latin typeface="+mn-lt"/>
              </a:rPr>
              <a:t>Most income goes to women who invest in their children’s education.</a:t>
            </a:r>
          </a:p>
          <a:p>
            <a:pPr lvl="0"/>
            <a:r>
              <a:rPr lang="en-GB" sz="1800" dirty="0" smtClean="0">
                <a:latin typeface="+mn-lt"/>
              </a:rPr>
              <a:t>7 people are directly employed in milk selling.</a:t>
            </a:r>
            <a:endParaRPr lang="en-IN" sz="1800" dirty="0" smtClean="0">
              <a:latin typeface="+mn-lt"/>
            </a:endParaRPr>
          </a:p>
          <a:p>
            <a:pPr lvl="0"/>
            <a:r>
              <a:rPr lang="en-GB" sz="1800" dirty="0" smtClean="0">
                <a:latin typeface="+mn-lt"/>
              </a:rPr>
              <a:t>In </a:t>
            </a:r>
            <a:r>
              <a:rPr lang="en-GB" sz="1800" dirty="0" err="1" smtClean="0">
                <a:latin typeface="+mn-lt"/>
              </a:rPr>
              <a:t>Sult</a:t>
            </a:r>
            <a:r>
              <a:rPr lang="en-GB" sz="1800" dirty="0" smtClean="0">
                <a:latin typeface="+mn-lt"/>
              </a:rPr>
              <a:t>, over 100 households use dairy collection centres.</a:t>
            </a:r>
            <a:endParaRPr lang="en-IN" sz="1800" dirty="0" smtClean="0">
              <a:latin typeface="+mn-lt"/>
            </a:endParaRPr>
          </a:p>
          <a:p>
            <a:pPr lvl="0"/>
            <a:r>
              <a:rPr lang="en-GB" sz="1800" dirty="0" smtClean="0">
                <a:latin typeface="+mn-lt"/>
              </a:rPr>
              <a:t>Families attending IP meetings saved 5 times more than other families.</a:t>
            </a:r>
            <a:endParaRPr lang="en-IN" sz="1800" dirty="0" smtClean="0">
              <a:latin typeface="+mn-lt"/>
            </a:endParaRPr>
          </a:p>
          <a:p>
            <a:pPr lvl="0"/>
            <a:r>
              <a:rPr lang="en-IN" sz="1800" dirty="0" smtClean="0">
                <a:latin typeface="+mn-lt"/>
              </a:rPr>
              <a:t>Farmers attending IP meetings fed animals improved forage for 50 days compared to 12 days for non-participating households. </a:t>
            </a:r>
          </a:p>
          <a:p>
            <a:pPr>
              <a:buNone/>
            </a:pPr>
            <a:endParaRPr lang="en-IN" sz="2200" dirty="0" smtClean="0">
              <a:latin typeface="+mn-lt"/>
            </a:endParaRPr>
          </a:p>
          <a:p>
            <a:pPr>
              <a:buNone/>
            </a:pPr>
            <a:r>
              <a:rPr lang="en-GB" sz="2200" dirty="0" smtClean="0">
                <a:latin typeface="+mn-lt"/>
              </a:rPr>
              <a:t>Increased communication between stakeholders</a:t>
            </a:r>
            <a:endParaRPr lang="en-IN" sz="2200" dirty="0" smtClean="0">
              <a:latin typeface="+mn-lt"/>
            </a:endParaRPr>
          </a:p>
          <a:p>
            <a:pPr lvl="0"/>
            <a:r>
              <a:rPr lang="en-GB" sz="1800" dirty="0" smtClean="0">
                <a:latin typeface="+mn-lt"/>
              </a:rPr>
              <a:t>The IP identified producer representatives and communicated feedback of IP meetings back into villages through them.</a:t>
            </a:r>
            <a:endParaRPr lang="en-IN" sz="1800" dirty="0" smtClean="0">
              <a:latin typeface="+mn-lt"/>
            </a:endParaRPr>
          </a:p>
          <a:p>
            <a:pPr lvl="0"/>
            <a:r>
              <a:rPr lang="en-GB" sz="1800" dirty="0" smtClean="0">
                <a:latin typeface="+mn-lt"/>
              </a:rPr>
              <a:t>Women had unprecedented opportunity to communicate with </a:t>
            </a:r>
            <a:r>
              <a:rPr lang="en-IN" sz="1800" dirty="0" smtClean="0">
                <a:latin typeface="+mn-lt"/>
              </a:rPr>
              <a:t>higher-level officers of stakeholder institutions.</a:t>
            </a:r>
          </a:p>
          <a:p>
            <a:pPr lvl="0"/>
            <a:r>
              <a:rPr lang="en-IN" sz="1800" dirty="0" smtClean="0">
                <a:latin typeface="+mn-lt"/>
              </a:rPr>
              <a:t>Stakeholder institutions could efficiently engage with larger groups of development-oriented smallholder producers through the IP. </a:t>
            </a:r>
          </a:p>
          <a:p>
            <a:endParaRPr lang="en-IN" sz="2200" dirty="0">
              <a:latin typeface="+mn-lt"/>
            </a:endParaRPr>
          </a:p>
        </p:txBody>
      </p:sp>
      <p:sp>
        <p:nvSpPr>
          <p:cNvPr id="4" name="Title 3"/>
          <p:cNvSpPr>
            <a:spLocks noGrp="1"/>
          </p:cNvSpPr>
          <p:nvPr>
            <p:ph type="title"/>
          </p:nvPr>
        </p:nvSpPr>
        <p:spPr/>
        <p:txBody>
          <a:bodyPr/>
          <a:lstStyle/>
          <a:p>
            <a:r>
              <a:rPr lang="en-IN" dirty="0"/>
              <a:t>Impact of the MilkIT IP</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55976" y="1340768"/>
            <a:ext cx="4536504" cy="5517232"/>
          </a:xfrm>
        </p:spPr>
        <p:txBody>
          <a:bodyPr>
            <a:normAutofit/>
          </a:bodyPr>
          <a:lstStyle/>
          <a:p>
            <a:r>
              <a:rPr lang="en-IN" sz="3000" dirty="0">
                <a:latin typeface="+mn-lt"/>
              </a:rPr>
              <a:t>Desire of smallholder producers to generate income through dairy </a:t>
            </a:r>
            <a:r>
              <a:rPr lang="en-IN" sz="3000" dirty="0" smtClean="0">
                <a:latin typeface="+mn-lt"/>
              </a:rPr>
              <a:t>production.</a:t>
            </a:r>
          </a:p>
          <a:p>
            <a:r>
              <a:rPr lang="en-IN" sz="3000" dirty="0">
                <a:latin typeface="+mn-lt"/>
              </a:rPr>
              <a:t>Supportive institutional </a:t>
            </a:r>
            <a:r>
              <a:rPr lang="en-IN" sz="3000" dirty="0" smtClean="0">
                <a:latin typeface="+mn-lt"/>
              </a:rPr>
              <a:t>landscape.</a:t>
            </a:r>
            <a:endParaRPr lang="en-IN" sz="3000" dirty="0">
              <a:latin typeface="+mn-lt"/>
            </a:endParaRPr>
          </a:p>
          <a:p>
            <a:r>
              <a:rPr lang="en-IN" sz="3000" dirty="0" smtClean="0">
                <a:latin typeface="+mn-lt"/>
              </a:rPr>
              <a:t>Introduction </a:t>
            </a:r>
            <a:r>
              <a:rPr lang="en-IN" sz="3000" dirty="0">
                <a:latin typeface="+mn-lt"/>
              </a:rPr>
              <a:t>of complementary </a:t>
            </a:r>
            <a:r>
              <a:rPr lang="en-IN" sz="3000" dirty="0" smtClean="0">
                <a:latin typeface="+mn-lt"/>
              </a:rPr>
              <a:t>technologies.</a:t>
            </a:r>
          </a:p>
          <a:p>
            <a:endParaRPr lang="en-IN" dirty="0" smtClean="0">
              <a:latin typeface="+mn-lt"/>
            </a:endParaRPr>
          </a:p>
        </p:txBody>
      </p:sp>
      <p:pic>
        <p:nvPicPr>
          <p:cNvPr id="5" name="Picture 4" descr="3971505432_b2b964209a_o.jpg"/>
          <p:cNvPicPr>
            <a:picLocks noChangeAspect="1"/>
          </p:cNvPicPr>
          <p:nvPr/>
        </p:nvPicPr>
        <p:blipFill>
          <a:blip r:embed="rId3" cstate="print"/>
          <a:stretch>
            <a:fillRect/>
          </a:stretch>
        </p:blipFill>
        <p:spPr>
          <a:xfrm>
            <a:off x="323528" y="1340768"/>
            <a:ext cx="3960440" cy="5178796"/>
          </a:xfrm>
          <a:prstGeom prst="rect">
            <a:avLst/>
          </a:prstGeom>
        </p:spPr>
      </p:pic>
      <p:sp>
        <p:nvSpPr>
          <p:cNvPr id="4" name="Title 3"/>
          <p:cNvSpPr>
            <a:spLocks noGrp="1"/>
          </p:cNvSpPr>
          <p:nvPr>
            <p:ph type="title"/>
          </p:nvPr>
        </p:nvSpPr>
        <p:spPr/>
        <p:txBody>
          <a:bodyPr/>
          <a:lstStyle/>
          <a:p>
            <a:r>
              <a:rPr lang="en-US" dirty="0"/>
              <a:t>Factors that contributed to </a:t>
            </a:r>
            <a:r>
              <a:rPr lang="en-US" dirty="0" smtClean="0"/>
              <a:t>impact</a:t>
            </a:r>
            <a:endParaRPr lang="en-US" dirty="0"/>
          </a:p>
        </p:txBody>
      </p:sp>
    </p:spTree>
    <p:extLst>
      <p:ext uri="{BB962C8B-B14F-4D97-AF65-F5344CB8AC3E}">
        <p14:creationId xmlns:p14="http://schemas.microsoft.com/office/powerpoint/2010/main" val="18693757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91264" cy="5589240"/>
          </a:xfrm>
        </p:spPr>
        <p:txBody>
          <a:bodyPr>
            <a:normAutofit fontScale="92500"/>
          </a:bodyPr>
          <a:lstStyle/>
          <a:p>
            <a:pPr lvl="0"/>
            <a:r>
              <a:rPr lang="en-IN" sz="2600" dirty="0" smtClean="0">
                <a:latin typeface="+mn-lt"/>
              </a:rPr>
              <a:t>The animal husbandry (AH) department adjusted its policy to support construction of fodder troughs, grassland improvement and improved buffalo breeding.</a:t>
            </a:r>
          </a:p>
          <a:p>
            <a:pPr lvl="0"/>
            <a:r>
              <a:rPr lang="en-IN" sz="2600" dirty="0" smtClean="0">
                <a:latin typeface="+mn-lt"/>
              </a:rPr>
              <a:t>Organizations like the AH department and IFAD loan projects are interested in promoting the adapted fodder chopper and feed troughs. </a:t>
            </a:r>
          </a:p>
          <a:p>
            <a:pPr lvl="0"/>
            <a:r>
              <a:rPr lang="en-IN" sz="2600" dirty="0" smtClean="0">
                <a:latin typeface="+mn-lt"/>
              </a:rPr>
              <a:t>Stakeholder NGOs and the AH department have widely acknowledged the potential of dual purpose crops.</a:t>
            </a:r>
          </a:p>
          <a:p>
            <a:pPr lvl="0"/>
            <a:r>
              <a:rPr lang="en-IN" sz="2600" dirty="0" err="1" smtClean="0">
                <a:latin typeface="+mn-lt"/>
              </a:rPr>
              <a:t>Aanchal</a:t>
            </a:r>
            <a:r>
              <a:rPr lang="en-IN" sz="2600" dirty="0" smtClean="0">
                <a:latin typeface="+mn-lt"/>
              </a:rPr>
              <a:t> is looking into wider application of how the village co-operative regulations adapted to the local situation. It is also looking at improved targeting of potential supplier communities and realizes that improved monitoring and transparency of payment systems is required to regain the trust of smallholder producers.</a:t>
            </a:r>
          </a:p>
          <a:p>
            <a:endParaRPr lang="en-IN" dirty="0">
              <a:latin typeface="+mn-lt"/>
            </a:endParaRPr>
          </a:p>
        </p:txBody>
      </p:sp>
      <p:sp>
        <p:nvSpPr>
          <p:cNvPr id="4" name="Title 3"/>
          <p:cNvSpPr>
            <a:spLocks noGrp="1"/>
          </p:cNvSpPr>
          <p:nvPr>
            <p:ph type="title"/>
          </p:nvPr>
        </p:nvSpPr>
        <p:spPr/>
        <p:txBody>
          <a:bodyPr/>
          <a:lstStyle/>
          <a:p>
            <a:r>
              <a:rPr lang="en-US" dirty="0"/>
              <a:t>Future and </a:t>
            </a:r>
            <a:r>
              <a:rPr lang="en-US" dirty="0" smtClean="0"/>
              <a:t>forward </a:t>
            </a:r>
            <a:r>
              <a:rPr lang="en-US" dirty="0"/>
              <a:t>linkages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lvl="0"/>
            <a:r>
              <a:rPr lang="en-IN" dirty="0" smtClean="0">
                <a:latin typeface="+mn-lt"/>
              </a:rPr>
              <a:t>Institutional </a:t>
            </a:r>
            <a:r>
              <a:rPr lang="en-IN" dirty="0">
                <a:latin typeface="+mn-lt"/>
              </a:rPr>
              <a:t>changes in milk marketing provided a major incentive for farmers to invest in feed and breed improvements despite the associated higher input costs.</a:t>
            </a:r>
            <a:endParaRPr lang="en-US" dirty="0">
              <a:latin typeface="+mn-lt"/>
            </a:endParaRPr>
          </a:p>
          <a:p>
            <a:pPr lvl="0"/>
            <a:r>
              <a:rPr lang="en-IN" dirty="0">
                <a:latin typeface="+mn-lt"/>
              </a:rPr>
              <a:t>In regards to </a:t>
            </a:r>
            <a:r>
              <a:rPr lang="en-IN" dirty="0" smtClean="0">
                <a:latin typeface="+mn-lt"/>
              </a:rPr>
              <a:t>feeding, simple </a:t>
            </a:r>
            <a:r>
              <a:rPr lang="en-IN" dirty="0">
                <a:latin typeface="+mn-lt"/>
              </a:rPr>
              <a:t>interventions like fodder troughs and concentrate feedings, </a:t>
            </a:r>
            <a:r>
              <a:rPr lang="en-IN" dirty="0" smtClean="0">
                <a:latin typeface="+mn-lt"/>
              </a:rPr>
              <a:t>resulting </a:t>
            </a:r>
            <a:r>
              <a:rPr lang="en-IN" dirty="0">
                <a:latin typeface="+mn-lt"/>
              </a:rPr>
              <a:t>in near-immediate </a:t>
            </a:r>
            <a:r>
              <a:rPr lang="en-IN" dirty="0" smtClean="0">
                <a:latin typeface="+mn-lt"/>
              </a:rPr>
              <a:t>benefits, were </a:t>
            </a:r>
            <a:r>
              <a:rPr lang="en-IN" dirty="0">
                <a:latin typeface="+mn-lt"/>
              </a:rPr>
              <a:t>more attractive to farmers initially than more complex packages with longer time horizons </a:t>
            </a:r>
            <a:r>
              <a:rPr lang="en-IN" dirty="0" smtClean="0">
                <a:latin typeface="+mn-lt"/>
              </a:rPr>
              <a:t>(such </a:t>
            </a:r>
            <a:r>
              <a:rPr lang="en-IN" dirty="0">
                <a:latin typeface="+mn-lt"/>
              </a:rPr>
              <a:t>as grass-land </a:t>
            </a:r>
            <a:r>
              <a:rPr lang="en-IN" dirty="0" smtClean="0">
                <a:latin typeface="+mn-lt"/>
              </a:rPr>
              <a:t>development).</a:t>
            </a:r>
            <a:endParaRPr lang="en-US" dirty="0">
              <a:latin typeface="+mn-lt"/>
            </a:endParaRPr>
          </a:p>
          <a:p>
            <a:endParaRPr lang="en-US" dirty="0">
              <a:latin typeface="+mn-lt"/>
            </a:endParaRPr>
          </a:p>
        </p:txBody>
      </p:sp>
      <p:sp>
        <p:nvSpPr>
          <p:cNvPr id="4" name="Title 3"/>
          <p:cNvSpPr>
            <a:spLocks noGrp="1"/>
          </p:cNvSpPr>
          <p:nvPr>
            <p:ph type="title"/>
          </p:nvPr>
        </p:nvSpPr>
        <p:spPr/>
        <p:txBody>
          <a:bodyPr/>
          <a:lstStyle/>
          <a:p>
            <a:r>
              <a:rPr lang="en-US" dirty="0"/>
              <a:t>Takeaways: C</a:t>
            </a:r>
            <a:r>
              <a:rPr lang="en-US" dirty="0" smtClean="0"/>
              <a:t>ontent </a:t>
            </a:r>
            <a:r>
              <a:rPr lang="en-US" dirty="0"/>
              <a:t>m</a:t>
            </a:r>
            <a:r>
              <a:rPr lang="en-US" dirty="0" smtClean="0"/>
              <a:t>atter</a:t>
            </a:r>
            <a:endParaRPr lang="en-US" dirty="0"/>
          </a:p>
        </p:txBody>
      </p:sp>
    </p:spTree>
    <p:extLst>
      <p:ext uri="{BB962C8B-B14F-4D97-AF65-F5344CB8AC3E}">
        <p14:creationId xmlns:p14="http://schemas.microsoft.com/office/powerpoint/2010/main" val="27944691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395536" y="1371600"/>
            <a:ext cx="8352928" cy="5105400"/>
          </a:xfrm>
        </p:spPr>
        <p:txBody>
          <a:bodyPr/>
          <a:lstStyle/>
          <a:p>
            <a:pPr marL="0" indent="0">
              <a:buNone/>
            </a:pPr>
            <a:r>
              <a:rPr lang="en-IN" sz="2600" dirty="0">
                <a:latin typeface="+mn-lt"/>
              </a:rPr>
              <a:t>Key </a:t>
            </a:r>
            <a:r>
              <a:rPr lang="en-IN" sz="2600" dirty="0" smtClean="0">
                <a:latin typeface="+mn-lt"/>
              </a:rPr>
              <a:t>themes </a:t>
            </a:r>
            <a:r>
              <a:rPr lang="en-IN" sz="2600" dirty="0"/>
              <a:t>c</a:t>
            </a:r>
            <a:r>
              <a:rPr lang="en-IN" sz="2600" dirty="0" smtClean="0">
                <a:latin typeface="+mn-lt"/>
              </a:rPr>
              <a:t>overed</a:t>
            </a:r>
            <a:endParaRPr lang="en-US" sz="2600" dirty="0">
              <a:latin typeface="+mn-lt"/>
            </a:endParaRPr>
          </a:p>
          <a:p>
            <a:pPr lvl="0"/>
            <a:r>
              <a:rPr lang="en-IN" sz="1800" dirty="0" smtClean="0">
                <a:latin typeface="+mn-lt"/>
              </a:rPr>
              <a:t>Institutional </a:t>
            </a:r>
            <a:r>
              <a:rPr lang="en-IN" sz="1800" dirty="0"/>
              <a:t>i</a:t>
            </a:r>
            <a:r>
              <a:rPr lang="en-IN" sz="1800" dirty="0" smtClean="0">
                <a:latin typeface="+mn-lt"/>
              </a:rPr>
              <a:t>nnovation: Productivity innovation.</a:t>
            </a:r>
            <a:endParaRPr lang="en-US" sz="1800" dirty="0">
              <a:latin typeface="+mn-lt"/>
            </a:endParaRPr>
          </a:p>
          <a:p>
            <a:pPr lvl="0"/>
            <a:r>
              <a:rPr lang="en-IN" sz="1800" dirty="0">
                <a:latin typeface="+mn-lt"/>
              </a:rPr>
              <a:t>Multi-stakeholder </a:t>
            </a:r>
            <a:r>
              <a:rPr lang="en-IN" sz="1800" dirty="0" smtClean="0">
                <a:latin typeface="+mn-lt"/>
              </a:rPr>
              <a:t>participation.</a:t>
            </a:r>
            <a:endParaRPr lang="en-US" sz="1800" dirty="0">
              <a:latin typeface="+mn-lt"/>
            </a:endParaRPr>
          </a:p>
          <a:p>
            <a:pPr lvl="0"/>
            <a:r>
              <a:rPr lang="en-IN" sz="1800" dirty="0">
                <a:latin typeface="+mn-lt"/>
              </a:rPr>
              <a:t>Well-designed platform innovation functions leading to </a:t>
            </a:r>
            <a:r>
              <a:rPr lang="en-IN" sz="1800" dirty="0" smtClean="0">
                <a:latin typeface="+mn-lt"/>
              </a:rPr>
              <a:t>impact.</a:t>
            </a:r>
            <a:endParaRPr lang="en-US" sz="1800" dirty="0">
              <a:latin typeface="+mn-lt"/>
            </a:endParaRPr>
          </a:p>
          <a:p>
            <a:pPr marL="0" indent="0">
              <a:buNone/>
            </a:pPr>
            <a:endParaRPr lang="en-US" sz="1800" dirty="0">
              <a:latin typeface="+mn-lt"/>
            </a:endParaRPr>
          </a:p>
          <a:p>
            <a:pPr marL="0" indent="0">
              <a:buNone/>
            </a:pPr>
            <a:r>
              <a:rPr lang="en-IN" sz="2600" dirty="0" smtClean="0">
                <a:latin typeface="+mn-lt"/>
              </a:rPr>
              <a:t>Key </a:t>
            </a:r>
            <a:r>
              <a:rPr lang="en-IN" sz="2600" dirty="0"/>
              <a:t>l</a:t>
            </a:r>
            <a:r>
              <a:rPr lang="en-IN" sz="2600" dirty="0" smtClean="0">
                <a:latin typeface="+mn-lt"/>
              </a:rPr>
              <a:t>earning </a:t>
            </a:r>
            <a:r>
              <a:rPr lang="en-IN" sz="2600" dirty="0"/>
              <a:t>o</a:t>
            </a:r>
            <a:r>
              <a:rPr lang="en-IN" sz="2600" dirty="0" smtClean="0">
                <a:latin typeface="+mn-lt"/>
              </a:rPr>
              <a:t>utcomes</a:t>
            </a:r>
            <a:r>
              <a:rPr lang="en-IN" sz="2600" dirty="0">
                <a:latin typeface="+mn-lt"/>
              </a:rPr>
              <a:t> </a:t>
            </a:r>
            <a:endParaRPr lang="en-US" sz="2600" dirty="0">
              <a:latin typeface="+mn-lt"/>
            </a:endParaRPr>
          </a:p>
          <a:p>
            <a:pPr marL="0" indent="0">
              <a:buNone/>
            </a:pPr>
            <a:r>
              <a:rPr lang="en-IN" sz="1800" dirty="0">
                <a:latin typeface="+mn-lt"/>
              </a:rPr>
              <a:t>1. </a:t>
            </a:r>
            <a:r>
              <a:rPr lang="en-IN" sz="1800" dirty="0" smtClean="0">
                <a:latin typeface="+mn-lt"/>
              </a:rPr>
              <a:t>Use a real life case to understand how an IP created productivity innovations in dairy farming by boosting market linkages and improving feedstock.</a:t>
            </a:r>
            <a:endParaRPr lang="en-US" sz="1800" dirty="0">
              <a:latin typeface="+mn-lt"/>
            </a:endParaRPr>
          </a:p>
          <a:p>
            <a:pPr marL="0" indent="0">
              <a:buNone/>
            </a:pPr>
            <a:r>
              <a:rPr lang="en-IN" sz="1800" dirty="0">
                <a:latin typeface="+mn-lt"/>
              </a:rPr>
              <a:t>2. </a:t>
            </a:r>
            <a:r>
              <a:rPr lang="en-IN" sz="1800" dirty="0" smtClean="0">
                <a:latin typeface="+mn-lt"/>
              </a:rPr>
              <a:t>Understand how</a:t>
            </a:r>
            <a:r>
              <a:rPr lang="en-US" sz="1800" dirty="0" smtClean="0">
                <a:latin typeface="+mn-lt"/>
              </a:rPr>
              <a:t> </a:t>
            </a:r>
            <a:r>
              <a:rPr lang="en-IN" sz="1800" dirty="0" smtClean="0">
                <a:latin typeface="+mn-lt"/>
              </a:rPr>
              <a:t>to create grassroots-powered IPs through well-designed platform functions.</a:t>
            </a:r>
          </a:p>
          <a:p>
            <a:pPr marL="0" indent="0">
              <a:buNone/>
            </a:pPr>
            <a:r>
              <a:rPr lang="en-IN" sz="1800" dirty="0" smtClean="0">
                <a:latin typeface="+mn-lt"/>
              </a:rPr>
              <a:t>3. Learn </a:t>
            </a:r>
            <a:r>
              <a:rPr lang="en-IN" sz="1800" dirty="0">
                <a:latin typeface="+mn-lt"/>
              </a:rPr>
              <a:t>how </a:t>
            </a:r>
            <a:r>
              <a:rPr lang="en-IN" sz="1800" dirty="0" smtClean="0">
                <a:latin typeface="+mn-lt"/>
              </a:rPr>
              <a:t>IPs can facilitate </a:t>
            </a:r>
            <a:r>
              <a:rPr lang="en-IN" sz="1800" dirty="0">
                <a:latin typeface="+mn-lt"/>
              </a:rPr>
              <a:t>multi-stakeholder participation and engagement, in order to create robust Innovative </a:t>
            </a:r>
            <a:r>
              <a:rPr lang="en-IN" sz="1800" dirty="0" smtClean="0">
                <a:latin typeface="+mn-lt"/>
              </a:rPr>
              <a:t>Platforms that solve complex challenges.</a:t>
            </a:r>
            <a:endParaRPr lang="en-US" sz="1800" dirty="0">
              <a:latin typeface="+mn-lt"/>
            </a:endParaRPr>
          </a:p>
          <a:p>
            <a:pPr marL="0" indent="0">
              <a:buNone/>
            </a:pPr>
            <a:r>
              <a:rPr lang="en-IN" sz="1800" dirty="0" smtClean="0">
                <a:latin typeface="+mn-lt"/>
              </a:rPr>
              <a:t>4. Discuss how </a:t>
            </a:r>
            <a:r>
              <a:rPr lang="en-IN" sz="1800" dirty="0">
                <a:latin typeface="+mn-lt"/>
              </a:rPr>
              <a:t>collaboration and communication between multiple stakeholders can be increased to create positive outcomes within an Innovation Platform (IP).</a:t>
            </a:r>
            <a:endParaRPr lang="en-US" sz="1800" dirty="0">
              <a:latin typeface="+mn-lt"/>
            </a:endParaRPr>
          </a:p>
          <a:p>
            <a:endParaRPr lang="en-US" sz="1600" dirty="0">
              <a:latin typeface="+mn-lt"/>
            </a:endParaRPr>
          </a:p>
        </p:txBody>
      </p:sp>
      <p:sp>
        <p:nvSpPr>
          <p:cNvPr id="2" name="Title 1"/>
          <p:cNvSpPr>
            <a:spLocks noGrp="1"/>
          </p:cNvSpPr>
          <p:nvPr>
            <p:ph type="title"/>
          </p:nvPr>
        </p:nvSpPr>
        <p:spPr/>
        <p:txBody>
          <a:bodyPr/>
          <a:lstStyle/>
          <a:p>
            <a:r>
              <a:rPr lang="en-US" dirty="0"/>
              <a:t>Objectives of the session</a:t>
            </a:r>
          </a:p>
        </p:txBody>
      </p:sp>
    </p:spTree>
    <p:extLst>
      <p:ext uri="{BB962C8B-B14F-4D97-AF65-F5344CB8AC3E}">
        <p14:creationId xmlns:p14="http://schemas.microsoft.com/office/powerpoint/2010/main" val="8849278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5400600"/>
          </a:xfrm>
        </p:spPr>
        <p:txBody>
          <a:bodyPr>
            <a:normAutofit fontScale="77500" lnSpcReduction="20000"/>
          </a:bodyPr>
          <a:lstStyle/>
          <a:p>
            <a:pPr lvl="0"/>
            <a:r>
              <a:rPr lang="en-IN" dirty="0" smtClean="0">
                <a:latin typeface="+mn-lt"/>
              </a:rPr>
              <a:t>Actual </a:t>
            </a:r>
            <a:r>
              <a:rPr lang="en-IN" dirty="0">
                <a:latin typeface="+mn-lt"/>
              </a:rPr>
              <a:t>changes differed considerably between the platforms, thus highlighting that the platforms should be left free to decide which interventions to prioritize.</a:t>
            </a:r>
            <a:endParaRPr lang="en-US" dirty="0">
              <a:latin typeface="+mn-lt"/>
            </a:endParaRPr>
          </a:p>
          <a:p>
            <a:pPr lvl="0"/>
            <a:r>
              <a:rPr lang="en-IN" dirty="0">
                <a:latin typeface="+mn-lt"/>
              </a:rPr>
              <a:t>It is important to support interventions through consistent documentation if they are to have wider acceptance.</a:t>
            </a:r>
            <a:endParaRPr lang="en-US" dirty="0">
              <a:latin typeface="+mn-lt"/>
            </a:endParaRPr>
          </a:p>
          <a:p>
            <a:pPr lvl="0"/>
            <a:r>
              <a:rPr lang="en-IN" dirty="0">
                <a:latin typeface="+mn-lt"/>
              </a:rPr>
              <a:t>It is crucial for IPs to enable farmers to have their voice heard, which will lead to more efficient development efforts.</a:t>
            </a:r>
            <a:endParaRPr lang="en-US" dirty="0">
              <a:latin typeface="+mn-lt"/>
            </a:endParaRPr>
          </a:p>
          <a:p>
            <a:pPr lvl="0"/>
            <a:r>
              <a:rPr lang="en-IN" dirty="0">
                <a:latin typeface="+mn-lt"/>
              </a:rPr>
              <a:t>The longer-term effects of IPs are chalked down not to any specific intervention but </a:t>
            </a:r>
            <a:r>
              <a:rPr lang="en-IN" dirty="0" smtClean="0">
                <a:latin typeface="+mn-lt"/>
              </a:rPr>
              <a:t>to </a:t>
            </a:r>
            <a:r>
              <a:rPr lang="en-IN" dirty="0">
                <a:latin typeface="+mn-lt"/>
              </a:rPr>
              <a:t>better communication and collaboration </a:t>
            </a:r>
            <a:r>
              <a:rPr lang="en-IN" dirty="0" smtClean="0">
                <a:latin typeface="+mn-lt"/>
              </a:rPr>
              <a:t>between the </a:t>
            </a:r>
            <a:r>
              <a:rPr lang="en-IN" dirty="0">
                <a:latin typeface="+mn-lt"/>
              </a:rPr>
              <a:t>various stakeholders.</a:t>
            </a:r>
            <a:endParaRPr lang="en-US" dirty="0">
              <a:latin typeface="+mn-lt"/>
            </a:endParaRPr>
          </a:p>
          <a:p>
            <a:pPr lvl="0"/>
            <a:r>
              <a:rPr lang="en-IN" dirty="0">
                <a:latin typeface="+mn-lt"/>
              </a:rPr>
              <a:t>IP partners have identified certain key lessons from the projects and are changing their own activities </a:t>
            </a:r>
            <a:r>
              <a:rPr lang="en-IN">
                <a:latin typeface="+mn-lt"/>
              </a:rPr>
              <a:t>and </a:t>
            </a:r>
            <a:r>
              <a:rPr lang="en-IN" smtClean="0">
                <a:latin typeface="+mn-lt"/>
              </a:rPr>
              <a:t>approaches </a:t>
            </a:r>
            <a:r>
              <a:rPr lang="en-IN" dirty="0">
                <a:latin typeface="+mn-lt"/>
              </a:rPr>
              <a:t>while investing in wider dissemination, thus creating massive out-scaling potential.</a:t>
            </a:r>
            <a:endParaRPr lang="en-US" dirty="0">
              <a:latin typeface="+mn-lt"/>
            </a:endParaRPr>
          </a:p>
          <a:p>
            <a:endParaRPr lang="en-US" dirty="0">
              <a:latin typeface="+mn-lt"/>
            </a:endParaRPr>
          </a:p>
        </p:txBody>
      </p:sp>
      <p:sp>
        <p:nvSpPr>
          <p:cNvPr id="4" name="Title 3"/>
          <p:cNvSpPr>
            <a:spLocks noGrp="1"/>
          </p:cNvSpPr>
          <p:nvPr>
            <p:ph type="title"/>
          </p:nvPr>
        </p:nvSpPr>
        <p:spPr/>
        <p:txBody>
          <a:bodyPr/>
          <a:lstStyle/>
          <a:p>
            <a:r>
              <a:rPr lang="en-US" dirty="0"/>
              <a:t>Takeaways: </a:t>
            </a:r>
            <a:r>
              <a:rPr lang="en-IN" dirty="0"/>
              <a:t>P</a:t>
            </a:r>
            <a:r>
              <a:rPr lang="en-IN" dirty="0" smtClean="0"/>
              <a:t>rocess</a:t>
            </a:r>
            <a:endParaRPr lang="en-US" dirty="0"/>
          </a:p>
        </p:txBody>
      </p:sp>
    </p:spTree>
    <p:extLst>
      <p:ext uri="{BB962C8B-B14F-4D97-AF65-F5344CB8AC3E}">
        <p14:creationId xmlns:p14="http://schemas.microsoft.com/office/powerpoint/2010/main" val="25657135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6480517255_a8b49a453b_o.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57275" y="1155490"/>
            <a:ext cx="600437" cy="695570"/>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36096" y="1148593"/>
            <a:ext cx="1824590" cy="702467"/>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79712" y="1155490"/>
            <a:ext cx="721879" cy="721879"/>
          </a:xfrm>
          <a:prstGeom prst="rect">
            <a:avLst/>
          </a:prstGeom>
        </p:spPr>
      </p:pic>
    </p:spTree>
    <p:extLst>
      <p:ext uri="{BB962C8B-B14F-4D97-AF65-F5344CB8AC3E}">
        <p14:creationId xmlns:p14="http://schemas.microsoft.com/office/powerpoint/2010/main" val="2282770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2636912"/>
            <a:ext cx="4608512" cy="4525963"/>
          </a:xfrm>
        </p:spPr>
        <p:txBody>
          <a:bodyPr/>
          <a:lstStyle/>
          <a:p>
            <a:r>
              <a:rPr lang="en-IN" dirty="0">
                <a:latin typeface="+mn-lt"/>
              </a:rPr>
              <a:t>Who is our protagonist?</a:t>
            </a:r>
          </a:p>
          <a:p>
            <a:endParaRPr lang="en-IN" dirty="0">
              <a:latin typeface="+mn-lt"/>
            </a:endParaRPr>
          </a:p>
          <a:p>
            <a:r>
              <a:rPr lang="en-IN" dirty="0">
                <a:latin typeface="+mn-lt"/>
              </a:rPr>
              <a:t>What keeps her up </a:t>
            </a:r>
            <a:r>
              <a:rPr lang="en-IN" dirty="0" smtClean="0">
                <a:latin typeface="+mn-lt"/>
              </a:rPr>
              <a:t>at night?</a:t>
            </a:r>
            <a:r>
              <a:rPr lang="en-US" dirty="0" smtClean="0">
                <a:latin typeface="+mn-lt"/>
              </a:rPr>
              <a:t> </a:t>
            </a:r>
            <a:endParaRPr lang="en-IN" dirty="0">
              <a:latin typeface="+mn-lt"/>
            </a:endParaRPr>
          </a:p>
        </p:txBody>
      </p:sp>
      <p:pic>
        <p:nvPicPr>
          <p:cNvPr id="4" name="Content Placeholder 3" descr="6788798732_dfe1f83a98_z.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8800" y="1782762"/>
            <a:ext cx="3394472" cy="4525963"/>
          </a:xfrm>
          <a:prstGeom prst="rect">
            <a:avLst/>
          </a:prstGeom>
        </p:spPr>
      </p:pic>
      <p:sp>
        <p:nvSpPr>
          <p:cNvPr id="5" name="Title 4"/>
          <p:cNvSpPr>
            <a:spLocks noGrp="1"/>
          </p:cNvSpPr>
          <p:nvPr>
            <p:ph type="title"/>
          </p:nvPr>
        </p:nvSpPr>
        <p:spPr/>
        <p:txBody>
          <a:bodyPr/>
          <a:lstStyle/>
          <a:p>
            <a:r>
              <a:rPr lang="en-US" dirty="0" smtClean="0"/>
              <a:t>Introduction: </a:t>
            </a:r>
            <a:r>
              <a:rPr lang="en-US" dirty="0"/>
              <a:t>W</a:t>
            </a:r>
            <a:r>
              <a:rPr lang="en-US" dirty="0" smtClean="0"/>
              <a:t>hat’s </a:t>
            </a:r>
            <a:r>
              <a:rPr lang="en-US" dirty="0"/>
              <a:t>this case about?</a:t>
            </a:r>
          </a:p>
        </p:txBody>
      </p:sp>
    </p:spTree>
    <p:extLst>
      <p:ext uri="{BB962C8B-B14F-4D97-AF65-F5344CB8AC3E}">
        <p14:creationId xmlns:p14="http://schemas.microsoft.com/office/powerpoint/2010/main" val="978122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8229600" cy="4785395"/>
          </a:xfrm>
        </p:spPr>
        <p:txBody>
          <a:bodyPr>
            <a:normAutofit fontScale="92500" lnSpcReduction="20000"/>
          </a:bodyPr>
          <a:lstStyle/>
          <a:p>
            <a:r>
              <a:rPr lang="en-IN" dirty="0">
                <a:latin typeface="+mn-lt"/>
              </a:rPr>
              <a:t>Tulsi Devi is a 39-year-old widow from </a:t>
            </a:r>
            <a:r>
              <a:rPr lang="en-IN" dirty="0" smtClean="0">
                <a:latin typeface="+mn-lt"/>
              </a:rPr>
              <a:t>Uttarakhand</a:t>
            </a:r>
            <a:r>
              <a:rPr lang="en-IN" dirty="0">
                <a:latin typeface="+mn-lt"/>
              </a:rPr>
              <a:t>, </a:t>
            </a:r>
            <a:r>
              <a:rPr lang="en-IN" dirty="0" smtClean="0">
                <a:latin typeface="+mn-lt"/>
              </a:rPr>
              <a:t>India.</a:t>
            </a:r>
            <a:endParaRPr lang="en-IN" dirty="0">
              <a:latin typeface="+mn-lt"/>
            </a:endParaRPr>
          </a:p>
          <a:p>
            <a:r>
              <a:rPr lang="en-IN" dirty="0" smtClean="0">
                <a:latin typeface="+mn-lt"/>
              </a:rPr>
              <a:t>She was left with just 2 low-yielding dairy animals after her husband’s death and was far removed from the markets.</a:t>
            </a:r>
          </a:p>
          <a:p>
            <a:r>
              <a:rPr lang="en-IN" dirty="0" smtClean="0">
                <a:latin typeface="+mn-lt"/>
              </a:rPr>
              <a:t>Before </a:t>
            </a:r>
            <a:r>
              <a:rPr lang="en-IN" dirty="0">
                <a:latin typeface="+mn-lt"/>
              </a:rPr>
              <a:t>the </a:t>
            </a:r>
            <a:r>
              <a:rPr lang="en-IN" dirty="0" err="1">
                <a:latin typeface="+mn-lt"/>
              </a:rPr>
              <a:t>MilkIT</a:t>
            </a:r>
            <a:r>
              <a:rPr lang="en-IN" dirty="0">
                <a:latin typeface="+mn-lt"/>
              </a:rPr>
              <a:t> IP, she </a:t>
            </a:r>
            <a:r>
              <a:rPr lang="en-IN" dirty="0" smtClean="0">
                <a:latin typeface="+mn-lt"/>
              </a:rPr>
              <a:t>struggled to </a:t>
            </a:r>
            <a:r>
              <a:rPr lang="en-IN" dirty="0">
                <a:latin typeface="+mn-lt"/>
              </a:rPr>
              <a:t>pay school fees for her children and </a:t>
            </a:r>
            <a:r>
              <a:rPr lang="en-IN" dirty="0" smtClean="0">
                <a:latin typeface="+mn-lt"/>
              </a:rPr>
              <a:t>even had </a:t>
            </a:r>
            <a:r>
              <a:rPr lang="en-IN" dirty="0">
                <a:latin typeface="+mn-lt"/>
              </a:rPr>
              <a:t>to send </a:t>
            </a:r>
            <a:r>
              <a:rPr lang="en-IN" dirty="0" smtClean="0">
                <a:latin typeface="+mn-lt"/>
              </a:rPr>
              <a:t>her 15 year old son away </a:t>
            </a:r>
            <a:r>
              <a:rPr lang="en-IN" dirty="0">
                <a:latin typeface="+mn-lt"/>
              </a:rPr>
              <a:t>to a bigger city to find work. </a:t>
            </a:r>
          </a:p>
          <a:p>
            <a:r>
              <a:rPr lang="en-IN" dirty="0">
                <a:latin typeface="+mn-lt"/>
              </a:rPr>
              <a:t>After joining the </a:t>
            </a:r>
            <a:r>
              <a:rPr lang="en-IN" dirty="0" err="1">
                <a:latin typeface="+mn-lt"/>
              </a:rPr>
              <a:t>MilkIT</a:t>
            </a:r>
            <a:r>
              <a:rPr lang="en-IN" dirty="0">
                <a:latin typeface="+mn-lt"/>
              </a:rPr>
              <a:t> IP, she was able to generate a regular income and </a:t>
            </a:r>
            <a:r>
              <a:rPr lang="en-IN" dirty="0" smtClean="0">
                <a:latin typeface="+mn-lt"/>
              </a:rPr>
              <a:t>send </a:t>
            </a:r>
            <a:r>
              <a:rPr lang="en-IN" dirty="0">
                <a:latin typeface="+mn-lt"/>
              </a:rPr>
              <a:t>her children to school. </a:t>
            </a:r>
          </a:p>
          <a:p>
            <a:endParaRPr lang="en-IN" dirty="0" smtClean="0">
              <a:latin typeface="+mn-lt"/>
              <a:cs typeface="Times New Roman" pitchFamily="18" charset="0"/>
            </a:endParaRPr>
          </a:p>
        </p:txBody>
      </p:sp>
      <p:sp>
        <p:nvSpPr>
          <p:cNvPr id="4" name="Title 3"/>
          <p:cNvSpPr>
            <a:spLocks noGrp="1"/>
          </p:cNvSpPr>
          <p:nvPr>
            <p:ph type="title"/>
          </p:nvPr>
        </p:nvSpPr>
        <p:spPr/>
        <p:txBody>
          <a:bodyPr/>
          <a:lstStyle/>
          <a:p>
            <a:r>
              <a:rPr lang="en-US" dirty="0" err="1" smtClean="0"/>
              <a:t>Tulsi</a:t>
            </a:r>
            <a:r>
              <a:rPr lang="en-US" dirty="0" smtClean="0"/>
              <a:t> Devi</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6788798732_dfe1f83a98_z.jpg"/>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467544" y="1484784"/>
            <a:ext cx="3888432" cy="5184576"/>
          </a:xfrm>
        </p:spPr>
      </p:pic>
      <p:pic>
        <p:nvPicPr>
          <p:cNvPr id="5" name="Picture 4" descr="6788612764_4a74b9107a_z.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52021" y="1484785"/>
            <a:ext cx="3996443" cy="5136570"/>
          </a:xfrm>
          <a:prstGeom prst="rect">
            <a:avLst/>
          </a:prstGeom>
        </p:spPr>
      </p:pic>
      <p:sp>
        <p:nvSpPr>
          <p:cNvPr id="2" name="Title 1"/>
          <p:cNvSpPr>
            <a:spLocks noGrp="1"/>
          </p:cNvSpPr>
          <p:nvPr>
            <p:ph type="title"/>
          </p:nvPr>
        </p:nvSpPr>
        <p:spPr/>
        <p:txBody>
          <a:bodyPr/>
          <a:lstStyle/>
          <a:p>
            <a:r>
              <a:rPr lang="en-US" dirty="0"/>
              <a:t>Many </a:t>
            </a:r>
            <a:r>
              <a:rPr lang="en-US" dirty="0" smtClean="0"/>
              <a:t>others </a:t>
            </a:r>
            <a:r>
              <a:rPr lang="en-US" dirty="0"/>
              <a:t>like </a:t>
            </a:r>
            <a:r>
              <a:rPr lang="en-US" dirty="0" err="1" smtClean="0"/>
              <a:t>Tulsi</a:t>
            </a:r>
            <a:r>
              <a:rPr lang="en-US" dirty="0" smtClean="0"/>
              <a:t> </a:t>
            </a:r>
            <a:r>
              <a:rPr lang="en-US" dirty="0"/>
              <a:t>Devi</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IN" sz="3000" dirty="0" smtClean="0">
                <a:latin typeface="+mn-lt"/>
              </a:rPr>
              <a:t>Two reasons for this:</a:t>
            </a:r>
          </a:p>
          <a:p>
            <a:pPr lvl="1"/>
            <a:r>
              <a:rPr lang="en-IN" sz="2600" dirty="0" smtClean="0">
                <a:latin typeface="+mn-lt"/>
              </a:rPr>
              <a:t>Poor quality livestock feed meant low milk yield.</a:t>
            </a:r>
          </a:p>
          <a:p>
            <a:pPr lvl="1"/>
            <a:r>
              <a:rPr lang="en-IN" sz="2600" dirty="0" smtClean="0">
                <a:latin typeface="+mn-lt"/>
              </a:rPr>
              <a:t>Farmers lived in remote villages thus incurring huge costs for transporting and selling milk to markets</a:t>
            </a:r>
            <a:r>
              <a:rPr lang="en-IN" dirty="0" smtClean="0">
                <a:latin typeface="+mn-lt"/>
              </a:rPr>
              <a:t>.</a:t>
            </a:r>
          </a:p>
          <a:p>
            <a:r>
              <a:rPr lang="en-IN" sz="3000" dirty="0" smtClean="0">
                <a:latin typeface="+mn-lt"/>
              </a:rPr>
              <a:t>Past solutions had been poorly adopted because they had not catered to women and had not connected farmers to markets</a:t>
            </a:r>
            <a:r>
              <a:rPr lang="en-IN" sz="2800" dirty="0" smtClean="0">
                <a:latin typeface="+mn-lt"/>
              </a:rPr>
              <a:t>.</a:t>
            </a:r>
          </a:p>
          <a:p>
            <a:endParaRPr lang="en-IN" dirty="0" smtClean="0">
              <a:latin typeface="+mn-lt"/>
            </a:endParaRPr>
          </a:p>
          <a:p>
            <a:pPr lvl="1">
              <a:buNone/>
            </a:pPr>
            <a:endParaRPr lang="en-IN" dirty="0" smtClean="0">
              <a:latin typeface="+mn-lt"/>
            </a:endParaRPr>
          </a:p>
          <a:p>
            <a:pPr lvl="1">
              <a:buNone/>
            </a:pPr>
            <a:endParaRPr lang="en-IN" dirty="0" smtClean="0">
              <a:latin typeface="+mn-lt"/>
            </a:endParaRPr>
          </a:p>
          <a:p>
            <a:pPr lvl="1"/>
            <a:endParaRPr lang="en-IN" dirty="0">
              <a:latin typeface="+mn-lt"/>
            </a:endParaRPr>
          </a:p>
        </p:txBody>
      </p:sp>
      <p:sp>
        <p:nvSpPr>
          <p:cNvPr id="4" name="Title 3"/>
          <p:cNvSpPr>
            <a:spLocks noGrp="1"/>
          </p:cNvSpPr>
          <p:nvPr>
            <p:ph type="title"/>
          </p:nvPr>
        </p:nvSpPr>
        <p:spPr/>
        <p:txBody>
          <a:bodyPr/>
          <a:lstStyle/>
          <a:p>
            <a:r>
              <a:rPr lang="en-US" dirty="0"/>
              <a:t>Two problems the </a:t>
            </a:r>
            <a:r>
              <a:rPr lang="en-US" dirty="0" err="1"/>
              <a:t>MilkIT</a:t>
            </a:r>
            <a:r>
              <a:rPr lang="en-US" dirty="0"/>
              <a:t> IP set out to solve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descr="6935672663_30c76e6726_o.jpg"/>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699792" y="1150374"/>
            <a:ext cx="4289524" cy="5719366"/>
          </a:xfrm>
        </p:spPr>
      </p:pic>
      <p:sp>
        <p:nvSpPr>
          <p:cNvPr id="5" name="Title 3"/>
          <p:cNvSpPr>
            <a:spLocks noGrp="1"/>
          </p:cNvSpPr>
          <p:nvPr>
            <p:ph type="title"/>
          </p:nvPr>
        </p:nvSpPr>
        <p:spPr>
          <a:xfrm>
            <a:off x="457200" y="0"/>
            <a:ext cx="8229600" cy="1143000"/>
          </a:xfrm>
        </p:spPr>
        <p:txBody>
          <a:bodyPr/>
          <a:lstStyle/>
          <a:p>
            <a:r>
              <a:rPr lang="en-US" dirty="0"/>
              <a:t>A dairy farmer in </a:t>
            </a:r>
            <a:r>
              <a:rPr lang="en-US" dirty="0" err="1"/>
              <a:t>Uttarakhand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5256584"/>
          </a:xfrm>
        </p:spPr>
        <p:txBody>
          <a:bodyPr/>
          <a:lstStyle/>
          <a:p>
            <a:r>
              <a:rPr lang="en-US" sz="3600" dirty="0" smtClean="0">
                <a:latin typeface="+mn-lt"/>
              </a:rPr>
              <a:t>Each facilitator can pick MCQs, discussion questions or class activities, based on the needs and level of the learners, from the exhaustive list provided in the Teaching </a:t>
            </a:r>
            <a:r>
              <a:rPr lang="en-US" sz="3600" dirty="0"/>
              <a:t>n</a:t>
            </a:r>
            <a:r>
              <a:rPr lang="en-US" sz="3600" dirty="0" smtClean="0">
                <a:latin typeface="+mn-lt"/>
              </a:rPr>
              <a:t>ote. </a:t>
            </a:r>
          </a:p>
          <a:p>
            <a:r>
              <a:rPr lang="en-US" sz="3600" dirty="0" smtClean="0">
                <a:latin typeface="+mn-lt"/>
              </a:rPr>
              <a:t>We have placed this slide here as a reminder to modify the deck to include questions as slides, to enhance the overall learning experience.</a:t>
            </a:r>
            <a:endParaRPr lang="en-US" sz="3600" dirty="0">
              <a:latin typeface="+mn-lt"/>
            </a:endParaRPr>
          </a:p>
        </p:txBody>
      </p:sp>
      <p:sp>
        <p:nvSpPr>
          <p:cNvPr id="4" name="Title 3"/>
          <p:cNvSpPr>
            <a:spLocks noGrp="1"/>
          </p:cNvSpPr>
          <p:nvPr>
            <p:ph type="title"/>
          </p:nvPr>
        </p:nvSpPr>
        <p:spPr/>
        <p:txBody>
          <a:bodyPr/>
          <a:lstStyle/>
          <a:p>
            <a:r>
              <a:rPr lang="en-US" dirty="0"/>
              <a:t>Insert </a:t>
            </a:r>
            <a:r>
              <a:rPr lang="en-US" dirty="0" smtClean="0"/>
              <a:t>questions</a:t>
            </a:r>
            <a:endParaRPr lang="en-US" dirty="0"/>
          </a:p>
        </p:txBody>
      </p:sp>
    </p:spTree>
    <p:extLst>
      <p:ext uri="{BB962C8B-B14F-4D97-AF65-F5344CB8AC3E}">
        <p14:creationId xmlns:p14="http://schemas.microsoft.com/office/powerpoint/2010/main" val="8933127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95536" y="1556792"/>
            <a:ext cx="3034680" cy="4525963"/>
          </a:xfrm>
        </p:spPr>
        <p:txBody>
          <a:bodyPr>
            <a:normAutofit/>
          </a:bodyPr>
          <a:lstStyle/>
          <a:p>
            <a:r>
              <a:rPr lang="en-IN" sz="2600" dirty="0" smtClean="0">
                <a:latin typeface="+mn-lt"/>
                <a:cs typeface="Times New Roman" pitchFamily="18" charset="0"/>
              </a:rPr>
              <a:t>The MilkIT IP was formed by ILRI.</a:t>
            </a:r>
          </a:p>
          <a:p>
            <a:r>
              <a:rPr lang="en-IN" sz="2600" dirty="0" smtClean="0">
                <a:latin typeface="+mn-lt"/>
                <a:cs typeface="Times New Roman" pitchFamily="18" charset="0"/>
              </a:rPr>
              <a:t>Beginning of 2013</a:t>
            </a:r>
          </a:p>
          <a:p>
            <a:r>
              <a:rPr lang="en-IN" sz="2600" dirty="0" smtClean="0">
                <a:latin typeface="+mn-lt"/>
                <a:cs typeface="Times New Roman" pitchFamily="18" charset="0"/>
              </a:rPr>
              <a:t>Covered 1,244 families in Himalayan region of Uttarakhand.</a:t>
            </a:r>
          </a:p>
          <a:p>
            <a:r>
              <a:rPr lang="en-IN" sz="2600" dirty="0" smtClean="0">
                <a:latin typeface="+mn-lt"/>
                <a:cs typeface="Times New Roman" pitchFamily="18" charset="0"/>
              </a:rPr>
              <a:t>Main beneficiaries were women.</a:t>
            </a:r>
          </a:p>
          <a:p>
            <a:pPr>
              <a:buNone/>
            </a:pPr>
            <a:endParaRPr lang="en-IN" dirty="0">
              <a:latin typeface="+mn-lt"/>
            </a:endParaRPr>
          </a:p>
          <a:p>
            <a:pPr>
              <a:buNone/>
            </a:pPr>
            <a:endParaRPr lang="en-IN" dirty="0">
              <a:latin typeface="+mn-lt"/>
            </a:endParaRPr>
          </a:p>
        </p:txBody>
      </p:sp>
      <p:pic>
        <p:nvPicPr>
          <p:cNvPr id="9" name="Content Placeholder 8" descr="6593471583_d37c23901e_z.jpg"/>
          <p:cNvPicPr>
            <a:picLocks noGrp="1" noChangeAspect="1"/>
          </p:cNvPicPr>
          <p:nvPr>
            <p:ph sz="half" idx="2"/>
          </p:nvPr>
        </p:nvPicPr>
        <p:blipFill>
          <a:blip r:embed="rId2" cstate="print"/>
          <a:stretch>
            <a:fillRect/>
          </a:stretch>
        </p:blipFill>
        <p:spPr>
          <a:xfrm>
            <a:off x="3468500" y="1556792"/>
            <a:ext cx="5547443" cy="4176464"/>
          </a:xfrm>
        </p:spPr>
      </p:pic>
      <p:sp>
        <p:nvSpPr>
          <p:cNvPr id="4" name="Title 3"/>
          <p:cNvSpPr>
            <a:spLocks noGrp="1"/>
          </p:cNvSpPr>
          <p:nvPr>
            <p:ph type="title"/>
          </p:nvPr>
        </p:nvSpPr>
        <p:spPr/>
        <p:txBody>
          <a:bodyPr/>
          <a:lstStyle/>
          <a:p>
            <a:r>
              <a:rPr lang="en-US" dirty="0" smtClean="0"/>
              <a:t>Formation of the IP</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WASPOLLED" val="6E79EAD0DB934D849F51A01BB9175EE6"/>
  <p:tag name="TPVERSION" val="5"/>
  <p:tag name="TPFULLVERSION" val="5.4.1.2"/>
  <p:tag name="PPTVERSION" val="15"/>
  <p:tag name="TPOS" val="2"/>
</p:tagLst>
</file>

<file path=ppt/theme/theme1.xml><?xml version="1.0" encoding="utf-8"?>
<a:theme xmlns:a="http://schemas.openxmlformats.org/drawingml/2006/main" name="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7" id="{8B257CB4-2376-4462-A087-E9CA916601D8}" vid="{673C274D-247B-4F5C-8D32-CB73781F29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88CF49FA228B24CB06A8104DFE0AB20" ma:contentTypeVersion="" ma:contentTypeDescription="Create a new document." ma:contentTypeScope="" ma:versionID="5121511101d19af274b1eaf3c4abda3f">
  <xsd:schema xmlns:xsd="http://www.w3.org/2001/XMLSchema" xmlns:xs="http://www.w3.org/2001/XMLSchema" xmlns:p="http://schemas.microsoft.com/office/2006/metadata/properties" xmlns:ns2="0e2695b2-44a3-4aad-81c9-c09c3119d23f" targetNamespace="http://schemas.microsoft.com/office/2006/metadata/properties" ma:root="true" ma:fieldsID="5949043ccb607cd0956f5ad3e9e89df6" ns2:_="">
    <xsd:import namespace="0e2695b2-44a3-4aad-81c9-c09c3119d23f"/>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2695b2-44a3-4aad-81c9-c09c3119d23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0F37A47-513F-4A67-8B0D-B61CCBA2EDAC}">
  <ds:schemaRefs>
    <ds:schemaRef ds:uri="0e2695b2-44a3-4aad-81c9-c09c3119d23f"/>
    <ds:schemaRef ds:uri="http://www.w3.org/XML/1998/namespace"/>
    <ds:schemaRef ds:uri="http://purl.org/dc/dcmitype/"/>
    <ds:schemaRef ds:uri="http://schemas.microsoft.com/office/2006/documentManagement/types"/>
    <ds:schemaRef ds:uri="http://purl.org/dc/terms/"/>
    <ds:schemaRef ds:uri="http://purl.org/dc/elements/1.1/"/>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5B91B6B0-1288-4881-A3E7-8614120F03CE}">
  <ds:schemaRefs>
    <ds:schemaRef ds:uri="http://schemas.microsoft.com/sharepoint/v3/contenttype/forms"/>
  </ds:schemaRefs>
</ds:datastoreItem>
</file>

<file path=customXml/itemProps3.xml><?xml version="1.0" encoding="utf-8"?>
<ds:datastoreItem xmlns:ds="http://schemas.openxmlformats.org/officeDocument/2006/customXml" ds:itemID="{735B7D08-5FF3-48FC-BE4B-FC46ABE624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2695b2-44a3-4aad-81c9-c09c3119d2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3480</TotalTime>
  <Words>2510</Words>
  <Application>Microsoft Office PowerPoint</Application>
  <PresentationFormat>On-screen Show (4:3)</PresentationFormat>
  <Paragraphs>232</Paragraphs>
  <Slides>21</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Mangal</vt:lpstr>
      <vt:lpstr>Symbol</vt:lpstr>
      <vt:lpstr>Times New Roman</vt:lpstr>
      <vt:lpstr>Verdana</vt:lpstr>
      <vt:lpstr>Wingdings</vt:lpstr>
      <vt:lpstr>ilri_powerpoint_template_Feb2013</vt:lpstr>
      <vt:lpstr>PowerPoint Presentation</vt:lpstr>
      <vt:lpstr>Objectives of the session</vt:lpstr>
      <vt:lpstr>Introduction: What’s this case about?</vt:lpstr>
      <vt:lpstr>Tulsi Devi</vt:lpstr>
      <vt:lpstr>Many others like Tulsi Devi</vt:lpstr>
      <vt:lpstr>Two problems the MilkIT IP set out to solve</vt:lpstr>
      <vt:lpstr>A dairy farmer in Uttarakhand</vt:lpstr>
      <vt:lpstr>Insert questions</vt:lpstr>
      <vt:lpstr>Formation of the IP</vt:lpstr>
      <vt:lpstr>MilkIT’s impact</vt:lpstr>
      <vt:lpstr>Cows in Uttarakhand, India</vt:lpstr>
      <vt:lpstr>How MilkIT designed a robust IP</vt:lpstr>
      <vt:lpstr>Constraints and solutions</vt:lpstr>
      <vt:lpstr>Constraints and solutions</vt:lpstr>
      <vt:lpstr>Impact of the MilkIT IP</vt:lpstr>
      <vt:lpstr>Impact of the MilkIT IP</vt:lpstr>
      <vt:lpstr>Factors that contributed to impact</vt:lpstr>
      <vt:lpstr>Future and forward linkages </vt:lpstr>
      <vt:lpstr>Takeaways: Content matter</vt:lpstr>
      <vt:lpstr>Takeaways: Process</vt:lpstr>
      <vt:lpstr>PowerPoint Presentation</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MilkIT IP Case DECK</dc:title>
  <dc:creator>Shreya</dc:creator>
  <cp:lastModifiedBy>Yabowork, Abenet (ILRI)</cp:lastModifiedBy>
  <cp:revision>171</cp:revision>
  <dcterms:created xsi:type="dcterms:W3CDTF">2016-05-14T17:21:33Z</dcterms:created>
  <dcterms:modified xsi:type="dcterms:W3CDTF">2017-03-09T09:09:23Z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0x010100788CF49FA228B24CB06A8104DFE0AB20</vt:lpwstr>
  </property>
</Properties>
</file>