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9" r:id="rId2"/>
    <p:sldId id="1212" r:id="rId3"/>
    <p:sldId id="1220" r:id="rId4"/>
    <p:sldId id="1211" r:id="rId5"/>
    <p:sldId id="1214" r:id="rId6"/>
    <p:sldId id="1215" r:id="rId7"/>
    <p:sldId id="1216" r:id="rId8"/>
    <p:sldId id="287" r:id="rId9"/>
    <p:sldId id="71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6FC9"/>
    <a:srgbClr val="008311"/>
    <a:srgbClr val="C55A11"/>
    <a:srgbClr val="BF2C86"/>
    <a:srgbClr val="394E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40" autoAdjust="0"/>
    <p:restoredTop sz="91905" autoAdjust="0"/>
  </p:normalViewPr>
  <p:slideViewPr>
    <p:cSldViewPr snapToGrid="0">
      <p:cViewPr varScale="1">
        <p:scale>
          <a:sx n="61" d="100"/>
          <a:sy n="61" d="100"/>
        </p:scale>
        <p:origin x="11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664D3-948D-451F-9794-98DF72E3880C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2F9E8-477B-4093-A11E-28F91E10A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945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6013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1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2F9E8-477B-4093-A11E-28F91E10AB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08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6013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445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0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Grace, D., 2014, ‘The business case for One Health’, </a:t>
            </a:r>
            <a:r>
              <a:rPr lang="en-GB" dirty="0" err="1"/>
              <a:t>Onderstepoort</a:t>
            </a:r>
            <a:r>
              <a:rPr lang="en-GB" dirty="0"/>
              <a:t> Journal of Veterinary Research 81(2), Art. #725, 6 pages. http://dx.doi. org/10.4102/ojvr.v81i2.725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055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cgiar.org/about-us/our-funder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F0A16-5618-4349-9466-6067BC8425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583126-75CD-4936-B8B4-21D558F79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7A49D-A604-4301-AB83-EA82C28E6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DDD1-4A64-485B-9DE7-1DABA94D5272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27FE9-73BC-42D1-9846-3DF9A907A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50797-C788-40D6-B7D0-49F27F3E9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0246-18FD-4FF7-8DE3-707C40FB4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4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F696E-8513-4C45-B55E-FE583BDDC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BCF7AB-08F4-498C-B6B1-0522D87A99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D3A45-AF08-461A-B7F0-62A0CC69D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DDD1-4A64-485B-9DE7-1DABA94D5272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DBBC3D-BF92-4A85-84F9-B58762467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A8AC5-B9E2-4793-8DB1-243F0345E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0246-18FD-4FF7-8DE3-707C40FB4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11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F57F71-9CDE-459A-98A2-E7EA1B544C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A584BA-EC3E-40DC-908F-0B6BD24A4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93E28-519B-41FC-8ED3-80E2FCE6A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DDD1-4A64-485B-9DE7-1DABA94D5272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A2872-4F00-4FF4-AA4C-5750D12AD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D3E11-F09E-4C01-B961-0E67A65CA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0246-18FD-4FF7-8DE3-707C40FB4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70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FE8387-7D5D-5F44-BB7F-D647138E0A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09600" y="1084876"/>
            <a:ext cx="1214274" cy="4571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9DA5F7C-139E-3D4A-A8ED-B0D4DFA22CE1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7AFF67-954D-5247-BABB-DC449735660B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1E6C30D-654D-C346-A12F-2861616F6D55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3CB514-A11E-744E-B416-3B0C5772BEFE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DF244E-A258-8347-9B53-F9EA3AB11228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B9C88D-0F42-E243-85B1-C733D34D6FCA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90C5C7E-8E2C-FE41-95E4-03D93B5B658A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551C404-F2AC-3A41-9122-B9C3540C5D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65972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0314" y="2400300"/>
            <a:ext cx="4038074" cy="685800"/>
          </a:xfrm>
        </p:spPr>
        <p:txBody>
          <a:bodyPr>
            <a:normAutofit/>
          </a:bodyPr>
          <a:lstStyle>
            <a:lvl1pPr marL="0" indent="0" algn="l">
              <a:buNone/>
              <a:defRPr sz="3299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610314" y="3299468"/>
            <a:ext cx="4038074" cy="495300"/>
          </a:xfrm>
        </p:spPr>
        <p:txBody>
          <a:bodyPr>
            <a:normAutofit/>
          </a:bodyPr>
          <a:lstStyle>
            <a:lvl1pPr marL="0" indent="0" algn="l">
              <a:buNone/>
              <a:defRPr sz="2200" b="1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610314" y="4290068"/>
            <a:ext cx="3047603" cy="419100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1999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7A76C041-03EE-B84C-858A-B85C75FEB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61182" y="-3368"/>
            <a:ext cx="8042840" cy="6873382"/>
          </a:xfrm>
          <a:custGeom>
            <a:avLst/>
            <a:gdLst>
              <a:gd name="connsiteX0" fmla="*/ 16 w 15317787"/>
              <a:gd name="connsiteY0" fmla="*/ 5239032 h 13716000"/>
              <a:gd name="connsiteX1" fmla="*/ 7658894 w 15317787"/>
              <a:gd name="connsiteY1" fmla="*/ 0 h 13716000"/>
              <a:gd name="connsiteX2" fmla="*/ 15317771 w 15317787"/>
              <a:gd name="connsiteY2" fmla="*/ 5239032 h 13716000"/>
              <a:gd name="connsiteX3" fmla="*/ 12392340 w 15317787"/>
              <a:gd name="connsiteY3" fmla="*/ 13715965 h 13716000"/>
              <a:gd name="connsiteX4" fmla="*/ 2925447 w 15317787"/>
              <a:gd name="connsiteY4" fmla="*/ 13715965 h 13716000"/>
              <a:gd name="connsiteX5" fmla="*/ 16 w 15317787"/>
              <a:gd name="connsiteY5" fmla="*/ 5239032 h 13716000"/>
              <a:gd name="connsiteX0" fmla="*/ 0 w 16087776"/>
              <a:gd name="connsiteY0" fmla="*/ 41390 h 13715965"/>
              <a:gd name="connsiteX1" fmla="*/ 8428899 w 16087776"/>
              <a:gd name="connsiteY1" fmla="*/ 0 h 13715965"/>
              <a:gd name="connsiteX2" fmla="*/ 16087776 w 16087776"/>
              <a:gd name="connsiteY2" fmla="*/ 5239032 h 13715965"/>
              <a:gd name="connsiteX3" fmla="*/ 13162345 w 16087776"/>
              <a:gd name="connsiteY3" fmla="*/ 13715965 h 13715965"/>
              <a:gd name="connsiteX4" fmla="*/ 3695452 w 16087776"/>
              <a:gd name="connsiteY4" fmla="*/ 13715965 h 13715965"/>
              <a:gd name="connsiteX5" fmla="*/ 0 w 16087776"/>
              <a:gd name="connsiteY5" fmla="*/ 41390 h 13715965"/>
              <a:gd name="connsiteX0" fmla="*/ 0 w 16063712"/>
              <a:gd name="connsiteY0" fmla="*/ 0 h 13722701"/>
              <a:gd name="connsiteX1" fmla="*/ 8404835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63712"/>
              <a:gd name="connsiteY0" fmla="*/ 0 h 13722701"/>
              <a:gd name="connsiteX1" fmla="*/ 4602856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3138281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6025860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50630"/>
              <a:gd name="connsiteY0" fmla="*/ 0 h 13746764"/>
              <a:gd name="connsiteX1" fmla="*/ 4602856 w 16050630"/>
              <a:gd name="connsiteY1" fmla="*/ 6736 h 13746764"/>
              <a:gd name="connsiteX2" fmla="*/ 16039649 w 16050630"/>
              <a:gd name="connsiteY2" fmla="*/ 7628021 h 13746764"/>
              <a:gd name="connsiteX3" fmla="*/ 16049923 w 16050630"/>
              <a:gd name="connsiteY3" fmla="*/ 13746764 h 13746764"/>
              <a:gd name="connsiteX4" fmla="*/ 3671388 w 16050630"/>
              <a:gd name="connsiteY4" fmla="*/ 13722701 h 13746764"/>
              <a:gd name="connsiteX5" fmla="*/ 0 w 16050630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3671388 w 16087775"/>
              <a:gd name="connsiteY4" fmla="*/ 13722701 h 13746764"/>
              <a:gd name="connsiteX5" fmla="*/ 0 w 16087775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7184609 w 16087775"/>
              <a:gd name="connsiteY4" fmla="*/ 13746764 h 13746764"/>
              <a:gd name="connsiteX5" fmla="*/ 0 w 16087775"/>
              <a:gd name="connsiteY5" fmla="*/ 0 h 1374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7775" h="13746764">
                <a:moveTo>
                  <a:pt x="0" y="0"/>
                </a:moveTo>
                <a:lnTo>
                  <a:pt x="4602856" y="6736"/>
                </a:lnTo>
                <a:lnTo>
                  <a:pt x="16087775" y="7700211"/>
                </a:lnTo>
                <a:cubicBezTo>
                  <a:pt x="16083179" y="9731771"/>
                  <a:pt x="16054519" y="11715204"/>
                  <a:pt x="16049923" y="13746764"/>
                </a:cubicBezTo>
                <a:lnTo>
                  <a:pt x="7184609" y="1374676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5638"/>
              </a:gs>
              <a:gs pos="37000">
                <a:schemeClr val="accent6">
                  <a:lumMod val="75000"/>
                </a:schemeClr>
              </a:gs>
              <a:gs pos="82000">
                <a:schemeClr val="accent6">
                  <a:lumMod val="60000"/>
                  <a:lumOff val="40000"/>
                </a:schemeClr>
              </a:gs>
              <a:gs pos="99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183748"/>
      </p:ext>
    </p:extLst>
  </p:cSld>
  <p:clrMapOvr>
    <a:masterClrMapping/>
  </p:clrMapOvr>
  <p:transition spd="slow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953169" y="2084942"/>
            <a:ext cx="27674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Thank you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BB8C4-4CFD-3B4C-9E59-90B8A0505D9D}"/>
              </a:ext>
            </a:extLst>
          </p:cNvPr>
          <p:cNvGrpSpPr/>
          <p:nvPr userDrawn="1"/>
        </p:nvGrpSpPr>
        <p:grpSpPr>
          <a:xfrm>
            <a:off x="1034973" y="4523512"/>
            <a:ext cx="4436187" cy="553998"/>
            <a:chOff x="3315349" y="6458953"/>
            <a:chExt cx="3712471" cy="553998"/>
          </a:xfrm>
        </p:grpSpPr>
        <p:sp>
          <p:nvSpPr>
            <p:cNvPr id="10" name="TextBox 6"/>
            <p:cNvSpPr txBox="1">
              <a:spLocks noChangeArrowheads="1"/>
            </p:cNvSpPr>
            <p:nvPr userDrawn="1"/>
          </p:nvSpPr>
          <p:spPr bwMode="auto">
            <a:xfrm>
              <a:off x="4100468" y="6458953"/>
              <a:ext cx="292735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GB" sz="10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+mn-ea"/>
                  <a:cs typeface="Arial" charset="0"/>
                </a:rPr>
                <a:t>This presentation is licensed for use under the Creative Commons Attribution 4.0 International Licence.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pic>
          <p:nvPicPr>
            <p:cNvPr id="11" name="Picture 10" descr="cc-by 88x31.png"/>
            <p:cNvPicPr/>
            <p:nvPr userDrawn="1"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49" y="6477000"/>
              <a:ext cx="782320" cy="3001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TextBox 13"/>
          <p:cNvSpPr txBox="1"/>
          <p:nvPr userDrawn="1"/>
        </p:nvSpPr>
        <p:spPr>
          <a:xfrm>
            <a:off x="953170" y="2945784"/>
            <a:ext cx="6964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The CGIAR research programs on Livestock and Agriculture for Nutrition and Health thank all donors and organizations which globally support its work through their contributions to the </a:t>
            </a:r>
            <a:r>
              <a:rPr lang="en-GB" sz="1200" u="sng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CGIAR system</a:t>
            </a:r>
            <a:endParaRPr lang="en-US" sz="120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666CD4-14B6-5B49-BF27-B1FCD492F840}"/>
              </a:ext>
            </a:extLst>
          </p:cNvPr>
          <p:cNvSpPr txBox="1"/>
          <p:nvPr userDrawn="1"/>
        </p:nvSpPr>
        <p:spPr>
          <a:xfrm>
            <a:off x="953169" y="3538567"/>
            <a:ext cx="1790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 err="1">
                <a:solidFill>
                  <a:schemeClr val="accent1"/>
                </a:solidFill>
              </a:rPr>
              <a:t>livestock.cgiar.org</a:t>
            </a:r>
            <a:endParaRPr lang="en-GB" sz="1200" b="1" dirty="0">
              <a:solidFill>
                <a:schemeClr val="accent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accent1"/>
                </a:solidFill>
              </a:rPr>
              <a:t>a4nh.cgiar.org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FFE8FE-0E1C-5F48-82B5-5E723620AA61}"/>
              </a:ext>
            </a:extLst>
          </p:cNvPr>
          <p:cNvSpPr/>
          <p:nvPr userDrawn="1"/>
        </p:nvSpPr>
        <p:spPr>
          <a:xfrm>
            <a:off x="794" y="6781800"/>
            <a:ext cx="12192000" cy="1143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008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869874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4136F-E7E0-49C1-82FA-0B6B835DF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844B7-E24B-4273-8B0E-921150FD04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B78FD-958C-4206-95D2-F03FC2D7C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DDD1-4A64-485B-9DE7-1DABA94D5272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5E4793-F684-43C4-84DC-1DB9E6CE9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04BBF-3E81-40A6-ABFD-06F264245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0246-18FD-4FF7-8DE3-707C40FB4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09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85AA2-667F-4AC9-8448-C7A31818D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C64EB0-B62B-4AAA-8157-1278DDE56D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C3D17-8B22-4EC9-A21F-D415D7A2E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DDD1-4A64-485B-9DE7-1DABA94D5272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AEEB3-105B-4E1B-AB98-EA082020C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496B3-6631-4851-B967-7FD4E7176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0246-18FD-4FF7-8DE3-707C40FB4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024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56570-7317-4B78-809C-9A1CA31D3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38564-7394-41DB-854A-7686BFE374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496C07-F0D6-4772-ADCF-E82BF6AD46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536E34-9D19-49E7-A536-1BD07F238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DDD1-4A64-485B-9DE7-1DABA94D5272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3C62F9-25B4-4B75-BE3A-7402421A3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0EC47-732F-4A31-9510-62F09DF7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0246-18FD-4FF7-8DE3-707C40FB4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37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2411E-05CA-4576-BEB1-94728C195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85C17-CD3E-4179-9E6C-A8387A69E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C0A464-800A-4DBC-A68C-697B29A3D3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2E3740-821C-4141-8DB5-C2398E5CA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7B69AB-67F1-425E-8A41-28EB648B06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B8E36A-6617-4502-ABBD-39474B3FE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DDD1-4A64-485B-9DE7-1DABA94D5272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079A69-6A24-455D-A1EF-32769905F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0A90B0-6854-4D1C-AE7A-CAC769E26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0246-18FD-4FF7-8DE3-707C40FB4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70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9A550-14D7-4E18-B529-A9F96FB68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0FC0FC-7BFF-4522-A230-A97627F92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DDD1-4A64-485B-9DE7-1DABA94D5272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4AF26D-C2B8-4C4A-856A-82AC89391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F7CCA8-782B-4852-B197-B216DC07E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0246-18FD-4FF7-8DE3-707C40FB4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40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7BE64A-2555-42E4-A45E-D40B9C46D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DDD1-4A64-485B-9DE7-1DABA94D5272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8C9764-793F-473B-BBEF-1FE75631C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783E5-5833-4EF4-B4D6-7E3F8AB50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0246-18FD-4FF7-8DE3-707C40FB4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1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9EE01-64DF-4076-AAFE-F18AB3D25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F28DD-312F-48E5-83B4-AA40C49FA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E07F8F-5D7E-4BD9-869F-98A21BC84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8C5ABB-385C-4DF2-95CA-412AE592B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DDD1-4A64-485B-9DE7-1DABA94D5272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0B1C0E-9E7E-4FCA-9164-CAE171577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58934B-3CB0-4C02-A54A-E49B320F5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0246-18FD-4FF7-8DE3-707C40FB4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577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DCC86-A38C-46DC-B095-4CFF253CC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E819A7-80E6-4B12-A0F3-58891F9D24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F1AB2-EA8B-4321-A7E4-2A1956668E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49170C-C8E8-4D36-B0EF-564EE4124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DDD1-4A64-485B-9DE7-1DABA94D5272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224A78-FDA3-4DB4-B1BC-C2B358BD8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C47BE7-C13F-4492-A18B-DD3D6BA24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0246-18FD-4FF7-8DE3-707C40FB4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50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D684B9-8E45-442F-8C5F-A7F47AEFC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4C0180-D4E7-429A-A9E9-982190200F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F93A7-D6A7-4BFB-89FD-911A7A6FDE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ADDD1-4A64-485B-9DE7-1DABA94D5272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183F0-7D16-44C1-B6B3-655135C096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A7A1C-A0F6-4801-878D-B900B9F97B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70246-18FD-4FF7-8DE3-707C40FB4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787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tif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6.jpg"/><Relationship Id="rId7" Type="http://schemas.openxmlformats.org/officeDocument/2006/relationships/image" Target="../media/image18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microsoft.com/office/2007/relationships/hdphoto" Target="../media/hdphoto1.wdp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hyperlink" Target="http://www.amr.cgiar.org/" TargetMode="External"/><Relationship Id="rId7" Type="http://schemas.openxmlformats.org/officeDocument/2006/relationships/hyperlink" Target="bit.ly/FSIEBlog" TargetMode="External"/><Relationship Id="rId12" Type="http://schemas.openxmlformats.org/officeDocument/2006/relationships/image" Target="../media/image19.png"/><Relationship Id="rId2" Type="http://schemas.openxmlformats.org/officeDocument/2006/relationships/hyperlink" Target="http://www.ilri.org/research/facilities/one-health-centr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bit.ly/A4NHFSRC" TargetMode="External"/><Relationship Id="rId11" Type="http://schemas.openxmlformats.org/officeDocument/2006/relationships/image" Target="../media/image18.png"/><Relationship Id="rId5" Type="http://schemas.openxmlformats.org/officeDocument/2006/relationships/hyperlink" Target="https://bit.ly/2REEUJ9" TargetMode="External"/><Relationship Id="rId10" Type="http://schemas.openxmlformats.org/officeDocument/2006/relationships/image" Target="../media/image17.png"/><Relationship Id="rId4" Type="http://schemas.openxmlformats.org/officeDocument/2006/relationships/hyperlink" Target="http://a4nh.cgiar.org/our-research/flagship-5/" TargetMode="External"/><Relationship Id="rId9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979898-F360-1D46-9895-9A696C9AA3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9958" y="2696697"/>
            <a:ext cx="5218071" cy="112727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200" dirty="0">
                <a:solidFill>
                  <a:schemeClr val="tx1"/>
                </a:solidFill>
              </a:rPr>
              <a:t>CRP Soundbites:</a:t>
            </a:r>
          </a:p>
          <a:p>
            <a:pPr>
              <a:spcBef>
                <a:spcPts val="0"/>
              </a:spcBef>
            </a:pPr>
            <a:r>
              <a:rPr lang="en-US" sz="3200" dirty="0">
                <a:solidFill>
                  <a:schemeClr val="tx1"/>
                </a:solidFill>
              </a:rPr>
              <a:t>COVID-19 and One Health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B94D2F3-F20E-3744-AA03-CA1FA32475AC}"/>
              </a:ext>
            </a:extLst>
          </p:cNvPr>
          <p:cNvSpPr txBox="1">
            <a:spLocks/>
          </p:cNvSpPr>
          <p:nvPr/>
        </p:nvSpPr>
        <p:spPr>
          <a:xfrm>
            <a:off x="672662" y="3762703"/>
            <a:ext cx="4554553" cy="2324258"/>
          </a:xfrm>
          <a:prstGeom prst="rect">
            <a:avLst/>
          </a:prstGeom>
        </p:spPr>
        <p:txBody>
          <a:bodyPr vert="horz" lIns="45714" tIns="22857" rIns="45714" bIns="22857" rtlCol="0">
            <a:normAutofit fontScale="92500"/>
          </a:bodyPr>
          <a:lstStyle>
            <a:lvl1pPr marL="0" indent="0" algn="l" defTabSz="1828434" rtl="0" eaLnBrk="1" latinLnBrk="0" hangingPunct="1">
              <a:spcBef>
                <a:spcPct val="20000"/>
              </a:spcBef>
              <a:buFont typeface="Arial" pitchFamily="34" charset="0"/>
              <a:buNone/>
              <a:defRPr sz="4400" b="1" i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485603" indent="-571386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5543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99760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3977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820"/>
              </a:lnSpc>
            </a:pP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John McDermott, Director</a:t>
            </a:r>
          </a:p>
          <a:p>
            <a:pPr>
              <a:lnSpc>
                <a:spcPts val="820"/>
              </a:lnSpc>
            </a:pPr>
            <a:endParaRPr lang="en-US" sz="14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CGIAR Research Program on Agriculture for Nutrition and Health</a:t>
            </a:r>
          </a:p>
          <a:p>
            <a:pPr>
              <a:lnSpc>
                <a:spcPts val="820"/>
              </a:lnSpc>
              <a:spcBef>
                <a:spcPts val="600"/>
              </a:spcBef>
            </a:pPr>
            <a:endParaRPr lang="en-US" sz="14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820"/>
              </a:lnSpc>
              <a:spcBef>
                <a:spcPts val="600"/>
              </a:spcBef>
            </a:pP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Thomas Randolph, Director</a:t>
            </a:r>
          </a:p>
          <a:p>
            <a:pPr>
              <a:spcBef>
                <a:spcPts val="600"/>
              </a:spcBef>
            </a:pP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CGIAR Research Program on Livestock Agri-Food Systems</a:t>
            </a:r>
          </a:p>
          <a:p>
            <a:pPr>
              <a:lnSpc>
                <a:spcPts val="820"/>
              </a:lnSpc>
              <a:spcBef>
                <a:spcPts val="600"/>
              </a:spcBef>
            </a:pPr>
            <a:endParaRPr lang="en-US" sz="1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820"/>
              </a:lnSpc>
              <a:spcBef>
                <a:spcPts val="600"/>
              </a:spcBef>
            </a:pP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Based on a presentation </a:t>
            </a:r>
          </a:p>
          <a:p>
            <a:pPr>
              <a:lnSpc>
                <a:spcPts val="820"/>
              </a:lnSpc>
              <a:spcBef>
                <a:spcPts val="600"/>
              </a:spcBef>
            </a:pP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the CGIAR System Council workshop on COVID-19</a:t>
            </a:r>
          </a:p>
          <a:p>
            <a:pPr>
              <a:lnSpc>
                <a:spcPts val="820"/>
              </a:lnSpc>
              <a:spcBef>
                <a:spcPts val="600"/>
              </a:spcBef>
            </a:pP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 June 2020</a:t>
            </a:r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3B7903E7-828E-EE4F-BD20-7711B63F5F9D}"/>
              </a:ext>
            </a:extLst>
          </p:cNvPr>
          <p:cNvSpPr/>
          <p:nvPr/>
        </p:nvSpPr>
        <p:spPr>
          <a:xfrm>
            <a:off x="5113557" y="5982"/>
            <a:ext cx="3683431" cy="6858000"/>
          </a:xfrm>
          <a:prstGeom prst="parallelogram">
            <a:avLst>
              <a:gd name="adj" fmla="val 41601"/>
            </a:avLst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84B82EB-DE76-364A-B2A8-7490F1D36678}"/>
              </a:ext>
            </a:extLst>
          </p:cNvPr>
          <p:cNvSpPr/>
          <p:nvPr/>
        </p:nvSpPr>
        <p:spPr>
          <a:xfrm>
            <a:off x="8508566" y="2991"/>
            <a:ext cx="3683431" cy="6860991"/>
          </a:xfrm>
          <a:custGeom>
            <a:avLst/>
            <a:gdLst>
              <a:gd name="connsiteX0" fmla="*/ 1532344 w 3683431"/>
              <a:gd name="connsiteY0" fmla="*/ 0 h 6860991"/>
              <a:gd name="connsiteX1" fmla="*/ 3683431 w 3683431"/>
              <a:gd name="connsiteY1" fmla="*/ 0 h 6860991"/>
              <a:gd name="connsiteX2" fmla="*/ 3677554 w 3683431"/>
              <a:gd name="connsiteY2" fmla="*/ 26303 h 6860991"/>
              <a:gd name="connsiteX3" fmla="*/ 3677554 w 3683431"/>
              <a:gd name="connsiteY3" fmla="*/ 6860991 h 6860991"/>
              <a:gd name="connsiteX4" fmla="*/ 1670353 w 3683431"/>
              <a:gd name="connsiteY4" fmla="*/ 6860991 h 6860991"/>
              <a:gd name="connsiteX5" fmla="*/ 1670353 w 3683431"/>
              <a:gd name="connsiteY5" fmla="*/ 6858000 h 6860991"/>
              <a:gd name="connsiteX6" fmla="*/ 0 w 3683431"/>
              <a:gd name="connsiteY6" fmla="*/ 6858000 h 686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83431" h="6860991">
                <a:moveTo>
                  <a:pt x="1532344" y="0"/>
                </a:moveTo>
                <a:lnTo>
                  <a:pt x="3683431" y="0"/>
                </a:lnTo>
                <a:lnTo>
                  <a:pt x="3677554" y="26303"/>
                </a:lnTo>
                <a:lnTo>
                  <a:pt x="3677554" y="6860991"/>
                </a:lnTo>
                <a:lnTo>
                  <a:pt x="1670353" y="6860991"/>
                </a:lnTo>
                <a:lnTo>
                  <a:pt x="167035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FE9F25FC-9004-804F-84CA-62D328C02458}"/>
              </a:ext>
            </a:extLst>
          </p:cNvPr>
          <p:cNvSpPr/>
          <p:nvPr/>
        </p:nvSpPr>
        <p:spPr>
          <a:xfrm>
            <a:off x="7134384" y="0"/>
            <a:ext cx="3683431" cy="6863982"/>
          </a:xfrm>
          <a:prstGeom prst="parallelogram">
            <a:avLst>
              <a:gd name="adj" fmla="val 41601"/>
            </a:avLst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441227DF-6445-5347-B117-1C4A579CB03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50" y="1239746"/>
            <a:ext cx="1426095" cy="668390"/>
          </a:xfrm>
          <a:prstGeom prst="rect">
            <a:avLst/>
          </a:prstGeom>
        </p:spPr>
      </p:pic>
      <p:pic>
        <p:nvPicPr>
          <p:cNvPr id="21" name="Picture 20" descr="A screenshot of a cell phone&#10;&#10;Description automatically generated">
            <a:extLst>
              <a:ext uri="{FF2B5EF4-FFF2-40B4-BE49-F238E27FC236}">
                <a16:creationId xmlns:a16="http://schemas.microsoft.com/office/drawing/2014/main" id="{E1D6E236-D865-0C44-BAB8-300D50748E0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362" y="1239746"/>
            <a:ext cx="1692410" cy="8462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62469412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272B0-0097-4E3F-8A48-2D0DB957B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150" y="1352569"/>
            <a:ext cx="7099912" cy="5235634"/>
          </a:xfrm>
          <a:ln w="25400">
            <a:noFill/>
          </a:ln>
        </p:spPr>
        <p:txBody>
          <a:bodyPr>
            <a:normAutofit/>
          </a:bodyPr>
          <a:lstStyle/>
          <a:p>
            <a:r>
              <a:rPr lang="en-US" sz="2400" b="1" dirty="0"/>
              <a:t>Challenge of protecting food systems from emerging disease </a:t>
            </a:r>
          </a:p>
          <a:p>
            <a:pPr lvl="1"/>
            <a:r>
              <a:rPr lang="en-US" sz="1800" dirty="0"/>
              <a:t>Reduce public health risk of spill-over events</a:t>
            </a:r>
          </a:p>
          <a:p>
            <a:pPr lvl="1"/>
            <a:r>
              <a:rPr lang="en-US" sz="1800" dirty="0"/>
              <a:t>Avoid demonizing market systems the poor rely on</a:t>
            </a:r>
          </a:p>
          <a:p>
            <a:r>
              <a:rPr lang="en-US" sz="2400" b="1" dirty="0"/>
              <a:t>CGIAR has responded with research to:</a:t>
            </a:r>
          </a:p>
          <a:p>
            <a:pPr lvl="1"/>
            <a:r>
              <a:rPr lang="en-US" sz="1800" dirty="0"/>
              <a:t>Understand agriculture-related drivers of emerging disease</a:t>
            </a:r>
          </a:p>
          <a:p>
            <a:pPr lvl="1"/>
            <a:r>
              <a:rPr lang="en-US" sz="1800" dirty="0"/>
              <a:t>Better disease diagnostics, vaccines, and surveillance</a:t>
            </a:r>
          </a:p>
          <a:p>
            <a:pPr lvl="1"/>
            <a:r>
              <a:rPr lang="en-US" sz="1800" dirty="0"/>
              <a:t>Strengthen biosecurity </a:t>
            </a:r>
          </a:p>
          <a:p>
            <a:pPr lvl="1"/>
            <a:r>
              <a:rPr lang="en-US" sz="1800" dirty="0"/>
              <a:t>Improve food safety </a:t>
            </a:r>
          </a:p>
          <a:p>
            <a:pPr lvl="1"/>
            <a:r>
              <a:rPr lang="en-US" sz="1800" dirty="0"/>
              <a:t>Focus on informal systems in public resource-constrained contexts</a:t>
            </a:r>
          </a:p>
          <a:p>
            <a:r>
              <a:rPr lang="en-US" sz="2400" b="1" dirty="0"/>
              <a:t>Applying the One Health approach</a:t>
            </a:r>
          </a:p>
          <a:p>
            <a:pPr lvl="1"/>
            <a:r>
              <a:rPr lang="en-US" sz="1800" dirty="0"/>
              <a:t>Preventing zoonoses and potential pandemics: HPAI (bird flu), MERS, swine flu, Rift Valley fever</a:t>
            </a:r>
          </a:p>
          <a:p>
            <a:pPr lvl="1"/>
            <a:r>
              <a:rPr lang="en-US" sz="1800" dirty="0"/>
              <a:t>Promoting cross-sector institutional innovation to be cost-effective </a:t>
            </a:r>
          </a:p>
          <a:p>
            <a:pPr lvl="1"/>
            <a:r>
              <a:rPr lang="en-US" sz="1800" dirty="0"/>
              <a:t>Embodied in A4NH and Livestock CRP shared agenda</a:t>
            </a:r>
          </a:p>
          <a:p>
            <a:pPr lvl="1"/>
            <a:endParaRPr lang="en-US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0E3C00-5A38-482E-9CFE-296C210F0D53}"/>
              </a:ext>
            </a:extLst>
          </p:cNvPr>
          <p:cNvSpPr txBox="1"/>
          <p:nvPr/>
        </p:nvSpPr>
        <p:spPr>
          <a:xfrm>
            <a:off x="512192" y="421049"/>
            <a:ext cx="679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CGIAR research relevant to Covid-19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F5FBCC0-BB36-4932-9239-E538D254D8E2}"/>
              </a:ext>
            </a:extLst>
          </p:cNvPr>
          <p:cNvSpPr txBox="1">
            <a:spLocks/>
          </p:cNvSpPr>
          <p:nvPr/>
        </p:nvSpPr>
        <p:spPr>
          <a:xfrm>
            <a:off x="8599845" y="5061550"/>
            <a:ext cx="2600271" cy="739551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200" dirty="0"/>
              <a:t>CGIAR is uniquely positioned and actively promoting </a:t>
            </a:r>
            <a:r>
              <a:rPr lang="en-US" sz="1200" b="1" dirty="0"/>
              <a:t>One Health </a:t>
            </a:r>
            <a:r>
              <a:rPr lang="en-US" sz="1200" dirty="0"/>
              <a:t>in lower- and middle-income countries</a:t>
            </a:r>
            <a:endParaRPr lang="en-US" sz="10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4404E9-00A9-AD49-B649-829D1BA9FFBD}"/>
              </a:ext>
            </a:extLst>
          </p:cNvPr>
          <p:cNvSpPr txBox="1"/>
          <p:nvPr/>
        </p:nvSpPr>
        <p:spPr>
          <a:xfrm>
            <a:off x="9260236" y="6580455"/>
            <a:ext cx="289698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solidFill>
                  <a:schemeClr val="bg2">
                    <a:lumMod val="50000"/>
                  </a:schemeClr>
                </a:solidFill>
              </a:rPr>
              <a:t>Photos: Cow and children by Neil Thomas/EADD; Faizal Abdul Aziz/CIFOR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24D5B3A-C9D4-6F42-BA8D-50C880816AF5}"/>
              </a:ext>
            </a:extLst>
          </p:cNvPr>
          <p:cNvGrpSpPr/>
          <p:nvPr/>
        </p:nvGrpSpPr>
        <p:grpSpPr>
          <a:xfrm>
            <a:off x="7969821" y="1518845"/>
            <a:ext cx="3729803" cy="3274232"/>
            <a:chOff x="7969821" y="1518845"/>
            <a:chExt cx="3729803" cy="327423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C5589F6-7609-1940-90E5-90B7EB2D31AB}"/>
                </a:ext>
              </a:extLst>
            </p:cNvPr>
            <p:cNvSpPr/>
            <p:nvPr/>
          </p:nvSpPr>
          <p:spPr>
            <a:xfrm>
              <a:off x="8169483" y="2937155"/>
              <a:ext cx="1855922" cy="1855922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9525">
              <a:solidFill>
                <a:schemeClr val="bg2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2D8DABC-F9CF-7849-A74F-A0BEF1E7C800}"/>
                </a:ext>
              </a:extLst>
            </p:cNvPr>
            <p:cNvSpPr/>
            <p:nvPr/>
          </p:nvSpPr>
          <p:spPr>
            <a:xfrm>
              <a:off x="9775830" y="2937155"/>
              <a:ext cx="1855922" cy="1855922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9525">
              <a:solidFill>
                <a:schemeClr val="bg2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E8C8BED-8BF8-5D4D-B890-B9ADC1AB7C2B}"/>
                </a:ext>
              </a:extLst>
            </p:cNvPr>
            <p:cNvSpPr/>
            <p:nvPr/>
          </p:nvSpPr>
          <p:spPr>
            <a:xfrm>
              <a:off x="8972657" y="1518845"/>
              <a:ext cx="1855922" cy="1855922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9525">
              <a:solidFill>
                <a:schemeClr val="bg2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1BA3DB2-0988-8B42-AB1D-24B0F629D7BE}"/>
                </a:ext>
              </a:extLst>
            </p:cNvPr>
            <p:cNvSpPr txBox="1"/>
            <p:nvPr/>
          </p:nvSpPr>
          <p:spPr>
            <a:xfrm>
              <a:off x="8822368" y="1766003"/>
              <a:ext cx="550151" cy="24622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human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8B525C1-8AFC-DB45-A28B-7EFADA580B89}"/>
                </a:ext>
              </a:extLst>
            </p:cNvPr>
            <p:cNvSpPr txBox="1"/>
            <p:nvPr/>
          </p:nvSpPr>
          <p:spPr>
            <a:xfrm>
              <a:off x="10840093" y="4395675"/>
              <a:ext cx="859531" cy="24622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environment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B83085E-6473-F740-830E-94C1501FB445}"/>
                </a:ext>
              </a:extLst>
            </p:cNvPr>
            <p:cNvSpPr txBox="1"/>
            <p:nvPr/>
          </p:nvSpPr>
          <p:spPr>
            <a:xfrm>
              <a:off x="7969821" y="4025468"/>
              <a:ext cx="534121" cy="24622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animal</a:t>
              </a:r>
            </a:p>
          </p:txBody>
        </p:sp>
      </p:grpSp>
      <p:sp>
        <p:nvSpPr>
          <p:cNvPr id="18" name="Round Diagonal Corner Rectangle 17">
            <a:extLst>
              <a:ext uri="{FF2B5EF4-FFF2-40B4-BE49-F238E27FC236}">
                <a16:creationId xmlns:a16="http://schemas.microsoft.com/office/drawing/2014/main" id="{ABB6BEFD-AF47-7144-8D68-14C1A3B2B36B}"/>
              </a:ext>
            </a:extLst>
          </p:cNvPr>
          <p:cNvSpPr/>
          <p:nvPr/>
        </p:nvSpPr>
        <p:spPr>
          <a:xfrm>
            <a:off x="9372519" y="3067994"/>
            <a:ext cx="1127624" cy="575246"/>
          </a:xfrm>
          <a:prstGeom prst="round2DiagRect">
            <a:avLst>
              <a:gd name="adj1" fmla="val 46212"/>
              <a:gd name="adj2" fmla="val 0"/>
            </a:avLst>
          </a:prstGeom>
          <a:solidFill>
            <a:srgbClr val="00831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700"/>
              </a:lnSpc>
            </a:pPr>
            <a:r>
              <a:rPr lang="en-US" dirty="0"/>
              <a:t>One Health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60876B2-7792-8646-AC39-17013B702C31}"/>
              </a:ext>
            </a:extLst>
          </p:cNvPr>
          <p:cNvGrpSpPr/>
          <p:nvPr/>
        </p:nvGrpSpPr>
        <p:grpSpPr>
          <a:xfrm>
            <a:off x="653929" y="1005824"/>
            <a:ext cx="864903" cy="115548"/>
            <a:chOff x="1475339" y="212167"/>
            <a:chExt cx="864903" cy="115548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784140D-91E5-5944-BACC-4CA0A681A584}"/>
                </a:ext>
              </a:extLst>
            </p:cNvPr>
            <p:cNvCxnSpPr>
              <a:cxnSpLocks/>
            </p:cNvCxnSpPr>
            <p:nvPr/>
          </p:nvCxnSpPr>
          <p:spPr>
            <a:xfrm>
              <a:off x="1475339" y="212167"/>
              <a:ext cx="740919" cy="0"/>
            </a:xfrm>
            <a:prstGeom prst="line">
              <a:avLst/>
            </a:prstGeom>
            <a:ln w="25400">
              <a:solidFill>
                <a:srgbClr val="394EA3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FC8CDD8-C207-9E46-BE37-6FA55EEB067A}"/>
                </a:ext>
              </a:extLst>
            </p:cNvPr>
            <p:cNvCxnSpPr>
              <a:cxnSpLocks/>
            </p:cNvCxnSpPr>
            <p:nvPr/>
          </p:nvCxnSpPr>
          <p:spPr>
            <a:xfrm>
              <a:off x="1607072" y="327715"/>
              <a:ext cx="733170" cy="0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24447C6D-CD2C-9E4B-9D31-BB44A1BA3669}"/>
              </a:ext>
            </a:extLst>
          </p:cNvPr>
          <p:cNvSpPr/>
          <p:nvPr/>
        </p:nvSpPr>
        <p:spPr>
          <a:xfrm>
            <a:off x="794" y="6781800"/>
            <a:ext cx="12192000" cy="1143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008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70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35231CD6-F350-3C46-8766-43BA8520CB1A}"/>
              </a:ext>
            </a:extLst>
          </p:cNvPr>
          <p:cNvGrpSpPr/>
          <p:nvPr/>
        </p:nvGrpSpPr>
        <p:grpSpPr>
          <a:xfrm>
            <a:off x="716443" y="1862391"/>
            <a:ext cx="4524450" cy="3425159"/>
            <a:chOff x="606947" y="2105427"/>
            <a:chExt cx="4524450" cy="342515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967B6E8-E345-A749-9D96-B414ED2008C7}"/>
                </a:ext>
              </a:extLst>
            </p:cNvPr>
            <p:cNvGrpSpPr/>
            <p:nvPr/>
          </p:nvGrpSpPr>
          <p:grpSpPr>
            <a:xfrm>
              <a:off x="606947" y="2137249"/>
              <a:ext cx="4524450" cy="3393337"/>
              <a:chOff x="6179935" y="2844562"/>
              <a:chExt cx="5228861" cy="3921646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D48CDD64-705E-4455-B1E8-1983DFCE1C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79935" y="2844562"/>
                <a:ext cx="5228861" cy="3921646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1D38F2B-374F-40A1-8409-9143A1B00D86}"/>
                  </a:ext>
                </a:extLst>
              </p:cNvPr>
              <p:cNvSpPr/>
              <p:nvPr/>
            </p:nvSpPr>
            <p:spPr>
              <a:xfrm>
                <a:off x="8162310" y="3868542"/>
                <a:ext cx="1671831" cy="7951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/>
                  <a:t>Pork sold in wet market safer than in supermarket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ECF3F1E-E26F-1C41-A063-E70E4B4852FA}"/>
                </a:ext>
              </a:extLst>
            </p:cNvPr>
            <p:cNvSpPr/>
            <p:nvPr/>
          </p:nvSpPr>
          <p:spPr>
            <a:xfrm>
              <a:off x="606947" y="2105427"/>
              <a:ext cx="4224812" cy="4454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671DD36-4679-400B-B65B-3F101B7A022C}"/>
              </a:ext>
            </a:extLst>
          </p:cNvPr>
          <p:cNvSpPr txBox="1"/>
          <p:nvPr/>
        </p:nvSpPr>
        <p:spPr>
          <a:xfrm>
            <a:off x="639564" y="795654"/>
            <a:ext cx="48544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CGIAR working to make pork food systems safe in Vietnam</a:t>
            </a:r>
          </a:p>
        </p:txBody>
      </p:sp>
      <p:pic>
        <p:nvPicPr>
          <p:cNvPr id="18" name="Picture 5">
            <a:extLst>
              <a:ext uri="{FF2B5EF4-FFF2-40B4-BE49-F238E27FC236}">
                <a16:creationId xmlns:a16="http://schemas.microsoft.com/office/drawing/2014/main" id="{2E6CB78A-BC59-4D2F-A190-05F6FF439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1312" y="533938"/>
            <a:ext cx="2083638" cy="384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http://media.tinmoi.vn/2012/03/18/66_7_1332004947_21_thitlon_634675966064370000.jpg">
            <a:extLst>
              <a:ext uri="{FF2B5EF4-FFF2-40B4-BE49-F238E27FC236}">
                <a16:creationId xmlns:a16="http://schemas.microsoft.com/office/drawing/2014/main" id="{EEEDE5B4-D6CF-4814-851B-D7E7A3370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615" y="1379298"/>
            <a:ext cx="2665980" cy="208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561CB7E-7DB7-4A95-B210-FF6A1F14000A}"/>
              </a:ext>
            </a:extLst>
          </p:cNvPr>
          <p:cNvSpPr/>
          <p:nvPr/>
        </p:nvSpPr>
        <p:spPr>
          <a:xfrm>
            <a:off x="10439437" y="3595337"/>
            <a:ext cx="1036120" cy="46166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Bio-security 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on-farm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7BACBB5-808A-4799-9BED-22B934CF20F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1312" y="4480561"/>
            <a:ext cx="2758461" cy="1756480"/>
          </a:xfrm>
          <a:prstGeom prst="rect">
            <a:avLst/>
          </a:prstGeom>
        </p:spPr>
      </p:pic>
      <p:pic>
        <p:nvPicPr>
          <p:cNvPr id="16" name="Picture 15" descr="A group of people in a room&#10;&#10;Description automatically generated">
            <a:extLst>
              <a:ext uri="{FF2B5EF4-FFF2-40B4-BE49-F238E27FC236}">
                <a16:creationId xmlns:a16="http://schemas.microsoft.com/office/drawing/2014/main" id="{81E309DE-840F-430A-96A4-929E58212B0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3980" y="3523869"/>
            <a:ext cx="3112616" cy="233231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A8431B3-32D9-4EBF-8C36-297EF7A68AB1}"/>
              </a:ext>
            </a:extLst>
          </p:cNvPr>
          <p:cNvSpPr/>
          <p:nvPr/>
        </p:nvSpPr>
        <p:spPr>
          <a:xfrm>
            <a:off x="6073856" y="993987"/>
            <a:ext cx="1960667" cy="64633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Training and cutting board technology reduces risk in wet markets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1740FB-EEC3-417E-83DA-51BA3CB08C22}"/>
              </a:ext>
            </a:extLst>
          </p:cNvPr>
          <p:cNvSpPr/>
          <p:nvPr/>
        </p:nvSpPr>
        <p:spPr>
          <a:xfrm>
            <a:off x="5301876" y="5247869"/>
            <a:ext cx="2649522" cy="46166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Simple technology to improve hygiene in small-scale slaughterhouses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CA82C0-C14F-4934-BED8-37887D60BDA6}"/>
              </a:ext>
            </a:extLst>
          </p:cNvPr>
          <p:cNvSpPr/>
          <p:nvPr/>
        </p:nvSpPr>
        <p:spPr>
          <a:xfrm>
            <a:off x="8034523" y="5913875"/>
            <a:ext cx="2564254" cy="64633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Deputy Prime Minister announces major investment to roll out food/pork safety recommendations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F1F5838-FDBE-C548-BC7F-4F21F1CC0151}"/>
              </a:ext>
            </a:extLst>
          </p:cNvPr>
          <p:cNvGrpSpPr/>
          <p:nvPr/>
        </p:nvGrpSpPr>
        <p:grpSpPr>
          <a:xfrm>
            <a:off x="754669" y="1838641"/>
            <a:ext cx="864903" cy="115548"/>
            <a:chOff x="1475339" y="212167"/>
            <a:chExt cx="864903" cy="115548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5287F6C-1A48-A341-ADEB-19F82B5B30B5}"/>
                </a:ext>
              </a:extLst>
            </p:cNvPr>
            <p:cNvCxnSpPr>
              <a:cxnSpLocks/>
            </p:cNvCxnSpPr>
            <p:nvPr/>
          </p:nvCxnSpPr>
          <p:spPr>
            <a:xfrm>
              <a:off x="1475339" y="212167"/>
              <a:ext cx="740919" cy="0"/>
            </a:xfrm>
            <a:prstGeom prst="line">
              <a:avLst/>
            </a:prstGeom>
            <a:ln w="25400">
              <a:solidFill>
                <a:srgbClr val="394EA3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6E66FDC-099B-AB4A-B718-E05CA20B2D56}"/>
                </a:ext>
              </a:extLst>
            </p:cNvPr>
            <p:cNvCxnSpPr>
              <a:cxnSpLocks/>
            </p:cNvCxnSpPr>
            <p:nvPr/>
          </p:nvCxnSpPr>
          <p:spPr>
            <a:xfrm>
              <a:off x="1607072" y="327715"/>
              <a:ext cx="733170" cy="0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06BC1EF7-DD27-0442-AD91-270E69E4A67B}"/>
              </a:ext>
            </a:extLst>
          </p:cNvPr>
          <p:cNvSpPr/>
          <p:nvPr/>
        </p:nvSpPr>
        <p:spPr>
          <a:xfrm>
            <a:off x="794" y="6781800"/>
            <a:ext cx="12192000" cy="1143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008311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BF73D08-D756-0944-B5DE-9517C594A8A5}"/>
              </a:ext>
            </a:extLst>
          </p:cNvPr>
          <p:cNvGrpSpPr/>
          <p:nvPr/>
        </p:nvGrpSpPr>
        <p:grpSpPr>
          <a:xfrm>
            <a:off x="10745643" y="231616"/>
            <a:ext cx="1174517" cy="1078171"/>
            <a:chOff x="2290051" y="5607016"/>
            <a:chExt cx="1174517" cy="1078171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9C0B9DAA-C066-AF48-BD71-3BC0C1643911}"/>
                </a:ext>
              </a:extLst>
            </p:cNvPr>
            <p:cNvGrpSpPr/>
            <p:nvPr/>
          </p:nvGrpSpPr>
          <p:grpSpPr>
            <a:xfrm>
              <a:off x="2834544" y="6055163"/>
              <a:ext cx="630024" cy="630024"/>
              <a:chOff x="2336101" y="5378945"/>
              <a:chExt cx="630024" cy="63002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8EEA373-73B7-3642-ABA3-DDFDCE937E47}"/>
                  </a:ext>
                </a:extLst>
              </p:cNvPr>
              <p:cNvSpPr/>
              <p:nvPr/>
            </p:nvSpPr>
            <p:spPr>
              <a:xfrm>
                <a:off x="2336101" y="5378945"/>
                <a:ext cx="630024" cy="63002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9" name="Picture 58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9BFC79AA-D886-834C-BF93-33592C1BC2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62102" y="5504946"/>
                <a:ext cx="378022" cy="378022"/>
              </a:xfrm>
              <a:prstGeom prst="rect">
                <a:avLst/>
              </a:prstGeom>
            </p:spPr>
          </p:pic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1944898-C3DF-934A-B4FC-4F12D65C403A}"/>
                </a:ext>
              </a:extLst>
            </p:cNvPr>
            <p:cNvGrpSpPr/>
            <p:nvPr/>
          </p:nvGrpSpPr>
          <p:grpSpPr>
            <a:xfrm>
              <a:off x="2290051" y="6055163"/>
              <a:ext cx="630024" cy="630024"/>
              <a:chOff x="1559314" y="5365975"/>
              <a:chExt cx="630024" cy="630024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E8638CED-507D-4341-A3BF-6398ED6D3390}"/>
                  </a:ext>
                </a:extLst>
              </p:cNvPr>
              <p:cNvSpPr/>
              <p:nvPr/>
            </p:nvSpPr>
            <p:spPr>
              <a:xfrm>
                <a:off x="1559314" y="5365975"/>
                <a:ext cx="630024" cy="630024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7" name="Picture 56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E46667F0-B743-C84F-8287-A526E89F7D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686150" y="5476697"/>
                <a:ext cx="406271" cy="406271"/>
              </a:xfrm>
              <a:prstGeom prst="rect">
                <a:avLst/>
              </a:prstGeom>
            </p:spPr>
          </p:pic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0945322-86C5-F34F-8B48-E639E85F772B}"/>
                </a:ext>
              </a:extLst>
            </p:cNvPr>
            <p:cNvGrpSpPr/>
            <p:nvPr/>
          </p:nvGrpSpPr>
          <p:grpSpPr>
            <a:xfrm>
              <a:off x="2560934" y="5607016"/>
              <a:ext cx="630024" cy="630024"/>
              <a:chOff x="5046992" y="5837967"/>
              <a:chExt cx="630024" cy="630024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4CD10E97-A771-1A43-AD3B-78DCEE4B9E37}"/>
                  </a:ext>
                </a:extLst>
              </p:cNvPr>
              <p:cNvSpPr/>
              <p:nvPr/>
            </p:nvSpPr>
            <p:spPr>
              <a:xfrm>
                <a:off x="5046992" y="5837967"/>
                <a:ext cx="630024" cy="630024"/>
              </a:xfrm>
              <a:prstGeom prst="ellipse">
                <a:avLst/>
              </a:prstGeom>
              <a:solidFill>
                <a:srgbClr val="396F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5" name="Picture 54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0F73AEE4-29F3-9149-81A5-9B1EF18292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35250" y="5995999"/>
                <a:ext cx="453508" cy="28571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67929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272B0-0097-4E3F-8A48-2D0DB957B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881" y="1247760"/>
            <a:ext cx="10963657" cy="5460419"/>
          </a:xfrm>
          <a:ln w="25400">
            <a:noFill/>
          </a:ln>
        </p:spPr>
        <p:txBody>
          <a:bodyPr>
            <a:normAutofit fontScale="92500" lnSpcReduction="10000"/>
          </a:bodyPr>
          <a:lstStyle/>
          <a:p>
            <a:r>
              <a:rPr lang="en-US" sz="2400" b="1" dirty="0"/>
              <a:t>Immediate actions</a:t>
            </a:r>
          </a:p>
          <a:p>
            <a:pPr lvl="1"/>
            <a:r>
              <a:rPr lang="en-US" sz="2000" dirty="0"/>
              <a:t>ILRI Nairobi laboratory temporarily re-purposed and </a:t>
            </a:r>
            <a:r>
              <a:rPr lang="en-US" sz="2000" b="1" dirty="0"/>
              <a:t>processing Covid-19 tests </a:t>
            </a:r>
            <a:r>
              <a:rPr lang="en-US" sz="2000" dirty="0"/>
              <a:t>for Kenya Ministry of Health</a:t>
            </a:r>
          </a:p>
          <a:p>
            <a:pPr lvl="1"/>
            <a:r>
              <a:rPr lang="en-US" sz="2000" dirty="0"/>
              <a:t>ILRI-CIAT team advising Ethiopia Ministry of Health on </a:t>
            </a:r>
            <a:r>
              <a:rPr lang="en-US" sz="2000" b="1" dirty="0"/>
              <a:t>pooled sampling and targeting methodologies </a:t>
            </a:r>
            <a:r>
              <a:rPr lang="en-US" sz="2000" dirty="0"/>
              <a:t>to increase testing efficiency and reduce cost</a:t>
            </a:r>
          </a:p>
          <a:p>
            <a:pPr lvl="1"/>
            <a:r>
              <a:rPr lang="en-US" sz="2000" dirty="0"/>
              <a:t>ILRI contributed excess </a:t>
            </a:r>
            <a:r>
              <a:rPr lang="en-US" sz="2000" b="1" dirty="0"/>
              <a:t>supercomputing power </a:t>
            </a:r>
            <a:r>
              <a:rPr lang="en-US" sz="2000" dirty="0"/>
              <a:t>to model protein structures in Covid-19 vaccine discovery effort</a:t>
            </a:r>
          </a:p>
          <a:p>
            <a:pPr lvl="1"/>
            <a:r>
              <a:rPr lang="en-US" sz="2000" dirty="0"/>
              <a:t>Exploring opportunities to support </a:t>
            </a:r>
            <a:r>
              <a:rPr lang="en-US" sz="2000" b="1" dirty="0"/>
              <a:t>rapid training </a:t>
            </a:r>
            <a:r>
              <a:rPr lang="en-US" sz="2000" dirty="0"/>
              <a:t>of national lab technicians </a:t>
            </a:r>
          </a:p>
          <a:p>
            <a:pPr lvl="1"/>
            <a:r>
              <a:rPr lang="en-US" sz="2000" dirty="0"/>
              <a:t>Ongoing and planned surveys incorporating harmonized data tool to </a:t>
            </a:r>
            <a:r>
              <a:rPr lang="en-US" sz="2000" b="1" dirty="0"/>
              <a:t>monitor impact </a:t>
            </a:r>
            <a:r>
              <a:rPr lang="en-US" sz="2000" dirty="0"/>
              <a:t>on households and value chains; capture </a:t>
            </a:r>
            <a:r>
              <a:rPr lang="en-US" sz="2000" b="1" dirty="0"/>
              <a:t>role of livestock assets </a:t>
            </a:r>
            <a:r>
              <a:rPr lang="en-US" sz="2000" dirty="0"/>
              <a:t>in household and community resilience with a gender lens</a:t>
            </a:r>
          </a:p>
          <a:p>
            <a:pPr lvl="1"/>
            <a:r>
              <a:rPr lang="en-US" sz="2000" dirty="0"/>
              <a:t>Directly </a:t>
            </a:r>
            <a:r>
              <a:rPr lang="en-US" sz="2000" b="1" dirty="0"/>
              <a:t>advising </a:t>
            </a:r>
            <a:r>
              <a:rPr lang="en-US" sz="2000" dirty="0"/>
              <a:t>various donors and international partners (e.g. WHO, OIE)</a:t>
            </a:r>
          </a:p>
          <a:p>
            <a:r>
              <a:rPr lang="en-US" sz="2400" b="1" dirty="0"/>
              <a:t>Establishing and consolidating capacity to contribute even more</a:t>
            </a:r>
          </a:p>
          <a:p>
            <a:pPr lvl="1"/>
            <a:r>
              <a:rPr lang="en-US" sz="2000" b="1" dirty="0"/>
              <a:t>CGIAR AMR Hub </a:t>
            </a:r>
            <a:r>
              <a:rPr lang="en-US" sz="2000" dirty="0"/>
              <a:t>established at ILRI in Nairobi in 2019 leading efforts on role of agriculture</a:t>
            </a:r>
          </a:p>
          <a:p>
            <a:pPr lvl="1"/>
            <a:r>
              <a:rPr lang="en-US" sz="2000" b="1" dirty="0"/>
              <a:t>One Health Research Outreach Awareness Centre for Africa </a:t>
            </a:r>
            <a:r>
              <a:rPr lang="en-US" sz="2000" dirty="0"/>
              <a:t>currently being established at ILRI in Nairobi</a:t>
            </a:r>
          </a:p>
          <a:p>
            <a:pPr lvl="1"/>
            <a:r>
              <a:rPr lang="en-US" sz="2000" dirty="0"/>
              <a:t>New </a:t>
            </a:r>
            <a:r>
              <a:rPr lang="en-US" sz="2000" b="1" dirty="0"/>
              <a:t>multi-sectoral partnership established with UNEP</a:t>
            </a:r>
            <a:r>
              <a:rPr lang="en-US" sz="2000" dirty="0"/>
              <a:t>– joint rapid assessment report on environment perspective in One Health approach to reducing future pandemic risk [July 7</a:t>
            </a:r>
            <a:r>
              <a:rPr lang="en-US" sz="2000" baseline="30000" dirty="0"/>
              <a:t>th</a:t>
            </a:r>
            <a:r>
              <a:rPr lang="en-US" sz="2000" dirty="0"/>
              <a:t>]</a:t>
            </a:r>
          </a:p>
          <a:p>
            <a:pPr lvl="1"/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9D84BE-8E7B-4464-A3D5-7E0CDA6CBADF}"/>
              </a:ext>
            </a:extLst>
          </p:cNvPr>
          <p:cNvSpPr txBox="1"/>
          <p:nvPr/>
        </p:nvSpPr>
        <p:spPr>
          <a:xfrm>
            <a:off x="524881" y="340909"/>
            <a:ext cx="8410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CGIAR in current response and looking forward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883F50-122A-C449-B609-B7EA2FC1449D}"/>
              </a:ext>
            </a:extLst>
          </p:cNvPr>
          <p:cNvGrpSpPr/>
          <p:nvPr/>
        </p:nvGrpSpPr>
        <p:grpSpPr>
          <a:xfrm>
            <a:off x="653929" y="931104"/>
            <a:ext cx="864903" cy="115548"/>
            <a:chOff x="1475339" y="212167"/>
            <a:chExt cx="864903" cy="115548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60ADAD9-2B00-1240-9C82-E74E307138F5}"/>
                </a:ext>
              </a:extLst>
            </p:cNvPr>
            <p:cNvCxnSpPr>
              <a:cxnSpLocks/>
            </p:cNvCxnSpPr>
            <p:nvPr/>
          </p:nvCxnSpPr>
          <p:spPr>
            <a:xfrm>
              <a:off x="1475339" y="212167"/>
              <a:ext cx="740919" cy="0"/>
            </a:xfrm>
            <a:prstGeom prst="line">
              <a:avLst/>
            </a:prstGeom>
            <a:ln w="25400">
              <a:solidFill>
                <a:srgbClr val="394EA3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B1CB1F8-C049-4C47-B950-AA545EF10E86}"/>
                </a:ext>
              </a:extLst>
            </p:cNvPr>
            <p:cNvCxnSpPr>
              <a:cxnSpLocks/>
            </p:cNvCxnSpPr>
            <p:nvPr/>
          </p:nvCxnSpPr>
          <p:spPr>
            <a:xfrm>
              <a:off x="1607072" y="327715"/>
              <a:ext cx="733170" cy="0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FE91B52-9D63-9340-8469-5D9F78AC42CC}"/>
              </a:ext>
            </a:extLst>
          </p:cNvPr>
          <p:cNvSpPr/>
          <p:nvPr/>
        </p:nvSpPr>
        <p:spPr>
          <a:xfrm>
            <a:off x="794" y="6781800"/>
            <a:ext cx="12192000" cy="1143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00831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3621666-C29F-FC4F-BCD2-FCCE474E1695}"/>
              </a:ext>
            </a:extLst>
          </p:cNvPr>
          <p:cNvGrpSpPr/>
          <p:nvPr/>
        </p:nvGrpSpPr>
        <p:grpSpPr>
          <a:xfrm>
            <a:off x="10745643" y="231616"/>
            <a:ext cx="1174517" cy="1078171"/>
            <a:chOff x="2290051" y="5607016"/>
            <a:chExt cx="1174517" cy="107817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06F6649-2703-774E-90BC-C36FC3730FFB}"/>
                </a:ext>
              </a:extLst>
            </p:cNvPr>
            <p:cNvGrpSpPr/>
            <p:nvPr/>
          </p:nvGrpSpPr>
          <p:grpSpPr>
            <a:xfrm>
              <a:off x="2834544" y="6055163"/>
              <a:ext cx="630024" cy="630024"/>
              <a:chOff x="2336101" y="5378945"/>
              <a:chExt cx="630024" cy="630024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A3BD7656-B417-6C40-A01E-8A2516FC65CB}"/>
                  </a:ext>
                </a:extLst>
              </p:cNvPr>
              <p:cNvSpPr/>
              <p:nvPr/>
            </p:nvSpPr>
            <p:spPr>
              <a:xfrm>
                <a:off x="2336101" y="5378945"/>
                <a:ext cx="630024" cy="63002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Picture 34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4642E63B-DF89-204C-8932-506F9643F8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62102" y="5504946"/>
                <a:ext cx="378022" cy="378022"/>
              </a:xfrm>
              <a:prstGeom prst="rect">
                <a:avLst/>
              </a:prstGeom>
            </p:spPr>
          </p:pic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955FD45-4C3B-0742-99D2-6BF07D8421F7}"/>
                </a:ext>
              </a:extLst>
            </p:cNvPr>
            <p:cNvGrpSpPr/>
            <p:nvPr/>
          </p:nvGrpSpPr>
          <p:grpSpPr>
            <a:xfrm>
              <a:off x="2290051" y="6055163"/>
              <a:ext cx="630024" cy="630024"/>
              <a:chOff x="1559314" y="5365975"/>
              <a:chExt cx="630024" cy="630024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687D630-01F1-8441-AB04-C209735E5792}"/>
                  </a:ext>
                </a:extLst>
              </p:cNvPr>
              <p:cNvSpPr/>
              <p:nvPr/>
            </p:nvSpPr>
            <p:spPr>
              <a:xfrm>
                <a:off x="1559314" y="5365975"/>
                <a:ext cx="630024" cy="630024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3" name="Picture 32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A8BE580A-BD97-6841-8F70-7219187576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686150" y="5476697"/>
                <a:ext cx="406271" cy="406271"/>
              </a:xfrm>
              <a:prstGeom prst="rect">
                <a:avLst/>
              </a:prstGeom>
            </p:spPr>
          </p:pic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5079E7D-0C0A-3144-B8AA-F54B8CFCD143}"/>
                </a:ext>
              </a:extLst>
            </p:cNvPr>
            <p:cNvGrpSpPr/>
            <p:nvPr/>
          </p:nvGrpSpPr>
          <p:grpSpPr>
            <a:xfrm>
              <a:off x="2560934" y="5607016"/>
              <a:ext cx="630024" cy="630024"/>
              <a:chOff x="5046992" y="5837967"/>
              <a:chExt cx="630024" cy="630024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BA53C129-D77D-C14C-98AB-AC15897F8991}"/>
                  </a:ext>
                </a:extLst>
              </p:cNvPr>
              <p:cNvSpPr/>
              <p:nvPr/>
            </p:nvSpPr>
            <p:spPr>
              <a:xfrm>
                <a:off x="5046992" y="5837967"/>
                <a:ext cx="630024" cy="630024"/>
              </a:xfrm>
              <a:prstGeom prst="ellipse">
                <a:avLst/>
              </a:prstGeom>
              <a:solidFill>
                <a:srgbClr val="396F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1" name="Picture 30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BE0D5EDB-C108-E240-B4D7-EC52010D37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35250" y="5995999"/>
                <a:ext cx="453508" cy="28571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445839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BD8AE-81B7-D44F-AE30-4DF50F5EB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713" y="285184"/>
            <a:ext cx="10515600" cy="690819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COVID-19: Aligning Health, Food and Socio-Economic Actions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391B5DCF-9059-429C-B157-59AA65CF2F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0636" y="1214363"/>
            <a:ext cx="3601360" cy="517534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67F3CE9A-B8FE-4008-976B-AAA1E42DE495}"/>
              </a:ext>
            </a:extLst>
          </p:cNvPr>
          <p:cNvGrpSpPr/>
          <p:nvPr/>
        </p:nvGrpSpPr>
        <p:grpSpPr>
          <a:xfrm>
            <a:off x="1140423" y="5742339"/>
            <a:ext cx="3296744" cy="647366"/>
            <a:chOff x="319755" y="5313288"/>
            <a:chExt cx="4803723" cy="86367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47969E4-1FDD-44C3-8483-FF8FD34087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82320" y="5323632"/>
              <a:ext cx="1441158" cy="743431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3C13677-03CD-40F2-B313-277671A7A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02158" y="5323632"/>
              <a:ext cx="874487" cy="853331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14B87B2-990B-4371-B7CC-054A820A9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755" y="5313288"/>
              <a:ext cx="1676728" cy="764118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B3B032-B0FE-487C-8C3A-89271494AC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72816"/>
            <a:ext cx="2743200" cy="285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14C31E-DA4C-F44D-B44A-157C5C055EA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E1A5F3-4078-477C-BC7B-2ABB590C52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6527" y="1214363"/>
            <a:ext cx="5905699" cy="4429274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278C974-C882-E146-95AE-B5A9A60CC728}"/>
              </a:ext>
            </a:extLst>
          </p:cNvPr>
          <p:cNvGrpSpPr/>
          <p:nvPr/>
        </p:nvGrpSpPr>
        <p:grpSpPr>
          <a:xfrm>
            <a:off x="584187" y="921471"/>
            <a:ext cx="864903" cy="115548"/>
            <a:chOff x="1475339" y="212167"/>
            <a:chExt cx="864903" cy="115548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FA71E0-EA78-6C45-9634-9614B118670A}"/>
                </a:ext>
              </a:extLst>
            </p:cNvPr>
            <p:cNvCxnSpPr>
              <a:cxnSpLocks/>
            </p:cNvCxnSpPr>
            <p:nvPr/>
          </p:nvCxnSpPr>
          <p:spPr>
            <a:xfrm>
              <a:off x="1475339" y="212167"/>
              <a:ext cx="740919" cy="0"/>
            </a:xfrm>
            <a:prstGeom prst="line">
              <a:avLst/>
            </a:prstGeom>
            <a:ln w="25400">
              <a:solidFill>
                <a:srgbClr val="394EA3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2F51929-F56A-514F-89A2-29C95C1499E1}"/>
                </a:ext>
              </a:extLst>
            </p:cNvPr>
            <p:cNvCxnSpPr>
              <a:cxnSpLocks/>
            </p:cNvCxnSpPr>
            <p:nvPr/>
          </p:nvCxnSpPr>
          <p:spPr>
            <a:xfrm>
              <a:off x="1607072" y="327715"/>
              <a:ext cx="733170" cy="0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7A4F5AD2-5D7B-874C-9A12-A2FB159FAB34}"/>
              </a:ext>
            </a:extLst>
          </p:cNvPr>
          <p:cNvSpPr/>
          <p:nvPr/>
        </p:nvSpPr>
        <p:spPr>
          <a:xfrm>
            <a:off x="794" y="6781800"/>
            <a:ext cx="12192000" cy="1143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008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035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E2C34-797B-46E0-BE22-F18FC8E91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757" y="266305"/>
            <a:ext cx="5974782" cy="125875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One Health in Sustainable Agriculture Intensification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5D6E2-E373-4EEB-9CA5-9C6EAA589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873" y="2045412"/>
            <a:ext cx="6091019" cy="40636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Intensification of irrigated rice production </a:t>
            </a:r>
          </a:p>
          <a:p>
            <a:r>
              <a:rPr lang="en-US" sz="1900" dirty="0" err="1"/>
              <a:t>Wellcome</a:t>
            </a:r>
            <a:r>
              <a:rPr lang="en-US" sz="1900" dirty="0"/>
              <a:t> Trust-funded program; </a:t>
            </a:r>
          </a:p>
          <a:p>
            <a:pPr marL="0" indent="0">
              <a:buNone/>
            </a:pPr>
            <a:r>
              <a:rPr lang="en-US" sz="1900" dirty="0"/>
              <a:t>   A4NH/LSHTM/Africa Rice in Cote d’Ivoire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b="1" dirty="0"/>
              <a:t>Risks of disease emergence amplified by expanding pig production</a:t>
            </a:r>
          </a:p>
          <a:p>
            <a:r>
              <a:rPr lang="en-US" sz="1900" dirty="0"/>
              <a:t>ILRI and partners in Vietnam and Uganda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b="1" dirty="0"/>
              <a:t>Forest communities and disease emergence from bushmeat </a:t>
            </a:r>
          </a:p>
          <a:p>
            <a:r>
              <a:rPr lang="en-US" sz="1900" dirty="0"/>
              <a:t>CIFOR/FTA work in Central Africa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108F5E-12A3-6448-A0DF-C8F5C0E56552}"/>
              </a:ext>
            </a:extLst>
          </p:cNvPr>
          <p:cNvGrpSpPr/>
          <p:nvPr/>
        </p:nvGrpSpPr>
        <p:grpSpPr>
          <a:xfrm>
            <a:off x="653929" y="1467288"/>
            <a:ext cx="864903" cy="115548"/>
            <a:chOff x="1475339" y="212167"/>
            <a:chExt cx="864903" cy="115548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23A68D-72A6-A443-99D7-57CC77A9BB5B}"/>
                </a:ext>
              </a:extLst>
            </p:cNvPr>
            <p:cNvCxnSpPr>
              <a:cxnSpLocks/>
            </p:cNvCxnSpPr>
            <p:nvPr/>
          </p:nvCxnSpPr>
          <p:spPr>
            <a:xfrm>
              <a:off x="1475339" y="212167"/>
              <a:ext cx="740919" cy="0"/>
            </a:xfrm>
            <a:prstGeom prst="line">
              <a:avLst/>
            </a:prstGeom>
            <a:ln w="25400">
              <a:solidFill>
                <a:srgbClr val="394EA3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BF024C-F605-4F49-A944-586BDD18BF1E}"/>
                </a:ext>
              </a:extLst>
            </p:cNvPr>
            <p:cNvCxnSpPr>
              <a:cxnSpLocks/>
            </p:cNvCxnSpPr>
            <p:nvPr/>
          </p:nvCxnSpPr>
          <p:spPr>
            <a:xfrm>
              <a:off x="1607072" y="327715"/>
              <a:ext cx="733170" cy="0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F0AEAC9B-A830-CB40-8241-D065C73F7E6A}"/>
              </a:ext>
            </a:extLst>
          </p:cNvPr>
          <p:cNvSpPr/>
          <p:nvPr/>
        </p:nvSpPr>
        <p:spPr>
          <a:xfrm>
            <a:off x="8980538" y="2241411"/>
            <a:ext cx="2595602" cy="2595602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4" descr="A group of people in a field&#10;&#10;Description automatically generated">
            <a:extLst>
              <a:ext uri="{FF2B5EF4-FFF2-40B4-BE49-F238E27FC236}">
                <a16:creationId xmlns:a16="http://schemas.microsoft.com/office/drawing/2014/main" id="{7B3B2853-BFA2-46FD-8004-AABBCF1CE7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2244" y="988191"/>
            <a:ext cx="2929497" cy="2765612"/>
          </a:xfrm>
          <a:prstGeom prst="ellipse">
            <a:avLst/>
          </a:prstGeom>
          <a:noFill/>
          <a:ln w="6350" cap="rnd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5478BFD1-CFB3-4F4A-BBF9-D26162EE488C}"/>
              </a:ext>
            </a:extLst>
          </p:cNvPr>
          <p:cNvSpPr/>
          <p:nvPr/>
        </p:nvSpPr>
        <p:spPr>
          <a:xfrm>
            <a:off x="7429761" y="3954545"/>
            <a:ext cx="2379108" cy="2379108"/>
          </a:xfrm>
          <a:prstGeom prst="ellipse">
            <a:avLst/>
          </a:prstGeom>
          <a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103000"/>
                      </a14:imgEffect>
                      <a14:imgEffect>
                        <a14:brightnessContrast bright="15000" contrast="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DC5234B-F66E-DF41-9EF3-5D890C0ECD8E}"/>
              </a:ext>
            </a:extLst>
          </p:cNvPr>
          <p:cNvSpPr/>
          <p:nvPr/>
        </p:nvSpPr>
        <p:spPr>
          <a:xfrm>
            <a:off x="794" y="6781800"/>
            <a:ext cx="12192000" cy="1143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00831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6DF1109-74BC-6A4F-897D-143F6BCEDCBF}"/>
              </a:ext>
            </a:extLst>
          </p:cNvPr>
          <p:cNvGrpSpPr/>
          <p:nvPr/>
        </p:nvGrpSpPr>
        <p:grpSpPr>
          <a:xfrm>
            <a:off x="10604556" y="301960"/>
            <a:ext cx="1174517" cy="1078171"/>
            <a:chOff x="2290051" y="5607016"/>
            <a:chExt cx="1174517" cy="1078171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8398F4E-00B5-204A-853B-65EBF599289C}"/>
                </a:ext>
              </a:extLst>
            </p:cNvPr>
            <p:cNvGrpSpPr/>
            <p:nvPr/>
          </p:nvGrpSpPr>
          <p:grpSpPr>
            <a:xfrm>
              <a:off x="2834544" y="6055163"/>
              <a:ext cx="630024" cy="630024"/>
              <a:chOff x="2336101" y="5378945"/>
              <a:chExt cx="630024" cy="630024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8BD63A3-A436-4646-8764-6C118E558B47}"/>
                  </a:ext>
                </a:extLst>
              </p:cNvPr>
              <p:cNvSpPr/>
              <p:nvPr/>
            </p:nvSpPr>
            <p:spPr>
              <a:xfrm>
                <a:off x="2336101" y="5378945"/>
                <a:ext cx="630024" cy="63002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8" name="Picture 37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218C72FF-2CE3-0C44-8E39-9309AB6604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62102" y="5504946"/>
                <a:ext cx="378022" cy="378022"/>
              </a:xfrm>
              <a:prstGeom prst="rect">
                <a:avLst/>
              </a:prstGeom>
            </p:spPr>
          </p:pic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1A8C50F-A851-8147-881A-754EB428223D}"/>
                </a:ext>
              </a:extLst>
            </p:cNvPr>
            <p:cNvGrpSpPr/>
            <p:nvPr/>
          </p:nvGrpSpPr>
          <p:grpSpPr>
            <a:xfrm>
              <a:off x="2290051" y="6055163"/>
              <a:ext cx="630024" cy="630024"/>
              <a:chOff x="1559314" y="5365975"/>
              <a:chExt cx="630024" cy="630024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D422AD1B-328B-E742-9395-E5F81EC5681F}"/>
                  </a:ext>
                </a:extLst>
              </p:cNvPr>
              <p:cNvSpPr/>
              <p:nvPr/>
            </p:nvSpPr>
            <p:spPr>
              <a:xfrm>
                <a:off x="1559314" y="5365975"/>
                <a:ext cx="630024" cy="630024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6" name="Picture 35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E65804AA-4A43-F640-9EF1-8E9C7DF6E5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686150" y="5476697"/>
                <a:ext cx="406271" cy="406271"/>
              </a:xfrm>
              <a:prstGeom prst="rect">
                <a:avLst/>
              </a:prstGeom>
            </p:spPr>
          </p:pic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98613A9-4765-504D-AA57-8B227AED2B69}"/>
                </a:ext>
              </a:extLst>
            </p:cNvPr>
            <p:cNvGrpSpPr/>
            <p:nvPr/>
          </p:nvGrpSpPr>
          <p:grpSpPr>
            <a:xfrm>
              <a:off x="2560934" y="5607016"/>
              <a:ext cx="630024" cy="630024"/>
              <a:chOff x="5046992" y="5837967"/>
              <a:chExt cx="630024" cy="63002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29726474-9ECF-7543-92E0-B25F07F7C4C1}"/>
                  </a:ext>
                </a:extLst>
              </p:cNvPr>
              <p:cNvSpPr/>
              <p:nvPr/>
            </p:nvSpPr>
            <p:spPr>
              <a:xfrm>
                <a:off x="5046992" y="5837967"/>
                <a:ext cx="630024" cy="630024"/>
              </a:xfrm>
              <a:prstGeom prst="ellipse">
                <a:avLst/>
              </a:prstGeom>
              <a:solidFill>
                <a:srgbClr val="396F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4" name="Picture 33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3B878EF9-0E9A-5F49-9281-C64AFFCCEB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35250" y="5995999"/>
                <a:ext cx="453508" cy="28571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714936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272B0-0097-4E3F-8A48-2D0DB957B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6747" y="1704692"/>
            <a:ext cx="9310458" cy="4185599"/>
          </a:xfrm>
          <a:ln w="25400">
            <a:noFill/>
          </a:ln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dirty="0"/>
              <a:t>One Health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ILRI One Health Centre </a:t>
            </a:r>
            <a:r>
              <a:rPr lang="en-GB" sz="1800" u="sng" dirty="0">
                <a:hlinkClick r:id="rId2"/>
              </a:rPr>
              <a:t>www.ilri.org/research/facilities/one-health-centre</a:t>
            </a:r>
            <a:endParaRPr lang="en-US" sz="1800" dirty="0"/>
          </a:p>
          <a:p>
            <a:pPr lvl="1">
              <a:spcBef>
                <a:spcPts val="600"/>
              </a:spcBef>
            </a:pPr>
            <a:r>
              <a:rPr lang="en-US" sz="1800" dirty="0"/>
              <a:t>CGIAR AMR Hub: </a:t>
            </a:r>
            <a:r>
              <a:rPr lang="en-US" sz="1800" dirty="0">
                <a:solidFill>
                  <a:srgbClr val="394EA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amr.cgiar.org</a:t>
            </a:r>
            <a:endParaRPr lang="en-US" sz="1800" dirty="0">
              <a:solidFill>
                <a:srgbClr val="394EA3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A4NH Improving Human Health Flagship: </a:t>
            </a:r>
            <a:r>
              <a:rPr lang="en-US" sz="1800" dirty="0">
                <a:hlinkClick r:id="rId4"/>
              </a:rPr>
              <a:t>http://a4nh.cgiar.org/our-research/flagship-5/</a:t>
            </a:r>
            <a:endParaRPr lang="en-US" sz="1800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n-US" sz="2000" dirty="0"/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/>
              <a:t>COVID-19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A4NH Researchers Address COVID-19: </a:t>
            </a:r>
            <a:r>
              <a:rPr lang="en-US" sz="1800" dirty="0">
                <a:solidFill>
                  <a:srgbClr val="394EA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bit.ly/2REEUJ9</a:t>
            </a:r>
            <a:endParaRPr lang="en-US" sz="1800" dirty="0">
              <a:solidFill>
                <a:srgbClr val="394EA3"/>
              </a:solidFill>
            </a:endParaRPr>
          </a:p>
          <a:p>
            <a:pPr lvl="1">
              <a:spcBef>
                <a:spcPts val="600"/>
              </a:spcBef>
            </a:pPr>
            <a:endParaRPr lang="en-US" sz="1800" dirty="0"/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/>
              <a:t>Food Systems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The Food Systems Resource Center: </a:t>
            </a:r>
            <a:r>
              <a:rPr lang="en-US" sz="1800" dirty="0">
                <a:solidFill>
                  <a:srgbClr val="394EA3"/>
                </a:solidFill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bit.ly/A4NHFSRC</a:t>
            </a:r>
            <a:endParaRPr lang="en-US" sz="1800" dirty="0">
              <a:solidFill>
                <a:srgbClr val="394EA3"/>
              </a:solidFill>
            </a:endParaRPr>
          </a:p>
          <a:p>
            <a:pPr lvl="1">
              <a:spcBef>
                <a:spcPts val="600"/>
              </a:spcBef>
            </a:pPr>
            <a:r>
              <a:rPr lang="en-US" sz="1800" dirty="0"/>
              <a:t>The Food Systems Idea Exchange: </a:t>
            </a:r>
            <a:r>
              <a:rPr lang="en-US" sz="1800" dirty="0">
                <a:solidFill>
                  <a:srgbClr val="394EA3"/>
                </a:solidFill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bit.ly/</a:t>
            </a:r>
            <a:r>
              <a:rPr lang="en-US" sz="1800" dirty="0" err="1">
                <a:solidFill>
                  <a:srgbClr val="394EA3"/>
                </a:solidFill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FSIEBlog</a:t>
            </a:r>
            <a:endParaRPr lang="en-US" sz="1800" dirty="0">
              <a:solidFill>
                <a:srgbClr val="394EA3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0E3C00-5A38-482E-9CFE-296C210F0D53}"/>
              </a:ext>
            </a:extLst>
          </p:cNvPr>
          <p:cNvSpPr txBox="1"/>
          <p:nvPr/>
        </p:nvSpPr>
        <p:spPr>
          <a:xfrm>
            <a:off x="401320" y="425548"/>
            <a:ext cx="606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Integrating One Health into Food Systems: Additional Resources</a:t>
            </a: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038EAD05-FDB6-4A52-9082-4C564DE96C9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4491" y="5544088"/>
            <a:ext cx="2024359" cy="948787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1C8FADDC-3243-4618-8AF1-9148DBB0E4B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50" y="5627971"/>
            <a:ext cx="1897574" cy="94878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0F0271E3-2097-F846-9E8B-16766D6C14B1}"/>
              </a:ext>
            </a:extLst>
          </p:cNvPr>
          <p:cNvGrpSpPr/>
          <p:nvPr/>
        </p:nvGrpSpPr>
        <p:grpSpPr>
          <a:xfrm>
            <a:off x="522193" y="1320053"/>
            <a:ext cx="864903" cy="115548"/>
            <a:chOff x="1475339" y="212167"/>
            <a:chExt cx="864903" cy="115548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B6D2623-07A0-A647-ADE2-202411A0AA23}"/>
                </a:ext>
              </a:extLst>
            </p:cNvPr>
            <p:cNvCxnSpPr>
              <a:cxnSpLocks/>
            </p:cNvCxnSpPr>
            <p:nvPr/>
          </p:nvCxnSpPr>
          <p:spPr>
            <a:xfrm>
              <a:off x="1475339" y="212167"/>
              <a:ext cx="740919" cy="0"/>
            </a:xfrm>
            <a:prstGeom prst="line">
              <a:avLst/>
            </a:prstGeom>
            <a:ln w="25400">
              <a:solidFill>
                <a:srgbClr val="394EA3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0AE92FE-33FB-F34B-9E9E-B3FAAA65A717}"/>
                </a:ext>
              </a:extLst>
            </p:cNvPr>
            <p:cNvCxnSpPr>
              <a:cxnSpLocks/>
            </p:cNvCxnSpPr>
            <p:nvPr/>
          </p:nvCxnSpPr>
          <p:spPr>
            <a:xfrm>
              <a:off x="1607072" y="327715"/>
              <a:ext cx="733170" cy="0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E35CBE95-E3FB-F643-B72D-C14D237A8902}"/>
              </a:ext>
            </a:extLst>
          </p:cNvPr>
          <p:cNvSpPr/>
          <p:nvPr/>
        </p:nvSpPr>
        <p:spPr>
          <a:xfrm>
            <a:off x="794" y="6781800"/>
            <a:ext cx="12192000" cy="1143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00831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15A34A3-E871-9B46-961F-C28486F43744}"/>
              </a:ext>
            </a:extLst>
          </p:cNvPr>
          <p:cNvGrpSpPr/>
          <p:nvPr/>
        </p:nvGrpSpPr>
        <p:grpSpPr>
          <a:xfrm>
            <a:off x="10604556" y="301960"/>
            <a:ext cx="1174517" cy="1078171"/>
            <a:chOff x="2290051" y="5607016"/>
            <a:chExt cx="1174517" cy="107817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C1A0770-E847-C040-A0CB-3190C3AB47D4}"/>
                </a:ext>
              </a:extLst>
            </p:cNvPr>
            <p:cNvGrpSpPr/>
            <p:nvPr/>
          </p:nvGrpSpPr>
          <p:grpSpPr>
            <a:xfrm>
              <a:off x="2834544" y="6055163"/>
              <a:ext cx="630024" cy="630024"/>
              <a:chOff x="2336101" y="5378945"/>
              <a:chExt cx="630024" cy="630024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D6E024A-2C31-F44C-92DF-CFAD69B1756E}"/>
                  </a:ext>
                </a:extLst>
              </p:cNvPr>
              <p:cNvSpPr/>
              <p:nvPr/>
            </p:nvSpPr>
            <p:spPr>
              <a:xfrm>
                <a:off x="2336101" y="5378945"/>
                <a:ext cx="630024" cy="63002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3" name="Picture 22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ADBF3EE6-27AD-8D45-BC54-B33055FA67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62102" y="5504946"/>
                <a:ext cx="378022" cy="378022"/>
              </a:xfrm>
              <a:prstGeom prst="rect">
                <a:avLst/>
              </a:prstGeom>
            </p:spPr>
          </p:pic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A23CE5E-5C02-0943-AF9D-10865DD98696}"/>
                </a:ext>
              </a:extLst>
            </p:cNvPr>
            <p:cNvGrpSpPr/>
            <p:nvPr/>
          </p:nvGrpSpPr>
          <p:grpSpPr>
            <a:xfrm>
              <a:off x="2290051" y="6055163"/>
              <a:ext cx="630024" cy="630024"/>
              <a:chOff x="1559314" y="5365975"/>
              <a:chExt cx="630024" cy="630024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9FDF8CB7-255A-DA4A-818E-17328F7150B2}"/>
                  </a:ext>
                </a:extLst>
              </p:cNvPr>
              <p:cNvSpPr/>
              <p:nvPr/>
            </p:nvSpPr>
            <p:spPr>
              <a:xfrm>
                <a:off x="1559314" y="5365975"/>
                <a:ext cx="630024" cy="630024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1" name="Picture 20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789EDBC2-C071-B543-A00B-6BDB354217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686150" y="5476697"/>
                <a:ext cx="406271" cy="406271"/>
              </a:xfrm>
              <a:prstGeom prst="rect">
                <a:avLst/>
              </a:prstGeom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7E043D6-A0D1-5145-802C-E80D062C7428}"/>
                </a:ext>
              </a:extLst>
            </p:cNvPr>
            <p:cNvGrpSpPr/>
            <p:nvPr/>
          </p:nvGrpSpPr>
          <p:grpSpPr>
            <a:xfrm>
              <a:off x="2560934" y="5607016"/>
              <a:ext cx="630024" cy="630024"/>
              <a:chOff x="5046992" y="5837967"/>
              <a:chExt cx="630024" cy="630024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D31D9211-7A53-324F-8B8B-15B5FAD5A951}"/>
                  </a:ext>
                </a:extLst>
              </p:cNvPr>
              <p:cNvSpPr/>
              <p:nvPr/>
            </p:nvSpPr>
            <p:spPr>
              <a:xfrm>
                <a:off x="5046992" y="5837967"/>
                <a:ext cx="630024" cy="630024"/>
              </a:xfrm>
              <a:prstGeom prst="ellipse">
                <a:avLst/>
              </a:prstGeom>
              <a:solidFill>
                <a:srgbClr val="396F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9" name="Picture 18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69901B56-DF15-FA44-AE03-A55EBA18A5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35250" y="5995999"/>
                <a:ext cx="453508" cy="28571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54458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 up of a logo&#10;&#10;Description automatically generated">
            <a:extLst>
              <a:ext uri="{FF2B5EF4-FFF2-40B4-BE49-F238E27FC236}">
                <a16:creationId xmlns:a16="http://schemas.microsoft.com/office/drawing/2014/main" id="{AAA63337-BBB7-F449-B1E9-804FCC6B66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830" y="681807"/>
            <a:ext cx="1426095" cy="668390"/>
          </a:xfrm>
          <a:prstGeom prst="rect">
            <a:avLst/>
          </a:prstGeom>
        </p:spPr>
      </p:pic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6BA4C480-3C92-BA41-98BF-D7BE25A2902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1342" y="681807"/>
            <a:ext cx="1692410" cy="8462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10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373" y="440378"/>
            <a:ext cx="10972800" cy="677955"/>
          </a:xfrm>
        </p:spPr>
        <p:txBody>
          <a:bodyPr/>
          <a:lstStyle/>
          <a:p>
            <a:r>
              <a:rPr lang="en-US" sz="2800" dirty="0"/>
              <a:t>O</a:t>
            </a:r>
            <a:r>
              <a:rPr lang="en-GB" sz="2800" dirty="0"/>
              <a:t>ne Health is cost-effective to reduce the likelihood of future pandemics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09600" y="1259611"/>
            <a:ext cx="10972800" cy="4572000"/>
          </a:xfrm>
        </p:spPr>
        <p:txBody>
          <a:bodyPr/>
          <a:lstStyle/>
          <a:p>
            <a:r>
              <a:rPr lang="en-GB" sz="2000" dirty="0"/>
              <a:t>Better animal disease surveillance, and a One Health approach could save billions by limiting spill-over of disease from animals as timely ‘sentinels’ to protect people’s health</a:t>
            </a:r>
          </a:p>
          <a:p>
            <a:r>
              <a:rPr lang="en-GB" sz="2000" dirty="0"/>
              <a:t>A global investment of US$25 billion over 10 years in One Health could generate benefits worth at least US$125 billion</a:t>
            </a:r>
          </a:p>
          <a:p>
            <a:endParaRPr lang="en-GB" sz="2000" dirty="0"/>
          </a:p>
        </p:txBody>
      </p:sp>
      <p:pic>
        <p:nvPicPr>
          <p:cNvPr id="1026" name="Picture 2" descr="be448af7-156e-43e3-b0f4-f63f22dddb01@eurprd0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66634" y="2352059"/>
            <a:ext cx="6862277" cy="406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35F5F6C-640C-4EC2-A3A9-60368DE265A7}"/>
              </a:ext>
            </a:extLst>
          </p:cNvPr>
          <p:cNvSpPr/>
          <p:nvPr/>
        </p:nvSpPr>
        <p:spPr>
          <a:xfrm>
            <a:off x="3952288" y="6501230"/>
            <a:ext cx="758520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World Bank. 2012. People, Pathogens and Our Planet. Volume 2. The Economics of One Health. Report No. 69145-GLB.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85863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8444</TotalTime>
  <Words>705</Words>
  <Application>Microsoft Office PowerPoint</Application>
  <PresentationFormat>Widescreen</PresentationFormat>
  <Paragraphs>84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COVID-19: Aligning Health, Food and Socio-Economic Actions</vt:lpstr>
      <vt:lpstr>One Health in Sustainable Agriculture Intensification</vt:lpstr>
      <vt:lpstr>PowerPoint Presentation</vt:lpstr>
      <vt:lpstr>PowerPoint Presentation</vt:lpstr>
      <vt:lpstr>One Health is cost-effective to reduce the likelihood of future pandemics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CGIAR - One Health</dc:title>
  <dc:creator>McDermott, John (A4NH-IFPRI)</dc:creator>
  <cp:lastModifiedBy>Mulat, Bizuwork (ILRI)</cp:lastModifiedBy>
  <cp:revision>94</cp:revision>
  <dcterms:created xsi:type="dcterms:W3CDTF">2020-05-23T13:38:19Z</dcterms:created>
  <dcterms:modified xsi:type="dcterms:W3CDTF">2020-06-23T15:22:46Z</dcterms:modified>
</cp:coreProperties>
</file>