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7"/>
  </p:notesMasterIdLst>
  <p:handoutMasterIdLst>
    <p:handoutMasterId r:id="rId18"/>
  </p:handoutMasterIdLst>
  <p:sldIdLst>
    <p:sldId id="256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95" r:id="rId14"/>
    <p:sldId id="296" r:id="rId15"/>
    <p:sldId id="257" r:id="rId1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725" autoAdjust="0"/>
    <p:restoredTop sz="93381" autoAdjust="0"/>
  </p:normalViewPr>
  <p:slideViewPr>
    <p:cSldViewPr>
      <p:cViewPr varScale="1">
        <p:scale>
          <a:sx n="116" d="100"/>
          <a:sy n="116" d="100"/>
        </p:scale>
        <p:origin x="2032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1/6/20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1/6/20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cid:image001.png@01D16D8C.9C905A10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687387" y="2057400"/>
            <a:ext cx="7924800" cy="1143000"/>
          </a:xfrm>
        </p:spPr>
        <p:txBody>
          <a:bodyPr/>
          <a:lstStyle/>
          <a:p>
            <a:r>
              <a:rPr lang="en-US" sz="3600" dirty="0">
                <a:latin typeface="+mn-lt"/>
              </a:rPr>
              <a:t>Building SI on a Rock: Is a Systems Perspective Essential for Integrated Crop Livestock Systems?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800893" y="4267200"/>
            <a:ext cx="7697787" cy="1219200"/>
          </a:xfrm>
        </p:spPr>
        <p:txBody>
          <a:bodyPr/>
          <a:lstStyle/>
          <a:p>
            <a:r>
              <a:rPr lang="en-US" sz="1600" b="1" dirty="0">
                <a:latin typeface="+mn-lt"/>
              </a:rPr>
              <a:t>Peter Thorne</a:t>
            </a:r>
            <a:r>
              <a:rPr lang="en-US" sz="1600" b="1" baseline="30000" dirty="0">
                <a:latin typeface="+mn-lt"/>
              </a:rPr>
              <a:t>1 </a:t>
            </a:r>
            <a:r>
              <a:rPr lang="en-US" sz="1600" b="1" dirty="0">
                <a:latin typeface="+mn-lt"/>
              </a:rPr>
              <a:t>and Sieglinde Snapp</a:t>
            </a:r>
            <a:r>
              <a:rPr lang="en-US" sz="1600" b="1" baseline="30000" dirty="0">
                <a:latin typeface="+mn-lt"/>
              </a:rPr>
              <a:t>2</a:t>
            </a:r>
          </a:p>
          <a:p>
            <a:r>
              <a:rPr lang="en-US" sz="1600" baseline="30000" dirty="0">
                <a:latin typeface="+mn-lt"/>
              </a:rPr>
              <a:t>1</a:t>
            </a:r>
            <a:r>
              <a:rPr lang="en-US" sz="1600" dirty="0">
                <a:latin typeface="+mn-lt"/>
              </a:rPr>
              <a:t>International Livestock Research Institute,</a:t>
            </a:r>
            <a:r>
              <a:rPr lang="en-US" sz="1600" baseline="30000" dirty="0"/>
              <a:t>2</a:t>
            </a:r>
            <a:r>
              <a:rPr lang="en-US" sz="1600" dirty="0">
                <a:latin typeface="+mn-lt"/>
              </a:rPr>
              <a:t>Michigan State University (MSU)</a:t>
            </a:r>
          </a:p>
          <a:p>
            <a:r>
              <a:rPr lang="en-US" sz="1600" dirty="0">
                <a:latin typeface="+mn-lt"/>
              </a:rPr>
              <a:t>2019 ASA-CSSA-SSSA International Annual Meeting </a:t>
            </a:r>
          </a:p>
          <a:p>
            <a:r>
              <a:rPr lang="en-US" sz="1600">
                <a:latin typeface="+mn-lt"/>
              </a:rPr>
              <a:t>12 </a:t>
            </a:r>
            <a:r>
              <a:rPr lang="en-US" sz="1600" dirty="0">
                <a:latin typeface="+mn-lt"/>
              </a:rPr>
              <a:t>November 2019, San Antonio, Texas, USA </a:t>
            </a: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Indicators along an intensification gradient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36888EC-488F-4D49-BB5A-E046364862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983" y="2133600"/>
            <a:ext cx="8345871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924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What is Sustainable Intensification?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8E5906A-6959-C643-BDA4-DA7C93A92B5A}"/>
              </a:ext>
            </a:extLst>
          </p:cNvPr>
          <p:cNvSpPr/>
          <p:nvPr/>
        </p:nvSpPr>
        <p:spPr>
          <a:xfrm>
            <a:off x="685800" y="2133600"/>
            <a:ext cx="7924800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/>
            <a:r>
              <a:rPr lang="en-US" sz="2400" dirty="0"/>
              <a:t>[Sustainable Intensification is occurring when] yields are increased without adverse environmental impact and without the cultivation of more land ]</a:t>
            </a:r>
          </a:p>
          <a:p>
            <a:pPr marL="114300"/>
            <a:r>
              <a:rPr lang="en-US" sz="1400" dirty="0"/>
              <a:t>Reaping the benefits: Science and the sustainable intensification of global agriculture. Royal Society, 2009</a:t>
            </a:r>
          </a:p>
        </p:txBody>
      </p:sp>
    </p:spTree>
    <p:extLst>
      <p:ext uri="{BB962C8B-B14F-4D97-AF65-F5344CB8AC3E}">
        <p14:creationId xmlns:p14="http://schemas.microsoft.com/office/powerpoint/2010/main" val="2519110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How can we “measure” SI?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8E5906A-6959-C643-BDA4-DA7C93A92B5A}"/>
              </a:ext>
            </a:extLst>
          </p:cNvPr>
          <p:cNvSpPr/>
          <p:nvPr/>
        </p:nvSpPr>
        <p:spPr>
          <a:xfrm>
            <a:off x="685800" y="2133600"/>
            <a:ext cx="7924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0">
              <a:buNone/>
            </a:pPr>
            <a:r>
              <a:rPr lang="en-GB" sz="2000" dirty="0"/>
              <a:t>Intensification: Output : Input</a:t>
            </a:r>
          </a:p>
          <a:p>
            <a:pPr marL="114300" indent="0">
              <a:buNone/>
            </a:pPr>
            <a:r>
              <a:rPr lang="en-GB" sz="2000" dirty="0"/>
              <a:t>	e.g. grain yield: quantity produced / unit area</a:t>
            </a:r>
          </a:p>
          <a:p>
            <a:pPr marL="114300" indent="0">
              <a:buNone/>
            </a:pPr>
            <a:endParaRPr lang="en-GB" sz="2000" dirty="0"/>
          </a:p>
          <a:p>
            <a:pPr marL="114300" indent="0">
              <a:buNone/>
            </a:pPr>
            <a:r>
              <a:rPr lang="en-GB" sz="2000" dirty="0"/>
              <a:t>Sustainability: </a:t>
            </a:r>
            <a:r>
              <a:rPr lang="en-US" sz="2000" dirty="0"/>
              <a:t>development that meets the needs of the present without compromising those of future generations (Brundtland Commission, 1987)</a:t>
            </a:r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r>
              <a:rPr lang="en-US" sz="2000" dirty="0"/>
              <a:t>Multi-dimensional: Environment, Economic, Human, Social, Production (SI Assessment Framework).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A523A2E-4EBB-A843-9DAD-4671B6A0A8D4}"/>
              </a:ext>
            </a:extLst>
          </p:cNvPr>
          <p:cNvCxnSpPr>
            <a:cxnSpLocks/>
          </p:cNvCxnSpPr>
          <p:nvPr/>
        </p:nvCxnSpPr>
        <p:spPr>
          <a:xfrm flipV="1">
            <a:off x="4495800" y="2057400"/>
            <a:ext cx="0" cy="499120"/>
          </a:xfrm>
          <a:prstGeom prst="line">
            <a:avLst/>
          </a:prstGeom>
          <a:ln w="92075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0123872-619A-4040-A7B4-185235F859E4}"/>
              </a:ext>
            </a:extLst>
          </p:cNvPr>
          <p:cNvCxnSpPr>
            <a:cxnSpLocks/>
          </p:cNvCxnSpPr>
          <p:nvPr/>
        </p:nvCxnSpPr>
        <p:spPr>
          <a:xfrm flipV="1">
            <a:off x="6477000" y="2291128"/>
            <a:ext cx="0" cy="499120"/>
          </a:xfrm>
          <a:prstGeom prst="line">
            <a:avLst/>
          </a:prstGeom>
          <a:ln w="92075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1532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8DE0F3C-A596-DC47-BC20-89AFDD1925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867690"/>
            <a:ext cx="6400800" cy="4833799"/>
          </a:xfrm>
          <a:prstGeom prst="rect">
            <a:avLst/>
          </a:prstGeom>
        </p:spPr>
      </p:pic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453C7B28-F6B1-524C-B685-EBF97BCCDEA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33400" y="1391231"/>
            <a:ext cx="77724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Component research vs. systems research</a:t>
            </a:r>
          </a:p>
        </p:txBody>
      </p:sp>
    </p:spTree>
    <p:extLst>
      <p:ext uri="{BB962C8B-B14F-4D97-AF65-F5344CB8AC3E}">
        <p14:creationId xmlns:p14="http://schemas.microsoft.com/office/powerpoint/2010/main" val="2280927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Component research solution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7F8AE6F-26C7-2F44-AD4C-A4AF47A5D6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3747309"/>
              </p:ext>
            </p:extLst>
          </p:nvPr>
        </p:nvGraphicFramePr>
        <p:xfrm>
          <a:off x="762000" y="2147257"/>
          <a:ext cx="2857398" cy="32411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93450">
                  <a:extLst>
                    <a:ext uri="{9D8B030D-6E8A-4147-A177-3AD203B41FA5}">
                      <a16:colId xmlns:a16="http://schemas.microsoft.com/office/drawing/2014/main" val="1027903006"/>
                    </a:ext>
                  </a:extLst>
                </a:gridCol>
                <a:gridCol w="863948">
                  <a:extLst>
                    <a:ext uri="{9D8B030D-6E8A-4147-A177-3AD203B41FA5}">
                      <a16:colId xmlns:a16="http://schemas.microsoft.com/office/drawing/2014/main" val="323139706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Biophysical outcomes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552206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</a:rPr>
                        <a:t>Increase in grain yield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</a:rPr>
                        <a:t>(t ha</a:t>
                      </a:r>
                      <a:r>
                        <a:rPr lang="en-GB" sz="1200" b="0" baseline="30000" dirty="0">
                          <a:effectLst/>
                        </a:rPr>
                        <a:t>-1</a:t>
                      </a:r>
                      <a:r>
                        <a:rPr lang="en-GB" sz="1200" b="0" baseline="0" dirty="0">
                          <a:effectLst/>
                        </a:rPr>
                        <a:t>)</a:t>
                      </a:r>
                      <a:endParaRPr lang="en-GB" sz="1100" b="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0.31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4788546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</a:rPr>
                        <a:t>Increase in residue biomass  (t ha</a:t>
                      </a:r>
                      <a:r>
                        <a:rPr lang="en-GB" sz="1200" b="0" baseline="30000" dirty="0">
                          <a:effectLst/>
                        </a:rPr>
                        <a:t>-1</a:t>
                      </a:r>
                      <a:r>
                        <a:rPr lang="en-GB" sz="1200" b="0" baseline="0" dirty="0">
                          <a:effectLst/>
                        </a:rPr>
                        <a:t>)</a:t>
                      </a:r>
                      <a:endParaRPr lang="en-GB" sz="1100" b="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0.57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51997350"/>
                  </a:ext>
                </a:extLst>
              </a:tr>
              <a:tr h="355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</a:rPr>
                        <a:t>Loss of weed biomass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</a:rPr>
                        <a:t>(t ha</a:t>
                      </a:r>
                      <a:r>
                        <a:rPr lang="en-GB" sz="1200" b="0" baseline="30000" dirty="0">
                          <a:effectLst/>
                        </a:rPr>
                        <a:t>-1</a:t>
                      </a:r>
                      <a:r>
                        <a:rPr lang="en-GB" sz="1200" b="0" baseline="0" dirty="0">
                          <a:effectLst/>
                        </a:rPr>
                        <a:t>)</a:t>
                      </a:r>
                      <a:endParaRPr lang="en-GB" sz="1100" b="0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2.15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64108490"/>
                  </a:ext>
                </a:extLst>
              </a:tr>
              <a:tr h="355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Cost benefit analysis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406623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</a:rPr>
                        <a:t>Total incremental return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</a:rPr>
                        <a:t>(ETB)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5,790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535747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</a:rPr>
                        <a:t>Increase in labour cost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</a:rPr>
                        <a:t>(ETB)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1,440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580662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</a:rPr>
                        <a:t>Net incremental return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4,350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7792566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</a:rPr>
                        <a:t>Opportunity cost of feed (ETB)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4,300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198046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</a:rPr>
                        <a:t>Value cost ratio (VCR)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0000"/>
                          </a:solidFill>
                          <a:effectLst/>
                        </a:rPr>
                        <a:t>1.01</a:t>
                      </a:r>
                      <a:endParaRPr lang="en-GB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05156968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30F0894C-E7F1-7A40-8DB6-1987B73F47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2147257"/>
            <a:ext cx="4962763" cy="3720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3689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Systems research solution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17F1E78-1A40-D841-9594-66A3385326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525" y="2057400"/>
            <a:ext cx="7296150" cy="4210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8561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82296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Doubled up legume: GRAIN for food &amp; income, BIOMASS for fodder, fuelwood &amp; fertility for the soil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8E5906A-6959-C643-BDA4-DA7C93A92B5A}"/>
              </a:ext>
            </a:extLst>
          </p:cNvPr>
          <p:cNvSpPr/>
          <p:nvPr/>
        </p:nvSpPr>
        <p:spPr>
          <a:xfrm>
            <a:off x="685800" y="2419290"/>
            <a:ext cx="7924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/>
            <a:r>
              <a:rPr lang="en-US" sz="2000" dirty="0"/>
              <a:t>SI Systems gradient, intermediate multipurpose ‘doubled up legume’ rotation provides farmer-approved solution.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BC4C136-DEC9-9845-A987-6C62ACB9BC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2971800"/>
            <a:ext cx="8093927" cy="3502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5364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2FCA18F-ECB3-4B4E-887C-4853A2C19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676400"/>
            <a:ext cx="6896100" cy="491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7960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Indicators of Sustainable Intensification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8E5906A-6959-C643-BDA4-DA7C93A92B5A}"/>
              </a:ext>
            </a:extLst>
          </p:cNvPr>
          <p:cNvSpPr/>
          <p:nvPr/>
        </p:nvSpPr>
        <p:spPr>
          <a:xfrm>
            <a:off x="4178300" y="2274838"/>
            <a:ext cx="3429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342900">
              <a:buFont typeface="Arial" panose="020B0604020202020204" pitchFamily="34" charset="0"/>
              <a:buChar char="•"/>
            </a:pPr>
            <a:r>
              <a:rPr lang="en-US" sz="1200" dirty="0"/>
              <a:t>27 indicators quantified across 5 sustainability domains from 880 household interviews</a:t>
            </a:r>
          </a:p>
          <a:p>
            <a:pPr marL="457200" indent="-342900">
              <a:buFont typeface="Arial" panose="020B0604020202020204" pitchFamily="34" charset="0"/>
              <a:buChar char="•"/>
            </a:pPr>
            <a:r>
              <a:rPr lang="en-US" sz="1200" dirty="0"/>
              <a:t>Indicators re-scaled according to locally defined thresholds</a:t>
            </a:r>
          </a:p>
          <a:p>
            <a:pPr marL="457200" indent="-342900">
              <a:buFont typeface="Arial" panose="020B0604020202020204" pitchFamily="34" charset="0"/>
              <a:buChar char="•"/>
            </a:pPr>
            <a:r>
              <a:rPr lang="en-US" sz="1200" dirty="0"/>
              <a:t>Medians and IQRs plotted, allowing for disaggregated analysis (see figure)</a:t>
            </a:r>
          </a:p>
          <a:p>
            <a:pPr marL="457200" indent="-342900">
              <a:buFont typeface="Arial" panose="020B0604020202020204" pitchFamily="34" charset="0"/>
              <a:buChar char="•"/>
            </a:pPr>
            <a:r>
              <a:rPr lang="en-US" sz="1200" dirty="0"/>
              <a:t>Indicators can be aggregated across domains</a:t>
            </a:r>
          </a:p>
          <a:p>
            <a:pPr marL="457200" indent="-342900">
              <a:buFont typeface="Arial" panose="020B0604020202020204" pitchFamily="34" charset="0"/>
              <a:buChar char="•"/>
            </a:pPr>
            <a:r>
              <a:rPr lang="en-US" sz="1200" dirty="0"/>
              <a:t>Households can be aggregated, for example along a spectrum of agricultural intensification (production per unit of land and per unit of livestock).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43F8481-9A1F-374B-BBA2-157BD18578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2105967"/>
            <a:ext cx="2971800" cy="29845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CC8024E-1ACA-E54A-B058-1375F44CBA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5334140"/>
            <a:ext cx="65405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810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AE5F23AF-5D07-7241-848F-4AE807F58DFD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78</TotalTime>
  <Words>345</Words>
  <Application>Microsoft Macintosh PowerPoint</Application>
  <PresentationFormat>On-screen Show (4:3)</PresentationFormat>
  <Paragraphs>52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Odhong', IITA</dc:creator>
  <cp:lastModifiedBy>Odhong, Jonathan (IITA)</cp:lastModifiedBy>
  <cp:revision>27</cp:revision>
  <cp:lastPrinted>2011-10-06T11:45:23Z</cp:lastPrinted>
  <dcterms:created xsi:type="dcterms:W3CDTF">2019-09-18T16:38:40Z</dcterms:created>
  <dcterms:modified xsi:type="dcterms:W3CDTF">2020-01-06T11:21:36Z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