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8" r:id="rId1"/>
    <p:sldMasterId id="2147485676" r:id="rId2"/>
    <p:sldMasterId id="2147483648" r:id="rId3"/>
  </p:sldMasterIdLst>
  <p:notesMasterIdLst>
    <p:notesMasterId r:id="rId23"/>
  </p:notesMasterIdLst>
  <p:handoutMasterIdLst>
    <p:handoutMasterId r:id="rId24"/>
  </p:handoutMasterIdLst>
  <p:sldIdLst>
    <p:sldId id="698" r:id="rId4"/>
    <p:sldId id="750" r:id="rId5"/>
    <p:sldId id="744" r:id="rId6"/>
    <p:sldId id="717" r:id="rId7"/>
    <p:sldId id="746" r:id="rId8"/>
    <p:sldId id="719" r:id="rId9"/>
    <p:sldId id="759" r:id="rId10"/>
    <p:sldId id="714" r:id="rId11"/>
    <p:sldId id="756" r:id="rId12"/>
    <p:sldId id="755" r:id="rId13"/>
    <p:sldId id="754" r:id="rId14"/>
    <p:sldId id="745" r:id="rId15"/>
    <p:sldId id="760" r:id="rId16"/>
    <p:sldId id="720" r:id="rId17"/>
    <p:sldId id="757" r:id="rId18"/>
    <p:sldId id="761" r:id="rId19"/>
    <p:sldId id="716" r:id="rId20"/>
    <p:sldId id="730" r:id="rId21"/>
    <p:sldId id="762" r:id="rId2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EC2E9BA7-0B11-BD46-8344-80ACD203EB79}">
          <p14:sldIdLst>
            <p14:sldId id="698"/>
            <p14:sldId id="750"/>
            <p14:sldId id="744"/>
            <p14:sldId id="717"/>
            <p14:sldId id="746"/>
            <p14:sldId id="719"/>
            <p14:sldId id="759"/>
            <p14:sldId id="714"/>
            <p14:sldId id="756"/>
            <p14:sldId id="755"/>
            <p14:sldId id="754"/>
            <p14:sldId id="745"/>
            <p14:sldId id="760"/>
            <p14:sldId id="720"/>
            <p14:sldId id="757"/>
            <p14:sldId id="761"/>
            <p14:sldId id="716"/>
            <p14:sldId id="730"/>
            <p14:sldId id="7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2C3D"/>
    <a:srgbClr val="F9F2EA"/>
    <a:srgbClr val="404E65"/>
    <a:srgbClr val="A3A467"/>
    <a:srgbClr val="53593E"/>
    <a:srgbClr val="7C98AB"/>
    <a:srgbClr val="FF9E16"/>
    <a:srgbClr val="C34628"/>
    <a:srgbClr val="C97783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59" autoAdjust="0"/>
    <p:restoredTop sz="96327"/>
  </p:normalViewPr>
  <p:slideViewPr>
    <p:cSldViewPr snapToGrid="0" snapToObjects="1">
      <p:cViewPr varScale="1">
        <p:scale>
          <a:sx n="60" d="100"/>
          <a:sy n="60" d="100"/>
        </p:scale>
        <p:origin x="89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165109ED-D958-4461-98F4-B86517DCCEE1}" type="datetimeFigureOut">
              <a:rPr lang="en-US"/>
              <a:pPr>
                <a:defRPr/>
              </a:pPr>
              <a:t>7/8/2023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9271260-5874-4211-A4FB-D4A90F08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05T13:29:14.0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054501-6479-45AB-8F45-9063384BA081}" type="datetimeFigureOut">
              <a:rPr lang="en-GB"/>
              <a:pPr>
                <a:defRPr/>
              </a:pPr>
              <a:t>08/07/2023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30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669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815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85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915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wm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w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3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84B0CF-4B14-F941-9801-6CD5F50867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17628"/>
            <a:ext cx="1367544" cy="6651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F80916-FA97-D540-A2E3-46F5128BCC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89" y="3013350"/>
            <a:ext cx="10113941" cy="8370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EE3D2AF-1139-AB4F-A6F2-9340C41DC49E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0807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FE8387-7D5D-5F44-BB7F-D647138E0AF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09600" y="1084876"/>
            <a:ext cx="1214274" cy="4571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9DA5F7C-139E-3D4A-A8ED-B0D4DFA22CE1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7AFF67-954D-5247-BABB-DC449735660B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E6C30D-654D-C346-A12F-2861616F6D55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3CB514-A11E-744E-B416-3B0C5772BEF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DF244E-A258-8347-9B53-F9EA3AB11228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B9C88D-0F42-E243-85B1-C733D34D6FCA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0C5C7E-8E2C-FE41-95E4-03D93B5B658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551C404-F2AC-3A41-9122-B9C3540C5D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3319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694E371-10C8-694A-88CA-558796637F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134256" y="3752486"/>
            <a:ext cx="1214274" cy="4571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CF035D18-463A-D14E-BF9F-251C6B0BE82F}"/>
              </a:ext>
            </a:extLst>
          </p:cNvPr>
          <p:cNvGrpSpPr/>
          <p:nvPr userDrawn="1"/>
        </p:nvGrpSpPr>
        <p:grpSpPr>
          <a:xfrm>
            <a:off x="0" y="2778041"/>
            <a:ext cx="12192000" cy="50800"/>
            <a:chOff x="585589" y="2791976"/>
            <a:chExt cx="10914746" cy="15340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BB9228C-3396-8C48-A3EC-552FF2B5314D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C22C15D-2390-2E46-B709-C5713D542347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06437BD-1049-7444-8030-937A19DABF1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09787F2-D0AB-1647-B45A-8926F5F55512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90CB1F8-C271-8949-9A8F-51BDC754F551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738FC6F-D3E9-B14E-BFC0-3E83D3DBE01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CAB2512-C684-B146-B34B-10AF77D1A992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1459E1A3-8BE7-694C-BE8C-741BE79A67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0327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0" y="-1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952B0E-4B5A-C240-90A6-91789F2E98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0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83118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515888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761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195734" y="1438425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851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82992" y="1438425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6935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F206FE-5B41-E843-BA94-9F18FB646DE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273161-F0FB-5543-9E49-1827B43BD38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BB360E4-6C48-014F-8CC5-9240D9BBA108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00936B6-B0F7-5E44-9C3F-2B7B65C815B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1622331-F64D-254F-9609-0B62A8948B26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776A10A-3647-E645-96C3-A88527EAF3D3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8FE067-98D0-9242-B0AF-24FBEE71B5B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4F4E1-4EC6-1A42-AD70-37700BFFE226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7A701169-22A5-6846-8690-227472AD19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0" y="1084876"/>
            <a:ext cx="1214274" cy="45719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78360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E9322C6-C587-1D48-8CD0-DF5E20F1041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67DC24E-3A0A-2848-A3C9-FD558AD8D715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E268FC4-5196-F847-8AA6-92725CE96FB6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3984C5-DBDD-C047-A0AB-FF56FDD448E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524044B-D658-B241-A574-6EE263647D4D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9667B03-8D46-2D4F-BD1D-5194B43466A0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9DF6EF-3483-6342-A767-138F40C0E8A7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4F07F4-1BC1-CA45-AE0C-153610498E57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0F53FA6-A200-FB4E-8389-EB0EFD21D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7435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B6A0D8B-E5E2-6C46-BB9F-3A02CA07A8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43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239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331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4DE68C1-B323-774D-90A8-64C2ED5649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94" y="5178660"/>
            <a:ext cx="11425779" cy="15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0163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5657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BA449E-F27E-644F-A4A8-C09F4C8690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70" y="1718180"/>
            <a:ext cx="12890198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918556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5535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9717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0491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892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2582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0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997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3058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32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063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1436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5958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0395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96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26" Type="http://schemas.openxmlformats.org/officeDocument/2006/relationships/slideLayout" Target="../slideLayouts/slideLayout45.xml"/><Relationship Id="rId3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40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5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slideLayout" Target="../slideLayouts/slideLayout41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452" r:id="rId7"/>
    <p:sldLayoutId id="2147485667" r:id="rId8"/>
    <p:sldLayoutId id="2147485666" r:id="rId9"/>
    <p:sldLayoutId id="2147485668" r:id="rId10"/>
    <p:sldLayoutId id="2147485669" r:id="rId11"/>
    <p:sldLayoutId id="2147485670" r:id="rId12"/>
    <p:sldLayoutId id="2147485665" r:id="rId13"/>
    <p:sldLayoutId id="2147485657" r:id="rId14"/>
    <p:sldLayoutId id="2147485663" r:id="rId15"/>
    <p:sldLayoutId id="2147485655" r:id="rId16"/>
    <p:sldLayoutId id="2147485653" r:id="rId17"/>
    <p:sldLayoutId id="2147485660" r:id="rId18"/>
    <p:sldLayoutId id="2147485651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9678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77" r:id="rId1"/>
    <p:sldLayoutId id="2147485678" r:id="rId2"/>
    <p:sldLayoutId id="2147485679" r:id="rId3"/>
    <p:sldLayoutId id="2147485680" r:id="rId4"/>
    <p:sldLayoutId id="2147485681" r:id="rId5"/>
    <p:sldLayoutId id="2147485682" r:id="rId6"/>
    <p:sldLayoutId id="2147485683" r:id="rId7"/>
    <p:sldLayoutId id="2147485684" r:id="rId8"/>
    <p:sldLayoutId id="2147485685" r:id="rId9"/>
    <p:sldLayoutId id="2147485686" r:id="rId10"/>
    <p:sldLayoutId id="2147485687" r:id="rId11"/>
    <p:sldLayoutId id="2147485688" r:id="rId12"/>
    <p:sldLayoutId id="2147485689" r:id="rId13"/>
    <p:sldLayoutId id="2147485690" r:id="rId14"/>
    <p:sldLayoutId id="2147485708" r:id="rId15"/>
    <p:sldLayoutId id="2147485709" r:id="rId16"/>
    <p:sldLayoutId id="2147485710" r:id="rId17"/>
    <p:sldLayoutId id="2147485711" r:id="rId18"/>
    <p:sldLayoutId id="2147485712" r:id="rId19"/>
    <p:sldLayoutId id="2147485713" r:id="rId20"/>
    <p:sldLayoutId id="2147485714" r:id="rId21"/>
    <p:sldLayoutId id="2147485715" r:id="rId22"/>
    <p:sldLayoutId id="2147485716" r:id="rId23"/>
    <p:sldLayoutId id="2147485717" r:id="rId24"/>
    <p:sldLayoutId id="2147485718" r:id="rId25"/>
    <p:sldLayoutId id="2147485719" r:id="rId2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C452DC-9046-4352-ACF2-3596FB99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63C32-DF71-4E07-9AD5-9A046462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8039B-2024-471C-B044-50A603E59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232CA-5C46-446D-B877-EDF932D0CEFB}" type="datetimeFigureOut">
              <a:rPr lang="en-GB" smtClean="0"/>
              <a:t>08/07/2023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91BFD-FEF6-4914-9AC2-7A68D0822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B3EB8-98F0-4C42-ACEA-8F3E377F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02DED-5649-4319-8A03-69D1AA175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0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32.jpg"/><Relationship Id="rId7" Type="http://schemas.openxmlformats.org/officeDocument/2006/relationships/image" Target="../media/image36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g"/><Relationship Id="rId5" Type="http://schemas.openxmlformats.org/officeDocument/2006/relationships/image" Target="../media/image34.jpeg"/><Relationship Id="rId4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8.emf"/><Relationship Id="rId4" Type="http://schemas.openxmlformats.org/officeDocument/2006/relationships/package" Target="../embeddings/Microsoft_Excel_Worksheet.xlsx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41C035-1E73-354B-98A4-C2D1B06FC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389" y="1841357"/>
            <a:ext cx="11520685" cy="1390342"/>
          </a:xfrm>
        </p:spPr>
        <p:txBody>
          <a:bodyPr>
            <a:normAutofit/>
          </a:bodyPr>
          <a:lstStyle/>
          <a:p>
            <a:pPr algn="l"/>
            <a:r>
              <a:rPr lang="en-GB" sz="3400" dirty="0"/>
              <a:t>Microbial contamination at slaughter and retail points of the pork value chain in Uganda</a:t>
            </a:r>
            <a:endParaRPr lang="en-US" sz="3400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7C720F4-F542-BA43-BC60-0FD83F43C674}"/>
              </a:ext>
            </a:extLst>
          </p:cNvPr>
          <p:cNvSpPr txBox="1">
            <a:spLocks/>
          </p:cNvSpPr>
          <p:nvPr/>
        </p:nvSpPr>
        <p:spPr>
          <a:xfrm>
            <a:off x="522191" y="4903276"/>
            <a:ext cx="5015479" cy="49281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440"/>
              </a:lnSpc>
              <a:spcBef>
                <a:spcPts val="400"/>
              </a:spcBef>
            </a:pPr>
            <a:r>
              <a:rPr lang="en-US" sz="1600" dirty="0">
                <a:solidFill>
                  <a:srgbClr val="292929"/>
                </a:solidFill>
              </a:rPr>
              <a:t>SafePork Conference</a:t>
            </a:r>
          </a:p>
          <a:p>
            <a:pPr>
              <a:lnSpc>
                <a:spcPts val="1440"/>
              </a:lnSpc>
              <a:spcBef>
                <a:spcPts val="400"/>
              </a:spcBef>
            </a:pPr>
            <a:r>
              <a:rPr lang="en-US" sz="1600" dirty="0">
                <a:solidFill>
                  <a:srgbClr val="292929"/>
                </a:solidFill>
              </a:rPr>
              <a:t>New Orleans, Louisiana, 15–17 May 2023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64BB75-2299-4000-80D0-14DE96DEB3E9}"/>
              </a:ext>
            </a:extLst>
          </p:cNvPr>
          <p:cNvSpPr txBox="1"/>
          <p:nvPr/>
        </p:nvSpPr>
        <p:spPr bwMode="auto">
          <a:xfrm>
            <a:off x="509388" y="3231699"/>
            <a:ext cx="1140970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b="1" i="1" dirty="0">
                <a:latin typeface="+mn-lt"/>
              </a:rPr>
              <a:t>Velma Kivali</a:t>
            </a:r>
            <a:r>
              <a:rPr lang="en-US" sz="2400" b="1" i="1" baseline="30000" dirty="0">
                <a:latin typeface="+mn-lt"/>
              </a:rPr>
              <a:t>1,2</a:t>
            </a:r>
            <a:r>
              <a:rPr lang="en-US" sz="2400" i="1" dirty="0">
                <a:latin typeface="+mn-lt"/>
              </a:rPr>
              <a:t>, Ian Dohoo</a:t>
            </a:r>
            <a:r>
              <a:rPr lang="en-US" sz="2400" i="1" baseline="30000" dirty="0">
                <a:latin typeface="+mn-lt"/>
              </a:rPr>
              <a:t>4</a:t>
            </a:r>
            <a:r>
              <a:rPr lang="en-US" sz="2400" i="1" dirty="0">
                <a:latin typeface="+mn-lt"/>
              </a:rPr>
              <a:t>, Sinh Dang-Xuan</a:t>
            </a:r>
            <a:r>
              <a:rPr lang="en-US" sz="2400" i="1" baseline="30000" dirty="0">
                <a:latin typeface="+mn-lt"/>
              </a:rPr>
              <a:t>1</a:t>
            </a:r>
            <a:r>
              <a:rPr lang="en-US" sz="2400" i="1" dirty="0">
                <a:latin typeface="+mn-lt"/>
              </a:rPr>
              <a:t>, Uwe R</a:t>
            </a:r>
            <a:r>
              <a:rPr lang="en-GB" sz="2400" i="1" dirty="0">
                <a:solidFill>
                  <a:srgbClr val="494949"/>
                </a:solidFill>
                <a:effectLst/>
                <a:latin typeface="+mn-lt"/>
              </a:rPr>
              <a:t>ö</a:t>
            </a:r>
            <a:r>
              <a:rPr lang="en-US" sz="2400" i="1" dirty="0">
                <a:latin typeface="+mn-lt"/>
              </a:rPr>
              <a:t>sler</a:t>
            </a:r>
            <a:r>
              <a:rPr lang="en-US" sz="2400" i="1" baseline="30000" dirty="0">
                <a:latin typeface="+mn-lt"/>
              </a:rPr>
              <a:t>2</a:t>
            </a:r>
            <a:r>
              <a:rPr lang="en-US" sz="2400" i="1" dirty="0">
                <a:latin typeface="+mn-lt"/>
              </a:rPr>
              <a:t>, Lordrick Alinaitwe</a:t>
            </a:r>
            <a:r>
              <a:rPr lang="en-US" sz="2400" i="1" baseline="30000" dirty="0">
                <a:latin typeface="+mn-lt"/>
              </a:rPr>
              <a:t>1</a:t>
            </a:r>
            <a:r>
              <a:rPr lang="en-US" sz="2400" i="1" dirty="0">
                <a:latin typeface="+mn-lt"/>
              </a:rPr>
              <a:t>, James Bugeza</a:t>
            </a:r>
            <a:r>
              <a:rPr lang="en-US" sz="2400" i="1" baseline="30000" dirty="0">
                <a:latin typeface="+mn-lt"/>
              </a:rPr>
              <a:t>1</a:t>
            </a:r>
            <a:r>
              <a:rPr lang="en-US" sz="2400" i="1" dirty="0">
                <a:latin typeface="+mn-lt"/>
              </a:rPr>
              <a:t>,  Denis Mugizi</a:t>
            </a:r>
            <a:r>
              <a:rPr lang="en-US" sz="2400" i="1" baseline="30000" dirty="0">
                <a:latin typeface="+mn-lt"/>
              </a:rPr>
              <a:t>1</a:t>
            </a:r>
            <a:r>
              <a:rPr lang="en-US" sz="2400" i="1" dirty="0">
                <a:latin typeface="+mn-lt"/>
              </a:rPr>
              <a:t> , Clovice Kankya</a:t>
            </a:r>
            <a:r>
              <a:rPr lang="en-US" sz="2400" i="1" baseline="30000" dirty="0">
                <a:latin typeface="+mn-lt"/>
              </a:rPr>
              <a:t>3</a:t>
            </a:r>
            <a:r>
              <a:rPr lang="en-US" sz="2400" i="1" dirty="0">
                <a:latin typeface="+mn-lt"/>
              </a:rPr>
              <a:t>, Kristina Roesel</a:t>
            </a:r>
            <a:r>
              <a:rPr lang="en-US" sz="2400" i="1" baseline="30000" dirty="0">
                <a:latin typeface="+mn-lt"/>
              </a:rPr>
              <a:t>1</a:t>
            </a:r>
            <a:r>
              <a:rPr lang="en-US" sz="2400" i="1" dirty="0">
                <a:latin typeface="+mn-lt"/>
              </a:rPr>
              <a:t>  and  Elizabeth Anne Jessie Cook</a:t>
            </a:r>
            <a:r>
              <a:rPr lang="en-US" sz="2400" i="1" baseline="30000" dirty="0">
                <a:latin typeface="+mn-lt"/>
              </a:rPr>
              <a:t>1</a:t>
            </a:r>
            <a:endParaRPr lang="en-US" sz="2400" i="1" dirty="0">
              <a:latin typeface="+mn-lt"/>
            </a:endParaRPr>
          </a:p>
          <a:p>
            <a:r>
              <a:rPr lang="en-US" sz="1600" baseline="30000" dirty="0">
                <a:latin typeface="+mn-lt"/>
              </a:rPr>
              <a:t>1</a:t>
            </a:r>
            <a:r>
              <a:rPr lang="en-US" sz="1600" dirty="0">
                <a:latin typeface="+mn-lt"/>
              </a:rPr>
              <a:t>International Livestock Research Institute</a:t>
            </a:r>
            <a:r>
              <a:rPr lang="en-US" sz="1600">
                <a:latin typeface="+mn-lt"/>
              </a:rPr>
              <a:t>, </a:t>
            </a:r>
            <a:r>
              <a:rPr lang="en-US" sz="1600" baseline="30000">
                <a:latin typeface="+mn-lt"/>
              </a:rPr>
              <a:t>2</a:t>
            </a:r>
            <a:r>
              <a:rPr lang="en-US" sz="1600">
                <a:latin typeface="+mn-lt"/>
              </a:rPr>
              <a:t>Freie Universität Berlin, </a:t>
            </a:r>
            <a:r>
              <a:rPr lang="en-US" sz="1600" baseline="30000" dirty="0">
                <a:latin typeface="+mn-lt"/>
              </a:rPr>
              <a:t>3</a:t>
            </a:r>
            <a:r>
              <a:rPr lang="en-US" sz="1600" dirty="0">
                <a:latin typeface="+mn-lt"/>
              </a:rPr>
              <a:t>Makerere University, </a:t>
            </a:r>
            <a:r>
              <a:rPr lang="en-US" sz="1600" baseline="30000" dirty="0">
                <a:latin typeface="+mn-lt"/>
              </a:rPr>
              <a:t>4</a:t>
            </a:r>
            <a:r>
              <a:rPr lang="en-US" sz="1600" dirty="0">
                <a:latin typeface="+mn-lt"/>
              </a:rPr>
              <a:t> University of Prince Edward Island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26B107-CC0B-4596-97CB-21C9BC290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6500" y="4998969"/>
            <a:ext cx="1573309" cy="157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18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BE4812-7372-214E-87B5-4D6D0E980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190" y="380206"/>
            <a:ext cx="10972800" cy="677955"/>
          </a:xfrm>
        </p:spPr>
        <p:txBody>
          <a:bodyPr/>
          <a:lstStyle/>
          <a:p>
            <a:r>
              <a:rPr lang="en-US" dirty="0"/>
              <a:t>Descriptive results/1 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A6A8B996-2533-47DA-ADA6-87C84B92F7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0669636"/>
              </p:ext>
            </p:extLst>
          </p:nvPr>
        </p:nvGraphicFramePr>
        <p:xfrm>
          <a:off x="2019300" y="1243973"/>
          <a:ext cx="8191500" cy="554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cument" r:id="rId3" imgW="8221391" imgH="5569933" progId="Word.Document.12">
                  <p:embed/>
                </p:oleObj>
              </mc:Choice>
              <mc:Fallback>
                <p:oleObj name="Document" r:id="rId3" imgW="8221391" imgH="5569933" progId="Word.Document.12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A6A8B996-2533-47DA-ADA6-87C84B92F7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9300" y="1243973"/>
                        <a:ext cx="8191500" cy="55406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7759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BE4812-7372-214E-87B5-4D6D0E980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8717"/>
            <a:ext cx="10972800" cy="677955"/>
          </a:xfrm>
        </p:spPr>
        <p:txBody>
          <a:bodyPr>
            <a:normAutofit/>
          </a:bodyPr>
          <a:lstStyle/>
          <a:p>
            <a:r>
              <a:rPr lang="en-US" dirty="0"/>
              <a:t>Descriptive results/2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8D42AFC5-3E91-4823-BD8C-F0331130E2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42708"/>
              </p:ext>
            </p:extLst>
          </p:nvPr>
        </p:nvGraphicFramePr>
        <p:xfrm>
          <a:off x="1939925" y="1187450"/>
          <a:ext cx="7766050" cy="556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Document" r:id="rId3" imgW="8221391" imgH="5898931" progId="Word.Document.12">
                  <p:embed/>
                </p:oleObj>
              </mc:Choice>
              <mc:Fallback>
                <p:oleObj name="Document" r:id="rId3" imgW="8221391" imgH="5898931" progId="Word.Documen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8D42AFC5-3E91-4823-BD8C-F0331130E2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39925" y="1187450"/>
                        <a:ext cx="7766050" cy="556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9539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BE4812-7372-214E-87B5-4D6D0E980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715" y="503237"/>
            <a:ext cx="10972800" cy="677955"/>
          </a:xfrm>
        </p:spPr>
        <p:txBody>
          <a:bodyPr/>
          <a:lstStyle/>
          <a:p>
            <a:r>
              <a:rPr lang="en-US" dirty="0"/>
              <a:t>Pork handling and hygiene practices</a:t>
            </a:r>
            <a:r>
              <a:rPr lang="en-US" sz="1800" b="1" dirty="0"/>
              <a:t> 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96332D-47D4-4115-907C-29EC6AA4F84F}"/>
              </a:ext>
            </a:extLst>
          </p:cNvPr>
          <p:cNvGrpSpPr/>
          <p:nvPr/>
        </p:nvGrpSpPr>
        <p:grpSpPr>
          <a:xfrm>
            <a:off x="357670" y="1228204"/>
            <a:ext cx="11369963" cy="4353447"/>
            <a:chOff x="472792" y="1134738"/>
            <a:chExt cx="11047539" cy="4065912"/>
          </a:xfrm>
        </p:grpSpPr>
        <p:pic>
          <p:nvPicPr>
            <p:cNvPr id="3" name="Picture 2" descr="A picture containing outdoor, grill&#10;&#10;Description automatically generated">
              <a:extLst>
                <a:ext uri="{FF2B5EF4-FFF2-40B4-BE49-F238E27FC236}">
                  <a16:creationId xmlns:a16="http://schemas.microsoft.com/office/drawing/2014/main" id="{B8417643-006F-4921-9CD2-841022198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715" y="1236345"/>
              <a:ext cx="2661920" cy="1996440"/>
            </a:xfrm>
            <a:prstGeom prst="rect">
              <a:avLst/>
            </a:prstGeom>
          </p:spPr>
        </p:pic>
        <p:pic>
          <p:nvPicPr>
            <p:cNvPr id="6" name="Picture 5" descr="A picture containing outdoor, meat, dirty&#10;&#10;Description automatically generated">
              <a:extLst>
                <a:ext uri="{FF2B5EF4-FFF2-40B4-BE49-F238E27FC236}">
                  <a16:creationId xmlns:a16="http://schemas.microsoft.com/office/drawing/2014/main" id="{9443D8C9-E607-4856-BF08-CBDD3749E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6635" y="1245870"/>
              <a:ext cx="2661920" cy="1996440"/>
            </a:xfrm>
            <a:prstGeom prst="rect">
              <a:avLst/>
            </a:prstGeom>
          </p:spPr>
        </p:pic>
        <p:pic>
          <p:nvPicPr>
            <p:cNvPr id="8" name="Picture 7" descr="A picture containing indoor, cooking, meal&#10;&#10;Description automatically generated">
              <a:extLst>
                <a:ext uri="{FF2B5EF4-FFF2-40B4-BE49-F238E27FC236}">
                  <a16:creationId xmlns:a16="http://schemas.microsoft.com/office/drawing/2014/main" id="{8C99040D-EF71-47EF-A7A1-98D5609D1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3854" y="1245870"/>
              <a:ext cx="2732135" cy="1996440"/>
            </a:xfrm>
            <a:prstGeom prst="rect">
              <a:avLst/>
            </a:prstGeom>
          </p:spPr>
        </p:pic>
        <p:pic>
          <p:nvPicPr>
            <p:cNvPr id="10" name="Picture 9" descr="A picture containing fish, person, spiny-finned fish, soft-finned fish&#10;&#10;Description automatically generated">
              <a:extLst>
                <a:ext uri="{FF2B5EF4-FFF2-40B4-BE49-F238E27FC236}">
                  <a16:creationId xmlns:a16="http://schemas.microsoft.com/office/drawing/2014/main" id="{F03B94B5-6A27-4E35-A91D-8F0D778C6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5991" y="1248197"/>
              <a:ext cx="2964340" cy="395245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03F72E-EC20-4070-B95C-892406E88C63}"/>
                </a:ext>
              </a:extLst>
            </p:cNvPr>
            <p:cNvSpPr txBox="1"/>
            <p:nvPr/>
          </p:nvSpPr>
          <p:spPr bwMode="auto">
            <a:xfrm>
              <a:off x="482262" y="1153411"/>
              <a:ext cx="266810" cy="470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7901EFA-B738-4964-850F-9A0B3FE2B534}"/>
                </a:ext>
              </a:extLst>
            </p:cNvPr>
            <p:cNvSpPr txBox="1"/>
            <p:nvPr/>
          </p:nvSpPr>
          <p:spPr bwMode="auto">
            <a:xfrm>
              <a:off x="8555991" y="1152925"/>
              <a:ext cx="266810" cy="470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4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5C1B03B-DC9E-4A8F-B4F2-B2EB1E40010B}"/>
                </a:ext>
              </a:extLst>
            </p:cNvPr>
            <p:cNvSpPr txBox="1"/>
            <p:nvPr/>
          </p:nvSpPr>
          <p:spPr bwMode="auto">
            <a:xfrm>
              <a:off x="5833110" y="1152925"/>
              <a:ext cx="266810" cy="470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3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4EF0BA5-CEB7-4D15-92AE-2628758B5BBD}"/>
                </a:ext>
              </a:extLst>
            </p:cNvPr>
            <p:cNvSpPr txBox="1"/>
            <p:nvPr/>
          </p:nvSpPr>
          <p:spPr bwMode="auto">
            <a:xfrm>
              <a:off x="3189328" y="1134738"/>
              <a:ext cx="266810" cy="470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2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5112809-B815-4A65-AE2B-BADB28A7E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715" y="3217545"/>
              <a:ext cx="2644140" cy="1983105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A241F3B-3E6B-46B8-8F6E-CC4BFD76AEAA}"/>
                </a:ext>
              </a:extLst>
            </p:cNvPr>
            <p:cNvSpPr txBox="1"/>
            <p:nvPr/>
          </p:nvSpPr>
          <p:spPr bwMode="auto">
            <a:xfrm>
              <a:off x="472792" y="3089248"/>
              <a:ext cx="285750" cy="458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5</a:t>
              </a:r>
            </a:p>
          </p:txBody>
        </p:sp>
        <p:pic>
          <p:nvPicPr>
            <p:cNvPr id="21" name="Picture 20" descr="A picture containing grass, sky, outdoor, building&#10;&#10;Description automatically generated">
              <a:extLst>
                <a:ext uri="{FF2B5EF4-FFF2-40B4-BE49-F238E27FC236}">
                  <a16:creationId xmlns:a16="http://schemas.microsoft.com/office/drawing/2014/main" id="{68D56F6F-5B8F-42ED-8F6D-D45D5532B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0775" y="3213735"/>
              <a:ext cx="2741930" cy="1986915"/>
            </a:xfrm>
            <a:prstGeom prst="rect">
              <a:avLst/>
            </a:prstGeom>
          </p:spPr>
        </p:pic>
        <p:pic>
          <p:nvPicPr>
            <p:cNvPr id="23" name="Picture 22" descr="A picture containing meal&#10;&#10;Description automatically generated">
              <a:extLst>
                <a:ext uri="{FF2B5EF4-FFF2-40B4-BE49-F238E27FC236}">
                  <a16:creationId xmlns:a16="http://schemas.microsoft.com/office/drawing/2014/main" id="{EED697B3-F8D1-480B-8D5B-503C61698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8855" y="3204210"/>
              <a:ext cx="2661920" cy="199644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29190D1-33FA-4DD6-9A2B-8F2FCE67FB04}"/>
                </a:ext>
              </a:extLst>
            </p:cNvPr>
            <p:cNvSpPr txBox="1"/>
            <p:nvPr/>
          </p:nvSpPr>
          <p:spPr bwMode="auto">
            <a:xfrm>
              <a:off x="3166635" y="3089248"/>
              <a:ext cx="266810" cy="458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6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AC824D8-51DE-43B7-89E0-D681A86C62A6}"/>
                </a:ext>
              </a:extLst>
            </p:cNvPr>
            <p:cNvSpPr txBox="1"/>
            <p:nvPr/>
          </p:nvSpPr>
          <p:spPr bwMode="auto">
            <a:xfrm>
              <a:off x="5713206" y="3089248"/>
              <a:ext cx="386715" cy="458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3742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D9439C-1FEC-471B-B36F-531B47FF6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bacteria counts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5D3C26-CDFA-417F-904E-A9F44B90A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1" y="1855789"/>
            <a:ext cx="6819899" cy="3914821"/>
          </a:xfrm>
          <a:prstGeom prst="rect">
            <a:avLst/>
          </a:prstGeom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7905A559-4C31-4A88-B7E5-087ED61CE9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500280"/>
              </p:ext>
            </p:extLst>
          </p:nvPr>
        </p:nvGraphicFramePr>
        <p:xfrm>
          <a:off x="7105649" y="1855789"/>
          <a:ext cx="4977607" cy="3914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Worksheet" r:id="rId4" imgW="2349623" imgH="1847719" progId="Excel.Sheet.12">
                  <p:embed/>
                </p:oleObj>
              </mc:Choice>
              <mc:Fallback>
                <p:oleObj name="Worksheet" r:id="rId4" imgW="2349623" imgH="1847719" progId="Excel.Sheet.12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7905A559-4C31-4A88-B7E5-087ED61CE9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05649" y="1855789"/>
                        <a:ext cx="4977607" cy="3914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4554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41C146-B188-448B-84F7-F69F35570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095" y="1550785"/>
            <a:ext cx="8507287" cy="5104374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E63314-1A1C-5D46-866E-AE7454818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317" y="882355"/>
            <a:ext cx="8102600" cy="677955"/>
          </a:xfrm>
        </p:spPr>
        <p:txBody>
          <a:bodyPr>
            <a:normAutofit/>
          </a:bodyPr>
          <a:lstStyle/>
          <a:p>
            <a:r>
              <a:rPr lang="en-US" dirty="0"/>
              <a:t> Salmonella </a:t>
            </a:r>
          </a:p>
        </p:txBody>
      </p:sp>
    </p:spTree>
    <p:extLst>
      <p:ext uri="{BB962C8B-B14F-4D97-AF65-F5344CB8AC3E}">
        <p14:creationId xmlns:p14="http://schemas.microsoft.com/office/powerpoint/2010/main" val="4249294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3E250F-3E5E-4426-B591-4410A85E4C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09" r="2" b="20294"/>
          <a:stretch/>
        </p:blipFill>
        <p:spPr>
          <a:xfrm>
            <a:off x="682992" y="1519491"/>
            <a:ext cx="8102600" cy="4572000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C1EC86E-EE3B-429D-A036-6B2952C9E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</p:spPr>
        <p:txBody>
          <a:bodyPr>
            <a:normAutofit/>
          </a:bodyPr>
          <a:lstStyle/>
          <a:p>
            <a:r>
              <a:rPr lang="en-US" dirty="0"/>
              <a:t>Conclusion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5993D4-13A0-47F3-BDDB-2D5965725EF3}"/>
              </a:ext>
            </a:extLst>
          </p:cNvPr>
          <p:cNvSpPr txBox="1"/>
          <p:nvPr/>
        </p:nvSpPr>
        <p:spPr bwMode="auto">
          <a:xfrm>
            <a:off x="9020542" y="2742693"/>
            <a:ext cx="3295283" cy="114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/>
              <a:t>Is </a:t>
            </a:r>
            <a:r>
              <a:rPr lang="en-US" sz="2400" dirty="0">
                <a:latin typeface="+mn-lt"/>
              </a:rPr>
              <a:t>pork safe?</a:t>
            </a:r>
          </a:p>
          <a:p>
            <a:pPr algn="just">
              <a:lnSpc>
                <a:spcPct val="150000"/>
              </a:lnSpc>
            </a:pPr>
            <a:r>
              <a:rPr lang="en-US" sz="2400" dirty="0">
                <a:latin typeface="+mn-lt"/>
              </a:rPr>
              <a:t>What does this mean?</a:t>
            </a:r>
          </a:p>
        </p:txBody>
      </p:sp>
    </p:spTree>
    <p:extLst>
      <p:ext uri="{BB962C8B-B14F-4D97-AF65-F5344CB8AC3E}">
        <p14:creationId xmlns:p14="http://schemas.microsoft.com/office/powerpoint/2010/main" val="727118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1EC86E-EE3B-429D-A036-6B2952C9E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290" y="523081"/>
            <a:ext cx="10972800" cy="677955"/>
          </a:xfrm>
        </p:spPr>
        <p:txBody>
          <a:bodyPr>
            <a:normAutofit/>
          </a:bodyPr>
          <a:lstStyle/>
          <a:p>
            <a:r>
              <a:rPr lang="en-US" dirty="0"/>
              <a:t>Work in progress 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B382C21E-A7C6-90A0-E74D-6B0AB3372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141" b="5776"/>
          <a:stretch/>
        </p:blipFill>
        <p:spPr>
          <a:xfrm>
            <a:off x="609600" y="1325744"/>
            <a:ext cx="10972800" cy="4572000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0559D2-368E-4CD9-A5C9-CC5AF192C79D}"/>
              </a:ext>
            </a:extLst>
          </p:cNvPr>
          <p:cNvSpPr txBox="1"/>
          <p:nvPr/>
        </p:nvSpPr>
        <p:spPr bwMode="auto">
          <a:xfrm>
            <a:off x="695324" y="4171950"/>
            <a:ext cx="4552951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+mn-lt"/>
              </a:rPr>
              <a:t>Salmonella characterization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+mn-lt"/>
              </a:rPr>
              <a:t>Statistical analysis</a:t>
            </a:r>
          </a:p>
        </p:txBody>
      </p:sp>
    </p:spTree>
    <p:extLst>
      <p:ext uri="{BB962C8B-B14F-4D97-AF65-F5344CB8AC3E}">
        <p14:creationId xmlns:p14="http://schemas.microsoft.com/office/powerpoint/2010/main" val="284418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D4C9F-6EDC-481D-99F4-F967407D4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2B5F9-FCAC-4079-83D4-0A7541EB7FD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81026" y="1614076"/>
            <a:ext cx="11610974" cy="4678544"/>
          </a:xfrm>
        </p:spPr>
        <p:txBody>
          <a:bodyPr/>
          <a:lstStyle/>
          <a:p>
            <a:pPr lvl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prstClr val="black"/>
              </a:solidFill>
              <a:latin typeface="Calibri" pitchFamily="34" charset="0"/>
              <a:ea typeface="+mn-ea"/>
              <a:cs typeface="Arial" charset="0"/>
            </a:endParaRPr>
          </a:p>
          <a:p>
            <a:pPr marL="285750" lvl="0" indent="-28575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Calibri" pitchFamily="34" charset="0"/>
              <a:ea typeface="+mn-ea"/>
              <a:cs typeface="Arial" charset="0"/>
            </a:endParaRPr>
          </a:p>
          <a:p>
            <a:pPr marL="285750" lvl="0" indent="-28575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Calibri" pitchFamily="34" charset="0"/>
              <a:ea typeface="+mn-ea"/>
              <a:cs typeface="Arial" charset="0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764359-FF1E-4924-9AF9-D5BFB3A50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526" y="4705350"/>
            <a:ext cx="2602899" cy="13646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CF25D6-DEC3-476D-8F9C-7E4096303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824" y="4897439"/>
            <a:ext cx="2289175" cy="7955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43549B-1833-443F-8980-E205EB0865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6199" y="4516573"/>
            <a:ext cx="2357527" cy="13196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C87187-3BEA-4B84-8E28-32592D0752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177" y="1846818"/>
            <a:ext cx="3262858" cy="15250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79E5B5-6C88-4C9B-988E-5BA09BA27A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8650" y="1964597"/>
            <a:ext cx="2409825" cy="10317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6351260-FD04-4AF1-819D-C5F74DEAAB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53467" y="4667945"/>
            <a:ext cx="3093118" cy="11492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C1B108-9901-4A65-81B0-8DC617C565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6824" y="1846818"/>
            <a:ext cx="3231160" cy="121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317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087741-EB63-8546-9E04-288815D927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83151" y="2911254"/>
            <a:ext cx="9826090" cy="965802"/>
          </a:xfrm>
        </p:spPr>
        <p:txBody>
          <a:bodyPr>
            <a:normAutofit lnSpcReduction="10000"/>
          </a:bodyPr>
          <a:lstStyle/>
          <a:p>
            <a:r>
              <a:rPr lang="en-US" sz="6000" b="1" dirty="0"/>
              <a:t>THANK YOU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D5A718-3B0A-429A-A23A-D13F2699DF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235" y="5249195"/>
            <a:ext cx="1709530" cy="144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62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BE4812-7372-214E-87B5-4D6D0E980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09667"/>
            <a:ext cx="10972800" cy="677955"/>
          </a:xfrm>
        </p:spPr>
        <p:txBody>
          <a:bodyPr/>
          <a:lstStyle/>
          <a:p>
            <a:r>
              <a:rPr lang="en-US" dirty="0"/>
              <a:t>Outline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16B036-4AC8-43B6-93BC-FA8A548F2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6081" y="1152498"/>
            <a:ext cx="2079021" cy="4889195"/>
          </a:xfrm>
          <a:prstGeom prst="rect">
            <a:avLst/>
          </a:prstGeom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54A53DA-8DE0-45FA-B823-4F1A788F499F}"/>
              </a:ext>
            </a:extLst>
          </p:cNvPr>
          <p:cNvSpPr txBox="1">
            <a:spLocks/>
          </p:cNvSpPr>
          <p:nvPr/>
        </p:nvSpPr>
        <p:spPr>
          <a:xfrm>
            <a:off x="1322506" y="1469693"/>
            <a:ext cx="8102600" cy="4572000"/>
          </a:xfrm>
          <a:prstGeom prst="rect">
            <a:avLst/>
          </a:prstGeom>
        </p:spPr>
        <p:txBody>
          <a:bodyPr>
            <a:normAutofit/>
          </a:bodyPr>
          <a:lstStyle>
            <a:lvl1pPr marL="342905" indent="-34290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20" indent="-228603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26" indent="-228603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6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Background   </a:t>
            </a:r>
          </a:p>
          <a:p>
            <a:pPr marL="457200" indent="-457200">
              <a:lnSpc>
                <a:spcPct val="16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Materials and methods</a:t>
            </a:r>
          </a:p>
          <a:p>
            <a:pPr marL="457200" indent="-457200">
              <a:lnSpc>
                <a:spcPct val="16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Findings</a:t>
            </a:r>
          </a:p>
          <a:p>
            <a:pPr marL="457200" indent="-457200">
              <a:lnSpc>
                <a:spcPct val="16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Conclusions 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659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Content Placeholder 2">
            <a:extLst>
              <a:ext uri="{FF2B5EF4-FFF2-40B4-BE49-F238E27FC236}">
                <a16:creationId xmlns:a16="http://schemas.microsoft.com/office/drawing/2014/main" id="{34A1C452-C410-E741-B306-5D86B85474B2}"/>
              </a:ext>
            </a:extLst>
          </p:cNvPr>
          <p:cNvSpPr txBox="1">
            <a:spLocks/>
          </p:cNvSpPr>
          <p:nvPr/>
        </p:nvSpPr>
        <p:spPr>
          <a:xfrm>
            <a:off x="741429" y="1231512"/>
            <a:ext cx="5954646" cy="4883538"/>
          </a:xfrm>
          <a:prstGeom prst="rect">
            <a:avLst/>
          </a:prstGeom>
        </p:spPr>
        <p:txBody>
          <a:bodyPr>
            <a:noAutofit/>
          </a:bodyPr>
          <a:lstStyle>
            <a:lvl1pPr marL="342905" indent="-3429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20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26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Unsafe foods remains a global health concern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Animal source foods most implicated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Bacterial pathogens among leading causes of FBDs</a:t>
            </a:r>
          </a:p>
          <a:p>
            <a:pPr marL="0" indent="0">
              <a:lnSpc>
                <a:spcPct val="150000"/>
              </a:lnSpc>
              <a:buNone/>
            </a:pP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71129C3A-B6AC-3645-BB7A-D7A8BE5C6805}"/>
              </a:ext>
            </a:extLst>
          </p:cNvPr>
          <p:cNvSpPr txBox="1"/>
          <p:nvPr/>
        </p:nvSpPr>
        <p:spPr bwMode="auto">
          <a:xfrm>
            <a:off x="607912" y="433981"/>
            <a:ext cx="3009669" cy="52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3600" dirty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Background/1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96BAA1-DF96-4FE1-A239-39BD6B6D1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2275" y="1231512"/>
            <a:ext cx="5172075" cy="4629125"/>
          </a:xfrm>
          <a:prstGeom prst="rect">
            <a:avLst/>
          </a:prstGeom>
        </p:spPr>
      </p:pic>
      <p:sp>
        <p:nvSpPr>
          <p:cNvPr id="274" name="TextBox 273">
            <a:extLst>
              <a:ext uri="{FF2B5EF4-FFF2-40B4-BE49-F238E27FC236}">
                <a16:creationId xmlns:a16="http://schemas.microsoft.com/office/drawing/2014/main" id="{4244117C-6154-44D3-B775-7FDAFEB1CF74}"/>
              </a:ext>
            </a:extLst>
          </p:cNvPr>
          <p:cNvSpPr txBox="1"/>
          <p:nvPr/>
        </p:nvSpPr>
        <p:spPr bwMode="auto">
          <a:xfrm>
            <a:off x="1789430" y="5977751"/>
            <a:ext cx="8296275" cy="440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GB" sz="1400" dirty="0"/>
              <a:t>(Havelaar et al., 2015, Thomas et al., 2020, WHO 2020)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184C61-AB92-4906-847B-1F40B974E9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429" y="900804"/>
            <a:ext cx="1954146" cy="6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08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extBox 276">
            <a:extLst>
              <a:ext uri="{FF2B5EF4-FFF2-40B4-BE49-F238E27FC236}">
                <a16:creationId xmlns:a16="http://schemas.microsoft.com/office/drawing/2014/main" id="{71129C3A-B6AC-3645-BB7A-D7A8BE5C6805}"/>
              </a:ext>
            </a:extLst>
          </p:cNvPr>
          <p:cNvSpPr txBox="1"/>
          <p:nvPr/>
        </p:nvSpPr>
        <p:spPr bwMode="auto">
          <a:xfrm>
            <a:off x="607912" y="433981"/>
            <a:ext cx="3009669" cy="52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3600" dirty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Background/2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184C61-AB92-4906-847B-1F40B974E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429" y="900804"/>
            <a:ext cx="1954146" cy="611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B3AF24-C163-4953-B0BE-CE5BEADD7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12" y="1572016"/>
            <a:ext cx="11864488" cy="33719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45D6FF-6D41-4B23-BA24-7A2B21C18DF8}"/>
              </a:ext>
            </a:extLst>
          </p:cNvPr>
          <p:cNvSpPr txBox="1"/>
          <p:nvPr/>
        </p:nvSpPr>
        <p:spPr bwMode="auto">
          <a:xfrm>
            <a:off x="1282262" y="4538624"/>
            <a:ext cx="9522372" cy="43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800" b="1" dirty="0"/>
              <a:t>Source: FAO stats (2017) Africa Sustainable Livestock 2050 , country brief Uganda </a:t>
            </a:r>
          </a:p>
        </p:txBody>
      </p:sp>
    </p:spTree>
    <p:extLst>
      <p:ext uri="{BB962C8B-B14F-4D97-AF65-F5344CB8AC3E}">
        <p14:creationId xmlns:p14="http://schemas.microsoft.com/office/powerpoint/2010/main" val="1412491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extBox 276">
            <a:extLst>
              <a:ext uri="{FF2B5EF4-FFF2-40B4-BE49-F238E27FC236}">
                <a16:creationId xmlns:a16="http://schemas.microsoft.com/office/drawing/2014/main" id="{71129C3A-B6AC-3645-BB7A-D7A8BE5C6805}"/>
              </a:ext>
            </a:extLst>
          </p:cNvPr>
          <p:cNvSpPr txBox="1"/>
          <p:nvPr/>
        </p:nvSpPr>
        <p:spPr bwMode="auto">
          <a:xfrm>
            <a:off x="607912" y="433981"/>
            <a:ext cx="3009669" cy="52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3600" dirty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Background/3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184C61-AB92-4906-847B-1F40B974E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429" y="900804"/>
            <a:ext cx="1954146" cy="611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A1C8F83-D33E-485B-AFD9-3C92F3997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714" y="1196079"/>
            <a:ext cx="3384471" cy="493423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75A53EE-5C91-4098-A0DE-FBDAA2ED58E5}"/>
              </a:ext>
            </a:extLst>
          </p:cNvPr>
          <p:cNvGrpSpPr/>
          <p:nvPr/>
        </p:nvGrpSpPr>
        <p:grpSpPr>
          <a:xfrm>
            <a:off x="3617581" y="1272573"/>
            <a:ext cx="5395428" cy="4325790"/>
            <a:chOff x="3705225" y="961972"/>
            <a:chExt cx="5395428" cy="432579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6FD3AE8-5E34-42DD-ADA6-FA9E96CFFB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80083" y="961972"/>
              <a:ext cx="3034287" cy="4041622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AC6FDAD-5911-4810-80A2-EFCBEA2A6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05225" y="4934163"/>
              <a:ext cx="5395428" cy="353599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FE06787-9DB4-43CD-9D45-AF785C8B57C0}"/>
              </a:ext>
            </a:extLst>
          </p:cNvPr>
          <p:cNvGrpSpPr/>
          <p:nvPr/>
        </p:nvGrpSpPr>
        <p:grpSpPr>
          <a:xfrm>
            <a:off x="1336714" y="1173252"/>
            <a:ext cx="8064461" cy="5439644"/>
            <a:chOff x="2516792" y="863992"/>
            <a:chExt cx="7537447" cy="543964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C16699C-1C84-40F8-80CF-8A8C14B6D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16792" y="863992"/>
              <a:ext cx="7537447" cy="543964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36F72A9-C832-44A0-B479-FE7B78B6DCF2}"/>
                </a:ext>
              </a:extLst>
            </p:cNvPr>
            <p:cNvSpPr txBox="1"/>
            <p:nvPr/>
          </p:nvSpPr>
          <p:spPr bwMode="auto">
            <a:xfrm>
              <a:off x="4456990" y="5478786"/>
              <a:ext cx="2667000" cy="432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sz="1050" b="1" dirty="0"/>
                <a:t>Roesel </a:t>
              </a:r>
              <a:r>
                <a:rPr lang="en-US" sz="1050" b="1" i="1" dirty="0"/>
                <a:t>et al </a:t>
              </a:r>
              <a:r>
                <a:rPr lang="en-US" sz="1050" b="1" dirty="0"/>
                <a:t>2019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6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F9DC994-908A-4841-A785-DCEC3002C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</p:spPr>
        <p:txBody>
          <a:bodyPr>
            <a:normAutofit/>
          </a:bodyPr>
          <a:lstStyle/>
          <a:p>
            <a:r>
              <a:rPr lang="en-US"/>
              <a:t>Aim?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3E5CE6-037A-4DB3-B3BA-C4FB653F5FA7}"/>
              </a:ext>
            </a:extLst>
          </p:cNvPr>
          <p:cNvSpPr txBox="1"/>
          <p:nvPr/>
        </p:nvSpPr>
        <p:spPr bwMode="auto">
          <a:xfrm>
            <a:off x="809515" y="1379271"/>
            <a:ext cx="10753725" cy="390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dirty="0"/>
              <a:t>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Determine contamination levels 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2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bacterial count (TBC) in samples 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slaughter and retail points of the pork value chain in selected districts in Uganda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60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Establish</a:t>
            </a:r>
            <a:r>
              <a:rPr lang="en-US" sz="2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association between contamination levels with infrastructure, pork handling and hygiene practices*</a:t>
            </a:r>
            <a:endParaRPr lang="en-US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774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BE4812-7372-214E-87B5-4D6D0E980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12C3D"/>
                </a:solidFill>
              </a:rPr>
              <a:t>Study design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F72183-34EB-406D-B347-24AFB02C83E5}"/>
              </a:ext>
            </a:extLst>
          </p:cNvPr>
          <p:cNvSpPr txBox="1">
            <a:spLocks noGrp="1"/>
          </p:cNvSpPr>
          <p:nvPr>
            <p:ph sz="quarter" idx="10"/>
          </p:nvPr>
        </p:nvSpPr>
        <p:spPr bwMode="auto">
          <a:xfrm>
            <a:off x="599964" y="1675540"/>
            <a:ext cx="5664201" cy="220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2400" dirty="0"/>
              <a:t>Single slaughter unit value chain</a:t>
            </a:r>
          </a:p>
          <a:p>
            <a:pPr algn="just">
              <a:lnSpc>
                <a:spcPct val="200000"/>
              </a:lnSpc>
            </a:pPr>
            <a:r>
              <a:rPr lang="en-US" sz="2400" dirty="0"/>
              <a:t>Multiple slaughter units value chain</a:t>
            </a:r>
          </a:p>
          <a:p>
            <a:pPr algn="just">
              <a:lnSpc>
                <a:spcPct val="200000"/>
              </a:lnSpc>
            </a:pPr>
            <a:r>
              <a:rPr lang="en-US" sz="2400" dirty="0"/>
              <a:t>Repeat cross- sectional study design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F0849BC4-ACDC-46DB-96D3-E39EC7A86E97}"/>
                  </a:ext>
                </a:extLst>
              </p14:cNvPr>
              <p14:cNvContentPartPr/>
              <p14:nvPr/>
            </p14:nvContentPartPr>
            <p14:xfrm>
              <a:off x="8479354" y="1872240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F0849BC4-ACDC-46DB-96D3-E39EC7A86E9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470354" y="186324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6B9CEE0A-B7C4-4B6C-8406-731058BB95A4}"/>
              </a:ext>
            </a:extLst>
          </p:cNvPr>
          <p:cNvGrpSpPr/>
          <p:nvPr/>
        </p:nvGrpSpPr>
        <p:grpSpPr>
          <a:xfrm>
            <a:off x="6883568" y="940574"/>
            <a:ext cx="3706214" cy="5093761"/>
            <a:chOff x="6883568" y="940574"/>
            <a:chExt cx="3706214" cy="509376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387B1AA-84E7-46B4-B5D1-E9E70032B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83568" y="940574"/>
              <a:ext cx="3706214" cy="5093761"/>
            </a:xfrm>
            <a:prstGeom prst="rect">
              <a:avLst/>
            </a:prstGeom>
          </p:spPr>
        </p:pic>
        <p:sp>
          <p:nvSpPr>
            <p:cNvPr id="14" name="Flowchart: Connector 13">
              <a:extLst>
                <a:ext uri="{FF2B5EF4-FFF2-40B4-BE49-F238E27FC236}">
                  <a16:creationId xmlns:a16="http://schemas.microsoft.com/office/drawing/2014/main" id="{1DF32A01-F51D-480D-B18B-53F65EF846B0}"/>
                </a:ext>
              </a:extLst>
            </p:cNvPr>
            <p:cNvSpPr/>
            <p:nvPr/>
          </p:nvSpPr>
          <p:spPr>
            <a:xfrm>
              <a:off x="8869411" y="2764485"/>
              <a:ext cx="457200" cy="457200"/>
            </a:xfrm>
            <a:prstGeom prst="flowChartConnector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Connector 14">
              <a:extLst>
                <a:ext uri="{FF2B5EF4-FFF2-40B4-BE49-F238E27FC236}">
                  <a16:creationId xmlns:a16="http://schemas.microsoft.com/office/drawing/2014/main" id="{692D8B79-53BD-49E0-A89A-3F9E13E7E16D}"/>
                </a:ext>
              </a:extLst>
            </p:cNvPr>
            <p:cNvSpPr/>
            <p:nvPr/>
          </p:nvSpPr>
          <p:spPr>
            <a:xfrm>
              <a:off x="8697687" y="3830061"/>
              <a:ext cx="457200" cy="457200"/>
            </a:xfrm>
            <a:prstGeom prst="flowChartConnector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A0E19F86-B7BD-41F0-90B0-74245B264F0D}"/>
                </a:ext>
              </a:extLst>
            </p:cNvPr>
            <p:cNvSpPr/>
            <p:nvPr/>
          </p:nvSpPr>
          <p:spPr>
            <a:xfrm>
              <a:off x="9525002" y="3477181"/>
              <a:ext cx="457200" cy="457200"/>
            </a:xfrm>
            <a:prstGeom prst="flowChartConnector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EB917BC-D838-4608-95D5-0EC95E292E07}"/>
              </a:ext>
            </a:extLst>
          </p:cNvPr>
          <p:cNvSpPr txBox="1"/>
          <p:nvPr/>
        </p:nvSpPr>
        <p:spPr bwMode="auto">
          <a:xfrm>
            <a:off x="7196161" y="5795652"/>
            <a:ext cx="3264307" cy="44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000" b="1" dirty="0">
                <a:latin typeface="+mn-lt"/>
              </a:rPr>
              <a:t>Map of Uganda highlighting the study sites</a:t>
            </a:r>
          </a:p>
        </p:txBody>
      </p:sp>
    </p:spTree>
    <p:extLst>
      <p:ext uri="{BB962C8B-B14F-4D97-AF65-F5344CB8AC3E}">
        <p14:creationId xmlns:p14="http://schemas.microsoft.com/office/powerpoint/2010/main" val="1565755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BE4812-7372-214E-87B5-4D6D0E980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990" y="542131"/>
            <a:ext cx="10972800" cy="677955"/>
          </a:xfrm>
        </p:spPr>
        <p:txBody>
          <a:bodyPr/>
          <a:lstStyle/>
          <a:p>
            <a:r>
              <a:rPr lang="en-US" dirty="0">
                <a:solidFill>
                  <a:srgbClr val="712C3D"/>
                </a:solidFill>
              </a:rPr>
              <a:t> Data collection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634BB5A-CC7A-4800-BF18-7220ED513303}"/>
              </a:ext>
            </a:extLst>
          </p:cNvPr>
          <p:cNvGrpSpPr/>
          <p:nvPr/>
        </p:nvGrpSpPr>
        <p:grpSpPr>
          <a:xfrm>
            <a:off x="208661" y="1613754"/>
            <a:ext cx="11717528" cy="3541644"/>
            <a:chOff x="94361" y="1575654"/>
            <a:chExt cx="11717528" cy="354164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B7CD9C0-F747-4159-96D0-D6561885B4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361" y="3093251"/>
              <a:ext cx="11717528" cy="202404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4BD48D8-660E-4AF7-B46D-19DC6CE29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36739" y="1575654"/>
              <a:ext cx="3651821" cy="1853345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D4F6C16-02A8-40D3-8E1D-90362ACDC1BC}"/>
              </a:ext>
            </a:extLst>
          </p:cNvPr>
          <p:cNvSpPr txBox="1"/>
          <p:nvPr/>
        </p:nvSpPr>
        <p:spPr bwMode="auto">
          <a:xfrm>
            <a:off x="266700" y="1868914"/>
            <a:ext cx="3708114" cy="4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1. Microbial analysis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25EA42-766F-42D0-84FE-8B5F87E75594}"/>
              </a:ext>
            </a:extLst>
          </p:cNvPr>
          <p:cNvSpPr txBox="1"/>
          <p:nvPr/>
        </p:nvSpPr>
        <p:spPr bwMode="auto">
          <a:xfrm>
            <a:off x="7486650" y="5231598"/>
            <a:ext cx="3257550" cy="46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2. Observational tool </a:t>
            </a:r>
          </a:p>
        </p:txBody>
      </p:sp>
    </p:spTree>
    <p:extLst>
      <p:ext uri="{BB962C8B-B14F-4D97-AF65-F5344CB8AC3E}">
        <p14:creationId xmlns:p14="http://schemas.microsoft.com/office/powerpoint/2010/main" val="268465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F9DC994-908A-4841-A785-DCEC3002C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862" y="585486"/>
            <a:ext cx="8102600" cy="677955"/>
          </a:xfrm>
        </p:spPr>
        <p:txBody>
          <a:bodyPr>
            <a:normAutofit/>
          </a:bodyPr>
          <a:lstStyle/>
          <a:p>
            <a:r>
              <a:rPr lang="en-US" dirty="0"/>
              <a:t>Microbial analysis 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36133EB8-F1BD-45C7-BFF7-1858DDD0F4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428198"/>
              </p:ext>
            </p:extLst>
          </p:nvPr>
        </p:nvGraphicFramePr>
        <p:xfrm>
          <a:off x="1200150" y="1438275"/>
          <a:ext cx="8448676" cy="46430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8664">
                  <a:extLst>
                    <a:ext uri="{9D8B030D-6E8A-4147-A177-3AD203B41FA5}">
                      <a16:colId xmlns:a16="http://schemas.microsoft.com/office/drawing/2014/main" val="2957081353"/>
                    </a:ext>
                  </a:extLst>
                </a:gridCol>
                <a:gridCol w="2782736">
                  <a:extLst>
                    <a:ext uri="{9D8B030D-6E8A-4147-A177-3AD203B41FA5}">
                      <a16:colId xmlns:a16="http://schemas.microsoft.com/office/drawing/2014/main" val="1419617614"/>
                    </a:ext>
                  </a:extLst>
                </a:gridCol>
                <a:gridCol w="2725405">
                  <a:extLst>
                    <a:ext uri="{9D8B030D-6E8A-4147-A177-3AD203B41FA5}">
                      <a16:colId xmlns:a16="http://schemas.microsoft.com/office/drawing/2014/main" val="937628329"/>
                    </a:ext>
                  </a:extLst>
                </a:gridCol>
                <a:gridCol w="2141871">
                  <a:extLst>
                    <a:ext uri="{9D8B030D-6E8A-4147-A177-3AD203B41FA5}">
                      <a16:colId xmlns:a16="http://schemas.microsoft.com/office/drawing/2014/main" val="4050834329"/>
                    </a:ext>
                  </a:extLst>
                </a:gridCol>
              </a:tblGrid>
              <a:tr h="341985">
                <a:tc>
                  <a:txBody>
                    <a:bodyPr/>
                    <a:lstStyle/>
                    <a:p>
                      <a:r>
                        <a:rPr lang="en-US" b="1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Sample type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TBCs (n= 1233)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NTS (n= 1535)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593176"/>
                  </a:ext>
                </a:extLst>
              </a:tr>
              <a:tr h="421403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Water sample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254225"/>
                  </a:ext>
                </a:extLst>
              </a:tr>
              <a:tr h="385589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Floor swab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799219"/>
                  </a:ext>
                </a:extLst>
              </a:tr>
              <a:tr h="385589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Carcass swab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969999"/>
                  </a:ext>
                </a:extLst>
              </a:tr>
              <a:tr h="385589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Hand swab at slaughter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640416"/>
                  </a:ext>
                </a:extLst>
              </a:tr>
              <a:tr h="385589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Raw pork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011687"/>
                  </a:ext>
                </a:extLst>
              </a:tr>
              <a:tr h="385589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Chopping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095378"/>
                  </a:ext>
                </a:extLst>
              </a:tr>
              <a:tr h="385589"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Hand swab retail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101261"/>
                  </a:ext>
                </a:extLst>
              </a:tr>
              <a:tr h="385589"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Cooked pork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125386"/>
                  </a:ext>
                </a:extLst>
              </a:tr>
              <a:tr h="385589"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Vegetables (kachumbari)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2742258"/>
                  </a:ext>
                </a:extLst>
              </a:tr>
              <a:tr h="385589"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Mesenteric lymph 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420637"/>
                  </a:ext>
                </a:extLst>
              </a:tr>
              <a:tr h="385589"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Faecal sample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118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6390815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templateFinal_july92020  -  Read-Only" id="{3506A6B2-D91C-514C-88A8-CC67C37C98C5}" vid="{D1015C14-018C-854B-90FD-A700C142C82B}"/>
    </a:ext>
  </a:extLst>
</a:theme>
</file>

<file path=ppt/theme/theme2.xml><?xml version="1.0" encoding="utf-8"?>
<a:theme xmlns:a="http://schemas.openxmlformats.org/drawingml/2006/main" name="1_ilri_powerpoint_template_apr2013">
  <a:themeElements>
    <a:clrScheme name="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</Words>
  <Application>Microsoft Office PowerPoint</Application>
  <PresentationFormat>Widescreen</PresentationFormat>
  <Paragraphs>112</Paragraphs>
  <Slides>19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Calibri</vt:lpstr>
      <vt:lpstr>Calibri Light</vt:lpstr>
      <vt:lpstr>Courier New</vt:lpstr>
      <vt:lpstr>Wingdings</vt:lpstr>
      <vt:lpstr>ilri_powerpoint_template_apr2013</vt:lpstr>
      <vt:lpstr>1_ilri_powerpoint_template_apr2013</vt:lpstr>
      <vt:lpstr>Office Theme</vt:lpstr>
      <vt:lpstr>Document</vt:lpstr>
      <vt:lpstr>Worksheet</vt:lpstr>
      <vt:lpstr>Microbial contamination at slaughter and retail points of the pork value chain in Uganda</vt:lpstr>
      <vt:lpstr>Outline  </vt:lpstr>
      <vt:lpstr>PowerPoint Presentation</vt:lpstr>
      <vt:lpstr>PowerPoint Presentation</vt:lpstr>
      <vt:lpstr>PowerPoint Presentation</vt:lpstr>
      <vt:lpstr>Aim?</vt:lpstr>
      <vt:lpstr>Study design</vt:lpstr>
      <vt:lpstr> Data collection</vt:lpstr>
      <vt:lpstr>Microbial analysis </vt:lpstr>
      <vt:lpstr>Descriptive results/1 </vt:lpstr>
      <vt:lpstr>Descriptive results/2</vt:lpstr>
      <vt:lpstr>Pork handling and hygiene practices  </vt:lpstr>
      <vt:lpstr>Total bacteria counts </vt:lpstr>
      <vt:lpstr> Salmonella </vt:lpstr>
      <vt:lpstr>Conclusion </vt:lpstr>
      <vt:lpstr>Work in progress </vt:lpstr>
      <vt:lpstr>Acknowledgements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2023-07-08T13:46:00Z</dcterms:created>
  <dcterms:modified xsi:type="dcterms:W3CDTF">2023-07-08T13:49:39Z</dcterms:modified>
</cp:coreProperties>
</file>