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4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6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7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48" r:id="rId1"/>
    <p:sldMasterId id="2147483720" r:id="rId2"/>
    <p:sldMasterId id="2147483741" r:id="rId3"/>
    <p:sldMasterId id="2147483762" r:id="rId4"/>
    <p:sldMasterId id="2147483784" r:id="rId5"/>
    <p:sldMasterId id="2147483796" r:id="rId6"/>
    <p:sldMasterId id="2147483808" r:id="rId7"/>
    <p:sldMasterId id="2147483829" r:id="rId8"/>
  </p:sldMasterIdLst>
  <p:notesMasterIdLst>
    <p:notesMasterId r:id="rId31"/>
  </p:notesMasterIdLst>
  <p:handoutMasterIdLst>
    <p:handoutMasterId r:id="rId32"/>
  </p:handoutMasterIdLst>
  <p:sldIdLst>
    <p:sldId id="699" r:id="rId9"/>
    <p:sldId id="767" r:id="rId10"/>
    <p:sldId id="739" r:id="rId11"/>
    <p:sldId id="765" r:id="rId12"/>
    <p:sldId id="768" r:id="rId13"/>
    <p:sldId id="339" r:id="rId14"/>
    <p:sldId id="257" r:id="rId15"/>
    <p:sldId id="771" r:id="rId16"/>
    <p:sldId id="772" r:id="rId17"/>
    <p:sldId id="774" r:id="rId18"/>
    <p:sldId id="773" r:id="rId19"/>
    <p:sldId id="777" r:id="rId20"/>
    <p:sldId id="778" r:id="rId21"/>
    <p:sldId id="301" r:id="rId22"/>
    <p:sldId id="269" r:id="rId23"/>
    <p:sldId id="264" r:id="rId24"/>
    <p:sldId id="742" r:id="rId25"/>
    <p:sldId id="310" r:id="rId26"/>
    <p:sldId id="290" r:id="rId27"/>
    <p:sldId id="751" r:id="rId28"/>
    <p:sldId id="780" r:id="rId29"/>
    <p:sldId id="411" r:id="rId3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F3593A-E5C5-4103-B49F-A38A43BB7FE7}" v="1" dt="2024-07-16T05:04:42.1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2" autoAdjust="0"/>
    <p:restoredTop sz="90605" autoAdjust="0"/>
  </p:normalViewPr>
  <p:slideViewPr>
    <p:cSldViewPr>
      <p:cViewPr>
        <p:scale>
          <a:sx n="100" d="100"/>
          <a:sy n="100" d="100"/>
        </p:scale>
        <p:origin x="208" y="-13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62" y="5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5584587883779"/>
          <c:y val="0.22747066151404752"/>
          <c:w val="0.47362269847231997"/>
          <c:h val="0.74295295422670604"/>
        </c:manualLayout>
      </c:layout>
      <c:pieChart>
        <c:varyColors val="1"/>
        <c:ser>
          <c:idx val="0"/>
          <c:order val="0"/>
          <c:explosion val="6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102-4DF3-B3BF-3564094598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102-4DF3-B3BF-3564094598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102-4DF3-B3BF-3564094598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102-4DF3-B3BF-3564094598B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102-4DF3-B3BF-3564094598B3}"/>
              </c:ext>
            </c:extLst>
          </c:dPt>
          <c:dLbls>
            <c:dLbl>
              <c:idx val="1"/>
              <c:layout>
                <c:manualLayout>
                  <c:x val="-0.13473139952986321"/>
                  <c:y val="-9.342280338258196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102-4DF3-B3BF-3564094598B3}"/>
                </c:ext>
              </c:extLst>
            </c:dLbl>
            <c:dLbl>
              <c:idx val="2"/>
              <c:layout>
                <c:manualLayout>
                  <c:x val="0.1266340604053475"/>
                  <c:y val="-0.2040999191330174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102-4DF3-B3BF-3564094598B3}"/>
                </c:ext>
              </c:extLst>
            </c:dLbl>
            <c:dLbl>
              <c:idx val="3"/>
              <c:layout>
                <c:manualLayout>
                  <c:x val="0.11851710285697155"/>
                  <c:y val="0.1012517784742604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102-4DF3-B3BF-3564094598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rial Nova" panose="020B0504020202020204" pitchFamily="34" charset="0"/>
                    <a:ea typeface="+mn-ea"/>
                    <a:cs typeface="+mn-cs"/>
                  </a:defRPr>
                </a:pPr>
                <a:endParaRPr lang="en-KE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Sheet2!$A$1:$A$5</c:f>
              <c:strCache>
                <c:ptCount val="5"/>
                <c:pt idx="0">
                  <c:v>TV</c:v>
                </c:pt>
                <c:pt idx="1">
                  <c:v>Radio</c:v>
                </c:pt>
                <c:pt idx="2">
                  <c:v>Billboard</c:v>
                </c:pt>
                <c:pt idx="3">
                  <c:v>Door-to-Door </c:v>
                </c:pt>
                <c:pt idx="4">
                  <c:v>Online </c:v>
                </c:pt>
              </c:strCache>
            </c:strRef>
          </c:cat>
          <c:val>
            <c:numRef>
              <c:f>Sheet2!$B$1:$B$5</c:f>
              <c:numCache>
                <c:formatCode>0.0%</c:formatCode>
                <c:ptCount val="5"/>
                <c:pt idx="0">
                  <c:v>0.38800000000000001</c:v>
                </c:pt>
                <c:pt idx="1">
                  <c:v>0.39</c:v>
                </c:pt>
                <c:pt idx="2">
                  <c:v>0.65100000000000002</c:v>
                </c:pt>
                <c:pt idx="3">
                  <c:v>0.27500000000000002</c:v>
                </c:pt>
                <c:pt idx="4">
                  <c:v>0.13900000000000001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102-4DF3-B3BF-3564094598B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6500674272396241"/>
          <c:y val="0.29033067864641399"/>
          <c:w val="0.21503071054845174"/>
          <c:h val="0.551577597725028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K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K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7560841707538"/>
          <c:y val="0.30804060974455744"/>
          <c:w val="0.56407792770345055"/>
          <c:h val="0.6895327833720198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E872-4AEA-8538-0CF641E6CA33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E872-4AEA-8538-0CF641E6CA33}"/>
              </c:ext>
            </c:extLst>
          </c:dPt>
          <c:dLbls>
            <c:dLbl>
              <c:idx val="0"/>
              <c:layout>
                <c:manualLayout>
                  <c:x val="-3.1112428557779813E-2"/>
                  <c:y val="7.206058415331680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KE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751579043441671"/>
                      <c:h val="0.3448498797486357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872-4AEA-8538-0CF641E6CA33}"/>
                </c:ext>
              </c:extLst>
            </c:dLbl>
            <c:dLbl>
              <c:idx val="1"/>
              <c:layout>
                <c:manualLayout>
                  <c:x val="0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KE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872127594881901"/>
                      <c:h val="0.2393935549147896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E872-4AEA-8538-0CF641E6CA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KE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Sheet2!$C$2:$C$3</c:f>
              <c:strCache>
                <c:ptCount val="2"/>
                <c:pt idx="0">
                  <c:v>Did not change practices</c:v>
                </c:pt>
                <c:pt idx="1">
                  <c:v>Changed practices</c:v>
                </c:pt>
              </c:strCache>
            </c:strRef>
          </c:cat>
          <c:val>
            <c:numRef>
              <c:f>Sheet2!$D$2:$D$3</c:f>
              <c:numCache>
                <c:formatCode>0%</c:formatCode>
                <c:ptCount val="2"/>
                <c:pt idx="0">
                  <c:v>0.28000000000000003</c:v>
                </c:pt>
                <c:pt idx="1">
                  <c:v>0.72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72-4AEA-8538-0CF641E6C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K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8/2/2024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8/2/2024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altLang="x-non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01CC4C-12AA-4A46-8A38-3357CDFDA867}" type="slidenum">
              <a:rPr kumimoji="0" lang="en-GB" altLang="x-non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x-non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Note hygiene in these value chains is very poor, with poor infrastructure and facilities</a:t>
            </a:r>
          </a:p>
          <a:p>
            <a:pPr marL="171450" indent="-171450">
              <a:buFontTx/>
              <a:buChar char="-"/>
            </a:pPr>
            <a:r>
              <a:rPr lang="en-US" dirty="0"/>
              <a:t>Practices that cause massive microbial contamination are routinely performed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CA8AAB-0694-4B78-8FC8-3950FAED070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017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11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Communication campaign </a:t>
            </a:r>
            <a:r>
              <a:rPr lang="en-US"/>
              <a:t>messages prepared </a:t>
            </a:r>
            <a:r>
              <a:rPr lang="en-US" dirty="0"/>
              <a:t>in different languages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CA8AAB-0694-4B78-8FC8-3950FAED070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744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GB" dirty="0">
              <a:latin typeface="Arial Nova" panose="020B05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D45D2F-C69D-4D90-B22B-9B2DC58DBD55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003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D45D2F-C69D-4D90-B22B-9B2DC58DBD55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554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wmf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wmf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9.wmf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wmf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wmf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w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9.w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w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wmf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w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4.wm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wmf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9.w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0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w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w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3.wmf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4.w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wmf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6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7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9.w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1.wmf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2.wmf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3.wmf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4.wmf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5.wmf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5479" y="250825"/>
            <a:ext cx="132397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7653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200" y="1342716"/>
            <a:ext cx="5428628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11673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58913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946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91946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2212181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2593754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140" y="1107736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4310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396801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801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4084" y="1451358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7466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12244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244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763" y="1459892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027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34200" y="4515996"/>
            <a:ext cx="22098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64" y="6105593"/>
            <a:ext cx="86988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11673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3012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899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82094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64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8893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0447" y="322326"/>
            <a:ext cx="8532413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47" y="5186074"/>
            <a:ext cx="8532413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7317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439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9323" y="234950"/>
            <a:ext cx="58221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4574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8702" y="1718180"/>
            <a:ext cx="9667647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0338" y="2911254"/>
            <a:ext cx="7369568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7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34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7A8EA-6211-409D-9F2C-EF82AFBA1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32E33-6B24-4D83-BF9A-54479DF66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A488A-3F6D-4860-89F5-5D1142856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6D9B-B2EA-423D-96FB-CFE82A1FEF73}" type="datetimeFigureOut">
              <a:rPr lang="en-GB" smtClean="0"/>
              <a:t>02/08/2024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8F73B-850A-49EC-ADA0-0E461353A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418EE-9430-4393-90EE-800D6C511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A39D7-7097-42F2-AB48-C96EE781DF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45012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14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67564" y="2827833"/>
            <a:ext cx="2340000" cy="31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  <a:endParaRPr kumimoji="0" lang="nl-NL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827833"/>
            <a:ext cx="2340000" cy="31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  <a:endParaRPr kumimoji="0" lang="nl-NL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auto">
          <a:xfrm>
            <a:off x="4959012" y="2827833"/>
            <a:ext cx="2340000" cy="31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  <a:endParaRPr kumimoji="0" lang="nl-NL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827833"/>
            <a:ext cx="2340000" cy="31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  <a:endParaRPr kumimoji="0" lang="nl-NL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7" y="1646495"/>
            <a:ext cx="8385731" cy="440827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  <p:sp>
        <p:nvSpPr>
          <p:cNvPr id="19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7" y="2197581"/>
            <a:ext cx="8385731" cy="440827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29061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824000"/>
            <a:ext cx="8398800" cy="41232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/>
              <a:t>Klik om de modelstijlen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</a:p>
          <a:p>
            <a:pPr lvl="3"/>
            <a:r>
              <a:rPr lang="en-GB"/>
              <a:t>Vierde niveau</a:t>
            </a:r>
          </a:p>
          <a:p>
            <a:pPr lvl="4"/>
            <a:r>
              <a:rPr lang="en-GB"/>
              <a:t>Vijfde niveau</a:t>
            </a:r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552224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824000"/>
            <a:ext cx="4104000" cy="41232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/>
              <a:t>Klik om de modelstijlen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  <a:endParaRPr lang="en-GB" dirty="0"/>
          </a:p>
        </p:txBody>
      </p:sp>
      <p:sp>
        <p:nvSpPr>
          <p:cNvPr id="4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4785800" y="1824000"/>
            <a:ext cx="4104000" cy="41232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/>
              <a:t>Klik om de modelstijlen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02696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824000"/>
            <a:ext cx="4104000" cy="41232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/>
              <a:t>Klik om de modelstijlen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  <a:endParaRPr lang="en-GB" dirty="0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8402" y="1966385"/>
            <a:ext cx="4051491" cy="398144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059937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791075" y="1819774"/>
            <a:ext cx="4102100" cy="4130177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824000"/>
            <a:ext cx="4104000" cy="41232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/>
              <a:t>Klik om de modelstijlen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44722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1"/>
          </p:nvPr>
        </p:nvSpPr>
        <p:spPr>
          <a:xfrm>
            <a:off x="4791075" y="1964267"/>
            <a:ext cx="4102100" cy="398568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824000"/>
            <a:ext cx="4104000" cy="41232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/>
              <a:t>Klik om de modelstijlen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91226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5" name="Tijdelijke aanduiding voor SmartArt 7"/>
          <p:cNvSpPr>
            <a:spLocks noGrp="1"/>
          </p:cNvSpPr>
          <p:nvPr>
            <p:ph type="dgm" sz="quarter" idx="10"/>
          </p:nvPr>
        </p:nvSpPr>
        <p:spPr>
          <a:xfrm>
            <a:off x="493200" y="1824000"/>
            <a:ext cx="8398800" cy="4123200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996790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6850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1704" y="436564"/>
            <a:ext cx="769144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5032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/>
          </p:cNvSpPr>
          <p:nvPr>
            <p:ph type="pic" sz="quarter" idx="16" hasCustomPrompt="1"/>
          </p:nvPr>
        </p:nvSpPr>
        <p:spPr>
          <a:xfrm>
            <a:off x="2293449" y="6126566"/>
            <a:ext cx="1116000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 dirty="0"/>
              <a:t>Klik op het pictogram als u een logo wilt toevoegen</a:t>
            </a:r>
          </a:p>
        </p:txBody>
      </p:sp>
      <p:sp>
        <p:nvSpPr>
          <p:cNvPr id="16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6126566"/>
            <a:ext cx="1116000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 dirty="0"/>
              <a:t>Klik op het pictogram als u een logo wilt toevoegen</a:t>
            </a:r>
          </a:p>
        </p:txBody>
      </p:sp>
      <p:sp>
        <p:nvSpPr>
          <p:cNvPr id="17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6126566"/>
            <a:ext cx="1116000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 dirty="0"/>
              <a:t>Klik op het pictogram als u een logo wilt toevoegen</a:t>
            </a:r>
          </a:p>
        </p:txBody>
      </p:sp>
      <p:sp>
        <p:nvSpPr>
          <p:cNvPr id="18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6126566"/>
            <a:ext cx="1116000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 dirty="0"/>
              <a:t>Klik op het pictogram als u een logo wilt toevoegen</a:t>
            </a: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23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67564" y="2827833"/>
            <a:ext cx="2340000" cy="31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  <a:endParaRPr kumimoji="0" lang="nl-NL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827833"/>
            <a:ext cx="2340000" cy="31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  <a:endParaRPr kumimoji="0" lang="nl-NL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ijdelijke aanduiding voor afbeelding 24"/>
          <p:cNvSpPr>
            <a:spLocks noGrp="1" noChangeAspect="1"/>
          </p:cNvSpPr>
          <p:nvPr>
            <p:ph type="pic" sz="quarter" idx="28"/>
          </p:nvPr>
        </p:nvSpPr>
        <p:spPr bwMode="auto">
          <a:xfrm>
            <a:off x="4959012" y="2827833"/>
            <a:ext cx="2340000" cy="31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  <a:endParaRPr kumimoji="0" lang="nl-NL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827833"/>
            <a:ext cx="2340000" cy="31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 op het pictogram als u een afbeelding wilt toevoegen</a:t>
            </a:r>
            <a:endParaRPr kumimoji="0" lang="nl-NL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7" y="1646495"/>
            <a:ext cx="8385731" cy="440827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  <p:sp>
        <p:nvSpPr>
          <p:cNvPr id="28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7" y="2197581"/>
            <a:ext cx="8385731" cy="440827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07085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recta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824001"/>
            <a:ext cx="3874036" cy="412263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Klik om de modelstijlen te bewerken</a:t>
            </a:r>
            <a:endParaRPr lang="en-GB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561600" y="225613"/>
            <a:ext cx="3816000" cy="9872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607588" y="226800"/>
            <a:ext cx="4284000" cy="5712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69664019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with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20713" y="1964268"/>
            <a:ext cx="2556000" cy="264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3478944" y="1964268"/>
            <a:ext cx="2556000" cy="264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8"/>
          </p:nvPr>
        </p:nvSpPr>
        <p:spPr>
          <a:xfrm>
            <a:off x="6337175" y="1964268"/>
            <a:ext cx="2556000" cy="264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15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4676023"/>
            <a:ext cx="2673132" cy="1273928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  <p:sp>
        <p:nvSpPr>
          <p:cNvPr id="17" name="Tijdelijke aanduiding voor tekst 21"/>
          <p:cNvSpPr>
            <a:spLocks noGrp="1"/>
          </p:cNvSpPr>
          <p:nvPr>
            <p:ph type="body" sz="quarter" idx="26"/>
          </p:nvPr>
        </p:nvSpPr>
        <p:spPr>
          <a:xfrm>
            <a:off x="6215589" y="4677139"/>
            <a:ext cx="2673132" cy="1273928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  <p:sp>
        <p:nvSpPr>
          <p:cNvPr id="18" name="Tijdelijke aanduiding voor tekst 21"/>
          <p:cNvSpPr>
            <a:spLocks noGrp="1"/>
          </p:cNvSpPr>
          <p:nvPr>
            <p:ph type="body" sz="quarter" idx="27"/>
          </p:nvPr>
        </p:nvSpPr>
        <p:spPr>
          <a:xfrm>
            <a:off x="3364454" y="4677139"/>
            <a:ext cx="2673132" cy="1273928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nl-NL"/>
              <a:t>Klik om de modelstijlen te 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5997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 with 2 squar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20713" y="1964268"/>
            <a:ext cx="4059604" cy="3983816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6161" y="1965951"/>
            <a:ext cx="4060800" cy="3984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62228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8745" y="1476949"/>
            <a:ext cx="8274430" cy="4464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71226558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rectangula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6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5950" y="222251"/>
            <a:ext cx="4032000" cy="57204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59588" y="222251"/>
            <a:ext cx="4032000" cy="571955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7089453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beeld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gray">
          <a:xfrm>
            <a:off x="2" y="0"/>
            <a:ext cx="9143999" cy="685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 bwMode="white">
          <a:xfrm>
            <a:off x="561600" y="230188"/>
            <a:ext cx="8330400" cy="576832"/>
          </a:xfrm>
          <a:noFill/>
          <a:ln w="0">
            <a:gradFill>
              <a:gsLst>
                <a:gs pos="0">
                  <a:schemeClr val="bg1"/>
                </a:gs>
                <a:gs pos="1000">
                  <a:schemeClr val="bg1">
                    <a:alpha val="0"/>
                  </a:schemeClr>
                </a:gs>
                <a:gs pos="99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34099378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38078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98239" y="1820641"/>
            <a:ext cx="8394937" cy="4123200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697373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0713" y="1964267"/>
            <a:ext cx="8272462" cy="398568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8679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5750" y="373064"/>
            <a:ext cx="759619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20954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circ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224477"/>
            <a:ext cx="4294800" cy="5725473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61600" y="225613"/>
            <a:ext cx="3816000" cy="9872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6" name="Tijdelijke aanduiding voor afbeelding 24"/>
          <p:cNvSpPr>
            <a:spLocks noGrp="1"/>
          </p:cNvSpPr>
          <p:nvPr>
            <p:ph type="pic" sz="quarter" idx="19" hasCustomPrompt="1"/>
          </p:nvPr>
        </p:nvSpPr>
        <p:spPr>
          <a:xfrm>
            <a:off x="2293449" y="6126566"/>
            <a:ext cx="1116000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 dirty="0"/>
              <a:t>Klik op het pictogram als u een logo wilt toevoegen</a:t>
            </a:r>
          </a:p>
        </p:txBody>
      </p:sp>
      <p:sp>
        <p:nvSpPr>
          <p:cNvPr id="9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6126566"/>
            <a:ext cx="1116000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 dirty="0"/>
              <a:t>Klik op het pictogram als u een logo wilt toevoegen</a:t>
            </a:r>
          </a:p>
        </p:txBody>
      </p:sp>
      <p:sp>
        <p:nvSpPr>
          <p:cNvPr id="10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6126566"/>
            <a:ext cx="1116000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 dirty="0"/>
              <a:t>Klik op het pictogram als u een logo wilt toevoegen</a:t>
            </a:r>
          </a:p>
        </p:txBody>
      </p:sp>
      <p:sp>
        <p:nvSpPr>
          <p:cNvPr id="11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6126566"/>
            <a:ext cx="1116000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nl-NL" noProof="0" dirty="0"/>
              <a:t>Klik op het pictogram als u een logo wilt toevoegen</a:t>
            </a:r>
          </a:p>
        </p:txBody>
      </p:sp>
      <p:sp>
        <p:nvSpPr>
          <p:cNvPr id="12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824001"/>
            <a:ext cx="3874036" cy="412263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Klik om de modelstijlen te bewerken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36903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61600" y="225613"/>
            <a:ext cx="3816000" cy="9872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sp>
        <p:nvSpPr>
          <p:cNvPr id="10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224477"/>
            <a:ext cx="4294800" cy="5725473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1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824001"/>
            <a:ext cx="3874036" cy="412263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Klik om de modelstijlen te bewerken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116911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03093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900"/>
              </a:spcAft>
              <a:buNone/>
              <a:defRPr sz="2250"/>
            </a:lvl1pPr>
            <a:lvl2pPr marL="557213" indent="-214313">
              <a:lnSpc>
                <a:spcPct val="100000"/>
              </a:lnSpc>
              <a:buFont typeface="Wingdings" pitchFamily="2" charset="2"/>
              <a:buChar char="q"/>
              <a:defRPr sz="1950"/>
            </a:lvl2pPr>
            <a:lvl3pPr>
              <a:defRPr sz="165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grpSp>
        <p:nvGrpSpPr>
          <p:cNvPr id="15" name="Group 2">
            <a:extLst>
              <a:ext uri="{FF2B5EF4-FFF2-40B4-BE49-F238E27FC236}">
                <a16:creationId xmlns:a16="http://schemas.microsoft.com/office/drawing/2014/main" id="{40501A23-BA74-40DF-8070-F11D345B3B4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6818633"/>
            <a:ext cx="9144000" cy="45719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EAE870-E766-430D-817F-D80FE3C45C3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35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62F521-65AE-464F-98D7-9214A4048F2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35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FB1153-E23A-42D5-ABCE-F7F3FAE6258B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35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688A00D-2025-4B80-A317-CC2F81596F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35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569464A-5C36-4676-8AC4-47A05D90211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35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5FA537B-E50C-43F7-A1BD-F93CB0166C8F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35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7AE0E9-5735-45E8-A512-06C39B1FD9B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350"/>
            </a:p>
          </p:txBody>
        </p:sp>
      </p:grpSp>
      <p:pic>
        <p:nvPicPr>
          <p:cNvPr id="23" name="Picture 11">
            <a:extLst>
              <a:ext uri="{FF2B5EF4-FFF2-40B4-BE49-F238E27FC236}">
                <a16:creationId xmlns:a16="http://schemas.microsoft.com/office/drawing/2014/main" id="{E31BF9D4-BA22-44B5-B6C5-F860155E46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08" y="764706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5653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5991" y="390526"/>
            <a:ext cx="673894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56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01969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393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347" y="3798888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00097" y="3120248"/>
            <a:ext cx="7685725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807323" y="3951845"/>
            <a:ext cx="7685725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34105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885829" y="25400"/>
            <a:ext cx="3258172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457200" y="1342716"/>
            <a:ext cx="5428628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32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2954" y="11080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591946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591946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2212181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2593754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40812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644" y="14509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396801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396801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4" y="703952"/>
            <a:ext cx="2023134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832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grpSp>
        <p:nvGrpSpPr>
          <p:cNvPr id="15" name="Group 2">
            <a:extLst>
              <a:ext uri="{FF2B5EF4-FFF2-40B4-BE49-F238E27FC236}">
                <a16:creationId xmlns:a16="http://schemas.microsoft.com/office/drawing/2014/main" id="{40501A23-BA74-40DF-8070-F11D345B3B4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6818630"/>
            <a:ext cx="9144000" cy="45719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EAE870-E766-430D-817F-D80FE3C45C3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62F521-65AE-464F-98D7-9214A4048F2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FB1153-E23A-42D5-ABCE-F7F3FAE6258B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688A00D-2025-4B80-A317-CC2F81596F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569464A-5C36-4676-8AC4-47A05D90211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5FA537B-E50C-43F7-A1BD-F93CB0166C8F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7AE0E9-5735-45E8-A512-06C39B1FD9B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23" name="Picture 11">
            <a:extLst>
              <a:ext uri="{FF2B5EF4-FFF2-40B4-BE49-F238E27FC236}">
                <a16:creationId xmlns:a16="http://schemas.microsoft.com/office/drawing/2014/main" id="{E31BF9D4-BA22-44B5-B6C5-F860155E46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07" y="764704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029" y="1460500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512244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12244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354" y="137302"/>
            <a:ext cx="2009584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949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934200" y="6351"/>
            <a:ext cx="22098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34200" y="4515996"/>
            <a:ext cx="22098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42936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4931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3488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32356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8" y="5186363"/>
            <a:ext cx="8533210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00447" y="322326"/>
            <a:ext cx="8532413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783062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53914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25" y="1717676"/>
            <a:ext cx="9666685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910338" y="2911254"/>
            <a:ext cx="7369568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7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5162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85900" y="2209801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8801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4331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5479" y="250825"/>
            <a:ext cx="132397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134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9323" y="234950"/>
            <a:ext cx="58221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2260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1704" y="436564"/>
            <a:ext cx="769144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8367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5750" y="373064"/>
            <a:ext cx="759619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3111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5991" y="390526"/>
            <a:ext cx="673894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3164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01969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3212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347" y="3798888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00097" y="3120248"/>
            <a:ext cx="7685725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807323" y="3951845"/>
            <a:ext cx="7685725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732227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885829" y="25400"/>
            <a:ext cx="3258172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457200" y="1342716"/>
            <a:ext cx="5428628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502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2954" y="11080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591946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591946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2212181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2593754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741840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644" y="14509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396801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396801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4" y="703952"/>
            <a:ext cx="2023134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7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029" y="1460500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512244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12244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354" y="137302"/>
            <a:ext cx="2009584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1879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934200" y="6351"/>
            <a:ext cx="22098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34200" y="4515996"/>
            <a:ext cx="22098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847499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86468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51173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x-non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02401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8" y="5186363"/>
            <a:ext cx="8533210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00447" y="322326"/>
            <a:ext cx="8532413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838033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73812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25" y="1717676"/>
            <a:ext cx="9666685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910338" y="2911254"/>
            <a:ext cx="7369568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7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34578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85900" y="2209801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48538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48D9E-B709-204C-BA00-5A00855F0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271" y="261317"/>
            <a:ext cx="7886700" cy="71404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A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4E7CD-6319-6D42-9345-AB097639C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271" y="1119532"/>
            <a:ext cx="7886700" cy="305241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F79F9-2995-6B4C-B90A-8706D3DB98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5CA4248-64B4-114D-AA76-0614B408741F}" type="datetimeFigureOut">
              <a:rPr lang="en-AE" smtClean="0"/>
              <a:t>02/08/2024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F4316-9EB9-A34F-B7ED-63529D4A1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A23DC-2AA0-9343-B769-9806440FA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08726"/>
            <a:ext cx="2057400" cy="365125"/>
          </a:xfrm>
          <a:prstGeom prst="rect">
            <a:avLst/>
          </a:prstGeom>
        </p:spPr>
        <p:txBody>
          <a:bodyPr/>
          <a:lstStyle/>
          <a:p>
            <a:fld id="{B584C539-CCBE-6B44-B414-141E3D07F041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505848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3581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41406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240" y="1744664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226" y="-99195"/>
            <a:ext cx="2217174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57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5479" y="250825"/>
            <a:ext cx="132397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9530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9323" y="234950"/>
            <a:ext cx="58221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4285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1704" y="436564"/>
            <a:ext cx="769144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0810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5750" y="373064"/>
            <a:ext cx="759619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9948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1246189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5991" y="390526"/>
            <a:ext cx="673894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37265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01969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066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347" y="3798888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00097" y="3120248"/>
            <a:ext cx="7685725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807323" y="3951845"/>
            <a:ext cx="7685725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639783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885829" y="25400"/>
            <a:ext cx="3258172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457200" y="1342716"/>
            <a:ext cx="5428628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654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2954" y="11080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591946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591946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2212181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2593754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02981567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644" y="1450975"/>
            <a:ext cx="109537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396801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396801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4" y="703952"/>
            <a:ext cx="2023134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95829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029" y="1460500"/>
            <a:ext cx="109537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512244" y="1519491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12244" y="768056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354" y="137302"/>
            <a:ext cx="2009584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64623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16014"/>
            <a:ext cx="1095375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342716"/>
            <a:ext cx="607695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934200" y="6351"/>
            <a:ext cx="22098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34200" y="4515996"/>
            <a:ext cx="22098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607695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78737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60805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70280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125413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82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558142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8" y="5186363"/>
            <a:ext cx="8533210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00447" y="322326"/>
            <a:ext cx="8532413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8554164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298206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25" y="1717676"/>
            <a:ext cx="9666685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5060" y="6105525"/>
            <a:ext cx="87034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910338" y="2911254"/>
            <a:ext cx="7369568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7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2249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28860" y="6543675"/>
            <a:ext cx="67056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736" y="5257800"/>
            <a:ext cx="7165848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E5389-15A4-E280-6AEC-32217726A8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896EC8-7AC0-070D-5D69-DA32F5BD1D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97D5C-B990-28E3-80A1-55C9CF52D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A140E-FC28-2A9F-95AB-F33A5BDA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08E2BE-C53F-5CB5-109B-95A1E5773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98426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8836E-7209-4F01-5AD4-498CB812B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3AB80-1912-302E-1C1C-BC5AB06F8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1D03A-660F-1F88-2B79-A606DB6ED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432B7-4776-38BC-252C-BCF35FCD2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5087F-7519-885E-4E6F-6D1F6B62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5252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5083D-3891-167E-90FE-9E200F189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2BABC-C08A-6351-D840-1EEA537E2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EA086-5839-A096-A8D8-CF032EE51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6C337-2C6E-2CB2-B981-D4625A3CD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C42D4-04AE-6948-E207-22BEF3EC6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187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00BC1-45CC-95EB-27E7-E3D0C6B0C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8DA20-44FC-38DD-BE35-F0A6043D80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40E607-C4E3-7E13-F7B4-B88BDCB810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A0BA8-60E6-562A-76F2-1B52365AB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98F426-F2E5-8A70-311D-9D41188D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D88892-77B6-7D2D-5362-836A3F43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2259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17E99-5686-7FC6-6CB3-677E0EA1B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4955D1-E229-F097-A7C9-098B8A245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5EA8D0-12DE-80A8-D6E9-8C07A6062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2073CC-AA2F-59C7-7198-1E10088331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2FED6C-87A8-B81B-FB7B-652AF0E672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551EEE-C355-68FA-EB2D-A82FC7F17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2341CA-AE81-1D3A-B424-F17448B71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C04E22-5E7A-F284-7CC6-D80EDF9DE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55412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DFE75-4B54-6AB2-46ED-60850D262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851E82-F17D-E6CA-253F-06AB15AAB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0D8B63-6402-7572-3144-164C0169A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DE6FB6-2E36-A9F4-FDED-2C7DF351C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6374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F864AE-134A-8CA0-3F89-02915BE56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EE5224-5AE9-7B36-2E2C-8C3BA0AAC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841039-6D5A-3222-70B8-58AC3B64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139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F89D4-0E3D-CAC8-2168-1946B3398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04507-D7F3-3C25-0766-0D6422573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05666-8A8A-1CD0-F8A4-FF8218832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58E57-A9B7-53FE-047A-10089125E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393A1-B0C2-3B76-7936-06C264E2C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39F798-741A-0461-1549-2034DB96E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3311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A1DD7-9B98-F7EF-7FB4-A232CD13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63C855-E4FC-975C-A176-8172D0C04B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D3B36B-8EF3-3CBE-E92B-E521D6F9F5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DACAF-33A9-B047-A529-C87DF7A98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5D093-1F3B-0E0C-2099-3A5D9A0B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2D28C7-E737-0B2E-3254-4DEF8EF9E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9801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372DE-BF04-14E9-B489-43DBCD6D6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EA8715-D2D6-2A55-B2C2-21D463111F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7971C-574F-1160-CB67-76D20E4B2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6D319-3B59-F442-47F3-C6234731A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6A411-D4EF-BDB7-DEA4-30055E745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7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D9BE7-75B8-4976-BA07-32FB7E9A0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8642276" cy="90872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D895E-277F-4742-B7DA-EB67739B5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2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B19A5-3ADB-46F5-95E5-2FFA5E868A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2102E3D2-9424-46DC-BCE1-469ADF71EDD5}" type="datetimeFigureOut">
              <a:rPr lang="en-US" smtClean="0"/>
              <a:pPr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4344F-57DC-480A-B8CA-04C8D0B83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2" y="635635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25388-87DE-481C-94FB-719E0A4E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12EA990D-4F00-4BAC-BE46-B9E91196BC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6635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774F47-154B-E0E3-7D96-CBA5194EDC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E20035-5123-A15F-B547-EFCBB4C65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96464-BA0B-9057-7369-869341C4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CBD8E-50D3-E082-F4CB-7E5AC8570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46FEB-6733-B83F-CB59-9133F25CB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893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24" indent="0" algn="ctr">
              <a:buNone/>
              <a:defRPr sz="1333"/>
            </a:lvl2pPr>
            <a:lvl3pPr marL="609649" indent="0" algn="ctr">
              <a:buNone/>
              <a:defRPr sz="1200"/>
            </a:lvl3pPr>
            <a:lvl4pPr marL="914473" indent="0" algn="ctr">
              <a:buNone/>
              <a:defRPr sz="1067"/>
            </a:lvl4pPr>
            <a:lvl5pPr marL="1219298" indent="0" algn="ctr">
              <a:buNone/>
              <a:defRPr sz="1067"/>
            </a:lvl5pPr>
            <a:lvl6pPr marL="1524122" indent="0" algn="ctr">
              <a:buNone/>
              <a:defRPr sz="1067"/>
            </a:lvl6pPr>
            <a:lvl7pPr marL="1828946" indent="0" algn="ctr">
              <a:buNone/>
              <a:defRPr sz="1067"/>
            </a:lvl7pPr>
            <a:lvl8pPr marL="2133771" indent="0" algn="ctr">
              <a:buNone/>
              <a:defRPr sz="1067"/>
            </a:lvl8pPr>
            <a:lvl9pPr marL="2438595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408317245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192657822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73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98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1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9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7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9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159596454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309852900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24" indent="0">
              <a:buNone/>
              <a:defRPr sz="1333" b="1"/>
            </a:lvl2pPr>
            <a:lvl3pPr marL="609649" indent="0">
              <a:buNone/>
              <a:defRPr sz="1200" b="1"/>
            </a:lvl3pPr>
            <a:lvl4pPr marL="914473" indent="0">
              <a:buNone/>
              <a:defRPr sz="1067" b="1"/>
            </a:lvl4pPr>
            <a:lvl5pPr marL="1219298" indent="0">
              <a:buNone/>
              <a:defRPr sz="1067" b="1"/>
            </a:lvl5pPr>
            <a:lvl6pPr marL="1524122" indent="0">
              <a:buNone/>
              <a:defRPr sz="1067" b="1"/>
            </a:lvl6pPr>
            <a:lvl7pPr marL="1828946" indent="0">
              <a:buNone/>
              <a:defRPr sz="1067" b="1"/>
            </a:lvl7pPr>
            <a:lvl8pPr marL="2133771" indent="0">
              <a:buNone/>
              <a:defRPr sz="1067" b="1"/>
            </a:lvl8pPr>
            <a:lvl9pPr marL="2438595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24" indent="0">
              <a:buNone/>
              <a:defRPr sz="1333" b="1"/>
            </a:lvl2pPr>
            <a:lvl3pPr marL="609649" indent="0">
              <a:buNone/>
              <a:defRPr sz="1200" b="1"/>
            </a:lvl3pPr>
            <a:lvl4pPr marL="914473" indent="0">
              <a:buNone/>
              <a:defRPr sz="1067" b="1"/>
            </a:lvl4pPr>
            <a:lvl5pPr marL="1219298" indent="0">
              <a:buNone/>
              <a:defRPr sz="1067" b="1"/>
            </a:lvl5pPr>
            <a:lvl6pPr marL="1524122" indent="0">
              <a:buNone/>
              <a:defRPr sz="1067" b="1"/>
            </a:lvl6pPr>
            <a:lvl7pPr marL="1828946" indent="0">
              <a:buNone/>
              <a:defRPr sz="1067" b="1"/>
            </a:lvl7pPr>
            <a:lvl8pPr marL="2133771" indent="0">
              <a:buNone/>
              <a:defRPr sz="1067" b="1"/>
            </a:lvl8pPr>
            <a:lvl9pPr marL="2438595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28202281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163317021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77470958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1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134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067"/>
            </a:lvl1pPr>
            <a:lvl2pPr marL="304824" indent="0">
              <a:buNone/>
              <a:defRPr sz="933"/>
            </a:lvl2pPr>
            <a:lvl3pPr marL="609649" indent="0">
              <a:buNone/>
              <a:defRPr sz="800"/>
            </a:lvl3pPr>
            <a:lvl4pPr marL="914473" indent="0">
              <a:buNone/>
              <a:defRPr sz="667"/>
            </a:lvl4pPr>
            <a:lvl5pPr marL="1219298" indent="0">
              <a:buNone/>
              <a:defRPr sz="667"/>
            </a:lvl5pPr>
            <a:lvl6pPr marL="1524122" indent="0">
              <a:buNone/>
              <a:defRPr sz="667"/>
            </a:lvl6pPr>
            <a:lvl7pPr marL="1828946" indent="0">
              <a:buNone/>
              <a:defRPr sz="667"/>
            </a:lvl7pPr>
            <a:lvl8pPr marL="2133771" indent="0">
              <a:buNone/>
              <a:defRPr sz="667"/>
            </a:lvl8pPr>
            <a:lvl9pPr marL="2438595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226417565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1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134"/>
            </a:lvl1pPr>
            <a:lvl2pPr marL="304824" indent="0">
              <a:buNone/>
              <a:defRPr sz="1867"/>
            </a:lvl2pPr>
            <a:lvl3pPr marL="609649" indent="0">
              <a:buNone/>
              <a:defRPr sz="1600"/>
            </a:lvl3pPr>
            <a:lvl4pPr marL="914473" indent="0">
              <a:buNone/>
              <a:defRPr sz="1333"/>
            </a:lvl4pPr>
            <a:lvl5pPr marL="1219298" indent="0">
              <a:buNone/>
              <a:defRPr sz="1333"/>
            </a:lvl5pPr>
            <a:lvl6pPr marL="1524122" indent="0">
              <a:buNone/>
              <a:defRPr sz="1333"/>
            </a:lvl6pPr>
            <a:lvl7pPr marL="1828946" indent="0">
              <a:buNone/>
              <a:defRPr sz="1333"/>
            </a:lvl7pPr>
            <a:lvl8pPr marL="2133771" indent="0">
              <a:buNone/>
              <a:defRPr sz="1333"/>
            </a:lvl8pPr>
            <a:lvl9pPr marL="2438595" indent="0">
              <a:buNone/>
              <a:defRPr sz="1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067"/>
            </a:lvl1pPr>
            <a:lvl2pPr marL="304824" indent="0">
              <a:buNone/>
              <a:defRPr sz="933"/>
            </a:lvl2pPr>
            <a:lvl3pPr marL="609649" indent="0">
              <a:buNone/>
              <a:defRPr sz="800"/>
            </a:lvl3pPr>
            <a:lvl4pPr marL="914473" indent="0">
              <a:buNone/>
              <a:defRPr sz="667"/>
            </a:lvl4pPr>
            <a:lvl5pPr marL="1219298" indent="0">
              <a:buNone/>
              <a:defRPr sz="667"/>
            </a:lvl5pPr>
            <a:lvl6pPr marL="1524122" indent="0">
              <a:buNone/>
              <a:defRPr sz="667"/>
            </a:lvl6pPr>
            <a:lvl7pPr marL="1828946" indent="0">
              <a:buNone/>
              <a:defRPr sz="667"/>
            </a:lvl7pPr>
            <a:lvl8pPr marL="2133771" indent="0">
              <a:buNone/>
              <a:defRPr sz="667"/>
            </a:lvl8pPr>
            <a:lvl9pPr marL="2438595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338693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9144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240" y="1744664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3043239"/>
            <a:ext cx="758547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" y="5753100"/>
            <a:ext cx="101560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226" y="-99195"/>
            <a:ext cx="2217174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06138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41701114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270918895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95675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5109" y="250160"/>
            <a:ext cx="1324232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79167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977" y="235350"/>
            <a:ext cx="582162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722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1980" y="437010"/>
            <a:ext cx="768651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9977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5782" y="372830"/>
            <a:ext cx="759940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0346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193" y="1630891"/>
            <a:ext cx="801610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27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7637048" y="124697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75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39193" y="3043243"/>
            <a:ext cx="7585455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73" y="5752548"/>
            <a:ext cx="1015749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6049" y="390038"/>
            <a:ext cx="67395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31862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01969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11673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54106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8543792" y="126023"/>
            <a:ext cx="48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9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9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097" y="3120248"/>
            <a:ext cx="7685725" cy="677955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07323" y="3951845"/>
            <a:ext cx="7685725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7813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9144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586" y="6105593"/>
            <a:ext cx="86988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45" y="3798203"/>
            <a:ext cx="109545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241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1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18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94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17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3.xml"/><Relationship Id="rId16" Type="http://schemas.openxmlformats.org/officeDocument/2006/relationships/slideLayout" Target="../slideLayouts/slideLayout107.xml"/><Relationship Id="rId20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01.xml"/><Relationship Id="rId19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slideLayout" Target="../slideLayouts/slideLayout10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4.xml"/><Relationship Id="rId1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14.xml"/><Relationship Id="rId21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23.xml"/><Relationship Id="rId17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13.xml"/><Relationship Id="rId16" Type="http://schemas.openxmlformats.org/officeDocument/2006/relationships/slideLayout" Target="../slideLayouts/slideLayout127.xml"/><Relationship Id="rId20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24" Type="http://schemas.openxmlformats.org/officeDocument/2006/relationships/image" Target="../media/image21.png"/><Relationship Id="rId5" Type="http://schemas.openxmlformats.org/officeDocument/2006/relationships/slideLayout" Target="../slideLayouts/slideLayout116.xml"/><Relationship Id="rId15" Type="http://schemas.openxmlformats.org/officeDocument/2006/relationships/slideLayout" Target="../slideLayouts/slideLayout126.xml"/><Relationship Id="rId23" Type="http://schemas.openxmlformats.org/officeDocument/2006/relationships/image" Target="../media/image20.png"/><Relationship Id="rId10" Type="http://schemas.openxmlformats.org/officeDocument/2006/relationships/slideLayout" Target="../slideLayouts/slideLayout121.xml"/><Relationship Id="rId19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Relationship Id="rId14" Type="http://schemas.openxmlformats.org/officeDocument/2006/relationships/slideLayout" Target="../slideLayouts/slideLayout125.xml"/><Relationship Id="rId22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3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530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  <p:sldLayoutId id="2147483738" r:id="rId18"/>
    <p:sldLayoutId id="2147483739" r:id="rId19"/>
    <p:sldLayoutId id="2147483740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34290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8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1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17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885974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6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2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01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  <p:sldLayoutId id="2147483759" r:id="rId18"/>
    <p:sldLayoutId id="2147483760" r:id="rId19"/>
    <p:sldLayoutId id="2147483761" r:id="rId20"/>
    <p:sldLayoutId id="2147483782" r:id="rId21"/>
    <p:sldLayoutId id="2147483783" r:id="rId2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34290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8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1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17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885974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6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2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03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  <p:sldLayoutId id="2147483780" r:id="rId18"/>
    <p:sldLayoutId id="2147483781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34290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8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1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17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885974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6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2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4352EB-2372-E049-140E-D8DBF0AB3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B925DD-0713-270C-1855-D13BC5A54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4F2D-51A6-A6EE-A9B9-38F4C734AE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7F100-DF95-46DF-8F83-891789EDC938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7539B-DD67-7D5D-CF07-3E5769D511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1A59E-904A-B9FA-E6BE-967D0867B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B8AB4-A364-4799-A334-C2E0BB304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8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ED6C0-779C-A447-BDD6-E5951390B692}" type="datetimeFigureOut">
              <a:rPr lang="en-ET" smtClean="0"/>
              <a:t>08/02/2024</a:t>
            </a:fld>
            <a:endParaRPr lang="en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6B5FB-401E-1E41-8203-EA4F9D0B4E08}" type="slidenum">
              <a:rPr lang="en-ET" smtClean="0"/>
              <a:t>‹#›</a:t>
            </a:fld>
            <a:endParaRPr lang="en-ET"/>
          </a:p>
        </p:txBody>
      </p:sp>
    </p:spTree>
    <p:extLst>
      <p:ext uri="{BB962C8B-B14F-4D97-AF65-F5344CB8AC3E}">
        <p14:creationId xmlns:p14="http://schemas.microsoft.com/office/powerpoint/2010/main" val="3245582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l" defTabSz="609649" rtl="0" eaLnBrk="1" latinLnBrk="0" hangingPunct="1">
        <a:lnSpc>
          <a:spcPct val="90000"/>
        </a:lnSpc>
        <a:spcBef>
          <a:spcPct val="0"/>
        </a:spcBef>
        <a:buNone/>
        <a:defRPr sz="29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12" indent="-152412" algn="l" defTabSz="609649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37" indent="-152412" algn="l" defTabSz="609649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61" indent="-152412" algn="l" defTabSz="609649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85" indent="-152412" algn="l" defTabSz="609649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0" indent="-152412" algn="l" defTabSz="609649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534" indent="-152412" algn="l" defTabSz="609649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358" indent="-152412" algn="l" defTabSz="609649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83" indent="-152412" algn="l" defTabSz="609649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1007" indent="-152412" algn="l" defTabSz="609649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4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24" algn="l" defTabSz="60964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49" algn="l" defTabSz="60964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73" algn="l" defTabSz="60964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98" algn="l" defTabSz="60964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122" algn="l" defTabSz="60964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946" algn="l" defTabSz="60964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71" algn="l" defTabSz="60964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95" algn="l" defTabSz="60964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107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  <p:sldLayoutId id="2147483825" r:id="rId17"/>
    <p:sldLayoutId id="2147483826" r:id="rId18"/>
    <p:sldLayoutId id="2147483827" r:id="rId19"/>
    <p:sldLayoutId id="2147483828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34290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8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1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17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9" indent="-25717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557220" indent="-21431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857261" indent="-1714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200165" indent="-1714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543070" indent="-1714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885974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6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2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>
          <a:blip r:embed="rId2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61600" y="225613"/>
            <a:ext cx="8330400" cy="576832"/>
          </a:xfrm>
          <a:prstGeom prst="rect">
            <a:avLst/>
          </a:prstGeom>
          <a:noFill/>
          <a:ln w="0">
            <a:gradFill>
              <a:gsLst>
                <a:gs pos="0">
                  <a:schemeClr val="tx1"/>
                </a:gs>
                <a:gs pos="1000">
                  <a:schemeClr val="tx1">
                    <a:alpha val="0"/>
                  </a:schemeClr>
                </a:gs>
                <a:gs pos="99000">
                  <a:srgbClr val="005172">
                    <a:alpha val="0"/>
                  </a:srgbClr>
                </a:gs>
                <a:gs pos="100000">
                  <a:schemeClr val="tx1"/>
                </a:gs>
              </a:gsLst>
              <a:lin ang="5400000" scaled="0"/>
            </a:gradFill>
          </a:ln>
        </p:spPr>
        <p:txBody>
          <a:bodyPr vert="horz" wrap="square" lIns="18000" tIns="18000" rIns="91440" bIns="180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1028" name="Tijdelijke aanduiding voor tekst 23"/>
          <p:cNvSpPr>
            <a:spLocks noGrp="1"/>
          </p:cNvSpPr>
          <p:nvPr>
            <p:ph type="body" idx="1"/>
          </p:nvPr>
        </p:nvSpPr>
        <p:spPr bwMode="auto">
          <a:xfrm>
            <a:off x="501568" y="1824000"/>
            <a:ext cx="8391607" cy="41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8463600" y="6364800"/>
            <a:ext cx="468000" cy="164251"/>
          </a:xfrm>
          <a:prstGeom prst="rect">
            <a:avLst/>
          </a:prstGeom>
          <a:noFill/>
        </p:spPr>
        <p:txBody>
          <a:bodyPr wrap="square" tIns="0" rIns="36000" bIns="0" rtlCol="0">
            <a:noAutofit/>
          </a:bodyPr>
          <a:lstStyle>
            <a:lvl1pPr>
              <a:lnSpc>
                <a:spcPts val="900"/>
              </a:lnSpc>
              <a:defRPr lang="nl-NL" sz="800" smtClean="0">
                <a:latin typeface="Verdana" pitchFamily="34" charset="0"/>
              </a:defRPr>
            </a:lvl1pPr>
          </a:lstStyle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9EAB86-BC07-B3AD-FF3E-61B05C5B2755}"/>
              </a:ext>
            </a:extLst>
          </p:cNvPr>
          <p:cNvPicPr>
            <a:picLocks/>
          </p:cNvPicPr>
          <p:nvPr userDrawn="1"/>
        </p:nvPicPr>
        <p:blipFill>
          <a:blip r:embed="rId24"/>
          <a:stretch>
            <a:fillRect/>
          </a:stretch>
        </p:blipFill>
        <p:spPr bwMode="hidden"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76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  <p:sldLayoutId id="2147483843" r:id="rId14"/>
    <p:sldLayoutId id="2147483844" r:id="rId15"/>
    <p:sldLayoutId id="2147483845" r:id="rId16"/>
    <p:sldLayoutId id="2147483846" r:id="rId17"/>
    <p:sldLayoutId id="2147483847" r:id="rId18"/>
    <p:sldLayoutId id="2147483848" r:id="rId19"/>
    <p:sldLayoutId id="2147483849" r:id="rId20"/>
    <p:sldLayoutId id="2147483850" r:id="rId21"/>
  </p:sldLayoutIdLst>
  <p:hf hdr="0" ftr="0" dt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kern="1200">
          <a:solidFill>
            <a:schemeClr val="bg2"/>
          </a:solidFill>
          <a:latin typeface="Verdana" pitchFamily="34" charset="0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252413" indent="-252413" algn="l" rtl="0" fontAlgn="base">
        <a:lnSpc>
          <a:spcPts val="2400"/>
        </a:lnSpc>
        <a:spcBef>
          <a:spcPts val="1100"/>
        </a:spcBef>
        <a:spcAft>
          <a:spcPct val="0"/>
        </a:spcAft>
        <a:buClr>
          <a:schemeClr val="bg2"/>
        </a:buClr>
        <a:buSzPct val="140000"/>
        <a:buFont typeface="Wingdings" pitchFamily="2" charset="2"/>
        <a:buChar char="§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1pPr>
      <a:lvl2pPr marL="982663" indent="-285750" algn="l" rtl="0" fontAlgn="base">
        <a:lnSpc>
          <a:spcPts val="2400"/>
        </a:lnSpc>
        <a:spcBef>
          <a:spcPts val="900"/>
        </a:spcBef>
        <a:spcAft>
          <a:spcPct val="0"/>
        </a:spcAft>
        <a:buClr>
          <a:schemeClr val="bg2"/>
        </a:buClr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2pPr>
      <a:lvl3pPr marL="1879600" indent="-319088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3pPr>
      <a:lvl4pPr marL="2692400" indent="-360363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 baseline="0">
          <a:solidFill>
            <a:schemeClr val="bg2"/>
          </a:solidFill>
          <a:latin typeface="Verdana" pitchFamily="34" charset="0"/>
          <a:ea typeface="+mn-ea"/>
          <a:cs typeface="+mn-cs"/>
        </a:defRPr>
      </a:lvl4pPr>
      <a:lvl5pPr marL="3405188" indent="-352425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95671352200634X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rontiersin.org/journals/sustainable-food-systems/articles/10.3389/fsufs.2023.1143753/full" TargetMode="External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3389/fsufs.2022.1024560" TargetMode="External"/><Relationship Id="rId1" Type="http://schemas.openxmlformats.org/officeDocument/2006/relationships/slideLayout" Target="../slideLayouts/slideLayout4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3389/fsufs.2023.1227430" TargetMode="External"/><Relationship Id="rId1" Type="http://schemas.openxmlformats.org/officeDocument/2006/relationships/slideLayout" Target="../slideLayouts/slideLayout5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1.xml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00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foodcont.2024.110509" TargetMode="External"/><Relationship Id="rId3" Type="http://schemas.openxmlformats.org/officeDocument/2006/relationships/image" Target="../media/image67.png"/><Relationship Id="rId7" Type="http://schemas.openxmlformats.org/officeDocument/2006/relationships/image" Target="../media/image71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3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www.ilri.org/research/projects/urban-food-markets-africa-incentivizing-food-safety-using-pull-push-approach" TargetMode="Externa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11.xml"/><Relationship Id="rId4" Type="http://schemas.openxmlformats.org/officeDocument/2006/relationships/image" Target="../media/image74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76.jpeg"/><Relationship Id="rId7" Type="http://schemas.openxmlformats.org/officeDocument/2006/relationships/image" Target="../media/image22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11" Type="http://schemas.openxmlformats.org/officeDocument/2006/relationships/image" Target="../media/image26.png"/><Relationship Id="rId5" Type="http://schemas.openxmlformats.org/officeDocument/2006/relationships/image" Target="../media/image78.jpeg"/><Relationship Id="rId10" Type="http://schemas.openxmlformats.org/officeDocument/2006/relationships/image" Target="../media/image25.png"/><Relationship Id="rId4" Type="http://schemas.openxmlformats.org/officeDocument/2006/relationships/image" Target="../media/image77.jpeg"/><Relationship Id="rId9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12" Type="http://schemas.openxmlformats.org/officeDocument/2006/relationships/image" Target="../media/image46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1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528" y="702877"/>
            <a:ext cx="6840760" cy="2006043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b="1" dirty="0">
                <a:solidFill>
                  <a:srgbClr val="762123"/>
                </a:solidFill>
              </a:rPr>
              <a:t>Tomato supply chain and food safety challenges in Ethiopia: Testing interventions</a:t>
            </a:r>
            <a:endParaRPr lang="en-US" dirty="0"/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068961"/>
            <a:ext cx="8261726" cy="1451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>
              <a:lnSpc>
                <a:spcPct val="90000"/>
              </a:lnSpc>
            </a:pPr>
            <a:r>
              <a:rPr lang="en-US" altLang="x-none" dirty="0"/>
              <a:t>Kebede Amenu</a:t>
            </a:r>
            <a:r>
              <a:rPr lang="en-US" altLang="x-none" baseline="30000" dirty="0"/>
              <a:t>1</a:t>
            </a:r>
            <a:r>
              <a:rPr lang="en-US" altLang="x-none" dirty="0"/>
              <a:t>, Biruk Alemu Gemeda</a:t>
            </a:r>
            <a:r>
              <a:rPr lang="en-US" altLang="x-none" baseline="30000" dirty="0"/>
              <a:t>1</a:t>
            </a:r>
            <a:r>
              <a:rPr lang="en-US" altLang="x-none" dirty="0"/>
              <a:t>, </a:t>
            </a:r>
            <a:r>
              <a:rPr lang="en-GB" dirty="0"/>
              <a:t>Donya Madjdian</a:t>
            </a:r>
            <a:r>
              <a:rPr lang="en-GB" baseline="30000" dirty="0"/>
              <a:t>2</a:t>
            </a:r>
            <a:r>
              <a:rPr lang="en-GB" dirty="0"/>
              <a:t>, Gemma Tacken</a:t>
            </a:r>
            <a:r>
              <a:rPr lang="en-GB" baseline="30000" dirty="0"/>
              <a:t>2</a:t>
            </a:r>
            <a:r>
              <a:rPr lang="en-GB" dirty="0"/>
              <a:t>, </a:t>
            </a:r>
            <a:r>
              <a:rPr lang="en-GB" dirty="0" err="1"/>
              <a:t>Wubetu</a:t>
            </a:r>
            <a:r>
              <a:rPr lang="en-GB" dirty="0"/>
              <a:t> Legesse</a:t>
            </a:r>
            <a:r>
              <a:rPr lang="en-GB" baseline="30000" dirty="0"/>
              <a:t>3</a:t>
            </a:r>
            <a:r>
              <a:rPr lang="en-GB" dirty="0"/>
              <a:t>, Getachew Dinede</a:t>
            </a:r>
            <a:r>
              <a:rPr lang="en-GB" baseline="30000" dirty="0"/>
              <a:t>1</a:t>
            </a:r>
            <a:r>
              <a:rPr lang="en-GB" dirty="0"/>
              <a:t>, Sisay Girma</a:t>
            </a:r>
            <a:r>
              <a:rPr lang="en-GB" baseline="30000" dirty="0"/>
              <a:t>4</a:t>
            </a:r>
            <a:r>
              <a:rPr lang="en-GB" dirty="0"/>
              <a:t>, Bekele Megersa</a:t>
            </a:r>
            <a:r>
              <a:rPr lang="en-GB" baseline="30000" dirty="0"/>
              <a:t>5</a:t>
            </a:r>
            <a:r>
              <a:rPr lang="en-GB" dirty="0"/>
              <a:t>, Claudia Ganser</a:t>
            </a:r>
            <a:r>
              <a:rPr lang="en-GB" baseline="30000" dirty="0"/>
              <a:t>6</a:t>
            </a:r>
            <a:r>
              <a:rPr lang="en-GB" dirty="0"/>
              <a:t>, </a:t>
            </a:r>
            <a:r>
              <a:rPr lang="en-US" dirty="0"/>
              <a:t>Coen van Wagenberg</a:t>
            </a:r>
            <a:r>
              <a:rPr lang="en-US" baseline="30000" dirty="0"/>
              <a:t>2</a:t>
            </a:r>
            <a:r>
              <a:rPr lang="en-US" dirty="0"/>
              <a:t>,</a:t>
            </a:r>
            <a:r>
              <a:rPr lang="en-GB" dirty="0"/>
              <a:t> Arie Havelaar</a:t>
            </a:r>
            <a:r>
              <a:rPr lang="en-GB" baseline="30000" dirty="0"/>
              <a:t>6</a:t>
            </a:r>
            <a:r>
              <a:rPr lang="en-GB" dirty="0"/>
              <a:t>, Delia Grace</a:t>
            </a:r>
            <a:r>
              <a:rPr lang="en-GB" baseline="30000" dirty="0"/>
              <a:t>1</a:t>
            </a:r>
            <a:r>
              <a:rPr lang="en-GB" dirty="0"/>
              <a:t> and </a:t>
            </a:r>
            <a:r>
              <a:rPr lang="en-US" altLang="x-none" dirty="0"/>
              <a:t>Theo Knight-Jones</a:t>
            </a:r>
            <a:r>
              <a:rPr lang="en-US" altLang="x-none" baseline="30000" dirty="0"/>
              <a:t>1</a:t>
            </a:r>
          </a:p>
        </p:txBody>
      </p:sp>
      <p:sp>
        <p:nvSpPr>
          <p:cNvPr id="23555" name="Subtitle 2">
            <a:extLst>
              <a:ext uri="{FF2B5EF4-FFF2-40B4-BE49-F238E27FC236}">
                <a16:creationId xmlns:a16="http://schemas.microsoft.com/office/drawing/2014/main" id="{2487E3FA-17F2-0648-A202-AF4ED3882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23" y="4799891"/>
            <a:ext cx="8412037" cy="1088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400" i="1" dirty="0"/>
              <a:t>International Association for Food Protection (IAFP) 2024 annual conference</a:t>
            </a:r>
          </a:p>
          <a:p>
            <a:r>
              <a:rPr lang="en-US" sz="1400" i="1" dirty="0"/>
              <a:t>Long Beach, California, USA</a:t>
            </a:r>
          </a:p>
          <a:p>
            <a:r>
              <a:rPr lang="en-US" sz="1400" i="1" dirty="0"/>
              <a:t>16 July 2024</a:t>
            </a:r>
          </a:p>
          <a:p>
            <a:endParaRPr lang="en-US" sz="14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BB9C97-9914-47C4-969A-86E7B900824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68072" y="6155123"/>
            <a:ext cx="1937737" cy="461366"/>
          </a:xfrm>
          <a:prstGeom prst="rect">
            <a:avLst/>
          </a:prstGeom>
        </p:spPr>
      </p:pic>
      <p:pic>
        <p:nvPicPr>
          <p:cNvPr id="11" name="Grafik 23">
            <a:extLst>
              <a:ext uri="{FF2B5EF4-FFF2-40B4-BE49-F238E27FC236}">
                <a16:creationId xmlns:a16="http://schemas.microsoft.com/office/drawing/2014/main" id="{69E2FD23-6990-4E0F-AFAF-FAB3087A71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059" y="6069204"/>
            <a:ext cx="1395310" cy="465103"/>
          </a:xfrm>
          <a:prstGeom prst="rect">
            <a:avLst/>
          </a:prstGeom>
        </p:spPr>
      </p:pic>
      <p:pic>
        <p:nvPicPr>
          <p:cNvPr id="12" name="Picture 2" descr="IFAS logo">
            <a:extLst>
              <a:ext uri="{FF2B5EF4-FFF2-40B4-BE49-F238E27FC236}">
                <a16:creationId xmlns:a16="http://schemas.microsoft.com/office/drawing/2014/main" id="{C5E6F364-CD81-4CDD-ADE1-310CFCF2B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1739" y="6182154"/>
            <a:ext cx="984954" cy="28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C:\Users\Ejeta\Desktop\aau lecture\Addis_Ababa_University_logo.png">
            <a:extLst>
              <a:ext uri="{FF2B5EF4-FFF2-40B4-BE49-F238E27FC236}">
                <a16:creationId xmlns:a16="http://schemas.microsoft.com/office/drawing/2014/main" id="{DE29F04A-48AC-49E7-A51E-937BFA363618}"/>
              </a:ext>
            </a:extLst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0627" y="5982581"/>
            <a:ext cx="579519" cy="66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Inline image">
            <a:extLst>
              <a:ext uri="{FF2B5EF4-FFF2-40B4-BE49-F238E27FC236}">
                <a16:creationId xmlns:a16="http://schemas.microsoft.com/office/drawing/2014/main" id="{E2540849-99BB-42BC-BF82-50A460A0D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6063" y="6023053"/>
            <a:ext cx="651325" cy="62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DCE2A8-5AAC-C7BE-905A-5B721D481A59}"/>
              </a:ext>
            </a:extLst>
          </p:cNvPr>
          <p:cNvSpPr txBox="1"/>
          <p:nvPr/>
        </p:nvSpPr>
        <p:spPr bwMode="auto">
          <a:xfrm>
            <a:off x="332334" y="3991836"/>
            <a:ext cx="8496944" cy="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GB" sz="1400" i="1" baseline="30000" dirty="0">
                <a:latin typeface="+mn-lt"/>
              </a:rPr>
              <a:t>1</a:t>
            </a:r>
            <a:r>
              <a:rPr lang="en-GB" sz="1400" i="1" dirty="0">
                <a:latin typeface="+mn-lt"/>
              </a:rPr>
              <a:t>International Livestock Research Institute, </a:t>
            </a:r>
            <a:r>
              <a:rPr lang="en-GB" sz="1400" i="1" baseline="30000" dirty="0">
                <a:latin typeface="+mn-lt"/>
              </a:rPr>
              <a:t>2</a:t>
            </a:r>
            <a:r>
              <a:rPr lang="en-GB" sz="1400" i="1" dirty="0">
                <a:latin typeface="+mn-lt"/>
              </a:rPr>
              <a:t>Wageningen University &amp; Research, </a:t>
            </a:r>
            <a:r>
              <a:rPr lang="en-GB" sz="1400" i="1" baseline="30000" dirty="0">
                <a:latin typeface="+mn-lt"/>
              </a:rPr>
              <a:t>3</a:t>
            </a:r>
            <a:r>
              <a:rPr lang="en-US" sz="1400" b="0" i="0" dirty="0">
                <a:solidFill>
                  <a:srgbClr val="1F1F1F"/>
                </a:solidFill>
                <a:effectLst/>
                <a:highlight>
                  <a:srgbClr val="FFFFFF"/>
                </a:highlight>
                <a:latin typeface="+mn-lt"/>
              </a:rPr>
              <a:t>World Vegetable Center, </a:t>
            </a:r>
            <a:r>
              <a:rPr lang="en-GB" sz="1400" b="0" i="1" baseline="30000" dirty="0">
                <a:solidFill>
                  <a:srgbClr val="1F1F1F"/>
                </a:solidFill>
                <a:effectLst/>
                <a:highlight>
                  <a:srgbClr val="FFFFFF"/>
                </a:highlight>
                <a:latin typeface="+mn-lt"/>
              </a:rPr>
              <a:t>4</a:t>
            </a:r>
            <a:r>
              <a:rPr lang="en-GB" sz="1400" i="1" dirty="0">
                <a:latin typeface="+mn-lt"/>
              </a:rPr>
              <a:t>Haramaya University, </a:t>
            </a:r>
            <a:r>
              <a:rPr lang="en-GB" sz="1400" i="1" baseline="30000" dirty="0">
                <a:latin typeface="+mn-lt"/>
              </a:rPr>
              <a:t>5</a:t>
            </a:r>
            <a:r>
              <a:rPr lang="en-GB" sz="1400" i="1" dirty="0">
                <a:latin typeface="+mn-lt"/>
              </a:rPr>
              <a:t>Addis Ababa University, </a:t>
            </a:r>
            <a:r>
              <a:rPr lang="en-GB" sz="1400" i="1" baseline="30000" dirty="0">
                <a:latin typeface="+mn-lt"/>
              </a:rPr>
              <a:t>6</a:t>
            </a:r>
            <a:r>
              <a:rPr lang="en-GB" sz="1400" i="1" dirty="0">
                <a:latin typeface="+mn-lt"/>
              </a:rPr>
              <a:t>University of Florida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BEDF37-B389-CB69-7027-8B0DB6A726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07323" y="3212976"/>
            <a:ext cx="7685725" cy="3290949"/>
          </a:xfrm>
        </p:spPr>
        <p:txBody>
          <a:bodyPr>
            <a:normAutofit/>
          </a:bodyPr>
          <a:lstStyle/>
          <a:p>
            <a:pPr marL="571500" indent="-5715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Basic infrastructures are lacking in the dominant informal food sector in Ethiopia.</a:t>
            </a:r>
          </a:p>
          <a:p>
            <a:pPr marL="571500" indent="-5715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We found 40% of tomato retailers did not have adequate toilet facilities.</a:t>
            </a:r>
          </a:p>
          <a:p>
            <a:pPr marL="571500" indent="-5715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Almost half did not have adequate access to clean water.</a:t>
            </a:r>
          </a:p>
          <a:p>
            <a:pPr marL="571500" indent="-5715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Stalls sell live chickens in proximity to vegetables, which are often eaten raw.</a:t>
            </a:r>
          </a:p>
          <a:p>
            <a:pPr marL="571500" indent="-5715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Food waste through damage was a problem for a quarter of retailers.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7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B8E980-94F6-34E3-0043-7298015AC3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1" y="476672"/>
            <a:ext cx="5616623" cy="1708387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9766209-E8F6-67F4-C193-5310BC18FDF8}"/>
              </a:ext>
            </a:extLst>
          </p:cNvPr>
          <p:cNvSpPr txBox="1"/>
          <p:nvPr/>
        </p:nvSpPr>
        <p:spPr bwMode="auto">
          <a:xfrm>
            <a:off x="683568" y="2276872"/>
            <a:ext cx="85689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https://www.sciencedirect.com/science/article/pii/S095671352200634X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1753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39105-79A8-6EF5-AEBE-FD1D0BCCB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</p:spPr>
        <p:txBody>
          <a:bodyPr anchor="ctr">
            <a:normAutofit/>
          </a:bodyPr>
          <a:lstStyle/>
          <a:p>
            <a:r>
              <a:rPr lang="en-US" dirty="0"/>
              <a:t>Microbial contamination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E33C9-B9E5-BDFE-0A2D-47D09AC680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01969"/>
            <a:ext cx="4834880" cy="4572000"/>
          </a:xfrm>
        </p:spPr>
        <p:txBody>
          <a:bodyPr>
            <a:normAutofit/>
          </a:bodyPr>
          <a:lstStyle/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900" b="1" i="1" dirty="0"/>
              <a:t>E. coli </a:t>
            </a:r>
            <a:r>
              <a:rPr lang="en-US" sz="1900" b="1" dirty="0"/>
              <a:t>detected on 90.9 % </a:t>
            </a:r>
            <a:r>
              <a:rPr lang="en-US" sz="1900" dirty="0"/>
              <a:t>of retail tomatoes with 65% having above acceptable microbial count concentrations (&gt;100cfu/ml or &gt;2 Log10cfu/ml)</a:t>
            </a:r>
          </a:p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The average </a:t>
            </a:r>
            <a:r>
              <a:rPr lang="en-US" sz="1900" i="1" dirty="0"/>
              <a:t>E. coli </a:t>
            </a:r>
            <a:r>
              <a:rPr lang="en-US" sz="1900" dirty="0"/>
              <a:t>colony count was significantly higher in severely damaged tomato compared to intact tomato (3.4 and 2.5 Log10cfu/ml, respectively, p = 0.001)</a:t>
            </a:r>
          </a:p>
          <a:p>
            <a:pPr marL="571500" indent="-5715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Contamination with non-typhoidal salmonella enterica was not detected on any of tomato samples </a:t>
            </a:r>
          </a:p>
          <a:p>
            <a:pPr marL="571500" indent="-5715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b="1" dirty="0"/>
              <a:t>High prevalence of ETEC – detected on 21% of tomatoes (17% intact, 27% severely damaged tomatoes)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A1DBBA-566A-D2C9-8928-6ADA6D4B7E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47"/>
          <a:stretch/>
        </p:blipFill>
        <p:spPr>
          <a:xfrm>
            <a:off x="5292080" y="1601969"/>
            <a:ext cx="3608314" cy="2661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9556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39105-79A8-6EF5-AEBE-FD1D0BCCB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</p:spPr>
        <p:txBody>
          <a:bodyPr anchor="ctr">
            <a:normAutofit/>
          </a:bodyPr>
          <a:lstStyle/>
          <a:p>
            <a:r>
              <a:rPr lang="en-US" dirty="0"/>
              <a:t>Pesticide contamination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B70F8A-6FD1-282B-6C3B-9979626291B4}"/>
              </a:ext>
            </a:extLst>
          </p:cNvPr>
          <p:cNvSpPr txBox="1"/>
          <p:nvPr/>
        </p:nvSpPr>
        <p:spPr>
          <a:xfrm>
            <a:off x="449974" y="1112520"/>
            <a:ext cx="7650418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marR="0" lvl="0" indent="-6858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Vegetable samples</a:t>
            </a:r>
          </a:p>
          <a:p>
            <a:pPr marL="1028700" lvl="1" indent="-571500" algn="just">
              <a:buFont typeface="Calibri" panose="020F0502020204030204" pitchFamily="34" charset="0"/>
              <a:buChar char="―"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A total of 232 vegetable samples were collected</a:t>
            </a:r>
            <a:r>
              <a:rPr lang="en-US" sz="22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marR="0" lvl="1" indent="-6858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―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119 from food markets (75 cabbages, 36 tomatoes and 8 Swiss chard). </a:t>
            </a:r>
          </a:p>
          <a:p>
            <a:pPr marL="1143000" marR="0" lvl="1" indent="-6858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―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113 from farmer’s fields (31 cabbages, 55 tomatoes and 27 Swiss chard). </a:t>
            </a:r>
          </a:p>
          <a:p>
            <a:pPr marL="685800" marR="0" lvl="0" indent="-6858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Agrochemicals </a:t>
            </a:r>
          </a:p>
          <a:p>
            <a:pPr marL="1143000" marR="0" lvl="1" indent="-6858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―"/>
              <a:tabLst/>
              <a:defRPr/>
            </a:pPr>
            <a:r>
              <a:rPr kumimoji="0" lang="en-US" sz="2200" b="0" i="0" u="none" strike="noStrike" kern="1200" cap="none" spc="-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Vegetables were screened for 35 pesticides (16 organochlorine, 11 organophosphate, 3 pyrethroids, 2 carbamates, 3 other agrochemicals) </a:t>
            </a:r>
          </a:p>
          <a:p>
            <a:pPr marL="685800" indent="-685800" algn="just">
              <a:buFont typeface="Arial" panose="020B0604020202020204" pitchFamily="34" charset="0"/>
              <a:buChar char="•"/>
              <a:defRPr/>
            </a:pPr>
            <a:r>
              <a:rPr lang="en-US" sz="2200" b="1" spc="-150" dirty="0">
                <a:solidFill>
                  <a:prstClr val="black"/>
                </a:solidFill>
                <a:cs typeface="Arial" panose="020B0604020202020204" pitchFamily="34" charset="0"/>
              </a:rPr>
              <a:t>Sample preparation and pesticide detection</a:t>
            </a:r>
          </a:p>
          <a:p>
            <a:pPr marL="1600200" lvl="2" indent="-685800" algn="just" defTabSz="457200" fontAlgn="auto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―"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Samples were extracted using QuEChERS method and detection done  using 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Gas Chromatography/Mass Spectrometry (GC/MS)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 analysis</a:t>
            </a:r>
          </a:p>
        </p:txBody>
      </p:sp>
    </p:spTree>
    <p:extLst>
      <p:ext uri="{BB962C8B-B14F-4D97-AF65-F5344CB8AC3E}">
        <p14:creationId xmlns:p14="http://schemas.microsoft.com/office/powerpoint/2010/main" val="2767792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39105-79A8-6EF5-AEBE-FD1D0BCCB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427832"/>
            <a:ext cx="8229600" cy="677955"/>
          </a:xfrm>
        </p:spPr>
        <p:txBody>
          <a:bodyPr anchor="ctr">
            <a:normAutofit/>
          </a:bodyPr>
          <a:lstStyle/>
          <a:p>
            <a:r>
              <a:rPr lang="en-US" dirty="0"/>
              <a:t>Pesticide contamination….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E33C9-B9E5-BDFE-0A2D-47D09AC680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5688" y="1105787"/>
            <a:ext cx="7787208" cy="4572000"/>
          </a:xfrm>
        </p:spPr>
        <p:txBody>
          <a:bodyPr>
            <a:normAutofit/>
          </a:bodyPr>
          <a:lstStyle/>
          <a:p>
            <a:pPr marL="685800" marR="0" lvl="0" indent="-68580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Nearly half of the vegetables contaminated with pesticides residues</a:t>
            </a:r>
          </a:p>
          <a:p>
            <a:pPr marL="685800" marR="0" lvl="0" indent="-68580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Multiple pesticide residues were detected</a:t>
            </a:r>
          </a:p>
          <a:p>
            <a:pPr marL="685800" marR="0" lvl="0" indent="-68580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Pesticide concentration varied between vegetables</a:t>
            </a:r>
          </a:p>
          <a:p>
            <a:pPr marL="685800" marR="0" lvl="0" indent="-68580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About 15% of vegetables had pesticides above EU MRL but none were above Codex MRLs. </a:t>
            </a:r>
          </a:p>
          <a:p>
            <a:pPr marL="685800" marR="0" lvl="0" indent="-68580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cs typeface="Times New Roman" panose="02020603050405020304" pitchFamily="18" charset="0"/>
              </a:rPr>
              <a:t>Awareness creation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on safe use of pesticides is recommended</a:t>
            </a: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3316B2-4743-01D7-1119-F97DEF196DBF}"/>
              </a:ext>
            </a:extLst>
          </p:cNvPr>
          <p:cNvSpPr txBox="1"/>
          <p:nvPr/>
        </p:nvSpPr>
        <p:spPr bwMode="auto">
          <a:xfrm>
            <a:off x="1187624" y="5639070"/>
            <a:ext cx="65527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https://www.frontiersin.org/journals/sustainable-food-systems/articles/10.3389/fsufs.2023.1143753/full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742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63C6-3324-D2A6-8747-A14614B69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Foodborne disease burden (FBD) in Ethiopia (three pathogens)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976DB7B-2522-B885-231D-50BA5251C7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006606"/>
              </p:ext>
            </p:extLst>
          </p:nvPr>
        </p:nvGraphicFramePr>
        <p:xfrm>
          <a:off x="683568" y="1412776"/>
          <a:ext cx="7696824" cy="380426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3289137">
                  <a:extLst>
                    <a:ext uri="{9D8B030D-6E8A-4147-A177-3AD203B41FA5}">
                      <a16:colId xmlns:a16="http://schemas.microsoft.com/office/drawing/2014/main" val="3520697809"/>
                    </a:ext>
                  </a:extLst>
                </a:gridCol>
                <a:gridCol w="2085943">
                  <a:extLst>
                    <a:ext uri="{9D8B030D-6E8A-4147-A177-3AD203B41FA5}">
                      <a16:colId xmlns:a16="http://schemas.microsoft.com/office/drawing/2014/main" val="3397821459"/>
                    </a:ext>
                  </a:extLst>
                </a:gridCol>
                <a:gridCol w="1160872">
                  <a:extLst>
                    <a:ext uri="{9D8B030D-6E8A-4147-A177-3AD203B41FA5}">
                      <a16:colId xmlns:a16="http://schemas.microsoft.com/office/drawing/2014/main" val="2413542891"/>
                    </a:ext>
                  </a:extLst>
                </a:gridCol>
                <a:gridCol w="1160872">
                  <a:extLst>
                    <a:ext uri="{9D8B030D-6E8A-4147-A177-3AD203B41FA5}">
                      <a16:colId xmlns:a16="http://schemas.microsoft.com/office/drawing/2014/main" val="2602865078"/>
                    </a:ext>
                  </a:extLst>
                </a:gridCol>
              </a:tblGrid>
              <a:tr h="35873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Incidence (illness)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Death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DALYs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3791076"/>
                  </a:ext>
                </a:extLst>
              </a:tr>
              <a:tr h="706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Salmonella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               2,800,000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     704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62,600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2474281"/>
                  </a:ext>
                </a:extLst>
              </a:tr>
              <a:tr h="706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Campylobacter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               1,070,000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1,170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91,300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7381541"/>
                  </a:ext>
                </a:extLst>
              </a:tr>
              <a:tr h="706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Enterotoxigenic E. coli (ETEC)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               1,110,000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1,420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101,000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06270881"/>
                  </a:ext>
                </a:extLst>
              </a:tr>
              <a:tr h="706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Total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               4,980,000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3,294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  254,900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4144169"/>
                  </a:ext>
                </a:extLst>
              </a:tr>
              <a:tr h="35873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B0004020202020204" pitchFamily="34" charset="0"/>
                        </a:rPr>
                        <a:t>~1 in 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B0004020202020204" pitchFamily="34" charset="0"/>
                        </a:rPr>
                        <a:t>                           3,300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B0004020202020204" pitchFamily="34" charset="0"/>
                        </a:rPr>
                        <a:t>260,000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5808835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D40524FB-B79A-3185-9816-166D4345B2A2}"/>
              </a:ext>
            </a:extLst>
          </p:cNvPr>
          <p:cNvSpPr txBox="1"/>
          <p:nvPr/>
        </p:nvSpPr>
        <p:spPr bwMode="auto">
          <a:xfrm>
            <a:off x="1136876" y="5482024"/>
            <a:ext cx="6925049" cy="1716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5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Havelaar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AH, Sapp AC, Amaya MP, </a:t>
            </a:r>
            <a:r>
              <a:rPr lang="en-US" sz="15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Nane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GF, Morgan KM, </a:t>
            </a:r>
            <a:r>
              <a:rPr lang="en-US" sz="15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Devleesschauwer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B, Grace D, Knight-Jones T, </a:t>
            </a:r>
            <a:r>
              <a:rPr lang="en-US" sz="15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Kowalcyk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BB. </a:t>
            </a:r>
            <a:r>
              <a:rPr lang="en-US" sz="15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Burden of foodborne disease due to bacterial hazards associated with beef, dairy, poultry meat, and vegetables in Ethiopia and Burkina Faso, 2017.</a:t>
            </a:r>
            <a:r>
              <a:rPr lang="en-US" sz="15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Front Sustain Food Syst (2022) 6:1024560. </a:t>
            </a:r>
            <a:r>
              <a:rPr lang="en-US" sz="1500" dirty="0">
                <a:hlinkClick r:id="rId2"/>
              </a:rPr>
              <a:t>https://doi.org/10.3389/fsufs.2022.1024560</a:t>
            </a:r>
            <a:r>
              <a:rPr lang="en-US" sz="1500" dirty="0"/>
              <a:t>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55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674DE-D5D3-03E5-4D09-F46FEE667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001000" cy="11430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Cost of foodborne disease in Ethiopia based on WHO estimates updated to 2017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B2C2A-CCFB-0F14-27B8-6BB79AB576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03648" y="1524000"/>
            <a:ext cx="7511752" cy="4713312"/>
          </a:xfrm>
        </p:spPr>
        <p:txBody>
          <a:bodyPr wrap="square" anchor="t"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Three pathogens, all foods: 723 million Int$</a:t>
            </a:r>
            <a:r>
              <a:rPr lang="en-US" sz="2400" baseline="-25000" dirty="0"/>
              <a:t>2017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b="1" dirty="0"/>
              <a:t>0.9% of Gross National Income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productivity losses 513 million (70%)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deaths 192 million (29%)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pain and suffering 18 million (4%)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E17B92-6271-5F11-EDA8-0C6FBB3AFE4D}"/>
              </a:ext>
            </a:extLst>
          </p:cNvPr>
          <p:cNvSpPr txBox="1"/>
          <p:nvPr/>
        </p:nvSpPr>
        <p:spPr bwMode="auto">
          <a:xfrm>
            <a:off x="469758" y="5313982"/>
            <a:ext cx="8229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Van </a:t>
            </a:r>
            <a:r>
              <a:rPr lang="en-US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Wagenberg</a:t>
            </a:r>
            <a:r>
              <a:rPr lang="en-US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CPA, </a:t>
            </a:r>
            <a:r>
              <a:rPr lang="en-US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Havelaar</a:t>
            </a:r>
            <a:r>
              <a:rPr lang="en-US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AH. Economic costs related to foodborne disease in Burkina Faso and Ethiopia in 2017. Front Sustain Food Syst (2023) 7: 1227430. </a:t>
            </a:r>
          </a:p>
          <a:p>
            <a:r>
              <a:rPr lang="en-US" dirty="0">
                <a:hlinkClick r:id="rId2"/>
              </a:rPr>
              <a:t>https://doi.org/10.3389/fsufs.2023.1227430</a:t>
            </a:r>
            <a:r>
              <a:rPr lang="en-US" dirty="0"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92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2B88F83-E49E-DE92-AF66-2F3694B06A71}"/>
              </a:ext>
            </a:extLst>
          </p:cNvPr>
          <p:cNvSpPr/>
          <p:nvPr/>
        </p:nvSpPr>
        <p:spPr>
          <a:xfrm>
            <a:off x="-900608" y="24138"/>
            <a:ext cx="11449272" cy="6833862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FC1A51-DC47-0640-1014-21C4DE567B70}"/>
              </a:ext>
            </a:extLst>
          </p:cNvPr>
          <p:cNvSpPr txBox="1"/>
          <p:nvPr/>
        </p:nvSpPr>
        <p:spPr>
          <a:xfrm>
            <a:off x="3123688" y="1108402"/>
            <a:ext cx="3600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“Abo!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Eat the Good Ones”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6" name="Picture 5" descr="A black screen with green text&#10;&#10;Description automatically generated">
            <a:extLst>
              <a:ext uri="{FF2B5EF4-FFF2-40B4-BE49-F238E27FC236}">
                <a16:creationId xmlns:a16="http://schemas.microsoft.com/office/drawing/2014/main" id="{FC030047-873C-88EF-5C59-C122ADD94C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5811" y="24138"/>
            <a:ext cx="3240360" cy="1017404"/>
          </a:xfrm>
          <a:prstGeom prst="rect">
            <a:avLst/>
          </a:prstGeom>
        </p:spPr>
      </p:pic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8D439519-5D82-8149-3563-F9AF72AB36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8572" y="2838997"/>
            <a:ext cx="5422273" cy="361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11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646C0EC-31D0-A76A-A7E4-0F268824FD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4652093"/>
            <a:ext cx="2156792" cy="215679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9E2691D-7847-4E1A-9974-1CB26DED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04732"/>
            <a:ext cx="6839541" cy="508466"/>
          </a:xfrm>
        </p:spPr>
        <p:txBody>
          <a:bodyPr/>
          <a:lstStyle/>
          <a:p>
            <a:r>
              <a:rPr lang="en-US" dirty="0"/>
              <a:t>Consumer campaign</a:t>
            </a:r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6F3E763-2B9C-403A-A6E8-56B8254A40B6}"/>
              </a:ext>
            </a:extLst>
          </p:cNvPr>
          <p:cNvSpPr txBox="1">
            <a:spLocks/>
          </p:cNvSpPr>
          <p:nvPr/>
        </p:nvSpPr>
        <p:spPr>
          <a:xfrm>
            <a:off x="-35893" y="1425865"/>
            <a:ext cx="3215208" cy="1622513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rgbClr val="68262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57175" marR="0" lvl="0" indent="-257175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</a:rPr>
              <a:t>TV and radio adverts (718 spots)</a:t>
            </a:r>
          </a:p>
          <a:p>
            <a:pPr marL="257175" marR="0" lvl="0" indent="-257175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</a:rPr>
              <a:t>Billboards</a:t>
            </a:r>
          </a:p>
          <a:p>
            <a:pPr marL="257175" marR="0" lvl="0" indent="-257175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</a:rPr>
              <a:t>Facebook campaign (11m views)</a:t>
            </a:r>
          </a:p>
          <a:p>
            <a:pPr marL="257175" marR="0" lvl="0" indent="-257175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</a:rPr>
              <a:t>Door to door campaign (35,000 people)</a:t>
            </a:r>
          </a:p>
          <a:p>
            <a:pPr marL="257175" marR="0" lvl="0" indent="-257175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D08B716-5C9B-7C9B-8A8C-92BF78C714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56144" y="4515155"/>
            <a:ext cx="2587856" cy="223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AB21F7-7B6C-7780-FBFD-DF93FB446F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0837"/>
            <a:ext cx="1937243" cy="2768048"/>
          </a:xfrm>
          <a:prstGeom prst="rect">
            <a:avLst/>
          </a:prstGeom>
        </p:spPr>
      </p:pic>
      <p:pic>
        <p:nvPicPr>
          <p:cNvPr id="5" name="Picture 4" descr="A group of images of people working&#10;&#10;Description automatically generated">
            <a:extLst>
              <a:ext uri="{FF2B5EF4-FFF2-40B4-BE49-F238E27FC236}">
                <a16:creationId xmlns:a16="http://schemas.microsoft.com/office/drawing/2014/main" id="{F10779E9-54E7-C2BA-F2A2-CB7BC13818C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4472" y="4007735"/>
            <a:ext cx="2587856" cy="27003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6C6974-78D6-8215-F1DE-07C0EAC21B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5663549"/>
            <a:ext cx="1127199" cy="1127199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D7A1E933-DDB9-FF22-88F3-A266DF7F12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2959795"/>
            <a:ext cx="2818167" cy="150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screenshot of a website&#10;&#10;Description automatically generated">
            <a:extLst>
              <a:ext uri="{FF2B5EF4-FFF2-40B4-BE49-F238E27FC236}">
                <a16:creationId xmlns:a16="http://schemas.microsoft.com/office/drawing/2014/main" id="{7826E5C3-6407-8B51-2732-DABADE7DC7C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7488" y="-71299"/>
            <a:ext cx="2936512" cy="281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95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rrow: Right 21">
            <a:extLst>
              <a:ext uri="{FF2B5EF4-FFF2-40B4-BE49-F238E27FC236}">
                <a16:creationId xmlns:a16="http://schemas.microsoft.com/office/drawing/2014/main" id="{C0943E19-31C6-439E-AF0C-F8AE4588D304}"/>
              </a:ext>
            </a:extLst>
          </p:cNvPr>
          <p:cNvSpPr/>
          <p:nvPr/>
        </p:nvSpPr>
        <p:spPr>
          <a:xfrm>
            <a:off x="0" y="4106862"/>
            <a:ext cx="9144000" cy="664100"/>
          </a:xfrm>
          <a:prstGeom prst="rightArrow">
            <a:avLst>
              <a:gd name="adj1" fmla="val 50000"/>
              <a:gd name="adj2" fmla="val 29774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5172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pic>
        <p:nvPicPr>
          <p:cNvPr id="15" name="Graphic 14" descr="Clipboard outline">
            <a:extLst>
              <a:ext uri="{FF2B5EF4-FFF2-40B4-BE49-F238E27FC236}">
                <a16:creationId xmlns:a16="http://schemas.microsoft.com/office/drawing/2014/main" id="{0F935E97-7DCE-69AF-2728-32596862C1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2770" y="3007394"/>
            <a:ext cx="1494049" cy="143151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E2EB4D-B6B3-5317-D249-06BD5FBF2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026461"/>
            <a:ext cx="8330400" cy="582987"/>
          </a:xfrm>
        </p:spPr>
        <p:txBody>
          <a:bodyPr/>
          <a:lstStyle/>
          <a:p>
            <a:r>
              <a:rPr lang="en-GB" b="1" dirty="0">
                <a:latin typeface="Arial Nova" panose="020B0504020202020204" pitchFamily="34" charset="0"/>
              </a:rPr>
              <a:t>Study Design &amp; Sample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FADAF3-919A-23B5-B093-9DC8C05487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ts val="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5965E0-7062-474C-8671-DB3A3CE669B0}" type="slidenum">
              <a:rPr kumimoji="0" lang="nl-NL" sz="800" b="0" i="0" u="none" strike="noStrike" kern="1200" cap="none" spc="0" normalizeH="0" baseline="0" noProof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ts val="9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nl-NL" sz="800" b="0" i="0" u="none" strike="noStrike" kern="1200" cap="none" spc="0" normalizeH="0" baseline="0" noProof="0">
              <a:ln>
                <a:noFill/>
              </a:ln>
              <a:solidFill>
                <a:srgbClr val="005172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Arial" charset="0"/>
            </a:endParaRPr>
          </a:p>
        </p:txBody>
      </p:sp>
      <p:pic>
        <p:nvPicPr>
          <p:cNvPr id="6" name="Picture 4" descr="Director General, International Livestock Research Institute (ILRI) - CGIAR">
            <a:extLst>
              <a:ext uri="{FF2B5EF4-FFF2-40B4-BE49-F238E27FC236}">
                <a16:creationId xmlns:a16="http://schemas.microsoft.com/office/drawing/2014/main" id="{A85ABBF5-5129-CDFF-2928-0AC8186BB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390" y="6237111"/>
            <a:ext cx="880290" cy="419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126BF66-9F3B-C8B4-F004-D8C891555023}"/>
              </a:ext>
            </a:extLst>
          </p:cNvPr>
          <p:cNvSpPr/>
          <p:nvPr/>
        </p:nvSpPr>
        <p:spPr>
          <a:xfrm>
            <a:off x="806519" y="4413523"/>
            <a:ext cx="1218131" cy="369878"/>
          </a:xfrm>
          <a:prstGeom prst="roundRect">
            <a:avLst/>
          </a:prstGeom>
          <a:solidFill>
            <a:srgbClr val="00517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Feb-Mar ‘22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57F9B98-9993-E925-8D65-8D65EC1C794C}"/>
              </a:ext>
            </a:extLst>
          </p:cNvPr>
          <p:cNvSpPr/>
          <p:nvPr/>
        </p:nvSpPr>
        <p:spPr>
          <a:xfrm>
            <a:off x="3294576" y="4140072"/>
            <a:ext cx="5145757" cy="642293"/>
          </a:xfrm>
          <a:prstGeom prst="roundRect">
            <a:avLst/>
          </a:prstGeom>
          <a:gradFill>
            <a:gsLst>
              <a:gs pos="0">
                <a:srgbClr val="2C8874"/>
              </a:gs>
              <a:gs pos="86000">
                <a:schemeClr val="tx1">
                  <a:alpha val="20000"/>
                  <a:lumMod val="65000"/>
                  <a:lumOff val="35000"/>
                </a:schemeClr>
              </a:gs>
              <a:gs pos="99000">
                <a:srgbClr val="005172">
                  <a:alpha val="0"/>
                </a:srgbClr>
              </a:gs>
              <a:gs pos="100000">
                <a:schemeClr val="tx1"/>
              </a:gs>
            </a:gsLst>
            <a:lin ang="4800000" scaled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June ‘22  – Feb ’23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172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BBAB18-0016-8FBD-162A-A2EF24E1DC5D}"/>
              </a:ext>
            </a:extLst>
          </p:cNvPr>
          <p:cNvSpPr txBox="1"/>
          <p:nvPr/>
        </p:nvSpPr>
        <p:spPr>
          <a:xfrm>
            <a:off x="642680" y="5088942"/>
            <a:ext cx="1157350" cy="305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1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2022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9EB81B8-B726-4C25-F121-F02AA2741407}"/>
              </a:ext>
            </a:extLst>
          </p:cNvPr>
          <p:cNvSpPr txBox="1"/>
          <p:nvPr/>
        </p:nvSpPr>
        <p:spPr>
          <a:xfrm>
            <a:off x="7035657" y="5072433"/>
            <a:ext cx="1157350" cy="302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1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2023</a:t>
            </a:r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8F152010-9883-31D1-674E-E1931C2D2725}"/>
              </a:ext>
            </a:extLst>
          </p:cNvPr>
          <p:cNvGraphicFramePr>
            <a:graphicFrameLocks noGrp="1"/>
          </p:cNvGraphicFramePr>
          <p:nvPr/>
        </p:nvGraphicFramePr>
        <p:xfrm>
          <a:off x="665235" y="4924622"/>
          <a:ext cx="7580274" cy="2813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3098">
                  <a:extLst>
                    <a:ext uri="{9D8B030D-6E8A-4147-A177-3AD203B41FA5}">
                      <a16:colId xmlns:a16="http://schemas.microsoft.com/office/drawing/2014/main" val="1470008685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3134513608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3486642221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2206153546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3020167511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2174551786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2362087955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1021402567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3171135145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1233613764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4025327029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1961977420"/>
                    </a:ext>
                  </a:extLst>
                </a:gridCol>
                <a:gridCol w="583098">
                  <a:extLst>
                    <a:ext uri="{9D8B030D-6E8A-4147-A177-3AD203B41FA5}">
                      <a16:colId xmlns:a16="http://schemas.microsoft.com/office/drawing/2014/main" val="2335493285"/>
                    </a:ext>
                  </a:extLst>
                </a:gridCol>
              </a:tblGrid>
              <a:tr h="281383"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  <a:latin typeface="Arial Nova" panose="020B0504020202020204" pitchFamily="34" charset="0"/>
                        </a:rPr>
                        <a:t>Feb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Mar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Apr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May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Jun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Jul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Aug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Sep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Oct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Nov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Dec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Jan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n>
                            <a:noFill/>
                          </a:ln>
                        </a:rPr>
                        <a:t>Feb</a:t>
                      </a:r>
                      <a:endParaRPr lang="en-GB" sz="1200" dirty="0">
                        <a:ln>
                          <a:noFill/>
                        </a:ln>
                        <a:latin typeface="Arial Nova" panose="020B05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506456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BED82E2-F2D8-49C1-CCFF-2A00A498D719}"/>
              </a:ext>
            </a:extLst>
          </p:cNvPr>
          <p:cNvSpPr txBox="1"/>
          <p:nvPr/>
        </p:nvSpPr>
        <p:spPr>
          <a:xfrm>
            <a:off x="634126" y="1712849"/>
            <a:ext cx="792655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C8874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Repeated measures / longitudinal consumer surveys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Same consumers interviewed at 2 time points (women, &gt;18 years, residents of Dire Dawa and Harar)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Drop-out at endline: 28.5%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172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Arial" charset="0"/>
            </a:endParaRPr>
          </a:p>
        </p:txBody>
      </p:sp>
      <p:sp>
        <p:nvSpPr>
          <p:cNvPr id="5" name="Flowchart: Off-page Connector 4">
            <a:extLst>
              <a:ext uri="{FF2B5EF4-FFF2-40B4-BE49-F238E27FC236}">
                <a16:creationId xmlns:a16="http://schemas.microsoft.com/office/drawing/2014/main" id="{DC93B7E5-8510-6186-E993-D0FB9389EB3B}"/>
              </a:ext>
            </a:extLst>
          </p:cNvPr>
          <p:cNvSpPr/>
          <p:nvPr/>
        </p:nvSpPr>
        <p:spPr>
          <a:xfrm>
            <a:off x="3873250" y="3382765"/>
            <a:ext cx="1707100" cy="606239"/>
          </a:xfrm>
          <a:custGeom>
            <a:avLst/>
            <a:gdLst>
              <a:gd name="connsiteX0" fmla="*/ 0 w 1707100"/>
              <a:gd name="connsiteY0" fmla="*/ 0 h 606239"/>
              <a:gd name="connsiteX1" fmla="*/ 1707100 w 1707100"/>
              <a:gd name="connsiteY1" fmla="*/ 0 h 606239"/>
              <a:gd name="connsiteX2" fmla="*/ 1707100 w 1707100"/>
              <a:gd name="connsiteY2" fmla="*/ 484991 h 606239"/>
              <a:gd name="connsiteX3" fmla="*/ 853550 w 1707100"/>
              <a:gd name="connsiteY3" fmla="*/ 606239 h 606239"/>
              <a:gd name="connsiteX4" fmla="*/ 0 w 1707100"/>
              <a:gd name="connsiteY4" fmla="*/ 484991 h 606239"/>
              <a:gd name="connsiteX5" fmla="*/ 0 w 1707100"/>
              <a:gd name="connsiteY5" fmla="*/ 0 h 60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7100" h="606239" extrusionOk="0">
                <a:moveTo>
                  <a:pt x="0" y="0"/>
                </a:moveTo>
                <a:cubicBezTo>
                  <a:pt x="704818" y="9068"/>
                  <a:pt x="1092383" y="91942"/>
                  <a:pt x="1707100" y="0"/>
                </a:cubicBezTo>
                <a:cubicBezTo>
                  <a:pt x="1681077" y="207409"/>
                  <a:pt x="1665074" y="403737"/>
                  <a:pt x="1707100" y="484991"/>
                </a:cubicBezTo>
                <a:cubicBezTo>
                  <a:pt x="1588533" y="576711"/>
                  <a:pt x="1275615" y="569519"/>
                  <a:pt x="853550" y="606239"/>
                </a:cubicBezTo>
                <a:cubicBezTo>
                  <a:pt x="596828" y="524738"/>
                  <a:pt x="320563" y="568413"/>
                  <a:pt x="0" y="484991"/>
                </a:cubicBezTo>
                <a:cubicBezTo>
                  <a:pt x="22246" y="250465"/>
                  <a:pt x="-8423" y="173738"/>
                  <a:pt x="0" y="0"/>
                </a:cubicBezTo>
                <a:close/>
              </a:path>
            </a:pathLst>
          </a:custGeom>
          <a:noFill/>
          <a:ln w="28575">
            <a:solidFill>
              <a:srgbClr val="2C8874"/>
            </a:solidFill>
            <a:extLst>
              <a:ext uri="{C807C97D-BFC1-408E-A445-0C87EB9F89A2}">
                <ask:lineSketchStyleProps xmlns:ask="http://schemas.microsoft.com/office/drawing/2018/sketchyshapes" sd="1653541448">
                  <a:prstGeom prst="flowChartOffpageConnector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Campaign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487CCFA-D2DE-A971-2545-42938CB06EB6}"/>
              </a:ext>
            </a:extLst>
          </p:cNvPr>
          <p:cNvSpPr/>
          <p:nvPr/>
        </p:nvSpPr>
        <p:spPr>
          <a:xfrm>
            <a:off x="7052560" y="4413523"/>
            <a:ext cx="1218131" cy="369878"/>
          </a:xfrm>
          <a:prstGeom prst="roundRect">
            <a:avLst/>
          </a:prstGeom>
          <a:solidFill>
            <a:srgbClr val="00517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t>Jan-Feb ‘22</a:t>
            </a:r>
          </a:p>
        </p:txBody>
      </p:sp>
      <p:pic>
        <p:nvPicPr>
          <p:cNvPr id="11" name="Graphic 10" descr="Clipboard outline">
            <a:extLst>
              <a:ext uri="{FF2B5EF4-FFF2-40B4-BE49-F238E27FC236}">
                <a16:creationId xmlns:a16="http://schemas.microsoft.com/office/drawing/2014/main" id="{9E35C3AF-7332-18F8-F343-409F27070A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45865" y="2982005"/>
            <a:ext cx="1494049" cy="14315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2F1784-68D9-DC69-10E5-9EB0DB37C3E6}"/>
              </a:ext>
            </a:extLst>
          </p:cNvPr>
          <p:cNvSpPr txBox="1"/>
          <p:nvPr/>
        </p:nvSpPr>
        <p:spPr>
          <a:xfrm>
            <a:off x="7147025" y="3351017"/>
            <a:ext cx="1048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Endline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Consumer surveys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(N=765)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D610A6-D5BD-3EDB-4372-99AD108C0966}"/>
              </a:ext>
            </a:extLst>
          </p:cNvPr>
          <p:cNvSpPr txBox="1"/>
          <p:nvPr/>
        </p:nvSpPr>
        <p:spPr>
          <a:xfrm>
            <a:off x="896217" y="3354498"/>
            <a:ext cx="10387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Baseline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Consumer surveys (N=1070)</a:t>
            </a:r>
          </a:p>
        </p:txBody>
      </p:sp>
      <p:pic>
        <p:nvPicPr>
          <p:cNvPr id="17" name="Graphic 16" descr="Megaphone1 with solid fill">
            <a:extLst>
              <a:ext uri="{FF2B5EF4-FFF2-40B4-BE49-F238E27FC236}">
                <a16:creationId xmlns:a16="http://schemas.microsoft.com/office/drawing/2014/main" id="{B81091CA-5BAB-8337-36B4-D3E87A763B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84215" y="4122863"/>
            <a:ext cx="630511" cy="6305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F92DA9-DC83-CE74-0C6D-75C76CC73B7E}"/>
              </a:ext>
            </a:extLst>
          </p:cNvPr>
          <p:cNvSpPr txBox="1"/>
          <p:nvPr/>
        </p:nvSpPr>
        <p:spPr>
          <a:xfrm>
            <a:off x="3157381" y="541702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dirty="0">
                <a:solidFill>
                  <a:srgbClr val="000000"/>
                </a:solidFill>
                <a:ea typeface="MS PGothic" pitchFamily="34" charset="-128"/>
              </a:rPr>
              <a:t>~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</a:rPr>
              <a:t>9 months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BF2B70-8505-E133-BD92-96AA19BF2EF6}"/>
              </a:ext>
            </a:extLst>
          </p:cNvPr>
          <p:cNvSpPr txBox="1"/>
          <p:nvPr/>
        </p:nvSpPr>
        <p:spPr>
          <a:xfrm>
            <a:off x="3621006" y="5944686"/>
            <a:ext cx="51457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https://doi.org/10.1016/j.foodcont.2024.110509</a:t>
            </a:r>
            <a:r>
              <a:rPr lang="en-US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04505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26DBAA-D151-B58E-34BB-0195E7C3DF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20" y="893887"/>
            <a:ext cx="4764679" cy="3092400"/>
          </a:xfrm>
        </p:spPr>
        <p:txBody>
          <a:bodyPr/>
          <a:lstStyle/>
          <a:p>
            <a:pPr indent="-285750">
              <a:lnSpc>
                <a:spcPct val="150000"/>
              </a:lnSpc>
            </a:pPr>
            <a:r>
              <a:rPr lang="en-US" b="1" dirty="0">
                <a:latin typeface="Arial Nova" panose="020B0504020202020204" pitchFamily="34" charset="0"/>
              </a:rPr>
              <a:t>78.3% consumer campaign recall</a:t>
            </a:r>
          </a:p>
          <a:p>
            <a:pPr indent="-285750">
              <a:lnSpc>
                <a:spcPct val="150000"/>
              </a:lnSpc>
            </a:pPr>
            <a:r>
              <a:rPr lang="en-GB" dirty="0"/>
              <a:t>2.5 increased odds of reporting higher intentions </a:t>
            </a:r>
            <a:r>
              <a:rPr lang="en-GB" b="1" dirty="0"/>
              <a:t>to only buy intact tomatoes </a:t>
            </a:r>
            <a:r>
              <a:rPr lang="en-GB" dirty="0"/>
              <a:t>among campaign-aware consumers compared to unaware consumers (p=0.001)</a:t>
            </a:r>
          </a:p>
          <a:p>
            <a:pPr indent="-285750">
              <a:lnSpc>
                <a:spcPct val="150000"/>
              </a:lnSpc>
            </a:pPr>
            <a:endParaRPr lang="en-GB" dirty="0"/>
          </a:p>
          <a:p>
            <a:pPr indent="-285750">
              <a:lnSpc>
                <a:spcPct val="150000"/>
              </a:lnSpc>
            </a:pPr>
            <a:endParaRPr lang="en-US" b="1" dirty="0">
              <a:highlight>
                <a:srgbClr val="FFFF00"/>
              </a:highlight>
              <a:latin typeface="Arial Nova" panose="020B0504020202020204" pitchFamily="34" charset="0"/>
            </a:endParaRPr>
          </a:p>
          <a:p>
            <a:pPr indent="-285750">
              <a:lnSpc>
                <a:spcPct val="150000"/>
              </a:lnSpc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E64613-5905-00A5-ACEF-3CA542DAE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0" y="53506"/>
            <a:ext cx="8330400" cy="582987"/>
          </a:xfrm>
        </p:spPr>
        <p:txBody>
          <a:bodyPr/>
          <a:lstStyle/>
          <a:p>
            <a:r>
              <a:rPr lang="en-GB" b="1" dirty="0">
                <a:latin typeface="Arial Nova" panose="020B0504020202020204" pitchFamily="34" charset="0"/>
              </a:rPr>
              <a:t>Campaign Coverage: prompted recall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3B3BC-D425-EE60-9880-244BB79BBD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ts val="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5965E0-7062-474C-8671-DB3A3CE669B0}" type="slidenum">
              <a:rPr kumimoji="0" lang="nl-NL" sz="800" b="0" i="0" u="none" strike="noStrike" kern="1200" cap="none" spc="0" normalizeH="0" baseline="0" noProof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ts val="9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nl-NL" sz="800" b="0" i="0" u="none" strike="noStrike" kern="1200" cap="none" spc="0" normalizeH="0" baseline="0" noProof="0">
              <a:ln>
                <a:noFill/>
              </a:ln>
              <a:solidFill>
                <a:srgbClr val="005172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0B523C6-4BCA-7A53-BFEC-FBC584BC6B23}"/>
              </a:ext>
            </a:extLst>
          </p:cNvPr>
          <p:cNvGraphicFramePr>
            <a:graphicFrameLocks/>
          </p:cNvGraphicFramePr>
          <p:nvPr/>
        </p:nvGraphicFramePr>
        <p:xfrm>
          <a:off x="3434883" y="-448004"/>
          <a:ext cx="5709117" cy="4337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D9F542D-6202-BC51-68F3-140B9E5F8820}"/>
              </a:ext>
            </a:extLst>
          </p:cNvPr>
          <p:cNvSpPr txBox="1"/>
          <p:nvPr/>
        </p:nvSpPr>
        <p:spPr>
          <a:xfrm>
            <a:off x="69334" y="3742397"/>
            <a:ext cx="82089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Consumers who recalled the campaign had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8874"/>
                </a:solidFill>
                <a:effectLst/>
                <a:uLnTx/>
                <a:uFillTx/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3.44 increased odds of having greater worries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about the safety of tomatoes consumed at home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(p=0.004)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compared to baseline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403EB57-E626-E9ED-9B3C-FA5AFF4F5EEA}"/>
              </a:ext>
            </a:extLst>
          </p:cNvPr>
          <p:cNvGraphicFramePr>
            <a:graphicFrameLocks/>
          </p:cNvGraphicFramePr>
          <p:nvPr/>
        </p:nvGraphicFramePr>
        <p:xfrm>
          <a:off x="5724128" y="3742397"/>
          <a:ext cx="4081970" cy="2996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F80B655-43AF-537A-AF5A-FB3D0DC0EFA2}"/>
              </a:ext>
            </a:extLst>
          </p:cNvPr>
          <p:cNvSpPr txBox="1"/>
          <p:nvPr/>
        </p:nvSpPr>
        <p:spPr>
          <a:xfrm>
            <a:off x="63184" y="4962731"/>
            <a:ext cx="530705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Consumers showed a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C8874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3.27 increase in higher perceived benefits of not using damaged tomatoes for cooking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at compared to baseline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Arial" charset="0"/>
              </a:rPr>
              <a:t> (p=0.014)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005172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00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6" grpId="0"/>
      <p:bldGraphic spid="7" grpId="0">
        <p:bldAsOne/>
      </p:bldGraphic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600" i="1" dirty="0">
                <a:solidFill>
                  <a:srgbClr val="72201E"/>
                </a:solidFill>
              </a:rPr>
              <a:t>Contents of the presentation</a:t>
            </a:r>
            <a:endParaRPr lang="en-US" sz="3600" dirty="0">
              <a:solidFill>
                <a:srgbClr val="72201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7886700" cy="4351338"/>
          </a:xfrm>
        </p:spPr>
        <p:txBody>
          <a:bodyPr/>
          <a:lstStyle/>
          <a:p>
            <a:r>
              <a:rPr lang="en-US" sz="2600" dirty="0"/>
              <a:t>Introducing “</a:t>
            </a:r>
            <a:r>
              <a:rPr lang="en-US" sz="2600" dirty="0">
                <a:hlinkClick r:id="rId2"/>
              </a:rPr>
              <a:t>Urban food markets in Africa: Incentivizing food safety using a pull-push approach</a:t>
            </a:r>
            <a:r>
              <a:rPr lang="en-US" sz="2600" dirty="0"/>
              <a:t>”</a:t>
            </a:r>
          </a:p>
          <a:p>
            <a:pPr lvl="0"/>
            <a:r>
              <a:rPr lang="en-GB" sz="2600" dirty="0"/>
              <a:t>Evidence generation</a:t>
            </a:r>
          </a:p>
          <a:p>
            <a:pPr lvl="1"/>
            <a:r>
              <a:rPr lang="en-GB" sz="2200" dirty="0"/>
              <a:t>Tomato supply chain mapping and food safety risks</a:t>
            </a:r>
          </a:p>
          <a:p>
            <a:pPr lvl="1"/>
            <a:r>
              <a:rPr lang="en-GB" sz="2200" dirty="0"/>
              <a:t>Foodborne disease burden</a:t>
            </a:r>
          </a:p>
          <a:p>
            <a:pPr lvl="0"/>
            <a:r>
              <a:rPr lang="en-GB" sz="2600" dirty="0"/>
              <a:t>Testing interventions based on evidence</a:t>
            </a:r>
          </a:p>
          <a:p>
            <a:pPr lvl="1"/>
            <a:r>
              <a:rPr lang="en-GB" sz="2600" dirty="0"/>
              <a:t>Consumer campaign</a:t>
            </a:r>
          </a:p>
          <a:p>
            <a:pPr lvl="1"/>
            <a:r>
              <a:rPr lang="en-GB" sz="2600" dirty="0"/>
              <a:t>Use of reusable plastic containers for long distance tomato bulk transport </a:t>
            </a:r>
          </a:p>
          <a:p>
            <a:pPr lvl="0"/>
            <a:r>
              <a:rPr lang="en-GB" sz="2600" dirty="0"/>
              <a:t>Conclusion</a:t>
            </a:r>
          </a:p>
          <a:p>
            <a:pPr lvl="0"/>
            <a:endParaRPr lang="en-GB" sz="2600" dirty="0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C74A8C83-628A-4727-8EBE-040E5B6DA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07" y="764704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4025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E64BC57-0794-CB8B-5C99-1BC33668F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fontAlgn="base">
              <a:spcAft>
                <a:spcPct val="0"/>
              </a:spcAft>
            </a:pPr>
            <a:r>
              <a:rPr lang="en-US" sz="3600" dirty="0">
                <a:solidFill>
                  <a:srgbClr val="72201E"/>
                </a:solidFill>
              </a:rPr>
              <a:t>Reusable plastic crates</a:t>
            </a:r>
            <a:endParaRPr lang="en-GB" sz="3600" dirty="0">
              <a:solidFill>
                <a:srgbClr val="72201E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8FB27D4-20C3-3CD7-8E24-B13F36B4AD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90688"/>
            <a:ext cx="2457685" cy="2457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CC1182A-402E-7A52-7CF8-874CCB5D0D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269" y="4725144"/>
            <a:ext cx="1912620" cy="1912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EE1943-A471-84AA-58F6-8369C1B35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0239" y="3869726"/>
            <a:ext cx="4273761" cy="2952328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9342B12C-EAC6-BE80-C9BA-141D8D7C94E2}"/>
              </a:ext>
            </a:extLst>
          </p:cNvPr>
          <p:cNvSpPr/>
          <p:nvPr/>
        </p:nvSpPr>
        <p:spPr>
          <a:xfrm rot="2046000">
            <a:off x="4156429" y="3764102"/>
            <a:ext cx="494414" cy="61361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8D11ED5B-AA56-50CE-4924-87801DEAEB63}"/>
              </a:ext>
            </a:extLst>
          </p:cNvPr>
          <p:cNvSpPr/>
          <p:nvPr/>
        </p:nvSpPr>
        <p:spPr>
          <a:xfrm rot="5400000">
            <a:off x="2660178" y="4156751"/>
            <a:ext cx="494414" cy="61361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293724-DE8D-C6FE-43DA-DC4F1260A296}"/>
              </a:ext>
            </a:extLst>
          </p:cNvPr>
          <p:cNvSpPr txBox="1">
            <a:spLocks/>
          </p:cNvSpPr>
          <p:nvPr/>
        </p:nvSpPr>
        <p:spPr>
          <a:xfrm>
            <a:off x="4186522" y="1446745"/>
            <a:ext cx="4957478" cy="1489052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rgbClr val="68262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57175" marR="0" lvl="0" indent="-257175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Look to reduce damage and waste through use of plastic crates for transportation</a:t>
            </a:r>
          </a:p>
          <a:p>
            <a:pPr marL="257175" marR="0" lvl="0" indent="-257175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By reducing damage we reduce microbial contamination and improve safety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</a:endParaRPr>
          </a:p>
          <a:p>
            <a:pPr marL="257175" marR="0" lvl="0" indent="-257175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203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4" y="1"/>
            <a:ext cx="7886701" cy="908720"/>
          </a:xfrm>
        </p:spPr>
        <p:txBody>
          <a:bodyPr/>
          <a:lstStyle/>
          <a:p>
            <a:pPr algn="l"/>
            <a:r>
              <a:rPr lang="en-GB" sz="3600" i="1" dirty="0">
                <a:solidFill>
                  <a:srgbClr val="72201E"/>
                </a:solidFill>
              </a:rPr>
              <a:t>Conclusion</a:t>
            </a:r>
            <a:endParaRPr lang="en-US" sz="3600" dirty="0">
              <a:solidFill>
                <a:srgbClr val="72201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6" y="782043"/>
            <a:ext cx="8856982" cy="5845772"/>
          </a:xfrm>
        </p:spPr>
        <p:txBody>
          <a:bodyPr/>
          <a:lstStyle/>
          <a:p>
            <a:pPr marR="0">
              <a:lnSpc>
                <a:spcPct val="150000"/>
              </a:lnSpc>
            </a:pPr>
            <a:r>
              <a:rPr lang="en-US" sz="2200" dirty="0"/>
              <a:t>The fundamentals of food-safety are well known but cannot be widely implemented in Sub-Saharan Africa, leading to a massive health and economic burden. </a:t>
            </a:r>
          </a:p>
          <a:p>
            <a:pPr marR="0">
              <a:lnSpc>
                <a:spcPct val="150000"/>
              </a:lnSpc>
            </a:pPr>
            <a:r>
              <a:rPr lang="en-US" sz="2200" dirty="0"/>
              <a:t>Short-to-medium term improvements can be achieved with regulator-led outlet capacity building, whilst simultaneously improving consumer food-safety purchasing and preparation practices through multi-media campaigns. </a:t>
            </a:r>
          </a:p>
          <a:p>
            <a:pPr marR="0">
              <a:lnSpc>
                <a:spcPct val="150000"/>
              </a:lnSpc>
            </a:pPr>
            <a:r>
              <a:rPr lang="en-US" sz="2200" dirty="0"/>
              <a:t>We recommend that this Pull-Push approach is expanded. </a:t>
            </a:r>
          </a:p>
          <a:p>
            <a:pPr marR="0">
              <a:lnSpc>
                <a:spcPct val="150000"/>
              </a:lnSpc>
            </a:pPr>
            <a:r>
              <a:rPr lang="en-US" sz="2200" dirty="0"/>
              <a:t>However, major reduction in FBD requires support and incentives for improving food safety at all levels of the value chain, with long-term investment and upgrading of infrastructure.</a:t>
            </a:r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C74A8C83-628A-4727-8EBE-040E5B6DA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07" y="764704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7813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8DB1C-818A-4882-9487-7984E531A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pic>
        <p:nvPicPr>
          <p:cNvPr id="4" name="Picture 4" descr="C:\Users\kroesel\AppData\Local\Temp\7165320669_4c92703e7f_o-4.jpg">
            <a:extLst>
              <a:ext uri="{FF2B5EF4-FFF2-40B4-BE49-F238E27FC236}">
                <a16:creationId xmlns:a16="http://schemas.microsoft.com/office/drawing/2014/main" id="{C8CF0B65-FF3E-46C3-AD8E-E3D6599C0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423" y="3142308"/>
            <a:ext cx="2671736" cy="135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41C373-1B0C-4FEA-8B91-46B48D8818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716" y="1989723"/>
            <a:ext cx="4680517" cy="936104"/>
          </a:xfrm>
          <a:prstGeom prst="rect">
            <a:avLst/>
          </a:prstGeom>
        </p:spPr>
      </p:pic>
      <p:pic>
        <p:nvPicPr>
          <p:cNvPr id="10" name="Picture 3" descr="C:\Users\kroesel\AppData\Local\Temp\4221308719_ff3814ef73_z.jpg">
            <a:extLst>
              <a:ext uri="{FF2B5EF4-FFF2-40B4-BE49-F238E27FC236}">
                <a16:creationId xmlns:a16="http://schemas.microsoft.com/office/drawing/2014/main" id="{5960E86C-4A0D-4D3C-BA0C-74604B47C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56" y="5949280"/>
            <a:ext cx="851902" cy="85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UK launches FCDO to combine diplomatic influence, development experti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9071" y="2948522"/>
            <a:ext cx="2627729" cy="1771840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0DC33DA-C127-43D2-8D9C-7845739FCBB0}"/>
              </a:ext>
            </a:extLst>
          </p:cNvPr>
          <p:cNvSpPr/>
          <p:nvPr/>
        </p:nvSpPr>
        <p:spPr>
          <a:xfrm>
            <a:off x="373716" y="5043056"/>
            <a:ext cx="8537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Ethiopia Consortium: ILRI,  Addis Ababa University, </a:t>
            </a:r>
            <a:r>
              <a:rPr lang="en-US" dirty="0" err="1"/>
              <a:t>Haramaya</a:t>
            </a:r>
            <a:r>
              <a:rPr lang="en-US" dirty="0"/>
              <a:t> University, Wageningen University and Research , University of Florida, </a:t>
            </a:r>
            <a:r>
              <a:rPr lang="en-US" dirty="0" err="1"/>
              <a:t>WorldVeg</a:t>
            </a:r>
            <a:endParaRPr lang="en-GB" dirty="0"/>
          </a:p>
        </p:txBody>
      </p:sp>
      <p:pic>
        <p:nvPicPr>
          <p:cNvPr id="20" name="Picture 1">
            <a:extLst>
              <a:ext uri="{FF2B5EF4-FFF2-40B4-BE49-F238E27FC236}">
                <a16:creationId xmlns:a16="http://schemas.microsoft.com/office/drawing/2014/main" id="{4BBE05EF-78E0-49DF-8FB0-020A11601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395" y="29195"/>
            <a:ext cx="8533210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48E0782-EC67-45E8-8386-FC2168B47EFF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16520" y="6247794"/>
            <a:ext cx="1937737" cy="461366"/>
          </a:xfrm>
          <a:prstGeom prst="rect">
            <a:avLst/>
          </a:prstGeom>
        </p:spPr>
      </p:pic>
      <p:pic>
        <p:nvPicPr>
          <p:cNvPr id="22" name="Grafik 23">
            <a:extLst>
              <a:ext uri="{FF2B5EF4-FFF2-40B4-BE49-F238E27FC236}">
                <a16:creationId xmlns:a16="http://schemas.microsoft.com/office/drawing/2014/main" id="{02D81652-78C1-4104-9820-CF448151F39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674" y="6268522"/>
            <a:ext cx="1395310" cy="465103"/>
          </a:xfrm>
          <a:prstGeom prst="rect">
            <a:avLst/>
          </a:prstGeom>
        </p:spPr>
      </p:pic>
      <p:pic>
        <p:nvPicPr>
          <p:cNvPr id="23" name="Picture 2" descr="IFAS logo">
            <a:extLst>
              <a:ext uri="{FF2B5EF4-FFF2-40B4-BE49-F238E27FC236}">
                <a16:creationId xmlns:a16="http://schemas.microsoft.com/office/drawing/2014/main" id="{F98C253A-3DF2-44D4-9555-E97263F64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2107" y="6214993"/>
            <a:ext cx="984954" cy="28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 descr="C:\Users\Ejeta\Desktop\aau lecture\Addis_Ababa_University_logo.png">
            <a:extLst>
              <a:ext uri="{FF2B5EF4-FFF2-40B4-BE49-F238E27FC236}">
                <a16:creationId xmlns:a16="http://schemas.microsoft.com/office/drawing/2014/main" id="{8B0C8620-391F-433F-8C0F-D193123F3F4A}"/>
              </a:ext>
            </a:extLst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14912" y="6041301"/>
            <a:ext cx="579519" cy="66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 descr="Inline image">
            <a:extLst>
              <a:ext uri="{FF2B5EF4-FFF2-40B4-BE49-F238E27FC236}">
                <a16:creationId xmlns:a16="http://schemas.microsoft.com/office/drawing/2014/main" id="{72C99DD2-37F1-490A-9C1C-C522E4278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404" y="6061536"/>
            <a:ext cx="651325" cy="62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7234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6B44F71F-6CAC-2CD2-7DE6-873F5A80C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665" y="214918"/>
            <a:ext cx="8229600" cy="642332"/>
          </a:xfrm>
        </p:spPr>
        <p:txBody>
          <a:bodyPr/>
          <a:lstStyle/>
          <a:p>
            <a:pPr>
              <a:lnSpc>
                <a:spcPts val="2400"/>
              </a:lnSpc>
            </a:pPr>
            <a:r>
              <a:rPr lang="de-DE" dirty="0">
                <a:solidFill>
                  <a:srgbClr val="682622"/>
                </a:solidFill>
              </a:rPr>
              <a:t>Pull-Push: Urban food markets in Africa</a:t>
            </a:r>
            <a:br>
              <a:rPr lang="de-DE" dirty="0">
                <a:solidFill>
                  <a:srgbClr val="682622"/>
                </a:solidFill>
              </a:rPr>
            </a:br>
            <a:r>
              <a:rPr lang="de-DE" dirty="0">
                <a:solidFill>
                  <a:srgbClr val="682622"/>
                </a:solidFill>
              </a:rPr>
              <a:t>Incentivizing food safety using a Pull–Push approach</a:t>
            </a:r>
            <a:endParaRPr lang="en-US" dirty="0">
              <a:solidFill>
                <a:srgbClr val="682622"/>
              </a:solidFill>
            </a:endParaRP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E8A60D2D-BEC3-B68D-2F68-2DF3B8283C5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3906" y="4610223"/>
            <a:ext cx="6706635" cy="141997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Key question: </a:t>
            </a: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“Can consumer demand be harnessed to drive better food safety in African urban food markets?”</a:t>
            </a:r>
          </a:p>
          <a:p>
            <a:pPr marL="342900" indent="-342900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2019-2023</a:t>
            </a:r>
          </a:p>
          <a:p>
            <a:pPr marL="257175" indent="-257175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Focus on chicken and vegetables</a:t>
            </a:r>
          </a:p>
          <a:p>
            <a:pPr marL="257175" indent="-257175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Focus on key disease agents that cause much of the burden</a:t>
            </a:r>
          </a:p>
          <a:p>
            <a:pPr marL="257175" indent="-257175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25" descr="A picture containing meat, meal&#10;&#10;Description automatically generated">
            <a:extLst>
              <a:ext uri="{FF2B5EF4-FFF2-40B4-BE49-F238E27FC236}">
                <a16:creationId xmlns:a16="http://schemas.microsoft.com/office/drawing/2014/main" id="{85DE0FD0-E5FD-06CF-EF49-A3F443C579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65" y="2712700"/>
            <a:ext cx="1328047" cy="9960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 descr="A picture containing outdoor, several&#10;&#10;Description automatically generated">
            <a:extLst>
              <a:ext uri="{FF2B5EF4-FFF2-40B4-BE49-F238E27FC236}">
                <a16:creationId xmlns:a16="http://schemas.microsoft.com/office/drawing/2014/main" id="{8C59A8BB-28A4-B883-F5FB-F69BB759B2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4470" y="3547102"/>
            <a:ext cx="1700367" cy="16025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6379298-76E0-6FA0-8043-BBE661A6CF2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4501"/>
            <a:ext cx="1515979" cy="11369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 descr="A picture containing ground, outdoor, dirt&#10;&#10;Description automatically generated">
            <a:extLst>
              <a:ext uri="{FF2B5EF4-FFF2-40B4-BE49-F238E27FC236}">
                <a16:creationId xmlns:a16="http://schemas.microsoft.com/office/drawing/2014/main" id="{2E0341E2-EE0E-7908-8D7D-7DBD452E43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0946" y="2378594"/>
            <a:ext cx="1328047" cy="9960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AFF431B-926C-321D-3B4E-4AD071573A4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0541" y="1688489"/>
            <a:ext cx="1863459" cy="173976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5C5C5A64-7599-D50E-48CA-FECF763C4A3E}"/>
              </a:ext>
            </a:extLst>
          </p:cNvPr>
          <p:cNvGrpSpPr/>
          <p:nvPr/>
        </p:nvGrpSpPr>
        <p:grpSpPr>
          <a:xfrm>
            <a:off x="2648993" y="1535457"/>
            <a:ext cx="4299271" cy="2911341"/>
            <a:chOff x="2780137" y="1714500"/>
            <a:chExt cx="3832419" cy="2241352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E1E7C4C-2E23-CE97-C4F7-91F05FBFF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0137" y="1714500"/>
              <a:ext cx="3832419" cy="2241352"/>
            </a:xfrm>
            <a:prstGeom prst="rect">
              <a:avLst/>
            </a:prstGeom>
          </p:spPr>
        </p:pic>
        <p:pic>
          <p:nvPicPr>
            <p:cNvPr id="34" name="Image 14">
              <a:extLst>
                <a:ext uri="{FF2B5EF4-FFF2-40B4-BE49-F238E27FC236}">
                  <a16:creationId xmlns:a16="http://schemas.microsoft.com/office/drawing/2014/main" id="{9EDEFCBD-EA01-025D-EA81-939E235501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6846" y="2625462"/>
              <a:ext cx="357307" cy="344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B289CC96-F6F5-920C-B20D-2A59BE3F5135}"/>
              </a:ext>
            </a:extLst>
          </p:cNvPr>
          <p:cNvSpPr txBox="1"/>
          <p:nvPr/>
        </p:nvSpPr>
        <p:spPr bwMode="auto">
          <a:xfrm>
            <a:off x="30308" y="1191281"/>
            <a:ext cx="3635896" cy="52322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Chicken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Salmonella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spp. and 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Campylobacter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spp.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6D6680-61CB-9775-D5FD-48C816DFAA4C}"/>
              </a:ext>
            </a:extLst>
          </p:cNvPr>
          <p:cNvSpPr txBox="1"/>
          <p:nvPr/>
        </p:nvSpPr>
        <p:spPr bwMode="auto">
          <a:xfrm>
            <a:off x="5403419" y="1147396"/>
            <a:ext cx="3635896" cy="52322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Vegetables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Salmonella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spp. and enterotoxigenic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E. coli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92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7EB6F-95A2-68DF-AAB0-01F0023D4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Journey (2019-2023)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F6294C-8CB7-0BFD-F0A7-32D46B9C2624}"/>
              </a:ext>
            </a:extLst>
          </p:cNvPr>
          <p:cNvSpPr txBox="1"/>
          <p:nvPr/>
        </p:nvSpPr>
        <p:spPr bwMode="auto">
          <a:xfrm>
            <a:off x="1702583" y="5789362"/>
            <a:ext cx="2547435" cy="707886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Food safety training for regulators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ED1AEF-F5DE-DB61-C7EA-D6FB53A121BD}"/>
              </a:ext>
            </a:extLst>
          </p:cNvPr>
          <p:cNvGrpSpPr/>
          <p:nvPr/>
        </p:nvGrpSpPr>
        <p:grpSpPr>
          <a:xfrm>
            <a:off x="2410612" y="693799"/>
            <a:ext cx="5050749" cy="2417470"/>
            <a:chOff x="2410612" y="693799"/>
            <a:chExt cx="5050749" cy="241747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11EFDFF-01B4-7186-DA70-EE7CE8B40E34}"/>
                </a:ext>
              </a:extLst>
            </p:cNvPr>
            <p:cNvGrpSpPr/>
            <p:nvPr/>
          </p:nvGrpSpPr>
          <p:grpSpPr>
            <a:xfrm>
              <a:off x="4110937" y="693799"/>
              <a:ext cx="1758187" cy="1793223"/>
              <a:chOff x="782872" y="1473409"/>
              <a:chExt cx="1943471" cy="1323439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30207F0-3A10-F3FC-6171-3EE4D84F9C1E}"/>
                  </a:ext>
                </a:extLst>
              </p:cNvPr>
              <p:cNvSpPr txBox="1"/>
              <p:nvPr/>
            </p:nvSpPr>
            <p:spPr bwMode="auto">
              <a:xfrm>
                <a:off x="866776" y="1792560"/>
                <a:ext cx="1656184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Arial" charset="0"/>
                  </a:rPr>
                  <a:t>Identify risks to target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1B51669D-5424-3ADA-0A54-5C656C1F4DCB}"/>
                  </a:ext>
                </a:extLst>
              </p:cNvPr>
              <p:cNvSpPr/>
              <p:nvPr/>
            </p:nvSpPr>
            <p:spPr>
              <a:xfrm>
                <a:off x="782872" y="1473409"/>
                <a:ext cx="1943471" cy="1323439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E1F1751-054A-D018-8B7E-16436EC3D1B3}"/>
                </a:ext>
              </a:extLst>
            </p:cNvPr>
            <p:cNvGrpSpPr/>
            <p:nvPr/>
          </p:nvGrpSpPr>
          <p:grpSpPr>
            <a:xfrm>
              <a:off x="5606013" y="1009664"/>
              <a:ext cx="1855348" cy="2101605"/>
              <a:chOff x="663393" y="1473409"/>
              <a:chExt cx="2062950" cy="1551032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A3ACBED-4DBD-9F62-E3B9-A6B4813BDF1E}"/>
                  </a:ext>
                </a:extLst>
              </p:cNvPr>
              <p:cNvSpPr txBox="1"/>
              <p:nvPr/>
            </p:nvSpPr>
            <p:spPr bwMode="auto">
              <a:xfrm>
                <a:off x="866776" y="1701002"/>
                <a:ext cx="1656184" cy="1323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Arial" charset="0"/>
                  </a:rPr>
                  <a:t>Measure disease burden and cost</a:t>
                </a: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7D9CAB0-4522-2276-CF1C-9F76B29237E9}"/>
                  </a:ext>
                </a:extLst>
              </p:cNvPr>
              <p:cNvSpPr/>
              <p:nvPr/>
            </p:nvSpPr>
            <p:spPr>
              <a:xfrm>
                <a:off x="663393" y="1473409"/>
                <a:ext cx="2062950" cy="1323439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E5D736B-9C6B-3E90-1AB7-8D9855F76DA1}"/>
                </a:ext>
              </a:extLst>
            </p:cNvPr>
            <p:cNvGrpSpPr/>
            <p:nvPr/>
          </p:nvGrpSpPr>
          <p:grpSpPr>
            <a:xfrm>
              <a:off x="2410612" y="1076478"/>
              <a:ext cx="1866275" cy="1793223"/>
              <a:chOff x="663393" y="1473409"/>
              <a:chExt cx="2062950" cy="1323439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F8C93E8-E139-56FA-D061-45AF90C5E22A}"/>
                  </a:ext>
                </a:extLst>
              </p:cNvPr>
              <p:cNvSpPr txBox="1"/>
              <p:nvPr/>
            </p:nvSpPr>
            <p:spPr bwMode="auto">
              <a:xfrm>
                <a:off x="753170" y="1582328"/>
                <a:ext cx="1943471" cy="1147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Arial" charset="0"/>
                  </a:rPr>
                  <a:t>Understand food safety behaviours and beliefs, value chains</a:t>
                </a: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1363541F-9547-4D1E-2CCE-99272FBD5BB7}"/>
                  </a:ext>
                </a:extLst>
              </p:cNvPr>
              <p:cNvSpPr/>
              <p:nvPr/>
            </p:nvSpPr>
            <p:spPr>
              <a:xfrm>
                <a:off x="663393" y="1473409"/>
                <a:ext cx="2062950" cy="1323439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913484F-F1AE-420E-C3E6-48980B9EB499}"/>
              </a:ext>
            </a:extLst>
          </p:cNvPr>
          <p:cNvSpPr txBox="1"/>
          <p:nvPr/>
        </p:nvSpPr>
        <p:spPr bwMode="auto">
          <a:xfrm>
            <a:off x="3725427" y="4913121"/>
            <a:ext cx="2547435" cy="70788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Food safety consumer campaign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A50A01-8803-73A4-B0DF-B0096624962F}"/>
              </a:ext>
            </a:extLst>
          </p:cNvPr>
          <p:cNvSpPr txBox="1"/>
          <p:nvPr/>
        </p:nvSpPr>
        <p:spPr bwMode="auto">
          <a:xfrm>
            <a:off x="5807289" y="5813379"/>
            <a:ext cx="2547435" cy="70788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Trial value chain intervention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AC735FA-B849-8F22-3B59-0E1575AD1005}"/>
              </a:ext>
            </a:extLst>
          </p:cNvPr>
          <p:cNvGrpSpPr/>
          <p:nvPr/>
        </p:nvGrpSpPr>
        <p:grpSpPr>
          <a:xfrm>
            <a:off x="3515335" y="3171278"/>
            <a:ext cx="2879363" cy="1321277"/>
            <a:chOff x="2286003" y="2827213"/>
            <a:chExt cx="2879363" cy="132127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4D08CF9-4C69-5BD1-B057-20431CC5A86C}"/>
                </a:ext>
              </a:extLst>
            </p:cNvPr>
            <p:cNvSpPr txBox="1"/>
            <p:nvPr/>
          </p:nvSpPr>
          <p:spPr bwMode="auto">
            <a:xfrm>
              <a:off x="2451966" y="2985721"/>
              <a:ext cx="2547435" cy="1015663"/>
            </a:xfrm>
            <a:prstGeom prst="rect">
              <a:avLst/>
            </a:prstGeom>
            <a:noFill/>
            <a:ln w="28575"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rPr>
                <a:t>Design and develop interventions to improve food safety </a:t>
              </a: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5E5040CA-ED82-F68A-ACE2-EB3286E9913A}"/>
                </a:ext>
              </a:extLst>
            </p:cNvPr>
            <p:cNvSpPr/>
            <p:nvPr/>
          </p:nvSpPr>
          <p:spPr>
            <a:xfrm>
              <a:off x="2286003" y="2827213"/>
              <a:ext cx="2879363" cy="1321277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ADDE8-9043-12B2-F7F1-B254A4311942}"/>
              </a:ext>
            </a:extLst>
          </p:cNvPr>
          <p:cNvGrpSpPr/>
          <p:nvPr/>
        </p:nvGrpSpPr>
        <p:grpSpPr>
          <a:xfrm>
            <a:off x="7392099" y="2215255"/>
            <a:ext cx="1672426" cy="3433042"/>
            <a:chOff x="72776" y="1220094"/>
            <a:chExt cx="1656184" cy="343304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F86009-F574-FDA4-8068-9B5B7728602F}"/>
                </a:ext>
              </a:extLst>
            </p:cNvPr>
            <p:cNvSpPr txBox="1"/>
            <p:nvPr/>
          </p:nvSpPr>
          <p:spPr bwMode="auto">
            <a:xfrm>
              <a:off x="72776" y="2409362"/>
              <a:ext cx="165618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rPr>
                <a:t>Model risks and possible interventions</a:t>
              </a: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C98B19CA-8478-6798-3478-9D15A5526FB5}"/>
                </a:ext>
              </a:extLst>
            </p:cNvPr>
            <p:cNvSpPr/>
            <p:nvPr/>
          </p:nvSpPr>
          <p:spPr>
            <a:xfrm>
              <a:off x="118425" y="1220094"/>
              <a:ext cx="1578303" cy="3433042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4918BE7B-282B-E875-FE76-01C6EB7BBF3C}"/>
              </a:ext>
            </a:extLst>
          </p:cNvPr>
          <p:cNvSpPr txBox="1"/>
          <p:nvPr/>
        </p:nvSpPr>
        <p:spPr bwMode="auto">
          <a:xfrm>
            <a:off x="-148735" y="1327376"/>
            <a:ext cx="20718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Measure and understand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101A975-C7CF-33C0-EDCD-90576FE84A23}"/>
              </a:ext>
            </a:extLst>
          </p:cNvPr>
          <p:cNvSpPr txBox="1"/>
          <p:nvPr/>
        </p:nvSpPr>
        <p:spPr bwMode="auto">
          <a:xfrm>
            <a:off x="-91175" y="3356443"/>
            <a:ext cx="20718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Design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interventions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27F18A-2B3C-34BB-3BDB-C92D235887DA}"/>
              </a:ext>
            </a:extLst>
          </p:cNvPr>
          <p:cNvSpPr txBox="1"/>
          <p:nvPr/>
        </p:nvSpPr>
        <p:spPr bwMode="auto">
          <a:xfrm>
            <a:off x="-148736" y="5130950"/>
            <a:ext cx="207187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Implement and evaluate interventions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612C3E3-0FF0-AAEF-431F-58045718B3CE}"/>
              </a:ext>
            </a:extLst>
          </p:cNvPr>
          <p:cNvCxnSpPr/>
          <p:nvPr/>
        </p:nvCxnSpPr>
        <p:spPr>
          <a:xfrm>
            <a:off x="899592" y="2138317"/>
            <a:ext cx="0" cy="1008112"/>
          </a:xfrm>
          <a:prstGeom prst="straightConnector1">
            <a:avLst/>
          </a:prstGeom>
          <a:ln w="79375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FF6D104-3ACC-A7D8-2499-1053D10A39F9}"/>
              </a:ext>
            </a:extLst>
          </p:cNvPr>
          <p:cNvCxnSpPr/>
          <p:nvPr/>
        </p:nvCxnSpPr>
        <p:spPr>
          <a:xfrm>
            <a:off x="899592" y="4138920"/>
            <a:ext cx="0" cy="1008112"/>
          </a:xfrm>
          <a:prstGeom prst="straightConnector1">
            <a:avLst/>
          </a:prstGeom>
          <a:ln w="79375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row: Down 42">
            <a:extLst>
              <a:ext uri="{FF2B5EF4-FFF2-40B4-BE49-F238E27FC236}">
                <a16:creationId xmlns:a16="http://schemas.microsoft.com/office/drawing/2014/main" id="{14DE9441-2D62-D393-83CB-D24925908FD4}"/>
              </a:ext>
            </a:extLst>
          </p:cNvPr>
          <p:cNvSpPr/>
          <p:nvPr/>
        </p:nvSpPr>
        <p:spPr>
          <a:xfrm>
            <a:off x="4603101" y="2841901"/>
            <a:ext cx="792088" cy="276027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536B4C0F-B421-7373-1AA1-2AB36D43793E}"/>
              </a:ext>
            </a:extLst>
          </p:cNvPr>
          <p:cNvSpPr/>
          <p:nvPr/>
        </p:nvSpPr>
        <p:spPr>
          <a:xfrm>
            <a:off x="4572000" y="4590850"/>
            <a:ext cx="792088" cy="276027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Arrow: Bent 46">
            <a:extLst>
              <a:ext uri="{FF2B5EF4-FFF2-40B4-BE49-F238E27FC236}">
                <a16:creationId xmlns:a16="http://schemas.microsoft.com/office/drawing/2014/main" id="{4B446BCE-18DC-5624-BCB6-024C9F769ABD}"/>
              </a:ext>
            </a:extLst>
          </p:cNvPr>
          <p:cNvSpPr/>
          <p:nvPr/>
        </p:nvSpPr>
        <p:spPr>
          <a:xfrm rot="5400000">
            <a:off x="5969272" y="4697417"/>
            <a:ext cx="965268" cy="792089"/>
          </a:xfrm>
          <a:prstGeom prst="ben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Arrow: Bent 47">
            <a:extLst>
              <a:ext uri="{FF2B5EF4-FFF2-40B4-BE49-F238E27FC236}">
                <a16:creationId xmlns:a16="http://schemas.microsoft.com/office/drawing/2014/main" id="{EAEEB482-BE3F-1E09-0833-6243E711E470}"/>
              </a:ext>
            </a:extLst>
          </p:cNvPr>
          <p:cNvSpPr/>
          <p:nvPr/>
        </p:nvSpPr>
        <p:spPr>
          <a:xfrm rot="5400000" flipV="1">
            <a:off x="3037453" y="4618111"/>
            <a:ext cx="923331" cy="908763"/>
          </a:xfrm>
          <a:prstGeom prst="ben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172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8" grpId="0" animBg="1"/>
      <p:bldP spid="29" grpId="0" animBg="1"/>
      <p:bldP spid="43" grpId="0" animBg="1"/>
      <p:bldP spid="44" grpId="0" animBg="1"/>
      <p:bldP spid="47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and person sitting on the street next to a basket of tomatoes&#10;&#10;Description automatically generated">
            <a:extLst>
              <a:ext uri="{FF2B5EF4-FFF2-40B4-BE49-F238E27FC236}">
                <a16:creationId xmlns:a16="http://schemas.microsoft.com/office/drawing/2014/main" id="{405CB1D0-5EEF-8F35-2295-5925BCEEAE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5829" y="1803089"/>
            <a:ext cx="3258172" cy="3258172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  <a:noFill/>
          <a:effectLst>
            <a:reflection stA="45000" endPos="100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3AA9BA-7AB8-346C-9CA4-31CD8B6B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427833"/>
            <a:ext cx="7074354" cy="624904"/>
          </a:xfrm>
        </p:spPr>
        <p:txBody>
          <a:bodyPr>
            <a:normAutofit fontScale="90000"/>
          </a:bodyPr>
          <a:lstStyle/>
          <a:p>
            <a:r>
              <a:rPr lang="en-US" dirty="0"/>
              <a:t>Understanding supply chains and food safety risks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90207-43FE-DB6C-CBEC-32231CEC62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200" y="1342716"/>
            <a:ext cx="5428628" cy="4572000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Various participatory approaches applied (focus group discussion, key-informant interview, observations) to assess behavior 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GIS mapping vegetable retailer shops (for quantitative survey)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Microbiological survey of tomatoes from vendor shops 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6037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142390"/>
            <a:ext cx="8678788" cy="908720"/>
          </a:xfrm>
        </p:spPr>
        <p:txBody>
          <a:bodyPr/>
          <a:lstStyle/>
          <a:p>
            <a:pPr algn="l"/>
            <a:r>
              <a:rPr lang="en-US" sz="3000" dirty="0">
                <a:solidFill>
                  <a:srgbClr val="72201E"/>
                </a:solidFill>
              </a:rPr>
              <a:t>Difficult to understand vegetable supply chains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35E6BE-6794-D914-66B4-2C153A4C2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803" y="3209727"/>
            <a:ext cx="8524393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F940A7-A6A7-DEB1-9429-1444A730A601}"/>
              </a:ext>
            </a:extLst>
          </p:cNvPr>
          <p:cNvSpPr txBox="1"/>
          <p:nvPr/>
        </p:nvSpPr>
        <p:spPr bwMode="auto">
          <a:xfrm>
            <a:off x="179512" y="404664"/>
            <a:ext cx="8678788" cy="28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282828"/>
                </a:solidFill>
                <a:highlight>
                  <a:srgbClr val="F7F7F7"/>
                </a:highlight>
                <a:latin typeface="MuseoSans"/>
              </a:rPr>
              <a:t>“</a:t>
            </a:r>
            <a:r>
              <a:rPr lang="en-US" sz="2400" dirty="0">
                <a:latin typeface="+mn-lt"/>
                <a:ea typeface="MS PGothic" pitchFamily="34" charset="-128"/>
              </a:rPr>
              <a:t>Microbiological contamination risks along tomato supply chains, potentially including soil contamination, use of sewerage-contaminated irrigation water, untreated manure, unhygienic handling and storage conditions, and dirty contact surfaces during transportation and retailing”.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FDE74-E42F-AE34-DFF0-B852952F6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905" y="1201269"/>
            <a:ext cx="1215916" cy="412646"/>
          </a:xfrm>
        </p:spPr>
        <p:txBody>
          <a:bodyPr>
            <a:noAutofit/>
          </a:bodyPr>
          <a:lstStyle/>
          <a:p>
            <a:r>
              <a:rPr lang="en-US" sz="12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Tomato cultivation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9D9125-AEC9-AC59-97EE-1C520BD63BC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3768" y="4277099"/>
            <a:ext cx="1607027" cy="13391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811B75-8BCB-6672-F113-A15B1F9E82D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3557" y="1693525"/>
            <a:ext cx="745629" cy="9941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4218BE-F3E3-AE8D-BBA2-FC59E9F7F5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6203" y="2735827"/>
            <a:ext cx="1599750" cy="15218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824B7C-DF2B-2E80-12DE-1B33C6EB9AC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40201" y="2572211"/>
            <a:ext cx="1071802" cy="19054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4DB51B5-AAAB-37A0-48EC-FFF3E0B9273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522" y="1679809"/>
            <a:ext cx="2001432" cy="112580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244410C-9E13-3E57-89B4-81EB576E7DB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4383" y="3989337"/>
            <a:ext cx="2608445" cy="14672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39AE18F-7223-1540-A19C-3077B719988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3391" y="4106389"/>
            <a:ext cx="1905425" cy="142906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68D23A9-92BD-589B-CF50-1515754F6560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427" y="4820923"/>
            <a:ext cx="1182557" cy="66518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844D06B-117F-DF56-1987-B4935B7D7DF2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039" y="1679809"/>
            <a:ext cx="1153997" cy="153866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2384904-944B-B2A4-EB2F-9A758E40C96A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0361" y="1667967"/>
            <a:ext cx="767404" cy="102320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9A82787-7757-E2EE-DC80-705FFD4D9014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422" y="3282261"/>
            <a:ext cx="1153997" cy="1538662"/>
          </a:xfrm>
          <a:prstGeom prst="rect">
            <a:avLst/>
          </a:prstGeom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65F0B995-0BD7-D6C8-FA1E-F91A01B2BC4A}"/>
              </a:ext>
            </a:extLst>
          </p:cNvPr>
          <p:cNvSpPr txBox="1">
            <a:spLocks/>
          </p:cNvSpPr>
          <p:nvPr/>
        </p:nvSpPr>
        <p:spPr>
          <a:xfrm>
            <a:off x="4351720" y="1149739"/>
            <a:ext cx="1153997" cy="41264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</a:pPr>
            <a:r>
              <a:rPr lang="en-US" sz="1275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level handling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28A78CE-574A-3006-807C-D9181D4A9398}"/>
              </a:ext>
            </a:extLst>
          </p:cNvPr>
          <p:cNvSpPr txBox="1">
            <a:spLocks/>
          </p:cNvSpPr>
          <p:nvPr/>
        </p:nvSpPr>
        <p:spPr>
          <a:xfrm>
            <a:off x="2316485" y="994411"/>
            <a:ext cx="1804784" cy="62542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</a:pPr>
            <a:r>
              <a:rPr lang="en-US" sz="1275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Handling during harvesting and loading 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431392EB-124F-3367-FB31-6487F64F0648}"/>
              </a:ext>
            </a:extLst>
          </p:cNvPr>
          <p:cNvSpPr txBox="1">
            <a:spLocks/>
          </p:cNvSpPr>
          <p:nvPr/>
        </p:nvSpPr>
        <p:spPr>
          <a:xfrm>
            <a:off x="6104383" y="1149739"/>
            <a:ext cx="2608445" cy="41264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</a:pPr>
            <a:r>
              <a:rPr lang="en-US" sz="1275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level preparation and consumption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4D44371-5B4D-F574-C00F-102C48C31673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4200" y="1772522"/>
            <a:ext cx="2568812" cy="192660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B070BE5-AB7A-1050-3D45-0D6F36C56AA8}"/>
              </a:ext>
            </a:extLst>
          </p:cNvPr>
          <p:cNvSpPr/>
          <p:nvPr/>
        </p:nvSpPr>
        <p:spPr>
          <a:xfrm>
            <a:off x="6104383" y="1613915"/>
            <a:ext cx="2608445" cy="4002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1C3FDCC-5185-7B74-5948-9BCEAC37F88E}"/>
              </a:ext>
            </a:extLst>
          </p:cNvPr>
          <p:cNvSpPr/>
          <p:nvPr/>
        </p:nvSpPr>
        <p:spPr>
          <a:xfrm>
            <a:off x="3968640" y="1619836"/>
            <a:ext cx="2015462" cy="39964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0E6C84-E687-FA00-CFBD-0AA1FD916D9D}"/>
              </a:ext>
            </a:extLst>
          </p:cNvPr>
          <p:cNvSpPr/>
          <p:nvPr/>
        </p:nvSpPr>
        <p:spPr>
          <a:xfrm>
            <a:off x="2192821" y="1619836"/>
            <a:ext cx="1705904" cy="39964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42F168-B54F-E8DE-D3D3-13C2C52E8CFB}"/>
              </a:ext>
            </a:extLst>
          </p:cNvPr>
          <p:cNvSpPr/>
          <p:nvPr/>
        </p:nvSpPr>
        <p:spPr>
          <a:xfrm>
            <a:off x="951039" y="1667966"/>
            <a:ext cx="1223911" cy="39576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C0A555F0-D5E4-5336-E74C-46BE0119215B}"/>
              </a:ext>
            </a:extLst>
          </p:cNvPr>
          <p:cNvSpPr/>
          <p:nvPr/>
        </p:nvSpPr>
        <p:spPr>
          <a:xfrm>
            <a:off x="951039" y="5656732"/>
            <a:ext cx="1184945" cy="852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7ADEAAA4-EA46-A4C1-AE1F-4654DF176B1C}"/>
              </a:ext>
            </a:extLst>
          </p:cNvPr>
          <p:cNvSpPr/>
          <p:nvPr/>
        </p:nvSpPr>
        <p:spPr>
          <a:xfrm>
            <a:off x="2231428" y="5664418"/>
            <a:ext cx="1667297" cy="77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2042B34-EB43-32FD-223A-83D79651DB24}"/>
              </a:ext>
            </a:extLst>
          </p:cNvPr>
          <p:cNvSpPr/>
          <p:nvPr/>
        </p:nvSpPr>
        <p:spPr>
          <a:xfrm>
            <a:off x="3994168" y="5656731"/>
            <a:ext cx="2015462" cy="77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D24B7A4F-2A75-0D85-BD43-D0D3E7677A87}"/>
              </a:ext>
            </a:extLst>
          </p:cNvPr>
          <p:cNvSpPr/>
          <p:nvPr/>
        </p:nvSpPr>
        <p:spPr>
          <a:xfrm>
            <a:off x="6232723" y="5645080"/>
            <a:ext cx="2460289" cy="631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298E35-54CC-379E-0CEA-740A16CB6FED}"/>
              </a:ext>
            </a:extLst>
          </p:cNvPr>
          <p:cNvSpPr txBox="1"/>
          <p:nvPr/>
        </p:nvSpPr>
        <p:spPr>
          <a:xfrm>
            <a:off x="683568" y="145340"/>
            <a:ext cx="82089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rgbClr val="72201E"/>
                </a:solidFill>
              </a:rPr>
              <a:t>Difficult to understand vegetable supply chains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759542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DB6F8-4E66-4B5C-833B-CFCC02091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GPS mapping of vegetable markets</a:t>
            </a:r>
            <a:endParaRPr lang="en-US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EFB5BA-6502-4A84-B583-81EA31548333}"/>
              </a:ext>
            </a:extLst>
          </p:cNvPr>
          <p:cNvSpPr txBox="1"/>
          <p:nvPr/>
        </p:nvSpPr>
        <p:spPr bwMode="auto">
          <a:xfrm>
            <a:off x="449974" y="1804774"/>
            <a:ext cx="376483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eaLnBrk="0" hangingPunct="0"/>
            <a:r>
              <a:rPr lang="en-US" b="1" dirty="0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Type of retail market outlets </a:t>
            </a:r>
          </a:p>
          <a:p>
            <a:pPr defTabSz="685800" eaLnBrk="0" hangingPunct="0"/>
            <a:r>
              <a:rPr lang="en-US" b="1" dirty="0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Retailers in a market</a:t>
            </a:r>
            <a:r>
              <a:rPr lang="en-US" dirty="0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: large retailers having stall in the main tomato market and supply in bulk using crates and cardboard box.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0313FA-BFB2-4273-A041-AF35A5FD4681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8299" y="1578041"/>
            <a:ext cx="2205038" cy="16525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6ADA16-3E54-4528-8074-53143F89884B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3337" y="1578041"/>
            <a:ext cx="2196941" cy="164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451C64-A75E-4103-9EF0-89E88C113607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299" y="3491857"/>
            <a:ext cx="2205038" cy="15954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51B94F-F3FB-48C6-BE99-AB8BB49CDB70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3336" y="3494959"/>
            <a:ext cx="2196941" cy="159233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0E8B60E-E7BC-499B-8CF0-D20DC0A4D170}"/>
              </a:ext>
            </a:extLst>
          </p:cNvPr>
          <p:cNvSpPr txBox="1"/>
          <p:nvPr/>
        </p:nvSpPr>
        <p:spPr bwMode="auto">
          <a:xfrm>
            <a:off x="449973" y="3654201"/>
            <a:ext cx="376483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b="1" dirty="0">
                <a:solidFill>
                  <a:prstClr val="black"/>
                </a:solidFill>
                <a:ea typeface="MS PGothic" panose="020B0600070205080204" pitchFamily="34" charset="-128"/>
              </a:rPr>
              <a:t>Stalls in the vicinity of market</a:t>
            </a:r>
            <a:r>
              <a:rPr lang="en-US" dirty="0">
                <a:solidFill>
                  <a:prstClr val="black"/>
                </a:solidFill>
                <a:ea typeface="MS PGothic" panose="020B0600070205080204" pitchFamily="34" charset="-128"/>
              </a:rPr>
              <a:t>: fixed establishments in the vicinity of the main market where retailers who own the stall sell tomato. </a:t>
            </a:r>
          </a:p>
          <a:p>
            <a:pPr defTabSz="685800">
              <a:defRPr/>
            </a:pPr>
            <a:endParaRPr lang="en-US" dirty="0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591052-1382-4FB3-870B-F34A09FA4B94}"/>
              </a:ext>
            </a:extLst>
          </p:cNvPr>
          <p:cNvSpPr txBox="1"/>
          <p:nvPr/>
        </p:nvSpPr>
        <p:spPr bwMode="auto">
          <a:xfrm>
            <a:off x="4358299" y="3194747"/>
            <a:ext cx="457105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eaLnBrk="0" hangingPunct="0"/>
            <a:r>
              <a:rPr lang="en-US" sz="1350" dirty="0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Retailers in a market, </a:t>
            </a:r>
            <a:r>
              <a:rPr lang="en-US" sz="1350" dirty="0" err="1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Deker</a:t>
            </a:r>
            <a:r>
              <a:rPr lang="en-US" sz="1350" dirty="0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, Harar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10E7D1-6A47-442C-A225-214CCF94C48C}"/>
              </a:ext>
            </a:extLst>
          </p:cNvPr>
          <p:cNvSpPr txBox="1"/>
          <p:nvPr/>
        </p:nvSpPr>
        <p:spPr bwMode="auto">
          <a:xfrm>
            <a:off x="4358299" y="5087295"/>
            <a:ext cx="457105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ea typeface="MS PGothic" panose="020B0600070205080204" pitchFamily="34" charset="-128"/>
              </a:rPr>
              <a:t>Stalls in the vicinity of market, Dire </a:t>
            </a:r>
            <a:r>
              <a:rPr lang="en-US" sz="1350" dirty="0" err="1">
                <a:solidFill>
                  <a:prstClr val="black"/>
                </a:solidFill>
                <a:ea typeface="MS PGothic" panose="020B0600070205080204" pitchFamily="34" charset="-128"/>
              </a:rPr>
              <a:t>Dawa</a:t>
            </a:r>
            <a:r>
              <a:rPr lang="en-US" sz="1350" dirty="0">
                <a:solidFill>
                  <a:prstClr val="black"/>
                </a:solidFill>
                <a:ea typeface="MS PGothic" panose="020B0600070205080204" pitchFamily="34" charset="-128"/>
              </a:rPr>
              <a:t> and Harar</a:t>
            </a:r>
          </a:p>
        </p:txBody>
      </p:sp>
    </p:spTree>
    <p:extLst>
      <p:ext uri="{BB962C8B-B14F-4D97-AF65-F5344CB8AC3E}">
        <p14:creationId xmlns:p14="http://schemas.microsoft.com/office/powerpoint/2010/main" val="253073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C2ECA-7DC2-47C1-A973-08F1C9DB0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GPS mapping…</a:t>
            </a:r>
            <a:endParaRPr lang="en-US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A4369D-1306-469C-A6F5-5318BEC906C8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940" y="1797039"/>
            <a:ext cx="2152174" cy="16198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7BE521-82BA-4B7D-95D1-F009496128C6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114" y="1798087"/>
            <a:ext cx="2158841" cy="16187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671D99-BB88-497C-8C19-A41CD9021BA0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105" y="3716629"/>
            <a:ext cx="2713708" cy="17535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2ECBB1-FA76-4347-9E2F-955BAB5AE077}"/>
              </a:ext>
            </a:extLst>
          </p:cNvPr>
          <p:cNvSpPr txBox="1"/>
          <p:nvPr/>
        </p:nvSpPr>
        <p:spPr bwMode="auto">
          <a:xfrm>
            <a:off x="404107" y="1945947"/>
            <a:ext cx="351781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eaLnBrk="0" hangingPunct="0"/>
            <a:r>
              <a:rPr lang="en-US" b="1" dirty="0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Street venders are not in or by a market: </a:t>
            </a:r>
            <a:r>
              <a:rPr lang="en-US" dirty="0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They sell tomatoes in public spaces special roadsides offering easy access to customers. </a:t>
            </a:r>
          </a:p>
          <a:p>
            <a:pPr defTabSz="685800" eaLnBrk="0" hangingPunct="0"/>
            <a:endParaRPr 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0FD3C5-4EC6-4344-9FDE-AE29D7D2336E}"/>
              </a:ext>
            </a:extLst>
          </p:cNvPr>
          <p:cNvSpPr txBox="1"/>
          <p:nvPr/>
        </p:nvSpPr>
        <p:spPr bwMode="auto">
          <a:xfrm>
            <a:off x="449975" y="3936548"/>
            <a:ext cx="2990361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eaLnBrk="0" hangingPunct="0"/>
            <a:r>
              <a:rPr lang="en-US" b="1" dirty="0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Formal shops: </a:t>
            </a:r>
            <a:r>
              <a:rPr lang="en-US" dirty="0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are those retail outlets where a wide range of goods including tomato are offered for sell in a fixed establishment.</a:t>
            </a:r>
          </a:p>
          <a:p>
            <a:pPr defTabSz="685800" eaLnBrk="0" hangingPunct="0"/>
            <a:endParaRPr 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2641B6-5CB4-4B48-9F54-716BDB24322E}"/>
              </a:ext>
            </a:extLst>
          </p:cNvPr>
          <p:cNvSpPr txBox="1"/>
          <p:nvPr/>
        </p:nvSpPr>
        <p:spPr bwMode="auto">
          <a:xfrm>
            <a:off x="4028939" y="3400191"/>
            <a:ext cx="457105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eaLnBrk="0" hangingPunct="0"/>
            <a:r>
              <a:rPr lang="en-US" sz="1350" dirty="0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Street vendors in the street of Harar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5EC92C-1B3D-4AF8-9272-C44C2F417B6B}"/>
              </a:ext>
            </a:extLst>
          </p:cNvPr>
          <p:cNvSpPr txBox="1"/>
          <p:nvPr/>
        </p:nvSpPr>
        <p:spPr bwMode="auto">
          <a:xfrm>
            <a:off x="3646059" y="4454900"/>
            <a:ext cx="163639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eaLnBrk="0" hangingPunct="0"/>
            <a:r>
              <a:rPr lang="en-US" sz="1350" dirty="0">
                <a:solidFill>
                  <a:srgbClr val="000000"/>
                </a:solidFill>
                <a:latin typeface="Calibri"/>
                <a:ea typeface="MS PGothic" panose="020B0600070205080204" pitchFamily="34" charset="-128"/>
                <a:cs typeface="+mn-cs"/>
              </a:rPr>
              <a:t>Formal shop in Harar</a:t>
            </a:r>
          </a:p>
        </p:txBody>
      </p:sp>
    </p:spTree>
    <p:extLst>
      <p:ext uri="{BB962C8B-B14F-4D97-AF65-F5344CB8AC3E}">
        <p14:creationId xmlns:p14="http://schemas.microsoft.com/office/powerpoint/2010/main" val="421829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3.xml><?xml version="1.0" encoding="utf-8"?>
<a:theme xmlns:a="http://schemas.openxmlformats.org/drawingml/2006/main" name="2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4.xml><?xml version="1.0" encoding="utf-8"?>
<a:theme xmlns:a="http://schemas.openxmlformats.org/drawingml/2006/main" name="3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WUR">
  <a:themeElements>
    <a:clrScheme name="WUR 2022">
      <a:dk1>
        <a:srgbClr val="005172"/>
      </a:dk1>
      <a:lt1>
        <a:srgbClr val="FFFFFF"/>
      </a:lt1>
      <a:dk2>
        <a:srgbClr val="008A00"/>
      </a:dk2>
      <a:lt2>
        <a:srgbClr val="005172"/>
      </a:lt2>
      <a:accent1>
        <a:srgbClr val="6AADE4"/>
      </a:accent1>
      <a:accent2>
        <a:srgbClr val="D0B972"/>
      </a:accent2>
      <a:accent3>
        <a:srgbClr val="D5D2CA"/>
      </a:accent3>
      <a:accent4>
        <a:srgbClr val="FF7900"/>
      </a:accent4>
      <a:accent5>
        <a:srgbClr val="00549F"/>
      </a:accent5>
      <a:accent6>
        <a:srgbClr val="000000"/>
      </a:accent6>
      <a:hlink>
        <a:srgbClr val="00549F"/>
      </a:hlink>
      <a:folHlink>
        <a:srgbClr val="00549F"/>
      </a:folHlink>
    </a:clrScheme>
    <a:fontScheme name="Wageningen U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<a:prstTxWarp prst="textNoShape">
          <a:avLst/>
        </a:prstTxWarp>
        <a:sp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ts val="1800"/>
          </a:lnSpc>
          <a:defRPr sz="1400" dirty="0" err="1" smtClean="0">
            <a:latin typeface="Verdana" pitchFamily="34" charset="0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1502</Words>
  <Application>Microsoft Office PowerPoint</Application>
  <PresentationFormat>On-screen Show (4:3)</PresentationFormat>
  <Paragraphs>189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22</vt:i4>
      </vt:variant>
    </vt:vector>
  </HeadingPairs>
  <TitlesOfParts>
    <vt:vector size="42" baseType="lpstr">
      <vt:lpstr>MS PGothic</vt:lpstr>
      <vt:lpstr>Aptos</vt:lpstr>
      <vt:lpstr>Aptos Narrow</vt:lpstr>
      <vt:lpstr>Arial</vt:lpstr>
      <vt:lpstr>Arial Nova</vt:lpstr>
      <vt:lpstr>Calibri</vt:lpstr>
      <vt:lpstr>Calibri Light</vt:lpstr>
      <vt:lpstr>Courier New</vt:lpstr>
      <vt:lpstr>MuseoSans</vt:lpstr>
      <vt:lpstr>Times New Roman</vt:lpstr>
      <vt:lpstr>Verdana</vt:lpstr>
      <vt:lpstr>Wingdings</vt:lpstr>
      <vt:lpstr>ilri_powerpoint_template_apr2013</vt:lpstr>
      <vt:lpstr>1_ilri_powerpoint_template_apr2013</vt:lpstr>
      <vt:lpstr>2_ilri_powerpoint_template_apr2013</vt:lpstr>
      <vt:lpstr>3_ilri_powerpoint_template_apr2013</vt:lpstr>
      <vt:lpstr>Office Theme</vt:lpstr>
      <vt:lpstr>1_Office Theme</vt:lpstr>
      <vt:lpstr>4_ilri_powerpoint_template_apr2013</vt:lpstr>
      <vt:lpstr>WUR</vt:lpstr>
      <vt:lpstr>Tomato supply chain and food safety challenges in Ethiopia: Testing interventions</vt:lpstr>
      <vt:lpstr>Contents of the presentation</vt:lpstr>
      <vt:lpstr>Pull-Push: Urban food markets in Africa Incentivizing food safety using a Pull–Push approach</vt:lpstr>
      <vt:lpstr>The Journey (2019-2023)</vt:lpstr>
      <vt:lpstr>Understanding supply chains and food safety risks</vt:lpstr>
      <vt:lpstr>Difficult to understand vegetable supply chains</vt:lpstr>
      <vt:lpstr>Tomato cultivation</vt:lpstr>
      <vt:lpstr>GPS mapping of vegetable markets</vt:lpstr>
      <vt:lpstr>GPS mapping…</vt:lpstr>
      <vt:lpstr>PowerPoint Presentation</vt:lpstr>
      <vt:lpstr>Microbial contamination</vt:lpstr>
      <vt:lpstr>Pesticide contamination</vt:lpstr>
      <vt:lpstr>Pesticide contamination….</vt:lpstr>
      <vt:lpstr>Foodborne disease burden (FBD) in Ethiopia (three pathogens)</vt:lpstr>
      <vt:lpstr>Cost of foodborne disease in Ethiopia based on WHO estimates updated to 2017</vt:lpstr>
      <vt:lpstr>PowerPoint Presentation</vt:lpstr>
      <vt:lpstr>Consumer campaign</vt:lpstr>
      <vt:lpstr>Study Design &amp; Sample</vt:lpstr>
      <vt:lpstr>Campaign Coverage: prompted recall</vt:lpstr>
      <vt:lpstr>Reusable plastic crates</vt:lpstr>
      <vt:lpstr>Conclusion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2024-08-02T13:28:36Z</dcterms:created>
  <dcterms:modified xsi:type="dcterms:W3CDTF">2024-08-02T15:52:34Z</dcterms:modified>
</cp:coreProperties>
</file>