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715" r:id="rId20"/>
  </p:sldIdLst>
  <p:sldSz cx="12192000" cy="6858000"/>
  <p:notesSz cx="6858000" cy="9144000"/>
  <p:embeddedFontLst>
    <p:embeddedFont>
      <p:font typeface="Play" panose="020B0604020202020204" charset="0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5" roundtripDataSignature="AMtx7mgtwXz0iY3ankvKSA7IeaYp5JI9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7" name="Google Shape;13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1" name="Google Shape;3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6" name="Google Shape;38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5" name="Google Shape;41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5" name="Google Shape;445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6" name="Google Shape;48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7" name="Google Shape;50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5" name="Google Shape;28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7" name="Google Shape;297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5" name="Google Shape;95;p2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6" name="Google Shape;96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02" name="Google Shape;102;p3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3" name="Google Shape;103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tandard no images">
  <p:cSld name="CONTENT Standard no images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3"/>
          <p:cNvSpPr txBox="1"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SzPts val="3600"/>
              <a:buFont typeface="Play"/>
              <a:buNone/>
              <a:defRPr sz="3600">
                <a:solidFill>
                  <a:srgbClr val="68262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3"/>
          <p:cNvSpPr txBox="1">
            <a:spLocks noGrp="1"/>
          </p:cNvSpPr>
          <p:nvPr>
            <p:ph type="body" idx="1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1pPr>
            <a:lvl2pPr marL="914400" lvl="1" indent="-3937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SzPts val="2600"/>
              <a:buFont typeface="Arial"/>
              <a:buChar char="•"/>
              <a:defRPr sz="2600"/>
            </a:lvl2pPr>
            <a:lvl3pPr marL="1371600" lvl="2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SzPts val="2200"/>
              <a:buFont typeface="Courier New"/>
              <a:buChar char="o"/>
              <a:defRPr sz="2200"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33"/>
          <p:cNvSpPr txBox="1"/>
          <p:nvPr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>
                <a:solidFill>
                  <a:srgbClr val="762123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>
              <a:solidFill>
                <a:srgbClr val="7621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2" name="Google Shape;122;p33"/>
          <p:cNvGrpSpPr/>
          <p:nvPr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23" name="Google Shape;123;p33"/>
            <p:cNvSpPr/>
            <p:nvPr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33"/>
            <p:cNvSpPr/>
            <p:nvPr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33"/>
            <p:cNvSpPr/>
            <p:nvPr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33"/>
            <p:cNvSpPr/>
            <p:nvPr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33"/>
            <p:cNvSpPr/>
            <p:nvPr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33"/>
            <p:cNvSpPr/>
            <p:nvPr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33"/>
            <p:cNvSpPr/>
            <p:nvPr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30" name="Google Shape;130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9600" y="1116732"/>
            <a:ext cx="1460605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33" descr="A number with numbers and a black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78390" y="6001342"/>
            <a:ext cx="2171163" cy="571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D PAGE">
  <p:cSld name="END PAGE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4"/>
          <p:cNvSpPr>
            <a:spLocks noGrp="1"/>
          </p:cNvSpPr>
          <p:nvPr>
            <p:ph type="pic" idx="2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  <a:noFill/>
          <a:ln>
            <a:noFill/>
          </a:ln>
        </p:spPr>
      </p:sp>
      <p:pic>
        <p:nvPicPr>
          <p:cNvPr id="134" name="Google Shape;134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0595" y="5186074"/>
            <a:ext cx="11376551" cy="154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07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oogle Shape;22;p21"/>
          <p:cNvGrpSpPr/>
          <p:nvPr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Google Shape;23;p21"/>
            <p:cNvSpPr/>
            <p:nvPr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1"/>
            <p:cNvSpPr/>
            <p:nvPr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21"/>
            <p:cNvSpPr/>
            <p:nvPr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21"/>
            <p:cNvSpPr/>
            <p:nvPr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21"/>
            <p:cNvSpPr/>
            <p:nvPr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21"/>
            <p:cNvSpPr/>
            <p:nvPr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21"/>
            <p:cNvSpPr/>
            <p:nvPr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0" name="Google Shape;30;p21" descr="A number with numbers and a black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0112" y="6269102"/>
            <a:ext cx="1467556" cy="386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22"/>
          <p:cNvGrpSpPr/>
          <p:nvPr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33" name="Google Shape;33;p22"/>
            <p:cNvSpPr/>
            <p:nvPr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22"/>
            <p:cNvSpPr/>
            <p:nvPr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22"/>
            <p:cNvSpPr/>
            <p:nvPr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22"/>
            <p:cNvSpPr/>
            <p:nvPr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22"/>
            <p:cNvSpPr/>
            <p:nvPr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22"/>
            <p:cNvSpPr/>
            <p:nvPr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22"/>
            <p:cNvSpPr/>
            <p:nvPr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23"/>
          <p:cNvGrpSpPr/>
          <p:nvPr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42" name="Google Shape;42;p23"/>
            <p:cNvSpPr/>
            <p:nvPr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23"/>
            <p:cNvSpPr/>
            <p:nvPr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23"/>
            <p:cNvSpPr/>
            <p:nvPr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23"/>
            <p:cNvSpPr/>
            <p:nvPr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23"/>
            <p:cNvSpPr/>
            <p:nvPr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23"/>
            <p:cNvSpPr/>
            <p:nvPr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23"/>
            <p:cNvSpPr/>
            <p:nvPr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9" name="Google Shape;49;p23" descr="A number with numbers and a black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0112" y="265466"/>
            <a:ext cx="1467556" cy="386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4" name="Google Shape;74;p2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3" name="Google Shape;83;p28" descr="A number with numbers and a black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74578" y="365125"/>
            <a:ext cx="2241916" cy="5902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4" name="Google Shape;84;p28"/>
          <p:cNvGrpSpPr/>
          <p:nvPr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85" name="Google Shape;85;p28"/>
            <p:cNvSpPr/>
            <p:nvPr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8"/>
            <p:cNvSpPr/>
            <p:nvPr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8"/>
            <p:cNvSpPr/>
            <p:nvPr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8"/>
            <p:cNvSpPr/>
            <p:nvPr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28"/>
            <p:cNvSpPr/>
            <p:nvPr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28"/>
            <p:cNvSpPr/>
            <p:nvPr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28"/>
            <p:cNvSpPr/>
            <p:nvPr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1" descr="A young child drinking milk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-3963" r="37529"/>
          <a:stretch/>
        </p:blipFill>
        <p:spPr>
          <a:xfrm>
            <a:off x="5449366" y="6351"/>
            <a:ext cx="683407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"/>
          <p:cNvSpPr/>
          <p:nvPr/>
        </p:nvSpPr>
        <p:spPr>
          <a:xfrm>
            <a:off x="0" y="0"/>
            <a:ext cx="6834074" cy="6858000"/>
          </a:xfrm>
          <a:prstGeom prst="rect">
            <a:avLst/>
          </a:prstGeom>
          <a:solidFill>
            <a:srgbClr val="712B3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"/>
          <p:cNvSpPr txBox="1"/>
          <p:nvPr/>
        </p:nvSpPr>
        <p:spPr>
          <a:xfrm>
            <a:off x="827083" y="2324402"/>
            <a:ext cx="5730808" cy="1311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15550" rIns="0" bIns="0" anchor="t" anchorCtr="0">
            <a:spAutoFit/>
          </a:bodyPr>
          <a:lstStyle/>
          <a:p>
            <a:pPr marL="12700" marR="5080" lvl="0" indent="0" algn="l" rtl="0">
              <a:lnSpc>
                <a:spcPct val="958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US" sz="4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Livestock and climate solutions hub</a:t>
            </a:r>
            <a:endParaRPr sz="36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"/>
          <p:cNvSpPr txBox="1"/>
          <p:nvPr/>
        </p:nvSpPr>
        <p:spPr>
          <a:xfrm>
            <a:off x="348344" y="5467519"/>
            <a:ext cx="5540164" cy="1025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>
              <a:lnSpc>
                <a:spcPct val="170937"/>
              </a:lnSpc>
            </a:pPr>
            <a:r>
              <a:rPr lang="en-US" dirty="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High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level convening on Towards an equitable transition to sustainable and low emission livestock systems in Africa, Kigali, 2 September 2024</a:t>
            </a:r>
            <a:endParaRPr lang="en-GB" dirty="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2700" marR="0" lvl="0" indent="0" algn="l" rtl="0">
              <a:lnSpc>
                <a:spcPct val="17093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dirty="0"/>
          </a:p>
        </p:txBody>
      </p:sp>
      <p:sp>
        <p:nvSpPr>
          <p:cNvPr id="143" name="Google Shape;143;p1"/>
          <p:cNvSpPr txBox="1"/>
          <p:nvPr/>
        </p:nvSpPr>
        <p:spPr>
          <a:xfrm>
            <a:off x="469557" y="3949571"/>
            <a:ext cx="6088334" cy="670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15550" rIns="0" bIns="0" anchor="t" anchorCtr="0">
            <a:spAutoFit/>
          </a:bodyPr>
          <a:lstStyle/>
          <a:p>
            <a:pPr marL="12700" marR="508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Delivering an equitable transition to sustainable and net-zero emission livestock systems in low- and middle-income countries</a:t>
            </a: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"/>
          <p:cNvSpPr/>
          <p:nvPr/>
        </p:nvSpPr>
        <p:spPr>
          <a:xfrm>
            <a:off x="469557" y="2108190"/>
            <a:ext cx="7154562" cy="1699054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1" descr="A number with numbers and numbers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7083" y="942836"/>
            <a:ext cx="2271826" cy="59431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6" name="Google Shape;146;p1"/>
          <p:cNvGrpSpPr/>
          <p:nvPr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47" name="Google Shape;147;p1"/>
            <p:cNvSpPr/>
            <p:nvPr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"/>
            <p:cNvSpPr/>
            <p:nvPr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1"/>
            <p:cNvSpPr/>
            <p:nvPr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1"/>
            <p:cNvSpPr/>
            <p:nvPr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1"/>
            <p:cNvSpPr/>
            <p:nvPr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1"/>
            <p:cNvSpPr/>
            <p:nvPr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"/>
            <p:cNvSpPr/>
            <p:nvPr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" name="Google Shape;143;p1">
            <a:extLst>
              <a:ext uri="{FF2B5EF4-FFF2-40B4-BE49-F238E27FC236}">
                <a16:creationId xmlns:a16="http://schemas.microsoft.com/office/drawing/2014/main" id="{BAB10711-44CE-45D9-39B4-560FAAF24AF6}"/>
              </a:ext>
            </a:extLst>
          </p:cNvPr>
          <p:cNvSpPr txBox="1"/>
          <p:nvPr/>
        </p:nvSpPr>
        <p:spPr>
          <a:xfrm>
            <a:off x="1048140" y="4793402"/>
            <a:ext cx="4931168" cy="424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15550" rIns="0" bIns="0" anchor="t" anchorCtr="0">
            <a:spAutoFit/>
          </a:bodyPr>
          <a:lstStyle/>
          <a:p>
            <a:pPr marL="12700" marR="508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        Anthony Whitbread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0"/>
          <p:cNvSpPr/>
          <p:nvPr/>
        </p:nvSpPr>
        <p:spPr>
          <a:xfrm>
            <a:off x="8204481" y="4035966"/>
            <a:ext cx="3726621" cy="848387"/>
          </a:xfrm>
          <a:prstGeom prst="rect">
            <a:avLst/>
          </a:prstGeom>
          <a:solidFill>
            <a:srgbClr val="E3E5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10"/>
          <p:cNvSpPr/>
          <p:nvPr/>
        </p:nvSpPr>
        <p:spPr>
          <a:xfrm>
            <a:off x="8391883" y="4734927"/>
            <a:ext cx="3351819" cy="1482468"/>
          </a:xfrm>
          <a:prstGeom prst="rect">
            <a:avLst/>
          </a:prstGeom>
          <a:solidFill>
            <a:srgbClr val="D8E8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6" name="Google Shape;326;p10"/>
          <p:cNvCxnSpPr/>
          <p:nvPr/>
        </p:nvCxnSpPr>
        <p:spPr>
          <a:xfrm>
            <a:off x="6469609" y="1590954"/>
            <a:ext cx="1100898" cy="67231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27" name="Google Shape;327;p10"/>
          <p:cNvCxnSpPr/>
          <p:nvPr/>
        </p:nvCxnSpPr>
        <p:spPr>
          <a:xfrm flipH="1">
            <a:off x="4260460" y="1677692"/>
            <a:ext cx="946265" cy="630584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28" name="Google Shape;328;p10"/>
          <p:cNvSpPr/>
          <p:nvPr/>
        </p:nvSpPr>
        <p:spPr>
          <a:xfrm>
            <a:off x="4260460" y="655174"/>
            <a:ext cx="3275477" cy="848387"/>
          </a:xfrm>
          <a:prstGeom prst="rect">
            <a:avLst/>
          </a:prstGeom>
          <a:solidFill>
            <a:srgbClr val="F2CDE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10"/>
          <p:cNvSpPr/>
          <p:nvPr/>
        </p:nvSpPr>
        <p:spPr>
          <a:xfrm>
            <a:off x="4033841" y="1104788"/>
            <a:ext cx="3728714" cy="585214"/>
          </a:xfrm>
          <a:prstGeom prst="rect">
            <a:avLst/>
          </a:prstGeom>
          <a:solidFill>
            <a:srgbClr val="78206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10"/>
          <p:cNvSpPr/>
          <p:nvPr/>
        </p:nvSpPr>
        <p:spPr>
          <a:xfrm>
            <a:off x="441633" y="1900954"/>
            <a:ext cx="1824280" cy="1153576"/>
          </a:xfrm>
          <a:prstGeom prst="rect">
            <a:avLst/>
          </a:prstGeom>
          <a:solidFill>
            <a:srgbClr val="E3E5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10"/>
          <p:cNvSpPr txBox="1"/>
          <p:nvPr/>
        </p:nvSpPr>
        <p:spPr>
          <a:xfrm>
            <a:off x="4418041" y="1170349"/>
            <a:ext cx="2960315" cy="428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Health, genetics, nutrition, environment, political economy, policy </a:t>
            </a:r>
            <a:endParaRPr/>
          </a:p>
        </p:txBody>
      </p:sp>
      <p:grpSp>
        <p:nvGrpSpPr>
          <p:cNvPr id="332" name="Google Shape;332;p10"/>
          <p:cNvGrpSpPr/>
          <p:nvPr/>
        </p:nvGrpSpPr>
        <p:grpSpPr>
          <a:xfrm>
            <a:off x="450869" y="-279358"/>
            <a:ext cx="3174662" cy="2353504"/>
            <a:chOff x="-1381638" y="-364958"/>
            <a:chExt cx="3174662" cy="2353504"/>
          </a:xfrm>
        </p:grpSpPr>
        <p:sp>
          <p:nvSpPr>
            <p:cNvPr id="333" name="Google Shape;333;p10"/>
            <p:cNvSpPr txBox="1"/>
            <p:nvPr/>
          </p:nvSpPr>
          <p:spPr>
            <a:xfrm>
              <a:off x="-1261707" y="-364958"/>
              <a:ext cx="3054731" cy="23535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/>
            <a:p>
              <a:pPr marL="0" marR="0" lvl="0" indent="0" algn="l" rtl="0">
                <a:lnSpc>
                  <a:spcPct val="109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libri"/>
                <a:buNone/>
              </a:pPr>
              <a:r>
                <a:rPr lang="en-US" sz="2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Strategy for solutions to climate change adaptation and mitigation in the targeted farming systems</a:t>
              </a:r>
              <a:endParaRPr/>
            </a:p>
          </p:txBody>
        </p:sp>
        <p:sp>
          <p:nvSpPr>
            <p:cNvPr id="334" name="Google Shape;334;p10"/>
            <p:cNvSpPr/>
            <p:nvPr/>
          </p:nvSpPr>
          <p:spPr>
            <a:xfrm>
              <a:off x="-1381638" y="223183"/>
              <a:ext cx="75054" cy="1128051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5" name="Google Shape;335;p10"/>
          <p:cNvSpPr txBox="1"/>
          <p:nvPr/>
        </p:nvSpPr>
        <p:spPr>
          <a:xfrm>
            <a:off x="4208193" y="718743"/>
            <a:ext cx="3380010" cy="317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5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Climate Smart Livestock Systems </a:t>
            </a:r>
            <a:endParaRPr/>
          </a:p>
        </p:txBody>
      </p:sp>
      <p:sp>
        <p:nvSpPr>
          <p:cNvPr id="336" name="Google Shape;336;p10"/>
          <p:cNvSpPr txBox="1"/>
          <p:nvPr/>
        </p:nvSpPr>
        <p:spPr>
          <a:xfrm>
            <a:off x="8505140" y="4822020"/>
            <a:ext cx="3179880" cy="1297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Delivery systems of inputs and services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Private sector engagement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Trade-off analysis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Policy coherence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Inclusivity</a:t>
            </a:r>
            <a:endParaRPr/>
          </a:p>
        </p:txBody>
      </p:sp>
      <p:sp>
        <p:nvSpPr>
          <p:cNvPr id="337" name="Google Shape;337;p10"/>
          <p:cNvSpPr txBox="1"/>
          <p:nvPr/>
        </p:nvSpPr>
        <p:spPr>
          <a:xfrm>
            <a:off x="8343910" y="4096906"/>
            <a:ext cx="3764913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88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Supporting uptake of innovations by livestock keepers and other actors</a:t>
            </a:r>
            <a:endParaRPr/>
          </a:p>
        </p:txBody>
      </p:sp>
      <p:sp>
        <p:nvSpPr>
          <p:cNvPr id="338" name="Google Shape;338;p10"/>
          <p:cNvSpPr/>
          <p:nvPr/>
        </p:nvSpPr>
        <p:spPr>
          <a:xfrm>
            <a:off x="607695" y="2308276"/>
            <a:ext cx="4470115" cy="1495709"/>
          </a:xfrm>
          <a:prstGeom prst="rect">
            <a:avLst/>
          </a:prstGeom>
          <a:solidFill>
            <a:srgbClr val="D8E8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10"/>
          <p:cNvSpPr txBox="1"/>
          <p:nvPr/>
        </p:nvSpPr>
        <p:spPr>
          <a:xfrm>
            <a:off x="887385" y="2370141"/>
            <a:ext cx="4039650" cy="1297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Carbon sequestration in landscapes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Emissions reduction through feeds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Efficient low emission ruminants in breeding targets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Animal health (e.g. vaccination, parasite control etc.)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Measurement, Reporting, Verification</a:t>
            </a:r>
            <a:endParaRPr/>
          </a:p>
        </p:txBody>
      </p:sp>
      <p:sp>
        <p:nvSpPr>
          <p:cNvPr id="340" name="Google Shape;340;p10"/>
          <p:cNvSpPr txBox="1"/>
          <p:nvPr/>
        </p:nvSpPr>
        <p:spPr>
          <a:xfrm>
            <a:off x="623995" y="1939251"/>
            <a:ext cx="1495116" cy="317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Mitigation</a:t>
            </a:r>
            <a:endParaRPr/>
          </a:p>
        </p:txBody>
      </p:sp>
      <p:sp>
        <p:nvSpPr>
          <p:cNvPr id="341" name="Google Shape;341;p10"/>
          <p:cNvSpPr/>
          <p:nvPr/>
        </p:nvSpPr>
        <p:spPr>
          <a:xfrm>
            <a:off x="9638153" y="1877058"/>
            <a:ext cx="2021893" cy="1153576"/>
          </a:xfrm>
          <a:prstGeom prst="rect">
            <a:avLst/>
          </a:prstGeom>
          <a:solidFill>
            <a:srgbClr val="E3E5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10"/>
          <p:cNvSpPr/>
          <p:nvPr/>
        </p:nvSpPr>
        <p:spPr>
          <a:xfrm>
            <a:off x="6725266" y="2284380"/>
            <a:ext cx="4771983" cy="1495709"/>
          </a:xfrm>
          <a:prstGeom prst="rect">
            <a:avLst/>
          </a:prstGeom>
          <a:solidFill>
            <a:srgbClr val="D8E8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10"/>
          <p:cNvSpPr txBox="1"/>
          <p:nvPr/>
        </p:nvSpPr>
        <p:spPr>
          <a:xfrm>
            <a:off x="6877673" y="2373923"/>
            <a:ext cx="4504740" cy="1297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Climate tolerance in breeding targets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De-risking measures (e.g. insurance, climate information)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Coping with shocks and extreme events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Prediction (e.g. early warning, vector and disease spread)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Scaling resilient livelihoods</a:t>
            </a:r>
            <a:endParaRPr/>
          </a:p>
        </p:txBody>
      </p:sp>
      <p:sp>
        <p:nvSpPr>
          <p:cNvPr id="344" name="Google Shape;344;p10"/>
          <p:cNvSpPr txBox="1"/>
          <p:nvPr/>
        </p:nvSpPr>
        <p:spPr>
          <a:xfrm>
            <a:off x="9956622" y="1929657"/>
            <a:ext cx="1495116" cy="317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Adaptation</a:t>
            </a:r>
            <a:endParaRPr/>
          </a:p>
        </p:txBody>
      </p:sp>
      <p:sp>
        <p:nvSpPr>
          <p:cNvPr id="345" name="Google Shape;345;p10"/>
          <p:cNvSpPr txBox="1"/>
          <p:nvPr/>
        </p:nvSpPr>
        <p:spPr>
          <a:xfrm>
            <a:off x="5213452" y="2550235"/>
            <a:ext cx="1363480" cy="685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1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Tradeoffs &amp; co-benefits</a:t>
            </a:r>
            <a:endParaRPr/>
          </a:p>
        </p:txBody>
      </p:sp>
      <p:cxnSp>
        <p:nvCxnSpPr>
          <p:cNvPr id="346" name="Google Shape;346;p10"/>
          <p:cNvCxnSpPr/>
          <p:nvPr/>
        </p:nvCxnSpPr>
        <p:spPr>
          <a:xfrm>
            <a:off x="5065118" y="2915707"/>
            <a:ext cx="1660148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47" name="Google Shape;347;p10"/>
          <p:cNvSpPr/>
          <p:nvPr/>
        </p:nvSpPr>
        <p:spPr>
          <a:xfrm>
            <a:off x="4949212" y="4004995"/>
            <a:ext cx="1924020" cy="848387"/>
          </a:xfrm>
          <a:prstGeom prst="rect">
            <a:avLst/>
          </a:prstGeom>
          <a:solidFill>
            <a:srgbClr val="D8DA8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10"/>
          <p:cNvSpPr/>
          <p:nvPr/>
        </p:nvSpPr>
        <p:spPr>
          <a:xfrm>
            <a:off x="4461155" y="4389957"/>
            <a:ext cx="2900134" cy="585214"/>
          </a:xfrm>
          <a:prstGeom prst="rect">
            <a:avLst/>
          </a:prstGeom>
          <a:solidFill>
            <a:srgbClr val="BCD3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10"/>
          <p:cNvSpPr txBox="1"/>
          <p:nvPr/>
        </p:nvSpPr>
        <p:spPr>
          <a:xfrm>
            <a:off x="4702791" y="4455518"/>
            <a:ext cx="2416863" cy="428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(semi)-intensive, crop-livestock, pastoral systems</a:t>
            </a:r>
            <a:endParaRPr/>
          </a:p>
        </p:txBody>
      </p:sp>
      <p:sp>
        <p:nvSpPr>
          <p:cNvPr id="350" name="Google Shape;350;p10"/>
          <p:cNvSpPr txBox="1"/>
          <p:nvPr/>
        </p:nvSpPr>
        <p:spPr>
          <a:xfrm>
            <a:off x="4881198" y="4031620"/>
            <a:ext cx="2060049" cy="317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5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Farming systems</a:t>
            </a:r>
            <a:endParaRPr/>
          </a:p>
        </p:txBody>
      </p:sp>
      <p:sp>
        <p:nvSpPr>
          <p:cNvPr id="351" name="Google Shape;351;p10"/>
          <p:cNvSpPr/>
          <p:nvPr/>
        </p:nvSpPr>
        <p:spPr>
          <a:xfrm>
            <a:off x="4949212" y="5414411"/>
            <a:ext cx="1924020" cy="848387"/>
          </a:xfrm>
          <a:prstGeom prst="rect">
            <a:avLst/>
          </a:prstGeom>
          <a:solidFill>
            <a:srgbClr val="D8DA8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10"/>
          <p:cNvSpPr/>
          <p:nvPr/>
        </p:nvSpPr>
        <p:spPr>
          <a:xfrm>
            <a:off x="4170706" y="5799373"/>
            <a:ext cx="3481033" cy="585214"/>
          </a:xfrm>
          <a:prstGeom prst="rect">
            <a:avLst/>
          </a:prstGeom>
          <a:solidFill>
            <a:srgbClr val="BCD3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10"/>
          <p:cNvSpPr txBox="1"/>
          <p:nvPr/>
        </p:nvSpPr>
        <p:spPr>
          <a:xfrm>
            <a:off x="4260460" y="5864934"/>
            <a:ext cx="3301525" cy="428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 emissions development that supports productive, equitable livelihoods</a:t>
            </a:r>
            <a:endParaRPr/>
          </a:p>
        </p:txBody>
      </p:sp>
      <p:sp>
        <p:nvSpPr>
          <p:cNvPr id="354" name="Google Shape;354;p10"/>
          <p:cNvSpPr txBox="1"/>
          <p:nvPr/>
        </p:nvSpPr>
        <p:spPr>
          <a:xfrm>
            <a:off x="4881198" y="5441036"/>
            <a:ext cx="2060049" cy="317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5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Outcomes</a:t>
            </a:r>
            <a:endParaRPr/>
          </a:p>
        </p:txBody>
      </p:sp>
      <p:sp>
        <p:nvSpPr>
          <p:cNvPr id="355" name="Google Shape;355;p10"/>
          <p:cNvSpPr/>
          <p:nvPr/>
        </p:nvSpPr>
        <p:spPr>
          <a:xfrm>
            <a:off x="3749866" y="3843175"/>
            <a:ext cx="4322711" cy="2812514"/>
          </a:xfrm>
          <a:prstGeom prst="ellipse">
            <a:avLst/>
          </a:prstGeom>
          <a:noFill/>
          <a:ln w="19050" cap="flat" cmpd="sng">
            <a:solidFill>
              <a:srgbClr val="0F486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10"/>
          <p:cNvSpPr/>
          <p:nvPr/>
        </p:nvSpPr>
        <p:spPr>
          <a:xfrm>
            <a:off x="5792404" y="5036930"/>
            <a:ext cx="237637" cy="42350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p10"/>
          <p:cNvSpPr/>
          <p:nvPr/>
        </p:nvSpPr>
        <p:spPr>
          <a:xfrm>
            <a:off x="5792404" y="3344975"/>
            <a:ext cx="237637" cy="54774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1"/>
          <p:cNvSpPr/>
          <p:nvPr/>
        </p:nvSpPr>
        <p:spPr>
          <a:xfrm>
            <a:off x="6546258" y="4094911"/>
            <a:ext cx="4672772" cy="2368553"/>
          </a:xfrm>
          <a:prstGeom prst="rect">
            <a:avLst/>
          </a:prstGeom>
          <a:solidFill>
            <a:srgbClr val="D8E8DE"/>
          </a:solidFill>
          <a:ln w="9525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E7E7E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11"/>
          <p:cNvSpPr/>
          <p:nvPr/>
        </p:nvSpPr>
        <p:spPr>
          <a:xfrm>
            <a:off x="245425" y="727050"/>
            <a:ext cx="889138" cy="889138"/>
          </a:xfrm>
          <a:prstGeom prst="rect">
            <a:avLst/>
          </a:prstGeom>
          <a:solidFill>
            <a:srgbClr val="712B3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5" name="Google Shape;365;p11"/>
          <p:cNvCxnSpPr/>
          <p:nvPr/>
        </p:nvCxnSpPr>
        <p:spPr>
          <a:xfrm rot="10800000" flipH="1">
            <a:off x="717472" y="4094912"/>
            <a:ext cx="5831136" cy="1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66" name="Google Shape;366;p11"/>
          <p:cNvSpPr txBox="1"/>
          <p:nvPr/>
        </p:nvSpPr>
        <p:spPr>
          <a:xfrm>
            <a:off x="1302903" y="716167"/>
            <a:ext cx="4749029" cy="880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38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ANIMAL HEALTH SOLUTIONS</a:t>
            </a:r>
            <a:endParaRPr/>
          </a:p>
        </p:txBody>
      </p:sp>
      <p:cxnSp>
        <p:nvCxnSpPr>
          <p:cNvPr id="367" name="Google Shape;367;p11"/>
          <p:cNvCxnSpPr/>
          <p:nvPr/>
        </p:nvCxnSpPr>
        <p:spPr>
          <a:xfrm rot="10800000" flipH="1">
            <a:off x="-5813691" y="1601532"/>
            <a:ext cx="10820396" cy="25673"/>
          </a:xfrm>
          <a:prstGeom prst="straightConnector1">
            <a:avLst/>
          </a:prstGeom>
          <a:noFill/>
          <a:ln w="9525" cap="flat" cmpd="sng">
            <a:solidFill>
              <a:srgbClr val="2B2C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8" name="Google Shape;368;p11"/>
          <p:cNvSpPr txBox="1"/>
          <p:nvPr/>
        </p:nvSpPr>
        <p:spPr>
          <a:xfrm>
            <a:off x="393405" y="4466564"/>
            <a:ext cx="2335242" cy="1602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7142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Vaccinations, parasite control increased GHG emissions intensity by 33-40%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Reducing abortion/calf mortality decrease emissions by 6-14%</a:t>
            </a:r>
            <a:endParaRPr/>
          </a:p>
        </p:txBody>
      </p:sp>
      <p:sp>
        <p:nvSpPr>
          <p:cNvPr id="369" name="Google Shape;369;p11"/>
          <p:cNvSpPr txBox="1"/>
          <p:nvPr/>
        </p:nvSpPr>
        <p:spPr>
          <a:xfrm>
            <a:off x="711199" y="2745211"/>
            <a:ext cx="2104589" cy="10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9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Improved animal health and productivity</a:t>
            </a:r>
            <a:endParaRPr/>
          </a:p>
        </p:txBody>
      </p:sp>
      <p:sp>
        <p:nvSpPr>
          <p:cNvPr id="370" name="Google Shape;370;p11"/>
          <p:cNvSpPr txBox="1"/>
          <p:nvPr/>
        </p:nvSpPr>
        <p:spPr>
          <a:xfrm>
            <a:off x="3353419" y="4466564"/>
            <a:ext cx="2292323" cy="1845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7142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Rift Valley fever epidemics in East Africa – models show 50 million people at risk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Anthrax in Kenya – limited local shifts but new communities facing higher risks</a:t>
            </a:r>
            <a:endParaRPr/>
          </a:p>
        </p:txBody>
      </p:sp>
      <p:sp>
        <p:nvSpPr>
          <p:cNvPr id="371" name="Google Shape;371;p11"/>
          <p:cNvSpPr txBox="1"/>
          <p:nvPr/>
        </p:nvSpPr>
        <p:spPr>
          <a:xfrm>
            <a:off x="3367972" y="2748167"/>
            <a:ext cx="2104589" cy="10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9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Managing infectious disease patterns</a:t>
            </a:r>
            <a:endParaRPr/>
          </a:p>
        </p:txBody>
      </p:sp>
      <p:sp>
        <p:nvSpPr>
          <p:cNvPr id="372" name="Google Shape;372;p11"/>
          <p:cNvSpPr txBox="1"/>
          <p:nvPr/>
        </p:nvSpPr>
        <p:spPr>
          <a:xfrm>
            <a:off x="6784963" y="4671395"/>
            <a:ext cx="4458968" cy="1436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88913" marR="0" lvl="0" indent="-171450" algn="l" rtl="0">
              <a:lnSpc>
                <a:spcPct val="1212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Baseline data on animal health-link to GHG</a:t>
            </a:r>
            <a:endParaRPr/>
          </a:p>
          <a:p>
            <a:pPr marL="188913" marR="0" lvl="0" indent="-171450" algn="l" rtl="0">
              <a:lnSpc>
                <a:spcPct val="1212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Develop and scale herd management packages</a:t>
            </a:r>
            <a:endParaRPr/>
          </a:p>
          <a:p>
            <a:pPr marL="188913" marR="0" lvl="0" indent="-171450" algn="l" rtl="0">
              <a:lnSpc>
                <a:spcPct val="121250"/>
              </a:lnSpc>
              <a:spcBef>
                <a:spcPts val="1200"/>
              </a:spcBef>
              <a:spcAft>
                <a:spcPts val="0"/>
              </a:spcAft>
              <a:buClr>
                <a:srgbClr val="242424"/>
              </a:buClr>
              <a:buSzPts val="1600"/>
              <a:buFont typeface="Arial"/>
              <a:buChar char="•"/>
            </a:pPr>
            <a:r>
              <a:rPr lang="en-US" sz="1600" b="1" i="0">
                <a:solidFill>
                  <a:srgbClr val="242424"/>
                </a:solidFill>
                <a:latin typeface="Calibri"/>
                <a:ea typeface="Calibri"/>
                <a:cs typeface="Calibri"/>
                <a:sym typeface="Calibri"/>
              </a:rPr>
              <a:t>Risk mapping and epidemiological analyses</a:t>
            </a:r>
            <a:endParaRPr/>
          </a:p>
          <a:p>
            <a:pPr marL="188913" marR="0" lvl="0" indent="-171450" algn="l" rtl="0">
              <a:lnSpc>
                <a:spcPct val="121250"/>
              </a:lnSpc>
              <a:spcBef>
                <a:spcPts val="1200"/>
              </a:spcBef>
              <a:spcAft>
                <a:spcPts val="0"/>
              </a:spcAft>
              <a:buClr>
                <a:srgbClr val="242424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rgbClr val="242424"/>
                </a:solidFill>
                <a:latin typeface="Calibri"/>
                <a:ea typeface="Calibri"/>
                <a:cs typeface="Calibri"/>
                <a:sym typeface="Calibri"/>
              </a:rPr>
              <a:t>Climate-disease forecasting for early detection</a:t>
            </a:r>
            <a:endParaRPr sz="1600" b="1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grpSp>
        <p:nvGrpSpPr>
          <p:cNvPr id="373" name="Google Shape;373;p11"/>
          <p:cNvGrpSpPr/>
          <p:nvPr/>
        </p:nvGrpSpPr>
        <p:grpSpPr>
          <a:xfrm>
            <a:off x="3353420" y="4051863"/>
            <a:ext cx="92451" cy="92451"/>
            <a:chOff x="0" y="0"/>
            <a:chExt cx="812800" cy="812800"/>
          </a:xfrm>
        </p:grpSpPr>
        <p:sp>
          <p:nvSpPr>
            <p:cNvPr id="374" name="Google Shape;374;p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11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1775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6" name="Google Shape;376;p11"/>
          <p:cNvGrpSpPr/>
          <p:nvPr/>
        </p:nvGrpSpPr>
        <p:grpSpPr>
          <a:xfrm>
            <a:off x="671247" y="4051863"/>
            <a:ext cx="92451" cy="92451"/>
            <a:chOff x="0" y="0"/>
            <a:chExt cx="812800" cy="812800"/>
          </a:xfrm>
        </p:grpSpPr>
        <p:sp>
          <p:nvSpPr>
            <p:cNvPr id="377" name="Google Shape;377;p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11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1775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9" name="Google Shape;379;p11"/>
          <p:cNvSpPr/>
          <p:nvPr/>
        </p:nvSpPr>
        <p:spPr>
          <a:xfrm>
            <a:off x="5434120" y="3975531"/>
            <a:ext cx="760020" cy="25810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11"/>
          <p:cNvSpPr/>
          <p:nvPr/>
        </p:nvSpPr>
        <p:spPr>
          <a:xfrm>
            <a:off x="6766429" y="198073"/>
            <a:ext cx="5833292" cy="4105105"/>
          </a:xfrm>
          <a:prstGeom prst="roundRect">
            <a:avLst>
              <a:gd name="adj" fmla="val 8415"/>
            </a:avLst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1" name="Google Shape;38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2916" y="258330"/>
            <a:ext cx="4225916" cy="3953275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11"/>
          <p:cNvSpPr txBox="1"/>
          <p:nvPr/>
        </p:nvSpPr>
        <p:spPr>
          <a:xfrm>
            <a:off x="10419801" y="2542249"/>
            <a:ext cx="1125518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Comparing the distribution of ECF in year 2000s with that of 2030</a:t>
            </a:r>
            <a:endParaRPr/>
          </a:p>
        </p:txBody>
      </p:sp>
      <p:pic>
        <p:nvPicPr>
          <p:cNvPr id="383" name="Google Shape;38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9175" y="1094590"/>
            <a:ext cx="806915" cy="302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2"/>
          <p:cNvSpPr/>
          <p:nvPr/>
        </p:nvSpPr>
        <p:spPr>
          <a:xfrm>
            <a:off x="6548609" y="3874573"/>
            <a:ext cx="2589722" cy="2581528"/>
          </a:xfrm>
          <a:prstGeom prst="rect">
            <a:avLst/>
          </a:prstGeom>
          <a:solidFill>
            <a:srgbClr val="D8E8DE"/>
          </a:solidFill>
          <a:ln w="9525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E7E7E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0" name="Google Shape;390;p12"/>
          <p:cNvCxnSpPr/>
          <p:nvPr/>
        </p:nvCxnSpPr>
        <p:spPr>
          <a:xfrm rot="10800000" flipH="1">
            <a:off x="717472" y="3874572"/>
            <a:ext cx="5831136" cy="1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91" name="Google Shape;391;p12"/>
          <p:cNvSpPr txBox="1"/>
          <p:nvPr/>
        </p:nvSpPr>
        <p:spPr>
          <a:xfrm>
            <a:off x="1255164" y="1034307"/>
            <a:ext cx="10820400" cy="4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38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GENETIC SOLUTIONS</a:t>
            </a:r>
            <a:endParaRPr/>
          </a:p>
        </p:txBody>
      </p:sp>
      <p:cxnSp>
        <p:nvCxnSpPr>
          <p:cNvPr id="392" name="Google Shape;392;p12"/>
          <p:cNvCxnSpPr/>
          <p:nvPr/>
        </p:nvCxnSpPr>
        <p:spPr>
          <a:xfrm rot="10800000" flipH="1">
            <a:off x="-3610343" y="1596349"/>
            <a:ext cx="9128117" cy="21658"/>
          </a:xfrm>
          <a:prstGeom prst="straightConnector1">
            <a:avLst/>
          </a:prstGeom>
          <a:noFill/>
          <a:ln w="9525" cap="flat" cmpd="sng">
            <a:solidFill>
              <a:srgbClr val="2B2C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3" name="Google Shape;393;p12"/>
          <p:cNvSpPr txBox="1"/>
          <p:nvPr/>
        </p:nvSpPr>
        <p:spPr>
          <a:xfrm>
            <a:off x="671247" y="4301309"/>
            <a:ext cx="2057400" cy="1351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7142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Heat stress reduces milk production by 4-14%.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Genetic differences in animal response linked to temp-humidity index.</a:t>
            </a:r>
            <a:endParaRPr/>
          </a:p>
        </p:txBody>
      </p:sp>
      <p:sp>
        <p:nvSpPr>
          <p:cNvPr id="394" name="Google Shape;394;p12"/>
          <p:cNvSpPr txBox="1"/>
          <p:nvPr/>
        </p:nvSpPr>
        <p:spPr>
          <a:xfrm>
            <a:off x="711200" y="2621332"/>
            <a:ext cx="1546074" cy="10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9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Productivity and feed efficiency</a:t>
            </a:r>
            <a:endParaRPr/>
          </a:p>
        </p:txBody>
      </p:sp>
      <p:sp>
        <p:nvSpPr>
          <p:cNvPr id="395" name="Google Shape;395;p12"/>
          <p:cNvSpPr txBox="1"/>
          <p:nvPr/>
        </p:nvSpPr>
        <p:spPr>
          <a:xfrm>
            <a:off x="3353420" y="4301309"/>
            <a:ext cx="2057400" cy="2089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7142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Heritability estimates ~ 0.20 for CH4 ppm, direct selection is feasible.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Accuracy of indirect prediction of CH4 from milk fat%, protein% (MIR) 0.43 so prediction of CH4 is feasible.</a:t>
            </a:r>
            <a:endParaRPr/>
          </a:p>
        </p:txBody>
      </p:sp>
      <p:sp>
        <p:nvSpPr>
          <p:cNvPr id="396" name="Google Shape;396;p12"/>
          <p:cNvSpPr txBox="1"/>
          <p:nvPr/>
        </p:nvSpPr>
        <p:spPr>
          <a:xfrm>
            <a:off x="3367972" y="2624288"/>
            <a:ext cx="2470531" cy="10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9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Direct selection for lower methane emissions</a:t>
            </a:r>
            <a:endParaRPr/>
          </a:p>
        </p:txBody>
      </p:sp>
      <p:sp>
        <p:nvSpPr>
          <p:cNvPr id="397" name="Google Shape;397;p12"/>
          <p:cNvSpPr txBox="1"/>
          <p:nvPr/>
        </p:nvSpPr>
        <p:spPr>
          <a:xfrm>
            <a:off x="6628472" y="4301309"/>
            <a:ext cx="2048880" cy="176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88913" marR="0" lvl="0" indent="-171450" algn="l" rtl="0">
              <a:lnSpc>
                <a:spcPct val="1212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Scalable digital platforms and tools</a:t>
            </a:r>
            <a:endParaRPr/>
          </a:p>
          <a:p>
            <a:pPr marL="188913" marR="0" lvl="0" indent="-171450" algn="l" rtl="0">
              <a:lnSpc>
                <a:spcPct val="1212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Scalable genomic prediction pipelines</a:t>
            </a:r>
            <a:endParaRPr/>
          </a:p>
          <a:p>
            <a:pPr marL="188913" marR="0" lvl="0" indent="-171450" algn="l" rtl="0">
              <a:lnSpc>
                <a:spcPct val="1212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Partnerships and networks</a:t>
            </a:r>
            <a:endParaRPr/>
          </a:p>
        </p:txBody>
      </p:sp>
      <p:grpSp>
        <p:nvGrpSpPr>
          <p:cNvPr id="398" name="Google Shape;398;p12"/>
          <p:cNvGrpSpPr/>
          <p:nvPr/>
        </p:nvGrpSpPr>
        <p:grpSpPr>
          <a:xfrm>
            <a:off x="3353420" y="3831523"/>
            <a:ext cx="92451" cy="92451"/>
            <a:chOff x="0" y="0"/>
            <a:chExt cx="812800" cy="812800"/>
          </a:xfrm>
        </p:grpSpPr>
        <p:sp>
          <p:nvSpPr>
            <p:cNvPr id="399" name="Google Shape;399;p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12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1775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1" name="Google Shape;401;p12"/>
          <p:cNvGrpSpPr/>
          <p:nvPr/>
        </p:nvGrpSpPr>
        <p:grpSpPr>
          <a:xfrm>
            <a:off x="671247" y="3831523"/>
            <a:ext cx="92451" cy="92451"/>
            <a:chOff x="0" y="0"/>
            <a:chExt cx="812800" cy="812800"/>
          </a:xfrm>
        </p:grpSpPr>
        <p:sp>
          <p:nvSpPr>
            <p:cNvPr id="402" name="Google Shape;402;p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2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1775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4" name="Google Shape;404;p12"/>
          <p:cNvSpPr/>
          <p:nvPr/>
        </p:nvSpPr>
        <p:spPr>
          <a:xfrm>
            <a:off x="5434120" y="3755191"/>
            <a:ext cx="760020" cy="25810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12"/>
          <p:cNvSpPr/>
          <p:nvPr/>
        </p:nvSpPr>
        <p:spPr>
          <a:xfrm>
            <a:off x="6311288" y="264192"/>
            <a:ext cx="6591071" cy="3783043"/>
          </a:xfrm>
          <a:prstGeom prst="roundRect">
            <a:avLst>
              <a:gd name="adj" fmla="val 8415"/>
            </a:avLst>
          </a:prstGeom>
          <a:solidFill>
            <a:srgbClr val="BFBFBF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6" name="Google Shape;406;p12"/>
          <p:cNvGrpSpPr/>
          <p:nvPr/>
        </p:nvGrpSpPr>
        <p:grpSpPr>
          <a:xfrm>
            <a:off x="245425" y="716033"/>
            <a:ext cx="889138" cy="889138"/>
            <a:chOff x="245425" y="716033"/>
            <a:chExt cx="889138" cy="889138"/>
          </a:xfrm>
        </p:grpSpPr>
        <p:sp>
          <p:nvSpPr>
            <p:cNvPr id="407" name="Google Shape;407;p12"/>
            <p:cNvSpPr/>
            <p:nvPr/>
          </p:nvSpPr>
          <p:spPr>
            <a:xfrm>
              <a:off x="245425" y="716033"/>
              <a:ext cx="889138" cy="889138"/>
            </a:xfrm>
            <a:prstGeom prst="rect">
              <a:avLst/>
            </a:prstGeom>
            <a:solidFill>
              <a:srgbClr val="712B3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08" name="Google Shape;408;p1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10227" y="809404"/>
              <a:ext cx="657609" cy="69879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09" name="Google Shape;409;p12"/>
          <p:cNvPicPr preferRelativeResize="0"/>
          <p:nvPr/>
        </p:nvPicPr>
        <p:blipFill rotWithShape="1">
          <a:blip r:embed="rId4">
            <a:alphaModFix/>
          </a:blip>
          <a:srcRect l="3437" t="4604" r="13314"/>
          <a:stretch/>
        </p:blipFill>
        <p:spPr>
          <a:xfrm>
            <a:off x="6628472" y="393497"/>
            <a:ext cx="5638629" cy="3591240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12"/>
          <p:cNvSpPr txBox="1"/>
          <p:nvPr/>
        </p:nvSpPr>
        <p:spPr>
          <a:xfrm>
            <a:off x="10380795" y="409631"/>
            <a:ext cx="1565631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FAO, Herrero et al 2013</a:t>
            </a:r>
            <a:endParaRPr/>
          </a:p>
        </p:txBody>
      </p:sp>
      <p:pic>
        <p:nvPicPr>
          <p:cNvPr id="411" name="Google Shape;411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75609" y="4223982"/>
            <a:ext cx="3099955" cy="1924368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12"/>
          <p:cNvSpPr txBox="1"/>
          <p:nvPr/>
        </p:nvSpPr>
        <p:spPr>
          <a:xfrm>
            <a:off x="9367554" y="6165073"/>
            <a:ext cx="2457253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747474"/>
                </a:solidFill>
                <a:latin typeface="Calibri"/>
                <a:ea typeface="Calibri"/>
                <a:cs typeface="Calibri"/>
                <a:sym typeface="Calibri"/>
              </a:rPr>
              <a:t>On-farm detection of methane emissions using a handheld laser methane detector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3"/>
          <p:cNvSpPr/>
          <p:nvPr/>
        </p:nvSpPr>
        <p:spPr>
          <a:xfrm>
            <a:off x="6697895" y="3684571"/>
            <a:ext cx="3071769" cy="2752501"/>
          </a:xfrm>
          <a:prstGeom prst="rect">
            <a:avLst/>
          </a:prstGeom>
          <a:solidFill>
            <a:srgbClr val="D8E8DE"/>
          </a:solidFill>
          <a:ln w="9525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E7E7E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9" name="Google Shape;419;p13"/>
          <p:cNvCxnSpPr/>
          <p:nvPr/>
        </p:nvCxnSpPr>
        <p:spPr>
          <a:xfrm>
            <a:off x="717472" y="3684573"/>
            <a:ext cx="598042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20" name="Google Shape;420;p13"/>
          <p:cNvSpPr txBox="1"/>
          <p:nvPr/>
        </p:nvSpPr>
        <p:spPr>
          <a:xfrm>
            <a:off x="1255164" y="691586"/>
            <a:ext cx="4152998" cy="880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38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ANIMAL NUTRITION SOLUTIONS</a:t>
            </a:r>
            <a:endParaRPr/>
          </a:p>
        </p:txBody>
      </p:sp>
      <p:sp>
        <p:nvSpPr>
          <p:cNvPr id="421" name="Google Shape;421;p13"/>
          <p:cNvSpPr txBox="1"/>
          <p:nvPr/>
        </p:nvSpPr>
        <p:spPr>
          <a:xfrm>
            <a:off x="258968" y="4039750"/>
            <a:ext cx="3412894" cy="2153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7142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Discovery, development and deployment of  '</a:t>
            </a:r>
            <a:r>
              <a:rPr lang="en-US" sz="1400" b="1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low-methane forages</a:t>
            </a: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’ 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Testing feeds/forages and their impact on emissions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High throughput methane screening (SRUC)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Genomics-assisted plant breeding (ILRI + partners)</a:t>
            </a:r>
            <a:endParaRPr/>
          </a:p>
        </p:txBody>
      </p:sp>
      <p:sp>
        <p:nvSpPr>
          <p:cNvPr id="422" name="Google Shape;422;p13"/>
          <p:cNvSpPr txBox="1"/>
          <p:nvPr/>
        </p:nvSpPr>
        <p:spPr>
          <a:xfrm>
            <a:off x="711199" y="2421758"/>
            <a:ext cx="2182423" cy="10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9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Genetic improvement of feeds and forages</a:t>
            </a:r>
            <a:endParaRPr/>
          </a:p>
        </p:txBody>
      </p:sp>
      <p:sp>
        <p:nvSpPr>
          <p:cNvPr id="423" name="Google Shape;423;p13"/>
          <p:cNvSpPr txBox="1"/>
          <p:nvPr/>
        </p:nvSpPr>
        <p:spPr>
          <a:xfrm>
            <a:off x="4033348" y="4039750"/>
            <a:ext cx="2057400" cy="2243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7142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Balanced feed rations and feeding systems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Converting crop residues into high quality animal feed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Exploiting crop germplasm for better quality residues</a:t>
            </a:r>
            <a:endParaRPr/>
          </a:p>
        </p:txBody>
      </p:sp>
      <p:sp>
        <p:nvSpPr>
          <p:cNvPr id="424" name="Google Shape;424;p13"/>
          <p:cNvSpPr txBox="1"/>
          <p:nvPr/>
        </p:nvSpPr>
        <p:spPr>
          <a:xfrm>
            <a:off x="4047901" y="2709487"/>
            <a:ext cx="1396584" cy="666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9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Feeding systems</a:t>
            </a:r>
            <a:endParaRPr/>
          </a:p>
        </p:txBody>
      </p:sp>
      <p:sp>
        <p:nvSpPr>
          <p:cNvPr id="425" name="Google Shape;425;p13"/>
          <p:cNvSpPr txBox="1"/>
          <p:nvPr/>
        </p:nvSpPr>
        <p:spPr>
          <a:xfrm>
            <a:off x="6783572" y="4255776"/>
            <a:ext cx="2986092" cy="1912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88913" marR="0" lvl="0" indent="-171450" algn="l" rtl="0">
              <a:lnSpc>
                <a:spcPct val="1212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Scaling application of digital ‘feed’ tools</a:t>
            </a:r>
            <a:endParaRPr/>
          </a:p>
          <a:p>
            <a:pPr marL="188913" marR="0" lvl="0" indent="-171450" algn="l" rtl="0">
              <a:lnSpc>
                <a:spcPct val="1212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Scaling feed processing</a:t>
            </a:r>
            <a:endParaRPr/>
          </a:p>
          <a:p>
            <a:pPr marL="188913" marR="0" lvl="0" indent="-171450" algn="l" rtl="0">
              <a:lnSpc>
                <a:spcPct val="1212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Release of new feed/food, forage cultivars and varieties</a:t>
            </a:r>
            <a:endParaRPr/>
          </a:p>
          <a:p>
            <a:pPr marL="188913" marR="0" lvl="0" indent="-171450" algn="l" rtl="0">
              <a:lnSpc>
                <a:spcPct val="1212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Seed systems</a:t>
            </a:r>
            <a:endParaRPr/>
          </a:p>
        </p:txBody>
      </p:sp>
      <p:grpSp>
        <p:nvGrpSpPr>
          <p:cNvPr id="426" name="Google Shape;426;p13"/>
          <p:cNvGrpSpPr/>
          <p:nvPr/>
        </p:nvGrpSpPr>
        <p:grpSpPr>
          <a:xfrm>
            <a:off x="4033348" y="3641523"/>
            <a:ext cx="92451" cy="92451"/>
            <a:chOff x="0" y="0"/>
            <a:chExt cx="812800" cy="812800"/>
          </a:xfrm>
        </p:grpSpPr>
        <p:sp>
          <p:nvSpPr>
            <p:cNvPr id="427" name="Google Shape;427;p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13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1775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9" name="Google Shape;429;p13"/>
          <p:cNvGrpSpPr/>
          <p:nvPr/>
        </p:nvGrpSpPr>
        <p:grpSpPr>
          <a:xfrm>
            <a:off x="671247" y="3641523"/>
            <a:ext cx="92451" cy="92451"/>
            <a:chOff x="0" y="0"/>
            <a:chExt cx="812800" cy="812800"/>
          </a:xfrm>
        </p:grpSpPr>
        <p:sp>
          <p:nvSpPr>
            <p:cNvPr id="430" name="Google Shape;430;p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13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1775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2" name="Google Shape;432;p13"/>
          <p:cNvSpPr/>
          <p:nvPr/>
        </p:nvSpPr>
        <p:spPr>
          <a:xfrm>
            <a:off x="5746398" y="3565191"/>
            <a:ext cx="760020" cy="25810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3" name="Google Shape;433;p13"/>
          <p:cNvCxnSpPr/>
          <p:nvPr/>
        </p:nvCxnSpPr>
        <p:spPr>
          <a:xfrm rot="10800000" flipH="1">
            <a:off x="-3046092" y="1584716"/>
            <a:ext cx="8620627" cy="20454"/>
          </a:xfrm>
          <a:prstGeom prst="straightConnector1">
            <a:avLst/>
          </a:prstGeom>
          <a:noFill/>
          <a:ln w="9525" cap="flat" cmpd="sng">
            <a:solidFill>
              <a:srgbClr val="2B2C3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434" name="Google Shape;434;p13"/>
          <p:cNvGrpSpPr/>
          <p:nvPr/>
        </p:nvGrpSpPr>
        <p:grpSpPr>
          <a:xfrm>
            <a:off x="245425" y="716033"/>
            <a:ext cx="889138" cy="889138"/>
            <a:chOff x="245425" y="716033"/>
            <a:chExt cx="889138" cy="889138"/>
          </a:xfrm>
        </p:grpSpPr>
        <p:sp>
          <p:nvSpPr>
            <p:cNvPr id="435" name="Google Shape;435;p13"/>
            <p:cNvSpPr/>
            <p:nvPr/>
          </p:nvSpPr>
          <p:spPr>
            <a:xfrm>
              <a:off x="245425" y="716033"/>
              <a:ext cx="889138" cy="889138"/>
            </a:xfrm>
            <a:prstGeom prst="rect">
              <a:avLst/>
            </a:prstGeom>
            <a:solidFill>
              <a:srgbClr val="712B3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36" name="Google Shape;436;p1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07523" y="876620"/>
              <a:ext cx="527448" cy="60286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37" name="Google Shape;437;p13" descr="A person in a fiel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7993" r="7993"/>
          <a:stretch/>
        </p:blipFill>
        <p:spPr>
          <a:xfrm>
            <a:off x="7046165" y="312204"/>
            <a:ext cx="4568328" cy="35616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8" name="Google Shape;438;p13"/>
          <p:cNvGrpSpPr/>
          <p:nvPr/>
        </p:nvGrpSpPr>
        <p:grpSpPr>
          <a:xfrm>
            <a:off x="9769664" y="3407440"/>
            <a:ext cx="2163368" cy="1601440"/>
            <a:chOff x="9769664" y="3396807"/>
            <a:chExt cx="2163368" cy="1601440"/>
          </a:xfrm>
        </p:grpSpPr>
        <p:pic>
          <p:nvPicPr>
            <p:cNvPr id="439" name="Google Shape;439;p13" descr="A green square with white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9769664" y="3396807"/>
              <a:ext cx="791313" cy="838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0" name="Google Shape;440;p13" descr="A logo with a globe and text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 l="3278" t="22726" b="23330"/>
            <a:stretch/>
          </p:blipFill>
          <p:spPr>
            <a:xfrm>
              <a:off x="10689803" y="3678889"/>
              <a:ext cx="1243229" cy="5662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1" name="Google Shape;441;p13" descr="A black background with red text&#10;&#10;Description automatically generated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791332" y="4397348"/>
              <a:ext cx="854403" cy="6008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2" name="Google Shape;442;p13" descr="A logo with blue dots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0719307" y="4336159"/>
              <a:ext cx="1112342" cy="63562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14"/>
          <p:cNvSpPr/>
          <p:nvPr/>
        </p:nvSpPr>
        <p:spPr>
          <a:xfrm>
            <a:off x="6498070" y="3584517"/>
            <a:ext cx="4606810" cy="2959502"/>
          </a:xfrm>
          <a:prstGeom prst="rect">
            <a:avLst/>
          </a:prstGeom>
          <a:solidFill>
            <a:srgbClr val="D8E8DE"/>
          </a:solidFill>
          <a:ln w="9525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E7E7E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9" name="Google Shape;449;p14"/>
          <p:cNvCxnSpPr/>
          <p:nvPr/>
        </p:nvCxnSpPr>
        <p:spPr>
          <a:xfrm rot="10800000" flipH="1">
            <a:off x="717472" y="3584517"/>
            <a:ext cx="5831136" cy="1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50" name="Google Shape;450;p14"/>
          <p:cNvCxnSpPr/>
          <p:nvPr/>
        </p:nvCxnSpPr>
        <p:spPr>
          <a:xfrm rot="10800000" flipH="1">
            <a:off x="-2430685" y="1608645"/>
            <a:ext cx="7663697" cy="18183"/>
          </a:xfrm>
          <a:prstGeom prst="straightConnector1">
            <a:avLst/>
          </a:prstGeom>
          <a:noFill/>
          <a:ln w="9525" cap="flat" cmpd="sng">
            <a:solidFill>
              <a:srgbClr val="2B2C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1" name="Google Shape;451;p14"/>
          <p:cNvSpPr txBox="1"/>
          <p:nvPr/>
        </p:nvSpPr>
        <p:spPr>
          <a:xfrm>
            <a:off x="671247" y="3868754"/>
            <a:ext cx="2057400" cy="1749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7142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Supports national GHG inventory development &amp; accounting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Identifies effective mitigation strategies 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Established MRV systems</a:t>
            </a:r>
            <a:endParaRPr/>
          </a:p>
        </p:txBody>
      </p:sp>
      <p:sp>
        <p:nvSpPr>
          <p:cNvPr id="452" name="Google Shape;452;p14"/>
          <p:cNvSpPr txBox="1"/>
          <p:nvPr/>
        </p:nvSpPr>
        <p:spPr>
          <a:xfrm>
            <a:off x="711200" y="2262525"/>
            <a:ext cx="2287752" cy="10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9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Establishing local emission factors and inventories</a:t>
            </a:r>
            <a:endParaRPr/>
          </a:p>
        </p:txBody>
      </p:sp>
      <p:sp>
        <p:nvSpPr>
          <p:cNvPr id="453" name="Google Shape;453;p14"/>
          <p:cNvSpPr txBox="1"/>
          <p:nvPr/>
        </p:nvSpPr>
        <p:spPr>
          <a:xfrm>
            <a:off x="3353420" y="3868754"/>
            <a:ext cx="2057400" cy="1845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7142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‘Sees’ incoming and outgoing C and H2O fluxes </a:t>
            </a:r>
            <a:endParaRPr/>
          </a:p>
          <a:p>
            <a:pPr marL="171450" marR="0" lvl="0" indent="-171450" algn="l" rtl="0">
              <a:lnSpc>
                <a:spcPct val="137142"/>
              </a:lnSpc>
              <a:spcBef>
                <a:spcPts val="12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temporal dynamics of C sink or source strength effects of climate change (long-term)</a:t>
            </a:r>
            <a:endParaRPr/>
          </a:p>
        </p:txBody>
      </p:sp>
      <p:sp>
        <p:nvSpPr>
          <p:cNvPr id="454" name="Google Shape;454;p14"/>
          <p:cNvSpPr txBox="1"/>
          <p:nvPr/>
        </p:nvSpPr>
        <p:spPr>
          <a:xfrm>
            <a:off x="3367972" y="2265481"/>
            <a:ext cx="2728028" cy="10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9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Ecosystem CO2, CH4 and H2O exchange in savanna</a:t>
            </a:r>
            <a:endParaRPr/>
          </a:p>
        </p:txBody>
      </p:sp>
      <p:sp>
        <p:nvSpPr>
          <p:cNvPr id="455" name="Google Shape;455;p14"/>
          <p:cNvSpPr txBox="1"/>
          <p:nvPr/>
        </p:nvSpPr>
        <p:spPr>
          <a:xfrm>
            <a:off x="6820497" y="3980638"/>
            <a:ext cx="4184200" cy="2167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88913" marR="0" lvl="0" indent="-171450" algn="l" rtl="0">
              <a:lnSpc>
                <a:spcPct val="1212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Baseline data from local breeds and systems.</a:t>
            </a:r>
            <a:endParaRPr/>
          </a:p>
          <a:p>
            <a:pPr marL="188913" marR="0" lvl="0" indent="-171450" algn="l" rtl="0">
              <a:lnSpc>
                <a:spcPct val="1212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interventions that increase animal productivity, decrease emission intensities.</a:t>
            </a:r>
            <a:endParaRPr/>
          </a:p>
          <a:p>
            <a:pPr marL="188913" marR="0" lvl="0" indent="-171450" algn="l" rtl="0">
              <a:lnSpc>
                <a:spcPct val="1212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Building local capacity in activity data, farm to national inventory, MRV.</a:t>
            </a:r>
            <a:endParaRPr/>
          </a:p>
          <a:p>
            <a:pPr marL="188913" marR="0" lvl="0" indent="-171450" algn="l" rtl="0">
              <a:lnSpc>
                <a:spcPct val="1212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Scaling integrated systems and circular economy approaches</a:t>
            </a:r>
            <a:endParaRPr/>
          </a:p>
        </p:txBody>
      </p:sp>
      <p:grpSp>
        <p:nvGrpSpPr>
          <p:cNvPr id="456" name="Google Shape;456;p14"/>
          <p:cNvGrpSpPr/>
          <p:nvPr/>
        </p:nvGrpSpPr>
        <p:grpSpPr>
          <a:xfrm>
            <a:off x="3353420" y="3541468"/>
            <a:ext cx="92451" cy="92451"/>
            <a:chOff x="0" y="0"/>
            <a:chExt cx="812800" cy="812800"/>
          </a:xfrm>
        </p:grpSpPr>
        <p:sp>
          <p:nvSpPr>
            <p:cNvPr id="457" name="Google Shape;457;p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14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1775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9" name="Google Shape;459;p14"/>
          <p:cNvGrpSpPr/>
          <p:nvPr/>
        </p:nvGrpSpPr>
        <p:grpSpPr>
          <a:xfrm>
            <a:off x="671247" y="3541468"/>
            <a:ext cx="92451" cy="92451"/>
            <a:chOff x="0" y="0"/>
            <a:chExt cx="812800" cy="812800"/>
          </a:xfrm>
        </p:grpSpPr>
        <p:sp>
          <p:nvSpPr>
            <p:cNvPr id="460" name="Google Shape;460;p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14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1775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2" name="Google Shape;462;p14"/>
          <p:cNvSpPr/>
          <p:nvPr/>
        </p:nvSpPr>
        <p:spPr>
          <a:xfrm>
            <a:off x="5434120" y="3465136"/>
            <a:ext cx="760020" cy="25810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3" name="Google Shape;463;p14"/>
          <p:cNvPicPr preferRelativeResize="0"/>
          <p:nvPr/>
        </p:nvPicPr>
        <p:blipFill rotWithShape="1">
          <a:blip r:embed="rId3">
            <a:alphaModFix/>
          </a:blip>
          <a:srcRect l="650" r="35062"/>
          <a:stretch/>
        </p:blipFill>
        <p:spPr>
          <a:xfrm>
            <a:off x="6465020" y="1041317"/>
            <a:ext cx="5749437" cy="2221279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14"/>
          <p:cNvSpPr txBox="1"/>
          <p:nvPr/>
        </p:nvSpPr>
        <p:spPr>
          <a:xfrm>
            <a:off x="1255165" y="704523"/>
            <a:ext cx="5046484" cy="8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76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ENVIRONMENTAL SOLUTIONS</a:t>
            </a:r>
            <a:endParaRPr/>
          </a:p>
        </p:txBody>
      </p:sp>
      <p:sp>
        <p:nvSpPr>
          <p:cNvPr id="465" name="Google Shape;465;p14"/>
          <p:cNvSpPr/>
          <p:nvPr/>
        </p:nvSpPr>
        <p:spPr>
          <a:xfrm>
            <a:off x="245425" y="726307"/>
            <a:ext cx="889138" cy="889138"/>
          </a:xfrm>
          <a:prstGeom prst="rect">
            <a:avLst/>
          </a:prstGeom>
          <a:solidFill>
            <a:srgbClr val="712B3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6" name="Google Shape;466;p14" descr="A logo of a football ball with leaves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1263" y="911061"/>
            <a:ext cx="499771" cy="5178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1"/>
        </a:solidFill>
        <a:effectLst/>
      </p:bgPr>
    </p:bg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5"/>
          <p:cNvSpPr/>
          <p:nvPr/>
        </p:nvSpPr>
        <p:spPr>
          <a:xfrm>
            <a:off x="8346849" y="1787675"/>
            <a:ext cx="3705655" cy="1834091"/>
          </a:xfrm>
          <a:prstGeom prst="rect">
            <a:avLst/>
          </a:prstGeom>
          <a:solidFill>
            <a:srgbClr val="E4E3E0"/>
          </a:solidFill>
          <a:ln w="9525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E7E7E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15"/>
          <p:cNvSpPr/>
          <p:nvPr/>
        </p:nvSpPr>
        <p:spPr>
          <a:xfrm>
            <a:off x="217855" y="1405256"/>
            <a:ext cx="8000170" cy="1834091"/>
          </a:xfrm>
          <a:prstGeom prst="rect">
            <a:avLst/>
          </a:prstGeom>
          <a:solidFill>
            <a:srgbClr val="E4E3E0"/>
          </a:solidFill>
          <a:ln w="9525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E7E7E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15"/>
          <p:cNvSpPr txBox="1"/>
          <p:nvPr/>
        </p:nvSpPr>
        <p:spPr>
          <a:xfrm>
            <a:off x="466161" y="4298354"/>
            <a:ext cx="3727931" cy="2180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Enhancing herd/flock productivity and mitigating methane emissions</a:t>
            </a:r>
            <a:endParaRPr/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B2C3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Digital livestock performance recording and extension services</a:t>
            </a:r>
            <a:endParaRPr/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B2C3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Genetic solutions in feeds (crop residues) and forages.</a:t>
            </a:r>
            <a:endParaRPr/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B2C3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Enhancing livestock and forage seed systems, specifically the delivery aspects</a:t>
            </a:r>
            <a:endParaRPr/>
          </a:p>
        </p:txBody>
      </p:sp>
      <p:sp>
        <p:nvSpPr>
          <p:cNvPr id="474" name="Google Shape;474;p15"/>
          <p:cNvSpPr txBox="1"/>
          <p:nvPr/>
        </p:nvSpPr>
        <p:spPr>
          <a:xfrm>
            <a:off x="4666632" y="4635105"/>
            <a:ext cx="3020781" cy="16022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Rangeland dynamics (prediction of pasture, herds, production).</a:t>
            </a:r>
            <a:endParaRPr/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B2C3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Build the climate resilience of pastoralists.</a:t>
            </a:r>
            <a:endParaRPr/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B2C3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Low emissions development – especially carbon sequestration.</a:t>
            </a:r>
            <a:endParaRPr/>
          </a:p>
        </p:txBody>
      </p:sp>
      <p:sp>
        <p:nvSpPr>
          <p:cNvPr id="475" name="Google Shape;475;p15"/>
          <p:cNvSpPr txBox="1"/>
          <p:nvPr/>
        </p:nvSpPr>
        <p:spPr>
          <a:xfrm>
            <a:off x="8595485" y="4821242"/>
            <a:ext cx="3295609" cy="1435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GHG emission factors</a:t>
            </a:r>
            <a:endParaRPr/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B2C3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Support national GHG inventories, accounting and MRV</a:t>
            </a:r>
            <a:endParaRPr/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B2C3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Mitigation strategies</a:t>
            </a:r>
            <a:endParaRPr/>
          </a:p>
          <a:p>
            <a:pPr marL="171450" marR="0" lvl="0" indent="-698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rgbClr val="2B2C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p15"/>
          <p:cNvSpPr txBox="1"/>
          <p:nvPr/>
        </p:nvSpPr>
        <p:spPr>
          <a:xfrm>
            <a:off x="647087" y="72642"/>
            <a:ext cx="7870827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Ballmer Group investment</a:t>
            </a:r>
            <a:endParaRPr sz="4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7" name="Google Shape;477;p15" descr="A herd of cattle in a fiel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3482" t="7309" r="9064" b="11177"/>
          <a:stretch/>
        </p:blipFill>
        <p:spPr>
          <a:xfrm>
            <a:off x="4505444" y="2520296"/>
            <a:ext cx="3532098" cy="1942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15" descr="A group of people standing around a fence with goats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1453" t="8038" r="3524" b="22901"/>
          <a:stretch/>
        </p:blipFill>
        <p:spPr>
          <a:xfrm>
            <a:off x="402514" y="2181834"/>
            <a:ext cx="3924677" cy="1928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15" descr="A cow eating grass in a barn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t="12666" b="14316"/>
          <a:stretch/>
        </p:blipFill>
        <p:spPr>
          <a:xfrm>
            <a:off x="8538640" y="2704721"/>
            <a:ext cx="3409297" cy="1944149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15"/>
          <p:cNvSpPr txBox="1"/>
          <p:nvPr/>
        </p:nvSpPr>
        <p:spPr>
          <a:xfrm>
            <a:off x="4565626" y="1816809"/>
            <a:ext cx="347191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8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RESTORE AND SUSTAIN PASTORAL COMMUNITIES AND RANGELANDS</a:t>
            </a:r>
            <a:endParaRPr/>
          </a:p>
        </p:txBody>
      </p:sp>
      <p:sp>
        <p:nvSpPr>
          <p:cNvPr id="481" name="Google Shape;481;p15"/>
          <p:cNvSpPr txBox="1"/>
          <p:nvPr/>
        </p:nvSpPr>
        <p:spPr>
          <a:xfrm>
            <a:off x="8580590" y="2026096"/>
            <a:ext cx="3471915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8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CLIMATE SMART LIVESTOCK SYSTEMS: emissions &amp; circularity</a:t>
            </a:r>
            <a:endParaRPr/>
          </a:p>
        </p:txBody>
      </p:sp>
      <p:sp>
        <p:nvSpPr>
          <p:cNvPr id="482" name="Google Shape;482;p15"/>
          <p:cNvSpPr txBox="1"/>
          <p:nvPr/>
        </p:nvSpPr>
        <p:spPr>
          <a:xfrm>
            <a:off x="468154" y="1532663"/>
            <a:ext cx="2535761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8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LIVESTOCK GENETICS AND PRODUCTION SOLUTIONS </a:t>
            </a:r>
            <a:endParaRPr/>
          </a:p>
        </p:txBody>
      </p:sp>
      <p:sp>
        <p:nvSpPr>
          <p:cNvPr id="483" name="Google Shape;483;p15"/>
          <p:cNvSpPr/>
          <p:nvPr/>
        </p:nvSpPr>
        <p:spPr>
          <a:xfrm flipH="1">
            <a:off x="480516" y="340735"/>
            <a:ext cx="72705" cy="762000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7E7E1"/>
        </a:solidFill>
        <a:effectLst/>
      </p:bgPr>
    </p:bg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9" name="Google Shape;489;p16"/>
          <p:cNvGrpSpPr/>
          <p:nvPr/>
        </p:nvGrpSpPr>
        <p:grpSpPr>
          <a:xfrm>
            <a:off x="838200" y="1573094"/>
            <a:ext cx="10515600" cy="4350274"/>
            <a:chOff x="0" y="531"/>
            <a:chExt cx="10515600" cy="4350274"/>
          </a:xfrm>
        </p:grpSpPr>
        <p:sp>
          <p:nvSpPr>
            <p:cNvPr id="490" name="Google Shape;490;p16"/>
            <p:cNvSpPr/>
            <p:nvPr/>
          </p:nvSpPr>
          <p:spPr>
            <a:xfrm>
              <a:off x="0" y="10313"/>
              <a:ext cx="10515600" cy="1242935"/>
            </a:xfrm>
            <a:prstGeom prst="roundRect">
              <a:avLst>
                <a:gd name="adj" fmla="val 10000"/>
              </a:avLst>
            </a:prstGeom>
            <a:solidFill>
              <a:srgbClr val="CBD3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16"/>
            <p:cNvSpPr/>
            <p:nvPr/>
          </p:nvSpPr>
          <p:spPr>
            <a:xfrm>
              <a:off x="375988" y="280191"/>
              <a:ext cx="683614" cy="683614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16"/>
            <p:cNvSpPr/>
            <p:nvPr/>
          </p:nvSpPr>
          <p:spPr>
            <a:xfrm>
              <a:off x="1435590" y="53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16"/>
            <p:cNvSpPr txBox="1"/>
            <p:nvPr/>
          </p:nvSpPr>
          <p:spPr>
            <a:xfrm>
              <a:off x="1435590" y="53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1525" tIns="131525" rIns="131525" bIns="131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Arial"/>
                <a:buNone/>
              </a:pPr>
              <a:r>
                <a:rPr lang="en-US" sz="25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Crowd in interested partners and stakeholders</a:t>
              </a:r>
              <a:endParaRPr/>
            </a:p>
          </p:txBody>
        </p:sp>
        <p:sp>
          <p:nvSpPr>
            <p:cNvPr id="494" name="Google Shape;494;p16"/>
            <p:cNvSpPr/>
            <p:nvPr/>
          </p:nvSpPr>
          <p:spPr>
            <a:xfrm>
              <a:off x="0" y="1554201"/>
              <a:ext cx="10515600" cy="1242935"/>
            </a:xfrm>
            <a:prstGeom prst="roundRect">
              <a:avLst>
                <a:gd name="adj" fmla="val 10000"/>
              </a:avLst>
            </a:prstGeom>
            <a:solidFill>
              <a:srgbClr val="CBD3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16"/>
            <p:cNvSpPr/>
            <p:nvPr/>
          </p:nvSpPr>
          <p:spPr>
            <a:xfrm>
              <a:off x="375988" y="1833861"/>
              <a:ext cx="683614" cy="683614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16"/>
            <p:cNvSpPr/>
            <p:nvPr/>
          </p:nvSpPr>
          <p:spPr>
            <a:xfrm>
              <a:off x="1435590" y="155420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16"/>
            <p:cNvSpPr txBox="1"/>
            <p:nvPr/>
          </p:nvSpPr>
          <p:spPr>
            <a:xfrm>
              <a:off x="1435590" y="155420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1525" tIns="131525" rIns="131525" bIns="131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Arial"/>
                <a:buNone/>
              </a:pPr>
              <a:r>
                <a:rPr lang="en-US" sz="25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Discuss with other emerging alliances around livestock and climate how to add value</a:t>
              </a:r>
              <a:endParaRPr/>
            </a:p>
          </p:txBody>
        </p:sp>
        <p:sp>
          <p:nvSpPr>
            <p:cNvPr id="498" name="Google Shape;498;p16"/>
            <p:cNvSpPr/>
            <p:nvPr/>
          </p:nvSpPr>
          <p:spPr>
            <a:xfrm>
              <a:off x="0" y="3107870"/>
              <a:ext cx="10515600" cy="1242935"/>
            </a:xfrm>
            <a:prstGeom prst="roundRect">
              <a:avLst>
                <a:gd name="adj" fmla="val 10000"/>
              </a:avLst>
            </a:prstGeom>
            <a:solidFill>
              <a:srgbClr val="CBD3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16"/>
            <p:cNvSpPr/>
            <p:nvPr/>
          </p:nvSpPr>
          <p:spPr>
            <a:xfrm>
              <a:off x="375988" y="3387531"/>
              <a:ext cx="683614" cy="683614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6"/>
            <p:cNvSpPr/>
            <p:nvPr/>
          </p:nvSpPr>
          <p:spPr>
            <a:xfrm>
              <a:off x="1435590" y="3107870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16"/>
            <p:cNvSpPr txBox="1"/>
            <p:nvPr/>
          </p:nvSpPr>
          <p:spPr>
            <a:xfrm>
              <a:off x="1435590" y="3107870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1525" tIns="131525" rIns="131525" bIns="131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Arial"/>
                <a:buNone/>
              </a:pPr>
              <a:r>
                <a:rPr lang="en-US" sz="25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Co-develop the vision, the potential scale and modalities</a:t>
              </a:r>
              <a:endParaRPr/>
            </a:p>
          </p:txBody>
        </p:sp>
      </p:grpSp>
      <p:sp>
        <p:nvSpPr>
          <p:cNvPr id="502" name="Google Shape;502;p16"/>
          <p:cNvSpPr txBox="1"/>
          <p:nvPr/>
        </p:nvSpPr>
        <p:spPr>
          <a:xfrm>
            <a:off x="1068284" y="835531"/>
            <a:ext cx="3770558" cy="576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What next</a:t>
            </a:r>
            <a:endParaRPr/>
          </a:p>
        </p:txBody>
      </p:sp>
      <p:sp>
        <p:nvSpPr>
          <p:cNvPr id="503" name="Google Shape;503;p16"/>
          <p:cNvSpPr/>
          <p:nvPr/>
        </p:nvSpPr>
        <p:spPr>
          <a:xfrm>
            <a:off x="838200" y="786695"/>
            <a:ext cx="73676" cy="576056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4" name="Google Shape;504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25329" y="0"/>
            <a:ext cx="5682158" cy="35931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0" name="Google Shape;510;p17"/>
          <p:cNvCxnSpPr/>
          <p:nvPr/>
        </p:nvCxnSpPr>
        <p:spPr>
          <a:xfrm rot="10800000" flipH="1">
            <a:off x="-25606" y="2294431"/>
            <a:ext cx="12217606" cy="33557"/>
          </a:xfrm>
          <a:prstGeom prst="straightConnector1">
            <a:avLst/>
          </a:prstGeom>
          <a:noFill/>
          <a:ln w="9525" cap="flat" cmpd="sng">
            <a:solidFill>
              <a:srgbClr val="53593E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11" name="Google Shape;511;p17"/>
          <p:cNvSpPr/>
          <p:nvPr/>
        </p:nvSpPr>
        <p:spPr>
          <a:xfrm>
            <a:off x="703636" y="1690108"/>
            <a:ext cx="5062856" cy="1267739"/>
          </a:xfrm>
          <a:prstGeom prst="roundRect">
            <a:avLst>
              <a:gd name="adj" fmla="val 16667"/>
            </a:avLst>
          </a:prstGeom>
          <a:solidFill>
            <a:srgbClr val="E4E3E0"/>
          </a:solidFill>
          <a:ln w="9525" cap="flat" cmpd="sng">
            <a:solidFill>
              <a:srgbClr val="53593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17"/>
          <p:cNvSpPr/>
          <p:nvPr/>
        </p:nvSpPr>
        <p:spPr>
          <a:xfrm>
            <a:off x="6132161" y="1682544"/>
            <a:ext cx="5356203" cy="1267739"/>
          </a:xfrm>
          <a:prstGeom prst="roundRect">
            <a:avLst>
              <a:gd name="adj" fmla="val 16667"/>
            </a:avLst>
          </a:prstGeom>
          <a:solidFill>
            <a:srgbClr val="E4E3E0"/>
          </a:solidFill>
          <a:ln w="9525" cap="flat" cmpd="sng">
            <a:solidFill>
              <a:srgbClr val="53593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13" name="Google Shape;513;p17"/>
          <p:cNvGrpSpPr/>
          <p:nvPr/>
        </p:nvGrpSpPr>
        <p:grpSpPr>
          <a:xfrm>
            <a:off x="2282421" y="3371002"/>
            <a:ext cx="1787500" cy="2971604"/>
            <a:chOff x="2298463" y="3371002"/>
            <a:chExt cx="1787500" cy="2971604"/>
          </a:xfrm>
        </p:grpSpPr>
        <p:pic>
          <p:nvPicPr>
            <p:cNvPr id="514" name="Google Shape;514;p17" descr="A person with a red scarf and a red scarf on her head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305413" y="3371002"/>
              <a:ext cx="1780550" cy="1212548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515" name="Google Shape;515;p17"/>
            <p:cNvSpPr/>
            <p:nvPr/>
          </p:nvSpPr>
          <p:spPr>
            <a:xfrm rot="10800000">
              <a:off x="2298463" y="4543506"/>
              <a:ext cx="1787499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6" name="Google Shape;516;p17"/>
          <p:cNvGrpSpPr/>
          <p:nvPr/>
        </p:nvGrpSpPr>
        <p:grpSpPr>
          <a:xfrm>
            <a:off x="357422" y="3366512"/>
            <a:ext cx="1779236" cy="2976094"/>
            <a:chOff x="373464" y="3366512"/>
            <a:chExt cx="1779236" cy="2976094"/>
          </a:xfrm>
        </p:grpSpPr>
        <p:pic>
          <p:nvPicPr>
            <p:cNvPr id="517" name="Google Shape;517;p17" descr="A group of people sitting at a table raising their hands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l="9924" t="15562" r="12434" b="15047"/>
            <a:stretch/>
          </p:blipFill>
          <p:spPr>
            <a:xfrm>
              <a:off x="373470" y="3366512"/>
              <a:ext cx="1779230" cy="1192619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518" name="Google Shape;518;p17"/>
            <p:cNvSpPr/>
            <p:nvPr/>
          </p:nvSpPr>
          <p:spPr>
            <a:xfrm rot="10800000">
              <a:off x="373464" y="4543506"/>
              <a:ext cx="1776181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9" name="Google Shape;519;p17"/>
          <p:cNvGrpSpPr/>
          <p:nvPr/>
        </p:nvGrpSpPr>
        <p:grpSpPr>
          <a:xfrm>
            <a:off x="4225688" y="3378850"/>
            <a:ext cx="1797502" cy="2963756"/>
            <a:chOff x="4241730" y="3378850"/>
            <a:chExt cx="1797502" cy="2963756"/>
          </a:xfrm>
        </p:grpSpPr>
        <p:pic>
          <p:nvPicPr>
            <p:cNvPr id="520" name="Google Shape;520;p17" descr="A person in a blue robe holding a cell phone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241730" y="3378850"/>
              <a:ext cx="1797501" cy="1198034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521" name="Google Shape;521;p17"/>
            <p:cNvSpPr/>
            <p:nvPr/>
          </p:nvSpPr>
          <p:spPr>
            <a:xfrm rot="10800000">
              <a:off x="4241731" y="4543506"/>
              <a:ext cx="1797501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2" name="Google Shape;522;p17"/>
          <p:cNvGrpSpPr/>
          <p:nvPr/>
        </p:nvGrpSpPr>
        <p:grpSpPr>
          <a:xfrm>
            <a:off x="6196000" y="3391997"/>
            <a:ext cx="1781779" cy="2950609"/>
            <a:chOff x="6212042" y="3391997"/>
            <a:chExt cx="1781779" cy="2950609"/>
          </a:xfrm>
        </p:grpSpPr>
        <p:pic>
          <p:nvPicPr>
            <p:cNvPr id="523" name="Google Shape;523;p17" descr="A person selling food at a street market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 l="5137"/>
            <a:stretch/>
          </p:blipFill>
          <p:spPr>
            <a:xfrm>
              <a:off x="6213271" y="3391997"/>
              <a:ext cx="1780550" cy="1189997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524" name="Google Shape;524;p17"/>
            <p:cNvSpPr/>
            <p:nvPr/>
          </p:nvSpPr>
          <p:spPr>
            <a:xfrm rot="10800000">
              <a:off x="6212042" y="4543506"/>
              <a:ext cx="1781778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5" name="Google Shape;525;p17"/>
          <p:cNvGrpSpPr/>
          <p:nvPr/>
        </p:nvGrpSpPr>
        <p:grpSpPr>
          <a:xfrm>
            <a:off x="10078133" y="3391997"/>
            <a:ext cx="1777331" cy="2950609"/>
            <a:chOff x="10094175" y="3391997"/>
            <a:chExt cx="1777331" cy="2950609"/>
          </a:xfrm>
        </p:grpSpPr>
        <p:pic>
          <p:nvPicPr>
            <p:cNvPr id="526" name="Google Shape;526;p17" descr="A person using a device to measure the quality of a sample&#10;&#10;Description automatically generated with medium confidence"/>
            <p:cNvPicPr preferRelativeResize="0"/>
            <p:nvPr/>
          </p:nvPicPr>
          <p:blipFill rotWithShape="1">
            <a:blip r:embed="rId7">
              <a:alphaModFix/>
            </a:blip>
            <a:srcRect l="7566" t="545" r="346" b="7369"/>
            <a:stretch/>
          </p:blipFill>
          <p:spPr>
            <a:xfrm>
              <a:off x="10094175" y="3391997"/>
              <a:ext cx="1777331" cy="1184887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527" name="Google Shape;527;p17"/>
            <p:cNvSpPr/>
            <p:nvPr/>
          </p:nvSpPr>
          <p:spPr>
            <a:xfrm rot="10800000">
              <a:off x="10094175" y="4543506"/>
              <a:ext cx="1777330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8" name="Google Shape;528;p17"/>
          <p:cNvGrpSpPr/>
          <p:nvPr/>
        </p:nvGrpSpPr>
        <p:grpSpPr>
          <a:xfrm>
            <a:off x="8132318" y="3371002"/>
            <a:ext cx="1808823" cy="2971604"/>
            <a:chOff x="8148360" y="3371002"/>
            <a:chExt cx="1808823" cy="2971604"/>
          </a:xfrm>
        </p:grpSpPr>
        <p:pic>
          <p:nvPicPr>
            <p:cNvPr id="529" name="Google Shape;529;p17" descr="A group of people standing around a table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 l="5181" t="3075" r="5181" b="7285"/>
            <a:stretch/>
          </p:blipFill>
          <p:spPr>
            <a:xfrm>
              <a:off x="8148360" y="3371002"/>
              <a:ext cx="1808823" cy="1205882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530" name="Google Shape;530;p17"/>
            <p:cNvSpPr/>
            <p:nvPr/>
          </p:nvSpPr>
          <p:spPr>
            <a:xfrm rot="10800000">
              <a:off x="8148360" y="4543506"/>
              <a:ext cx="1808822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1" name="Google Shape;531;p17"/>
          <p:cNvSpPr txBox="1">
            <a:spLocks noGrp="1"/>
          </p:cNvSpPr>
          <p:nvPr>
            <p:ph type="title" idx="4294967295"/>
          </p:nvPr>
        </p:nvSpPr>
        <p:spPr>
          <a:xfrm>
            <a:off x="972350" y="457006"/>
            <a:ext cx="10294687" cy="960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b="1">
                <a:latin typeface="Calibri"/>
                <a:ea typeface="Calibri"/>
                <a:cs typeface="Calibri"/>
                <a:sym typeface="Calibri"/>
              </a:rPr>
              <a:t>The livestock and climate solutions hub</a:t>
            </a:r>
            <a:endParaRPr/>
          </a:p>
        </p:txBody>
      </p:sp>
      <p:sp>
        <p:nvSpPr>
          <p:cNvPr id="532" name="Google Shape;532;p17"/>
          <p:cNvSpPr txBox="1"/>
          <p:nvPr/>
        </p:nvSpPr>
        <p:spPr>
          <a:xfrm>
            <a:off x="1239364" y="1828044"/>
            <a:ext cx="4119716" cy="1059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-U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multi-stakeholder approach 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transitioning LMIC’s livestock systems to net-zero, healthy, resilient, and profitable food systems by 2040</a:t>
            </a:r>
            <a:endParaRPr/>
          </a:p>
        </p:txBody>
      </p:sp>
      <p:sp>
        <p:nvSpPr>
          <p:cNvPr id="533" name="Google Shape;533;p17"/>
          <p:cNvSpPr txBox="1"/>
          <p:nvPr/>
        </p:nvSpPr>
        <p:spPr>
          <a:xfrm>
            <a:off x="6536394" y="1807688"/>
            <a:ext cx="4638044" cy="106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aim is to co-develop and scale </a:t>
            </a:r>
            <a:r>
              <a:rPr lang="en-U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net-zero emission livestock systems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that build resilient, productive and equitable livelihood systems in LMICs</a:t>
            </a:r>
            <a:endParaRPr/>
          </a:p>
        </p:txBody>
      </p:sp>
      <p:sp>
        <p:nvSpPr>
          <p:cNvPr id="534" name="Google Shape;534;p17"/>
          <p:cNvSpPr txBox="1"/>
          <p:nvPr/>
        </p:nvSpPr>
        <p:spPr>
          <a:xfrm>
            <a:off x="561682" y="4740803"/>
            <a:ext cx="1405141" cy="1374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convening 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multi-stakeholder platform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collaboration and sharing best practices</a:t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17"/>
          <p:cNvSpPr txBox="1"/>
          <p:nvPr/>
        </p:nvSpPr>
        <p:spPr>
          <a:xfrm>
            <a:off x="2437746" y="4740803"/>
            <a:ext cx="1515419" cy="1143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Co-design approaches to transformative </a:t>
            </a:r>
            <a:r>
              <a:rPr lang="en-US" sz="1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low-emission livestock development</a:t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6" name="Google Shape;536;p17"/>
          <p:cNvSpPr txBox="1"/>
          <p:nvPr/>
        </p:nvSpPr>
        <p:spPr>
          <a:xfrm>
            <a:off x="4383169" y="4740803"/>
            <a:ext cx="1515419" cy="1374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Bundling technologies 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enhance productivity in genetics, animal health, and nutrition</a:t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7" name="Google Shape;537;p17"/>
          <p:cNvSpPr txBox="1"/>
          <p:nvPr/>
        </p:nvSpPr>
        <p:spPr>
          <a:xfrm>
            <a:off x="6389777" y="4871168"/>
            <a:ext cx="1358550" cy="1143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Scaling demand-driven solutions 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through public, private, and NGO partnerships</a:t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8" name="Google Shape;538;p17"/>
          <p:cNvSpPr txBox="1"/>
          <p:nvPr/>
        </p:nvSpPr>
        <p:spPr>
          <a:xfrm>
            <a:off x="8358590" y="4871168"/>
            <a:ext cx="1334678" cy="1143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Strengthening 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sustainable livestock policies 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increasing investments</a:t>
            </a:r>
            <a:endParaRPr sz="14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9" name="Google Shape;539;p17"/>
          <p:cNvSpPr txBox="1"/>
          <p:nvPr/>
        </p:nvSpPr>
        <p:spPr>
          <a:xfrm>
            <a:off x="10371669" y="4740803"/>
            <a:ext cx="1203417" cy="1374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Measuring 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 on GHG emissions 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supporting 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NDC framework and IPCC targets</a:t>
            </a:r>
            <a:endParaRPr sz="14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Google Shape;540;p17"/>
          <p:cNvSpPr/>
          <p:nvPr/>
        </p:nvSpPr>
        <p:spPr>
          <a:xfrm flipH="1">
            <a:off x="747635" y="557644"/>
            <a:ext cx="72705" cy="762000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1"/>
        </a:solidFill>
        <a:effectLst/>
      </p:bgPr>
    </p:bg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8"/>
          <p:cNvSpPr txBox="1"/>
          <p:nvPr/>
        </p:nvSpPr>
        <p:spPr>
          <a:xfrm>
            <a:off x="1255645" y="3675112"/>
            <a:ext cx="4575140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International Livestock Research Institute (ILRI) works to improve peoples’ lives in low- and middle-income countries through livestock science that contributes to equitable and resilient livestock systems in order to deliver food systems transformation with climate and environmental benefits. Co-hosted by Kenya and Ethiopia, it has regional or country offices throughout Africa and Asia.  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rgbClr val="53593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53593E"/>
                </a:solidFill>
                <a:latin typeface="Calibri"/>
                <a:ea typeface="Calibri"/>
                <a:cs typeface="Calibri"/>
                <a:sym typeface="Calibri"/>
              </a:rPr>
              <a:t>ILRI.org  |  CGIAR.org</a:t>
            </a:r>
            <a:endParaRPr sz="1100" b="1">
              <a:solidFill>
                <a:srgbClr val="53593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6" name="Google Shape;546;p18" descr="A collage of people and animal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b="2156"/>
          <a:stretch/>
        </p:blipFill>
        <p:spPr>
          <a:xfrm>
            <a:off x="6361216" y="491606"/>
            <a:ext cx="5129144" cy="6330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7" name="Google Shape;547;p18" descr="A number with numbers and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60169" y="2776454"/>
            <a:ext cx="2834621" cy="746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1928232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"/>
          <p:cNvSpPr/>
          <p:nvPr/>
        </p:nvSpPr>
        <p:spPr>
          <a:xfrm>
            <a:off x="5532068" y="919014"/>
            <a:ext cx="7005108" cy="4875858"/>
          </a:xfrm>
          <a:prstGeom prst="roundRect">
            <a:avLst>
              <a:gd name="adj" fmla="val 8415"/>
            </a:avLst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9" name="Google Shape;159;p2"/>
          <p:cNvGrpSpPr/>
          <p:nvPr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0" name="Google Shape;160;p2"/>
            <p:cNvSpPr/>
            <p:nvPr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2"/>
            <p:cNvSpPr/>
            <p:nvPr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2"/>
            <p:cNvSpPr/>
            <p:nvPr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2"/>
            <p:cNvSpPr/>
            <p:nvPr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2"/>
            <p:cNvSpPr/>
            <p:nvPr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2"/>
            <p:cNvSpPr/>
            <p:nvPr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2"/>
            <p:cNvSpPr/>
            <p:nvPr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7" name="Google Shape;167;p2"/>
          <p:cNvSpPr txBox="1">
            <a:spLocks noGrp="1"/>
          </p:cNvSpPr>
          <p:nvPr>
            <p:ph type="title" idx="4294967295"/>
          </p:nvPr>
        </p:nvSpPr>
        <p:spPr>
          <a:xfrm>
            <a:off x="884397" y="910030"/>
            <a:ext cx="2855913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b="1">
                <a:latin typeface="Calibri"/>
                <a:ea typeface="Calibri"/>
                <a:cs typeface="Calibri"/>
                <a:sym typeface="Calibri"/>
              </a:rPr>
              <a:t>Outline</a:t>
            </a:r>
            <a:endParaRPr/>
          </a:p>
        </p:txBody>
      </p:sp>
      <p:pic>
        <p:nvPicPr>
          <p:cNvPr id="168" name="Google Shape;16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7755" y="1067282"/>
            <a:ext cx="6342043" cy="4557667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"/>
          <p:cNvSpPr txBox="1"/>
          <p:nvPr/>
        </p:nvSpPr>
        <p:spPr>
          <a:xfrm>
            <a:off x="653043" y="2189491"/>
            <a:ext cx="4416724" cy="3707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3A467"/>
              </a:buClr>
              <a:buSzPct val="89000"/>
              <a:buFont typeface="Noto Sans Symbols"/>
              <a:buChar char="▪"/>
            </a:pP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is the </a:t>
            </a:r>
            <a:r>
              <a:rPr lang="en-US"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Livestock and Climate solutions Hub</a:t>
            </a: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  <a:p>
            <a:pPr marL="228600" marR="0" lvl="0" indent="-228600" algn="l" rtl="0">
              <a:lnSpc>
                <a:spcPct val="120000"/>
              </a:lnSpc>
              <a:spcBef>
                <a:spcPts val="1050"/>
              </a:spcBef>
              <a:spcAft>
                <a:spcPts val="0"/>
              </a:spcAft>
              <a:buClr>
                <a:srgbClr val="A3A467"/>
              </a:buClr>
              <a:buSzPct val="89000"/>
              <a:buFont typeface="Noto Sans Symbols"/>
              <a:buChar char="▪"/>
            </a:pP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development challenge</a:t>
            </a:r>
            <a:endParaRPr/>
          </a:p>
          <a:p>
            <a:pPr marL="228600" marR="0" lvl="0" indent="-228600" algn="l" rtl="0">
              <a:lnSpc>
                <a:spcPct val="120000"/>
              </a:lnSpc>
              <a:spcBef>
                <a:spcPts val="1050"/>
              </a:spcBef>
              <a:spcAft>
                <a:spcPts val="0"/>
              </a:spcAft>
              <a:buClr>
                <a:srgbClr val="A3A467"/>
              </a:buClr>
              <a:buSzPct val="89000"/>
              <a:buFont typeface="Noto Sans Symbols"/>
              <a:buChar char="▪"/>
            </a:pP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Framing the climate smart livestock approach to the climate agenda</a:t>
            </a:r>
            <a:endParaRPr/>
          </a:p>
          <a:p>
            <a:pPr marL="228600" marR="0" lvl="0" indent="-228600" algn="l" rtl="0">
              <a:lnSpc>
                <a:spcPct val="120000"/>
              </a:lnSpc>
              <a:spcBef>
                <a:spcPts val="1050"/>
              </a:spcBef>
              <a:spcAft>
                <a:spcPts val="0"/>
              </a:spcAft>
              <a:buClr>
                <a:srgbClr val="A3A467"/>
              </a:buClr>
              <a:buSzPct val="89000"/>
              <a:buFont typeface="Noto Sans Symbols"/>
              <a:buChar char="▪"/>
            </a:pP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climate smart livestock science snapshot.</a:t>
            </a:r>
            <a:endParaRPr/>
          </a:p>
          <a:p>
            <a:pPr marL="228600" marR="0" lvl="0" indent="-228600" algn="l" rtl="0">
              <a:lnSpc>
                <a:spcPct val="120000"/>
              </a:lnSpc>
              <a:spcBef>
                <a:spcPts val="1050"/>
              </a:spcBef>
              <a:spcAft>
                <a:spcPts val="0"/>
              </a:spcAft>
              <a:buClr>
                <a:srgbClr val="A3A467"/>
              </a:buClr>
              <a:buSzPct val="89000"/>
              <a:buFont typeface="Noto Sans Symbols"/>
              <a:buChar char="▪"/>
            </a:pP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Next steps</a:t>
            </a:r>
            <a:endParaRPr/>
          </a:p>
        </p:txBody>
      </p:sp>
      <p:sp>
        <p:nvSpPr>
          <p:cNvPr id="170" name="Google Shape;170;p2"/>
          <p:cNvSpPr/>
          <p:nvPr/>
        </p:nvSpPr>
        <p:spPr>
          <a:xfrm flipH="1">
            <a:off x="723810" y="1154352"/>
            <a:ext cx="72705" cy="762000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6" name="Google Shape;176;p3"/>
          <p:cNvCxnSpPr/>
          <p:nvPr/>
        </p:nvCxnSpPr>
        <p:spPr>
          <a:xfrm rot="10800000" flipH="1">
            <a:off x="-25606" y="2294431"/>
            <a:ext cx="12217606" cy="33557"/>
          </a:xfrm>
          <a:prstGeom prst="straightConnector1">
            <a:avLst/>
          </a:prstGeom>
          <a:noFill/>
          <a:ln w="9525" cap="flat" cmpd="sng">
            <a:solidFill>
              <a:srgbClr val="53593E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7" name="Google Shape;177;p3"/>
          <p:cNvSpPr/>
          <p:nvPr/>
        </p:nvSpPr>
        <p:spPr>
          <a:xfrm>
            <a:off x="703636" y="1690108"/>
            <a:ext cx="5062856" cy="1267739"/>
          </a:xfrm>
          <a:prstGeom prst="roundRect">
            <a:avLst>
              <a:gd name="adj" fmla="val 16667"/>
            </a:avLst>
          </a:prstGeom>
          <a:solidFill>
            <a:srgbClr val="E4E3E0"/>
          </a:solidFill>
          <a:ln w="9525" cap="flat" cmpd="sng">
            <a:solidFill>
              <a:srgbClr val="53593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"/>
          <p:cNvSpPr/>
          <p:nvPr/>
        </p:nvSpPr>
        <p:spPr>
          <a:xfrm>
            <a:off x="6132161" y="1682544"/>
            <a:ext cx="5356203" cy="1267739"/>
          </a:xfrm>
          <a:prstGeom prst="roundRect">
            <a:avLst>
              <a:gd name="adj" fmla="val 16667"/>
            </a:avLst>
          </a:prstGeom>
          <a:solidFill>
            <a:srgbClr val="E4E3E0"/>
          </a:solidFill>
          <a:ln w="9525" cap="flat" cmpd="sng">
            <a:solidFill>
              <a:srgbClr val="53593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9" name="Google Shape;179;p3"/>
          <p:cNvGrpSpPr/>
          <p:nvPr/>
        </p:nvGrpSpPr>
        <p:grpSpPr>
          <a:xfrm>
            <a:off x="2282421" y="3371002"/>
            <a:ext cx="1787500" cy="2971604"/>
            <a:chOff x="2298463" y="3371002"/>
            <a:chExt cx="1787500" cy="2971604"/>
          </a:xfrm>
        </p:grpSpPr>
        <p:pic>
          <p:nvPicPr>
            <p:cNvPr id="180" name="Google Shape;180;p3" descr="A person with a red scarf and a red scarf on her head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305413" y="3371002"/>
              <a:ext cx="1780550" cy="1212548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81" name="Google Shape;181;p3"/>
            <p:cNvSpPr/>
            <p:nvPr/>
          </p:nvSpPr>
          <p:spPr>
            <a:xfrm rot="10800000">
              <a:off x="2298463" y="4543506"/>
              <a:ext cx="1787499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2" name="Google Shape;182;p3"/>
          <p:cNvGrpSpPr/>
          <p:nvPr/>
        </p:nvGrpSpPr>
        <p:grpSpPr>
          <a:xfrm>
            <a:off x="357422" y="3366512"/>
            <a:ext cx="1779236" cy="2976094"/>
            <a:chOff x="373464" y="3366512"/>
            <a:chExt cx="1779236" cy="2976094"/>
          </a:xfrm>
        </p:grpSpPr>
        <p:pic>
          <p:nvPicPr>
            <p:cNvPr id="183" name="Google Shape;183;p3" descr="A group of people sitting at a table raising their hands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l="9924" t="15562" r="12434" b="15047"/>
            <a:stretch/>
          </p:blipFill>
          <p:spPr>
            <a:xfrm>
              <a:off x="373470" y="3366512"/>
              <a:ext cx="1779230" cy="1192619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84" name="Google Shape;184;p3"/>
            <p:cNvSpPr/>
            <p:nvPr/>
          </p:nvSpPr>
          <p:spPr>
            <a:xfrm rot="10800000">
              <a:off x="373464" y="4543506"/>
              <a:ext cx="1776181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5" name="Google Shape;185;p3"/>
          <p:cNvGrpSpPr/>
          <p:nvPr/>
        </p:nvGrpSpPr>
        <p:grpSpPr>
          <a:xfrm>
            <a:off x="4225688" y="3378850"/>
            <a:ext cx="1797502" cy="2963756"/>
            <a:chOff x="4241730" y="3378850"/>
            <a:chExt cx="1797502" cy="2963756"/>
          </a:xfrm>
        </p:grpSpPr>
        <p:pic>
          <p:nvPicPr>
            <p:cNvPr id="186" name="Google Shape;186;p3" descr="A person in a blue robe holding a cell phone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241730" y="3378850"/>
              <a:ext cx="1797501" cy="1198034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87" name="Google Shape;187;p3"/>
            <p:cNvSpPr/>
            <p:nvPr/>
          </p:nvSpPr>
          <p:spPr>
            <a:xfrm rot="10800000">
              <a:off x="4241731" y="4543506"/>
              <a:ext cx="1797501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8" name="Google Shape;188;p3"/>
          <p:cNvGrpSpPr/>
          <p:nvPr/>
        </p:nvGrpSpPr>
        <p:grpSpPr>
          <a:xfrm>
            <a:off x="6196000" y="3391997"/>
            <a:ext cx="1781779" cy="2950609"/>
            <a:chOff x="6212042" y="3391997"/>
            <a:chExt cx="1781779" cy="2950609"/>
          </a:xfrm>
        </p:grpSpPr>
        <p:pic>
          <p:nvPicPr>
            <p:cNvPr id="189" name="Google Shape;189;p3" descr="A person selling food at a street market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 l="5137"/>
            <a:stretch/>
          </p:blipFill>
          <p:spPr>
            <a:xfrm>
              <a:off x="6213271" y="3391997"/>
              <a:ext cx="1780550" cy="1189997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90" name="Google Shape;190;p3"/>
            <p:cNvSpPr/>
            <p:nvPr/>
          </p:nvSpPr>
          <p:spPr>
            <a:xfrm rot="10800000">
              <a:off x="6212042" y="4543506"/>
              <a:ext cx="1781778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1" name="Google Shape;191;p3"/>
          <p:cNvGrpSpPr/>
          <p:nvPr/>
        </p:nvGrpSpPr>
        <p:grpSpPr>
          <a:xfrm>
            <a:off x="10078133" y="3391997"/>
            <a:ext cx="1777331" cy="2950609"/>
            <a:chOff x="10094175" y="3391997"/>
            <a:chExt cx="1777331" cy="2950609"/>
          </a:xfrm>
        </p:grpSpPr>
        <p:pic>
          <p:nvPicPr>
            <p:cNvPr id="192" name="Google Shape;192;p3" descr="A person using a device to measure the quality of a sample&#10;&#10;Description automatically generated with medium confidence"/>
            <p:cNvPicPr preferRelativeResize="0"/>
            <p:nvPr/>
          </p:nvPicPr>
          <p:blipFill rotWithShape="1">
            <a:blip r:embed="rId7">
              <a:alphaModFix/>
            </a:blip>
            <a:srcRect l="7566" t="545" r="346" b="7369"/>
            <a:stretch/>
          </p:blipFill>
          <p:spPr>
            <a:xfrm>
              <a:off x="10094175" y="3391997"/>
              <a:ext cx="1777331" cy="1184887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93" name="Google Shape;193;p3"/>
            <p:cNvSpPr/>
            <p:nvPr/>
          </p:nvSpPr>
          <p:spPr>
            <a:xfrm rot="10800000">
              <a:off x="10094175" y="4543506"/>
              <a:ext cx="1777330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4" name="Google Shape;194;p3"/>
          <p:cNvGrpSpPr/>
          <p:nvPr/>
        </p:nvGrpSpPr>
        <p:grpSpPr>
          <a:xfrm>
            <a:off x="8132318" y="3371002"/>
            <a:ext cx="1808823" cy="2971604"/>
            <a:chOff x="8148360" y="3371002"/>
            <a:chExt cx="1808823" cy="2971604"/>
          </a:xfrm>
        </p:grpSpPr>
        <p:pic>
          <p:nvPicPr>
            <p:cNvPr id="195" name="Google Shape;195;p3" descr="A group of people standing around a table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 l="5181" t="3075" r="5181" b="7285"/>
            <a:stretch/>
          </p:blipFill>
          <p:spPr>
            <a:xfrm>
              <a:off x="8148360" y="3371002"/>
              <a:ext cx="1808823" cy="1205882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  <a:effectLst>
              <a:outerShdw blurRad="50800" dist="38100" algn="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96" name="Google Shape;196;p3"/>
            <p:cNvSpPr/>
            <p:nvPr/>
          </p:nvSpPr>
          <p:spPr>
            <a:xfrm rot="10800000">
              <a:off x="8148360" y="4543506"/>
              <a:ext cx="1808822" cy="1799100"/>
            </a:xfrm>
            <a:prstGeom prst="round2SameRect">
              <a:avLst>
                <a:gd name="adj1" fmla="val 9965"/>
                <a:gd name="adj2" fmla="val 0"/>
              </a:avLst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7" name="Google Shape;197;p3"/>
          <p:cNvSpPr txBox="1">
            <a:spLocks noGrp="1"/>
          </p:cNvSpPr>
          <p:nvPr>
            <p:ph type="title" idx="4294967295"/>
          </p:nvPr>
        </p:nvSpPr>
        <p:spPr>
          <a:xfrm>
            <a:off x="972350" y="457006"/>
            <a:ext cx="10294687" cy="960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b="1">
                <a:latin typeface="Calibri"/>
                <a:ea typeface="Calibri"/>
                <a:cs typeface="Calibri"/>
                <a:sym typeface="Calibri"/>
              </a:rPr>
              <a:t>The livestock and climate solutions hub</a:t>
            </a:r>
            <a:endParaRPr/>
          </a:p>
        </p:txBody>
      </p:sp>
      <p:sp>
        <p:nvSpPr>
          <p:cNvPr id="198" name="Google Shape;198;p3"/>
          <p:cNvSpPr txBox="1"/>
          <p:nvPr/>
        </p:nvSpPr>
        <p:spPr>
          <a:xfrm>
            <a:off x="1239364" y="1828044"/>
            <a:ext cx="4119716" cy="1059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multi-stakeholder approach </a:t>
            </a: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transitioning LMIC’s livestock systems to net-zero, healthy, resilient, and profitable food systems by 2040</a:t>
            </a:r>
            <a:endParaRPr/>
          </a:p>
        </p:txBody>
      </p:sp>
      <p:sp>
        <p:nvSpPr>
          <p:cNvPr id="199" name="Google Shape;199;p3"/>
          <p:cNvSpPr txBox="1"/>
          <p:nvPr/>
        </p:nvSpPr>
        <p:spPr>
          <a:xfrm>
            <a:off x="6536394" y="1807688"/>
            <a:ext cx="4638044" cy="106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aim is to co-develop and scale </a:t>
            </a: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net-zero emission livestock systems</a:t>
            </a: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that build resilient, productive and equitable livelihood systems in LMICs</a:t>
            </a:r>
            <a:endParaRPr/>
          </a:p>
        </p:txBody>
      </p:sp>
      <p:sp>
        <p:nvSpPr>
          <p:cNvPr id="200" name="Google Shape;200;p3"/>
          <p:cNvSpPr txBox="1"/>
          <p:nvPr/>
        </p:nvSpPr>
        <p:spPr>
          <a:xfrm>
            <a:off x="561682" y="4740803"/>
            <a:ext cx="1405141" cy="1374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convening </a:t>
            </a: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multi-stakeholder platform</a:t>
            </a: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collaboration and sharing best practices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"/>
          <p:cNvSpPr txBox="1"/>
          <p:nvPr/>
        </p:nvSpPr>
        <p:spPr>
          <a:xfrm>
            <a:off x="2437746" y="4740803"/>
            <a:ext cx="1515419" cy="1143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Co-design approaches to transformative </a:t>
            </a:r>
            <a:r>
              <a:rPr lang="en-US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low-emission livestock development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"/>
          <p:cNvSpPr txBox="1"/>
          <p:nvPr/>
        </p:nvSpPr>
        <p:spPr>
          <a:xfrm>
            <a:off x="4383169" y="4740803"/>
            <a:ext cx="1515419" cy="1374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Bundling technologies </a:t>
            </a: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enhance productivity in genetics, animal health, and nutrition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"/>
          <p:cNvSpPr txBox="1"/>
          <p:nvPr/>
        </p:nvSpPr>
        <p:spPr>
          <a:xfrm>
            <a:off x="6389777" y="4871168"/>
            <a:ext cx="1358550" cy="1143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Scaling demand-driven solutions </a:t>
            </a: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through public, private, and NGO partnerships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"/>
          <p:cNvSpPr txBox="1"/>
          <p:nvPr/>
        </p:nvSpPr>
        <p:spPr>
          <a:xfrm>
            <a:off x="8358590" y="4871168"/>
            <a:ext cx="1334678" cy="1143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Strengthening </a:t>
            </a: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sustainable livestock policies </a:t>
            </a: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increasing investments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"/>
          <p:cNvSpPr txBox="1"/>
          <p:nvPr/>
        </p:nvSpPr>
        <p:spPr>
          <a:xfrm>
            <a:off x="10371669" y="4740803"/>
            <a:ext cx="1203417" cy="1374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Measuring </a:t>
            </a: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 on GHG emissions </a:t>
            </a: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supporting </a:t>
            </a: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NDC framework and IPCC targets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"/>
          <p:cNvSpPr/>
          <p:nvPr/>
        </p:nvSpPr>
        <p:spPr>
          <a:xfrm flipH="1">
            <a:off x="747635" y="557644"/>
            <a:ext cx="72705" cy="762000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"/>
          <p:cNvSpPr txBox="1"/>
          <p:nvPr/>
        </p:nvSpPr>
        <p:spPr>
          <a:xfrm>
            <a:off x="1298528" y="2028447"/>
            <a:ext cx="3251505" cy="47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6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THE VISION</a:t>
            </a:r>
            <a:endParaRPr/>
          </a:p>
        </p:txBody>
      </p:sp>
      <p:grpSp>
        <p:nvGrpSpPr>
          <p:cNvPr id="213" name="Google Shape;213;p4"/>
          <p:cNvGrpSpPr/>
          <p:nvPr/>
        </p:nvGrpSpPr>
        <p:grpSpPr>
          <a:xfrm>
            <a:off x="4947484" y="734227"/>
            <a:ext cx="6315505" cy="5325937"/>
            <a:chOff x="1139235" y="54346"/>
            <a:chExt cx="6315505" cy="5325937"/>
          </a:xfrm>
        </p:grpSpPr>
        <p:sp>
          <p:nvSpPr>
            <p:cNvPr id="214" name="Google Shape;214;p4"/>
            <p:cNvSpPr/>
            <p:nvPr/>
          </p:nvSpPr>
          <p:spPr>
            <a:xfrm>
              <a:off x="2822201" y="54346"/>
              <a:ext cx="2826007" cy="2826007"/>
            </a:xfrm>
            <a:prstGeom prst="ellipse">
              <a:avLst/>
            </a:prstGeom>
            <a:solidFill>
              <a:srgbClr val="3A7D22">
                <a:alpha val="49803"/>
              </a:srgbClr>
            </a:solidFill>
            <a:ln w="19050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4"/>
            <p:cNvSpPr txBox="1"/>
            <p:nvPr/>
          </p:nvSpPr>
          <p:spPr>
            <a:xfrm>
              <a:off x="3466631" y="566091"/>
              <a:ext cx="1537146" cy="6340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Research for climate smart Innovations </a:t>
              </a: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4"/>
            <p:cNvSpPr/>
            <p:nvPr/>
          </p:nvSpPr>
          <p:spPr>
            <a:xfrm>
              <a:off x="3515597" y="1304311"/>
              <a:ext cx="3939143" cy="2826007"/>
            </a:xfrm>
            <a:prstGeom prst="ellipse">
              <a:avLst/>
            </a:prstGeom>
            <a:solidFill>
              <a:srgbClr val="BF4F14">
                <a:alpha val="49803"/>
              </a:srgbClr>
            </a:solidFill>
            <a:ln w="19050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4"/>
            <p:cNvSpPr txBox="1"/>
            <p:nvPr/>
          </p:nvSpPr>
          <p:spPr>
            <a:xfrm>
              <a:off x="5858550" y="1948741"/>
              <a:ext cx="1071305" cy="15371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Policy and support for NDCs</a:t>
              </a:r>
              <a:endParaRPr/>
            </a:p>
          </p:txBody>
        </p:sp>
        <p:sp>
          <p:nvSpPr>
            <p:cNvPr id="218" name="Google Shape;218;p4"/>
            <p:cNvSpPr/>
            <p:nvPr/>
          </p:nvSpPr>
          <p:spPr>
            <a:xfrm>
              <a:off x="2822201" y="2554276"/>
              <a:ext cx="2826007" cy="2826007"/>
            </a:xfrm>
            <a:prstGeom prst="ellipse">
              <a:avLst/>
            </a:prstGeom>
            <a:solidFill>
              <a:srgbClr val="1F5C99">
                <a:alpha val="49803"/>
              </a:srgbClr>
            </a:solidFill>
            <a:ln w="19050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4"/>
            <p:cNvSpPr txBox="1"/>
            <p:nvPr/>
          </p:nvSpPr>
          <p:spPr>
            <a:xfrm>
              <a:off x="3466631" y="4234466"/>
              <a:ext cx="1537146" cy="6340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Scaling innovations through partnerships</a:t>
              </a: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4"/>
            <p:cNvSpPr/>
            <p:nvPr/>
          </p:nvSpPr>
          <p:spPr>
            <a:xfrm>
              <a:off x="1139235" y="1348566"/>
              <a:ext cx="3692009" cy="2737497"/>
            </a:xfrm>
            <a:prstGeom prst="ellipse">
              <a:avLst/>
            </a:prstGeom>
            <a:solidFill>
              <a:srgbClr val="FFC000">
                <a:alpha val="49803"/>
              </a:srgbClr>
            </a:solidFill>
            <a:ln w="19050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4"/>
            <p:cNvSpPr txBox="1"/>
            <p:nvPr/>
          </p:nvSpPr>
          <p:spPr>
            <a:xfrm>
              <a:off x="1631191" y="1972813"/>
              <a:ext cx="1004093" cy="14890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Convening multistakeholder platforms</a:t>
              </a:r>
              <a:endParaRPr/>
            </a:p>
          </p:txBody>
        </p:sp>
      </p:grpSp>
      <p:sp>
        <p:nvSpPr>
          <p:cNvPr id="222" name="Google Shape;222;p4"/>
          <p:cNvSpPr txBox="1"/>
          <p:nvPr/>
        </p:nvSpPr>
        <p:spPr>
          <a:xfrm>
            <a:off x="874723" y="2808714"/>
            <a:ext cx="3522348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Transitioning to climate-smart livestock systems through adaptation and mitigation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4"/>
          <p:cNvSpPr/>
          <p:nvPr/>
        </p:nvSpPr>
        <p:spPr>
          <a:xfrm>
            <a:off x="6978354" y="2299113"/>
            <a:ext cx="2289112" cy="2196165"/>
          </a:xfrm>
          <a:prstGeom prst="ellipse">
            <a:avLst/>
          </a:prstGeom>
          <a:solidFill>
            <a:srgbClr val="E97132"/>
          </a:solidFill>
          <a:ln w="19050" cap="flat" cmpd="sng">
            <a:solidFill>
              <a:srgbClr val="622F1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Livestock and Climate Solutions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Hub</a:t>
            </a:r>
            <a:endParaRPr/>
          </a:p>
        </p:txBody>
      </p:sp>
      <p:sp>
        <p:nvSpPr>
          <p:cNvPr id="224" name="Google Shape;224;p4"/>
          <p:cNvSpPr/>
          <p:nvPr/>
        </p:nvSpPr>
        <p:spPr>
          <a:xfrm flipH="1">
            <a:off x="979773" y="1746322"/>
            <a:ext cx="72705" cy="762000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5"/>
          <p:cNvSpPr txBox="1"/>
          <p:nvPr/>
        </p:nvSpPr>
        <p:spPr>
          <a:xfrm>
            <a:off x="1803977" y="1025001"/>
            <a:ext cx="3770558" cy="1665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The development challenge</a:t>
            </a:r>
            <a:endParaRPr/>
          </a:p>
        </p:txBody>
      </p:sp>
      <p:sp>
        <p:nvSpPr>
          <p:cNvPr id="231" name="Google Shape;231;p5"/>
          <p:cNvSpPr txBox="1"/>
          <p:nvPr/>
        </p:nvSpPr>
        <p:spPr>
          <a:xfrm>
            <a:off x="8228738" y="715845"/>
            <a:ext cx="3472803" cy="283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Rapid population increases</a:t>
            </a:r>
            <a:endParaRPr/>
          </a:p>
        </p:txBody>
      </p:sp>
      <p:sp>
        <p:nvSpPr>
          <p:cNvPr id="232" name="Google Shape;232;p5"/>
          <p:cNvSpPr txBox="1"/>
          <p:nvPr/>
        </p:nvSpPr>
        <p:spPr>
          <a:xfrm>
            <a:off x="8228739" y="2937467"/>
            <a:ext cx="2821155" cy="283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Urbanization</a:t>
            </a:r>
            <a:endParaRPr/>
          </a:p>
        </p:txBody>
      </p:sp>
      <p:sp>
        <p:nvSpPr>
          <p:cNvPr id="233" name="Google Shape;233;p5"/>
          <p:cNvSpPr txBox="1"/>
          <p:nvPr/>
        </p:nvSpPr>
        <p:spPr>
          <a:xfrm>
            <a:off x="8228740" y="1139157"/>
            <a:ext cx="648298" cy="269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2050:</a:t>
            </a:r>
            <a:endParaRPr/>
          </a:p>
        </p:txBody>
      </p:sp>
      <p:cxnSp>
        <p:nvCxnSpPr>
          <p:cNvPr id="234" name="Google Shape;234;p5"/>
          <p:cNvCxnSpPr/>
          <p:nvPr/>
        </p:nvCxnSpPr>
        <p:spPr>
          <a:xfrm>
            <a:off x="8228739" y="479959"/>
            <a:ext cx="945847" cy="0"/>
          </a:xfrm>
          <a:prstGeom prst="straightConnector1">
            <a:avLst/>
          </a:prstGeom>
          <a:noFill/>
          <a:ln w="47625" cap="flat" cmpd="sng">
            <a:solidFill>
              <a:srgbClr val="A3A467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5" name="Google Shape;235;p5"/>
          <p:cNvCxnSpPr/>
          <p:nvPr/>
        </p:nvCxnSpPr>
        <p:spPr>
          <a:xfrm>
            <a:off x="8228739" y="2673177"/>
            <a:ext cx="945847" cy="0"/>
          </a:xfrm>
          <a:prstGeom prst="straightConnector1">
            <a:avLst/>
          </a:prstGeom>
          <a:noFill/>
          <a:ln w="47625" cap="flat" cmpd="sng">
            <a:solidFill>
              <a:srgbClr val="A3A467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6" name="Google Shape;236;p5"/>
          <p:cNvCxnSpPr/>
          <p:nvPr/>
        </p:nvCxnSpPr>
        <p:spPr>
          <a:xfrm>
            <a:off x="8228739" y="4242945"/>
            <a:ext cx="945847" cy="0"/>
          </a:xfrm>
          <a:prstGeom prst="straightConnector1">
            <a:avLst/>
          </a:prstGeom>
          <a:noFill/>
          <a:ln w="47625" cap="flat" cmpd="sng">
            <a:solidFill>
              <a:srgbClr val="A3A467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7" name="Google Shape;237;p5"/>
          <p:cNvSpPr txBox="1"/>
          <p:nvPr/>
        </p:nvSpPr>
        <p:spPr>
          <a:xfrm>
            <a:off x="8918147" y="1139157"/>
            <a:ext cx="2727449" cy="538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Asia 5.3 billion (+41%)</a:t>
            </a:r>
            <a:endParaRPr/>
          </a:p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Africa 2.5 billion (+209%)</a:t>
            </a:r>
            <a:endParaRPr/>
          </a:p>
        </p:txBody>
      </p:sp>
      <p:sp>
        <p:nvSpPr>
          <p:cNvPr id="238" name="Google Shape;238;p5"/>
          <p:cNvSpPr txBox="1"/>
          <p:nvPr/>
        </p:nvSpPr>
        <p:spPr>
          <a:xfrm>
            <a:off x="8269848" y="3338656"/>
            <a:ext cx="648298" cy="269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2018:</a:t>
            </a:r>
            <a:endParaRPr/>
          </a:p>
        </p:txBody>
      </p:sp>
      <p:sp>
        <p:nvSpPr>
          <p:cNvPr id="239" name="Google Shape;239;p5"/>
          <p:cNvSpPr txBox="1"/>
          <p:nvPr/>
        </p:nvSpPr>
        <p:spPr>
          <a:xfrm>
            <a:off x="8877039" y="3332295"/>
            <a:ext cx="882868" cy="269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-55%</a:t>
            </a:r>
            <a:endParaRPr/>
          </a:p>
        </p:txBody>
      </p:sp>
      <p:sp>
        <p:nvSpPr>
          <p:cNvPr id="240" name="Google Shape;240;p5"/>
          <p:cNvSpPr txBox="1"/>
          <p:nvPr/>
        </p:nvSpPr>
        <p:spPr>
          <a:xfrm>
            <a:off x="8269848" y="3689141"/>
            <a:ext cx="648298" cy="269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2050:</a:t>
            </a:r>
            <a:endParaRPr/>
          </a:p>
        </p:txBody>
      </p:sp>
      <p:sp>
        <p:nvSpPr>
          <p:cNvPr id="241" name="Google Shape;241;p5"/>
          <p:cNvSpPr txBox="1"/>
          <p:nvPr/>
        </p:nvSpPr>
        <p:spPr>
          <a:xfrm>
            <a:off x="8877039" y="3682780"/>
            <a:ext cx="1072054" cy="269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-68%</a:t>
            </a:r>
            <a:endParaRPr/>
          </a:p>
        </p:txBody>
      </p:sp>
      <p:sp>
        <p:nvSpPr>
          <p:cNvPr id="242" name="Google Shape;242;p5"/>
          <p:cNvSpPr txBox="1"/>
          <p:nvPr/>
        </p:nvSpPr>
        <p:spPr>
          <a:xfrm>
            <a:off x="8228739" y="1848936"/>
            <a:ext cx="648298" cy="269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2100:</a:t>
            </a:r>
            <a:endParaRPr/>
          </a:p>
        </p:txBody>
      </p:sp>
      <p:sp>
        <p:nvSpPr>
          <p:cNvPr id="243" name="Google Shape;243;p5"/>
          <p:cNvSpPr txBox="1"/>
          <p:nvPr/>
        </p:nvSpPr>
        <p:spPr>
          <a:xfrm>
            <a:off x="8918146" y="1842575"/>
            <a:ext cx="2213965" cy="538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Asia 4.8 billion </a:t>
            </a:r>
            <a:endParaRPr/>
          </a:p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Africa 4.5 billion</a:t>
            </a:r>
            <a:endParaRPr/>
          </a:p>
        </p:txBody>
      </p:sp>
      <p:sp>
        <p:nvSpPr>
          <p:cNvPr id="244" name="Google Shape;244;p5"/>
          <p:cNvSpPr txBox="1"/>
          <p:nvPr/>
        </p:nvSpPr>
        <p:spPr>
          <a:xfrm>
            <a:off x="8228739" y="4392144"/>
            <a:ext cx="3719421" cy="1572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Demographic shifts</a:t>
            </a:r>
            <a:endParaRPr/>
          </a:p>
          <a:p>
            <a:pPr marL="0" marR="0" lvl="0" indent="0" algn="l" rtl="0">
              <a:lnSpc>
                <a:spcPct val="12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High income inequality</a:t>
            </a:r>
            <a:endParaRPr/>
          </a:p>
          <a:p>
            <a:pPr marL="0" marR="0" lvl="0" indent="0" algn="l" rtl="0">
              <a:lnSpc>
                <a:spcPct val="12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Climate change</a:t>
            </a:r>
            <a:endParaRPr/>
          </a:p>
          <a:p>
            <a:pPr marL="0" marR="0" lvl="0" indent="0" algn="l" rtl="0">
              <a:lnSpc>
                <a:spcPct val="12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Natural resource degradation</a:t>
            </a:r>
            <a:endParaRPr/>
          </a:p>
        </p:txBody>
      </p:sp>
      <p:pic>
        <p:nvPicPr>
          <p:cNvPr id="245" name="Google Shape;245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327480"/>
            <a:ext cx="3870797" cy="2565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29859" y="3316948"/>
            <a:ext cx="3870797" cy="2581768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5"/>
          <p:cNvSpPr/>
          <p:nvPr/>
        </p:nvSpPr>
        <p:spPr>
          <a:xfrm>
            <a:off x="1425610" y="976164"/>
            <a:ext cx="83699" cy="1679495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6"/>
          <p:cNvSpPr/>
          <p:nvPr/>
        </p:nvSpPr>
        <p:spPr>
          <a:xfrm>
            <a:off x="5303001" y="3853695"/>
            <a:ext cx="5959166" cy="2720726"/>
          </a:xfrm>
          <a:prstGeom prst="rect">
            <a:avLst/>
          </a:prstGeom>
          <a:solidFill>
            <a:srgbClr val="E4E3E0"/>
          </a:solidFill>
          <a:ln w="9525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E7E7E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6"/>
          <p:cNvSpPr/>
          <p:nvPr/>
        </p:nvSpPr>
        <p:spPr>
          <a:xfrm>
            <a:off x="8669437" y="915891"/>
            <a:ext cx="3161803" cy="2620490"/>
          </a:xfrm>
          <a:prstGeom prst="rect">
            <a:avLst/>
          </a:prstGeom>
          <a:solidFill>
            <a:srgbClr val="E4E3E0"/>
          </a:solidFill>
          <a:ln w="9525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E7E7E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6"/>
          <p:cNvSpPr/>
          <p:nvPr/>
        </p:nvSpPr>
        <p:spPr>
          <a:xfrm>
            <a:off x="4827522" y="915890"/>
            <a:ext cx="3264120" cy="2513101"/>
          </a:xfrm>
          <a:prstGeom prst="rect">
            <a:avLst/>
          </a:prstGeom>
          <a:solidFill>
            <a:srgbClr val="E4E3E0"/>
          </a:solidFill>
          <a:ln w="9525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E7E7E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6"/>
          <p:cNvSpPr txBox="1"/>
          <p:nvPr/>
        </p:nvSpPr>
        <p:spPr>
          <a:xfrm>
            <a:off x="665093" y="2380904"/>
            <a:ext cx="3264120" cy="884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Demand for milk, meat, eggs is driven by population, rising incomes and urbanization </a:t>
            </a:r>
            <a:endParaRPr/>
          </a:p>
        </p:txBody>
      </p:sp>
      <p:sp>
        <p:nvSpPr>
          <p:cNvPr id="257" name="Google Shape;257;p6"/>
          <p:cNvSpPr txBox="1"/>
          <p:nvPr/>
        </p:nvSpPr>
        <p:spPr>
          <a:xfrm>
            <a:off x="665092" y="3833287"/>
            <a:ext cx="3523000" cy="269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Projected demand (2010 to 2030)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6"/>
          <p:cNvSpPr txBox="1"/>
          <p:nvPr/>
        </p:nvSpPr>
        <p:spPr>
          <a:xfrm>
            <a:off x="665093" y="4204212"/>
            <a:ext cx="3002785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85750" marR="0" lvl="0" indent="-28575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A3A467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Beef &amp; Poultry: &gt;80%</a:t>
            </a:r>
            <a:endParaRPr/>
          </a:p>
          <a:p>
            <a:pPr marL="285750" marR="0" lvl="0" indent="-28575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A3A467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Milk: &gt;40%</a:t>
            </a:r>
            <a:endParaRPr/>
          </a:p>
          <a:p>
            <a:pPr marL="285750" marR="0" lvl="0" indent="-28575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A3A467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Pork in SSA&gt;150%</a:t>
            </a:r>
            <a:endParaRPr/>
          </a:p>
        </p:txBody>
      </p:sp>
      <p:cxnSp>
        <p:nvCxnSpPr>
          <p:cNvPr id="259" name="Google Shape;259;p6"/>
          <p:cNvCxnSpPr/>
          <p:nvPr/>
        </p:nvCxnSpPr>
        <p:spPr>
          <a:xfrm>
            <a:off x="665093" y="2148048"/>
            <a:ext cx="945847" cy="0"/>
          </a:xfrm>
          <a:prstGeom prst="straightConnector1">
            <a:avLst/>
          </a:prstGeom>
          <a:noFill/>
          <a:ln w="47625" cap="flat" cmpd="sng">
            <a:solidFill>
              <a:srgbClr val="A3A467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0" name="Google Shape;260;p6"/>
          <p:cNvCxnSpPr/>
          <p:nvPr/>
        </p:nvCxnSpPr>
        <p:spPr>
          <a:xfrm>
            <a:off x="665093" y="3549611"/>
            <a:ext cx="945847" cy="0"/>
          </a:xfrm>
          <a:prstGeom prst="straightConnector1">
            <a:avLst/>
          </a:prstGeom>
          <a:noFill/>
          <a:ln w="47625" cap="flat" cmpd="sng">
            <a:solidFill>
              <a:srgbClr val="A3A467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1" name="Google Shape;261;p6"/>
          <p:cNvCxnSpPr/>
          <p:nvPr/>
        </p:nvCxnSpPr>
        <p:spPr>
          <a:xfrm>
            <a:off x="665093" y="5321174"/>
            <a:ext cx="945847" cy="0"/>
          </a:xfrm>
          <a:prstGeom prst="straightConnector1">
            <a:avLst/>
          </a:prstGeom>
          <a:noFill/>
          <a:ln w="47625" cap="flat" cmpd="sng">
            <a:solidFill>
              <a:srgbClr val="A3A467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2" name="Google Shape;262;p6"/>
          <p:cNvSpPr txBox="1"/>
          <p:nvPr/>
        </p:nvSpPr>
        <p:spPr>
          <a:xfrm>
            <a:off x="665093" y="5561220"/>
            <a:ext cx="3097209" cy="884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70% of livestock-derived foods consumed in LMICs are sourced in informal markets</a:t>
            </a:r>
            <a:endParaRPr/>
          </a:p>
        </p:txBody>
      </p:sp>
      <p:sp>
        <p:nvSpPr>
          <p:cNvPr id="263" name="Google Shape;263;p6"/>
          <p:cNvSpPr txBox="1"/>
          <p:nvPr/>
        </p:nvSpPr>
        <p:spPr>
          <a:xfrm>
            <a:off x="665092" y="575800"/>
            <a:ext cx="3681369" cy="84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DEMAND FOR FOOD WILL KEEP GROWING</a:t>
            </a:r>
            <a:endParaRPr/>
          </a:p>
        </p:txBody>
      </p:sp>
      <p:sp>
        <p:nvSpPr>
          <p:cNvPr id="264" name="Google Shape;264;p6"/>
          <p:cNvSpPr txBox="1"/>
          <p:nvPr/>
        </p:nvSpPr>
        <p:spPr>
          <a:xfrm>
            <a:off x="665093" y="1509072"/>
            <a:ext cx="3002785" cy="269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606060"/>
                </a:solidFill>
                <a:latin typeface="Calibri"/>
                <a:ea typeface="Calibri"/>
                <a:cs typeface="Calibri"/>
                <a:sym typeface="Calibri"/>
              </a:rPr>
              <a:t>Especially in LMICs</a:t>
            </a:r>
            <a:endParaRPr/>
          </a:p>
        </p:txBody>
      </p:sp>
      <p:pic>
        <p:nvPicPr>
          <p:cNvPr id="265" name="Google Shape;265;p6" descr="A shelf of meat in a supermarke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31578" t="17545" r="3022" b="23473"/>
          <a:stretch/>
        </p:blipFill>
        <p:spPr>
          <a:xfrm>
            <a:off x="5004292" y="1340569"/>
            <a:ext cx="3246232" cy="2195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6" descr="A cow milking facility with cows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15016" t="23100" r="6019" b="5682"/>
          <a:stretch/>
        </p:blipFill>
        <p:spPr>
          <a:xfrm>
            <a:off x="8430190" y="1480991"/>
            <a:ext cx="3246232" cy="2195821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6"/>
          <p:cNvSpPr/>
          <p:nvPr/>
        </p:nvSpPr>
        <p:spPr>
          <a:xfrm>
            <a:off x="4933042" y="421912"/>
            <a:ext cx="689819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 PATHWAYS to meet the growing demand</a:t>
            </a:r>
            <a:endParaRPr/>
          </a:p>
        </p:txBody>
      </p:sp>
      <p:pic>
        <p:nvPicPr>
          <p:cNvPr id="268" name="Google Shape;268;p6" descr="A person petting a goat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l="14677" t="12002" r="4412" b="5838"/>
          <a:stretch/>
        </p:blipFill>
        <p:spPr>
          <a:xfrm>
            <a:off x="5004281" y="4246100"/>
            <a:ext cx="3246232" cy="2195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6" descr="A person in a barn with cows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l="3636" r="3364" b="5641"/>
          <a:stretch/>
        </p:blipFill>
        <p:spPr>
          <a:xfrm>
            <a:off x="8305122" y="4246100"/>
            <a:ext cx="3246232" cy="2195821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6"/>
          <p:cNvSpPr txBox="1"/>
          <p:nvPr/>
        </p:nvSpPr>
        <p:spPr>
          <a:xfrm>
            <a:off x="4933041" y="968107"/>
            <a:ext cx="262710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 livestock products</a:t>
            </a:r>
            <a:endParaRPr/>
          </a:p>
        </p:txBody>
      </p:sp>
      <p:sp>
        <p:nvSpPr>
          <p:cNvPr id="271" name="Google Shape;271;p6"/>
          <p:cNvSpPr txBox="1"/>
          <p:nvPr/>
        </p:nvSpPr>
        <p:spPr>
          <a:xfrm>
            <a:off x="9102376" y="915891"/>
            <a:ext cx="264053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 livestock industrial production know-how</a:t>
            </a:r>
            <a:endParaRPr/>
          </a:p>
        </p:txBody>
      </p:sp>
      <p:sp>
        <p:nvSpPr>
          <p:cNvPr id="272" name="Google Shape;272;p6"/>
          <p:cNvSpPr txBox="1"/>
          <p:nvPr/>
        </p:nvSpPr>
        <p:spPr>
          <a:xfrm>
            <a:off x="6406640" y="3893127"/>
            <a:ext cx="375538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Transform smallholder livestock systems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7"/>
          <p:cNvSpPr/>
          <p:nvPr/>
        </p:nvSpPr>
        <p:spPr>
          <a:xfrm>
            <a:off x="5763966" y="597665"/>
            <a:ext cx="7796031" cy="5794873"/>
          </a:xfrm>
          <a:prstGeom prst="roundRect">
            <a:avLst>
              <a:gd name="adj" fmla="val 8415"/>
            </a:avLst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7"/>
          <p:cNvSpPr/>
          <p:nvPr/>
        </p:nvSpPr>
        <p:spPr>
          <a:xfrm>
            <a:off x="1089531" y="2693682"/>
            <a:ext cx="3607365" cy="3381622"/>
          </a:xfrm>
          <a:prstGeom prst="ellipse">
            <a:avLst/>
          </a:prstGeom>
          <a:solidFill>
            <a:srgbClr val="A3A4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9" name="Google Shape;279;p7" descr="A group of cows eating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042" t="145" r="23897" b="-131"/>
          <a:stretch/>
        </p:blipFill>
        <p:spPr>
          <a:xfrm>
            <a:off x="896226" y="2765495"/>
            <a:ext cx="3626273" cy="3627043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80" name="Google Shape;280;p7"/>
          <p:cNvPicPr preferRelativeResize="0"/>
          <p:nvPr/>
        </p:nvPicPr>
        <p:blipFill rotWithShape="1">
          <a:blip r:embed="rId4">
            <a:alphaModFix/>
          </a:blip>
          <a:srcRect t="4623" b="5551"/>
          <a:stretch/>
        </p:blipFill>
        <p:spPr>
          <a:xfrm>
            <a:off x="6060539" y="835109"/>
            <a:ext cx="5960126" cy="5353565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7"/>
          <p:cNvSpPr txBox="1"/>
          <p:nvPr/>
        </p:nvSpPr>
        <p:spPr>
          <a:xfrm>
            <a:off x="896226" y="866430"/>
            <a:ext cx="4623226" cy="1678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977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rgbClr val="1D1D1F"/>
                </a:solidFill>
                <a:latin typeface="Calibri"/>
                <a:ea typeface="Calibri"/>
                <a:cs typeface="Calibri"/>
                <a:sym typeface="Calibri"/>
              </a:rPr>
              <a:t>Reducing methane emissions from livestock</a:t>
            </a:r>
            <a:endParaRPr/>
          </a:p>
        </p:txBody>
      </p:sp>
      <p:sp>
        <p:nvSpPr>
          <p:cNvPr id="282" name="Google Shape;282;p7"/>
          <p:cNvSpPr/>
          <p:nvPr/>
        </p:nvSpPr>
        <p:spPr>
          <a:xfrm>
            <a:off x="539893" y="797242"/>
            <a:ext cx="83699" cy="1679495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8"/>
          <p:cNvSpPr/>
          <p:nvPr/>
        </p:nvSpPr>
        <p:spPr>
          <a:xfrm>
            <a:off x="4260460" y="655174"/>
            <a:ext cx="3275477" cy="848387"/>
          </a:xfrm>
          <a:prstGeom prst="rect">
            <a:avLst/>
          </a:prstGeom>
          <a:solidFill>
            <a:srgbClr val="F2CDE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8"/>
          <p:cNvSpPr/>
          <p:nvPr/>
        </p:nvSpPr>
        <p:spPr>
          <a:xfrm>
            <a:off x="4033841" y="1104788"/>
            <a:ext cx="3728714" cy="585214"/>
          </a:xfrm>
          <a:prstGeom prst="rect">
            <a:avLst/>
          </a:prstGeom>
          <a:solidFill>
            <a:srgbClr val="78206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8"/>
          <p:cNvSpPr txBox="1"/>
          <p:nvPr/>
        </p:nvSpPr>
        <p:spPr>
          <a:xfrm>
            <a:off x="4418041" y="1170349"/>
            <a:ext cx="2960315" cy="428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Health, genetics, nutrition, environment, political economy, policy </a:t>
            </a:r>
            <a:endParaRPr/>
          </a:p>
        </p:txBody>
      </p:sp>
      <p:grpSp>
        <p:nvGrpSpPr>
          <p:cNvPr id="291" name="Google Shape;291;p8"/>
          <p:cNvGrpSpPr/>
          <p:nvPr/>
        </p:nvGrpSpPr>
        <p:grpSpPr>
          <a:xfrm>
            <a:off x="450869" y="-279358"/>
            <a:ext cx="3174662" cy="2353504"/>
            <a:chOff x="-1381638" y="-364958"/>
            <a:chExt cx="3174662" cy="2353504"/>
          </a:xfrm>
        </p:grpSpPr>
        <p:sp>
          <p:nvSpPr>
            <p:cNvPr id="292" name="Google Shape;292;p8"/>
            <p:cNvSpPr txBox="1"/>
            <p:nvPr/>
          </p:nvSpPr>
          <p:spPr>
            <a:xfrm>
              <a:off x="-1261707" y="-364958"/>
              <a:ext cx="3054731" cy="23535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/>
            <a:p>
              <a:pPr marL="0" marR="0" lvl="0" indent="0" algn="l" rtl="0">
                <a:lnSpc>
                  <a:spcPct val="109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libri"/>
                <a:buNone/>
              </a:pPr>
              <a:r>
                <a:rPr lang="en-US" sz="2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Strategy for solutions to climate change adaptation and mitigation in the targeted farming systems</a:t>
              </a:r>
              <a:endParaRPr/>
            </a:p>
          </p:txBody>
        </p:sp>
        <p:sp>
          <p:nvSpPr>
            <p:cNvPr id="293" name="Google Shape;293;p8"/>
            <p:cNvSpPr/>
            <p:nvPr/>
          </p:nvSpPr>
          <p:spPr>
            <a:xfrm>
              <a:off x="-1381638" y="223183"/>
              <a:ext cx="75054" cy="1128051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4" name="Google Shape;294;p8"/>
          <p:cNvSpPr txBox="1"/>
          <p:nvPr/>
        </p:nvSpPr>
        <p:spPr>
          <a:xfrm>
            <a:off x="4208193" y="718743"/>
            <a:ext cx="3380010" cy="317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5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Climate Smart Livestock Systems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EB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0" name="Google Shape;300;p9"/>
          <p:cNvCxnSpPr/>
          <p:nvPr/>
        </p:nvCxnSpPr>
        <p:spPr>
          <a:xfrm>
            <a:off x="6469609" y="1590954"/>
            <a:ext cx="1100898" cy="67231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01" name="Google Shape;301;p9"/>
          <p:cNvCxnSpPr/>
          <p:nvPr/>
        </p:nvCxnSpPr>
        <p:spPr>
          <a:xfrm flipH="1">
            <a:off x="4260460" y="1677692"/>
            <a:ext cx="946265" cy="630584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02" name="Google Shape;302;p9"/>
          <p:cNvSpPr/>
          <p:nvPr/>
        </p:nvSpPr>
        <p:spPr>
          <a:xfrm>
            <a:off x="4260460" y="655174"/>
            <a:ext cx="3275477" cy="848387"/>
          </a:xfrm>
          <a:prstGeom prst="rect">
            <a:avLst/>
          </a:prstGeom>
          <a:solidFill>
            <a:srgbClr val="F2CDE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9"/>
          <p:cNvSpPr/>
          <p:nvPr/>
        </p:nvSpPr>
        <p:spPr>
          <a:xfrm>
            <a:off x="4033841" y="1104788"/>
            <a:ext cx="3728714" cy="585214"/>
          </a:xfrm>
          <a:prstGeom prst="rect">
            <a:avLst/>
          </a:prstGeom>
          <a:solidFill>
            <a:srgbClr val="78206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9"/>
          <p:cNvSpPr/>
          <p:nvPr/>
        </p:nvSpPr>
        <p:spPr>
          <a:xfrm>
            <a:off x="441633" y="1900954"/>
            <a:ext cx="1824280" cy="1153576"/>
          </a:xfrm>
          <a:prstGeom prst="rect">
            <a:avLst/>
          </a:prstGeom>
          <a:solidFill>
            <a:srgbClr val="E3E5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9"/>
          <p:cNvSpPr txBox="1"/>
          <p:nvPr/>
        </p:nvSpPr>
        <p:spPr>
          <a:xfrm>
            <a:off x="4418041" y="1170349"/>
            <a:ext cx="2960315" cy="428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Health, genetics, nutrition, environment, political economy, policy </a:t>
            </a:r>
            <a:endParaRPr/>
          </a:p>
        </p:txBody>
      </p:sp>
      <p:grpSp>
        <p:nvGrpSpPr>
          <p:cNvPr id="306" name="Google Shape;306;p9"/>
          <p:cNvGrpSpPr/>
          <p:nvPr/>
        </p:nvGrpSpPr>
        <p:grpSpPr>
          <a:xfrm>
            <a:off x="450869" y="-279358"/>
            <a:ext cx="3174662" cy="2353504"/>
            <a:chOff x="-1381638" y="-364958"/>
            <a:chExt cx="3174662" cy="2353504"/>
          </a:xfrm>
        </p:grpSpPr>
        <p:sp>
          <p:nvSpPr>
            <p:cNvPr id="307" name="Google Shape;307;p9"/>
            <p:cNvSpPr txBox="1"/>
            <p:nvPr/>
          </p:nvSpPr>
          <p:spPr>
            <a:xfrm>
              <a:off x="-1261707" y="-364958"/>
              <a:ext cx="3054731" cy="23535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/>
            <a:p>
              <a:pPr marL="0" marR="0" lvl="0" indent="0" algn="l" rtl="0">
                <a:lnSpc>
                  <a:spcPct val="109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libri"/>
                <a:buNone/>
              </a:pPr>
              <a:r>
                <a:rPr lang="en-US" sz="2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Strategy for solutions to climate change adaptation and mitigation in the targeted farming systems</a:t>
              </a:r>
              <a:endParaRPr/>
            </a:p>
          </p:txBody>
        </p:sp>
        <p:sp>
          <p:nvSpPr>
            <p:cNvPr id="308" name="Google Shape;308;p9"/>
            <p:cNvSpPr/>
            <p:nvPr/>
          </p:nvSpPr>
          <p:spPr>
            <a:xfrm>
              <a:off x="-1381638" y="223183"/>
              <a:ext cx="75054" cy="1128051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9" name="Google Shape;309;p9"/>
          <p:cNvSpPr txBox="1"/>
          <p:nvPr/>
        </p:nvSpPr>
        <p:spPr>
          <a:xfrm>
            <a:off x="4208193" y="718743"/>
            <a:ext cx="3380010" cy="317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5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Climate Smart Livestock Systems </a:t>
            </a:r>
            <a:endParaRPr/>
          </a:p>
        </p:txBody>
      </p:sp>
      <p:sp>
        <p:nvSpPr>
          <p:cNvPr id="310" name="Google Shape;310;p9"/>
          <p:cNvSpPr/>
          <p:nvPr/>
        </p:nvSpPr>
        <p:spPr>
          <a:xfrm>
            <a:off x="607695" y="2308276"/>
            <a:ext cx="4470115" cy="1495709"/>
          </a:xfrm>
          <a:prstGeom prst="rect">
            <a:avLst/>
          </a:prstGeom>
          <a:solidFill>
            <a:srgbClr val="D8E8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9"/>
          <p:cNvSpPr txBox="1"/>
          <p:nvPr/>
        </p:nvSpPr>
        <p:spPr>
          <a:xfrm>
            <a:off x="887385" y="2370141"/>
            <a:ext cx="4039650" cy="1297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Carbon sequestration in landscapes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Emissions reduction through feeds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Efficient low emission ruminants in breeding targets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Animal health (e.g. vaccination, parasite control etc.)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Measurement, Reporting, Verification</a:t>
            </a:r>
            <a:endParaRPr/>
          </a:p>
        </p:txBody>
      </p:sp>
      <p:sp>
        <p:nvSpPr>
          <p:cNvPr id="312" name="Google Shape;312;p9"/>
          <p:cNvSpPr txBox="1"/>
          <p:nvPr/>
        </p:nvSpPr>
        <p:spPr>
          <a:xfrm>
            <a:off x="623995" y="1939251"/>
            <a:ext cx="1495116" cy="317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Mitigation</a:t>
            </a:r>
            <a:endParaRPr/>
          </a:p>
        </p:txBody>
      </p:sp>
      <p:sp>
        <p:nvSpPr>
          <p:cNvPr id="313" name="Google Shape;313;p9"/>
          <p:cNvSpPr/>
          <p:nvPr/>
        </p:nvSpPr>
        <p:spPr>
          <a:xfrm>
            <a:off x="9638153" y="1877058"/>
            <a:ext cx="2021893" cy="1153576"/>
          </a:xfrm>
          <a:prstGeom prst="rect">
            <a:avLst/>
          </a:prstGeom>
          <a:solidFill>
            <a:srgbClr val="E3E5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9"/>
          <p:cNvSpPr/>
          <p:nvPr/>
        </p:nvSpPr>
        <p:spPr>
          <a:xfrm>
            <a:off x="6725266" y="2284380"/>
            <a:ext cx="4771983" cy="1495709"/>
          </a:xfrm>
          <a:prstGeom prst="rect">
            <a:avLst/>
          </a:prstGeom>
          <a:solidFill>
            <a:srgbClr val="D8E8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9"/>
          <p:cNvSpPr txBox="1"/>
          <p:nvPr/>
        </p:nvSpPr>
        <p:spPr>
          <a:xfrm>
            <a:off x="6877673" y="2373923"/>
            <a:ext cx="4504740" cy="1297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Climate tolerance in breeding targets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De-risking measures (e.g. insurance, climate information)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Coping with shocks and extreme events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Prediction (e.g. early warning, vector and disease spread)</a:t>
            </a:r>
            <a:endParaRPr/>
          </a:p>
          <a:p>
            <a:pPr marL="171450" marR="0" lvl="0" indent="-17145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2B2C3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Scaling resilient livelihoods</a:t>
            </a:r>
            <a:endParaRPr/>
          </a:p>
        </p:txBody>
      </p:sp>
      <p:sp>
        <p:nvSpPr>
          <p:cNvPr id="316" name="Google Shape;316;p9"/>
          <p:cNvSpPr txBox="1"/>
          <p:nvPr/>
        </p:nvSpPr>
        <p:spPr>
          <a:xfrm>
            <a:off x="9956622" y="1929657"/>
            <a:ext cx="1495116" cy="317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>
                <a:solidFill>
                  <a:srgbClr val="2B2C30"/>
                </a:solidFill>
                <a:latin typeface="Calibri"/>
                <a:ea typeface="Calibri"/>
                <a:cs typeface="Calibri"/>
                <a:sym typeface="Calibri"/>
              </a:rPr>
              <a:t>Adaptation</a:t>
            </a:r>
            <a:endParaRPr/>
          </a:p>
        </p:txBody>
      </p:sp>
      <p:sp>
        <p:nvSpPr>
          <p:cNvPr id="317" name="Google Shape;317;p9"/>
          <p:cNvSpPr txBox="1"/>
          <p:nvPr/>
        </p:nvSpPr>
        <p:spPr>
          <a:xfrm>
            <a:off x="5213452" y="2550235"/>
            <a:ext cx="1363480" cy="685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1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Tradeoffs &amp; co-benefits</a:t>
            </a:r>
            <a:endParaRPr/>
          </a:p>
        </p:txBody>
      </p:sp>
      <p:cxnSp>
        <p:nvCxnSpPr>
          <p:cNvPr id="318" name="Google Shape;318;p9"/>
          <p:cNvCxnSpPr/>
          <p:nvPr/>
        </p:nvCxnSpPr>
        <p:spPr>
          <a:xfrm>
            <a:off x="5065118" y="2915707"/>
            <a:ext cx="1660148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1345</Words>
  <Application>Microsoft Office PowerPoint</Application>
  <PresentationFormat>Widescreen</PresentationFormat>
  <Paragraphs>196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Play</vt:lpstr>
      <vt:lpstr>Noto Sans Symbols</vt:lpstr>
      <vt:lpstr>Times New Roman</vt:lpstr>
      <vt:lpstr>Calibri Light</vt:lpstr>
      <vt:lpstr>Courier New</vt:lpstr>
      <vt:lpstr>Office Theme</vt:lpstr>
      <vt:lpstr>PowerPoint Presentation</vt:lpstr>
      <vt:lpstr>Outline</vt:lpstr>
      <vt:lpstr>The livestock and climate solutions hub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livestock and climate solutions hub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Ferrari, Mireille (ILRI)</dc:creator>
  <cp:lastModifiedBy>Mulat, Bizuwork (ILRI)</cp:lastModifiedBy>
  <cp:revision>3</cp:revision>
  <dcterms:created xsi:type="dcterms:W3CDTF">2024-09-01T06:58:12Z</dcterms:created>
  <dcterms:modified xsi:type="dcterms:W3CDTF">2024-09-10T15:02:45Z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0x010100FC8DB9CCF9A4FF4383635F4770A1D7D4</vt:lpwstr>
  </property>
  <property fmtid="{D5CDD505-2E9C-101B-9397-08002B2CF9AE}" pid="3" name="MSIP_Label_80c4d10e-bd94-4e7c-b4a1-fe20ff6d8abe_Enabled">
    <vt:lpwstr>true</vt:lpwstr>
  </property>
  <property fmtid="{D5CDD505-2E9C-101B-9397-08002B2CF9AE}" pid="4" name="MSIP_Label_80c4d10e-bd94-4e7c-b4a1-fe20ff6d8abe_SetDate">
    <vt:lpwstr>2024-09-01T13:06:33Z</vt:lpwstr>
  </property>
  <property fmtid="{D5CDD505-2E9C-101B-9397-08002B2CF9AE}" pid="5" name="MSIP_Label_80c4d10e-bd94-4e7c-b4a1-fe20ff6d8abe_Method">
    <vt:lpwstr>Standard</vt:lpwstr>
  </property>
  <property fmtid="{D5CDD505-2E9C-101B-9397-08002B2CF9AE}" pid="6" name="MSIP_Label_80c4d10e-bd94-4e7c-b4a1-fe20ff6d8abe_Name">
    <vt:lpwstr>80c4d10e-bd94-4e7c-b4a1-fe20ff6d8abe</vt:lpwstr>
  </property>
  <property fmtid="{D5CDD505-2E9C-101B-9397-08002B2CF9AE}" pid="7" name="MSIP_Label_80c4d10e-bd94-4e7c-b4a1-fe20ff6d8abe_SiteId">
    <vt:lpwstr>6afa0e00-fa14-40b7-8a2e-22a7f8c357d5</vt:lpwstr>
  </property>
  <property fmtid="{D5CDD505-2E9C-101B-9397-08002B2CF9AE}" pid="8" name="MSIP_Label_80c4d10e-bd94-4e7c-b4a1-fe20ff6d8abe_ActionId">
    <vt:lpwstr>f7f1aa9b-1ec1-4708-ac6b-bbf6a386e0f0</vt:lpwstr>
  </property>
  <property fmtid="{D5CDD505-2E9C-101B-9397-08002B2CF9AE}" pid="9" name="MSIP_Label_80c4d10e-bd94-4e7c-b4a1-fe20ff6d8abe_ContentBits">
    <vt:lpwstr>0</vt:lpwstr>
  </property>
  <property fmtid="{D5CDD505-2E9C-101B-9397-08002B2CF9AE}" pid="10" name="HubItemType">
    <vt:lpwstr/>
  </property>
  <property fmtid="{D5CDD505-2E9C-101B-9397-08002B2CF9AE}" pid="11" name="MediaServiceImageTags">
    <vt:lpwstr/>
  </property>
  <property fmtid="{D5CDD505-2E9C-101B-9397-08002B2CF9AE}" pid="12" name="Topics">
    <vt:lpwstr/>
  </property>
  <property fmtid="{D5CDD505-2E9C-101B-9397-08002B2CF9AE}" pid="13" name="DepartmentsAndPrograms">
    <vt:lpwstr/>
  </property>
  <property fmtid="{D5CDD505-2E9C-101B-9397-08002B2CF9AE}" pid="14" name="OfficeLocation">
    <vt:lpwstr/>
  </property>
  <property fmtid="{D5CDD505-2E9C-101B-9397-08002B2CF9AE}" pid="15" name="Terms">
    <vt:lpwstr/>
  </property>
</Properties>
</file>