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</p:sldMasterIdLst>
  <p:notesMasterIdLst>
    <p:notesMasterId r:id="rId42"/>
  </p:notesMasterIdLst>
  <p:handoutMasterIdLst>
    <p:handoutMasterId r:id="rId43"/>
  </p:handoutMasterIdLst>
  <p:sldIdLst>
    <p:sldId id="698" r:id="rId5"/>
    <p:sldId id="708" r:id="rId6"/>
    <p:sldId id="715" r:id="rId7"/>
    <p:sldId id="751" r:id="rId8"/>
    <p:sldId id="718" r:id="rId9"/>
    <p:sldId id="700" r:id="rId10"/>
    <p:sldId id="743" r:id="rId11"/>
    <p:sldId id="719" r:id="rId12"/>
    <p:sldId id="720" r:id="rId13"/>
    <p:sldId id="721" r:id="rId14"/>
    <p:sldId id="722" r:id="rId15"/>
    <p:sldId id="723" r:id="rId16"/>
    <p:sldId id="724" r:id="rId17"/>
    <p:sldId id="730" r:id="rId18"/>
    <p:sldId id="725" r:id="rId19"/>
    <p:sldId id="748" r:id="rId20"/>
    <p:sldId id="726" r:id="rId21"/>
    <p:sldId id="750" r:id="rId22"/>
    <p:sldId id="731" r:id="rId23"/>
    <p:sldId id="699" r:id="rId24"/>
    <p:sldId id="732" r:id="rId25"/>
    <p:sldId id="752" r:id="rId26"/>
    <p:sldId id="757" r:id="rId27"/>
    <p:sldId id="758" r:id="rId28"/>
    <p:sldId id="753" r:id="rId29"/>
    <p:sldId id="742" r:id="rId30"/>
    <p:sldId id="733" r:id="rId31"/>
    <p:sldId id="734" r:id="rId32"/>
    <p:sldId id="759" r:id="rId33"/>
    <p:sldId id="735" r:id="rId34"/>
    <p:sldId id="736" r:id="rId35"/>
    <p:sldId id="761" r:id="rId36"/>
    <p:sldId id="404" r:id="rId37"/>
    <p:sldId id="377" r:id="rId38"/>
    <p:sldId id="738" r:id="rId39"/>
    <p:sldId id="382" r:id="rId40"/>
    <p:sldId id="740" r:id="rId4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" lastIdx="13" clrIdx="0"/>
  <p:cmAuthor id="2" name="LeBorgne, Ewen" initials="" lastIdx="20" clrIdx="1"/>
  <p:cmAuthor id="3" name="Hack, Bernhard (ILRI)" initials="" lastIdx="6" clrIdx="2"/>
  <p:cmAuthor id="4" name="Victor, Michael (ILRI)" initials="" lastIdx="5" clrIdx="3"/>
  <p:cmAuthor id="5" name="Ferrari, Mireille (ILRI)" initials="" lastIdx="1" clrIdx="4"/>
  <p:cmAuthor id="6" name="Gitau, Jennifer (ILRI)" initials="GJ(" lastIdx="1" clrIdx="5">
    <p:extLst>
      <p:ext uri="{19B8F6BF-5375-455C-9EA6-DF929625EA0E}">
        <p15:presenceInfo xmlns:p15="http://schemas.microsoft.com/office/powerpoint/2012/main" userId="S::J.W.Gitau@cgiar.org::e2185e06-cb07-4c7a-baab-255498cba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825" autoAdjust="0"/>
    <p:restoredTop sz="96327"/>
  </p:normalViewPr>
  <p:slideViewPr>
    <p:cSldViewPr snapToGrid="0" snapToObjects="1">
      <p:cViewPr varScale="1">
        <p:scale>
          <a:sx n="78" d="100"/>
          <a:sy n="78" d="100"/>
        </p:scale>
        <p:origin x="77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1/25/2023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25/01/2023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033" y="685800"/>
            <a:ext cx="9448800" cy="7318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6033" y="1600201"/>
            <a:ext cx="7010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29375"/>
            <a:ext cx="2844800" cy="323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9375"/>
            <a:ext cx="3860800" cy="323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29375"/>
            <a:ext cx="2844800" cy="323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1DE6CB8-6891-435F-8EFF-C1B5A8E717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0531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  <p:sldLayoutId id="2147485714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.ilri.org/collect/" TargetMode="Externa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etodk.org/getting-started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0800000" flipV="1">
            <a:off x="924558" y="1168399"/>
            <a:ext cx="8260082" cy="1710057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br>
              <a:rPr lang="en-US" sz="4000" b="1" dirty="0"/>
            </a:br>
            <a:r>
              <a:rPr lang="en-US" sz="5300" dirty="0"/>
              <a:t> </a:t>
            </a:r>
            <a:r>
              <a:rPr lang="en-US" sz="5300" b="1" dirty="0"/>
              <a:t>ODK FOR DATA CAPTURE</a:t>
            </a:r>
            <a:br>
              <a:rPr lang="en-US" sz="6600" b="1" dirty="0"/>
            </a:br>
            <a:r>
              <a:rPr lang="en-US" sz="4400" b="1" dirty="0"/>
              <a:t>African Dairy Genetic Gains (ADGG)</a:t>
            </a:r>
            <a:br>
              <a:rPr lang="en-US" sz="4400" b="1" dirty="0"/>
            </a:br>
            <a:br>
              <a:rPr lang="en-KE" sz="4400" i="1" dirty="0"/>
            </a:br>
            <a:endParaRPr lang="en-US" b="1" dirty="0">
              <a:solidFill>
                <a:schemeClr val="tx1"/>
              </a:solidFill>
              <a:highlight>
                <a:srgbClr val="800000"/>
              </a:highlight>
            </a:endParaRPr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361" y="3428999"/>
            <a:ext cx="5992177" cy="91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sz="2000" i="1" dirty="0">
                <a:solidFill>
                  <a:srgbClr val="C75125"/>
                </a:solidFill>
                <a:effectLst/>
                <a:latin typeface="+mn-lt"/>
                <a:ea typeface="Times New Roman" panose="02020603050405020304" pitchFamily="18" charset="0"/>
              </a:rPr>
              <a:t>Jennifer Gitau (ILRI)</a:t>
            </a:r>
            <a:endParaRPr lang="en-US" altLang="en-KE" sz="2000" i="1" dirty="0">
              <a:solidFill>
                <a:srgbClr val="C75125"/>
              </a:solidFill>
              <a:latin typeface="+mn-lt"/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2000" i="1" dirty="0">
                <a:solidFill>
                  <a:srgbClr val="C75125"/>
                </a:solidFill>
                <a:latin typeface="+mn-lt"/>
              </a:rPr>
              <a:t> Livestock Genetics Program</a:t>
            </a:r>
            <a:endParaRPr lang="en-GB" altLang="en-KE" sz="2000" i="1" dirty="0">
              <a:solidFill>
                <a:srgbClr val="C75125"/>
              </a:solidFill>
              <a:latin typeface="+mn-lt"/>
            </a:endParaRPr>
          </a:p>
        </p:txBody>
      </p:sp>
      <p:sp>
        <p:nvSpPr>
          <p:cNvPr id="23555" name="Subtitle 2">
            <a:extLst>
              <a:ext uri="{FF2B5EF4-FFF2-40B4-BE49-F238E27FC236}">
                <a16:creationId xmlns:a16="http://schemas.microsoft.com/office/drawing/2014/main" id="{2487E3FA-17F2-0648-A202-AF4ED3882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1" y="4520406"/>
            <a:ext cx="7884160" cy="91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Event/meeting name: </a:t>
            </a:r>
            <a:r>
              <a:rPr lang="en-US" altLang="en-KE" sz="2000" i="1" dirty="0">
                <a:solidFill>
                  <a:srgbClr val="C75125"/>
                </a:solidFill>
                <a:latin typeface="+mn-lt"/>
              </a:rPr>
              <a:t>Training on ODK for data collection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Date: </a:t>
            </a:r>
            <a:r>
              <a:rPr lang="en-US" altLang="en-KE" sz="2000" i="1" dirty="0">
                <a:solidFill>
                  <a:srgbClr val="C75125"/>
                </a:solidFill>
                <a:latin typeface="+mn-lt"/>
              </a:rPr>
              <a:t>18</a:t>
            </a:r>
            <a:r>
              <a:rPr lang="en-US" altLang="en-KE" sz="2000" i="1" baseline="30000" dirty="0">
                <a:solidFill>
                  <a:srgbClr val="C75125"/>
                </a:solidFill>
                <a:latin typeface="+mn-lt"/>
              </a:rPr>
              <a:t>th</a:t>
            </a:r>
            <a:r>
              <a:rPr lang="en-US" altLang="en-KE" sz="2000" i="1" dirty="0">
                <a:solidFill>
                  <a:srgbClr val="C75125"/>
                </a:solidFill>
                <a:latin typeface="+mn-lt"/>
              </a:rPr>
              <a:t> -21</a:t>
            </a:r>
            <a:r>
              <a:rPr lang="en-US" altLang="en-KE" sz="2000" i="1" baseline="30000" dirty="0">
                <a:solidFill>
                  <a:srgbClr val="C75125"/>
                </a:solidFill>
                <a:latin typeface="+mn-lt"/>
              </a:rPr>
              <a:t>st</a:t>
            </a:r>
            <a:r>
              <a:rPr lang="en-US" altLang="en-KE" sz="2000" i="1" dirty="0">
                <a:solidFill>
                  <a:srgbClr val="C75125"/>
                </a:solidFill>
                <a:latin typeface="+mn-lt"/>
              </a:rPr>
              <a:t> July 2021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Venue: </a:t>
            </a:r>
            <a:r>
              <a:rPr lang="en-US" altLang="en-KE" sz="2000" i="1" dirty="0">
                <a:solidFill>
                  <a:srgbClr val="C75125"/>
                </a:solidFill>
                <a:latin typeface="+mn-lt"/>
              </a:rPr>
              <a:t>Tick</a:t>
            </a:r>
            <a:r>
              <a:rPr lang="en-US" sz="2000" i="1" dirty="0">
                <a:solidFill>
                  <a:srgbClr val="C75125"/>
                </a:solidFill>
                <a:latin typeface="+mn-lt"/>
              </a:rPr>
              <a:t> Hotel, Kawempe in Wakiso District</a:t>
            </a:r>
            <a:endParaRPr lang="en-US" altLang="en-KE" sz="2000" i="1" dirty="0">
              <a:solidFill>
                <a:srgbClr val="C75125"/>
              </a:solidFill>
              <a:latin typeface="+mn-lt"/>
            </a:endParaRPr>
          </a:p>
        </p:txBody>
      </p:sp>
      <p:pic>
        <p:nvPicPr>
          <p:cNvPr id="5" name="Picture Placeholder 6">
            <a:extLst>
              <a:ext uri="{FF2B5EF4-FFF2-40B4-BE49-F238E27FC236}">
                <a16:creationId xmlns:a16="http://schemas.microsoft.com/office/drawing/2014/main" id="{8CDEC52D-F3B6-4484-9E54-03CB4FFBC9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9337648" y="2125502"/>
            <a:ext cx="2559712" cy="44437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DATA TYPES IN ODK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33400"/>
            <a:ext cx="6400800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b="1" dirty="0"/>
              <a:t>Select Multiple </a:t>
            </a:r>
            <a:endParaRPr lang="en-US" sz="32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This allows more than one answer to be selected for a particular question.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The choices usually have a square beside them</a:t>
            </a: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pic>
        <p:nvPicPr>
          <p:cNvPr id="3" name="Picture 2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5DC4B947-4368-4B92-A72A-90249CCA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316" y="1302736"/>
            <a:ext cx="3368040" cy="46480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08819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DATA TYPES IN ODK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3025"/>
            <a:ext cx="6400800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b="1" dirty="0"/>
              <a:t>Date and Time </a:t>
            </a:r>
            <a:endParaRPr lang="en-US" sz="32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Used to select a date or time entry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This ensures a valid date or time is entered</a:t>
            </a: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pic>
        <p:nvPicPr>
          <p:cNvPr id="7" name="Picture 6" descr="datetime.png">
            <a:extLst>
              <a:ext uri="{FF2B5EF4-FFF2-40B4-BE49-F238E27FC236}">
                <a16:creationId xmlns:a16="http://schemas.microsoft.com/office/drawing/2014/main" id="{1724EF82-0354-4121-8952-72D2E2CFCB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3333"/>
          <a:stretch>
            <a:fillRect/>
          </a:stretch>
        </p:blipFill>
        <p:spPr>
          <a:xfrm>
            <a:off x="7351346" y="1242219"/>
            <a:ext cx="3761154" cy="472440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64050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DATA TYPES IN ODK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3025"/>
            <a:ext cx="64008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Image </a:t>
            </a: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Used to take pictures which is linked with the data being collected e.g., Picture of ear tag taken while doing animal registration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It uses the camera of the device being used to collect the data</a:t>
            </a: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pic>
        <p:nvPicPr>
          <p:cNvPr id="6" name="Picture 5" descr="Image.png">
            <a:extLst>
              <a:ext uri="{FF2B5EF4-FFF2-40B4-BE49-F238E27FC236}">
                <a16:creationId xmlns:a16="http://schemas.microsoft.com/office/drawing/2014/main" id="{09798A1B-EA67-49F0-852D-ECA0AAAC2E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7500"/>
          <a:stretch>
            <a:fillRect/>
          </a:stretch>
        </p:blipFill>
        <p:spPr>
          <a:xfrm>
            <a:off x="7086600" y="1318808"/>
            <a:ext cx="4165600" cy="484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994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DATA TYPES IN ODK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3025"/>
            <a:ext cx="64008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 Geo Point </a:t>
            </a:r>
            <a:endParaRPr lang="en-US" sz="36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Used to collect GPS location where the data is being collected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GPS might not work when you try to collect when indoors</a:t>
            </a: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pic>
        <p:nvPicPr>
          <p:cNvPr id="7" name="Picture 6" descr="GPS.png">
            <a:extLst>
              <a:ext uri="{FF2B5EF4-FFF2-40B4-BE49-F238E27FC236}">
                <a16:creationId xmlns:a16="http://schemas.microsoft.com/office/drawing/2014/main" id="{FC8D3DDE-8680-406B-A97E-B8CCE1889D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7500"/>
          <a:stretch>
            <a:fillRect/>
          </a:stretch>
        </p:blipFill>
        <p:spPr>
          <a:xfrm>
            <a:off x="7239000" y="1255308"/>
            <a:ext cx="3924300" cy="484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683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sz="3600" b="1" dirty="0">
                <a:solidFill>
                  <a:schemeClr val="accent2">
                    <a:lumMod val="75000"/>
                  </a:schemeClr>
                </a:solidFill>
              </a:rPr>
              <a:t>DATA CHECKS IN ODK</a:t>
            </a:r>
            <a:endParaRPr lang="en-US" altLang="en-K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3025"/>
            <a:ext cx="64008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 </a:t>
            </a:r>
            <a:r>
              <a:rPr lang="en-US" sz="2400" b="1" dirty="0"/>
              <a:t>Calculation </a:t>
            </a:r>
            <a:endParaRPr lang="en-US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Calculation are done automatically in the background of ODK to do a calculations  based on previous entries e.g.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Total number of animals in a farm. In the example the Total number of goats should be equal to the number owned by male, female and jointly. When the calculation is wrong, a warning will appear as shown.</a:t>
            </a: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01CB4604-4DEC-428C-91D1-3ACD12C4DF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1" y="1488907"/>
            <a:ext cx="4571998" cy="44261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42510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369286"/>
            <a:ext cx="8102600" cy="679450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sz="3600" b="1" dirty="0">
                <a:solidFill>
                  <a:schemeClr val="accent2">
                    <a:lumMod val="75000"/>
                  </a:schemeClr>
                </a:solidFill>
              </a:rPr>
              <a:t>DATA CHECKS IN ODK</a:t>
            </a:r>
            <a:endParaRPr lang="en-US" altLang="en-K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3025"/>
            <a:ext cx="64008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 </a:t>
            </a:r>
            <a:r>
              <a:rPr lang="en-US" sz="2800" b="1" dirty="0"/>
              <a:t>Required questions 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These are questions that you cannot skip while entering the data. If you try to move to the next page without answering a message is displayed indicating the question is required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They usually have a red asterisk (</a:t>
            </a:r>
            <a:r>
              <a:rPr lang="en-US" sz="2800" dirty="0">
                <a:solidFill>
                  <a:srgbClr val="FF0000"/>
                </a:solidFill>
              </a:rPr>
              <a:t>*</a:t>
            </a:r>
            <a:r>
              <a:rPr lang="en-US" sz="2800" dirty="0"/>
              <a:t>) as shown in the picture </a:t>
            </a: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27949B35-DDF6-4611-86DE-2FF5E7859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154" y="1293812"/>
            <a:ext cx="3941946" cy="41290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75389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DATA CHECKS IN ODK</a:t>
            </a:r>
            <a:endParaRPr lang="en-US" altLang="en-K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321821"/>
            <a:ext cx="10972800" cy="49879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en-US" sz="2800" b="1" i="0" dirty="0">
                <a:solidFill>
                  <a:srgbClr val="000000"/>
                </a:solidFill>
                <a:effectLst/>
              </a:rPr>
              <a:t>Relevant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000000"/>
                </a:solidFill>
                <a:effectLst/>
              </a:rPr>
              <a:t>This feature of XLS Form is the ability to skip a question or make an additional question appear based on the response to a previous question.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b="0" i="0" dirty="0">
              <a:solidFill>
                <a:srgbClr val="000000"/>
              </a:solidFill>
              <a:effectLst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i="0" dirty="0">
              <a:solidFill>
                <a:srgbClr val="000000"/>
              </a:solidFill>
              <a:effectLst/>
            </a:endParaRPr>
          </a:p>
          <a:p>
            <a:endParaRPr lang="en-US" sz="2400" dirty="0">
              <a:solidFill>
                <a:srgbClr val="000000"/>
              </a:solidFill>
            </a:endParaRPr>
          </a:p>
          <a:p>
            <a:endParaRPr lang="en-US" sz="2400" dirty="0"/>
          </a:p>
          <a:p>
            <a:pPr marL="1514475" indent="-571500">
              <a:buFont typeface="Arial" panose="020B0604020202020204" pitchFamily="34" charset="0"/>
              <a:buChar char="•"/>
            </a:pPr>
            <a:r>
              <a:rPr lang="en-US" sz="2400" dirty="0"/>
              <a:t>-If YES, the details of the breeds kept will be entered. </a:t>
            </a:r>
          </a:p>
          <a:p>
            <a:pPr marL="1514475" indent="-571500">
              <a:buFont typeface="Arial" panose="020B0604020202020204" pitchFamily="34" charset="0"/>
              <a:buChar char="•"/>
            </a:pPr>
            <a:r>
              <a:rPr lang="en-US" sz="2400" dirty="0"/>
              <a:t>-If NO the details of the breeds will be skipped.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i="0" dirty="0">
              <a:solidFill>
                <a:srgbClr val="000000"/>
              </a:solidFill>
              <a:effectLst/>
            </a:endParaRPr>
          </a:p>
          <a:p>
            <a:pPr>
              <a:lnSpc>
                <a:spcPct val="150000"/>
              </a:lnSpc>
            </a:pPr>
            <a:endParaRPr lang="en-US" sz="240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529BC2C-2841-4423-837C-B5C06938C626}"/>
              </a:ext>
            </a:extLst>
          </p:cNvPr>
          <p:cNvSpPr/>
          <p:nvPr/>
        </p:nvSpPr>
        <p:spPr>
          <a:xfrm>
            <a:off x="894080" y="2133600"/>
            <a:ext cx="6695440" cy="447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2400" i="0" dirty="0">
              <a:solidFill>
                <a:srgbClr val="000000"/>
              </a:solidFill>
              <a:effectLst/>
            </a:endParaRPr>
          </a:p>
          <a:p>
            <a:pPr>
              <a:lnSpc>
                <a:spcPct val="150000"/>
              </a:lnSpc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800" i="0" dirty="0">
              <a:solidFill>
                <a:srgbClr val="000000"/>
              </a:solidFill>
              <a:effectLst/>
            </a:endParaRPr>
          </a:p>
          <a:p>
            <a:pPr>
              <a:lnSpc>
                <a:spcPct val="150000"/>
              </a:lnSpc>
            </a:pPr>
            <a:endParaRPr lang="en-US" sz="1800" i="0" dirty="0">
              <a:solidFill>
                <a:srgbClr val="000000"/>
              </a:solidFill>
              <a:effectLst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6353452-8260-4EA0-BBD9-97583AC74B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070489"/>
              </p:ext>
            </p:extLst>
          </p:nvPr>
        </p:nvGraphicFramePr>
        <p:xfrm>
          <a:off x="894080" y="3315494"/>
          <a:ext cx="10053320" cy="1928995"/>
        </p:xfrm>
        <a:graphic>
          <a:graphicData uri="http://schemas.openxmlformats.org/drawingml/2006/table">
            <a:tbl>
              <a:tblPr/>
              <a:tblGrid>
                <a:gridCol w="2513330">
                  <a:extLst>
                    <a:ext uri="{9D8B030D-6E8A-4147-A177-3AD203B41FA5}">
                      <a16:colId xmlns:a16="http://schemas.microsoft.com/office/drawing/2014/main" val="5820972"/>
                    </a:ext>
                  </a:extLst>
                </a:gridCol>
                <a:gridCol w="2513330">
                  <a:extLst>
                    <a:ext uri="{9D8B030D-6E8A-4147-A177-3AD203B41FA5}">
                      <a16:colId xmlns:a16="http://schemas.microsoft.com/office/drawing/2014/main" val="4075547053"/>
                    </a:ext>
                  </a:extLst>
                </a:gridCol>
                <a:gridCol w="2513330">
                  <a:extLst>
                    <a:ext uri="{9D8B030D-6E8A-4147-A177-3AD203B41FA5}">
                      <a16:colId xmlns:a16="http://schemas.microsoft.com/office/drawing/2014/main" val="3095346147"/>
                    </a:ext>
                  </a:extLst>
                </a:gridCol>
                <a:gridCol w="2513330">
                  <a:extLst>
                    <a:ext uri="{9D8B030D-6E8A-4147-A177-3AD203B41FA5}">
                      <a16:colId xmlns:a16="http://schemas.microsoft.com/office/drawing/2014/main" val="1881040497"/>
                    </a:ext>
                  </a:extLst>
                </a:gridCol>
              </a:tblGrid>
              <a:tr h="468697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type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name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label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relevant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812858"/>
                  </a:ext>
                </a:extLst>
              </a:tr>
              <a:tr h="506606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select_one yes_no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Keep_sheep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Do you rare sheep in your farm?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17935"/>
                  </a:ext>
                </a:extLst>
              </a:tr>
              <a:tr h="820218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Select_multiple sheepbreeds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Sheep_breed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Breed of sheep kept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effectLst/>
                        </a:rPr>
                        <a:t>${Keep_sheep}=‘yes’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FAF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223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140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DATA</a:t>
            </a:r>
            <a:r>
              <a:rPr lang="en-US" altLang="en-KE" b="1" dirty="0">
                <a:solidFill>
                  <a:schemeClr val="tx1"/>
                </a:solidFill>
              </a:rPr>
              <a:t> </a:t>
            </a:r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CHECKS IN ODK</a:t>
            </a:r>
            <a:endParaRPr lang="en-US" altLang="en-K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601787"/>
            <a:ext cx="10972800" cy="4656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3600" b="1" dirty="0"/>
              <a:t>Filtering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This is used to reduce selection and force specific selection of items.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E.g., When you select a specific region in a country, only the districts in that country will appear, then when you select the District only the Wards in that district will appear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When you select a village only the Farmers in that village appear in the list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KE" altLang="en-KE" dirty="0"/>
          </a:p>
        </p:txBody>
      </p:sp>
    </p:spTree>
    <p:extLst>
      <p:ext uri="{BB962C8B-B14F-4D97-AF65-F5344CB8AC3E}">
        <p14:creationId xmlns:p14="http://schemas.microsoft.com/office/powerpoint/2010/main" val="3638628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DATA CHECKS IN ODK</a:t>
            </a:r>
            <a:endParaRPr lang="en-US" altLang="en-K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312046"/>
            <a:ext cx="9672320" cy="498792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en-US" sz="3600" b="1" i="0" dirty="0">
                <a:solidFill>
                  <a:srgbClr val="000000"/>
                </a:solidFill>
                <a:effectLst/>
              </a:rPr>
              <a:t>Repeats</a:t>
            </a:r>
          </a:p>
          <a:p>
            <a:pPr>
              <a:lnSpc>
                <a:spcPct val="150000"/>
              </a:lnSpc>
            </a:pPr>
            <a:r>
              <a:rPr lang="en-US" sz="2400" b="0" i="0" dirty="0">
                <a:solidFill>
                  <a:srgbClr val="000000"/>
                </a:solidFill>
                <a:effectLst/>
              </a:rPr>
              <a:t>The feature allows the user to collect the same information for a set of questions  a number of times.</a:t>
            </a:r>
            <a:endParaRPr lang="en-US" sz="2400" b="1" i="0" dirty="0">
              <a:solidFill>
                <a:srgbClr val="000000"/>
              </a:solidFill>
              <a:effectLst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Fixed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b="1" dirty="0">
                <a:solidFill>
                  <a:srgbClr val="000000"/>
                </a:solidFill>
              </a:rPr>
              <a:t>repeats</a:t>
            </a:r>
            <a:r>
              <a:rPr lang="en-US" sz="2400" dirty="0">
                <a:solidFill>
                  <a:srgbClr val="000000"/>
                </a:solidFill>
              </a:rPr>
              <a:t>-</a:t>
            </a:r>
            <a:r>
              <a:rPr lang="en-US" sz="2400" b="0" i="0" dirty="0">
                <a:solidFill>
                  <a:srgbClr val="000000"/>
                </a:solidFill>
                <a:effectLst/>
              </a:rPr>
              <a:t>the form designer specifys an exact number of repeats by using the </a:t>
            </a:r>
            <a:r>
              <a:rPr lang="en-US" sz="2400" b="1" i="0" dirty="0">
                <a:solidFill>
                  <a:srgbClr val="000000"/>
                </a:solidFill>
                <a:effectLst/>
              </a:rPr>
              <a:t>repeat_count</a:t>
            </a:r>
            <a:r>
              <a:rPr lang="en-US" sz="2400" b="0" i="0" dirty="0">
                <a:solidFill>
                  <a:srgbClr val="000000"/>
                </a:solidFill>
                <a:effectLst/>
              </a:rPr>
              <a:t> column.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Dynamic repeats</a:t>
            </a:r>
            <a:r>
              <a:rPr lang="en-US" sz="2400" dirty="0">
                <a:solidFill>
                  <a:srgbClr val="000000"/>
                </a:solidFill>
              </a:rPr>
              <a:t>-</a:t>
            </a:r>
            <a:r>
              <a:rPr lang="en-US" sz="2400" b="0" i="0" dirty="0">
                <a:solidFill>
                  <a:srgbClr val="000000"/>
                </a:solidFill>
                <a:effectLst/>
              </a:rPr>
              <a:t>The repeat count can be set to an expression that refers to other fields in the form.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i="0" dirty="0">
              <a:solidFill>
                <a:srgbClr val="000000"/>
              </a:solidFill>
              <a:effectLst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i="0" dirty="0">
              <a:solidFill>
                <a:srgbClr val="000000"/>
              </a:solidFill>
              <a:effectLst/>
            </a:endParaRPr>
          </a:p>
          <a:p>
            <a:pPr>
              <a:lnSpc>
                <a:spcPct val="150000"/>
              </a:lnSpc>
            </a:pPr>
            <a:endParaRPr lang="en-US" sz="240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529BC2C-2841-4423-837C-B5C06938C626}"/>
              </a:ext>
            </a:extLst>
          </p:cNvPr>
          <p:cNvSpPr/>
          <p:nvPr/>
        </p:nvSpPr>
        <p:spPr>
          <a:xfrm>
            <a:off x="894080" y="2133600"/>
            <a:ext cx="6695440" cy="447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2400" i="0" dirty="0">
              <a:solidFill>
                <a:srgbClr val="000000"/>
              </a:solidFill>
              <a:effectLst/>
            </a:endParaRPr>
          </a:p>
          <a:p>
            <a:pPr>
              <a:lnSpc>
                <a:spcPct val="150000"/>
              </a:lnSpc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800" i="0" dirty="0">
              <a:solidFill>
                <a:srgbClr val="000000"/>
              </a:solidFill>
              <a:effectLst/>
            </a:endParaRPr>
          </a:p>
          <a:p>
            <a:pPr>
              <a:lnSpc>
                <a:spcPct val="150000"/>
              </a:lnSpc>
            </a:pPr>
            <a:endParaRPr lang="en-US" sz="180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406D85-235A-48A4-9A4A-D617A4ACF802}"/>
              </a:ext>
            </a:extLst>
          </p:cNvPr>
          <p:cNvSpPr/>
          <p:nvPr/>
        </p:nvSpPr>
        <p:spPr>
          <a:xfrm>
            <a:off x="822960" y="2225040"/>
            <a:ext cx="6695440" cy="39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3A901B-F02A-4A95-8093-3876A0E7C61D}"/>
              </a:ext>
            </a:extLst>
          </p:cNvPr>
          <p:cNvSpPr/>
          <p:nvPr/>
        </p:nvSpPr>
        <p:spPr>
          <a:xfrm>
            <a:off x="822960" y="2133600"/>
            <a:ext cx="7213600" cy="39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895585-AD7C-431E-A38D-60A14DB3DD9B}"/>
              </a:ext>
            </a:extLst>
          </p:cNvPr>
          <p:cNvSpPr/>
          <p:nvPr/>
        </p:nvSpPr>
        <p:spPr>
          <a:xfrm>
            <a:off x="6847840" y="2133600"/>
            <a:ext cx="5039360" cy="3881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800" i="0" dirty="0">
              <a:solidFill>
                <a:srgbClr val="000000"/>
              </a:solidFill>
              <a:effectLst/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180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5053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0ABEBAE-651B-4585-8654-1E61BC684550}"/>
              </a:ext>
            </a:extLst>
          </p:cNvPr>
          <p:cNvSpPr txBox="1"/>
          <p:nvPr/>
        </p:nvSpPr>
        <p:spPr bwMode="auto">
          <a:xfrm>
            <a:off x="818147" y="2828836"/>
            <a:ext cx="10376034" cy="10464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indent="0" algn="just">
              <a:buNone/>
            </a:pPr>
            <a:endParaRPr lang="en-US" sz="1800" dirty="0"/>
          </a:p>
          <a:p>
            <a:pPr marL="0" indent="0" algn="just">
              <a:buNone/>
            </a:pPr>
            <a:r>
              <a:rPr lang="en-US" sz="4400" dirty="0">
                <a:latin typeface="+mn-lt"/>
              </a:rPr>
              <a:t>Configuring devices and using ODK</a:t>
            </a:r>
          </a:p>
        </p:txBody>
      </p:sp>
    </p:spTree>
    <p:extLst>
      <p:ext uri="{BB962C8B-B14F-4D97-AF65-F5344CB8AC3E}">
        <p14:creationId xmlns:p14="http://schemas.microsoft.com/office/powerpoint/2010/main" val="3614369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17513"/>
            <a:ext cx="10972800" cy="679450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Training Objectives</a:t>
            </a:r>
            <a:endParaRPr lang="en-US" altLang="en-KE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601787"/>
            <a:ext cx="10972800" cy="4656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3600" dirty="0"/>
              <a:t>Understand ODK App and its use in data collection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/>
              <a:t>Understand the different types of data used in ODK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3600" dirty="0"/>
              <a:t>Demonstrate how to use ODK tool in collecting data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en-US" sz="3600" dirty="0"/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KE" altLang="en-K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6">
            <a:extLst>
              <a:ext uri="{FF2B5EF4-FFF2-40B4-BE49-F238E27FC236}">
                <a16:creationId xmlns:a16="http://schemas.microsoft.com/office/drawing/2014/main" id="{30A3D812-1591-1946-B299-26EEE1F77311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Connect to the internet 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Tap on Play Store to open Apps installer page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Search for ODK Collect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Choose install to install the App in the device 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Installation should add ODK Collect icon in the list of Apps.</a:t>
            </a:r>
            <a:endParaRPr lang="en-US" altLang="en-KE" dirty="0">
              <a:solidFill>
                <a:srgbClr val="292929"/>
              </a:solidFill>
            </a:endParaRPr>
          </a:p>
        </p:txBody>
      </p:sp>
      <p:pic>
        <p:nvPicPr>
          <p:cNvPr id="15" name="Picture Placeholder 14" descr="odkicon.jpeg">
            <a:extLst>
              <a:ext uri="{FF2B5EF4-FFF2-40B4-BE49-F238E27FC236}">
                <a16:creationId xmlns:a16="http://schemas.microsoft.com/office/drawing/2014/main" id="{8A1097EC-FF96-4582-816B-9AD19802E60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11018" b="11018"/>
          <a:stretch>
            <a:fillRect/>
          </a:stretch>
        </p:blipFill>
        <p:spPr>
          <a:xfrm>
            <a:off x="3164720" y="3944679"/>
            <a:ext cx="2179675" cy="1842498"/>
          </a:xfrm>
          <a:prstGeom prst="rect">
            <a:avLst/>
          </a:prstGeom>
        </p:spPr>
      </p:pic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Installing ODK</a:t>
            </a:r>
          </a:p>
        </p:txBody>
      </p:sp>
      <p:sp>
        <p:nvSpPr>
          <p:cNvPr id="29701" name="TextBox 5">
            <a:extLst>
              <a:ext uri="{FF2B5EF4-FFF2-40B4-BE49-F238E27FC236}">
                <a16:creationId xmlns:a16="http://schemas.microsoft.com/office/drawing/2014/main" id="{AB88A80D-013D-5141-B6A9-335820D90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5375" y="6084888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the photos here to replace them with new ones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EA7976-1ED7-47F2-86DD-5F6AB766DDF9}"/>
              </a:ext>
            </a:extLst>
          </p:cNvPr>
          <p:cNvGrpSpPr/>
          <p:nvPr/>
        </p:nvGrpSpPr>
        <p:grpSpPr>
          <a:xfrm>
            <a:off x="8462293" y="1205108"/>
            <a:ext cx="3429000" cy="4794694"/>
            <a:chOff x="5715000" y="1219200"/>
            <a:chExt cx="3404886" cy="554716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5E94A78-9656-486C-A239-533E6857EC4B}"/>
                </a:ext>
              </a:extLst>
            </p:cNvPr>
            <p:cNvPicPr/>
            <p:nvPr/>
          </p:nvPicPr>
          <p:blipFill rotWithShape="1">
            <a:blip r:embed="rId3"/>
            <a:srcRect l="58013" t="4561" r="15385" b="11631"/>
            <a:stretch/>
          </p:blipFill>
          <p:spPr bwMode="auto">
            <a:xfrm>
              <a:off x="5715000" y="1219200"/>
              <a:ext cx="3404886" cy="554716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2CFC1EA-D79B-4088-9CAE-50F767F17E5B}"/>
                </a:ext>
              </a:extLst>
            </p:cNvPr>
            <p:cNvSpPr/>
            <p:nvPr/>
          </p:nvSpPr>
          <p:spPr>
            <a:xfrm>
              <a:off x="7487236" y="1969624"/>
              <a:ext cx="735158" cy="84977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99965" y="427831"/>
            <a:ext cx="8230768" cy="677955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Customizing the ODK environment for use</a:t>
            </a:r>
            <a:endParaRPr lang="en-US" altLang="en-KE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5220" y="1386337"/>
            <a:ext cx="11372722" cy="464616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/>
              <a:t>Open ODK Collect and manually enter project details, and exit the settings page back to ODK Collect main screen.(Done Once)</a:t>
            </a:r>
          </a:p>
          <a:p>
            <a:endParaRPr lang="en-US" sz="2800" dirty="0"/>
          </a:p>
          <a:p>
            <a:pPr marL="514350" indent="-514350">
              <a:buAutoNum type="arabicPeriod"/>
            </a:pPr>
            <a:endParaRPr lang="en-US" sz="2800" dirty="0"/>
          </a:p>
          <a:p>
            <a:pPr marL="514350" indent="-514350">
              <a:buAutoNum type="arabicPeriod"/>
            </a:pPr>
            <a:endParaRPr lang="en-US" sz="2800" dirty="0"/>
          </a:p>
          <a:p>
            <a:pPr marL="514350" indent="-514350">
              <a:buAutoNum type="arabicPeriod"/>
            </a:pPr>
            <a:endParaRPr lang="en-US" sz="2800" dirty="0"/>
          </a:p>
          <a:p>
            <a:pPr marL="514350" indent="-514350">
              <a:buAutoNum type="arabicPeriod"/>
            </a:pPr>
            <a:endParaRPr lang="en-US" sz="2800" dirty="0"/>
          </a:p>
          <a:p>
            <a:pPr marL="514350" indent="-514350">
              <a:buAutoNum type="arabicPeriod"/>
            </a:pPr>
            <a:endParaRPr lang="en-US" sz="2800" dirty="0"/>
          </a:p>
          <a:p>
            <a:endParaRPr lang="en-US" sz="2800" dirty="0"/>
          </a:p>
        </p:txBody>
      </p:sp>
      <p:pic>
        <p:nvPicPr>
          <p:cNvPr id="13" name="Picture 1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B0940668-BDE8-4860-A189-89F9E436FB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92" y="2362200"/>
            <a:ext cx="3148331" cy="3557337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</p:pic>
      <p:sp>
        <p:nvSpPr>
          <p:cNvPr id="11" name="Arrow: Left 10">
            <a:extLst>
              <a:ext uri="{FF2B5EF4-FFF2-40B4-BE49-F238E27FC236}">
                <a16:creationId xmlns:a16="http://schemas.microsoft.com/office/drawing/2014/main" id="{690A52CE-0D88-4E9D-A94E-EEABC899E466}"/>
              </a:ext>
            </a:extLst>
          </p:cNvPr>
          <p:cNvSpPr/>
          <p:nvPr/>
        </p:nvSpPr>
        <p:spPr>
          <a:xfrm>
            <a:off x="2910970" y="4382166"/>
            <a:ext cx="422296" cy="354418"/>
          </a:xfrm>
          <a:prstGeom prst="leftArrow">
            <a:avLst/>
          </a:prstGeom>
          <a:solidFill>
            <a:srgbClr val="92D050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25" name="Picture 2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2E11655-3582-4CA4-B895-DAEBAF9A0C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8" b="35340"/>
          <a:stretch/>
        </p:blipFill>
        <p:spPr bwMode="auto">
          <a:xfrm>
            <a:off x="4438719" y="2362200"/>
            <a:ext cx="2828356" cy="35573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133CB7B-E6ED-4F6C-8EE3-681FE72363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0"/>
          <a:stretch/>
        </p:blipFill>
        <p:spPr>
          <a:xfrm>
            <a:off x="7482271" y="2362200"/>
            <a:ext cx="2759025" cy="355733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9423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99965" y="427831"/>
            <a:ext cx="8230768" cy="677955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Customizing the ODK environment for use</a:t>
            </a:r>
            <a:endParaRPr lang="en-US" altLang="en-KE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5220" y="1386337"/>
            <a:ext cx="11372722" cy="464616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800" dirty="0"/>
              <a:t>User Credentials</a:t>
            </a:r>
            <a:endParaRPr lang="en-US" sz="4800" dirty="0"/>
          </a:p>
          <a:p>
            <a:endParaRPr lang="en-US" sz="4800" dirty="0"/>
          </a:p>
          <a:p>
            <a:r>
              <a:rPr lang="en-US" sz="4800" dirty="0"/>
              <a:t>URL  </a:t>
            </a:r>
            <a:r>
              <a:rPr lang="en-US" sz="4300" b="1" u="sng" dirty="0">
                <a:hlinkClick r:id="rId2"/>
              </a:rPr>
              <a:t>https://data.ilri.org</a:t>
            </a:r>
            <a:r>
              <a:rPr lang="en-US" sz="4300" b="1" u="sng" dirty="0">
                <a:solidFill>
                  <a:schemeClr val="accent2">
                    <a:lumMod val="75000"/>
                  </a:schemeClr>
                </a:solidFill>
                <a:ea typeface="MS PGothic" pitchFamily="34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/collect/</a:t>
            </a:r>
            <a:r>
              <a:rPr lang="en-US" sz="4300" b="1" u="sng" dirty="0">
                <a:solidFill>
                  <a:schemeClr val="accent2">
                    <a:lumMod val="75000"/>
                  </a:schemeClr>
                </a:solidFill>
                <a:ea typeface="MS PGothic" pitchFamily="34" charset="-128"/>
              </a:rPr>
              <a:t>adggplatformuganda</a:t>
            </a:r>
          </a:p>
          <a:p>
            <a:endParaRPr lang="en-US" sz="2800" dirty="0"/>
          </a:p>
          <a:p>
            <a:pPr marL="514350" indent="-514350">
              <a:buAutoNum type="arabicPeriod"/>
            </a:pPr>
            <a:endParaRPr lang="en-US" sz="2800" dirty="0"/>
          </a:p>
          <a:p>
            <a:endParaRPr lang="en-US" sz="2800" dirty="0"/>
          </a:p>
          <a:p>
            <a:pPr marL="514350" indent="-514350">
              <a:buAutoNum type="arabicPeriod"/>
            </a:pPr>
            <a:endParaRPr lang="en-US" sz="2800" dirty="0"/>
          </a:p>
          <a:p>
            <a:pPr marL="514350" indent="-514350">
              <a:buAutoNum type="arabicPeriod"/>
            </a:pP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73433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2831E8-02D6-C0B7-C2D9-879307097A6D}"/>
              </a:ext>
            </a:extLst>
          </p:cNvPr>
          <p:cNvSpPr txBox="1"/>
          <p:nvPr/>
        </p:nvSpPr>
        <p:spPr bwMode="auto">
          <a:xfrm>
            <a:off x="983226" y="67807"/>
            <a:ext cx="93603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Error related to misspell of the URL 1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B182806F-5C1C-FD4A-FAED-ED994A3339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7" b="2395"/>
          <a:stretch/>
        </p:blipFill>
        <p:spPr>
          <a:xfrm>
            <a:off x="343772" y="1000293"/>
            <a:ext cx="2779652" cy="5010653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27E3763A-E9E7-AACA-C13E-14EC9036E8EA}"/>
              </a:ext>
            </a:extLst>
          </p:cNvPr>
          <p:cNvSpPr/>
          <p:nvPr/>
        </p:nvSpPr>
        <p:spPr>
          <a:xfrm>
            <a:off x="3108744" y="2969297"/>
            <a:ext cx="1499832" cy="64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Solution</a:t>
            </a:r>
          </a:p>
        </p:txBody>
      </p:sp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9CE229E-BBFC-1EA9-B363-B830FDCBA0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1" b="18850"/>
          <a:stretch/>
        </p:blipFill>
        <p:spPr>
          <a:xfrm>
            <a:off x="4666474" y="1324009"/>
            <a:ext cx="3086100" cy="5297031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E84C775C-EC6F-64CB-DDFF-6EAE513D8771}"/>
              </a:ext>
            </a:extLst>
          </p:cNvPr>
          <p:cNvSpPr/>
          <p:nvPr/>
        </p:nvSpPr>
        <p:spPr>
          <a:xfrm rot="1620858">
            <a:off x="6628795" y="1061336"/>
            <a:ext cx="707824" cy="4145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pic>
        <p:nvPicPr>
          <p:cNvPr id="18" name="Picture 1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C1779B1F-5E0E-8FC3-1341-290D8A2FAE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78" b="19111"/>
          <a:stretch/>
        </p:blipFill>
        <p:spPr>
          <a:xfrm>
            <a:off x="8337189" y="1614002"/>
            <a:ext cx="3086100" cy="4657344"/>
          </a:xfrm>
          <a:prstGeom prst="rect">
            <a:avLst/>
          </a:prstGeom>
        </p:spPr>
      </p:pic>
      <p:sp>
        <p:nvSpPr>
          <p:cNvPr id="19" name="Arrow: Right 18">
            <a:extLst>
              <a:ext uri="{FF2B5EF4-FFF2-40B4-BE49-F238E27FC236}">
                <a16:creationId xmlns:a16="http://schemas.microsoft.com/office/drawing/2014/main" id="{DCD723AC-7624-0F4E-5A77-A00DE6A2C146}"/>
              </a:ext>
            </a:extLst>
          </p:cNvPr>
          <p:cNvSpPr/>
          <p:nvPr/>
        </p:nvSpPr>
        <p:spPr>
          <a:xfrm rot="1060535">
            <a:off x="8398529" y="3735410"/>
            <a:ext cx="614527" cy="4145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904435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2831E8-02D6-C0B7-C2D9-879307097A6D}"/>
              </a:ext>
            </a:extLst>
          </p:cNvPr>
          <p:cNvSpPr txBox="1"/>
          <p:nvPr/>
        </p:nvSpPr>
        <p:spPr bwMode="auto">
          <a:xfrm>
            <a:off x="983226" y="67807"/>
            <a:ext cx="93603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Error related to misspell of the URL…..</a:t>
            </a:r>
            <a:r>
              <a:rPr lang="en-US" sz="3600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cont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7139FDA-6111-0A19-182B-6EFB998FE3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9" b="5778"/>
          <a:stretch/>
        </p:blipFill>
        <p:spPr>
          <a:xfrm>
            <a:off x="1955191" y="826238"/>
            <a:ext cx="2746450" cy="4932448"/>
          </a:xfrm>
          <a:prstGeom prst="rect">
            <a:avLst/>
          </a:prstGeom>
          <a:gradFill>
            <a:gsLst>
              <a:gs pos="0">
                <a:schemeClr val="tx1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6D2BA5E0-8E48-7EC3-5350-4CA6E6DB1665}"/>
              </a:ext>
            </a:extLst>
          </p:cNvPr>
          <p:cNvSpPr/>
          <p:nvPr/>
        </p:nvSpPr>
        <p:spPr>
          <a:xfrm rot="16951686">
            <a:off x="1681396" y="805314"/>
            <a:ext cx="304955" cy="1064154"/>
          </a:xfrm>
          <a:prstGeom prst="down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  </a:t>
            </a:r>
          </a:p>
        </p:txBody>
      </p:sp>
      <p:pic>
        <p:nvPicPr>
          <p:cNvPr id="9" name="Picture 8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2EE162BF-83CB-EA5F-F973-66FF0833AF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270"/>
          <a:stretch/>
        </p:blipFill>
        <p:spPr>
          <a:xfrm>
            <a:off x="6149482" y="1073126"/>
            <a:ext cx="3086100" cy="4571770"/>
          </a:xfrm>
          <a:prstGeom prst="rect">
            <a:avLst/>
          </a:prstGeom>
          <a:solidFill>
            <a:schemeClr val="tx1"/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64FE53A4-2961-FA56-C36C-99564C0EAEF3}"/>
              </a:ext>
            </a:extLst>
          </p:cNvPr>
          <p:cNvSpPr/>
          <p:nvPr/>
        </p:nvSpPr>
        <p:spPr>
          <a:xfrm rot="1412425">
            <a:off x="5037911" y="2553424"/>
            <a:ext cx="995031" cy="4722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98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Landing page</a:t>
            </a:r>
          </a:p>
        </p:txBody>
      </p:sp>
      <p:sp>
        <p:nvSpPr>
          <p:cNvPr id="29701" name="TextBox 5">
            <a:extLst>
              <a:ext uri="{FF2B5EF4-FFF2-40B4-BE49-F238E27FC236}">
                <a16:creationId xmlns:a16="http://schemas.microsoft.com/office/drawing/2014/main" id="{AB88A80D-013D-5141-B6A9-335820D90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5375" y="6084888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the photos here to replace them with new ones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B9F1D21-7517-4AA6-83F7-D305DCC2AFF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0"/>
          <a:stretch/>
        </p:blipFill>
        <p:spPr>
          <a:xfrm>
            <a:off x="3200400" y="1105786"/>
            <a:ext cx="5343525" cy="550297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093525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59AB31-250C-485C-8CCC-1DFACB468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247702" cy="677955"/>
          </a:xfrm>
          <a:solidFill>
            <a:schemeClr val="bg1"/>
          </a:solidFill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Customizing the ODK environment for use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7301BB-3078-42BD-A0A4-6357B1A15A5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23465"/>
            <a:ext cx="11046594" cy="5356467"/>
          </a:xfrm>
        </p:spPr>
        <p:txBody>
          <a:bodyPr/>
          <a:lstStyle/>
          <a:p>
            <a:r>
              <a:rPr lang="en-US" dirty="0"/>
              <a:t>3. Update the navigation to buttons. (Done once)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DFBE9-0E56-4293-9E7D-FDF64D39F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038" y="1955203"/>
            <a:ext cx="2880293" cy="4079838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01255C-990C-4818-9620-EC51431E8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407" y="1953929"/>
            <a:ext cx="2880293" cy="40811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FB4AC5-1FDE-45C8-8B0C-328BF27341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5408" y="1953929"/>
            <a:ext cx="2880293" cy="4024567"/>
          </a:xfrm>
          <a:prstGeom prst="rect">
            <a:avLst/>
          </a:prstGeom>
        </p:spPr>
      </p:pic>
      <p:sp>
        <p:nvSpPr>
          <p:cNvPr id="16" name="Arrow: Left 15">
            <a:extLst>
              <a:ext uri="{FF2B5EF4-FFF2-40B4-BE49-F238E27FC236}">
                <a16:creationId xmlns:a16="http://schemas.microsoft.com/office/drawing/2014/main" id="{A4D23A35-EE87-49EB-A099-10E600DD2A34}"/>
              </a:ext>
            </a:extLst>
          </p:cNvPr>
          <p:cNvSpPr/>
          <p:nvPr/>
        </p:nvSpPr>
        <p:spPr>
          <a:xfrm>
            <a:off x="2631139" y="2685448"/>
            <a:ext cx="1026462" cy="336885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Left 16">
            <a:extLst>
              <a:ext uri="{FF2B5EF4-FFF2-40B4-BE49-F238E27FC236}">
                <a16:creationId xmlns:a16="http://schemas.microsoft.com/office/drawing/2014/main" id="{A6F13E93-8A37-4071-B2CD-E964AAA19892}"/>
              </a:ext>
            </a:extLst>
          </p:cNvPr>
          <p:cNvSpPr/>
          <p:nvPr/>
        </p:nvSpPr>
        <p:spPr>
          <a:xfrm>
            <a:off x="6132897" y="3603526"/>
            <a:ext cx="885122" cy="471637"/>
          </a:xfrm>
          <a:prstGeom prst="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8405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COLLECTING AND SENDING DATA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3025"/>
            <a:ext cx="6400800" cy="4572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dirty="0"/>
              <a:t> </a:t>
            </a:r>
            <a:r>
              <a:rPr lang="en-US" sz="2800" b="1" dirty="0">
                <a:solidFill>
                  <a:schemeClr val="accent2"/>
                </a:solidFill>
              </a:rPr>
              <a:t>Get blank form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Button used to download form from ILRI Cloud server to tablet/phone</a:t>
            </a:r>
            <a:r>
              <a:rPr lang="en-US" sz="28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Shows list of available data forms in the Server for download into the tablet.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Requires internet 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Used to update lists of the data in the ODK forms.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ADGG Platform forces update of lists every 5 days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 dirty="0"/>
          </a:p>
          <a:p>
            <a:pPr lvl="0"/>
            <a:endParaRPr lang="en-US" sz="32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AD436C8-8FFB-4615-A4B0-73857416A09E}"/>
              </a:ext>
            </a:extLst>
          </p:cNvPr>
          <p:cNvGrpSpPr/>
          <p:nvPr/>
        </p:nvGrpSpPr>
        <p:grpSpPr>
          <a:xfrm>
            <a:off x="7228773" y="1106488"/>
            <a:ext cx="3246120" cy="4695942"/>
            <a:chOff x="5772150" y="1219200"/>
            <a:chExt cx="3246120" cy="5410200"/>
          </a:xfrm>
        </p:grpSpPr>
        <p:pic>
          <p:nvPicPr>
            <p:cNvPr id="8" name="Picture 7" descr="odkcollectfirstpage.jpeg">
              <a:extLst>
                <a:ext uri="{FF2B5EF4-FFF2-40B4-BE49-F238E27FC236}">
                  <a16:creationId xmlns:a16="http://schemas.microsoft.com/office/drawing/2014/main" id="{1E3E550D-E93C-4E12-846D-6DA4A9364B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72150" y="1219200"/>
              <a:ext cx="3246120" cy="5410200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8BD6E40-45AB-41F4-AF9C-06C9279FE7C2}"/>
                </a:ext>
              </a:extLst>
            </p:cNvPr>
            <p:cNvSpPr/>
            <p:nvPr/>
          </p:nvSpPr>
          <p:spPr>
            <a:xfrm>
              <a:off x="5833110" y="5029200"/>
              <a:ext cx="3124200" cy="609600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764274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COLLECTING AND SENDING DATA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3025"/>
            <a:ext cx="6400800" cy="4572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dirty="0"/>
              <a:t> Fill blank form </a:t>
            </a:r>
            <a:endParaRPr lang="en-US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/>
              <a:t>Shows list of available forms in the tablet.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/>
              <a:t>Select the form you want to use at that time to collect data.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When a new version released previous versions are invalid.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lvl="0"/>
            <a:r>
              <a:rPr lang="en-US" sz="2800" b="1" dirty="0"/>
              <a:t>Does not require internet connection</a:t>
            </a: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738368-39B2-44CB-A064-B7B6FD6039B7}"/>
              </a:ext>
            </a:extLst>
          </p:cNvPr>
          <p:cNvGrpSpPr/>
          <p:nvPr/>
        </p:nvGrpSpPr>
        <p:grpSpPr>
          <a:xfrm>
            <a:off x="7079615" y="1210693"/>
            <a:ext cx="3246120" cy="4726421"/>
            <a:chOff x="5772150" y="1219200"/>
            <a:chExt cx="3246120" cy="5410200"/>
          </a:xfrm>
        </p:grpSpPr>
        <p:pic>
          <p:nvPicPr>
            <p:cNvPr id="11" name="Picture 10" descr="odkcollectfirstpage.jpeg">
              <a:extLst>
                <a:ext uri="{FF2B5EF4-FFF2-40B4-BE49-F238E27FC236}">
                  <a16:creationId xmlns:a16="http://schemas.microsoft.com/office/drawing/2014/main" id="{AADC2563-FD73-4DD8-88A6-34CC993FF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72150" y="1219200"/>
              <a:ext cx="3246120" cy="5410200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8B4899C-5BD8-47AE-AAB8-9E1A0530A10B}"/>
                </a:ext>
              </a:extLst>
            </p:cNvPr>
            <p:cNvSpPr/>
            <p:nvPr/>
          </p:nvSpPr>
          <p:spPr>
            <a:xfrm>
              <a:off x="5836920" y="2606040"/>
              <a:ext cx="3124200" cy="609600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05265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2831E8-02D6-C0B7-C2D9-879307097A6D}"/>
              </a:ext>
            </a:extLst>
          </p:cNvPr>
          <p:cNvSpPr txBox="1"/>
          <p:nvPr/>
        </p:nvSpPr>
        <p:spPr bwMode="auto">
          <a:xfrm>
            <a:off x="983226" y="67807"/>
            <a:ext cx="936030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Error related to misspell or white spaces on the username and password</a:t>
            </a:r>
          </a:p>
        </p:txBody>
      </p:sp>
      <p:pic>
        <p:nvPicPr>
          <p:cNvPr id="5" name="Picture 4" descr="Graphical user interface, application, email&#10;&#10;Description automatically generated">
            <a:extLst>
              <a:ext uri="{FF2B5EF4-FFF2-40B4-BE49-F238E27FC236}">
                <a16:creationId xmlns:a16="http://schemas.microsoft.com/office/drawing/2014/main" id="{208133AA-AA42-1209-27CF-ECC547C3B0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6" b="36178"/>
          <a:stretch/>
        </p:blipFill>
        <p:spPr>
          <a:xfrm>
            <a:off x="249174" y="1606296"/>
            <a:ext cx="3086100" cy="36454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D33D93D-2666-7FAD-5B56-1688B666A5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3" b="32089"/>
          <a:stretch/>
        </p:blipFill>
        <p:spPr>
          <a:xfrm>
            <a:off x="4120330" y="1606296"/>
            <a:ext cx="3086100" cy="36454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EDDDE3C4-9F0A-F5FC-2369-D9B65E60CC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72"/>
          <a:stretch/>
        </p:blipFill>
        <p:spPr>
          <a:xfrm>
            <a:off x="8453971" y="1268136"/>
            <a:ext cx="2674620" cy="45841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9F723E02-2EB8-F236-119B-9985CEC79B19}"/>
              </a:ext>
            </a:extLst>
          </p:cNvPr>
          <p:cNvSpPr/>
          <p:nvPr/>
        </p:nvSpPr>
        <p:spPr>
          <a:xfrm>
            <a:off x="7206429" y="3230880"/>
            <a:ext cx="1247541" cy="646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Error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F28AC3-F679-7F4C-B255-93B84593CDD3}"/>
              </a:ext>
            </a:extLst>
          </p:cNvPr>
          <p:cNvSpPr/>
          <p:nvPr/>
        </p:nvSpPr>
        <p:spPr>
          <a:xfrm>
            <a:off x="983226" y="5718048"/>
            <a:ext cx="6929382" cy="792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Always ensure there are no spaces after the last letter or number on the username/password</a:t>
            </a:r>
          </a:p>
        </p:txBody>
      </p:sp>
    </p:spTree>
    <p:extLst>
      <p:ext uri="{BB962C8B-B14F-4D97-AF65-F5344CB8AC3E}">
        <p14:creationId xmlns:p14="http://schemas.microsoft.com/office/powerpoint/2010/main" val="681737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ODK-Open Data Kit</a:t>
            </a:r>
            <a:endParaRPr lang="en-US" altLang="en-K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620837"/>
            <a:ext cx="10972800" cy="516604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Open Data Kit (ODK) is a free and open-source mobile-based application which help organizations create digital data collection solutions through aggregate servers.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Developed in 2009 and has continually been upgraded to enhance user experience.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Its an application that runs on android smart devices only.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The mobile phone based ODK data capture solution is Simple, Secure, Flexible and smart</a:t>
            </a:r>
          </a:p>
          <a:p>
            <a:pPr>
              <a:lnSpc>
                <a:spcPct val="150000"/>
              </a:lnSpc>
            </a:pPr>
            <a:endParaRPr lang="en-US" sz="2800" dirty="0"/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KE" altLang="en-KE" dirty="0"/>
          </a:p>
        </p:txBody>
      </p:sp>
    </p:spTree>
    <p:extLst>
      <p:ext uri="{BB962C8B-B14F-4D97-AF65-F5344CB8AC3E}">
        <p14:creationId xmlns:p14="http://schemas.microsoft.com/office/powerpoint/2010/main" val="15771554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COLLECTING AND SENDING DATA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3025"/>
            <a:ext cx="6400800" cy="4451383"/>
          </a:xfrm>
        </p:spPr>
        <p:txBody>
          <a:bodyPr/>
          <a:lstStyle/>
          <a:p>
            <a:pPr algn="ctr"/>
            <a:r>
              <a:rPr lang="en-US" sz="2800" b="1" dirty="0"/>
              <a:t> </a:t>
            </a:r>
          </a:p>
          <a:p>
            <a:pPr marL="0" indent="0">
              <a:buNone/>
            </a:pPr>
            <a:r>
              <a:rPr lang="en-US" sz="3600" b="1" dirty="0"/>
              <a:t>Editing </a:t>
            </a:r>
            <a:endParaRPr 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Unfinalized forms appear in the editing button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Can choose the questionnaire and edit it to make changes.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Should be done when reviewing your entries on any issues.</a:t>
            </a: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AA3A4D-FBFD-4B87-8E6A-C5D45C65C558}"/>
              </a:ext>
            </a:extLst>
          </p:cNvPr>
          <p:cNvGrpSpPr/>
          <p:nvPr/>
        </p:nvGrpSpPr>
        <p:grpSpPr>
          <a:xfrm>
            <a:off x="7242208" y="1298023"/>
            <a:ext cx="3246120" cy="4451383"/>
            <a:chOff x="5817870" y="1783080"/>
            <a:chExt cx="3246120" cy="4846320"/>
          </a:xfrm>
        </p:grpSpPr>
        <p:pic>
          <p:nvPicPr>
            <p:cNvPr id="9" name="Picture 8" descr="odkcollectfirstpage.jpeg">
              <a:extLst>
                <a:ext uri="{FF2B5EF4-FFF2-40B4-BE49-F238E27FC236}">
                  <a16:creationId xmlns:a16="http://schemas.microsoft.com/office/drawing/2014/main" id="{D4FE4E10-F6CF-4196-8071-ECD0941DE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17870" y="1783080"/>
              <a:ext cx="3246120" cy="4846320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F0E1623-7EB1-4D2D-B003-0D631E5D9750}"/>
                </a:ext>
              </a:extLst>
            </p:cNvPr>
            <p:cNvSpPr/>
            <p:nvPr/>
          </p:nvSpPr>
          <p:spPr>
            <a:xfrm>
              <a:off x="5836920" y="3642360"/>
              <a:ext cx="3124200" cy="609600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47429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COLLECTING AND SENDING DATA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3025"/>
            <a:ext cx="6400800" cy="4759325"/>
          </a:xfrm>
        </p:spPr>
        <p:txBody>
          <a:bodyPr/>
          <a:lstStyle/>
          <a:p>
            <a:pPr algn="ctr"/>
            <a:r>
              <a:rPr lang="en-US" sz="2800" b="1" dirty="0"/>
              <a:t>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Finalizing</a:t>
            </a:r>
            <a:r>
              <a:rPr lang="en-US" sz="2800" b="1" dirty="0">
                <a:latin typeface="+mn-lt"/>
                <a:cs typeface="+mn-cs"/>
              </a:rPr>
              <a:t>, Editing and Sending Finalized</a:t>
            </a:r>
            <a:endParaRPr lang="en-US" sz="2800" dirty="0"/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/>
              <a:t>Finalizing form 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Finalizing means setting the questionnaire as finished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Option at the end of the questionnaire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Used for setting the questionnaire as ready for sending to cloud server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Do not finalize immediately as it doesn’t allow to do any editing required</a:t>
            </a: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pic>
        <p:nvPicPr>
          <p:cNvPr id="10" name="Picture 9" descr="finalised.png">
            <a:extLst>
              <a:ext uri="{FF2B5EF4-FFF2-40B4-BE49-F238E27FC236}">
                <a16:creationId xmlns:a16="http://schemas.microsoft.com/office/drawing/2014/main" id="{8F578BD6-3F3A-41D7-8921-018ACAE6F0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4062"/>
          <a:stretch>
            <a:fillRect/>
          </a:stretch>
        </p:blipFill>
        <p:spPr>
          <a:xfrm>
            <a:off x="7159625" y="1414430"/>
            <a:ext cx="3086100" cy="4628389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979609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5759" y="511208"/>
            <a:ext cx="7861317" cy="523875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COLLECTING</a:t>
            </a:r>
            <a:r>
              <a:rPr lang="en-US" altLang="en-KE" b="1" dirty="0">
                <a:solidFill>
                  <a:schemeClr val="tx1"/>
                </a:solidFill>
              </a:rPr>
              <a:t> </a:t>
            </a:r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AND SENDING DATA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3025"/>
            <a:ext cx="6400800" cy="4451383"/>
          </a:xfrm>
        </p:spPr>
        <p:txBody>
          <a:bodyPr/>
          <a:lstStyle/>
          <a:p>
            <a:pPr algn="ctr"/>
            <a:r>
              <a:rPr lang="en-US" sz="2800" b="1" dirty="0"/>
              <a:t> </a:t>
            </a:r>
          </a:p>
          <a:p>
            <a:pPr marL="0" indent="0">
              <a:buNone/>
            </a:pPr>
            <a:r>
              <a:rPr lang="en-US" sz="3200" b="1" dirty="0"/>
              <a:t>Send finalized form 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Used to upload a form to the cloud after it has been finished, edited and finalized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/>
              <a:t>Please Note : After sending you cannot edit the form and resend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/>
              <a:t>To send a finalized form you must have internet connection 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Select the forms to send and press “Send Selected”</a:t>
            </a: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682C2E-C58D-46B9-8725-172A79B29B4A}"/>
              </a:ext>
            </a:extLst>
          </p:cNvPr>
          <p:cNvGrpSpPr/>
          <p:nvPr/>
        </p:nvGrpSpPr>
        <p:grpSpPr>
          <a:xfrm>
            <a:off x="7339844" y="1256030"/>
            <a:ext cx="3249930" cy="4750134"/>
            <a:chOff x="5817870" y="1783080"/>
            <a:chExt cx="3246120" cy="4846320"/>
          </a:xfrm>
        </p:grpSpPr>
        <p:pic>
          <p:nvPicPr>
            <p:cNvPr id="7" name="Picture 6" descr="odkcollectfirstpage.jpeg">
              <a:extLst>
                <a:ext uri="{FF2B5EF4-FFF2-40B4-BE49-F238E27FC236}">
                  <a16:creationId xmlns:a16="http://schemas.microsoft.com/office/drawing/2014/main" id="{E59A96E3-F122-4C0B-B424-CF252BCE80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17870" y="1783080"/>
              <a:ext cx="3246120" cy="4846320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47B25FB-D305-4775-B1B2-600129730CD2}"/>
                </a:ext>
              </a:extLst>
            </p:cNvPr>
            <p:cNvSpPr/>
            <p:nvPr/>
          </p:nvSpPr>
          <p:spPr>
            <a:xfrm>
              <a:off x="5836920" y="4312920"/>
              <a:ext cx="3124200" cy="609600"/>
            </a:xfrm>
            <a:prstGeom prst="ellipse">
              <a:avLst/>
            </a:prstGeom>
            <a:noFill/>
            <a:ln w="444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5923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8839200" cy="7620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View Sent Form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1" y="2377440"/>
            <a:ext cx="5490713" cy="3337560"/>
          </a:xfrm>
        </p:spPr>
        <p:txBody>
          <a:bodyPr/>
          <a:lstStyle/>
          <a:p>
            <a:r>
              <a:rPr lang="en-US" sz="2800" dirty="0"/>
              <a:t>Used to view details of data forms that you already sent</a:t>
            </a:r>
          </a:p>
          <a:p>
            <a:r>
              <a:rPr lang="en-US" sz="2800" dirty="0"/>
              <a:t>The data cannot be edited as it has been sent from the device</a:t>
            </a:r>
          </a:p>
          <a:p>
            <a:endParaRPr lang="en-US" sz="2800" dirty="0"/>
          </a:p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9AF1E80-360A-4FC1-8EBB-1C6680024F6E}"/>
              </a:ext>
            </a:extLst>
          </p:cNvPr>
          <p:cNvGrpSpPr/>
          <p:nvPr/>
        </p:nvGrpSpPr>
        <p:grpSpPr>
          <a:xfrm>
            <a:off x="7362185" y="1508760"/>
            <a:ext cx="3352800" cy="5074920"/>
            <a:chOff x="5638800" y="1229360"/>
            <a:chExt cx="3352800" cy="55626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CE86D35-18D7-4171-8B18-ABBB8B2D44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1" r="2346" b="3660"/>
            <a:stretch/>
          </p:blipFill>
          <p:spPr>
            <a:xfrm>
              <a:off x="5638800" y="1229360"/>
              <a:ext cx="3352800" cy="5562600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D5F2C9F-6B7C-460B-98E4-F216AB7ACF0B}"/>
                </a:ext>
              </a:extLst>
            </p:cNvPr>
            <p:cNvSpPr/>
            <p:nvPr/>
          </p:nvSpPr>
          <p:spPr>
            <a:xfrm>
              <a:off x="5701895" y="4659680"/>
              <a:ext cx="3276600" cy="609600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857C515-E636-1030-F3D2-DA78F5112DB1}"/>
              </a:ext>
            </a:extLst>
          </p:cNvPr>
          <p:cNvSpPr txBox="1"/>
          <p:nvPr/>
        </p:nvSpPr>
        <p:spPr bwMode="auto">
          <a:xfrm>
            <a:off x="1676401" y="292608"/>
            <a:ext cx="8589263" cy="69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endParaRPr lang="en-US" sz="2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C1EF70-B977-EAF9-F7F4-6726B5686D34}"/>
              </a:ext>
            </a:extLst>
          </p:cNvPr>
          <p:cNvSpPr txBox="1"/>
          <p:nvPr/>
        </p:nvSpPr>
        <p:spPr bwMode="auto">
          <a:xfrm>
            <a:off x="1207008" y="1658816"/>
            <a:ext cx="40111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>
                <a:latin typeface="+mn-lt"/>
              </a:rPr>
              <a:t>View Form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012500-880B-DE40-AA10-4537330ACEB9}"/>
              </a:ext>
            </a:extLst>
          </p:cNvPr>
          <p:cNvSpPr txBox="1"/>
          <p:nvPr/>
        </p:nvSpPr>
        <p:spPr bwMode="auto">
          <a:xfrm>
            <a:off x="1292352" y="597408"/>
            <a:ext cx="78516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KE" sz="4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COLLECTING</a:t>
            </a:r>
            <a:r>
              <a:rPr lang="en-US" altLang="en-KE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KE" sz="4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AND SENDING DATA</a:t>
            </a:r>
            <a:endParaRPr lang="en-US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52759263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8839200" cy="762000"/>
          </a:xfrm>
        </p:spPr>
        <p:txBody>
          <a:bodyPr/>
          <a:lstStyle/>
          <a:p>
            <a:r>
              <a:rPr lang="en-US" altLang="en-KE" sz="44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COLLECTING</a:t>
            </a:r>
            <a:r>
              <a:rPr lang="en-US" altLang="en-KE" sz="4400" b="1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KE" sz="44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AND SENDING DATA</a:t>
            </a:r>
            <a:endParaRPr lang="en-US" sz="44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767840"/>
            <a:ext cx="5562600" cy="4800600"/>
          </a:xfrm>
        </p:spPr>
        <p:txBody>
          <a:bodyPr/>
          <a:lstStyle/>
          <a:p>
            <a:r>
              <a:rPr lang="en-US" sz="3000" dirty="0"/>
              <a:t>Allows deleting any form in the device</a:t>
            </a:r>
          </a:p>
          <a:p>
            <a:r>
              <a:rPr lang="en-US" sz="3000" dirty="0"/>
              <a:t>Can delete saved forms or blank forms</a:t>
            </a:r>
          </a:p>
          <a:p>
            <a:pPr algn="ctr"/>
            <a:r>
              <a:rPr lang="en-US" sz="3000" b="1" dirty="0">
                <a:solidFill>
                  <a:srgbClr val="FF0000"/>
                </a:solidFill>
              </a:rPr>
              <a:t>Disclaimer!</a:t>
            </a:r>
          </a:p>
          <a:p>
            <a:r>
              <a:rPr lang="en-US" sz="3000" b="1" dirty="0"/>
              <a:t>DO NOT </a:t>
            </a:r>
            <a:r>
              <a:rPr lang="en-US" sz="3000" dirty="0"/>
              <a:t>use this button for data forms that you need as you will loose any data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4A66B21-4D6C-4202-8CC0-3321799D1240}"/>
              </a:ext>
            </a:extLst>
          </p:cNvPr>
          <p:cNvGrpSpPr/>
          <p:nvPr/>
        </p:nvGrpSpPr>
        <p:grpSpPr>
          <a:xfrm>
            <a:off x="7374377" y="1005840"/>
            <a:ext cx="3352800" cy="5562600"/>
            <a:chOff x="5638800" y="1229360"/>
            <a:chExt cx="3352800" cy="55626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F58C99C-00D5-4A83-A2AA-DA7197A2B5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1" r="2346" b="3660"/>
            <a:stretch/>
          </p:blipFill>
          <p:spPr>
            <a:xfrm>
              <a:off x="5638800" y="1229360"/>
              <a:ext cx="3352800" cy="5562600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DD0E52B-527C-4A6E-A120-939B3D0D3756}"/>
                </a:ext>
              </a:extLst>
            </p:cNvPr>
            <p:cNvSpPr/>
            <p:nvPr/>
          </p:nvSpPr>
          <p:spPr>
            <a:xfrm>
              <a:off x="5710687" y="6129608"/>
              <a:ext cx="3276600" cy="609600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21FD89E-D3AE-18EC-9978-7ABA4725DAB0}"/>
              </a:ext>
            </a:extLst>
          </p:cNvPr>
          <p:cNvSpPr txBox="1"/>
          <p:nvPr/>
        </p:nvSpPr>
        <p:spPr bwMode="auto">
          <a:xfrm>
            <a:off x="1133856" y="1219200"/>
            <a:ext cx="35478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>
                <a:latin typeface="+mn-lt"/>
              </a:rPr>
              <a:t>Delete form</a:t>
            </a:r>
          </a:p>
        </p:txBody>
      </p:sp>
    </p:spTree>
    <p:extLst>
      <p:ext uri="{BB962C8B-B14F-4D97-AF65-F5344CB8AC3E}">
        <p14:creationId xmlns:p14="http://schemas.microsoft.com/office/powerpoint/2010/main" val="1061818795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IN SUMMARY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3025"/>
            <a:ext cx="6400800" cy="445138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Main ODK Collect screen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/>
              <a:t> </a:t>
            </a:r>
            <a:r>
              <a:rPr lang="en-US" sz="2200" dirty="0"/>
              <a:t>Get Blank Form</a:t>
            </a:r>
          </a:p>
          <a:p>
            <a:pPr marL="400050" lvl="1" indent="0"/>
            <a:r>
              <a:rPr lang="en-US" sz="2200" dirty="0"/>
              <a:t> Connects to server to download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 Fill Blank Form</a:t>
            </a:r>
          </a:p>
          <a:p>
            <a:pPr marL="400050" lvl="1" indent="0"/>
            <a:r>
              <a:rPr lang="en-US" sz="2200" dirty="0"/>
              <a:t> Main activity for entering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 Edit Saved Form</a:t>
            </a:r>
          </a:p>
          <a:p>
            <a:pPr marL="400050" lvl="1" indent="0"/>
            <a:r>
              <a:rPr lang="en-US" sz="2200" dirty="0"/>
              <a:t> Review of the entered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 Delete Saved Form</a:t>
            </a:r>
          </a:p>
          <a:p>
            <a:pPr marL="400050" lvl="1" indent="0"/>
            <a:r>
              <a:rPr lang="en-US" sz="2200" dirty="0"/>
              <a:t> Deletes blank form or data 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 Send Finalized Form</a:t>
            </a:r>
          </a:p>
          <a:p>
            <a:pPr marL="400050" lvl="1" indent="0"/>
            <a:r>
              <a:rPr lang="en-US" sz="2200" dirty="0"/>
              <a:t> Upload entered data to server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 View sent form</a:t>
            </a:r>
          </a:p>
          <a:p>
            <a:pPr marL="400050" lvl="1" indent="0"/>
            <a:r>
              <a:rPr lang="en-US" sz="2200" dirty="0"/>
              <a:t> View sent data but can no longer change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63D4E2-3F8F-451E-B1E2-DDD2C569DE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" r="2346" b="3660"/>
          <a:stretch/>
        </p:blipFill>
        <p:spPr>
          <a:xfrm>
            <a:off x="6096000" y="1206483"/>
            <a:ext cx="3581400" cy="479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7788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8839200" cy="762000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KEY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143000"/>
            <a:ext cx="8382000" cy="5562600"/>
          </a:xfrm>
        </p:spPr>
        <p:txBody>
          <a:bodyPr/>
          <a:lstStyle/>
          <a:p>
            <a:r>
              <a:rPr lang="en-US" sz="2400" dirty="0"/>
              <a:t>Make sure you have a stable internet connection when performing internet-based activities like “</a:t>
            </a:r>
            <a:r>
              <a:rPr lang="en-US" sz="2400" b="1" dirty="0"/>
              <a:t>Get Blank Form</a:t>
            </a:r>
            <a:r>
              <a:rPr lang="en-US" sz="2400" dirty="0"/>
              <a:t>” and  “</a:t>
            </a:r>
            <a:r>
              <a:rPr lang="en-US" sz="2400" b="1" dirty="0"/>
              <a:t>Sending finalized forms” </a:t>
            </a:r>
          </a:p>
          <a:p>
            <a:r>
              <a:rPr lang="en-US" sz="2400" dirty="0"/>
              <a:t>New versions of data collection forms are uploaded which are an update of the existing.</a:t>
            </a:r>
          </a:p>
          <a:p>
            <a:r>
              <a:rPr lang="en-US" sz="2400" b="1" dirty="0"/>
              <a:t>Ensure you perform a “Get Blank Form” every morning to update your ODK Form. This ensures you have the most up to date list of farmers, animals and all recorded events.</a:t>
            </a:r>
          </a:p>
          <a:p>
            <a:r>
              <a:rPr lang="en-US" sz="2400" dirty="0"/>
              <a:t>Data uploaded is processed every 3hours so as to update lists used in the ODK for lookups.</a:t>
            </a:r>
          </a:p>
          <a:p>
            <a:r>
              <a:rPr lang="en-US" sz="2400" dirty="0"/>
              <a:t>To ensure GPS works well, ensure location setting on your device is active.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4B8430-CC10-233C-BF11-14056CA9B1B3}"/>
              </a:ext>
            </a:extLst>
          </p:cNvPr>
          <p:cNvSpPr txBox="1"/>
          <p:nvPr/>
        </p:nvSpPr>
        <p:spPr bwMode="auto">
          <a:xfrm>
            <a:off x="1676400" y="152400"/>
            <a:ext cx="90403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FFFFFF"/>
                </a:solidFill>
                <a:latin typeface="+mn-lt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250793989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7CC72D-0BD1-4651-8803-17EBD57ED0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solidFill>
                  <a:schemeClr val="bg2"/>
                </a:solidFill>
                <a:latin typeface="Calibri heading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12390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1AC9C-0279-46A6-9942-39C9AB2363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ctr"/>
            <a:r>
              <a:rPr lang="en-US" b="1" i="0" dirty="0">
                <a:solidFill>
                  <a:schemeClr val="accent2">
                    <a:lumMod val="75000"/>
                  </a:schemeClr>
                </a:solidFill>
                <a:effectLst/>
                <a:latin typeface="Roboto Slab"/>
              </a:rPr>
              <a:t>Getting Started With ODK</a:t>
            </a:r>
            <a:br>
              <a:rPr lang="en-US" b="1" i="0" dirty="0">
                <a:solidFill>
                  <a:schemeClr val="accent2">
                    <a:lumMod val="75000"/>
                  </a:schemeClr>
                </a:solidFill>
                <a:effectLst/>
                <a:latin typeface="Roboto Slab"/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8CC06-D749-4F92-B7EB-9BDB9B02E6A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404040"/>
                </a:solidFill>
                <a:latin typeface="Georgia" panose="02040502050405020303" pitchFamily="18" charset="0"/>
              </a:rPr>
              <a:t>R</a:t>
            </a:r>
            <a:r>
              <a:rPr lang="en-US" b="0" i="0" dirty="0">
                <a:solidFill>
                  <a:srgbClr val="404040"/>
                </a:solidFill>
                <a:effectLst/>
                <a:latin typeface="Georgia" panose="02040502050405020303" pitchFamily="18" charset="0"/>
              </a:rPr>
              <a:t>ecommended workflow </a:t>
            </a:r>
            <a:endParaRPr lang="en-US" dirty="0">
              <a:solidFill>
                <a:srgbClr val="404040"/>
              </a:solidFill>
              <a:latin typeface="Georgia" panose="02040502050405020303" pitchFamily="18" charset="0"/>
            </a:endParaRPr>
          </a:p>
          <a:p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4FF8313-52C5-42D7-951B-5B0F029D3A2D}"/>
              </a:ext>
            </a:extLst>
          </p:cNvPr>
          <p:cNvGrpSpPr/>
          <p:nvPr/>
        </p:nvGrpSpPr>
        <p:grpSpPr>
          <a:xfrm>
            <a:off x="3416968" y="2310063"/>
            <a:ext cx="6294923" cy="4120106"/>
            <a:chOff x="0" y="0"/>
            <a:chExt cx="2997200" cy="293370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15F674-0A54-426E-B178-ABCEF0942520}"/>
                </a:ext>
              </a:extLst>
            </p:cNvPr>
            <p:cNvSpPr/>
            <p:nvPr/>
          </p:nvSpPr>
          <p:spPr>
            <a:xfrm>
              <a:off x="0" y="673100"/>
              <a:ext cx="2997200" cy="3048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marL="0" marR="0" algn="ctr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u="none" strike="noStrike" dirty="0">
                  <a:solidFill>
                    <a:schemeClr val="accent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Get the App from play store</a:t>
              </a:r>
              <a:endParaRPr lang="en-US" dirty="0">
                <a:solidFill>
                  <a:schemeClr val="accent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7DFF335-4E84-4D46-B53C-C41389530E31}"/>
                </a:ext>
              </a:extLst>
            </p:cNvPr>
            <p:cNvSpPr/>
            <p:nvPr/>
          </p:nvSpPr>
          <p:spPr>
            <a:xfrm>
              <a:off x="0" y="0"/>
              <a:ext cx="2978150" cy="3175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marL="0" marR="0" algn="ctr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u="none" strike="noStrike" kern="1200" dirty="0">
                  <a:solidFill>
                    <a:srgbClr val="0000FF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  <a:hlinkClick r:id="rId2"/>
                </a:rPr>
                <a:t>Get a Central server</a:t>
              </a:r>
              <a:endPara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4DEE8FD-CA40-49FA-A618-E7B45DAFC1DC}"/>
                </a:ext>
              </a:extLst>
            </p:cNvPr>
            <p:cNvSpPr/>
            <p:nvPr/>
          </p:nvSpPr>
          <p:spPr>
            <a:xfrm>
              <a:off x="0" y="1279588"/>
              <a:ext cx="2978150" cy="3048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marL="0" marR="0" algn="ctr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u="none" strike="noStrike" kern="1200" dirty="0">
                  <a:solidFill>
                    <a:srgbClr val="0000FF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  <a:hlinkClick r:id="rId2"/>
                </a:rPr>
                <a:t>Create XLS Form and upload it to Central</a:t>
              </a:r>
              <a:endPara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133E95E-0AFE-4582-A38D-D3BC496DB3F3}"/>
                </a:ext>
              </a:extLst>
            </p:cNvPr>
            <p:cNvSpPr/>
            <p:nvPr/>
          </p:nvSpPr>
          <p:spPr>
            <a:xfrm>
              <a:off x="0" y="1950524"/>
              <a:ext cx="2959100" cy="31115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marL="0" marR="0" algn="ctr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u="none" strike="noStrike" kern="1200" dirty="0">
                  <a:solidFill>
                    <a:srgbClr val="0000FF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  <a:hlinkClick r:id="rId2"/>
                </a:rPr>
                <a:t>Download form </a:t>
              </a:r>
              <a:r>
                <a:rPr lang="en-US" dirty="0">
                  <a:solidFill>
                    <a:srgbClr val="0000FF"/>
                  </a:solidFill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  <a:hlinkClick r:id="rId2"/>
                </a:rPr>
                <a:t>from</a:t>
              </a:r>
              <a:r>
                <a:rPr lang="en-US" u="none" strike="noStrike" kern="1200" dirty="0">
                  <a:solidFill>
                    <a:srgbClr val="0000FF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  <a:hlinkClick r:id="rId2"/>
                </a:rPr>
                <a:t> central onto device</a:t>
              </a:r>
              <a:endPara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28DAC35-5DFB-49E0-A713-A242C4440978}"/>
                </a:ext>
              </a:extLst>
            </p:cNvPr>
            <p:cNvSpPr/>
            <p:nvPr/>
          </p:nvSpPr>
          <p:spPr>
            <a:xfrm>
              <a:off x="25400" y="2597150"/>
              <a:ext cx="2952750" cy="33655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marL="0" marR="0" algn="ctr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u="none" strike="noStrike" kern="1200" dirty="0">
                  <a:solidFill>
                    <a:srgbClr val="0000FF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Times New Roman" panose="02020603050405020304" pitchFamily="18" charset="0"/>
                  <a:hlinkClick r:id="rId2"/>
                </a:rPr>
                <a:t>Fill out a form and upload it to Central</a:t>
              </a:r>
              <a:endPara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6650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DESIGNING A FORM IN ODK</a:t>
            </a:r>
            <a:endParaRPr lang="en-US" altLang="en-K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601787"/>
            <a:ext cx="10972800" cy="4656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TYPES AVAILABLE IN ODK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KE" altLang="en-KE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DCC8B12-036F-4EFD-B53F-B62C52B99630}"/>
              </a:ext>
            </a:extLst>
          </p:cNvPr>
          <p:cNvSpPr/>
          <p:nvPr/>
        </p:nvSpPr>
        <p:spPr>
          <a:xfrm>
            <a:off x="953460" y="2541181"/>
            <a:ext cx="3724977" cy="33976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3200" dirty="0"/>
              <a:t>Note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3200" dirty="0"/>
              <a:t>Text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3200" dirty="0"/>
              <a:t>Integer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3200" dirty="0"/>
              <a:t>Decimal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3200" dirty="0" err="1"/>
              <a:t>Select_one</a:t>
            </a:r>
            <a:endParaRPr lang="en-US" sz="3200" dirty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3200" dirty="0" err="1"/>
              <a:t>Select_multiple</a:t>
            </a:r>
            <a:endParaRPr lang="en-US" sz="3200" dirty="0"/>
          </a:p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C846A3A-4A06-42EC-A843-7C4ED775E2C7}"/>
              </a:ext>
            </a:extLst>
          </p:cNvPr>
          <p:cNvSpPr/>
          <p:nvPr/>
        </p:nvSpPr>
        <p:spPr>
          <a:xfrm>
            <a:off x="6756935" y="2598821"/>
            <a:ext cx="3724977" cy="33399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lvl="0" indent="-514350">
              <a:spcBef>
                <a:spcPts val="0"/>
              </a:spcBef>
              <a:buFontTx/>
              <a:buAutoNum type="arabicPeriod" startAt="7"/>
              <a:defRPr/>
            </a:pPr>
            <a:r>
              <a:rPr lang="en-US" sz="3200" dirty="0">
                <a:latin typeface="+mn-lt"/>
                <a:cs typeface="+mn-cs"/>
              </a:rPr>
              <a:t>Date / Time</a:t>
            </a:r>
          </a:p>
          <a:p>
            <a:pPr marL="514350" lvl="0" indent="-514350">
              <a:spcBef>
                <a:spcPts val="0"/>
              </a:spcBef>
              <a:buFontTx/>
              <a:buAutoNum type="arabicPeriod" startAt="7"/>
              <a:defRPr/>
            </a:pPr>
            <a:r>
              <a:rPr lang="en-US" sz="3200" dirty="0" err="1"/>
              <a:t>Geopoint</a:t>
            </a:r>
            <a:endParaRPr lang="en-US" sz="3200" dirty="0">
              <a:latin typeface="+mn-lt"/>
              <a:cs typeface="+mn-cs"/>
            </a:endParaRPr>
          </a:p>
          <a:p>
            <a:pPr marL="514350" indent="-514350">
              <a:spcBef>
                <a:spcPts val="0"/>
              </a:spcBef>
              <a:buAutoNum type="arabicPeriod" startAt="7"/>
              <a:defRPr/>
            </a:pPr>
            <a:r>
              <a:rPr lang="en-US" sz="3200" dirty="0"/>
              <a:t>Image</a:t>
            </a:r>
          </a:p>
          <a:p>
            <a:pPr marL="514350" indent="-514350">
              <a:spcBef>
                <a:spcPts val="0"/>
              </a:spcBef>
              <a:buAutoNum type="arabicPeriod" startAt="7"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Barcode</a:t>
            </a:r>
          </a:p>
          <a:p>
            <a:pPr marL="514350" indent="-514350">
              <a:spcBef>
                <a:spcPts val="0"/>
              </a:spcBef>
              <a:buAutoNum type="arabicPeriod" startAt="7"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Calculation</a:t>
            </a:r>
          </a:p>
          <a:p>
            <a:pPr marL="514350" indent="-514350">
              <a:spcBef>
                <a:spcPts val="0"/>
              </a:spcBef>
              <a:buAutoNum type="arabicPeriod" startAt="7"/>
              <a:defRPr/>
            </a:pPr>
            <a:r>
              <a:rPr lang="en-US" sz="3200" dirty="0">
                <a:latin typeface="+mn-lt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Metadata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022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DATA TYPES IN ODK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/>
              <a:t>Note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A Note provides instructions or information to guide you in entering data.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The note contains information that guides the respondent on how to rank attributes determining price of animals during sale.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292929"/>
              </a:solidFill>
            </a:endParaRP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0780FBE-C297-49AE-BB49-97CC3DE1A0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9" r="4624"/>
          <a:stretch/>
        </p:blipFill>
        <p:spPr>
          <a:xfrm>
            <a:off x="7847013" y="1554480"/>
            <a:ext cx="3562668" cy="44602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DATA TYPES IN ODK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/>
              <a:t>Text 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This is useful when collecting free text responses.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A text box is provided to enable you write your response. This is useful when different responses are possible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292929"/>
              </a:solidFill>
            </a:endParaRP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2902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pic>
        <p:nvPicPr>
          <p:cNvPr id="3" name="Picture 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7F1A46BD-1B4B-4BBF-8E3B-00013BB7FC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763" y="1320483"/>
            <a:ext cx="4165918" cy="4472305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55E6E39E-E3D8-4226-9F28-346E948901AC}"/>
              </a:ext>
            </a:extLst>
          </p:cNvPr>
          <p:cNvSpPr/>
          <p:nvPr/>
        </p:nvSpPr>
        <p:spPr>
          <a:xfrm>
            <a:off x="5974080" y="5268278"/>
            <a:ext cx="1545432" cy="283527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90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DATA TYPES IN ODK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Integer and Decimal </a:t>
            </a:r>
            <a:endParaRPr lang="en-US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Integer boxes allow the entering of whole numbers only e.g., 8, 28, 100, 1257.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Decimal boxes allow entering of whole numbers and numbers with decimal points e.g., 1.2, 4.8, 20.3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292929"/>
              </a:solidFill>
            </a:endParaRP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068A10-0197-45CF-AB4B-80CF87D9126B}"/>
              </a:ext>
            </a:extLst>
          </p:cNvPr>
          <p:cNvGrpSpPr/>
          <p:nvPr/>
        </p:nvGrpSpPr>
        <p:grpSpPr>
          <a:xfrm>
            <a:off x="8112642" y="1343025"/>
            <a:ext cx="3962400" cy="4800600"/>
            <a:chOff x="5029200" y="1828800"/>
            <a:chExt cx="3962400" cy="4800600"/>
          </a:xfrm>
        </p:grpSpPr>
        <p:pic>
          <p:nvPicPr>
            <p:cNvPr id="8" name="Picture 7" descr="numeric.jpeg">
              <a:extLst>
                <a:ext uri="{FF2B5EF4-FFF2-40B4-BE49-F238E27FC236}">
                  <a16:creationId xmlns:a16="http://schemas.microsoft.com/office/drawing/2014/main" id="{E3723BA9-D245-440B-9AF7-FE4AA3ED94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29200" y="1828800"/>
              <a:ext cx="3962400" cy="48006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2F44674-3A51-4B64-AB82-D463FC25E96D}"/>
                </a:ext>
              </a:extLst>
            </p:cNvPr>
            <p:cNvSpPr/>
            <p:nvPr/>
          </p:nvSpPr>
          <p:spPr>
            <a:xfrm>
              <a:off x="5151120" y="2682240"/>
              <a:ext cx="3733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5000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en-US" altLang="en-KE" b="1" dirty="0">
                <a:solidFill>
                  <a:schemeClr val="accent2">
                    <a:lumMod val="75000"/>
                  </a:schemeClr>
                </a:solidFill>
              </a:rPr>
              <a:t>DATA TYPES IN ODK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073A2F5-2ADA-B348-9013-5D1D54B7F2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/>
              <a:t>Select One 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This allows only one answer to be selected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option selected is the one that will be saved as the response to the question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292929"/>
              </a:solidFill>
            </a:endParaRPr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19D63390-B435-3246-9F7E-A61B10015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102350"/>
            <a:ext cx="2900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KE" sz="1400">
                <a:solidFill>
                  <a:srgbClr val="0070C0"/>
                </a:solidFill>
              </a:rPr>
              <a:t>Click and delete to replace this photo with another one</a:t>
            </a:r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D460B27-2591-48F9-A991-69ABC6F795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91" b="45139"/>
          <a:stretch/>
        </p:blipFill>
        <p:spPr>
          <a:xfrm>
            <a:off x="7751763" y="1343025"/>
            <a:ext cx="3292157" cy="426339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68108510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.potx  -  Read-Only" id="{D229D1A4-4442-465A-A4CF-72F096AD1133}" vid="{170708C3-8501-4F69-86CC-7981EE1822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9657616858D04DB50919A629F2B892" ma:contentTypeVersion="13" ma:contentTypeDescription="Create a new document." ma:contentTypeScope="" ma:versionID="fb14d28aaec201e6de1a8fbe84ff37b8">
  <xsd:schema xmlns:xsd="http://www.w3.org/2001/XMLSchema" xmlns:xs="http://www.w3.org/2001/XMLSchema" xmlns:p="http://schemas.microsoft.com/office/2006/metadata/properties" xmlns:ns2="56b0a0eb-1294-4706-b9c4-26aba542b1df" xmlns:ns3="a2ad798e-7dd4-4ce7-87d5-ee8e9fd9534e" targetNamespace="http://schemas.microsoft.com/office/2006/metadata/properties" ma:root="true" ma:fieldsID="17465e486150e5286b567060454bb115" ns2:_="" ns3:_="">
    <xsd:import namespace="56b0a0eb-1294-4706-b9c4-26aba542b1df"/>
    <xsd:import namespace="a2ad798e-7dd4-4ce7-87d5-ee8e9fd9534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b0a0eb-1294-4706-b9c4-26aba542b1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ad798e-7dd4-4ce7-87d5-ee8e9fd9534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EF2A85-305E-4872-962A-A2756340EECE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4ebdd14-f02d-4d1c-9d71-2c855a08ee1b"/>
    <ds:schemaRef ds:uri="b2bb663f-9149-4aa7-a954-eae54cd9c3d0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A8631B-C920-4E70-937F-36DF32BCF1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b0a0eb-1294-4706-b9c4-26aba542b1df"/>
    <ds:schemaRef ds:uri="a2ad798e-7dd4-4ce7-87d5-ee8e9fd953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1117</TotalTime>
  <Words>1687</Words>
  <Application>Microsoft Office PowerPoint</Application>
  <PresentationFormat>Widescreen</PresentationFormat>
  <Paragraphs>249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ilri_powerpoint_template_apr2013</vt:lpstr>
      <vt:lpstr>  ODK FOR DATA CAPTURE African Dairy Genetic Gains (ADGG)  </vt:lpstr>
      <vt:lpstr>Training Objectives</vt:lpstr>
      <vt:lpstr>ODK-Open Data Kit</vt:lpstr>
      <vt:lpstr>Getting Started With ODK </vt:lpstr>
      <vt:lpstr>DESIGNING A FORM IN ODK</vt:lpstr>
      <vt:lpstr>DATA TYPES IN ODK</vt:lpstr>
      <vt:lpstr>DATA TYPES IN ODK</vt:lpstr>
      <vt:lpstr>DATA TYPES IN ODK</vt:lpstr>
      <vt:lpstr>DATA TYPES IN ODK</vt:lpstr>
      <vt:lpstr>DATA TYPES IN ODK</vt:lpstr>
      <vt:lpstr>DATA TYPES IN ODK</vt:lpstr>
      <vt:lpstr>DATA TYPES IN ODK</vt:lpstr>
      <vt:lpstr>DATA TYPES IN ODK</vt:lpstr>
      <vt:lpstr>DATA CHECKS IN ODK</vt:lpstr>
      <vt:lpstr>DATA CHECKS IN ODK</vt:lpstr>
      <vt:lpstr>DATA CHECKS IN ODK</vt:lpstr>
      <vt:lpstr>DATA CHECKS IN ODK</vt:lpstr>
      <vt:lpstr>DATA CHECKS IN ODK</vt:lpstr>
      <vt:lpstr>PowerPoint Presentation</vt:lpstr>
      <vt:lpstr>Installing ODK</vt:lpstr>
      <vt:lpstr>Customizing the ODK environment for use</vt:lpstr>
      <vt:lpstr>Customizing the ODK environment for use</vt:lpstr>
      <vt:lpstr>PowerPoint Presentation</vt:lpstr>
      <vt:lpstr>PowerPoint Presentation</vt:lpstr>
      <vt:lpstr>Landing page</vt:lpstr>
      <vt:lpstr>Customizing the ODK environment for use</vt:lpstr>
      <vt:lpstr>COLLECTING AND SENDING DATA</vt:lpstr>
      <vt:lpstr>COLLECTING AND SENDING DATA</vt:lpstr>
      <vt:lpstr>PowerPoint Presentation</vt:lpstr>
      <vt:lpstr>COLLECTING AND SENDING DATA</vt:lpstr>
      <vt:lpstr>COLLECTING AND SENDING DATA</vt:lpstr>
      <vt:lpstr>COLLECTING AND SENDING DATA</vt:lpstr>
      <vt:lpstr>View Sent Form </vt:lpstr>
      <vt:lpstr>COLLECTING AND SENDING DATA</vt:lpstr>
      <vt:lpstr>IN SUMMARY</vt:lpstr>
      <vt:lpstr>KEY NOTES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INFORMATION GFEAST-ZAMBIA ‘Towards climate-resilient dairy production in Southern Zambia’</dc:title>
  <dc:creator>Gitau, Jennifer (ILRI)</dc:creator>
  <cp:lastModifiedBy>Gitau, Jennifer (ILRI)</cp:lastModifiedBy>
  <cp:revision>65</cp:revision>
  <dcterms:created xsi:type="dcterms:W3CDTF">2021-03-10T05:55:16Z</dcterms:created>
  <dcterms:modified xsi:type="dcterms:W3CDTF">2023-01-26T06:28:25Z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0x010100D2294F73E4F9C848AD48D0146EF8AD62</vt:lpwstr>
  </property>
  <property fmtid="{D5CDD505-2E9C-101B-9397-08002B2CF9AE}" pid="3" name="MSIP_Label_80c4d10e-bd94-4e7c-b4a1-fe20ff6d8abe_Enabled">
    <vt:lpwstr>true</vt:lpwstr>
  </property>
  <property fmtid="{D5CDD505-2E9C-101B-9397-08002B2CF9AE}" pid="4" name="MSIP_Label_80c4d10e-bd94-4e7c-b4a1-fe20ff6d8abe_SetDate">
    <vt:lpwstr>2021-01-26T07:19:47Z</vt:lpwstr>
  </property>
  <property fmtid="{D5CDD505-2E9C-101B-9397-08002B2CF9AE}" pid="5" name="MSIP_Label_80c4d10e-bd94-4e7c-b4a1-fe20ff6d8abe_Method">
    <vt:lpwstr>Standard</vt:lpwstr>
  </property>
  <property fmtid="{D5CDD505-2E9C-101B-9397-08002B2CF9AE}" pid="6" name="MSIP_Label_80c4d10e-bd94-4e7c-b4a1-fe20ff6d8abe_Name">
    <vt:lpwstr>80c4d10e-bd94-4e7c-b4a1-fe20ff6d8abe</vt:lpwstr>
  </property>
  <property fmtid="{D5CDD505-2E9C-101B-9397-08002B2CF9AE}" pid="7" name="MSIP_Label_80c4d10e-bd94-4e7c-b4a1-fe20ff6d8abe_SiteId">
    <vt:lpwstr>6afa0e00-fa14-40b7-8a2e-22a7f8c357d5</vt:lpwstr>
  </property>
  <property fmtid="{D5CDD505-2E9C-101B-9397-08002B2CF9AE}" pid="8" name="MSIP_Label_80c4d10e-bd94-4e7c-b4a1-fe20ff6d8abe_ActionId">
    <vt:lpwstr>cbbe11e2-0fe5-494a-8c83-7dfdfd3148c5</vt:lpwstr>
  </property>
  <property fmtid="{D5CDD505-2E9C-101B-9397-08002B2CF9AE}" pid="9" name="MSIP_Label_80c4d10e-bd94-4e7c-b4a1-fe20ff6d8abe_ContentBits">
    <vt:lpwstr>0</vt:lpwstr>
  </property>
</Properties>
</file>