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59" r:id="rId5"/>
    <p:sldId id="307" r:id="rId6"/>
    <p:sldId id="311" r:id="rId7"/>
    <p:sldId id="317" r:id="rId8"/>
    <p:sldId id="318" r:id="rId9"/>
    <p:sldId id="312" r:id="rId10"/>
    <p:sldId id="314" r:id="rId11"/>
    <p:sldId id="315" r:id="rId12"/>
    <p:sldId id="316" r:id="rId13"/>
    <p:sldId id="287" r:id="rId14"/>
  </p:sldIdLst>
  <p:sldSz cx="24387175" cy="13716000"/>
  <p:notesSz cx="6858000" cy="9144000"/>
  <p:defaultTextStyle>
    <a:defPPr>
      <a:defRPr lang="en-US"/>
    </a:defPPr>
    <a:lvl1pPr marL="0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1pPr>
    <a:lvl2pPr marL="914309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2pPr>
    <a:lvl3pPr marL="1828617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3pPr>
    <a:lvl4pPr marL="2742926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4pPr>
    <a:lvl5pPr marL="3657235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5pPr>
    <a:lvl6pPr marL="4571543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6pPr>
    <a:lvl7pPr marL="5485851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7pPr>
    <a:lvl8pPr marL="6400160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8pPr>
    <a:lvl9pPr marL="7314469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768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B55638"/>
    <a:srgbClr val="FFA427"/>
    <a:srgbClr val="7AA6BA"/>
    <a:srgbClr val="77933C"/>
    <a:srgbClr val="C0504D"/>
    <a:srgbClr val="F34C17"/>
    <a:srgbClr val="DF430F"/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09" autoAdjust="0"/>
    <p:restoredTop sz="93362" autoAdjust="0"/>
  </p:normalViewPr>
  <p:slideViewPr>
    <p:cSldViewPr>
      <p:cViewPr varScale="1">
        <p:scale>
          <a:sx n="31" d="100"/>
          <a:sy n="31" d="100"/>
        </p:scale>
        <p:origin x="972" y="68"/>
      </p:cViewPr>
      <p:guideLst>
        <p:guide orient="horz" pos="4320"/>
        <p:guide pos="76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17676"/>
    </p:cViewPr>
  </p:sorterViewPr>
  <p:notesViewPr>
    <p:cSldViewPr>
      <p:cViewPr varScale="1">
        <p:scale>
          <a:sx n="56" d="100"/>
          <a:sy n="56" d="100"/>
        </p:scale>
        <p:origin x="-2874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7/31/2019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3251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7/31/2019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598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914309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828617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2742926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3657235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4571543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851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400160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4469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3207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3599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9749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D2D59C-CF21-4BA4-B776-F33208CE658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8572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883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8643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0778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7052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190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1.png"/><Relationship Id="rId4" Type="http://schemas.openxmlformats.org/officeDocument/2006/relationships/hyperlink" Target="http://www.cgiar.org/about-us/our-funders" TargetMode="Externa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220787" y="4800600"/>
            <a:ext cx="8077200" cy="1371600"/>
          </a:xfrm>
        </p:spPr>
        <p:txBody>
          <a:bodyPr>
            <a:normAutofit/>
          </a:bodyPr>
          <a:lstStyle>
            <a:lvl1pPr marL="0" indent="0" algn="l">
              <a:buNone/>
              <a:defRPr sz="6600" b="1">
                <a:solidFill>
                  <a:srgbClr val="B55638"/>
                </a:solidFill>
              </a:defRPr>
            </a:lvl1pPr>
          </a:lstStyle>
          <a:p>
            <a:pPr lvl="0"/>
            <a:r>
              <a:rPr lang="en-US" dirty="0"/>
              <a:t>Title of presentation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220787" y="6598935"/>
            <a:ext cx="8077200" cy="990600"/>
          </a:xfrm>
        </p:spPr>
        <p:txBody>
          <a:bodyPr>
            <a:normAutofit/>
          </a:bodyPr>
          <a:lstStyle>
            <a:lvl1pPr marL="0" indent="0" algn="l">
              <a:buNone/>
              <a:defRPr sz="4400" b="1" i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Author(s)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220787" y="8580135"/>
            <a:ext cx="6096000" cy="838200"/>
          </a:xfrm>
        </p:spPr>
        <p:txBody>
          <a:bodyPr>
            <a:normAutofit/>
          </a:bodyPr>
          <a:lstStyle>
            <a:lvl1pPr marL="0" indent="0" algn="l">
              <a:buNone/>
              <a:defRPr sz="36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z="3999" dirty="0">
                <a:solidFill>
                  <a:prstClr val="white">
                    <a:lumMod val="65000"/>
                  </a:prstClr>
                </a:solidFill>
              </a:rPr>
              <a:t>Event name, Place, Date(s)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EDF85F4-23CF-7A41-BAED-A9E99F33906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E32C888-F0A0-6D44-9A3A-98EF4FBE6FCB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30" name="Picture Placeholder 28">
            <a:extLst>
              <a:ext uri="{FF2B5EF4-FFF2-40B4-BE49-F238E27FC236}">
                <a16:creationId xmlns:a16="http://schemas.microsoft.com/office/drawing/2014/main" id="{7A76C041-03EE-B84C-858A-B85C75FEBD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23447" y="-6736"/>
            <a:ext cx="16087775" cy="13746764"/>
          </a:xfrm>
          <a:custGeom>
            <a:avLst/>
            <a:gdLst>
              <a:gd name="connsiteX0" fmla="*/ 16 w 15317787"/>
              <a:gd name="connsiteY0" fmla="*/ 5239032 h 13716000"/>
              <a:gd name="connsiteX1" fmla="*/ 7658894 w 15317787"/>
              <a:gd name="connsiteY1" fmla="*/ 0 h 13716000"/>
              <a:gd name="connsiteX2" fmla="*/ 15317771 w 15317787"/>
              <a:gd name="connsiteY2" fmla="*/ 5239032 h 13716000"/>
              <a:gd name="connsiteX3" fmla="*/ 12392340 w 15317787"/>
              <a:gd name="connsiteY3" fmla="*/ 13715965 h 13716000"/>
              <a:gd name="connsiteX4" fmla="*/ 2925447 w 15317787"/>
              <a:gd name="connsiteY4" fmla="*/ 13715965 h 13716000"/>
              <a:gd name="connsiteX5" fmla="*/ 16 w 15317787"/>
              <a:gd name="connsiteY5" fmla="*/ 5239032 h 13716000"/>
              <a:gd name="connsiteX0" fmla="*/ 0 w 16087776"/>
              <a:gd name="connsiteY0" fmla="*/ 41390 h 13715965"/>
              <a:gd name="connsiteX1" fmla="*/ 8428899 w 16087776"/>
              <a:gd name="connsiteY1" fmla="*/ 0 h 13715965"/>
              <a:gd name="connsiteX2" fmla="*/ 16087776 w 16087776"/>
              <a:gd name="connsiteY2" fmla="*/ 5239032 h 13715965"/>
              <a:gd name="connsiteX3" fmla="*/ 13162345 w 16087776"/>
              <a:gd name="connsiteY3" fmla="*/ 13715965 h 13715965"/>
              <a:gd name="connsiteX4" fmla="*/ 3695452 w 16087776"/>
              <a:gd name="connsiteY4" fmla="*/ 13715965 h 13715965"/>
              <a:gd name="connsiteX5" fmla="*/ 0 w 16087776"/>
              <a:gd name="connsiteY5" fmla="*/ 41390 h 13715965"/>
              <a:gd name="connsiteX0" fmla="*/ 0 w 16063712"/>
              <a:gd name="connsiteY0" fmla="*/ 0 h 13722701"/>
              <a:gd name="connsiteX1" fmla="*/ 8404835 w 16063712"/>
              <a:gd name="connsiteY1" fmla="*/ 6736 h 13722701"/>
              <a:gd name="connsiteX2" fmla="*/ 16063712 w 16063712"/>
              <a:gd name="connsiteY2" fmla="*/ 5245768 h 13722701"/>
              <a:gd name="connsiteX3" fmla="*/ 13138281 w 16063712"/>
              <a:gd name="connsiteY3" fmla="*/ 13722701 h 13722701"/>
              <a:gd name="connsiteX4" fmla="*/ 3671388 w 16063712"/>
              <a:gd name="connsiteY4" fmla="*/ 13722701 h 13722701"/>
              <a:gd name="connsiteX5" fmla="*/ 0 w 16063712"/>
              <a:gd name="connsiteY5" fmla="*/ 0 h 13722701"/>
              <a:gd name="connsiteX0" fmla="*/ 0 w 16063712"/>
              <a:gd name="connsiteY0" fmla="*/ 0 h 13722701"/>
              <a:gd name="connsiteX1" fmla="*/ 4602856 w 16063712"/>
              <a:gd name="connsiteY1" fmla="*/ 6736 h 13722701"/>
              <a:gd name="connsiteX2" fmla="*/ 16063712 w 16063712"/>
              <a:gd name="connsiteY2" fmla="*/ 5245768 h 13722701"/>
              <a:gd name="connsiteX3" fmla="*/ 13138281 w 16063712"/>
              <a:gd name="connsiteY3" fmla="*/ 13722701 h 13722701"/>
              <a:gd name="connsiteX4" fmla="*/ 3671388 w 16063712"/>
              <a:gd name="connsiteY4" fmla="*/ 13722701 h 13722701"/>
              <a:gd name="connsiteX5" fmla="*/ 0 w 16063712"/>
              <a:gd name="connsiteY5" fmla="*/ 0 h 13722701"/>
              <a:gd name="connsiteX0" fmla="*/ 0 w 16039649"/>
              <a:gd name="connsiteY0" fmla="*/ 0 h 13722701"/>
              <a:gd name="connsiteX1" fmla="*/ 4602856 w 16039649"/>
              <a:gd name="connsiteY1" fmla="*/ 6736 h 13722701"/>
              <a:gd name="connsiteX2" fmla="*/ 16039649 w 16039649"/>
              <a:gd name="connsiteY2" fmla="*/ 7628021 h 13722701"/>
              <a:gd name="connsiteX3" fmla="*/ 13138281 w 16039649"/>
              <a:gd name="connsiteY3" fmla="*/ 13722701 h 13722701"/>
              <a:gd name="connsiteX4" fmla="*/ 3671388 w 16039649"/>
              <a:gd name="connsiteY4" fmla="*/ 13722701 h 13722701"/>
              <a:gd name="connsiteX5" fmla="*/ 0 w 16039649"/>
              <a:gd name="connsiteY5" fmla="*/ 0 h 13722701"/>
              <a:gd name="connsiteX0" fmla="*/ 0 w 16039649"/>
              <a:gd name="connsiteY0" fmla="*/ 0 h 13722701"/>
              <a:gd name="connsiteX1" fmla="*/ 4602856 w 16039649"/>
              <a:gd name="connsiteY1" fmla="*/ 6736 h 13722701"/>
              <a:gd name="connsiteX2" fmla="*/ 16039649 w 16039649"/>
              <a:gd name="connsiteY2" fmla="*/ 7628021 h 13722701"/>
              <a:gd name="connsiteX3" fmla="*/ 16025860 w 16039649"/>
              <a:gd name="connsiteY3" fmla="*/ 13722701 h 13722701"/>
              <a:gd name="connsiteX4" fmla="*/ 3671388 w 16039649"/>
              <a:gd name="connsiteY4" fmla="*/ 13722701 h 13722701"/>
              <a:gd name="connsiteX5" fmla="*/ 0 w 16039649"/>
              <a:gd name="connsiteY5" fmla="*/ 0 h 13722701"/>
              <a:gd name="connsiteX0" fmla="*/ 0 w 16050630"/>
              <a:gd name="connsiteY0" fmla="*/ 0 h 13746764"/>
              <a:gd name="connsiteX1" fmla="*/ 4602856 w 16050630"/>
              <a:gd name="connsiteY1" fmla="*/ 6736 h 13746764"/>
              <a:gd name="connsiteX2" fmla="*/ 16039649 w 16050630"/>
              <a:gd name="connsiteY2" fmla="*/ 7628021 h 13746764"/>
              <a:gd name="connsiteX3" fmla="*/ 16049923 w 16050630"/>
              <a:gd name="connsiteY3" fmla="*/ 13746764 h 13746764"/>
              <a:gd name="connsiteX4" fmla="*/ 3671388 w 16050630"/>
              <a:gd name="connsiteY4" fmla="*/ 13722701 h 13746764"/>
              <a:gd name="connsiteX5" fmla="*/ 0 w 16050630"/>
              <a:gd name="connsiteY5" fmla="*/ 0 h 13746764"/>
              <a:gd name="connsiteX0" fmla="*/ 0 w 16087775"/>
              <a:gd name="connsiteY0" fmla="*/ 0 h 13746764"/>
              <a:gd name="connsiteX1" fmla="*/ 4602856 w 16087775"/>
              <a:gd name="connsiteY1" fmla="*/ 6736 h 13746764"/>
              <a:gd name="connsiteX2" fmla="*/ 16087775 w 16087775"/>
              <a:gd name="connsiteY2" fmla="*/ 7700211 h 13746764"/>
              <a:gd name="connsiteX3" fmla="*/ 16049923 w 16087775"/>
              <a:gd name="connsiteY3" fmla="*/ 13746764 h 13746764"/>
              <a:gd name="connsiteX4" fmla="*/ 3671388 w 16087775"/>
              <a:gd name="connsiteY4" fmla="*/ 13722701 h 13746764"/>
              <a:gd name="connsiteX5" fmla="*/ 0 w 16087775"/>
              <a:gd name="connsiteY5" fmla="*/ 0 h 13746764"/>
              <a:gd name="connsiteX0" fmla="*/ 0 w 16087775"/>
              <a:gd name="connsiteY0" fmla="*/ 0 h 13746764"/>
              <a:gd name="connsiteX1" fmla="*/ 4602856 w 16087775"/>
              <a:gd name="connsiteY1" fmla="*/ 6736 h 13746764"/>
              <a:gd name="connsiteX2" fmla="*/ 16087775 w 16087775"/>
              <a:gd name="connsiteY2" fmla="*/ 7700211 h 13746764"/>
              <a:gd name="connsiteX3" fmla="*/ 16049923 w 16087775"/>
              <a:gd name="connsiteY3" fmla="*/ 13746764 h 13746764"/>
              <a:gd name="connsiteX4" fmla="*/ 7184609 w 16087775"/>
              <a:gd name="connsiteY4" fmla="*/ 13746764 h 13746764"/>
              <a:gd name="connsiteX5" fmla="*/ 0 w 16087775"/>
              <a:gd name="connsiteY5" fmla="*/ 0 h 1374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087775" h="13746764">
                <a:moveTo>
                  <a:pt x="0" y="0"/>
                </a:moveTo>
                <a:lnTo>
                  <a:pt x="4602856" y="6736"/>
                </a:lnTo>
                <a:lnTo>
                  <a:pt x="16087775" y="7700211"/>
                </a:lnTo>
                <a:cubicBezTo>
                  <a:pt x="16083179" y="9731771"/>
                  <a:pt x="16054519" y="11715204"/>
                  <a:pt x="16049923" y="13746764"/>
                </a:cubicBezTo>
                <a:lnTo>
                  <a:pt x="7184609" y="1374676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B55638"/>
              </a:gs>
              <a:gs pos="37000">
                <a:schemeClr val="accent6">
                  <a:lumMod val="75000"/>
                </a:schemeClr>
              </a:gs>
              <a:gs pos="82000">
                <a:schemeClr val="accent6">
                  <a:lumMod val="60000"/>
                  <a:lumOff val="40000"/>
                </a:schemeClr>
              </a:gs>
              <a:gs pos="99000">
                <a:schemeClr val="accent6">
                  <a:lumMod val="40000"/>
                  <a:lumOff val="60000"/>
                </a:schemeClr>
              </a:gs>
            </a:gsLst>
            <a:lin ang="5400000" scaled="1"/>
          </a:gradFill>
        </p:spPr>
        <p:txBody>
          <a:bodyPr/>
          <a:lstStyle/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231739-E575-5043-9753-AE0DCCB035B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968" y="11366500"/>
            <a:ext cx="12400767" cy="1371600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0DC4514-8D93-CD42-B607-90E64F6C0F6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8387" y="609600"/>
            <a:ext cx="3261697" cy="1524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8842038-13DE-8D47-8910-8BAF7D7A4AB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067800"/>
            <a:ext cx="2135187" cy="3678441"/>
          </a:xfrm>
          <a:prstGeom prst="rect">
            <a:avLst/>
          </a:prstGeom>
        </p:spPr>
      </p:pic>
      <p:sp>
        <p:nvSpPr>
          <p:cNvPr id="7" name="Title 18">
            <a:extLst>
              <a:ext uri="{FF2B5EF4-FFF2-40B4-BE49-F238E27FC236}">
                <a16:creationId xmlns:a16="http://schemas.microsoft.com/office/drawing/2014/main" id="{1D71A20B-DFF7-F24D-85D2-C5BE368B59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92387" y="1803353"/>
            <a:ext cx="16092656" cy="18288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6600" b="1">
                <a:solidFill>
                  <a:srgbClr val="B55638"/>
                </a:solidFill>
              </a:defRPr>
            </a:lvl1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9ECC1A-EDC9-FC4C-8E7C-933A7E2D629C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E591B6-20CC-DB4C-9365-5B20676CE5F9}"/>
              </a:ext>
            </a:extLst>
          </p:cNvPr>
          <p:cNvSpPr txBox="1"/>
          <p:nvPr userDrawn="1"/>
        </p:nvSpPr>
        <p:spPr>
          <a:xfrm>
            <a:off x="23090187" y="12949535"/>
            <a:ext cx="642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24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2400" b="0" dirty="0">
              <a:solidFill>
                <a:srgbClr val="B55638"/>
              </a:solidFill>
            </a:endParaRP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A7EB08B8-0EFD-EE4D-B392-14828BDAAD2A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2592387" y="4495800"/>
            <a:ext cx="19507199" cy="7620000"/>
          </a:xfrm>
        </p:spPr>
        <p:txBody>
          <a:bodyPr/>
          <a:lstStyle>
            <a:lvl1pPr marL="0" indent="0">
              <a:buNone/>
              <a:defRPr sz="5400" b="1">
                <a:latin typeface="+mj-lt"/>
              </a:defRPr>
            </a:lvl1pPr>
            <a:lvl2pPr marL="914217" indent="0">
              <a:buNone/>
              <a:defRPr sz="4400"/>
            </a:lvl2pPr>
            <a:lvl3pPr>
              <a:defRPr sz="4400"/>
            </a:lvl3pPr>
            <a:lvl4pPr>
              <a:defRPr sz="4400"/>
            </a:lvl4pPr>
            <a:lvl5pPr>
              <a:defRPr sz="4400"/>
            </a:lvl5pPr>
          </a:lstStyle>
          <a:p>
            <a:pPr lvl="0"/>
            <a:r>
              <a:rPr lang="en-US" dirty="0"/>
              <a:t>Header 1 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99484621"/>
      </p:ext>
    </p:extLst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1906587" y="4589770"/>
            <a:ext cx="13019141" cy="1077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0" lang="en-US" sz="6399" b="1" i="0" u="none" strike="noStrike" kern="1200" cap="none" spc="0" normalizeH="0" baseline="0" noProof="0" dirty="0">
                <a:ln>
                  <a:noFill/>
                </a:ln>
                <a:solidFill>
                  <a:srgbClr val="B55638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CGIAR Research Program on Livestock</a:t>
            </a:r>
            <a:endParaRPr lang="en-US" sz="3599" dirty="0">
              <a:solidFill>
                <a:srgbClr val="B55638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906587" y="6445566"/>
            <a:ext cx="152927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</a:t>
            </a: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CGIAR Research Program on Livestock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aims to increase the productivity and profitability</a:t>
            </a:r>
            <a:r>
              <a:rPr lang="en-GB" sz="240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 of livestock </a:t>
            </a:r>
            <a:r>
              <a:rPr lang="en-GB" sz="2400" kern="12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agri</a:t>
            </a:r>
            <a:r>
              <a:rPr lang="en-GB" sz="240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-food systems in sustainable ways, making meat, milk and eggs more available and affordable across the developing world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CBBB8C4-4CFD-3B4C-9E59-90B8A0505D9D}"/>
              </a:ext>
            </a:extLst>
          </p:cNvPr>
          <p:cNvGrpSpPr/>
          <p:nvPr userDrawn="1"/>
        </p:nvGrpSpPr>
        <p:grpSpPr>
          <a:xfrm>
            <a:off x="1948279" y="10868493"/>
            <a:ext cx="7425909" cy="707886"/>
            <a:chOff x="3315349" y="6458953"/>
            <a:chExt cx="3712471" cy="353943"/>
          </a:xfrm>
        </p:grpSpPr>
        <p:sp>
          <p:nvSpPr>
            <p:cNvPr id="10" name="TextBox 6"/>
            <p:cNvSpPr txBox="1">
              <a:spLocks noChangeArrowheads="1"/>
            </p:cNvSpPr>
            <p:nvPr userDrawn="1"/>
          </p:nvSpPr>
          <p:spPr bwMode="auto">
            <a:xfrm>
              <a:off x="4100468" y="6458953"/>
              <a:ext cx="2927352" cy="353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GB" sz="20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lt"/>
                  <a:ea typeface="+mn-ea"/>
                  <a:cs typeface="Arial" charset="0"/>
                </a:rPr>
                <a:t>This presentation is licensed for use under the Creative Commons Attribution 4.0 International Licence.</a:t>
              </a:r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endParaRPr>
            </a:p>
          </p:txBody>
        </p:sp>
        <p:pic>
          <p:nvPicPr>
            <p:cNvPr id="11" name="Picture 10" descr="cc-by 88x31.png"/>
            <p:cNvPicPr/>
            <p:nvPr userDrawn="1"/>
          </p:nvPicPr>
          <p:blipFill>
            <a:blip r:embed="rId2" r:link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5349" y="6477000"/>
              <a:ext cx="782320" cy="30015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" name="TextBox 13"/>
          <p:cNvSpPr txBox="1"/>
          <p:nvPr userDrawn="1"/>
        </p:nvSpPr>
        <p:spPr>
          <a:xfrm>
            <a:off x="1906587" y="5891568"/>
            <a:ext cx="171218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The program thanks all donors and organizations which globally support its work through their contributions to the </a:t>
            </a:r>
            <a:r>
              <a:rPr lang="en-GB" sz="2400" u="sng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CGIAR system</a:t>
            </a:r>
            <a:endParaRPr lang="en-US" sz="2400" kern="12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4666CD4-14B6-5B49-BF27-B1FCD492F840}"/>
              </a:ext>
            </a:extLst>
          </p:cNvPr>
          <p:cNvSpPr txBox="1"/>
          <p:nvPr userDrawn="1"/>
        </p:nvSpPr>
        <p:spPr>
          <a:xfrm>
            <a:off x="1906587" y="7549011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7FFE8FE-0E1C-5F48-82B5-5E723620AA61}"/>
              </a:ext>
            </a:extLst>
          </p:cNvPr>
          <p:cNvSpPr/>
          <p:nvPr userDrawn="1"/>
        </p:nvSpPr>
        <p:spPr>
          <a:xfrm>
            <a:off x="1587" y="13563600"/>
            <a:ext cx="24387175" cy="228600"/>
          </a:xfrm>
          <a:prstGeom prst="rect">
            <a:avLst/>
          </a:prstGeom>
          <a:solidFill>
            <a:srgbClr val="B556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5E4B2E8-DFB7-904F-A2E5-1A83C62FFD75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DB053BD-FA93-6242-8D9B-F701E45533C9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0194EAA-1F04-7F46-9151-20BBA7713A5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720" y="8697775"/>
            <a:ext cx="15057267" cy="1665425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 lIns="217728" tIns="108864" rIns="217728" bIns="108864"/>
          <a:lstStyle/>
          <a:p>
            <a:fld id="{C88CEA77-4586-4E04-81A9-B829D3A57525}" type="datetimeFigureOut">
              <a:rPr lang="en-US" smtClean="0"/>
              <a:pPr/>
              <a:t>7/31/2019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 lIns="217728" tIns="108864" rIns="217728" bIns="108864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 lIns="217728" tIns="108864" rIns="217728" bIns="108864"/>
          <a:lstStyle/>
          <a:p>
            <a:fld id="{CA4A3A83-1094-409F-AF37-70B408348D1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867868"/>
      </p:ext>
    </p:extLst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73222" y="1655559"/>
            <a:ext cx="16444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73222" y="3787714"/>
            <a:ext cx="20881519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999D55-3756-894A-81A4-048B6EB0DF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8387" y="609600"/>
            <a:ext cx="3261697" cy="1524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35BFD6B-F5C4-D84D-A586-6E7A7097B59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067800"/>
            <a:ext cx="2135187" cy="36784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4B0F98F-8FBA-ED4A-A0B2-BC407E74B60E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5C1978-7B93-D441-A492-8A1E75804A1A}"/>
              </a:ext>
            </a:extLst>
          </p:cNvPr>
          <p:cNvSpPr txBox="1"/>
          <p:nvPr userDrawn="1"/>
        </p:nvSpPr>
        <p:spPr>
          <a:xfrm>
            <a:off x="23090187" y="12949535"/>
            <a:ext cx="642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24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2400" b="0" dirty="0">
              <a:solidFill>
                <a:srgbClr val="B55638"/>
              </a:solidFill>
            </a:endParaRPr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no righ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73222" y="1655559"/>
            <a:ext cx="16444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73222" y="3787714"/>
            <a:ext cx="20881519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5BFD6B-F5C4-D84D-A586-6E7A7097B5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067800"/>
            <a:ext cx="2135187" cy="36784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4B0F98F-8FBA-ED4A-A0B2-BC407E74B60E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5C1978-7B93-D441-A492-8A1E75804A1A}"/>
              </a:ext>
            </a:extLst>
          </p:cNvPr>
          <p:cNvSpPr txBox="1"/>
          <p:nvPr userDrawn="1"/>
        </p:nvSpPr>
        <p:spPr>
          <a:xfrm>
            <a:off x="23090187" y="12949535"/>
            <a:ext cx="642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24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2400" b="0" dirty="0">
              <a:solidFill>
                <a:srgbClr val="B5563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962374"/>
      </p:ext>
    </p:extLst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s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73222" y="1655559"/>
            <a:ext cx="14920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73222" y="3787714"/>
            <a:ext cx="14920965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5BFD6B-F5C4-D84D-A586-6E7A7097B5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067800"/>
            <a:ext cx="2135187" cy="36784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4B0F98F-8FBA-ED4A-A0B2-BC407E74B60E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F60966-4E81-B54D-BE7F-FA46C680FF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8518188" y="0"/>
            <a:ext cx="5868987" cy="88392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38C94D7E-5A3A-244B-A8E4-30B1F63CBDD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518188" y="9067800"/>
            <a:ext cx="5868987" cy="46482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341514"/>
      </p:ext>
    </p:extLst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: s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73222" y="1655559"/>
            <a:ext cx="14920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73222" y="3787714"/>
            <a:ext cx="14920965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5BFD6B-F5C4-D84D-A586-6E7A7097B5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067800"/>
            <a:ext cx="2135187" cy="36784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4B0F98F-8FBA-ED4A-A0B2-BC407E74B60E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B6CA68B-BCC9-594B-9307-EC16B0993F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527588" y="0"/>
            <a:ext cx="6857999" cy="7924800"/>
          </a:xfrm>
          <a:custGeom>
            <a:avLst/>
            <a:gdLst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4801790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6389958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2387" h="7924800">
                <a:moveTo>
                  <a:pt x="0" y="7924800"/>
                </a:moveTo>
                <a:lnTo>
                  <a:pt x="1600597" y="0"/>
                </a:lnTo>
                <a:lnTo>
                  <a:pt x="6389958" y="0"/>
                </a:lnTo>
                <a:lnTo>
                  <a:pt x="6402387" y="7924800"/>
                </a:lnTo>
                <a:lnTo>
                  <a:pt x="0" y="792480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13" name="Picture Placeholder 3">
            <a:extLst>
              <a:ext uri="{FF2B5EF4-FFF2-40B4-BE49-F238E27FC236}">
                <a16:creationId xmlns:a16="http://schemas.microsoft.com/office/drawing/2014/main" id="{B17B2553-B919-0C4C-98E5-D19374656F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260261" y="8177465"/>
            <a:ext cx="8136870" cy="5590672"/>
          </a:xfrm>
          <a:custGeom>
            <a:avLst/>
            <a:gdLst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4801790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6389958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7557418"/>
              <a:gd name="connsiteY0" fmla="*/ 7924800 h 7972926"/>
              <a:gd name="connsiteX1" fmla="*/ 1600597 w 7557418"/>
              <a:gd name="connsiteY1" fmla="*/ 0 h 7972926"/>
              <a:gd name="connsiteX2" fmla="*/ 6389958 w 7557418"/>
              <a:gd name="connsiteY2" fmla="*/ 0 h 7972926"/>
              <a:gd name="connsiteX3" fmla="*/ 7557418 w 7557418"/>
              <a:gd name="connsiteY3" fmla="*/ 7972926 h 7972926"/>
              <a:gd name="connsiteX4" fmla="*/ 0 w 7557418"/>
              <a:gd name="connsiteY4" fmla="*/ 7924800 h 7972926"/>
              <a:gd name="connsiteX0" fmla="*/ 0 w 7557418"/>
              <a:gd name="connsiteY0" fmla="*/ 7924800 h 7972926"/>
              <a:gd name="connsiteX1" fmla="*/ 1600597 w 7557418"/>
              <a:gd name="connsiteY1" fmla="*/ 0 h 7972926"/>
              <a:gd name="connsiteX2" fmla="*/ 7544990 w 7557418"/>
              <a:gd name="connsiteY2" fmla="*/ 2382253 h 7972926"/>
              <a:gd name="connsiteX3" fmla="*/ 7557418 w 7557418"/>
              <a:gd name="connsiteY3" fmla="*/ 7972926 h 7972926"/>
              <a:gd name="connsiteX4" fmla="*/ 0 w 7557418"/>
              <a:gd name="connsiteY4" fmla="*/ 7924800 h 7972926"/>
              <a:gd name="connsiteX0" fmla="*/ 0 w 7557418"/>
              <a:gd name="connsiteY0" fmla="*/ 5542547 h 5590673"/>
              <a:gd name="connsiteX1" fmla="*/ 1119334 w 7557418"/>
              <a:gd name="connsiteY1" fmla="*/ 0 h 5590673"/>
              <a:gd name="connsiteX2" fmla="*/ 7544990 w 7557418"/>
              <a:gd name="connsiteY2" fmla="*/ 0 h 5590673"/>
              <a:gd name="connsiteX3" fmla="*/ 7557418 w 7557418"/>
              <a:gd name="connsiteY3" fmla="*/ 5590673 h 5590673"/>
              <a:gd name="connsiteX4" fmla="*/ 0 w 7557418"/>
              <a:gd name="connsiteY4" fmla="*/ 5542547 h 5590673"/>
              <a:gd name="connsiteX0" fmla="*/ 0 w 7581481"/>
              <a:gd name="connsiteY0" fmla="*/ 5590673 h 5590673"/>
              <a:gd name="connsiteX1" fmla="*/ 1143397 w 7581481"/>
              <a:gd name="connsiteY1" fmla="*/ 0 h 5590673"/>
              <a:gd name="connsiteX2" fmla="*/ 7569053 w 7581481"/>
              <a:gd name="connsiteY2" fmla="*/ 0 h 5590673"/>
              <a:gd name="connsiteX3" fmla="*/ 7581481 w 7581481"/>
              <a:gd name="connsiteY3" fmla="*/ 5590673 h 5590673"/>
              <a:gd name="connsiteX4" fmla="*/ 0 w 7581481"/>
              <a:gd name="connsiteY4" fmla="*/ 5590673 h 5590673"/>
              <a:gd name="connsiteX0" fmla="*/ 0 w 7581481"/>
              <a:gd name="connsiteY0" fmla="*/ 5590673 h 5590673"/>
              <a:gd name="connsiteX1" fmla="*/ 1029789 w 7581481"/>
              <a:gd name="connsiteY1" fmla="*/ 24064 h 5590673"/>
              <a:gd name="connsiteX2" fmla="*/ 7569053 w 7581481"/>
              <a:gd name="connsiteY2" fmla="*/ 0 h 5590673"/>
              <a:gd name="connsiteX3" fmla="*/ 7581481 w 7581481"/>
              <a:gd name="connsiteY3" fmla="*/ 5590673 h 5590673"/>
              <a:gd name="connsiteX4" fmla="*/ 0 w 7581481"/>
              <a:gd name="connsiteY4" fmla="*/ 5590673 h 5590673"/>
              <a:gd name="connsiteX0" fmla="*/ 0 w 7581481"/>
              <a:gd name="connsiteY0" fmla="*/ 5614735 h 5614735"/>
              <a:gd name="connsiteX1" fmla="*/ 1075233 w 7581481"/>
              <a:gd name="connsiteY1" fmla="*/ 0 h 5614735"/>
              <a:gd name="connsiteX2" fmla="*/ 7569053 w 7581481"/>
              <a:gd name="connsiteY2" fmla="*/ 24062 h 5614735"/>
              <a:gd name="connsiteX3" fmla="*/ 7581481 w 7581481"/>
              <a:gd name="connsiteY3" fmla="*/ 5614735 h 5614735"/>
              <a:gd name="connsiteX4" fmla="*/ 0 w 7581481"/>
              <a:gd name="connsiteY4" fmla="*/ 5614735 h 5614735"/>
              <a:gd name="connsiteX0" fmla="*/ 0 w 7581481"/>
              <a:gd name="connsiteY0" fmla="*/ 5590673 h 5590673"/>
              <a:gd name="connsiteX1" fmla="*/ 1075233 w 7581481"/>
              <a:gd name="connsiteY1" fmla="*/ 24064 h 5590673"/>
              <a:gd name="connsiteX2" fmla="*/ 7569053 w 7581481"/>
              <a:gd name="connsiteY2" fmla="*/ 0 h 5590673"/>
              <a:gd name="connsiteX3" fmla="*/ 7581481 w 7581481"/>
              <a:gd name="connsiteY3" fmla="*/ 5590673 h 5590673"/>
              <a:gd name="connsiteX4" fmla="*/ 0 w 7581481"/>
              <a:gd name="connsiteY4" fmla="*/ 5590673 h 5590673"/>
              <a:gd name="connsiteX0" fmla="*/ 0 w 7672367"/>
              <a:gd name="connsiteY0" fmla="*/ 5614736 h 5614736"/>
              <a:gd name="connsiteX1" fmla="*/ 1166119 w 7672367"/>
              <a:gd name="connsiteY1" fmla="*/ 24064 h 5614736"/>
              <a:gd name="connsiteX2" fmla="*/ 7659939 w 7672367"/>
              <a:gd name="connsiteY2" fmla="*/ 0 h 5614736"/>
              <a:gd name="connsiteX3" fmla="*/ 7672367 w 7672367"/>
              <a:gd name="connsiteY3" fmla="*/ 5590673 h 5614736"/>
              <a:gd name="connsiteX4" fmla="*/ 0 w 7672367"/>
              <a:gd name="connsiteY4" fmla="*/ 5614736 h 5614736"/>
              <a:gd name="connsiteX0" fmla="*/ 0 w 7683267"/>
              <a:gd name="connsiteY0" fmla="*/ 5590672 h 5590672"/>
              <a:gd name="connsiteX1" fmla="*/ 1166119 w 7683267"/>
              <a:gd name="connsiteY1" fmla="*/ 0 h 5590672"/>
              <a:gd name="connsiteX2" fmla="*/ 7682661 w 7683267"/>
              <a:gd name="connsiteY2" fmla="*/ 24062 h 5590672"/>
              <a:gd name="connsiteX3" fmla="*/ 7672367 w 7683267"/>
              <a:gd name="connsiteY3" fmla="*/ 5566609 h 5590672"/>
              <a:gd name="connsiteX4" fmla="*/ 0 w 7683267"/>
              <a:gd name="connsiteY4" fmla="*/ 5590672 h 5590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83267" h="5590672">
                <a:moveTo>
                  <a:pt x="0" y="5590672"/>
                </a:moveTo>
                <a:lnTo>
                  <a:pt x="1166119" y="0"/>
                </a:lnTo>
                <a:lnTo>
                  <a:pt x="7682661" y="24062"/>
                </a:lnTo>
                <a:cubicBezTo>
                  <a:pt x="7686804" y="1887620"/>
                  <a:pt x="7668224" y="3703051"/>
                  <a:pt x="7672367" y="5566609"/>
                </a:cubicBezTo>
                <a:lnTo>
                  <a:pt x="0" y="5590672"/>
                </a:lnTo>
                <a:close/>
              </a:path>
            </a:pathLst>
          </a:cu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9168583"/>
      </p:ext>
    </p:extLst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118B2B-57A3-DD4F-80A1-E59506CFA3FE}"/>
              </a:ext>
            </a:extLst>
          </p:cNvPr>
          <p:cNvSpPr/>
          <p:nvPr userDrawn="1"/>
        </p:nvSpPr>
        <p:spPr>
          <a:xfrm>
            <a:off x="-1" y="4495800"/>
            <a:ext cx="24387175" cy="5105400"/>
          </a:xfrm>
          <a:prstGeom prst="rect">
            <a:avLst/>
          </a:prstGeom>
          <a:solidFill>
            <a:srgbClr val="B556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F9AF92-6D08-5A4D-96A1-75A209788F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FE3A0F-7FD7-A841-BEB7-B043FAFAE205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61469F-A8A1-6E42-BADF-C52B0272F763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01350BCA-422F-E847-8BF6-69FFA5C0732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59688" y="6248400"/>
            <a:ext cx="16867796" cy="1600200"/>
          </a:xfrm>
        </p:spPr>
        <p:txBody>
          <a:bodyPr>
            <a:normAutofit/>
          </a:bodyPr>
          <a:lstStyle>
            <a:lvl1pPr marL="0" indent="0" algn="ctr">
              <a:buNone/>
              <a:defRPr sz="80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2015337458"/>
      </p:ext>
    </p:extLst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118B2B-57A3-DD4F-80A1-E59506CFA3FE}"/>
              </a:ext>
            </a:extLst>
          </p:cNvPr>
          <p:cNvSpPr/>
          <p:nvPr userDrawn="1"/>
        </p:nvSpPr>
        <p:spPr>
          <a:xfrm>
            <a:off x="-1" y="4495800"/>
            <a:ext cx="24387175" cy="5105400"/>
          </a:xfrm>
          <a:prstGeom prst="rect">
            <a:avLst/>
          </a:prstGeom>
          <a:solidFill>
            <a:srgbClr val="7AA6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3759688" y="6324600"/>
            <a:ext cx="16867796" cy="1600200"/>
          </a:xfrm>
        </p:spPr>
        <p:txBody>
          <a:bodyPr>
            <a:normAutofit/>
          </a:bodyPr>
          <a:lstStyle>
            <a:lvl1pPr marL="0" indent="0" algn="ctr">
              <a:buNone/>
              <a:defRPr sz="80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F9AF92-6D08-5A4D-96A1-75A209788F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FE3A0F-7FD7-A841-BEB7-B043FAFAE205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61469F-A8A1-6E42-BADF-C52B0272F763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074391"/>
      </p:ext>
    </p:extLst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118B2B-57A3-DD4F-80A1-E59506CFA3FE}"/>
              </a:ext>
            </a:extLst>
          </p:cNvPr>
          <p:cNvSpPr/>
          <p:nvPr userDrawn="1"/>
        </p:nvSpPr>
        <p:spPr>
          <a:xfrm>
            <a:off x="-1" y="4495800"/>
            <a:ext cx="24387175" cy="5105400"/>
          </a:xfrm>
          <a:prstGeom prst="rect">
            <a:avLst/>
          </a:prstGeom>
          <a:solidFill>
            <a:srgbClr val="779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F9AF92-6D08-5A4D-96A1-75A209788F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FE3A0F-7FD7-A841-BEB7-B043FAFAE205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61469F-A8A1-6E42-BADF-C52B0272F763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75E37228-FFAC-8144-873C-288AA344000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59688" y="6248400"/>
            <a:ext cx="16867796" cy="1600200"/>
          </a:xfrm>
        </p:spPr>
        <p:txBody>
          <a:bodyPr>
            <a:normAutofit/>
          </a:bodyPr>
          <a:lstStyle>
            <a:lvl1pPr marL="0" indent="0" algn="ctr">
              <a:buNone/>
              <a:defRPr sz="80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2511247480"/>
      </p:ext>
    </p:extLst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118B2B-57A3-DD4F-80A1-E59506CFA3FE}"/>
              </a:ext>
            </a:extLst>
          </p:cNvPr>
          <p:cNvSpPr/>
          <p:nvPr userDrawn="1"/>
        </p:nvSpPr>
        <p:spPr>
          <a:xfrm>
            <a:off x="-1" y="4495800"/>
            <a:ext cx="24387175" cy="51054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F9AF92-6D08-5A4D-96A1-75A209788F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FE3A0F-7FD7-A841-BEB7-B043FAFAE205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61469F-A8A1-6E42-BADF-C52B0272F763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F626B02C-8E07-B84E-AE18-832EA43245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59688" y="6248400"/>
            <a:ext cx="16867796" cy="1600200"/>
          </a:xfrm>
        </p:spPr>
        <p:txBody>
          <a:bodyPr>
            <a:normAutofit/>
          </a:bodyPr>
          <a:lstStyle>
            <a:lvl1pPr marL="0" indent="0" algn="ctr">
              <a:buNone/>
              <a:defRPr sz="80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062134617"/>
      </p:ext>
    </p:extLst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5171" y="549276"/>
            <a:ext cx="20729099" cy="228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45171" y="3200403"/>
            <a:ext cx="20729099" cy="90519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86" r:id="rId3"/>
    <p:sldLayoutId id="2147483687" r:id="rId4"/>
    <p:sldLayoutId id="2147483688" r:id="rId5"/>
    <p:sldLayoutId id="2147483685" r:id="rId6"/>
    <p:sldLayoutId id="2147483683" r:id="rId7"/>
    <p:sldLayoutId id="2147483684" r:id="rId8"/>
    <p:sldLayoutId id="2147483681" r:id="rId9"/>
    <p:sldLayoutId id="2147483682" r:id="rId10"/>
    <p:sldLayoutId id="2147483652" r:id="rId11"/>
    <p:sldLayoutId id="2147483689" r:id="rId12"/>
  </p:sldLayoutIdLst>
  <p:transition spd="slow">
    <p:wipe dir="d"/>
  </p:transition>
  <p:txStyles>
    <p:titleStyle>
      <a:lvl1pPr algn="l" defTabSz="1828434" rtl="0" eaLnBrk="1" latinLnBrk="0" hangingPunct="1">
        <a:spcBef>
          <a:spcPct val="0"/>
        </a:spcBef>
        <a:buNone/>
        <a:defRPr lang="en-US" sz="8798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663" indent="-685663" algn="l" defTabSz="1828434" rtl="0" eaLnBrk="1" latinLnBrk="0" hangingPunct="1">
        <a:spcBef>
          <a:spcPct val="20000"/>
        </a:spcBef>
        <a:buFont typeface="Arial" pitchFamily="34" charset="0"/>
        <a:buChar char="•"/>
        <a:defRPr sz="5599" kern="1200">
          <a:solidFill>
            <a:schemeClr val="tx1"/>
          </a:solidFill>
          <a:latin typeface="+mn-lt"/>
          <a:ea typeface="+mn-ea"/>
          <a:cs typeface="+mn-cs"/>
        </a:defRPr>
      </a:lvl1pPr>
      <a:lvl2pPr marL="1485603" indent="-571386" algn="l" defTabSz="1828434" rtl="0" eaLnBrk="1" latinLnBrk="0" hangingPunct="1">
        <a:spcBef>
          <a:spcPct val="20000"/>
        </a:spcBef>
        <a:buFont typeface="Arial" pitchFamily="34" charset="0"/>
        <a:buChar char="–"/>
        <a:defRPr sz="4799" kern="1200">
          <a:solidFill>
            <a:schemeClr val="tx1"/>
          </a:solidFill>
          <a:latin typeface="+mn-lt"/>
          <a:ea typeface="+mn-ea"/>
          <a:cs typeface="+mn-cs"/>
        </a:defRPr>
      </a:lvl2pPr>
      <a:lvl3pPr marL="2285543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3pPr>
      <a:lvl4pPr marL="3199760" indent="-457109" algn="l" defTabSz="1828434" rtl="0" eaLnBrk="1" latinLnBrk="0" hangingPunct="1">
        <a:spcBef>
          <a:spcPct val="20000"/>
        </a:spcBef>
        <a:buFont typeface="Arial" pitchFamily="34" charset="0"/>
        <a:buChar char="–"/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4113977" indent="-457109" algn="l" defTabSz="1828434" rtl="0" eaLnBrk="1" latinLnBrk="0" hangingPunct="1">
        <a:spcBef>
          <a:spcPct val="20000"/>
        </a:spcBef>
        <a:buFont typeface="Arial" pitchFamily="34" charset="0"/>
        <a:buChar char="»"/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5028194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412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629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8pPr>
      <a:lvl9pPr marL="7770846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217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434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652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869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1086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303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520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3737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D979898-F360-1D46-9895-9A696C9AA3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20787" y="2743200"/>
            <a:ext cx="8610600" cy="3962400"/>
          </a:xfrm>
        </p:spPr>
        <p:txBody>
          <a:bodyPr>
            <a:noAutofit/>
          </a:bodyPr>
          <a:lstStyle/>
          <a:p>
            <a:r>
              <a:rPr lang="en-US" sz="5400" dirty="0"/>
              <a:t>Accelerating sustainable smallholder dairy value chain development in Tanzania</a:t>
            </a:r>
            <a:endParaRPr lang="en-US" sz="5400" b="1" dirty="0">
              <a:solidFill>
                <a:srgbClr val="B55638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1306A-99EC-8149-B3E3-569FBD1DB2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20787" y="6477589"/>
            <a:ext cx="8077200" cy="99060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GB" sz="4000" dirty="0" err="1">
                <a:solidFill>
                  <a:schemeClr val="tx1"/>
                </a:solidFill>
              </a:rPr>
              <a:t>Lusato</a:t>
            </a:r>
            <a:r>
              <a:rPr lang="en-GB" sz="4000" dirty="0">
                <a:solidFill>
                  <a:schemeClr val="tx1"/>
                </a:solidFill>
              </a:rPr>
              <a:t> R. </a:t>
            </a:r>
            <a:r>
              <a:rPr lang="en-GB" sz="4000" dirty="0" err="1">
                <a:solidFill>
                  <a:schemeClr val="tx1"/>
                </a:solidFill>
              </a:rPr>
              <a:t>Kurwijila</a:t>
            </a:r>
            <a:r>
              <a:rPr lang="en-GB" sz="4000" dirty="0">
                <a:solidFill>
                  <a:schemeClr val="tx1"/>
                </a:solidFill>
              </a:rPr>
              <a:t>, </a:t>
            </a:r>
            <a:r>
              <a:rPr lang="en-GB" sz="4000" dirty="0" err="1">
                <a:solidFill>
                  <a:schemeClr val="tx1"/>
                </a:solidFill>
              </a:rPr>
              <a:t>Sokoine</a:t>
            </a:r>
            <a:r>
              <a:rPr lang="en-GB" sz="4000" dirty="0">
                <a:solidFill>
                  <a:schemeClr val="tx1"/>
                </a:solidFill>
              </a:rPr>
              <a:t> University of Agriculture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DCA35D-BCCA-E341-86E7-CFEF8F8FD1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20787" y="7797896"/>
            <a:ext cx="8077200" cy="1727104"/>
          </a:xfrm>
        </p:spPr>
        <p:txBody>
          <a:bodyPr>
            <a:noAutofit/>
          </a:bodyPr>
          <a:lstStyle/>
          <a:p>
            <a:r>
              <a:rPr lang="en-US" sz="3000" dirty="0">
                <a:solidFill>
                  <a:schemeClr val="tx1"/>
                </a:solidFill>
              </a:rPr>
              <a:t>CGIAR Livestock CRP and GASL joint side event on national partnerships for sustainable livestock systems at the 7</a:t>
            </a:r>
            <a:r>
              <a:rPr lang="en-US" sz="3000" baseline="30000" dirty="0">
                <a:solidFill>
                  <a:schemeClr val="tx1"/>
                </a:solidFill>
              </a:rPr>
              <a:t>th</a:t>
            </a:r>
            <a:r>
              <a:rPr lang="en-US" sz="3000" dirty="0">
                <a:solidFill>
                  <a:schemeClr val="tx1"/>
                </a:solidFill>
              </a:rPr>
              <a:t> All-Africa Conference on Animal Agriculture, Accra, Ghana, 30 July 2019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FB504F9E-65C3-5B4A-8BFA-B906B36B7D9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9"/>
          <a:stretch/>
        </p:blipFill>
        <p:spPr>
          <a:xfrm>
            <a:off x="8323447" y="-6736"/>
            <a:ext cx="16087775" cy="13746764"/>
          </a:xfrm>
        </p:spPr>
      </p:pic>
    </p:spTree>
    <p:custDataLst>
      <p:tags r:id="rId1"/>
    </p:custData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OUR AIMS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The Tanzania dairy industry stakeholders aim to double  per capita milk supply (consumption) from the present 47 litres/person/</a:t>
            </a:r>
            <a:r>
              <a:rPr lang="en-GB" dirty="0" err="1"/>
              <a:t>yr</a:t>
            </a:r>
            <a:r>
              <a:rPr lang="en-GB" dirty="0"/>
              <a:t>  in the next five years</a:t>
            </a:r>
          </a:p>
          <a:p>
            <a:r>
              <a:rPr lang="en-GB" dirty="0"/>
              <a:t>This implies doubling  milk production from 2.7 billion litres/annum to about 5 billion per year through:</a:t>
            </a:r>
          </a:p>
          <a:p>
            <a:pPr lvl="1"/>
            <a:r>
              <a:rPr lang="en-GB" dirty="0"/>
              <a:t>Accelerated productivity improvement per cow through better dairy genetics, feeding and all year round availability of feeds; health care and breeding and reproduction</a:t>
            </a:r>
          </a:p>
          <a:p>
            <a:pPr lvl="1"/>
            <a:r>
              <a:rPr lang="en-GB" dirty="0"/>
              <a:t>Stronger partnerships  in R4D and market linkages</a:t>
            </a:r>
          </a:p>
          <a:p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F9C49B-A914-9243-BC47-748D6502F781}"/>
              </a:ext>
            </a:extLst>
          </p:cNvPr>
          <p:cNvSpPr/>
          <p:nvPr/>
        </p:nvSpPr>
        <p:spPr>
          <a:xfrm>
            <a:off x="2363787" y="2857500"/>
            <a:ext cx="1295400" cy="1143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55638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11918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2516187" y="1219200"/>
            <a:ext cx="16442664" cy="1488351"/>
          </a:xfrm>
        </p:spPr>
        <p:txBody>
          <a:bodyPr/>
          <a:lstStyle/>
          <a:p>
            <a:r>
              <a:rPr lang="en-US" dirty="0"/>
              <a:t>SUSTAINABILITY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F9C49B-A914-9243-BC47-748D6502F781}"/>
              </a:ext>
            </a:extLst>
          </p:cNvPr>
          <p:cNvSpPr/>
          <p:nvPr/>
        </p:nvSpPr>
        <p:spPr>
          <a:xfrm>
            <a:off x="2592387" y="2411218"/>
            <a:ext cx="1295400" cy="1143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55638"/>
              </a:solidFill>
            </a:endParaRP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7089F5B-A044-42E7-809A-E8DC954AC4E7}"/>
              </a:ext>
            </a:extLst>
          </p:cNvPr>
          <p:cNvSpPr txBox="1">
            <a:spLocks/>
          </p:cNvSpPr>
          <p:nvPr/>
        </p:nvSpPr>
        <p:spPr>
          <a:xfrm>
            <a:off x="2287587" y="2932188"/>
            <a:ext cx="13639800" cy="98749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685800" marR="0" indent="-685800" algn="l" defTabSz="18288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85900" marR="0" indent="-5715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4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004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48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8194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2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9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3000" dirty="0">
                <a:solidFill>
                  <a:prstClr val="black"/>
                </a:solidFill>
              </a:rPr>
              <a:t>The key pillars of sustainable intensification of the dairy subsector implied in the Tanzania livestock master plan (TLMP) has five elements 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defRPr/>
            </a:pPr>
            <a:r>
              <a:rPr lang="en-GB" sz="3000" dirty="0"/>
              <a:t>Productivity: Increase per cow productivity from current 400 litres/annum by growing the dairy herd ( at the expense of the less productive local cattle).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defRPr/>
            </a:pPr>
            <a:r>
              <a:rPr lang="en-GB" sz="3000" dirty="0"/>
              <a:t>Economic:  improving profitability of smallholder dairying by ensuring year- round availability of quality  feeds and feeding; improving reproductive efficiency (shorter CIs), good animal husbandry practices; better and inclusive access to inputs, advisory and financial services as well as output markets.</a:t>
            </a:r>
          </a:p>
          <a:p>
            <a:pPr lvl="1"/>
            <a:r>
              <a:rPr lang="en-GB" sz="3000" dirty="0"/>
              <a:t>Environmental: By enhancing productivity, fewer cattle will be required to support farmers’ livelihoods, leading to a reduced greenhouse gases carbon foot print for every kg of milk.</a:t>
            </a:r>
          </a:p>
          <a:p>
            <a:pPr lvl="1"/>
            <a:r>
              <a:rPr lang="en-GB" sz="3000" dirty="0"/>
              <a:t>Human:  Increasing per capita dairy consumption will improve household food security, nutrition status, reduce stunting among children under 5 years and improve their cognitive and learning capacities. </a:t>
            </a:r>
          </a:p>
          <a:p>
            <a:pPr lvl="1"/>
            <a:r>
              <a:rPr lang="en-GB" sz="3000" dirty="0"/>
              <a:t>Social: Dairying facilitates more inclusive development by targeting gender equity, offering youth employment opportunities, and promoting collective action through milk bulking groups and cooperatives.</a:t>
            </a:r>
            <a:endParaRPr lang="en-US" sz="3000" dirty="0"/>
          </a:p>
        </p:txBody>
      </p:sp>
      <p:pic>
        <p:nvPicPr>
          <p:cNvPr id="1026" name="Picture 2" descr="https://agintensificationafrica.files.wordpress.com/2019/02/sitoolkit.jpg?w=304&amp;h=300">
            <a:extLst>
              <a:ext uri="{FF2B5EF4-FFF2-40B4-BE49-F238E27FC236}">
                <a16:creationId xmlns:a16="http://schemas.microsoft.com/office/drawing/2014/main" id="{35D600B7-1AF4-4DB4-A42F-388D2B084D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2187" y="3505200"/>
            <a:ext cx="7841488" cy="7738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9875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The </a:t>
            </a:r>
            <a:r>
              <a:rPr lang="en-GB" dirty="0" err="1"/>
              <a:t>Maziwa</a:t>
            </a:r>
            <a:r>
              <a:rPr lang="en-GB" dirty="0"/>
              <a:t> </a:t>
            </a:r>
            <a:r>
              <a:rPr lang="en-GB" dirty="0" err="1"/>
              <a:t>Zaidi</a:t>
            </a:r>
            <a:r>
              <a:rPr lang="en-GB" dirty="0"/>
              <a:t> Partnership for R4D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Vision: an inclusive and sustainable development of the dairy value chain.</a:t>
            </a:r>
          </a:p>
          <a:p>
            <a:r>
              <a:rPr lang="en-GB" dirty="0"/>
              <a:t>The principal goals are:</a:t>
            </a:r>
          </a:p>
          <a:p>
            <a:pPr lvl="1"/>
            <a:r>
              <a:rPr lang="en-GB" dirty="0"/>
              <a:t>Smallholder farmers have reliable and consistent access to quality inputs and services in order to efficiently achieve high milk productivity</a:t>
            </a:r>
          </a:p>
          <a:p>
            <a:pPr lvl="1"/>
            <a:r>
              <a:rPr lang="en-GB" dirty="0"/>
              <a:t>Smallholder farmers have access to reliable, well co-ordinated and efficient marketing arrangements resulting in improvement in household income and livelihoods and </a:t>
            </a:r>
          </a:p>
          <a:p>
            <a:pPr lvl="1"/>
            <a:r>
              <a:rPr lang="en-GB" dirty="0"/>
              <a:t>Poor consumers have improved access to quality, safe and nutritious dairy products at affordable prices to increase per capita consumption and realise the health and nutrition benefits.</a:t>
            </a:r>
          </a:p>
          <a:p>
            <a:r>
              <a:rPr lang="en-GB" dirty="0"/>
              <a:t>These goals are in line with national agricultural sector priorities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6097587" y="10896600"/>
            <a:ext cx="16230600" cy="19812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tx1"/>
                </a:solidFill>
              </a:rPr>
              <a:t>These goals require sustained investment over a period of 10-15 years</a:t>
            </a:r>
            <a:r>
              <a:rPr lang="en-US" sz="3600" dirty="0">
                <a:solidFill>
                  <a:schemeClr val="tx1"/>
                </a:solidFill>
              </a:rPr>
              <a:t>) and enduring and productive partnerships between different stakeholders 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C7C99BC-EBA7-41F1-9E41-143E5F805F56}"/>
              </a:ext>
            </a:extLst>
          </p:cNvPr>
          <p:cNvSpPr/>
          <p:nvPr/>
        </p:nvSpPr>
        <p:spPr>
          <a:xfrm>
            <a:off x="2592387" y="2781300"/>
            <a:ext cx="1295400" cy="1143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5563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19888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622009" y="2285968"/>
            <a:ext cx="11812621" cy="1057282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28" tIns="108864" rIns="217728" bIns="108864"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667751" y="2250800"/>
            <a:ext cx="9907359" cy="1057282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28" tIns="108864" rIns="217728" bIns="108864" rtlCol="0" anchor="ctr"/>
          <a:lstStyle/>
          <a:p>
            <a:pPr algn="ctr"/>
            <a:endParaRPr lang="en-US" dirty="0"/>
          </a:p>
        </p:txBody>
      </p:sp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1143071" y="0"/>
            <a:ext cx="21948458" cy="2286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GB" sz="8600" b="1" dirty="0">
                <a:solidFill>
                  <a:srgbClr val="7A0000"/>
                </a:solidFill>
              </a:rPr>
              <a:t>Integrating R&amp;D actors into the Tanzania dairy value chain</a:t>
            </a:r>
            <a:endParaRPr lang="en-US" sz="8600" b="1" dirty="0">
              <a:solidFill>
                <a:srgbClr val="7A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14651" y="11858661"/>
            <a:ext cx="4087310" cy="1389405"/>
          </a:xfrm>
          <a:prstGeom prst="rect">
            <a:avLst/>
          </a:prstGeom>
          <a:noFill/>
        </p:spPr>
        <p:txBody>
          <a:bodyPr wrap="none" lIns="217728" tIns="108864" rIns="217728" bIns="108864" rtlCol="0">
            <a:spAutoFit/>
          </a:bodyPr>
          <a:lstStyle/>
          <a:p>
            <a:r>
              <a:rPr lang="en-GB" sz="7600" b="1" dirty="0"/>
              <a:t>Research</a:t>
            </a:r>
            <a:endParaRPr lang="en-US" sz="7600" b="1" dirty="0"/>
          </a:p>
        </p:txBody>
      </p:sp>
      <p:sp>
        <p:nvSpPr>
          <p:cNvPr id="18" name="Oval 17"/>
          <p:cNvSpPr/>
          <p:nvPr/>
        </p:nvSpPr>
        <p:spPr>
          <a:xfrm>
            <a:off x="2095702" y="9715520"/>
            <a:ext cx="6641051" cy="2286016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28" tIns="108864" rIns="217728" bIns="108864" rtlCol="0" anchor="ctr"/>
          <a:lstStyle/>
          <a:p>
            <a:pPr algn="ctr"/>
            <a:r>
              <a:rPr lang="en-GB" sz="4800" b="1" dirty="0">
                <a:solidFill>
                  <a:schemeClr val="bg1"/>
                </a:solidFill>
              </a:rPr>
              <a:t> Public Investors (</a:t>
            </a:r>
            <a:r>
              <a:rPr lang="en-GB" sz="4800" b="1" dirty="0" err="1">
                <a:solidFill>
                  <a:schemeClr val="bg1"/>
                </a:solidFill>
              </a:rPr>
              <a:t>Govt</a:t>
            </a:r>
            <a:r>
              <a:rPr lang="en-GB" sz="4800" b="1" dirty="0">
                <a:solidFill>
                  <a:schemeClr val="bg1"/>
                </a:solidFill>
              </a:rPr>
              <a:t>, Donors)</a:t>
            </a:r>
            <a:endParaRPr lang="en-US" sz="4800" b="1" dirty="0">
              <a:solidFill>
                <a:schemeClr val="bg1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5172139" y="3672286"/>
            <a:ext cx="5906308" cy="3143272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28" tIns="108864" rIns="217728" bIns="108864" rtlCol="0" anchor="ctr"/>
          <a:lstStyle/>
          <a:p>
            <a:pPr algn="ctr"/>
            <a:r>
              <a:rPr lang="en-GB" sz="7600" b="1" dirty="0">
                <a:solidFill>
                  <a:schemeClr val="bg1"/>
                </a:solidFill>
              </a:rPr>
              <a:t>SUA /TALIRI</a:t>
            </a:r>
            <a:endParaRPr lang="en-US" sz="7600" b="1" dirty="0">
              <a:solidFill>
                <a:schemeClr val="bg1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2095702" y="6715124"/>
            <a:ext cx="6287363" cy="2428892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28" tIns="108864" rIns="217728" bIns="108864" rtlCol="0" anchor="ctr"/>
          <a:lstStyle/>
          <a:p>
            <a:pPr algn="ctr"/>
            <a:r>
              <a:rPr lang="en-GB" sz="4800" b="1" dirty="0">
                <a:solidFill>
                  <a:schemeClr val="bg1"/>
                </a:solidFill>
              </a:rPr>
              <a:t>Advanced Research Institutions</a:t>
            </a:r>
            <a:endParaRPr lang="en-US" sz="4800" b="1" dirty="0">
              <a:solidFill>
                <a:schemeClr val="bg1"/>
              </a:solidFill>
            </a:endParaRPr>
          </a:p>
        </p:txBody>
      </p:sp>
      <p:sp>
        <p:nvSpPr>
          <p:cNvPr id="23" name="Isosceles Triangle 22"/>
          <p:cNvSpPr/>
          <p:nvPr/>
        </p:nvSpPr>
        <p:spPr>
          <a:xfrm rot="5400000">
            <a:off x="11527006" y="2380971"/>
            <a:ext cx="4000528" cy="3810523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28" tIns="108864" rIns="217728" bIns="108864" rtlCol="0" anchor="ctr"/>
          <a:lstStyle/>
          <a:p>
            <a:pPr algn="ctr"/>
            <a:endParaRPr lang="en-US"/>
          </a:p>
        </p:txBody>
      </p:sp>
      <p:sp>
        <p:nvSpPr>
          <p:cNvPr id="24" name="Isosceles Triangle 23"/>
          <p:cNvSpPr/>
          <p:nvPr/>
        </p:nvSpPr>
        <p:spPr>
          <a:xfrm rot="16200000">
            <a:off x="7716486" y="6381499"/>
            <a:ext cx="4000528" cy="3810523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28" tIns="108864" rIns="217728" bIns="108864"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8383063" y="10287024"/>
            <a:ext cx="6858944" cy="2536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28" tIns="108864" rIns="217728" bIns="108864" rtlCol="0" anchor="ctr"/>
          <a:lstStyle/>
          <a:p>
            <a:pPr algn="ctr"/>
            <a:r>
              <a:rPr lang="en-GB" sz="5700" b="1" dirty="0">
                <a:solidFill>
                  <a:schemeClr val="tx1"/>
                </a:solidFill>
              </a:rPr>
              <a:t>ILRI /</a:t>
            </a:r>
          </a:p>
          <a:p>
            <a:pPr algn="ctr"/>
            <a:r>
              <a:rPr lang="en-GB" sz="5700" b="1" dirty="0">
                <a:solidFill>
                  <a:schemeClr val="tx1"/>
                </a:solidFill>
              </a:rPr>
              <a:t>Other CG partners</a:t>
            </a:r>
            <a:endParaRPr lang="en-US" sz="5700" b="1" dirty="0">
              <a:solidFill>
                <a:schemeClr val="tx1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15288907" y="9572644"/>
            <a:ext cx="7955198" cy="2428892"/>
          </a:xfrm>
          <a:prstGeom prst="ellipse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28" tIns="108864" rIns="217728" bIns="108864" rtlCol="0" anchor="ctr"/>
          <a:lstStyle/>
          <a:p>
            <a:pPr algn="ctr"/>
            <a:r>
              <a:rPr lang="en-GB" sz="5700" b="1" dirty="0">
                <a:solidFill>
                  <a:schemeClr val="bg1"/>
                </a:solidFill>
              </a:rPr>
              <a:t>Public investors (</a:t>
            </a:r>
            <a:r>
              <a:rPr lang="en-GB" sz="5700" b="1" dirty="0" err="1">
                <a:solidFill>
                  <a:schemeClr val="bg1"/>
                </a:solidFill>
              </a:rPr>
              <a:t>Govt</a:t>
            </a:r>
            <a:r>
              <a:rPr lang="en-GB" sz="5700" b="1" dirty="0">
                <a:solidFill>
                  <a:schemeClr val="bg1"/>
                </a:solidFill>
              </a:rPr>
              <a:t>, Donors)</a:t>
            </a:r>
            <a:endParaRPr lang="en-US" sz="57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194637" y="11858661"/>
            <a:ext cx="5903961" cy="1389405"/>
          </a:xfrm>
          <a:prstGeom prst="rect">
            <a:avLst/>
          </a:prstGeom>
          <a:noFill/>
        </p:spPr>
        <p:txBody>
          <a:bodyPr wrap="none" lIns="217728" tIns="108864" rIns="217728" bIns="108864" rtlCol="0">
            <a:spAutoFit/>
          </a:bodyPr>
          <a:lstStyle/>
          <a:p>
            <a:r>
              <a:rPr lang="en-GB" sz="7600" b="1" dirty="0"/>
              <a:t>Development</a:t>
            </a:r>
            <a:endParaRPr lang="en-US" sz="7600" b="1" dirty="0"/>
          </a:p>
        </p:txBody>
      </p:sp>
      <p:sp>
        <p:nvSpPr>
          <p:cNvPr id="29" name="Oval 28"/>
          <p:cNvSpPr/>
          <p:nvPr/>
        </p:nvSpPr>
        <p:spPr>
          <a:xfrm>
            <a:off x="11125344" y="5894920"/>
            <a:ext cx="5261416" cy="3000396"/>
          </a:xfrm>
          <a:prstGeom prst="ellipse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28" tIns="108864" rIns="217728" bIns="108864" rtlCol="0" anchor="ctr"/>
          <a:lstStyle/>
          <a:p>
            <a:pPr algn="ctr"/>
            <a:r>
              <a:rPr lang="en-GB" sz="6700" b="1">
                <a:solidFill>
                  <a:schemeClr val="bg1"/>
                </a:solidFill>
              </a:rPr>
              <a:t>Heifer,</a:t>
            </a:r>
            <a:endParaRPr lang="en-GB" sz="6700" b="1" dirty="0">
              <a:solidFill>
                <a:schemeClr val="bg1"/>
              </a:solidFill>
            </a:endParaRPr>
          </a:p>
          <a:p>
            <a:pPr algn="ctr"/>
            <a:r>
              <a:rPr lang="en-GB" sz="6700" b="1" dirty="0" err="1">
                <a:solidFill>
                  <a:schemeClr val="bg1"/>
                </a:solidFill>
              </a:rPr>
              <a:t>Faida</a:t>
            </a:r>
            <a:r>
              <a:rPr lang="en-GB" sz="6700" b="1" dirty="0">
                <a:solidFill>
                  <a:schemeClr val="bg1"/>
                </a:solidFill>
              </a:rPr>
              <a:t> Mali</a:t>
            </a:r>
          </a:p>
        </p:txBody>
      </p:sp>
      <p:sp>
        <p:nvSpPr>
          <p:cNvPr id="30" name="Oval 29"/>
          <p:cNvSpPr/>
          <p:nvPr/>
        </p:nvSpPr>
        <p:spPr>
          <a:xfrm>
            <a:off x="15398527" y="3286194"/>
            <a:ext cx="5629192" cy="2243432"/>
          </a:xfrm>
          <a:prstGeom prst="ellipse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28" tIns="108864" rIns="217728" bIns="108864" rtlCol="0" anchor="ctr"/>
          <a:lstStyle/>
          <a:p>
            <a:pPr algn="ctr"/>
            <a:r>
              <a:rPr lang="en-GB" sz="5700" b="1" dirty="0">
                <a:solidFill>
                  <a:schemeClr val="bg1"/>
                </a:solidFill>
              </a:rPr>
              <a:t>Private Sector Investors</a:t>
            </a:r>
            <a:endParaRPr lang="en-US" sz="5700" b="1" dirty="0">
              <a:solidFill>
                <a:schemeClr val="bg1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1820326" y="2350149"/>
            <a:ext cx="21423779" cy="89351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28" tIns="108864" rIns="217728" bIns="108864" rtlCol="0" anchor="ctr"/>
          <a:lstStyle/>
          <a:p>
            <a:pPr algn="ctr"/>
            <a:r>
              <a:rPr lang="en-US" sz="5700" b="1" dirty="0">
                <a:solidFill>
                  <a:schemeClr val="tx1"/>
                </a:solidFill>
              </a:rPr>
              <a:t>Multi-stakeholder innovation processes</a:t>
            </a:r>
            <a:endParaRPr lang="en-GB" sz="5700" b="1" dirty="0">
              <a:solidFill>
                <a:schemeClr val="tx1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16217381" y="5643488"/>
            <a:ext cx="4992991" cy="1857432"/>
          </a:xfrm>
          <a:prstGeom prst="ellipse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28" tIns="108864" rIns="217728" bIns="108864" rtlCol="0" anchor="ctr"/>
          <a:lstStyle/>
          <a:p>
            <a:pPr algn="ctr"/>
            <a:r>
              <a:rPr lang="en-GB" sz="4800" b="1" dirty="0">
                <a:solidFill>
                  <a:schemeClr val="bg1"/>
                </a:solidFill>
              </a:rPr>
              <a:t>TDB, Ministry</a:t>
            </a:r>
            <a:endParaRPr lang="en-US" sz="5700" b="1" dirty="0">
              <a:solidFill>
                <a:schemeClr val="bg1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19348215" y="7263364"/>
            <a:ext cx="4992991" cy="1857432"/>
          </a:xfrm>
          <a:prstGeom prst="ellipse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28" tIns="108864" rIns="217728" bIns="108864" rtlCol="0" anchor="ctr"/>
          <a:lstStyle/>
          <a:p>
            <a:pPr algn="ctr"/>
            <a:r>
              <a:rPr lang="en-GB" sz="6700" b="1" dirty="0">
                <a:solidFill>
                  <a:schemeClr val="bg1"/>
                </a:solidFill>
              </a:rPr>
              <a:t>ANSAF</a:t>
            </a:r>
            <a:endParaRPr lang="en-US" sz="67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962997"/>
      </p:ext>
    </p:extLst>
  </p:cSld>
  <p:clrMapOvr>
    <a:masterClrMapping/>
  </p:clrMapOvr>
  <p:transition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0"/>
            <a:r>
              <a:rPr lang="en-US" dirty="0" err="1"/>
              <a:t>Maziwa</a:t>
            </a:r>
            <a:r>
              <a:rPr lang="en-US" dirty="0"/>
              <a:t> </a:t>
            </a:r>
            <a:r>
              <a:rPr lang="en-US" dirty="0" err="1"/>
              <a:t>Zaidi</a:t>
            </a:r>
            <a:r>
              <a:rPr lang="en-US" dirty="0"/>
              <a:t> Phase 1 tested complementary multi-stakeholder processes (hubs and innovation platforms) to increase use of inputs and services, including CGIAR innovations to upgrade the dairy value chain</a:t>
            </a:r>
          </a:p>
          <a:p>
            <a:pPr lvl="0"/>
            <a:r>
              <a:rPr lang="en-US" dirty="0"/>
              <a:t>Focused on market linkages to over come market barriers; increase participation, revenue/income; improve livelihoods </a:t>
            </a:r>
          </a:p>
          <a:p>
            <a:r>
              <a:rPr lang="en-US" dirty="0"/>
              <a:t>Targeted pre-commercial marginalized cattle-keeping men and women in study sites</a:t>
            </a:r>
          </a:p>
          <a:p>
            <a:endParaRPr lang="en-US" dirty="0"/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4A4F3360-D7F4-4E7A-B5BD-ABAD4110816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E8AB1D78-747B-438F-B3C6-1860D15176BC}"/>
              </a:ext>
            </a:extLst>
          </p:cNvPr>
          <p:cNvPicPr>
            <a:picLocks noGrp="1"/>
          </p:cNvPicPr>
          <p:nvPr>
            <p:ph type="pic" sz="quarter" idx="14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1F9C49B-A914-9243-BC47-748D6502F781}"/>
              </a:ext>
            </a:extLst>
          </p:cNvPr>
          <p:cNvSpPr/>
          <p:nvPr/>
        </p:nvSpPr>
        <p:spPr>
          <a:xfrm>
            <a:off x="2592387" y="2781300"/>
            <a:ext cx="1295400" cy="1143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55638"/>
              </a:solidFill>
            </a:endParaRP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7089F5B-A044-42E7-809A-E8DC954AC4E7}"/>
              </a:ext>
            </a:extLst>
          </p:cNvPr>
          <p:cNvSpPr txBox="1">
            <a:spLocks/>
          </p:cNvSpPr>
          <p:nvPr/>
        </p:nvSpPr>
        <p:spPr>
          <a:xfrm>
            <a:off x="2600901" y="3612466"/>
            <a:ext cx="19422486" cy="98749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685800" marR="0" indent="-685800" algn="l" defTabSz="18288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85900" marR="0" indent="-5715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4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004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48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8194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2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9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/>
            </a:pPr>
            <a:endParaRPr lang="en-US" sz="2800" dirty="0">
              <a:solidFill>
                <a:prstClr val="black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/>
            </a:pPr>
            <a:endParaRPr lang="en-US" sz="2800" dirty="0">
              <a:solidFill>
                <a:prstClr val="black"/>
              </a:solidFill>
            </a:endParaRPr>
          </a:p>
        </p:txBody>
      </p:sp>
      <p:pic>
        <p:nvPicPr>
          <p:cNvPr id="17" name="Picture 16" descr="C:\Users\paulmundy\AppData\Local\Microsoft\Windows\INetCache\Content.Word\value chain-02.png">
            <a:extLst>
              <a:ext uri="{FF2B5EF4-FFF2-40B4-BE49-F238E27FC236}">
                <a16:creationId xmlns:a16="http://schemas.microsoft.com/office/drawing/2014/main" id="{7905E1ED-1AD1-432F-AE26-9A8942C7AA0F}"/>
              </a:ext>
            </a:extLst>
          </p:cNvPr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1588" y="6096000"/>
            <a:ext cx="4572000" cy="342900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62770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PARTNERSHIPS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FB0ECB-AF15-4A8A-A8EB-B28B04F417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F9C49B-A914-9243-BC47-748D6502F781}"/>
              </a:ext>
            </a:extLst>
          </p:cNvPr>
          <p:cNvSpPr/>
          <p:nvPr/>
        </p:nvSpPr>
        <p:spPr>
          <a:xfrm>
            <a:off x="2592387" y="2705100"/>
            <a:ext cx="1295400" cy="1143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55638"/>
              </a:solidFill>
            </a:endParaRP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7089F5B-A044-42E7-809A-E8DC954AC4E7}"/>
              </a:ext>
            </a:extLst>
          </p:cNvPr>
          <p:cNvSpPr txBox="1">
            <a:spLocks/>
          </p:cNvSpPr>
          <p:nvPr/>
        </p:nvSpPr>
        <p:spPr>
          <a:xfrm>
            <a:off x="2516187" y="3612466"/>
            <a:ext cx="7696200" cy="98749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685800" marR="0" indent="-685800" algn="l" defTabSz="18288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85900" marR="0" indent="-5715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4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004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48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8194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2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9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prstClr val="black"/>
                </a:solidFill>
              </a:rPr>
              <a:t>ILRI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err="1">
                <a:solidFill>
                  <a:prstClr val="black"/>
                </a:solidFill>
              </a:rPr>
              <a:t>Sokoine</a:t>
            </a:r>
            <a:r>
              <a:rPr lang="en-US" sz="3600" dirty="0">
                <a:solidFill>
                  <a:prstClr val="black"/>
                </a:solidFill>
              </a:rPr>
              <a:t> University of Agriculture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GB" sz="3600" dirty="0">
              <a:solidFill>
                <a:prstClr val="black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dirty="0">
                <a:solidFill>
                  <a:prstClr val="black"/>
                </a:solidFill>
              </a:rPr>
              <a:t>TALIRI</a:t>
            </a:r>
            <a:endParaRPr lang="en-US" sz="3600" dirty="0">
              <a:solidFill>
                <a:prstClr val="black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3600" dirty="0">
              <a:solidFill>
                <a:prstClr val="black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dirty="0">
                <a:solidFill>
                  <a:prstClr val="black"/>
                </a:solidFill>
              </a:rPr>
              <a:t>FAIDA MALI</a:t>
            </a:r>
            <a:endParaRPr lang="en-US" sz="3600" dirty="0">
              <a:solidFill>
                <a:prstClr val="black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3600" dirty="0">
              <a:solidFill>
                <a:prstClr val="black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dirty="0">
                <a:solidFill>
                  <a:prstClr val="black"/>
                </a:solidFill>
              </a:rPr>
              <a:t>Heifer Project International Tanzania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GB" sz="3600" dirty="0">
              <a:solidFill>
                <a:prstClr val="black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dirty="0">
                <a:solidFill>
                  <a:prstClr val="black"/>
                </a:solidFill>
              </a:rPr>
              <a:t>Local Government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GB" sz="3600" dirty="0">
              <a:solidFill>
                <a:prstClr val="black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dirty="0">
                <a:solidFill>
                  <a:prstClr val="black"/>
                </a:solidFill>
              </a:rPr>
              <a:t>Value chain actors (Milk traders)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GB" sz="3600" dirty="0">
              <a:solidFill>
                <a:prstClr val="black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GB" sz="3600" dirty="0">
              <a:solidFill>
                <a:prstClr val="black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dirty="0">
                <a:solidFill>
                  <a:prstClr val="black"/>
                </a:solidFill>
              </a:rPr>
              <a:t>Farmer groups</a:t>
            </a:r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85A323FF-33F9-4D91-AB4A-0F6D97786DEE}"/>
              </a:ext>
            </a:extLst>
          </p:cNvPr>
          <p:cNvSpPr txBox="1">
            <a:spLocks/>
          </p:cNvSpPr>
          <p:nvPr/>
        </p:nvSpPr>
        <p:spPr>
          <a:xfrm>
            <a:off x="9755187" y="3612466"/>
            <a:ext cx="11963400" cy="98749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685800" marR="0" indent="-685800" algn="l" defTabSz="18288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85900" marR="0" indent="-5715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4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004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48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8194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2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9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prstClr val="black"/>
                </a:solidFill>
              </a:rPr>
              <a:t>Lead institution; coordinating research, methodology development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dirty="0">
                <a:solidFill>
                  <a:prstClr val="black"/>
                </a:solidFill>
              </a:rPr>
              <a:t>Coordination of site research,  and data/sample collection; linkages with local government; postgraduate students research supervision</a:t>
            </a:r>
            <a:endParaRPr lang="en-US" sz="3600" dirty="0">
              <a:solidFill>
                <a:prstClr val="black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dirty="0">
                <a:solidFill>
                  <a:prstClr val="black"/>
                </a:solidFill>
              </a:rPr>
              <a:t>Participation in research sites activities/ data collection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3600" dirty="0">
              <a:solidFill>
                <a:prstClr val="black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dirty="0">
                <a:solidFill>
                  <a:prstClr val="black"/>
                </a:solidFill>
              </a:rPr>
              <a:t>Business development services; Farm groups capacity building  business skills training </a:t>
            </a:r>
            <a:endParaRPr lang="en-US" sz="3600" dirty="0">
              <a:solidFill>
                <a:prstClr val="black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dirty="0">
                <a:solidFill>
                  <a:prstClr val="black"/>
                </a:solidFill>
              </a:rPr>
              <a:t>Farm group formation and  capacity strengthening</a:t>
            </a:r>
            <a:endParaRPr lang="en-US" sz="3600" dirty="0">
              <a:solidFill>
                <a:prstClr val="black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3600" dirty="0">
              <a:solidFill>
                <a:prstClr val="black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dirty="0">
                <a:solidFill>
                  <a:prstClr val="black"/>
                </a:solidFill>
              </a:rPr>
              <a:t>Field work facilitation/logistics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dirty="0">
                <a:solidFill>
                  <a:prstClr val="black"/>
                </a:solidFill>
              </a:rPr>
              <a:t>Milk bulking from individual farmers; Dairy hub service provision, credit in kind to farmers  (vet drugs)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dirty="0">
                <a:solidFill>
                  <a:prstClr val="black"/>
                </a:solidFill>
              </a:rPr>
              <a:t>Market access/ milk bulking</a:t>
            </a:r>
            <a:endParaRPr lang="en-US" sz="3600" dirty="0">
              <a:solidFill>
                <a:prstClr val="black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/>
            </a:pPr>
            <a:endParaRPr lang="en-US" sz="2800" dirty="0">
              <a:solidFill>
                <a:prstClr val="black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94946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SELF-ASSESSMENT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34C0B8-5DB2-4A8B-BDE1-94AA472BA25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F9C49B-A914-9243-BC47-748D6502F781}"/>
              </a:ext>
            </a:extLst>
          </p:cNvPr>
          <p:cNvSpPr/>
          <p:nvPr/>
        </p:nvSpPr>
        <p:spPr>
          <a:xfrm>
            <a:off x="2592387" y="2705100"/>
            <a:ext cx="1295400" cy="1143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55638"/>
              </a:solidFill>
            </a:endParaRP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7089F5B-A044-42E7-809A-E8DC954AC4E7}"/>
              </a:ext>
            </a:extLst>
          </p:cNvPr>
          <p:cNvSpPr txBox="1">
            <a:spLocks/>
          </p:cNvSpPr>
          <p:nvPr/>
        </p:nvSpPr>
        <p:spPr>
          <a:xfrm>
            <a:off x="2516187" y="3612466"/>
            <a:ext cx="18821400" cy="7969934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685800" marR="0" indent="-685800" algn="l" defTabSz="18288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85900" marR="0" indent="-5715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4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004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48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8194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2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9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6000" dirty="0">
                <a:solidFill>
                  <a:prstClr val="black"/>
                </a:solidFill>
              </a:rPr>
              <a:t>Involving NGOs took care of the development aspect of our R4D interventions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6000" dirty="0">
                <a:solidFill>
                  <a:prstClr val="black"/>
                </a:solidFill>
              </a:rPr>
              <a:t>Dairy Development Forum (DDF) at national level and other platforms at regional level enhanced stakeholder engagement with policy makers (and each other).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en-GB" sz="6000" dirty="0">
                <a:solidFill>
                  <a:prstClr val="black"/>
                </a:solidFill>
              </a:rPr>
              <a:t>The hub model that integrates different business services and actors is a useful entry point to strengthen business development and market linkages</a:t>
            </a:r>
            <a:endParaRPr lang="en-US" sz="6000" dirty="0">
              <a:solidFill>
                <a:prstClr val="black"/>
              </a:solidFill>
              <a:highlight>
                <a:srgbClr val="FFFF00"/>
              </a:highligh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1263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RECOMMENDATIONS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9648DD-696C-4BC2-BDF5-28D08AACCB3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F9C49B-A914-9243-BC47-748D6502F781}"/>
              </a:ext>
            </a:extLst>
          </p:cNvPr>
          <p:cNvSpPr/>
          <p:nvPr/>
        </p:nvSpPr>
        <p:spPr>
          <a:xfrm>
            <a:off x="2592387" y="2781300"/>
            <a:ext cx="1295400" cy="1143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55638"/>
              </a:solidFill>
            </a:endParaRP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7089F5B-A044-42E7-809A-E8DC954AC4E7}"/>
              </a:ext>
            </a:extLst>
          </p:cNvPr>
          <p:cNvSpPr txBox="1">
            <a:spLocks/>
          </p:cNvSpPr>
          <p:nvPr/>
        </p:nvSpPr>
        <p:spPr>
          <a:xfrm>
            <a:off x="2516187" y="3612466"/>
            <a:ext cx="18821400" cy="60649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685800" marR="0" indent="-685800" algn="l" defTabSz="18288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85900" marR="0" indent="-5715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4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004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48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8194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2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9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0" indent="-1143000">
              <a:lnSpc>
                <a:spcPct val="100000"/>
              </a:lnSpc>
              <a:buFont typeface="+mj-lt"/>
              <a:buAutoNum type="arabicPeriod"/>
            </a:pPr>
            <a:r>
              <a:rPr lang="en-US" sz="6000" dirty="0"/>
              <a:t>Ensure that the contributions of each partner to an intervention are clearly spelt out from the beginning </a:t>
            </a:r>
          </a:p>
          <a:p>
            <a:pPr marL="1143000" indent="-1143000">
              <a:lnSpc>
                <a:spcPct val="100000"/>
              </a:lnSpc>
              <a:buFont typeface="+mj-lt"/>
              <a:buAutoNum type="arabicPeriod"/>
            </a:pPr>
            <a:r>
              <a:rPr lang="en-US" sz="6000" dirty="0"/>
              <a:t>Involve all partners envisaged to participate in an intervention (including potential beneficiaries) in its formulation; and not bring them in later at inception</a:t>
            </a:r>
            <a:endParaRPr lang="en-US" sz="4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23245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heme/theme1.xml><?xml version="1.0" encoding="utf-8"?>
<a:theme xmlns:a="http://schemas.openxmlformats.org/drawingml/2006/main" name="livestockfish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42865EBB-0673-45A1-ADE7-EC6DE542A623}" vid="{79A9176D-1961-4CCB-8273-F1C445C513C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8f3fd67c2581899dd3ce3ce4f3036a0a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7bab1580e1166506c132b14b5bd181b3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39CAA18-B8ED-4A5F-AE1D-7FAA1652DFD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FB85590-8B73-4576-93CE-79ECAF74AFCD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9f5e9607-a28b-487e-b093-da60e75ee109"/>
    <ds:schemaRef ds:uri="http://purl.org/dc/elements/1.1/"/>
    <ds:schemaRef ds:uri="http://schemas.microsoft.com/office/2006/metadata/properties"/>
    <ds:schemaRef ds:uri="http://purl.org/dc/terms/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079E4C7-076F-4F08-A35D-FFC7A5736B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livestockfish_powerpoint_template</Template>
  <TotalTime>0</TotalTime>
  <Words>753</Words>
  <Application>Microsoft Office PowerPoint</Application>
  <PresentationFormat>Custom</PresentationFormat>
  <Paragraphs>84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livestockfish_powerpoint_template</vt:lpstr>
      <vt:lpstr>PowerPoint Presentation</vt:lpstr>
      <vt:lpstr>PowerPoint Presentation</vt:lpstr>
      <vt:lpstr>PowerPoint Presentation</vt:lpstr>
      <vt:lpstr>PowerPoint Presentation</vt:lpstr>
      <vt:lpstr>Integrating R&amp;D actors into the Tanzania dairy value chain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2017-02-17T13:16:47Z</dcterms:created>
  <dcterms:modified xsi:type="dcterms:W3CDTF">2019-07-31T11:06:19Z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