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698" r:id="rId3"/>
    <p:sldId id="2146847607" r:id="rId4"/>
    <p:sldId id="2146847608" r:id="rId5"/>
    <p:sldId id="2146847610" r:id="rId6"/>
    <p:sldId id="2146847611" r:id="rId7"/>
    <p:sldId id="2146847645" r:id="rId8"/>
    <p:sldId id="265" r:id="rId9"/>
    <p:sldId id="2146847646" r:id="rId10"/>
    <p:sldId id="263" r:id="rId11"/>
    <p:sldId id="214684764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32" autoAdjust="0"/>
    <p:restoredTop sz="94660"/>
  </p:normalViewPr>
  <p:slideViewPr>
    <p:cSldViewPr snapToGrid="0">
      <p:cViewPr varScale="1">
        <p:scale>
          <a:sx n="75" d="100"/>
          <a:sy n="75" d="100"/>
        </p:scale>
        <p:origin x="110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BED02-679B-4642-A030-46681CA913A9}" type="datetimeFigureOut">
              <a:rPr lang="en-KE" smtClean="0"/>
              <a:t>06/03/2025</a:t>
            </a:fld>
            <a:endParaRPr lang="en-K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K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47D6A-94AC-4E5D-A9D2-734C5988A631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441935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7286C8-C5CA-4C05-A493-02FECC551733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302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Alary, V., </a:t>
            </a:r>
            <a:r>
              <a:rPr lang="en-US" dirty="0" err="1"/>
              <a:t>Corniaux</a:t>
            </a:r>
            <a:r>
              <a:rPr lang="en-US" dirty="0"/>
              <a:t>, C. and Gautier, D. (2011) Livestock’s Contribution to Poverty Alleviation:</a:t>
            </a:r>
          </a:p>
          <a:p>
            <a:r>
              <a:rPr lang="en-US" dirty="0"/>
              <a:t>How to Measure It? World Development,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887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3DFE2-15C1-CE26-944D-027AC084EA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943A29-6473-8E6E-802E-84ECF09273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E78853-CA38-97C9-FDC1-FF98814EE3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Alary, V., </a:t>
            </a:r>
            <a:r>
              <a:rPr lang="en-US" dirty="0" err="1"/>
              <a:t>Corniaux</a:t>
            </a:r>
            <a:r>
              <a:rPr lang="en-US" dirty="0"/>
              <a:t>, C. and Gautier, D. (2011) Livestock’s Contribution to Poverty Alleviation:</a:t>
            </a:r>
          </a:p>
          <a:p>
            <a:r>
              <a:rPr lang="en-US" dirty="0"/>
              <a:t>How to Measure It? World Development,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DDFA86-AAC2-45CC-0EC1-414AB15CAF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644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9E5B9D-C8E1-AB2D-2E74-32496DD0E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E0088F-D673-F625-06BD-1ACAC9146B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0EE1D6-12E6-A464-8A99-E0CA2E2C49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Alary, V., </a:t>
            </a:r>
            <a:r>
              <a:rPr lang="en-US" dirty="0" err="1"/>
              <a:t>Corniaux</a:t>
            </a:r>
            <a:r>
              <a:rPr lang="en-US" dirty="0"/>
              <a:t>, C. and Gautier, D. (2011) Livestock’s Contribution to Poverty Alleviation:</a:t>
            </a:r>
          </a:p>
          <a:p>
            <a:r>
              <a:rPr lang="en-US" dirty="0"/>
              <a:t>How to Measure It? World Development,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C33D50-1B79-C991-3A43-356EAB9373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390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1629D1-FB1A-9DEA-4590-8453403924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D326D7-BA4A-D3EC-7D5B-7CBC2E002A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8001FB-90E2-3949-54C2-324969D1DC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Alary, V., </a:t>
            </a:r>
            <a:r>
              <a:rPr lang="en-US" dirty="0" err="1"/>
              <a:t>Corniaux</a:t>
            </a:r>
            <a:r>
              <a:rPr lang="en-US" dirty="0"/>
              <a:t>, C. and Gautier, D. (2011) Livestock’s Contribution to Poverty Alleviation:</a:t>
            </a:r>
          </a:p>
          <a:p>
            <a:r>
              <a:rPr lang="en-US" dirty="0"/>
              <a:t>How to Measure It? World Development,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43DA0D-9734-C21D-6160-E1BA362551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554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2B54B7-F5B6-6B17-90BC-869BAA3920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D8EFE5-7BFB-4B53-6010-2B350F5BDF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0A5912-EE9A-EF1B-FE06-6C42EDAC5F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Alary, V., </a:t>
            </a:r>
            <a:r>
              <a:rPr lang="en-US" dirty="0" err="1"/>
              <a:t>Corniaux</a:t>
            </a:r>
            <a:r>
              <a:rPr lang="en-US" dirty="0"/>
              <a:t>, C. and Gautier, D. (2011) Livestock’s Contribution to Poverty Alleviation:</a:t>
            </a:r>
          </a:p>
          <a:p>
            <a:r>
              <a:rPr lang="en-US" dirty="0"/>
              <a:t>How to Measure It? World Development,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270F0-B6DF-B282-CFB4-2E3D8FBA88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722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1DE0D7-4B16-4F17-7C56-7E89539706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3E370A-6774-A885-4ADB-CE3C70320E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07B2F0-AEE0-B12F-36A6-A3F9E57822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Alary, V., </a:t>
            </a:r>
            <a:r>
              <a:rPr lang="en-US" dirty="0" err="1"/>
              <a:t>Corniaux</a:t>
            </a:r>
            <a:r>
              <a:rPr lang="en-US" dirty="0"/>
              <a:t>, C. and Gautier, D. (2011) Livestock’s Contribution to Poverty Alleviation:</a:t>
            </a:r>
          </a:p>
          <a:p>
            <a:r>
              <a:rPr lang="en-US" dirty="0"/>
              <a:t>How to Measure It? World Development,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5BDAEE-B1AE-A897-5C4A-99E50D5492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93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w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w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w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w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w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w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09A48-D3B3-3614-A111-37EA3E86CB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2EA480-25A8-217F-E8D7-DB3633802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29ADE-0750-AA99-14A8-252A69F8B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A514A-B0AA-4C90-84CB-0B6702B3D883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1DB302-AD12-EFA6-9963-8F344560A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0A28C-E285-77B9-353B-13410B96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3234-F6EE-42DE-BE00-367DA78469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196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EDF59-960C-7DD0-ABBD-27A591A27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458209-0DF6-279B-9FC8-97265253E4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3BE2D-BED6-C35D-6287-91C94279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A514A-B0AA-4C90-84CB-0B6702B3D883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3C3C2F-95DA-8C32-9AD1-3CAD627A5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2D7B7-1017-5C24-55B5-DFAE8BEAE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3234-F6EE-42DE-BE00-367DA78469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17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BFB551-43A3-7AB2-458D-D55E25E188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0D09D1-D617-A015-36B3-EFDBFBFA15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BD669-1E54-1FD4-DC44-F577F7A87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A514A-B0AA-4C90-84CB-0B6702B3D883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99ACB-3A0E-2599-D599-AE61BE166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287CF-FE84-11D0-EE4C-27F207509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3234-F6EE-42DE-BE00-367DA78469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289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560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940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507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589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990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7665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0334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364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6F9BA-0B9D-23C1-3F99-BE66789A9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00CD12-6D92-8A97-E14F-6FFCCA2791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E4EDE-9BD9-8C6B-8149-E76B727B5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A514A-B0AA-4C90-84CB-0B6702B3D883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B1241-4F1F-6605-07E4-6E22D9204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95AB6-09B8-CE10-76F9-7D4DBF004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3234-F6EE-42DE-BE00-367DA78469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1812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7478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2393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3064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3962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6565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8912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4638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4120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8045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954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30C6C-FA9F-02DD-6CE0-BF16E9EA5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21EF8B-AAAC-FD8D-975D-4B4644E74A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F71EE-38FA-B409-CCDC-73F83C351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A514A-B0AA-4C90-84CB-0B6702B3D883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B7265E-A2C3-76BD-2853-09E8E8530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8F5798-EF62-ADD2-15ED-B5C0EE9C4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3234-F6EE-42DE-BE00-367DA78469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5821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2854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7512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8769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82A46B-EB9E-40AF-BC67-8F45FD9F2319}" type="datetime1">
              <a:rPr lang="en-US"/>
              <a:pPr/>
              <a:t>6/3/2025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B5C1A-D47A-49C0-92B4-934F566DDB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426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F208E-7810-40EA-9AD2-D8C4E6792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2456A-6D9D-BAA1-D4E3-533B949AF5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10623C-FC19-65DE-4438-1C54DB567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66C7A7-DDCC-B9C4-D3AC-D9AE80EFE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A514A-B0AA-4C90-84CB-0B6702B3D883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0EC7B0-4EE0-B484-75E7-AC167C5EA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AA3992-11CF-7113-70FD-DC18B0768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3234-F6EE-42DE-BE00-367DA78469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7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EA8CB-766D-8C05-A097-07E10368A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CB11EB-EFDF-1D02-8995-7AE51D311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55FFE0-E58E-164E-A87D-4EFCFFC072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BEA0FC-92CF-597C-93BD-824FA535ED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BB416B-239F-1EFC-D2AF-CFD6FE807A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69FAB3-392F-837F-1EA6-E64D59C95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A514A-B0AA-4C90-84CB-0B6702B3D883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5A70C6-2C0E-73B2-ED6B-29511EE4D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3D43B5-DEC4-6784-3031-DA9DF9CB6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3234-F6EE-42DE-BE00-367DA78469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663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95DF1-58E5-A615-8608-7A2BDC200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907EED-0511-C148-BB6A-0A13291F7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A514A-B0AA-4C90-84CB-0B6702B3D883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26BD41-F322-9D2F-5FBE-6CF853835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D624B4-903F-5AC8-1B6F-6033EB2C8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3234-F6EE-42DE-BE00-367DA78469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385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63963B-B2E4-A50C-5AF9-52A5C4771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A514A-B0AA-4C90-84CB-0B6702B3D883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8F0C7C-12AA-6398-EB91-37C4A6D38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17EF87-4A96-E965-2F3F-7E2B693FC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3234-F6EE-42DE-BE00-367DA78469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174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D8634-8629-58BC-B074-A337F9E88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BF8A8-B019-AC03-B9CA-853F99D62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C4E1E5-4232-167B-70EB-42C1D96C8C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E5BA20-D5A6-41A4-7B00-16F0212D6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A514A-B0AA-4C90-84CB-0B6702B3D883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248805-046B-ACE6-3E5D-BDDD73FCF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024AC1-F261-B3B1-55BD-1A33A229F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3234-F6EE-42DE-BE00-367DA78469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711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37E8A-AFF5-AD47-FC4B-D2FC00B92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313928-B0B1-B1F4-A879-D203F78658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8075AC-185B-CD30-D701-086F514ED1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604DD8-65BA-8DC0-D3ED-044430DFF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A514A-B0AA-4C90-84CB-0B6702B3D883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9764E0-0726-1D2D-AD4B-9778173F2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684E87-ACD7-9D2A-545D-59F52421D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3234-F6EE-42DE-BE00-367DA78469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535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0D70CC-EA10-D3DB-77C5-FF3F7D0DA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DF9DA-9ACE-AC71-4E58-87DFD5EFA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8975F3-8EF6-1387-5B4A-FF5FE67A26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BA514A-B0AA-4C90-84CB-0B6702B3D883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787BB5-2F9E-618F-9A73-6E7C88BB90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A11D8-418D-E25B-7347-F4220467E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F03234-F6EE-42DE-BE00-367DA78469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636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1" r:id="rId12"/>
    <p:sldLayoutId id="214748368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235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77/0030727023121536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41C035-1E73-354B-98A4-C2D1B06FC8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908094"/>
            <a:ext cx="8932483" cy="204487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Youth engagement in livestock production and marketing in East Africa</a:t>
            </a:r>
            <a:endParaRPr lang="en-US" i="1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7C720F4-F542-BA43-BC60-0FD83F43C674}"/>
              </a:ext>
            </a:extLst>
          </p:cNvPr>
          <p:cNvSpPr txBox="1">
            <a:spLocks/>
          </p:cNvSpPr>
          <p:nvPr/>
        </p:nvSpPr>
        <p:spPr>
          <a:xfrm>
            <a:off x="450508" y="3429000"/>
            <a:ext cx="8842890" cy="104948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FC091"/>
              </a:buClr>
              <a:buSzPct val="8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Font typeface=".AppleSystemUIFont" charset="-12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SzPct val="6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600" b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/>
              </a:rPr>
              <a:t>8</a:t>
            </a:r>
            <a:r>
              <a:rPr lang="en-US" sz="1600" b="1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/>
              </a:rPr>
              <a:t>th</a:t>
            </a:r>
            <a:r>
              <a:rPr lang="en-US" sz="1600" b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/>
              </a:rPr>
              <a:t> KIPPRA annual regional conference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Nairobi, 23</a:t>
            </a:r>
            <a:r>
              <a:rPr kumimoji="0" lang="en-US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rd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May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F475FE-5710-D796-B31D-91368C9A0B99}"/>
              </a:ext>
            </a:extLst>
          </p:cNvPr>
          <p:cNvSpPr txBox="1"/>
          <p:nvPr/>
        </p:nvSpPr>
        <p:spPr bwMode="auto">
          <a:xfrm>
            <a:off x="450508" y="4736812"/>
            <a:ext cx="37119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Isabelle Baltenweck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International Livestock Research Institute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2DA410-B89D-22A1-50A1-14D86C7C18C6}"/>
              </a:ext>
            </a:extLst>
          </p:cNvPr>
          <p:cNvSpPr txBox="1"/>
          <p:nvPr/>
        </p:nvSpPr>
        <p:spPr>
          <a:xfrm>
            <a:off x="4572000" y="5840568"/>
            <a:ext cx="743512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125"/>
              </a:spcAft>
              <a:buNone/>
            </a:pPr>
            <a:r>
              <a:rPr lang="en-US" sz="1400" dirty="0">
                <a:effectLst/>
              </a:rPr>
              <a:t>Reference: Bullock, R.M., Auma, J.O., Baltenweck, I., Dione, M., Okeyo Mwai, A., Ndiwa, N., Omore, A., Ouma, E. and Yami, M. 2023. Youth engagement in livestock production and marketing in East Africa. Outlook on Agriculture 52(4): 424–433.  </a:t>
            </a:r>
            <a:r>
              <a:rPr lang="en-US" sz="1400" u="none" strike="noStrike" dirty="0">
                <a:solidFill>
                  <a:srgbClr val="702D3E"/>
                </a:solidFill>
                <a:effectLst/>
                <a:hlinkClick r:id="rId3"/>
              </a:rPr>
              <a:t>https://doi.org/10.1177/00307270231215368</a:t>
            </a:r>
            <a:endParaRPr lang="en-US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82018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7" name="Picture Placeholder 6" descr="A picture containing person, outdoor&#10;&#10;Description automatically generated">
            <a:extLst>
              <a:ext uri="{FF2B5EF4-FFF2-40B4-BE49-F238E27FC236}">
                <a16:creationId xmlns:a16="http://schemas.microsoft.com/office/drawing/2014/main" id="{2297D61C-E3DD-2061-B287-7AB44E74D75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9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EE5AD12-EF4C-54CF-6129-47CA519BA07A}"/>
              </a:ext>
            </a:extLst>
          </p:cNvPr>
          <p:cNvSpPr txBox="1"/>
          <p:nvPr/>
        </p:nvSpPr>
        <p:spPr bwMode="auto">
          <a:xfrm>
            <a:off x="486294" y="3168031"/>
            <a:ext cx="2428359" cy="52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600" dirty="0">
                <a:solidFill>
                  <a:srgbClr val="FFFFFF"/>
                </a:solidFill>
                <a:latin typeface="+mj-lt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855528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DBF2C-9AE4-3FE4-0565-BDB82DB81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460" y="75325"/>
            <a:ext cx="11586780" cy="1172395"/>
          </a:xfrm>
        </p:spPr>
        <p:txBody>
          <a:bodyPr>
            <a:norm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894469-0A6D-E6E4-D6C6-A56C5FC09E3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1887" y="2019794"/>
            <a:ext cx="10683437" cy="429856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study conducted in 2023 to assess youth engagement in livestock production and marketing in East Africa.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It compares youth (18-35 years old) to non-youth in livestock asset ownership, access to services, use of improved practices, and market participation across dairy, extensive livestock, pig, and chicken systems in Kenya, Uganda, Tanzania, and Ethiopia.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main objective of the survey was to better understand youth engagement in the livestock sector through commercialization and market participation.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Comparison of youth to non-youth was made in four areas: livestock asset ownership, access to and use of services and improved practices and lastly, market participation.</a:t>
            </a:r>
          </a:p>
        </p:txBody>
      </p:sp>
      <p:pic>
        <p:nvPicPr>
          <p:cNvPr id="4" name="Picture 3" descr="A group of cows standing in a field&#10;&#10;AI-generated content may be incorrect.">
            <a:extLst>
              <a:ext uri="{FF2B5EF4-FFF2-40B4-BE49-F238E27FC236}">
                <a16:creationId xmlns:a16="http://schemas.microsoft.com/office/drawing/2014/main" id="{66B05866-6E48-DF3C-B9EA-9E8A173B96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5" b="14575"/>
          <a:stretch>
            <a:fillRect/>
          </a:stretch>
        </p:blipFill>
        <p:spPr>
          <a:xfrm>
            <a:off x="8742394" y="75325"/>
            <a:ext cx="3331146" cy="187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095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E170C7-74E7-58F5-0711-CD2D1FD395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B5C90-1DA4-AD63-C3D6-8D8E74A14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460" y="75325"/>
            <a:ext cx="11586780" cy="1172395"/>
          </a:xfrm>
        </p:spPr>
        <p:txBody>
          <a:bodyPr>
            <a:normAutofit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193EC-15FB-E5AE-9C5C-E0FC05C062E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1887" y="2019794"/>
            <a:ext cx="10683437" cy="429856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There is limited evidence about how youth engage in livestock production in East Africa.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 better understanding of youth engagement in the sector is needed.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Livestock contributes to national GDPs, household incomes and also provides animal source foods.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Youth unemployment is a major political and socio-economic challenge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Africa is experiencing socio-economic growth, however jobs remain elusive for the youth in the formal wage sector.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study uses a plausible pathway by which livestock could support youth through greater income security.</a:t>
            </a:r>
          </a:p>
        </p:txBody>
      </p:sp>
    </p:spTree>
    <p:extLst>
      <p:ext uri="{BB962C8B-B14F-4D97-AF65-F5344CB8AC3E}">
        <p14:creationId xmlns:p14="http://schemas.microsoft.com/office/powerpoint/2010/main" val="716310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D171C3-4230-A985-E66D-79E91C936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1C823-BDD5-17BD-5B35-0DF8A9ECD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460" y="75325"/>
            <a:ext cx="11586780" cy="1172395"/>
          </a:xfrm>
        </p:spPr>
        <p:txBody>
          <a:bodyPr>
            <a:normAutofit/>
          </a:bodyPr>
          <a:lstStyle/>
          <a:p>
            <a:r>
              <a:rPr lang="en-US" dirty="0"/>
              <a:t>Background (</a:t>
            </a:r>
            <a:r>
              <a:rPr lang="en-US" dirty="0" err="1"/>
              <a:t>cont</a:t>
            </a:r>
            <a:r>
              <a:rPr lang="en-US" dirty="0"/>
              <a:t>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49127E-359D-6A96-3486-10D3597D811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0" y="237892"/>
            <a:ext cx="5556354" cy="5776519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8000" dirty="0"/>
              <a:t>The pathway uses comparison of youth to non-youth to identify where bottlenecks exist.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8000" dirty="0"/>
              <a:t>The principle of asset-based approaches in reference to asset transfer or asset building is used.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8000" dirty="0"/>
              <a:t>Livestock are an important asset in the East African context.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8000" dirty="0"/>
              <a:t>Young farmers are, however, disadvantaged due to a lack of access to land and high-value animals.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8000" dirty="0"/>
              <a:t>Commercialization is viewed as the gradual shift from integrated farming systems to specialisation to support and increase income and profit opportunities for youth.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8000" dirty="0"/>
              <a:t>Market participation contributes significantly but is influenced by factors such as access to assets, infrastructure, age and educational status.</a:t>
            </a:r>
          </a:p>
          <a:p>
            <a:endParaRPr lang="en-K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95FD20-1B3F-B104-EB74-5133B69C067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190" t="6974" r="1615" b="20827"/>
          <a:stretch/>
        </p:blipFill>
        <p:spPr>
          <a:xfrm>
            <a:off x="147320" y="2194560"/>
            <a:ext cx="5754140" cy="276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60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33E209-9CDB-593B-107E-C09371C016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F03F9-940D-B62A-8696-3D86F80C4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460" y="75325"/>
            <a:ext cx="11586780" cy="1172395"/>
          </a:xfrm>
        </p:spPr>
        <p:txBody>
          <a:bodyPr>
            <a:normAutofit/>
          </a:bodyPr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A7E5BCD4-3E23-2773-6DCE-8E2C2B728E4A}"/>
              </a:ext>
            </a:extLst>
          </p:cNvPr>
          <p:cNvSpPr txBox="1">
            <a:spLocks/>
          </p:cNvSpPr>
          <p:nvPr/>
        </p:nvSpPr>
        <p:spPr>
          <a:xfrm>
            <a:off x="164742" y="1542005"/>
            <a:ext cx="5288280" cy="435133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Quantitative data was collected through surveys conducted in Ethiopia, Kenya, Uganda, and Tanzania. </a:t>
            </a:r>
          </a:p>
          <a:p>
            <a:r>
              <a:rPr lang="en-US" dirty="0"/>
              <a:t>Random sampling techniques were used to select a total of 5,447 survey respondents engaged in livestock production.</a:t>
            </a:r>
          </a:p>
          <a:p>
            <a:r>
              <a:rPr lang="en-US" dirty="0"/>
              <a:t>Statistical significances between youth and non-youth were measured using t-tests. </a:t>
            </a:r>
          </a:p>
          <a:p>
            <a:endParaRPr lang="en-US" dirty="0"/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7036C3E3-E581-C2C5-E5C7-96CF7D9585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5824" y="2207926"/>
            <a:ext cx="6601434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362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0F36D1-89FE-6841-981B-A7DA121E4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EAB9A-41C1-0D3D-6A7C-66D9C8829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460" y="75325"/>
            <a:ext cx="11586780" cy="1172395"/>
          </a:xfrm>
        </p:spPr>
        <p:txBody>
          <a:bodyPr>
            <a:normAutofit/>
          </a:bodyPr>
          <a:lstStyle/>
          <a:p>
            <a:r>
              <a:rPr lang="en-US" dirty="0"/>
              <a:t>Findings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66F3BF9-0786-6478-21F7-C00274107FFD}"/>
              </a:ext>
            </a:extLst>
          </p:cNvPr>
          <p:cNvSpPr txBox="1">
            <a:spLocks/>
          </p:cNvSpPr>
          <p:nvPr/>
        </p:nvSpPr>
        <p:spPr>
          <a:xfrm>
            <a:off x="336030" y="1360929"/>
            <a:ext cx="10515600" cy="4879975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There were no systematic youth-specific trends across the asset ownership, levels of commercialization or market participation.</a:t>
            </a:r>
          </a:p>
          <a:p>
            <a:r>
              <a:rPr lang="en-US" dirty="0"/>
              <a:t>Asset accumulation and commercialization can support market participation, but other factors may mediate these opportunities for youth.</a:t>
            </a:r>
          </a:p>
          <a:p>
            <a:r>
              <a:rPr lang="en-US" dirty="0"/>
              <a:t>Asset ownership did not necessarily correlate with market participation among youth. Instead, factors such as education and improved practices were associated with higher market participation.</a:t>
            </a:r>
          </a:p>
          <a:p>
            <a:r>
              <a:rPr lang="en-US" dirty="0"/>
              <a:t>Significant differences were found between youth and non-youth in four systems: Kenya dairy, Kenya extensive, Uganda pig and Tanzania dairy. </a:t>
            </a:r>
          </a:p>
          <a:p>
            <a:pPr lvl="1"/>
            <a:r>
              <a:rPr lang="en-US" dirty="0"/>
              <a:t>Youth owned significantly higher numbers of local cattle in Kenya and Tanzania</a:t>
            </a:r>
          </a:p>
          <a:p>
            <a:pPr lvl="1"/>
            <a:r>
              <a:rPr lang="en-US" dirty="0"/>
              <a:t>Youth owned significantly fewer livestock in the extensive pastoral system, e.g. in Kenya, non-youth-owned significantly higher numbers of local cattle than youth. </a:t>
            </a:r>
          </a:p>
          <a:p>
            <a:pPr lvl="1"/>
            <a:r>
              <a:rPr lang="en-US" dirty="0"/>
              <a:t>There were no significant differences in youth and non-youth for goats, pigs, sheep and chickens.</a:t>
            </a:r>
          </a:p>
          <a:p>
            <a:pPr lvl="1"/>
            <a:r>
              <a:rPr lang="en-US" dirty="0"/>
              <a:t>Youth owned more local cattle while non-youth owned more improved cattle</a:t>
            </a:r>
          </a:p>
        </p:txBody>
      </p:sp>
    </p:spTree>
    <p:extLst>
      <p:ext uri="{BB962C8B-B14F-4D97-AF65-F5344CB8AC3E}">
        <p14:creationId xmlns:p14="http://schemas.microsoft.com/office/powerpoint/2010/main" val="3733758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B3032-9A94-809F-35FB-EB1A15C51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6931"/>
          </a:xfrm>
        </p:spPr>
        <p:txBody>
          <a:bodyPr/>
          <a:lstStyle/>
          <a:p>
            <a:r>
              <a:rPr lang="en-US" dirty="0"/>
              <a:t>Findings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CEAC50-D9C5-FB15-874B-3D83F4326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699" y="1221256"/>
            <a:ext cx="8779001" cy="55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945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8556A-B730-F92E-AE7A-F0790DD83B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A7967-5CEB-CB3A-74F5-03A4AFB40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460" y="75325"/>
            <a:ext cx="11586780" cy="1172395"/>
          </a:xfrm>
        </p:spPr>
        <p:txBody>
          <a:bodyPr>
            <a:normAutofit/>
          </a:bodyPr>
          <a:lstStyle/>
          <a:p>
            <a:r>
              <a:rPr lang="en-US" dirty="0"/>
              <a:t>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6E993-4FFD-BEB5-BA3A-786A29376D2B}"/>
              </a:ext>
            </a:extLst>
          </p:cNvPr>
          <p:cNvSpPr txBox="1">
            <a:spLocks/>
          </p:cNvSpPr>
          <p:nvPr/>
        </p:nvSpPr>
        <p:spPr>
          <a:xfrm>
            <a:off x="276069" y="1338444"/>
            <a:ext cx="10756900" cy="522590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use of improved feeding practices significantly differs between youth and non-youth in Kenya dairy, Uganda pigs and Tanzania dairy.</a:t>
            </a:r>
          </a:p>
          <a:p>
            <a:r>
              <a:rPr lang="en-US" dirty="0"/>
              <a:t>In the case of Uganda’s pig system, youth uptake is higher than that of non-youth, 89% compared to 76%.</a:t>
            </a:r>
          </a:p>
          <a:p>
            <a:r>
              <a:rPr lang="en-US" dirty="0"/>
              <a:t>Access to extension services was generally low, with no significant differences between youth and non-youth.</a:t>
            </a:r>
          </a:p>
          <a:p>
            <a:r>
              <a:rPr lang="en-US" dirty="0"/>
              <a:t>The rates of youths seeking or receiving credit ranged from a low 1% in Tanzania dairy to 37% in Kenya dairy.</a:t>
            </a:r>
          </a:p>
          <a:p>
            <a:r>
              <a:rPr lang="en-US" dirty="0"/>
              <a:t>In Ethiopia, non-youth seek credit at significantly lower rates than youth.</a:t>
            </a:r>
          </a:p>
          <a:p>
            <a:r>
              <a:rPr lang="en-US" dirty="0"/>
              <a:t>A logistic regression model was developed to better understand the market participation determinants:</a:t>
            </a:r>
          </a:p>
          <a:p>
            <a:pPr lvl="1"/>
            <a:r>
              <a:rPr lang="en-US" dirty="0"/>
              <a:t>Age and gender are not significant in explaining market participation</a:t>
            </a:r>
          </a:p>
          <a:p>
            <a:pPr lvl="1"/>
            <a:r>
              <a:rPr lang="en-US" dirty="0"/>
              <a:t>Education significantly increased the probability of market participation</a:t>
            </a:r>
          </a:p>
          <a:p>
            <a:pPr lvl="1"/>
            <a:r>
              <a:rPr lang="en-US" dirty="0"/>
              <a:t>Market participation of youths was higher than that of non-youth in the Uganda pig system.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961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66EA88-3FCB-2EA8-D973-2A00DF9D6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9" y="723898"/>
            <a:ext cx="6002110" cy="1495425"/>
          </a:xfrm>
        </p:spPr>
        <p:txBody>
          <a:bodyPr>
            <a:normAutofit/>
          </a:bodyPr>
          <a:lstStyle/>
          <a:p>
            <a:r>
              <a:rPr lang="en-US" sz="4000"/>
              <a:t>Recommendations </a:t>
            </a:r>
            <a:endParaRPr lang="en-GB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7410B-A8BE-BD20-85E4-011E5CD85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549" y="1895402"/>
            <a:ext cx="6002110" cy="3729034"/>
          </a:xfrm>
        </p:spPr>
        <p:txBody>
          <a:bodyPr>
            <a:normAutofit/>
          </a:bodyPr>
          <a:lstStyle/>
          <a:p>
            <a:r>
              <a:rPr lang="en-US" sz="2000" dirty="0"/>
              <a:t>Further research into how livestock are acquired and the implications on asset-based approaches to better understand the potential of livestock as a source of income during youth transitions in different livestock systems. </a:t>
            </a:r>
          </a:p>
          <a:p>
            <a:r>
              <a:rPr lang="en-US" sz="2000" dirty="0"/>
              <a:t>Further research to inform and tailor policy approaches to better support equitable opportunities in the livestock sector. </a:t>
            </a:r>
          </a:p>
          <a:p>
            <a:r>
              <a:rPr lang="en-US" sz="2000" dirty="0"/>
              <a:t>Further research into understanding how social factors, including gender, shape youth opportunities and constraints, is needed.</a:t>
            </a:r>
          </a:p>
        </p:txBody>
      </p:sp>
      <p:pic>
        <p:nvPicPr>
          <p:cNvPr id="4" name="Picture 3" descr="A goat and baby goat lying on the ground&#10;&#10;AI-generated content may be incorrect.">
            <a:extLst>
              <a:ext uri="{FF2B5EF4-FFF2-40B4-BE49-F238E27FC236}">
                <a16:creationId xmlns:a16="http://schemas.microsoft.com/office/drawing/2014/main" id="{71295A84-1118-C85B-3000-58D9202A71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r="24269"/>
          <a:stretch>
            <a:fillRect/>
          </a:stretch>
        </p:blipFill>
        <p:spPr>
          <a:xfrm>
            <a:off x="7199440" y="10"/>
            <a:ext cx="4992560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463419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-presentation-template-2020" id="{09A534A2-3839-4C4F-B0F0-2DCD10AFC39C}" vid="{EB064C96-A503-4F32-9FC3-84563E441D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1849</TotalTime>
  <Words>1033</Words>
  <Application>Microsoft Office PowerPoint</Application>
  <PresentationFormat>Widescreen</PresentationFormat>
  <Paragraphs>75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Calibri Light</vt:lpstr>
      <vt:lpstr>Courier New</vt:lpstr>
      <vt:lpstr>Office Theme</vt:lpstr>
      <vt:lpstr>ilri_powerpoint_template_apr2013</vt:lpstr>
      <vt:lpstr>Youth engagement in livestock production and marketing in East Africa</vt:lpstr>
      <vt:lpstr>Introduction</vt:lpstr>
      <vt:lpstr>Background</vt:lpstr>
      <vt:lpstr>Background (cont)</vt:lpstr>
      <vt:lpstr>Methodology</vt:lpstr>
      <vt:lpstr>Findings</vt:lpstr>
      <vt:lpstr>Findings </vt:lpstr>
      <vt:lpstr>Findings</vt:lpstr>
      <vt:lpstr>Recommendations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Kimani, Judy (ILRI)</dc:creator>
  <cp:lastModifiedBy>Kimani, Judy (ILRI)</cp:lastModifiedBy>
  <cp:revision>10</cp:revision>
  <dcterms:created xsi:type="dcterms:W3CDTF">2025-05-20T14:23:26Z</dcterms:created>
  <dcterms:modified xsi:type="dcterms:W3CDTF">2025-06-03T08:15:28Z</dcterms:modified>
</cp:coreProperties>
</file>