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6" r:id="rId4"/>
  </p:sldMasterIdLst>
  <p:notesMasterIdLst>
    <p:notesMasterId r:id="rId23"/>
  </p:notesMasterIdLst>
  <p:handoutMasterIdLst>
    <p:handoutMasterId r:id="rId24"/>
  </p:handoutMasterIdLst>
  <p:sldIdLst>
    <p:sldId id="6159" r:id="rId5"/>
    <p:sldId id="6195" r:id="rId6"/>
    <p:sldId id="6167" r:id="rId7"/>
    <p:sldId id="6179" r:id="rId8"/>
    <p:sldId id="6216" r:id="rId9"/>
    <p:sldId id="6255" r:id="rId10"/>
    <p:sldId id="6253" r:id="rId11"/>
    <p:sldId id="6254" r:id="rId12"/>
    <p:sldId id="6172" r:id="rId13"/>
    <p:sldId id="6242" r:id="rId14"/>
    <p:sldId id="6241" r:id="rId15"/>
    <p:sldId id="6243" r:id="rId16"/>
    <p:sldId id="6250" r:id="rId17"/>
    <p:sldId id="6251" r:id="rId18"/>
    <p:sldId id="6246" r:id="rId19"/>
    <p:sldId id="6249" r:id="rId20"/>
    <p:sldId id="6176" r:id="rId21"/>
    <p:sldId id="6211" r:id="rId22"/>
  </p:sldIdLst>
  <p:sldSz cx="12192000" cy="6858000"/>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72" userDrawn="1">
          <p15:clr>
            <a:srgbClr val="A4A3A4"/>
          </p15:clr>
        </p15:guide>
        <p15:guide id="2" pos="2568" userDrawn="1">
          <p15:clr>
            <a:srgbClr val="A4A3A4"/>
          </p15:clr>
        </p15:guide>
        <p15:guide id="3" orient="horz" pos="672"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C914585-BB8B-4425-D5C1-E73A4516461C}" name="Lim, Florine (WorldFish)" initials="L(" userId="S::f.lim@cgiar.org::8a16678b-ac28-47a9-abf3-a733e46cb1c4" providerId="AD"/>
  <p188:author id="{980AB4B1-58AA-CEBC-5861-2C8C8B72E8C8}" name="Johnson, Toby (CGIAR System Organization)" initials="JT(SO" userId="S::t.johnson@cgiar.org::60ca22a3-a1be-4e54-9ebf-a2fdf70a49d7" providerId="AD"/>
  <p188:author id="{7807AEB6-EB18-1FAB-5AC8-4878DBBC5A26}" name="Chua, Seong Lee (WorldFish)" initials="C(" userId="S::s.chua@cgiar.org::582bd3ec-1c5a-4200-8674-e2d91e31fa17" providerId="AD"/>
  <p188:author id="{8A3692B8-B9CC-0D95-F700-0F02CA512C87}" name="Hebebrand, Charlotte (IFPRI)" initials="H(" userId="S::c.hebebrand@cgiar.org::349e9781-62e4-4293-9398-69ccf02f1342" providerId="AD"/>
  <p188:author id="{30A21FD6-5426-73BC-3682-E2B8F1D3768C}" name="Goldstein, Peter (HarvestPlus)" initials="G(" userId="S::p.goldstein@cgiar.org::68e7f4e6-a097-4c82-96f0-f2639051e46f" providerId="AD"/>
  <p188:author id="{DE1684E8-2694-99C2-1844-7140E51577E9}" name="Poire, Valerie (CGIAR System Organization)" initials="PO" userId="S::v.poire@cgiar.org::aa6ecc9c-c4e6-4d04-853a-06a1f3d87686"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9" name="Hilary Wild" initials="KCB" lastIdx="1" clrIdx="28">
    <p:extLst>
      <p:ext uri="{19B8F6BF-5375-455C-9EA6-DF929625EA0E}">
        <p15:presenceInfo xmlns:p15="http://schemas.microsoft.com/office/powerpoint/2012/main" userId="Hilary Wild" providerId="None"/>
      </p:ext>
    </p:extLst>
  </p:cmAuthor>
  <p:cmAuthor id="1" name="SMO" initials="SMO" lastIdx="42" clrIdx="0">
    <p:extLst>
      <p:ext uri="{19B8F6BF-5375-455C-9EA6-DF929625EA0E}">
        <p15:presenceInfo xmlns:p15="http://schemas.microsoft.com/office/powerpoint/2012/main" userId="SMO" providerId="None"/>
      </p:ext>
    </p:extLst>
  </p:cmAuthor>
  <p:cmAuthor id="30" name="Stiger, Porscha (CGIAR System Organization)" initials="SO" lastIdx="1" clrIdx="29">
    <p:extLst>
      <p:ext uri="{19B8F6BF-5375-455C-9EA6-DF929625EA0E}">
        <p15:presenceInfo xmlns:p15="http://schemas.microsoft.com/office/powerpoint/2012/main" userId="S::p.stiger@cgiar.org::b227045f-2210-4e02-abb8-75ff04991e61" providerId="AD"/>
      </p:ext>
    </p:extLst>
  </p:cmAuthor>
  <p:cmAuthor id="2" name="Quinn, Sara (CGIAR System Organization)" initials="QO" lastIdx="16" clrIdx="1">
    <p:extLst>
      <p:ext uri="{19B8F6BF-5375-455C-9EA6-DF929625EA0E}">
        <p15:presenceInfo xmlns:p15="http://schemas.microsoft.com/office/powerpoint/2012/main" userId="S::s.quinn@cgiar.org::e47d3906-c87f-4279-96ef-102eef59e167" providerId="AD"/>
      </p:ext>
    </p:extLst>
  </p:cmAuthor>
  <p:cmAuthor id="31" name="Guest User" initials="GU" lastIdx="7" clrIdx="30">
    <p:extLst>
      <p:ext uri="{19B8F6BF-5375-455C-9EA6-DF929625EA0E}">
        <p15:presenceInfo xmlns:p15="http://schemas.microsoft.com/office/powerpoint/2012/main" userId="S::urn:spo:anon#0404871ba695701a10a0162af294714e4cdcc206fa77375f1959f691b90d81d2::" providerId="AD"/>
      </p:ext>
    </p:extLst>
  </p:cmAuthor>
  <p:cmAuthor id="3" name="Cussen, Olwen (CGIAR System Organization)" initials="CO(SO" lastIdx="15" clrIdx="2">
    <p:extLst>
      <p:ext uri="{19B8F6BF-5375-455C-9EA6-DF929625EA0E}">
        <p15:presenceInfo xmlns:p15="http://schemas.microsoft.com/office/powerpoint/2012/main" userId="S-1-5-21-1606980848-162531612-839522115-24247" providerId="AD"/>
      </p:ext>
    </p:extLst>
  </p:cmAuthor>
  <p:cmAuthor id="32" name="Krivonos, Ekaterina (CGIAR System Organization)" initials="KE(SO)" lastIdx="6" clrIdx="31">
    <p:extLst>
      <p:ext uri="{19B8F6BF-5375-455C-9EA6-DF929625EA0E}">
        <p15:presenceInfo xmlns:p15="http://schemas.microsoft.com/office/powerpoint/2012/main" userId="Krivonos, Ekaterina (CGIAR System Organization)" providerId="None"/>
      </p:ext>
    </p:extLst>
  </p:cmAuthor>
  <p:cmAuthor id="4" name="Compton, Julia (System Org - Consultant)" initials="CC" lastIdx="15" clrIdx="3">
    <p:extLst>
      <p:ext uri="{19B8F6BF-5375-455C-9EA6-DF929625EA0E}">
        <p15:presenceInfo xmlns:p15="http://schemas.microsoft.com/office/powerpoint/2012/main" userId="S::j.compton@cgiar.org::a345051f-47b9-4aa0-a315-f5825f871d12" providerId="AD"/>
      </p:ext>
    </p:extLst>
  </p:cmAuthor>
  <p:cmAuthor id="33" name="Menzies, Donald (CGIAR System Organization)" initials="MD(SO" lastIdx="1" clrIdx="32">
    <p:extLst>
      <p:ext uri="{19B8F6BF-5375-455C-9EA6-DF929625EA0E}">
        <p15:presenceInfo xmlns:p15="http://schemas.microsoft.com/office/powerpoint/2012/main" userId="S::D.Menzies@cgiar.org::63bac19d-d8c5-47d7-88a7-7f5ef5579d37" providerId="AD"/>
      </p:ext>
    </p:extLst>
  </p:cmAuthor>
  <p:cmAuthor id="5" name="Manning-Thomas, Nadia (CGIAR System Organization)" initials="MO" lastIdx="43" clrIdx="4">
    <p:extLst>
      <p:ext uri="{19B8F6BF-5375-455C-9EA6-DF929625EA0E}">
        <p15:presenceInfo xmlns:p15="http://schemas.microsoft.com/office/powerpoint/2012/main" userId="S::n.manning-thomas@cgiar.org::ee10a1cf-a826-4e78-830f-408c70a5cff8" providerId="AD"/>
      </p:ext>
    </p:extLst>
  </p:cmAuthor>
  <p:cmAuthor id="6" name="Manning-Thomas, Nadia (CGIAR System Organization)" initials="MN(SO" lastIdx="17" clrIdx="5">
    <p:extLst>
      <p:ext uri="{19B8F6BF-5375-455C-9EA6-DF929625EA0E}">
        <p15:presenceInfo xmlns:p15="http://schemas.microsoft.com/office/powerpoint/2012/main" userId="S-1-12-1-3994067407-1316530214-2353008515-4174357872" providerId="AD"/>
      </p:ext>
    </p:extLst>
  </p:cmAuthor>
  <p:cmAuthor id="7" name="Samuel Stacey" initials="SS" lastIdx="8" clrIdx="6">
    <p:extLst>
      <p:ext uri="{19B8F6BF-5375-455C-9EA6-DF929625EA0E}">
        <p15:presenceInfo xmlns:p15="http://schemas.microsoft.com/office/powerpoint/2012/main" userId="73e9e930-5ebd-41ab-a84c-43886a41a844" providerId="Windows Live"/>
      </p:ext>
    </p:extLst>
  </p:cmAuthor>
  <p:cmAuthor id="8" name="AZ" initials="ZA(" lastIdx="8" clrIdx="7">
    <p:extLst>
      <p:ext uri="{19B8F6BF-5375-455C-9EA6-DF929625EA0E}">
        <p15:presenceInfo xmlns:p15="http://schemas.microsoft.com/office/powerpoint/2012/main" userId="AZ" providerId="None"/>
      </p:ext>
    </p:extLst>
  </p:cmAuthor>
  <p:cmAuthor id="9" name="CGIAR SMO" initials="SMO" lastIdx="40" clrIdx="8">
    <p:extLst>
      <p:ext uri="{19B8F6BF-5375-455C-9EA6-DF929625EA0E}">
        <p15:presenceInfo xmlns:p15="http://schemas.microsoft.com/office/powerpoint/2012/main" userId="CGIAR SMO" providerId="None"/>
      </p:ext>
    </p:extLst>
  </p:cmAuthor>
  <p:cmAuthor id="10" name="Grainger-Jones, Elwyn (CGIAR System Organization)" initials="GO" lastIdx="10" clrIdx="9">
    <p:extLst>
      <p:ext uri="{19B8F6BF-5375-455C-9EA6-DF929625EA0E}">
        <p15:presenceInfo xmlns:p15="http://schemas.microsoft.com/office/powerpoint/2012/main" userId="S::egraingerjones@cgiar.org::68712cb9-d77d-4e25-9a1a-b1c2e9a3748b" providerId="AD"/>
      </p:ext>
    </p:extLst>
  </p:cmAuthor>
  <p:cmAuthor id="11" name="Colomer, Julien (CGIAR System Organization)" initials="CJ(SO" lastIdx="9" clrIdx="10">
    <p:extLst>
      <p:ext uri="{19B8F6BF-5375-455C-9EA6-DF929625EA0E}">
        <p15:presenceInfo xmlns:p15="http://schemas.microsoft.com/office/powerpoint/2012/main" userId="S::J.Colomer@cgiar.org::b2411d90-1fdc-4700-bb9a-fbe80d4d111c" providerId="AD"/>
      </p:ext>
    </p:extLst>
  </p:cmAuthor>
  <p:cmAuthor id="12" name="Smith, Andrew (CGIAR System Organization)" initials="SA(SO" lastIdx="21" clrIdx="11">
    <p:extLst>
      <p:ext uri="{19B8F6BF-5375-455C-9EA6-DF929625EA0E}">
        <p15:presenceInfo xmlns:p15="http://schemas.microsoft.com/office/powerpoint/2012/main" userId="S::A.J.Smith@cgiar.org::8a06fa0c-eddd-41d8-b9af-fa582b122ae0" providerId="AD"/>
      </p:ext>
    </p:extLst>
  </p:cmAuthor>
  <p:cmAuthor id="13" name="Craig, Jamie (CGIAR System Organization)" initials="CJ(SO" lastIdx="13" clrIdx="12">
    <p:extLst>
      <p:ext uri="{19B8F6BF-5375-455C-9EA6-DF929625EA0E}">
        <p15:presenceInfo xmlns:p15="http://schemas.microsoft.com/office/powerpoint/2012/main" userId="S::J.Craig@cgiar.org::267bf317-b355-4c71-b132-eff8930cd9d0" providerId="AD"/>
      </p:ext>
    </p:extLst>
  </p:cmAuthor>
  <p:cmAuthor id="14" name="Zandstra, Andre (CGIAR System Organization)" initials="ZO" lastIdx="7" clrIdx="13">
    <p:extLst>
      <p:ext uri="{19B8F6BF-5375-455C-9EA6-DF929625EA0E}">
        <p15:presenceInfo xmlns:p15="http://schemas.microsoft.com/office/powerpoint/2012/main" userId="S::a.zandstra@cgiar.org::ecab230e-e994-4cc7-af01-3de217e03e50" providerId="AD"/>
      </p:ext>
    </p:extLst>
  </p:cmAuthor>
  <p:cmAuthor id="15" name="Sundstrom, Roland (CGIAR System Organization)" initials="SR(SO" lastIdx="42" clrIdx="14">
    <p:extLst>
      <p:ext uri="{19B8F6BF-5375-455C-9EA6-DF929625EA0E}">
        <p15:presenceInfo xmlns:p15="http://schemas.microsoft.com/office/powerpoint/2012/main" userId="S::R.Sundstrom@cgiar.org::30fde8fb-5bdf-4c9b-b55e-ee8834a87165" providerId="AD"/>
      </p:ext>
    </p:extLst>
  </p:cmAuthor>
  <p:cmAuthor id="16" name="Bennett, Karmen (CGIAR System Organization)" initials="BO" lastIdx="5" clrIdx="15">
    <p:extLst>
      <p:ext uri="{19B8F6BF-5375-455C-9EA6-DF929625EA0E}">
        <p15:presenceInfo xmlns:p15="http://schemas.microsoft.com/office/powerpoint/2012/main" userId="S::k.bennett@cgiar.org::7ce980d7-af5d-4d40-85e4-4f613acfcee5" providerId="AD"/>
      </p:ext>
    </p:extLst>
  </p:cmAuthor>
  <p:cmAuthor id="17" name="Karmen" initials="KCB" lastIdx="12" clrIdx="16">
    <p:extLst>
      <p:ext uri="{19B8F6BF-5375-455C-9EA6-DF929625EA0E}">
        <p15:presenceInfo xmlns:p15="http://schemas.microsoft.com/office/powerpoint/2012/main" userId="Karmen" providerId="None"/>
      </p:ext>
    </p:extLst>
  </p:cmAuthor>
  <p:cmAuthor id="18" name="Author" initials="Author" lastIdx="7" clrIdx="17">
    <p:extLst>
      <p:ext uri="{19B8F6BF-5375-455C-9EA6-DF929625EA0E}">
        <p15:presenceInfo xmlns:p15="http://schemas.microsoft.com/office/powerpoint/2012/main" userId="Author" providerId="None"/>
      </p:ext>
    </p:extLst>
  </p:cmAuthor>
  <p:cmAuthor id="19" name="System Organization" initials="SO" lastIdx="1" clrIdx="18">
    <p:extLst>
      <p:ext uri="{19B8F6BF-5375-455C-9EA6-DF929625EA0E}">
        <p15:presenceInfo xmlns:p15="http://schemas.microsoft.com/office/powerpoint/2012/main" userId="System Organization" providerId="None"/>
      </p:ext>
    </p:extLst>
  </p:cmAuthor>
  <p:cmAuthor id="20" name="Olwen Cussen" initials="OC" lastIdx="47" clrIdx="19">
    <p:extLst>
      <p:ext uri="{19B8F6BF-5375-455C-9EA6-DF929625EA0E}">
        <p15:presenceInfo xmlns:p15="http://schemas.microsoft.com/office/powerpoint/2012/main" userId="Olwen Cussen" providerId="None"/>
      </p:ext>
    </p:extLst>
  </p:cmAuthor>
  <p:cmAuthor id="21" name="CGIAR" initials="CGIAR" lastIdx="34" clrIdx="20">
    <p:extLst>
      <p:ext uri="{19B8F6BF-5375-455C-9EA6-DF929625EA0E}">
        <p15:presenceInfo xmlns:p15="http://schemas.microsoft.com/office/powerpoint/2012/main" userId="CGIAR" providerId="None"/>
      </p:ext>
    </p:extLst>
  </p:cmAuthor>
  <p:cmAuthor id="22" name="Solomos, Georgios (CGIAR System Organization)" initials="SG(SO" lastIdx="1" clrIdx="21">
    <p:extLst>
      <p:ext uri="{19B8F6BF-5375-455C-9EA6-DF929625EA0E}">
        <p15:presenceInfo xmlns:p15="http://schemas.microsoft.com/office/powerpoint/2012/main" userId="S::G.Solomos@cgiar.org::f5765543-009b-41bd-8170-034be5f9e1ea" providerId="AD"/>
      </p:ext>
    </p:extLst>
  </p:cmAuthor>
  <p:cmAuthor id="23" name="Elwyn" initials="EGJ" lastIdx="23" clrIdx="22">
    <p:extLst>
      <p:ext uri="{19B8F6BF-5375-455C-9EA6-DF929625EA0E}">
        <p15:presenceInfo xmlns:p15="http://schemas.microsoft.com/office/powerpoint/2012/main" userId="Elwyn" providerId="None"/>
      </p:ext>
    </p:extLst>
  </p:cmAuthor>
  <p:cmAuthor id="24" name="Sinosi, Isobel (CGIAR System Organization)" initials="SI(SO" lastIdx="1" clrIdx="23">
    <p:extLst>
      <p:ext uri="{19B8F6BF-5375-455C-9EA6-DF929625EA0E}">
        <p15:presenceInfo xmlns:p15="http://schemas.microsoft.com/office/powerpoint/2012/main" userId="S::i.sinosi@cgiar.org::a17db583-3546-473a-8f5a-bdaeb28beadd" providerId="AD"/>
      </p:ext>
    </p:extLst>
  </p:cmAuthor>
  <p:cmAuthor id="25" name="Vermeulen, Sonja (CGIAR System Organization)" initials="VO" lastIdx="11" clrIdx="24">
    <p:extLst>
      <p:ext uri="{19B8F6BF-5375-455C-9EA6-DF929625EA0E}">
        <p15:presenceInfo xmlns:p15="http://schemas.microsoft.com/office/powerpoint/2012/main" userId="S::s.vermeulen@cgiar.org::7f3eeccc-c54f-466f-9870-0d205a5c6de4" providerId="AD"/>
      </p:ext>
    </p:extLst>
  </p:cmAuthor>
  <p:cmAuthor id="26" name="Karmen Bennett" initials="KCB" lastIdx="16" clrIdx="25">
    <p:extLst>
      <p:ext uri="{19B8F6BF-5375-455C-9EA6-DF929625EA0E}">
        <p15:presenceInfo xmlns:p15="http://schemas.microsoft.com/office/powerpoint/2012/main" userId="Karmen Bennett" providerId="None"/>
      </p:ext>
    </p:extLst>
  </p:cmAuthor>
  <p:cmAuthor id="27" name="Poire, Valerie (CGIAR System Organization)" initials="PO" lastIdx="1" clrIdx="26">
    <p:extLst>
      <p:ext uri="{19B8F6BF-5375-455C-9EA6-DF929625EA0E}">
        <p15:presenceInfo xmlns:p15="http://schemas.microsoft.com/office/powerpoint/2012/main" userId="S::v.poire@cgiar.org::aa6ecc9c-c4e6-4d04-853a-06a1f3d87686" providerId="AD"/>
      </p:ext>
    </p:extLst>
  </p:cmAuthor>
  <p:cmAuthor id="28" name="Sadoff, Claudia (One CGIAR)" initials="SC" lastIdx="10" clrIdx="27">
    <p:extLst>
      <p:ext uri="{19B8F6BF-5375-455C-9EA6-DF929625EA0E}">
        <p15:presenceInfo xmlns:p15="http://schemas.microsoft.com/office/powerpoint/2012/main" userId="S::c.sadoff@cgiar.org::9c4fb457-88be-4c22-a8f2-ef36117e7ee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A21B"/>
    <a:srgbClr val="F79520"/>
    <a:srgbClr val="FFC000"/>
    <a:srgbClr val="FFD676"/>
    <a:srgbClr val="F08620"/>
    <a:srgbClr val="0165BD"/>
    <a:srgbClr val="79B800"/>
    <a:srgbClr val="CE412C"/>
    <a:srgbClr val="84C447"/>
    <a:srgbClr val="007A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45" autoAdjust="0"/>
    <p:restoredTop sz="94379" autoAdjust="0"/>
  </p:normalViewPr>
  <p:slideViewPr>
    <p:cSldViewPr snapToGrid="0">
      <p:cViewPr varScale="1">
        <p:scale>
          <a:sx n="62" d="100"/>
          <a:sy n="62" d="100"/>
        </p:scale>
        <p:origin x="1008" y="76"/>
      </p:cViewPr>
      <p:guideLst>
        <p:guide orient="horz" pos="1272"/>
        <p:guide pos="2568"/>
        <p:guide orient="horz" pos="672"/>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dumalagala, Yamuna (IWMI)" userId="0632cd60-b1ed-4824-a8eb-4d670c71ab62" providerId="ADAL" clId="{A02AF8D5-03EB-4658-80EA-780ACC6739B7}"/>
    <pc:docChg chg="undo custSel modSld">
      <pc:chgData name="Udumalagala, Yamuna (IWMI)" userId="0632cd60-b1ed-4824-a8eb-4d670c71ab62" providerId="ADAL" clId="{A02AF8D5-03EB-4658-80EA-780ACC6739B7}" dt="2024-08-07T09:07:40.838" v="2" actId="1076"/>
      <pc:docMkLst>
        <pc:docMk/>
      </pc:docMkLst>
      <pc:sldChg chg="modSp mod">
        <pc:chgData name="Udumalagala, Yamuna (IWMI)" userId="0632cd60-b1ed-4824-a8eb-4d670c71ab62" providerId="ADAL" clId="{A02AF8D5-03EB-4658-80EA-780ACC6739B7}" dt="2024-08-07T08:58:50.045" v="1"/>
        <pc:sldMkLst>
          <pc:docMk/>
          <pc:sldMk cId="2226632145" sldId="6167"/>
        </pc:sldMkLst>
        <pc:spChg chg="mod">
          <ac:chgData name="Udumalagala, Yamuna (IWMI)" userId="0632cd60-b1ed-4824-a8eb-4d670c71ab62" providerId="ADAL" clId="{A02AF8D5-03EB-4658-80EA-780ACC6739B7}" dt="2024-08-07T08:58:50.045" v="1"/>
          <ac:spMkLst>
            <pc:docMk/>
            <pc:sldMk cId="2226632145" sldId="6167"/>
            <ac:spMk id="5" creationId="{7D013012-2262-2EA1-1ADE-3331D252AA30}"/>
          </ac:spMkLst>
        </pc:spChg>
      </pc:sldChg>
      <pc:sldChg chg="modSp mod">
        <pc:chgData name="Udumalagala, Yamuna (IWMI)" userId="0632cd60-b1ed-4824-a8eb-4d670c71ab62" providerId="ADAL" clId="{A02AF8D5-03EB-4658-80EA-780ACC6739B7}" dt="2024-08-07T09:07:40.838" v="2" actId="1076"/>
        <pc:sldMkLst>
          <pc:docMk/>
          <pc:sldMk cId="55102883" sldId="6250"/>
        </pc:sldMkLst>
        <pc:spChg chg="mod">
          <ac:chgData name="Udumalagala, Yamuna (IWMI)" userId="0632cd60-b1ed-4824-a8eb-4d670c71ab62" providerId="ADAL" clId="{A02AF8D5-03EB-4658-80EA-780ACC6739B7}" dt="2024-08-07T09:07:40.838" v="2" actId="1076"/>
          <ac:spMkLst>
            <pc:docMk/>
            <pc:sldMk cId="55102883" sldId="6250"/>
            <ac:spMk id="2" creationId="{5EEB2A7D-DB28-0BA9-85BB-2418810751B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1"/>
            <a:ext cx="2971800" cy="467311"/>
          </a:xfrm>
          <a:prstGeom prst="rect">
            <a:avLst/>
          </a:prstGeom>
        </p:spPr>
        <p:txBody>
          <a:bodyPr vert="horz" lIns="91440" tIns="45720" rIns="91440" bIns="45720" rtlCol="0"/>
          <a:lstStyle>
            <a:lvl1pPr algn="r">
              <a:defRPr sz="1200"/>
            </a:lvl1pPr>
          </a:lstStyle>
          <a:p>
            <a:fld id="{B43DD928-0C3E-4ED8-90AE-E560853C5428}" type="datetimeFigureOut">
              <a:rPr lang="en-US" smtClean="0"/>
              <a:t>8/7/2024</a:t>
            </a:fld>
            <a:endParaRPr lang="en-US"/>
          </a:p>
        </p:txBody>
      </p:sp>
      <p:sp>
        <p:nvSpPr>
          <p:cNvPr id="4" name="Footer Placeholder 3"/>
          <p:cNvSpPr>
            <a:spLocks noGrp="1"/>
          </p:cNvSpPr>
          <p:nvPr>
            <p:ph type="ftr" sz="quarter" idx="2"/>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46555"/>
            <a:ext cx="2971800" cy="467310"/>
          </a:xfrm>
          <a:prstGeom prst="rect">
            <a:avLst/>
          </a:prstGeom>
        </p:spPr>
        <p:txBody>
          <a:bodyPr vert="horz" lIns="91440" tIns="45720" rIns="91440" bIns="45720" rtlCol="0" anchor="b"/>
          <a:lstStyle>
            <a:lvl1pPr algn="r">
              <a:defRPr sz="1200"/>
            </a:lvl1pPr>
          </a:lstStyle>
          <a:p>
            <a:fld id="{C3AAF5AE-4922-40B3-BC52-D142E057D14D}" type="slidenum">
              <a:rPr lang="en-US" smtClean="0"/>
              <a:t>‹#›</a:t>
            </a:fld>
            <a:endParaRPr lang="en-US"/>
          </a:p>
        </p:txBody>
      </p:sp>
    </p:spTree>
    <p:extLst>
      <p:ext uri="{BB962C8B-B14F-4D97-AF65-F5344CB8AC3E}">
        <p14:creationId xmlns:p14="http://schemas.microsoft.com/office/powerpoint/2010/main" val="28577528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73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1"/>
            <a:ext cx="2971800" cy="467311"/>
          </a:xfrm>
          <a:prstGeom prst="rect">
            <a:avLst/>
          </a:prstGeom>
        </p:spPr>
        <p:txBody>
          <a:bodyPr vert="horz" lIns="91440" tIns="45720" rIns="91440" bIns="45720" rtlCol="0"/>
          <a:lstStyle>
            <a:lvl1pPr algn="r">
              <a:defRPr sz="1200"/>
            </a:lvl1pPr>
          </a:lstStyle>
          <a:p>
            <a:fld id="{497CBDEE-9154-4ECF-BD19-2512E89EA232}" type="datetimeFigureOut">
              <a:rPr lang="en-US" smtClean="0"/>
              <a:t>8/7/2024</a:t>
            </a:fld>
            <a:endParaRPr lang="en-US"/>
          </a:p>
        </p:txBody>
      </p:sp>
      <p:sp>
        <p:nvSpPr>
          <p:cNvPr id="4" name="Slide Image Placeholder 3"/>
          <p:cNvSpPr>
            <a:spLocks noGrp="1" noRot="1" noChangeAspect="1"/>
          </p:cNvSpPr>
          <p:nvPr>
            <p:ph type="sldImg" idx="2"/>
          </p:nvPr>
        </p:nvSpPr>
        <p:spPr>
          <a:xfrm>
            <a:off x="635000" y="1163638"/>
            <a:ext cx="5588000" cy="31432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1" y="4482296"/>
            <a:ext cx="5486400" cy="366733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6555"/>
            <a:ext cx="2971800" cy="46731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5"/>
            <a:ext cx="2971800" cy="467310"/>
          </a:xfrm>
          <a:prstGeom prst="rect">
            <a:avLst/>
          </a:prstGeom>
        </p:spPr>
        <p:txBody>
          <a:bodyPr vert="horz" lIns="91440" tIns="45720" rIns="91440" bIns="45720" rtlCol="0" anchor="b"/>
          <a:lstStyle>
            <a:lvl1pPr algn="r">
              <a:defRPr sz="1200"/>
            </a:lvl1pPr>
          </a:lstStyle>
          <a:p>
            <a:fld id="{1F6E8625-ABA9-47AC-97D8-2031586E30FB}" type="slidenum">
              <a:rPr lang="en-US" smtClean="0"/>
              <a:t>‹#›</a:t>
            </a:fld>
            <a:endParaRPr lang="en-US"/>
          </a:p>
        </p:txBody>
      </p:sp>
    </p:spTree>
    <p:extLst>
      <p:ext uri="{BB962C8B-B14F-4D97-AF65-F5344CB8AC3E}">
        <p14:creationId xmlns:p14="http://schemas.microsoft.com/office/powerpoint/2010/main" val="410974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0" u="none" strike="noStrike" baseline="0" dirty="0">
                <a:solidFill>
                  <a:srgbClr val="000000"/>
                </a:solidFill>
                <a:latin typeface="Calibri" panose="020F0502020204030204" pitchFamily="34" charset="0"/>
              </a:rPr>
              <a:t>realizing multiple benefits across water, energy, food and ecosystems </a:t>
            </a:r>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0</a:t>
            </a:fld>
            <a:endParaRPr lang="en-US"/>
          </a:p>
        </p:txBody>
      </p:sp>
    </p:spTree>
    <p:extLst>
      <p:ext uri="{BB962C8B-B14F-4D97-AF65-F5344CB8AC3E}">
        <p14:creationId xmlns:p14="http://schemas.microsoft.com/office/powerpoint/2010/main" val="3403584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16</a:t>
            </a:fld>
            <a:endParaRPr lang="en-US"/>
          </a:p>
        </p:txBody>
      </p:sp>
    </p:spTree>
    <p:extLst>
      <p:ext uri="{BB962C8B-B14F-4D97-AF65-F5344CB8AC3E}">
        <p14:creationId xmlns:p14="http://schemas.microsoft.com/office/powerpoint/2010/main" val="42354790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17</a:t>
            </a:fld>
            <a:endParaRPr lang="en-US"/>
          </a:p>
        </p:txBody>
      </p:sp>
    </p:spTree>
    <p:extLst>
      <p:ext uri="{BB962C8B-B14F-4D97-AF65-F5344CB8AC3E}">
        <p14:creationId xmlns:p14="http://schemas.microsoft.com/office/powerpoint/2010/main" val="2239877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pPr>
            <a:r>
              <a:rPr lang="en-US" sz="1800" dirty="0">
                <a:solidFill>
                  <a:srgbClr val="000000"/>
                </a:solidFill>
                <a:effectLst/>
                <a:latin typeface="Arial" panose="020B0604020202020204" pitchFamily="34" charset="0"/>
                <a:ea typeface="Times New Roman" panose="02020603050405020304" pitchFamily="18" charset="0"/>
              </a:rPr>
              <a:t>It seems that joint food and energy crises have become the norm: Three have now occurred in just the last 15 years, driven by poor bioenergy policies, climate extremes, and other bad human decisions, leading to crisis triggers and multipliers, such as COVID-19 and the Russia- Ukraine war.</a:t>
            </a:r>
            <a:endParaRPr lang="en-US" sz="1800" dirty="0">
              <a:effectLst/>
              <a:latin typeface="Times New Roman" panose="02020603050405020304" pitchFamily="18" charset="0"/>
              <a:ea typeface="Times New Roman" panose="02020603050405020304" pitchFamily="18" charset="0"/>
            </a:endParaRPr>
          </a:p>
          <a:p>
            <a:pPr marL="0" marR="0">
              <a:spcBef>
                <a:spcPts val="0"/>
              </a:spcBef>
            </a:pPr>
            <a:r>
              <a:rPr lang="en-US" sz="1800" dirty="0">
                <a:solidFill>
                  <a:srgbClr val="000000"/>
                </a:solidFill>
                <a:effectLst/>
                <a:latin typeface="Arial" panose="020B0604020202020204" pitchFamily="34" charset="0"/>
                <a:ea typeface="Times New Roman" panose="02020603050405020304" pitchFamily="18" charset="0"/>
              </a:rPr>
              <a:t>The three recent food-fuel price crises demonstrate that food and energy systems are interlinked and that these systems, in turn, are affected by continuing degradation of the environment and water resources. </a:t>
            </a:r>
            <a:endParaRPr lang="en-US" sz="1800" dirty="0">
              <a:effectLst/>
              <a:latin typeface="Times New Roman" panose="02020603050405020304" pitchFamily="18" charset="0"/>
              <a:ea typeface="Times New Roman" panose="02020603050405020304" pitchFamily="18" charset="0"/>
            </a:endParaRPr>
          </a:p>
          <a:p>
            <a:pPr marL="0" marR="0">
              <a:spcBef>
                <a:spcPts val="0"/>
              </a:spcBef>
            </a:pPr>
            <a:r>
              <a:rPr lang="en-US" sz="1800" dirty="0">
                <a:solidFill>
                  <a:srgbClr val="000000"/>
                </a:solidFill>
                <a:effectLst/>
                <a:latin typeface="Arial" panose="020B0604020202020204" pitchFamily="34" charset="0"/>
                <a:ea typeface="Times New Roman" panose="02020603050405020304" pitchFamily="18" charset="0"/>
              </a:rPr>
              <a:t>All three crises dramatically pushed up food and energy prices, as well as those of fertilizers, leading to an increase in the number of undernourished people worldwide.  In 2021, 150 million more people hungry in 2021 compared to 2019.</a:t>
            </a:r>
            <a:endParaRPr lang="en-US" sz="1800" dirty="0">
              <a:effectLst/>
              <a:latin typeface="Times New Roman" panose="02020603050405020304" pitchFamily="18" charset="0"/>
              <a:ea typeface="Times New Roman" panose="02020603050405020304" pitchFamily="18" charset="0"/>
            </a:endParaRPr>
          </a:p>
          <a:p>
            <a:endParaRPr lang="en-GB" dirty="0"/>
          </a:p>
          <a:p>
            <a:pPr>
              <a:lnSpc>
                <a:spcPct val="115000"/>
              </a:lnSpc>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initiative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analyzes</a:t>
            </a:r>
            <a:r>
              <a:rPr lang="en-GB" sz="1800" dirty="0">
                <a:effectLst/>
                <a:latin typeface="Calibri" panose="020F0502020204030204" pitchFamily="34" charset="0"/>
                <a:ea typeface="Calibri" panose="020F0502020204030204" pitchFamily="34" charset="0"/>
                <a:cs typeface="Times New Roman" panose="02020603050405020304" pitchFamily="18" charset="0"/>
              </a:rPr>
              <a:t> alternative, practical interventions at different scales – from farms to watersheds to river basins – to enhance water, energy and food security and environmental sustainability. It  seeks to improve understanding of WEFE interdependencies and trade-offs, engaging vulnerable groups such as women, youth and other marginalized communities that bear the brunt of poorly managed WEFE systems and have little say in decisions that affect them. NEXUS Gains is using integrated biophysical and socio-economic tools to support policy design, investment planning and improved governance.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1F6E8625-ABA9-47AC-97D8-2031586E30FB}" type="slidenum">
              <a:rPr lang="en-US" smtClean="0"/>
              <a:t>1</a:t>
            </a:fld>
            <a:endParaRPr lang="en-US"/>
          </a:p>
        </p:txBody>
      </p:sp>
    </p:spTree>
    <p:extLst>
      <p:ext uri="{BB962C8B-B14F-4D97-AF65-F5344CB8AC3E}">
        <p14:creationId xmlns:p14="http://schemas.microsoft.com/office/powerpoint/2010/main" val="1132989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Without consideration of other sector goals </a:t>
            </a:r>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2</a:t>
            </a:fld>
            <a:endParaRPr lang="en-US"/>
          </a:p>
        </p:txBody>
      </p:sp>
    </p:spTree>
    <p:extLst>
      <p:ext uri="{BB962C8B-B14F-4D97-AF65-F5344CB8AC3E}">
        <p14:creationId xmlns:p14="http://schemas.microsoft.com/office/powerpoint/2010/main" val="2914795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Five WPs – all going well – all marked green in the traffic lights of the annual report </a:t>
            </a:r>
          </a:p>
          <a:p>
            <a:endParaRPr lang="en-US" dirty="0"/>
          </a:p>
          <a:p>
            <a:pPr marL="800100" indent="-571500">
              <a:lnSpc>
                <a:spcPct val="120000"/>
              </a:lnSpc>
              <a:spcBef>
                <a:spcPts val="900"/>
              </a:spcBef>
              <a:buFont typeface="Wingdings" panose="05000000000000000000" pitchFamily="2" charset="2"/>
              <a:buChar char="Ø"/>
              <a:tabLst>
                <a:tab pos="2477770" algn="l"/>
              </a:tabLst>
            </a:pPr>
            <a:r>
              <a:rPr lang="en-GB" sz="1200" b="1" dirty="0">
                <a:solidFill>
                  <a:schemeClr val="tx1"/>
                </a:solidFill>
                <a:latin typeface="Montserrat" panose="00000500000000000000" pitchFamily="2" charset="0"/>
                <a:cs typeface="Arial"/>
              </a:rPr>
              <a:t>Co-developing and scaling NEXUS innovations </a:t>
            </a:r>
            <a:r>
              <a:rPr lang="en-GB" sz="1200" dirty="0">
                <a:solidFill>
                  <a:schemeClr val="tx1"/>
                </a:solidFill>
                <a:latin typeface="Montserrat" panose="00000500000000000000" pitchFamily="2" charset="0"/>
                <a:cs typeface="Arial"/>
              </a:rPr>
              <a:t>using foresight methodologies and trade-off analyse</a:t>
            </a:r>
            <a:r>
              <a:rPr lang="en-US" sz="1200" dirty="0">
                <a:solidFill>
                  <a:schemeClr val="tx1"/>
                </a:solidFill>
                <a:latin typeface="Montserrat" panose="00000500000000000000" pitchFamily="2" charset="0"/>
                <a:cs typeface="Arial"/>
              </a:rPr>
              <a:t>; </a:t>
            </a:r>
          </a:p>
          <a:p>
            <a:pPr marL="800100" indent="-571500">
              <a:lnSpc>
                <a:spcPct val="120000"/>
              </a:lnSpc>
              <a:spcBef>
                <a:spcPts val="900"/>
              </a:spcBef>
              <a:buFont typeface="Wingdings" panose="05000000000000000000" pitchFamily="2" charset="2"/>
              <a:buChar char="Ø"/>
              <a:tabLst>
                <a:tab pos="2477770" algn="l"/>
              </a:tabLst>
            </a:pPr>
            <a:r>
              <a:rPr lang="en-US" sz="1200" b="1" dirty="0">
                <a:solidFill>
                  <a:schemeClr val="tx1"/>
                </a:solidFill>
                <a:latin typeface="Montserrat" panose="00000500000000000000" pitchFamily="2" charset="0"/>
                <a:cs typeface="Arial"/>
              </a:rPr>
              <a:t>Boosting water productivity across scales </a:t>
            </a:r>
            <a:r>
              <a:rPr lang="en-US" sz="1200" dirty="0">
                <a:solidFill>
                  <a:schemeClr val="tx1"/>
                </a:solidFill>
                <a:latin typeface="Montserrat" panose="00000500000000000000" pitchFamily="2" charset="0"/>
                <a:cs typeface="Arial"/>
              </a:rPr>
              <a:t>(farm to watershed to basin)</a:t>
            </a:r>
            <a:r>
              <a:rPr lang="en-US" sz="1200" b="1" dirty="0">
                <a:solidFill>
                  <a:schemeClr val="tx1"/>
                </a:solidFill>
                <a:latin typeface="Montserrat" panose="00000500000000000000" pitchFamily="2" charset="0"/>
                <a:cs typeface="Arial"/>
              </a:rPr>
              <a:t> and sectors </a:t>
            </a:r>
            <a:r>
              <a:rPr lang="en-US" sz="1200" dirty="0">
                <a:solidFill>
                  <a:schemeClr val="tx1"/>
                </a:solidFill>
                <a:latin typeface="Montserrat" panose="00000500000000000000" pitchFamily="2" charset="0"/>
                <a:cs typeface="Arial"/>
              </a:rPr>
              <a:t>using a whole systems lens; </a:t>
            </a:r>
            <a:endParaRPr lang="en-US" sz="1200" dirty="0">
              <a:solidFill>
                <a:schemeClr val="tx1"/>
              </a:solidFill>
              <a:latin typeface="Montserrat" panose="00000500000000000000" pitchFamily="2" charset="0"/>
              <a:cs typeface="Arial" panose="020B0604020202020204" pitchFamily="34" charset="0"/>
            </a:endParaRPr>
          </a:p>
          <a:p>
            <a:pPr marL="800100" indent="-571500">
              <a:lnSpc>
                <a:spcPct val="120000"/>
              </a:lnSpc>
              <a:spcBef>
                <a:spcPts val="900"/>
              </a:spcBef>
              <a:buFont typeface="Wingdings" panose="05000000000000000000" pitchFamily="2" charset="2"/>
              <a:buChar char="Ø"/>
              <a:tabLst>
                <a:tab pos="2477770" algn="l"/>
              </a:tabLst>
            </a:pPr>
            <a:r>
              <a:rPr lang="en-US" sz="1200" b="1" dirty="0">
                <a:solidFill>
                  <a:schemeClr val="tx1"/>
                </a:solidFill>
                <a:latin typeface="Montserrat" panose="00000500000000000000" pitchFamily="2" charset="0"/>
                <a:cs typeface="Arial"/>
              </a:rPr>
              <a:t>Energizing food and water systems </a:t>
            </a:r>
            <a:r>
              <a:rPr lang="en-US" sz="1200" dirty="0">
                <a:solidFill>
                  <a:schemeClr val="tx1"/>
                </a:solidFill>
                <a:latin typeface="Montserrat" panose="00000500000000000000" pitchFamily="2" charset="0"/>
                <a:cs typeface="Arial"/>
              </a:rPr>
              <a:t>sustainably and inclusively;  </a:t>
            </a:r>
            <a:endParaRPr lang="en-US" sz="1200" dirty="0">
              <a:solidFill>
                <a:schemeClr val="tx1"/>
              </a:solidFill>
              <a:latin typeface="Montserrat" panose="00000500000000000000" pitchFamily="2" charset="0"/>
              <a:cs typeface="Arial" panose="020B0604020202020204" pitchFamily="34" charset="0"/>
            </a:endParaRPr>
          </a:p>
          <a:p>
            <a:pPr marL="800100" indent="-571500">
              <a:lnSpc>
                <a:spcPct val="120000"/>
              </a:lnSpc>
              <a:spcBef>
                <a:spcPts val="900"/>
              </a:spcBef>
              <a:buFont typeface="Wingdings" panose="05000000000000000000" pitchFamily="2" charset="2"/>
              <a:buChar char="Ø"/>
              <a:tabLst>
                <a:tab pos="2477770" algn="l"/>
              </a:tabLst>
            </a:pPr>
            <a:r>
              <a:rPr lang="en-US" sz="1200" b="1" dirty="0">
                <a:solidFill>
                  <a:schemeClr val="tx1"/>
                </a:solidFill>
                <a:latin typeface="Montserrat" panose="00000500000000000000" pitchFamily="2" charset="0"/>
                <a:cs typeface="Arial"/>
              </a:rPr>
              <a:t>Strengthening cross-sectoral, multi-stakeholder governance </a:t>
            </a:r>
            <a:r>
              <a:rPr lang="en-US" sz="1200" dirty="0">
                <a:solidFill>
                  <a:schemeClr val="tx1"/>
                </a:solidFill>
                <a:latin typeface="Montserrat" panose="00000500000000000000" pitchFamily="2" charset="0"/>
                <a:cs typeface="Arial"/>
              </a:rPr>
              <a:t>at community, national and regional levels; and</a:t>
            </a:r>
          </a:p>
          <a:p>
            <a:pPr marL="800100" indent="-571500">
              <a:lnSpc>
                <a:spcPct val="120000"/>
              </a:lnSpc>
              <a:spcBef>
                <a:spcPts val="900"/>
              </a:spcBef>
              <a:buFont typeface="Wingdings" panose="05000000000000000000" pitchFamily="2" charset="2"/>
              <a:buChar char="Ø"/>
              <a:tabLst>
                <a:tab pos="2477770" algn="l"/>
              </a:tabLst>
            </a:pPr>
            <a:r>
              <a:rPr lang="en-US" sz="1200" b="1" dirty="0">
                <a:solidFill>
                  <a:schemeClr val="tx1"/>
                </a:solidFill>
                <a:latin typeface="Montserrat" panose="00000500000000000000" pitchFamily="2" charset="0"/>
                <a:cs typeface="Arial"/>
              </a:rPr>
              <a:t>Develop technical </a:t>
            </a:r>
            <a:r>
              <a:rPr lang="en-US" sz="1200" dirty="0">
                <a:solidFill>
                  <a:schemeClr val="tx1"/>
                </a:solidFill>
                <a:latin typeface="Montserrat" panose="00000500000000000000" pitchFamily="2" charset="0"/>
                <a:cs typeface="Arial"/>
              </a:rPr>
              <a:t>(WEFE) and</a:t>
            </a:r>
            <a:r>
              <a:rPr lang="en-US" sz="1200" b="1" dirty="0">
                <a:solidFill>
                  <a:schemeClr val="tx1"/>
                </a:solidFill>
                <a:latin typeface="Montserrat" panose="00000500000000000000" pitchFamily="2" charset="0"/>
                <a:cs typeface="Arial"/>
              </a:rPr>
              <a:t> leadership capacity of emerging woman leaders  </a:t>
            </a:r>
            <a:endParaRPr lang="en-US" sz="1200" dirty="0">
              <a:solidFill>
                <a:schemeClr val="tx1"/>
              </a:solidFill>
              <a:latin typeface="Montserrat" panose="00000500000000000000" pitchFamily="2" charset="0"/>
              <a:cs typeface="Arial"/>
            </a:endParaRPr>
          </a:p>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3</a:t>
            </a:fld>
            <a:endParaRPr lang="en-US"/>
          </a:p>
        </p:txBody>
      </p:sp>
    </p:spTree>
    <p:extLst>
      <p:ext uri="{BB962C8B-B14F-4D97-AF65-F5344CB8AC3E}">
        <p14:creationId xmlns:p14="http://schemas.microsoft.com/office/powerpoint/2010/main" val="340634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A10D5B"/>
                </a:solidFill>
                <a:latin typeface="Montserrat" panose="00000500000000000000" pitchFamily="2" charset="0"/>
                <a:cs typeface="Arial"/>
              </a:rPr>
              <a:t>Water and energy modelling in the </a:t>
            </a:r>
            <a:r>
              <a:rPr lang="en-US" sz="1200" dirty="0" err="1">
                <a:solidFill>
                  <a:srgbClr val="A10D5B"/>
                </a:solidFill>
                <a:latin typeface="Montserrat" panose="00000500000000000000" pitchFamily="2" charset="0"/>
                <a:cs typeface="Arial"/>
              </a:rPr>
              <a:t>Incomati</a:t>
            </a:r>
            <a:r>
              <a:rPr lang="en-US" sz="1200" dirty="0">
                <a:solidFill>
                  <a:srgbClr val="A10D5B"/>
                </a:solidFill>
                <a:latin typeface="Montserrat" panose="00000500000000000000" pitchFamily="2" charset="0"/>
                <a:cs typeface="Arial"/>
              </a:rPr>
              <a:t>, Aral Sea and Indus basins. Climate change and development scenarios    </a:t>
            </a:r>
          </a:p>
          <a:p>
            <a:endParaRPr lang="en-US" dirty="0"/>
          </a:p>
          <a:p>
            <a:r>
              <a:rPr lang="en-US" dirty="0"/>
              <a:t>User provides hydrological flows and water demands, the model simulates flow, storage, and water management (allocation, demands, infrastructure, regulation, etc.)</a:t>
            </a:r>
          </a:p>
          <a:p>
            <a:endParaRPr lang="en-GB" sz="1100" dirty="0"/>
          </a:p>
          <a:p>
            <a:r>
              <a:rPr lang="en-US" dirty="0"/>
              <a:t>Allows fast multi-scenario simulation for robust decision-making studies</a:t>
            </a:r>
          </a:p>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4</a:t>
            </a:fld>
            <a:endParaRPr lang="en-US"/>
          </a:p>
        </p:txBody>
      </p:sp>
    </p:spTree>
    <p:extLst>
      <p:ext uri="{BB962C8B-B14F-4D97-AF65-F5344CB8AC3E}">
        <p14:creationId xmlns:p14="http://schemas.microsoft.com/office/powerpoint/2010/main" val="40084974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6</a:t>
            </a:fld>
            <a:endParaRPr lang="en-US"/>
          </a:p>
        </p:txBody>
      </p:sp>
    </p:spTree>
    <p:extLst>
      <p:ext uri="{BB962C8B-B14F-4D97-AF65-F5344CB8AC3E}">
        <p14:creationId xmlns:p14="http://schemas.microsoft.com/office/powerpoint/2010/main" val="8281331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7</a:t>
            </a:fld>
            <a:endParaRPr lang="en-US"/>
          </a:p>
        </p:txBody>
      </p:sp>
    </p:spTree>
    <p:extLst>
      <p:ext uri="{BB962C8B-B14F-4D97-AF65-F5344CB8AC3E}">
        <p14:creationId xmlns:p14="http://schemas.microsoft.com/office/powerpoint/2010/main" val="4062678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How can we reduce energy use </a:t>
            </a:r>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11</a:t>
            </a:fld>
            <a:endParaRPr lang="en-US"/>
          </a:p>
        </p:txBody>
      </p:sp>
    </p:spTree>
    <p:extLst>
      <p:ext uri="{BB962C8B-B14F-4D97-AF65-F5344CB8AC3E}">
        <p14:creationId xmlns:p14="http://schemas.microsoft.com/office/powerpoint/2010/main" val="3314643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Problem – electricity company wants to sell electricity and 70% is for irrigation. Farmers don’t have to pay for water so no incentive to use less. </a:t>
            </a:r>
            <a:endParaRPr lang="en-US" dirty="0"/>
          </a:p>
        </p:txBody>
      </p:sp>
      <p:sp>
        <p:nvSpPr>
          <p:cNvPr id="4" name="Slide Number Placeholder 3"/>
          <p:cNvSpPr>
            <a:spLocks noGrp="1"/>
          </p:cNvSpPr>
          <p:nvPr>
            <p:ph type="sldNum" sz="quarter" idx="5"/>
          </p:nvPr>
        </p:nvSpPr>
        <p:spPr/>
        <p:txBody>
          <a:bodyPr/>
          <a:lstStyle/>
          <a:p>
            <a:fld id="{1F6E8625-ABA9-47AC-97D8-2031586E30FB}" type="slidenum">
              <a:rPr lang="en-US" smtClean="0"/>
              <a:t>15</a:t>
            </a:fld>
            <a:endParaRPr lang="en-US"/>
          </a:p>
        </p:txBody>
      </p:sp>
    </p:spTree>
    <p:extLst>
      <p:ext uri="{BB962C8B-B14F-4D97-AF65-F5344CB8AC3E}">
        <p14:creationId xmlns:p14="http://schemas.microsoft.com/office/powerpoint/2010/main" val="30016286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13" name="Imagen 17">
            <a:extLst>
              <a:ext uri="{FF2B5EF4-FFF2-40B4-BE49-F238E27FC236}">
                <a16:creationId xmlns:a16="http://schemas.microsoft.com/office/drawing/2014/main" id="{BCD1F3BD-7F2F-444E-BE41-8A3E836CF28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23" y="-1414"/>
            <a:ext cx="12173781" cy="6848417"/>
          </a:xfrm>
          <a:prstGeom prst="rect">
            <a:avLst/>
          </a:prstGeom>
        </p:spPr>
      </p:pic>
      <p:sp>
        <p:nvSpPr>
          <p:cNvPr id="14" name="Title 1">
            <a:extLst>
              <a:ext uri="{FF2B5EF4-FFF2-40B4-BE49-F238E27FC236}">
                <a16:creationId xmlns:a16="http://schemas.microsoft.com/office/drawing/2014/main" id="{455C749B-CF4F-E746-98AA-7DAFB049B453}"/>
              </a:ext>
            </a:extLst>
          </p:cNvPr>
          <p:cNvSpPr>
            <a:spLocks noGrp="1"/>
          </p:cNvSpPr>
          <p:nvPr>
            <p:ph type="ctrTitle"/>
          </p:nvPr>
        </p:nvSpPr>
        <p:spPr>
          <a:xfrm>
            <a:off x="4967108" y="2024160"/>
            <a:ext cx="5337098" cy="2275765"/>
          </a:xfrm>
        </p:spPr>
        <p:txBody>
          <a:bodyPr anchor="b">
            <a:noAutofit/>
          </a:bodyPr>
          <a:lstStyle>
            <a:lvl1pPr algn="l">
              <a:defRPr sz="44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19" name="Subtitle 2">
            <a:extLst>
              <a:ext uri="{FF2B5EF4-FFF2-40B4-BE49-F238E27FC236}">
                <a16:creationId xmlns:a16="http://schemas.microsoft.com/office/drawing/2014/main" id="{0D13D8CB-B082-0242-994C-AB48C4D212A0}"/>
              </a:ext>
            </a:extLst>
          </p:cNvPr>
          <p:cNvSpPr>
            <a:spLocks noGrp="1"/>
          </p:cNvSpPr>
          <p:nvPr>
            <p:ph type="subTitle" idx="1"/>
          </p:nvPr>
        </p:nvSpPr>
        <p:spPr>
          <a:xfrm>
            <a:off x="4967106" y="4825291"/>
            <a:ext cx="5337097" cy="831952"/>
          </a:xfrm>
        </p:spPr>
        <p:txBody>
          <a:bodyPr>
            <a:noAutofit/>
          </a:bodyPr>
          <a:lstStyle>
            <a:lvl1pPr marL="0" indent="0" algn="l">
              <a:buNone/>
              <a:defRPr sz="2800" b="0" i="0">
                <a:solidFill>
                  <a:schemeClr val="tx1">
                    <a:lumMod val="50000"/>
                    <a:lumOff val="50000"/>
                  </a:schemeClr>
                </a:solidFill>
                <a:latin typeface="Montserrat" pitchFamily="2" charset="77"/>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20" name="Footer Placeholder 4">
            <a:extLst>
              <a:ext uri="{FF2B5EF4-FFF2-40B4-BE49-F238E27FC236}">
                <a16:creationId xmlns:a16="http://schemas.microsoft.com/office/drawing/2014/main" id="{AB8FE9A3-D792-F848-80BC-E61BCE6E974F}"/>
              </a:ext>
            </a:extLst>
          </p:cNvPr>
          <p:cNvSpPr>
            <a:spLocks noGrp="1"/>
          </p:cNvSpPr>
          <p:nvPr>
            <p:ph type="ftr" sz="quarter" idx="11"/>
          </p:nvPr>
        </p:nvSpPr>
        <p:spPr>
          <a:xfrm>
            <a:off x="651478" y="6356352"/>
            <a:ext cx="11235219" cy="365125"/>
          </a:xfrm>
        </p:spPr>
        <p:txBody>
          <a:bodyPr/>
          <a:lstStyle>
            <a:lvl1pPr algn="l">
              <a:defRPr b="0" i="0">
                <a:solidFill>
                  <a:srgbClr val="898989"/>
                </a:solidFill>
                <a:latin typeface="Avenir Medium" panose="02000503020000020003" pitchFamily="2" charset="0"/>
              </a:defRPr>
            </a:lvl1pPr>
          </a:lstStyle>
          <a:p>
            <a:r>
              <a:rPr lang="en-US" dirty="0"/>
              <a:t>Footer</a:t>
            </a:r>
          </a:p>
        </p:txBody>
      </p:sp>
      <p:cxnSp>
        <p:nvCxnSpPr>
          <p:cNvPr id="21" name="Straight Connector 12">
            <a:extLst>
              <a:ext uri="{FF2B5EF4-FFF2-40B4-BE49-F238E27FC236}">
                <a16:creationId xmlns:a16="http://schemas.microsoft.com/office/drawing/2014/main" id="{3E5620C9-4863-FD41-B02D-0D6AC464B8BB}"/>
              </a:ext>
            </a:extLst>
          </p:cNvPr>
          <p:cNvCxnSpPr>
            <a:cxnSpLocks/>
          </p:cNvCxnSpPr>
          <p:nvPr userDrawn="1"/>
        </p:nvCxnSpPr>
        <p:spPr>
          <a:xfrm>
            <a:off x="0" y="4570312"/>
            <a:ext cx="10304203" cy="0"/>
          </a:xfrm>
          <a:prstGeom prst="line">
            <a:avLst/>
          </a:prstGeom>
          <a:ln w="12700">
            <a:solidFill>
              <a:schemeClr val="tx1"/>
            </a:solidFill>
          </a:ln>
        </p:spPr>
        <p:style>
          <a:lnRef idx="3">
            <a:schemeClr val="accent4"/>
          </a:lnRef>
          <a:fillRef idx="0">
            <a:schemeClr val="accent4"/>
          </a:fillRef>
          <a:effectRef idx="2">
            <a:schemeClr val="accent4"/>
          </a:effectRef>
          <a:fontRef idx="minor">
            <a:schemeClr val="tx1"/>
          </a:fontRef>
        </p:style>
      </p:cxnSp>
      <p:sp>
        <p:nvSpPr>
          <p:cNvPr id="18" name="Date Placeholder 5">
            <a:extLst>
              <a:ext uri="{FF2B5EF4-FFF2-40B4-BE49-F238E27FC236}">
                <a16:creationId xmlns:a16="http://schemas.microsoft.com/office/drawing/2014/main" id="{19D55F78-2FD3-D643-B7AC-F01E7065250D}"/>
              </a:ext>
            </a:extLst>
          </p:cNvPr>
          <p:cNvSpPr>
            <a:spLocks noGrp="1"/>
          </p:cNvSpPr>
          <p:nvPr>
            <p:ph type="dt" sz="half" idx="12"/>
          </p:nvPr>
        </p:nvSpPr>
        <p:spPr>
          <a:xfrm>
            <a:off x="9683986" y="295903"/>
            <a:ext cx="2202712" cy="365125"/>
          </a:xfrm>
        </p:spPr>
        <p:txBody>
          <a:bodyPr/>
          <a:lstStyle>
            <a:lvl1pPr algn="r">
              <a:defRPr b="0" i="0">
                <a:solidFill>
                  <a:srgbClr val="898989"/>
                </a:solidFill>
                <a:latin typeface="Avenir Medium" panose="02000503020000020003" pitchFamily="2" charset="0"/>
              </a:defRPr>
            </a:lvl1pPr>
          </a:lstStyle>
          <a:p>
            <a:endParaRPr lang="en-US"/>
          </a:p>
        </p:txBody>
      </p:sp>
    </p:spTree>
    <p:extLst>
      <p:ext uri="{BB962C8B-B14F-4D97-AF65-F5344CB8AC3E}">
        <p14:creationId xmlns:p14="http://schemas.microsoft.com/office/powerpoint/2010/main" val="1296572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34" y="-3020"/>
            <a:ext cx="12171001"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873049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D149EA-1B07-4ED5-A223-D843C4D9475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2" y="18472"/>
            <a:ext cx="12190813" cy="6857998"/>
          </a:xfrm>
          <a:prstGeom prst="rect">
            <a:avLst/>
          </a:prstGeom>
        </p:spPr>
      </p:pic>
      <p:sp>
        <p:nvSpPr>
          <p:cNvPr id="4" name="Title 1">
            <a:extLst>
              <a:ext uri="{FF2B5EF4-FFF2-40B4-BE49-F238E27FC236}">
                <a16:creationId xmlns:a16="http://schemas.microsoft.com/office/drawing/2014/main" id="{3B41CF72-518C-CF42-A323-83BED2EBDDC4}"/>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5" name="Content Placeholder 2">
            <a:extLst>
              <a:ext uri="{FF2B5EF4-FFF2-40B4-BE49-F238E27FC236}">
                <a16:creationId xmlns:a16="http://schemas.microsoft.com/office/drawing/2014/main" id="{A6411C58-0491-9F47-BC20-7E2DF6472431}"/>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5994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Imagen 10">
            <a:extLst>
              <a:ext uri="{FF2B5EF4-FFF2-40B4-BE49-F238E27FC236}">
                <a16:creationId xmlns:a16="http://schemas.microsoft.com/office/drawing/2014/main" id="{7DC3DF47-9AC9-754B-9528-EAC486DF6A8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34" y="13736"/>
            <a:ext cx="12171001" cy="6846853"/>
          </a:xfrm>
          <a:prstGeom prst="rect">
            <a:avLst/>
          </a:prstGeom>
        </p:spPr>
      </p:pic>
      <p:sp>
        <p:nvSpPr>
          <p:cNvPr id="7" name="Título 1">
            <a:extLst>
              <a:ext uri="{FF2B5EF4-FFF2-40B4-BE49-F238E27FC236}">
                <a16:creationId xmlns:a16="http://schemas.microsoft.com/office/drawing/2014/main" id="{917B4808-403E-834C-826B-A1BB046BE60D}"/>
              </a:ext>
            </a:extLst>
          </p:cNvPr>
          <p:cNvSpPr>
            <a:spLocks noGrp="1"/>
          </p:cNvSpPr>
          <p:nvPr>
            <p:ph type="title" hasCustomPrompt="1"/>
          </p:nvPr>
        </p:nvSpPr>
        <p:spPr>
          <a:xfrm>
            <a:off x="5452217" y="1914261"/>
            <a:ext cx="6729283" cy="1666393"/>
          </a:xfrm>
        </p:spPr>
        <p:txBody>
          <a:bodyPr>
            <a:noAutofit/>
          </a:bodyPr>
          <a:lstStyle>
            <a:lvl1pPr algn="ctr">
              <a:defRPr sz="3600" b="0">
                <a:solidFill>
                  <a:schemeClr val="tx1">
                    <a:lumMod val="50000"/>
                    <a:lumOff val="50000"/>
                  </a:schemeClr>
                </a:solidFill>
                <a:latin typeface="Montserrat ExtraBold" panose="00000900000000000000" pitchFamily="2" charset="0"/>
              </a:defRPr>
            </a:lvl1pPr>
          </a:lstStyle>
          <a:p>
            <a:r>
              <a:rPr lang="es-ES" err="1"/>
              <a:t>Thank</a:t>
            </a:r>
            <a:r>
              <a:rPr lang="es-ES"/>
              <a:t> </a:t>
            </a:r>
            <a:r>
              <a:rPr lang="es-ES" err="1"/>
              <a:t>You</a:t>
            </a:r>
            <a:r>
              <a:rPr lang="es-ES"/>
              <a:t>!</a:t>
            </a:r>
            <a:endParaRPr lang="es-PE"/>
          </a:p>
        </p:txBody>
      </p:sp>
    </p:spTree>
    <p:extLst>
      <p:ext uri="{BB962C8B-B14F-4D97-AF65-F5344CB8AC3E}">
        <p14:creationId xmlns:p14="http://schemas.microsoft.com/office/powerpoint/2010/main" val="23077253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8"/>
            <a:ext cx="10515600" cy="1215054"/>
          </a:xfrm>
          <a:prstGeom prst="rect">
            <a:avLst/>
          </a:prstGeom>
        </p:spPr>
        <p:txBody>
          <a:bodyPr vert="horz" lIns="91440" tIns="45720" rIns="91440" bIns="45720" rtlCol="0" anchor="b" anchorCtr="0">
            <a:normAutofit/>
          </a:bodyPr>
          <a:lstStyle/>
          <a:p>
            <a:r>
              <a:rPr lang="en-US"/>
              <a:t>Click to edit Master title style</a:t>
            </a:r>
          </a:p>
        </p:txBody>
      </p:sp>
      <p:sp>
        <p:nvSpPr>
          <p:cNvPr id="3" name="Text Placeholder 2"/>
          <p:cNvSpPr>
            <a:spLocks noGrp="1"/>
          </p:cNvSpPr>
          <p:nvPr>
            <p:ph type="body" idx="1"/>
          </p:nvPr>
        </p:nvSpPr>
        <p:spPr>
          <a:xfrm>
            <a:off x="838200" y="1825625"/>
            <a:ext cx="10515600" cy="443195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a:t>
            </a:r>
          </a:p>
        </p:txBody>
      </p:sp>
      <p:sp>
        <p:nvSpPr>
          <p:cNvPr id="8" name="Slide Number Placeholder 7"/>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6162DC1-60C5-45F4-A298-97ECE83F2A98}" type="slidenum">
              <a:rPr lang="en-US" smtClean="0"/>
              <a:t>‹#›</a:t>
            </a:fld>
            <a:endParaRPr lang="en-US"/>
          </a:p>
        </p:txBody>
      </p:sp>
    </p:spTree>
    <p:extLst>
      <p:ext uri="{BB962C8B-B14F-4D97-AF65-F5344CB8AC3E}">
        <p14:creationId xmlns:p14="http://schemas.microsoft.com/office/powerpoint/2010/main" val="2541667666"/>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5" r:id="rId3"/>
    <p:sldLayoutId id="2147483784" r:id="rId4"/>
  </p:sldLayoutIdLst>
  <p:hf hdr="0" ftr="0" dt="0"/>
  <p:txStyles>
    <p:titleStyle>
      <a:lvl1pPr algn="l" defTabSz="914400" rtl="0" eaLnBrk="1" latinLnBrk="0" hangingPunct="1">
        <a:lnSpc>
          <a:spcPct val="90000"/>
        </a:lnSpc>
        <a:spcBef>
          <a:spcPct val="0"/>
        </a:spcBef>
        <a:buNone/>
        <a:defRPr sz="2800" b="1" i="0" kern="1200">
          <a:solidFill>
            <a:srgbClr val="427730"/>
          </a:solidFill>
          <a:latin typeface="Avenir Black" panose="02000503020000020003" pitchFamily="2" charset="0"/>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emf"/></Relationships>
</file>

<file path=ppt/slides/_rels/slide18.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5.png"/><Relationship Id="rId7" Type="http://schemas.openxmlformats.org/officeDocument/2006/relationships/image" Target="../media/image38.sv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7.png"/><Relationship Id="rId11" Type="http://schemas.openxmlformats.org/officeDocument/2006/relationships/hyperlink" Target="http://www.cgiar.org/funders" TargetMode="External"/><Relationship Id="rId5" Type="http://schemas.openxmlformats.org/officeDocument/2006/relationships/hyperlink" Target="https://www.cgiar.org/initiative/nexus-gains/" TargetMode="External"/><Relationship Id="rId10" Type="http://schemas.openxmlformats.org/officeDocument/2006/relationships/image" Target="../media/image41.jpeg"/><Relationship Id="rId4" Type="http://schemas.openxmlformats.org/officeDocument/2006/relationships/image" Target="../media/image36.png"/><Relationship Id="rId9"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ebrary.ifpri.org/utils/getfile/collection/p15738coll2/id/136356/filename/136566.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A4AFCD9-1440-A047-9949-B2080A58B9C6}"/>
              </a:ext>
            </a:extLst>
          </p:cNvPr>
          <p:cNvSpPr>
            <a:spLocks noGrp="1"/>
          </p:cNvSpPr>
          <p:nvPr>
            <p:ph type="subTitle" idx="1"/>
          </p:nvPr>
        </p:nvSpPr>
        <p:spPr>
          <a:xfrm>
            <a:off x="7553740" y="5024075"/>
            <a:ext cx="4124738" cy="1089530"/>
          </a:xfrm>
        </p:spPr>
        <p:txBody>
          <a:bodyPr/>
          <a:lstStyle/>
          <a:p>
            <a:r>
              <a:rPr lang="en-ZA" sz="1800" b="1" dirty="0">
                <a:solidFill>
                  <a:schemeClr val="tx1"/>
                </a:solidFill>
                <a:effectLst/>
                <a:latin typeface="+mn-lt"/>
                <a:ea typeface="Calibri" panose="020F0502020204030204" pitchFamily="34" charset="0"/>
                <a:cs typeface="Arial" panose="020B0604020202020204" pitchFamily="34" charset="0"/>
              </a:rPr>
              <a:t>WEF Nexus Advanced School</a:t>
            </a:r>
            <a:endParaRPr lang="en-US" sz="1800" b="1" dirty="0">
              <a:solidFill>
                <a:schemeClr val="tx1"/>
              </a:solidFill>
              <a:latin typeface="+mn-lt"/>
            </a:endParaRPr>
          </a:p>
          <a:p>
            <a:r>
              <a:rPr lang="en-US" sz="1800" b="1" dirty="0">
                <a:solidFill>
                  <a:schemeClr val="tx1"/>
                </a:solidFill>
                <a:latin typeface="+mn-lt"/>
              </a:rPr>
              <a:t>Matthew McCartney </a:t>
            </a:r>
          </a:p>
          <a:p>
            <a:r>
              <a:rPr lang="en-US" sz="1800" b="1" dirty="0">
                <a:solidFill>
                  <a:schemeClr val="tx1"/>
                </a:solidFill>
                <a:latin typeface="+mn-lt"/>
              </a:rPr>
              <a:t>Amman, 04/02/24</a:t>
            </a:r>
          </a:p>
        </p:txBody>
      </p:sp>
      <p:sp>
        <p:nvSpPr>
          <p:cNvPr id="4" name="Title 3">
            <a:extLst>
              <a:ext uri="{FF2B5EF4-FFF2-40B4-BE49-F238E27FC236}">
                <a16:creationId xmlns:a16="http://schemas.microsoft.com/office/drawing/2014/main" id="{98194F86-023D-41C9-A3AF-92E238DB3CFD}"/>
              </a:ext>
            </a:extLst>
          </p:cNvPr>
          <p:cNvSpPr txBox="1">
            <a:spLocks noGrp="1"/>
          </p:cNvSpPr>
          <p:nvPr>
            <p:ph type="ctrTitle"/>
          </p:nvPr>
        </p:nvSpPr>
        <p:spPr>
          <a:xfrm>
            <a:off x="169334" y="3709607"/>
            <a:ext cx="10135130" cy="590931"/>
          </a:xfrm>
          <a:prstGeom prst="rect">
            <a:avLst/>
          </a:prstGeom>
          <a:noFill/>
        </p:spPr>
        <p:txBody>
          <a:bodyPr wrap="square">
            <a:spAutoFit/>
          </a:bodyPr>
          <a:lstStyle/>
          <a:p>
            <a:r>
              <a:rPr lang="en-GB" sz="3600" i="0" u="none" strike="noStrike" baseline="0" dirty="0">
                <a:solidFill>
                  <a:srgbClr val="000000"/>
                </a:solidFill>
                <a:latin typeface="Calibri" panose="020F0502020204030204" pitchFamily="34" charset="0"/>
              </a:rPr>
              <a:t>Nexus Gains Initiative: trade-offs and synergies 	</a:t>
            </a:r>
          </a:p>
        </p:txBody>
      </p:sp>
      <p:pic>
        <p:nvPicPr>
          <p:cNvPr id="5" name="Picture 4">
            <a:extLst>
              <a:ext uri="{FF2B5EF4-FFF2-40B4-BE49-F238E27FC236}">
                <a16:creationId xmlns:a16="http://schemas.microsoft.com/office/drawing/2014/main" id="{FB48DA28-E16D-5C9B-30E7-FFED2B9296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53740" y="208888"/>
            <a:ext cx="4372480" cy="2595341"/>
          </a:xfrm>
          <a:prstGeom prst="rect">
            <a:avLst/>
          </a:prstGeom>
        </p:spPr>
      </p:pic>
    </p:spTree>
    <p:extLst>
      <p:ext uri="{BB962C8B-B14F-4D97-AF65-F5344CB8AC3E}">
        <p14:creationId xmlns:p14="http://schemas.microsoft.com/office/powerpoint/2010/main" val="1270052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EC6E2-62B4-2476-54A0-3F2A958729BD}"/>
              </a:ext>
            </a:extLst>
          </p:cNvPr>
          <p:cNvSpPr>
            <a:spLocks noGrp="1"/>
          </p:cNvSpPr>
          <p:nvPr>
            <p:ph type="title"/>
          </p:nvPr>
        </p:nvSpPr>
        <p:spPr>
          <a:xfrm>
            <a:off x="715785" y="75639"/>
            <a:ext cx="9039655" cy="652364"/>
          </a:xfrm>
        </p:spPr>
        <p:txBody>
          <a:bodyPr/>
          <a:lstStyle/>
          <a:p>
            <a:pPr algn="ctr"/>
            <a:r>
              <a:rPr lang="en-US" dirty="0"/>
              <a:t>Irrigated land In Central Asia </a:t>
            </a:r>
          </a:p>
        </p:txBody>
      </p:sp>
      <p:pic>
        <p:nvPicPr>
          <p:cNvPr id="5" name="Picture 4">
            <a:extLst>
              <a:ext uri="{FF2B5EF4-FFF2-40B4-BE49-F238E27FC236}">
                <a16:creationId xmlns:a16="http://schemas.microsoft.com/office/drawing/2014/main" id="{F27C8CFB-BA6D-85EF-A93D-7FA5F7868054}"/>
              </a:ext>
            </a:extLst>
          </p:cNvPr>
          <p:cNvPicPr>
            <a:picLocks noChangeAspect="1"/>
          </p:cNvPicPr>
          <p:nvPr/>
        </p:nvPicPr>
        <p:blipFill>
          <a:blip r:embed="rId2"/>
          <a:stretch>
            <a:fillRect/>
          </a:stretch>
        </p:blipFill>
        <p:spPr>
          <a:xfrm>
            <a:off x="715785" y="951287"/>
            <a:ext cx="9237339" cy="5745950"/>
          </a:xfrm>
          <a:prstGeom prst="rect">
            <a:avLst/>
          </a:prstGeom>
        </p:spPr>
      </p:pic>
    </p:spTree>
    <p:extLst>
      <p:ext uri="{BB962C8B-B14F-4D97-AF65-F5344CB8AC3E}">
        <p14:creationId xmlns:p14="http://schemas.microsoft.com/office/powerpoint/2010/main" val="33163573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3D65A3-4911-54A7-04D2-E6BAD4D8EBDF}"/>
              </a:ext>
            </a:extLst>
          </p:cNvPr>
          <p:cNvSpPr>
            <a:spLocks noGrp="1"/>
          </p:cNvSpPr>
          <p:nvPr>
            <p:ph type="title"/>
          </p:nvPr>
        </p:nvSpPr>
        <p:spPr>
          <a:xfrm>
            <a:off x="952439" y="198190"/>
            <a:ext cx="9039655" cy="499766"/>
          </a:xfrm>
        </p:spPr>
        <p:txBody>
          <a:bodyPr>
            <a:normAutofit fontScale="90000"/>
          </a:bodyPr>
          <a:lstStyle/>
          <a:p>
            <a:pPr algn="ctr"/>
            <a:r>
              <a:rPr lang="en-US" dirty="0"/>
              <a:t>Lift irrigated areas in Aral Sea Basin</a:t>
            </a:r>
          </a:p>
        </p:txBody>
      </p:sp>
      <p:pic>
        <p:nvPicPr>
          <p:cNvPr id="4" name="Picture 3">
            <a:extLst>
              <a:ext uri="{FF2B5EF4-FFF2-40B4-BE49-F238E27FC236}">
                <a16:creationId xmlns:a16="http://schemas.microsoft.com/office/drawing/2014/main" id="{61E4C0FA-1FB0-3C96-DACB-D09E1F9504DB}"/>
              </a:ext>
            </a:extLst>
          </p:cNvPr>
          <p:cNvPicPr>
            <a:picLocks noChangeAspect="1"/>
          </p:cNvPicPr>
          <p:nvPr/>
        </p:nvPicPr>
        <p:blipFill>
          <a:blip r:embed="rId2" cstate="print"/>
          <a:stretch>
            <a:fillRect/>
          </a:stretch>
        </p:blipFill>
        <p:spPr>
          <a:xfrm>
            <a:off x="2256918" y="848320"/>
            <a:ext cx="7776599" cy="5491593"/>
          </a:xfrm>
          <a:prstGeom prst="rect">
            <a:avLst/>
          </a:prstGeom>
        </p:spPr>
      </p:pic>
      <p:sp>
        <p:nvSpPr>
          <p:cNvPr id="16" name="Rectangle 15">
            <a:extLst>
              <a:ext uri="{FF2B5EF4-FFF2-40B4-BE49-F238E27FC236}">
                <a16:creationId xmlns:a16="http://schemas.microsoft.com/office/drawing/2014/main" id="{530B06BB-84F5-67B2-BD2B-3FB680F0E9F9}"/>
              </a:ext>
            </a:extLst>
          </p:cNvPr>
          <p:cNvSpPr/>
          <p:nvPr/>
        </p:nvSpPr>
        <p:spPr>
          <a:xfrm>
            <a:off x="2269063" y="1374988"/>
            <a:ext cx="7764453" cy="584775"/>
          </a:xfrm>
          <a:prstGeom prst="rect">
            <a:avLst/>
          </a:prstGeom>
          <a:solidFill>
            <a:schemeClr val="bg1"/>
          </a:solidFill>
        </p:spPr>
        <p:txBody>
          <a:bodyPr wrap="square">
            <a:spAutoFit/>
          </a:bodyPr>
          <a:lstStyle/>
          <a:p>
            <a:pPr lvl="1" algn="just"/>
            <a:r>
              <a:rPr lang="en-US" altLang="en-US" sz="1600" dirty="0">
                <a:ea typeface="ＭＳ Ｐゴシック" panose="020B0600070205080204" pitchFamily="34" charset="-128"/>
              </a:rPr>
              <a:t>Approximately 70% of the budget for the Ministry of Water Resources (MWR) in Uzbekistan is allocated for electricity consumption by pump stations. </a:t>
            </a:r>
          </a:p>
        </p:txBody>
      </p:sp>
      <p:pic>
        <p:nvPicPr>
          <p:cNvPr id="6146" name="Picture 2" descr="Consulting Services for Karshi Pumping Station Rehabilitation Project-Phase  I – Uzbekistan – Temelsu International Engineering Services INC">
            <a:extLst>
              <a:ext uri="{FF2B5EF4-FFF2-40B4-BE49-F238E27FC236}">
                <a16:creationId xmlns:a16="http://schemas.microsoft.com/office/drawing/2014/main" id="{3CC1307C-E707-8311-60DB-F5E29DE6CC3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9247" y="2213182"/>
            <a:ext cx="2639609" cy="171012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6E88CBFB-9E3C-A6C2-C0B5-210A34F90990}"/>
              </a:ext>
            </a:extLst>
          </p:cNvPr>
          <p:cNvPicPr>
            <a:picLocks noChangeAspect="1"/>
          </p:cNvPicPr>
          <p:nvPr/>
        </p:nvPicPr>
        <p:blipFill>
          <a:blip r:embed="rId4"/>
          <a:stretch>
            <a:fillRect/>
          </a:stretch>
        </p:blipFill>
        <p:spPr>
          <a:xfrm>
            <a:off x="9356933" y="2209191"/>
            <a:ext cx="2737439" cy="1561951"/>
          </a:xfrm>
          <a:prstGeom prst="rect">
            <a:avLst/>
          </a:prstGeom>
        </p:spPr>
      </p:pic>
      <p:grpSp>
        <p:nvGrpSpPr>
          <p:cNvPr id="30" name="Group 29">
            <a:extLst>
              <a:ext uri="{FF2B5EF4-FFF2-40B4-BE49-F238E27FC236}">
                <a16:creationId xmlns:a16="http://schemas.microsoft.com/office/drawing/2014/main" id="{AA90BCA1-77B9-14F8-29ED-616782F804DE}"/>
              </a:ext>
            </a:extLst>
          </p:cNvPr>
          <p:cNvGrpSpPr/>
          <p:nvPr/>
        </p:nvGrpSpPr>
        <p:grpSpPr>
          <a:xfrm>
            <a:off x="2256918" y="3219954"/>
            <a:ext cx="7198709" cy="3146297"/>
            <a:chOff x="2256918" y="3219954"/>
            <a:chExt cx="7198709" cy="3146297"/>
          </a:xfrm>
        </p:grpSpPr>
        <p:grpSp>
          <p:nvGrpSpPr>
            <p:cNvPr id="5" name="Group 4">
              <a:extLst>
                <a:ext uri="{FF2B5EF4-FFF2-40B4-BE49-F238E27FC236}">
                  <a16:creationId xmlns:a16="http://schemas.microsoft.com/office/drawing/2014/main" id="{D75868DE-6E79-95A6-84E1-AF6BB36A7B31}"/>
                </a:ext>
              </a:extLst>
            </p:cNvPr>
            <p:cNvGrpSpPr/>
            <p:nvPr/>
          </p:nvGrpSpPr>
          <p:grpSpPr>
            <a:xfrm>
              <a:off x="2256918" y="3219954"/>
              <a:ext cx="7198709" cy="3146297"/>
              <a:chOff x="732917" y="3594857"/>
              <a:chExt cx="7198709" cy="3146297"/>
            </a:xfrm>
          </p:grpSpPr>
          <p:cxnSp>
            <p:nvCxnSpPr>
              <p:cNvPr id="6" name="Elbow Connector 14">
                <a:extLst>
                  <a:ext uri="{FF2B5EF4-FFF2-40B4-BE49-F238E27FC236}">
                    <a16:creationId xmlns:a16="http://schemas.microsoft.com/office/drawing/2014/main" id="{FFC9D49F-AC40-BC55-481A-B5AEAD0D55A4}"/>
                  </a:ext>
                </a:extLst>
              </p:cNvPr>
              <p:cNvCxnSpPr>
                <a:cxnSpLocks/>
              </p:cNvCxnSpPr>
              <p:nvPr/>
            </p:nvCxnSpPr>
            <p:spPr>
              <a:xfrm rot="5400000" flipH="1" flipV="1">
                <a:off x="3987761" y="5987397"/>
                <a:ext cx="482976" cy="347432"/>
              </a:xfrm>
              <a:prstGeom prst="bentConnector3">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A1D198C8-4C85-0594-3606-DBE61D4290B8}"/>
                  </a:ext>
                </a:extLst>
              </p:cNvPr>
              <p:cNvSpPr txBox="1"/>
              <p:nvPr/>
            </p:nvSpPr>
            <p:spPr>
              <a:xfrm>
                <a:off x="3242733" y="6402600"/>
                <a:ext cx="1666931" cy="338554"/>
              </a:xfrm>
              <a:prstGeom prst="rect">
                <a:avLst/>
              </a:prstGeom>
              <a:solidFill>
                <a:srgbClr val="92D050"/>
              </a:solidFill>
            </p:spPr>
            <p:txBody>
              <a:bodyPr wrap="none" rtlCol="0">
                <a:spAutoFit/>
              </a:bodyPr>
              <a:lstStyle/>
              <a:p>
                <a:r>
                  <a:rPr lang="en-US" sz="1600" dirty="0" err="1"/>
                  <a:t>Karshi</a:t>
                </a:r>
                <a:r>
                  <a:rPr lang="en-US" sz="1600" dirty="0"/>
                  <a:t> Main Canal</a:t>
                </a:r>
              </a:p>
            </p:txBody>
          </p:sp>
          <p:cxnSp>
            <p:nvCxnSpPr>
              <p:cNvPr id="8" name="Elbow Connector 19">
                <a:extLst>
                  <a:ext uri="{FF2B5EF4-FFF2-40B4-BE49-F238E27FC236}">
                    <a16:creationId xmlns:a16="http://schemas.microsoft.com/office/drawing/2014/main" id="{AEEDA9CF-6DF7-5F42-7B46-C5A8B983D562}"/>
                  </a:ext>
                </a:extLst>
              </p:cNvPr>
              <p:cNvCxnSpPr/>
              <p:nvPr/>
            </p:nvCxnSpPr>
            <p:spPr>
              <a:xfrm>
                <a:off x="2413000" y="5409338"/>
                <a:ext cx="1663425" cy="241731"/>
              </a:xfrm>
              <a:prstGeom prst="bentConnector3">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9" name="TextBox 8">
                <a:extLst>
                  <a:ext uri="{FF2B5EF4-FFF2-40B4-BE49-F238E27FC236}">
                    <a16:creationId xmlns:a16="http://schemas.microsoft.com/office/drawing/2014/main" id="{DE798B82-1923-D762-8F31-48AF83BD82C1}"/>
                  </a:ext>
                </a:extLst>
              </p:cNvPr>
              <p:cNvSpPr txBox="1"/>
              <p:nvPr/>
            </p:nvSpPr>
            <p:spPr>
              <a:xfrm>
                <a:off x="732917" y="5268656"/>
                <a:ext cx="1825115" cy="338554"/>
              </a:xfrm>
              <a:prstGeom prst="rect">
                <a:avLst/>
              </a:prstGeom>
              <a:solidFill>
                <a:srgbClr val="92D050"/>
              </a:solidFill>
            </p:spPr>
            <p:txBody>
              <a:bodyPr wrap="none" rtlCol="0">
                <a:spAutoFit/>
              </a:bodyPr>
              <a:lstStyle/>
              <a:p>
                <a:r>
                  <a:rPr lang="en-US" sz="1600" dirty="0"/>
                  <a:t>Amu-Bukhara Canal</a:t>
                </a:r>
              </a:p>
            </p:txBody>
          </p:sp>
          <p:cxnSp>
            <p:nvCxnSpPr>
              <p:cNvPr id="10" name="Elbow Connector 23">
                <a:extLst>
                  <a:ext uri="{FF2B5EF4-FFF2-40B4-BE49-F238E27FC236}">
                    <a16:creationId xmlns:a16="http://schemas.microsoft.com/office/drawing/2014/main" id="{A1D23ABE-2D60-439A-30CE-6E0339375449}"/>
                  </a:ext>
                </a:extLst>
              </p:cNvPr>
              <p:cNvCxnSpPr>
                <a:cxnSpLocks/>
                <a:endCxn id="26" idx="6"/>
              </p:cNvCxnSpPr>
              <p:nvPr/>
            </p:nvCxnSpPr>
            <p:spPr>
              <a:xfrm rot="10800000" flipV="1">
                <a:off x="4775378" y="5834777"/>
                <a:ext cx="1808342" cy="283019"/>
              </a:xfrm>
              <a:prstGeom prst="bentConnector3">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0786A4B0-B0F8-F518-8857-4C8182E20314}"/>
                  </a:ext>
                </a:extLst>
              </p:cNvPr>
              <p:cNvSpPr txBox="1"/>
              <p:nvPr/>
            </p:nvSpPr>
            <p:spPr>
              <a:xfrm>
                <a:off x="3444741" y="3594857"/>
                <a:ext cx="2199385" cy="338554"/>
              </a:xfrm>
              <a:prstGeom prst="rect">
                <a:avLst/>
              </a:prstGeom>
              <a:solidFill>
                <a:srgbClr val="92D050"/>
              </a:solidFill>
            </p:spPr>
            <p:txBody>
              <a:bodyPr wrap="none" rtlCol="0">
                <a:spAutoFit/>
              </a:bodyPr>
              <a:lstStyle/>
              <a:p>
                <a:r>
                  <a:rPr lang="en-US" sz="1600" dirty="0" err="1"/>
                  <a:t>Zafarabad</a:t>
                </a:r>
                <a:r>
                  <a:rPr lang="en-US" sz="1600" dirty="0"/>
                  <a:t> Irrigated Area</a:t>
                </a:r>
              </a:p>
            </p:txBody>
          </p:sp>
          <p:cxnSp>
            <p:nvCxnSpPr>
              <p:cNvPr id="12" name="Elbow Connector 26">
                <a:extLst>
                  <a:ext uri="{FF2B5EF4-FFF2-40B4-BE49-F238E27FC236}">
                    <a16:creationId xmlns:a16="http://schemas.microsoft.com/office/drawing/2014/main" id="{15DDC20D-38CD-4DF5-8904-A986DDFC15A4}"/>
                  </a:ext>
                </a:extLst>
              </p:cNvPr>
              <p:cNvCxnSpPr/>
              <p:nvPr/>
            </p:nvCxnSpPr>
            <p:spPr>
              <a:xfrm rot="16200000" flipH="1">
                <a:off x="3865125" y="4368000"/>
                <a:ext cx="1561551" cy="710915"/>
              </a:xfrm>
              <a:prstGeom prst="bentConnector3">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Elbow Connector 28">
                <a:extLst>
                  <a:ext uri="{FF2B5EF4-FFF2-40B4-BE49-F238E27FC236}">
                    <a16:creationId xmlns:a16="http://schemas.microsoft.com/office/drawing/2014/main" id="{21C27F30-61CA-1902-FA26-E58E7BD263E7}"/>
                  </a:ext>
                </a:extLst>
              </p:cNvPr>
              <p:cNvCxnSpPr/>
              <p:nvPr/>
            </p:nvCxnSpPr>
            <p:spPr>
              <a:xfrm rot="10800000" flipV="1">
                <a:off x="5495121" y="4543068"/>
                <a:ext cx="1088599" cy="894865"/>
              </a:xfrm>
              <a:prstGeom prst="bentConnector3">
                <a:avLst/>
              </a:prstGeom>
              <a:ln>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4928C9A-4E49-3234-7DBA-6291A2387C81}"/>
                  </a:ext>
                </a:extLst>
              </p:cNvPr>
              <p:cNvSpPr txBox="1"/>
              <p:nvPr/>
            </p:nvSpPr>
            <p:spPr>
              <a:xfrm>
                <a:off x="6550992" y="4357572"/>
                <a:ext cx="1380634" cy="338554"/>
              </a:xfrm>
              <a:prstGeom prst="rect">
                <a:avLst/>
              </a:prstGeom>
              <a:solidFill>
                <a:srgbClr val="92D050"/>
              </a:solidFill>
            </p:spPr>
            <p:txBody>
              <a:bodyPr wrap="none" rtlCol="0">
                <a:spAutoFit/>
              </a:bodyPr>
              <a:lstStyle/>
              <a:p>
                <a:r>
                  <a:rPr lang="en-US" sz="1600" dirty="0"/>
                  <a:t>Fergana Valley</a:t>
                </a:r>
              </a:p>
            </p:txBody>
          </p:sp>
          <p:sp>
            <p:nvSpPr>
              <p:cNvPr id="15" name="TextBox 14">
                <a:extLst>
                  <a:ext uri="{FF2B5EF4-FFF2-40B4-BE49-F238E27FC236}">
                    <a16:creationId xmlns:a16="http://schemas.microsoft.com/office/drawing/2014/main" id="{122B7507-647B-C2C5-5FD7-D0FF77DA1F15}"/>
                  </a:ext>
                </a:extLst>
              </p:cNvPr>
              <p:cNvSpPr txBox="1"/>
              <p:nvPr/>
            </p:nvSpPr>
            <p:spPr>
              <a:xfrm>
                <a:off x="6550992" y="5637086"/>
                <a:ext cx="1033232" cy="338554"/>
              </a:xfrm>
              <a:prstGeom prst="rect">
                <a:avLst/>
              </a:prstGeom>
              <a:solidFill>
                <a:srgbClr val="92D050"/>
              </a:solidFill>
            </p:spPr>
            <p:txBody>
              <a:bodyPr wrap="none" rtlCol="0">
                <a:spAutoFit/>
              </a:bodyPr>
              <a:lstStyle/>
              <a:p>
                <a:r>
                  <a:rPr lang="en-US" sz="1600" dirty="0"/>
                  <a:t>Amu-</a:t>
                </a:r>
                <a:r>
                  <a:rPr lang="en-US" sz="1600" dirty="0" err="1"/>
                  <a:t>Zang</a:t>
                </a:r>
                <a:endParaRPr lang="en-US" sz="1600" dirty="0"/>
              </a:p>
            </p:txBody>
          </p:sp>
        </p:grpSp>
        <p:sp>
          <p:nvSpPr>
            <p:cNvPr id="22" name="Oval 21">
              <a:extLst>
                <a:ext uri="{FF2B5EF4-FFF2-40B4-BE49-F238E27FC236}">
                  <a16:creationId xmlns:a16="http://schemas.microsoft.com/office/drawing/2014/main" id="{5E48AC64-6436-53F9-7792-58503405AEA8}"/>
                </a:ext>
              </a:extLst>
            </p:cNvPr>
            <p:cNvSpPr/>
            <p:nvPr/>
          </p:nvSpPr>
          <p:spPr>
            <a:xfrm rot="2258287">
              <a:off x="5615852" y="5026908"/>
              <a:ext cx="176506" cy="336598"/>
            </a:xfrm>
            <a:prstGeom prst="ellipse">
              <a:avLst/>
            </a:prstGeom>
            <a:noFill/>
            <a:ln w="2222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0F9D5D14-5C79-5B45-EF8A-9A6542939C85}"/>
                </a:ext>
              </a:extLst>
            </p:cNvPr>
            <p:cNvSpPr/>
            <p:nvPr/>
          </p:nvSpPr>
          <p:spPr>
            <a:xfrm rot="1039451">
              <a:off x="5822321" y="5287883"/>
              <a:ext cx="209287" cy="240695"/>
            </a:xfrm>
            <a:prstGeom prst="ellipse">
              <a:avLst/>
            </a:prstGeom>
            <a:noFill/>
            <a:ln w="2222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A8A9CCE-A5AF-39EF-CB76-D77C979745E2}"/>
                </a:ext>
              </a:extLst>
            </p:cNvPr>
            <p:cNvSpPr/>
            <p:nvPr/>
          </p:nvSpPr>
          <p:spPr>
            <a:xfrm rot="2258287">
              <a:off x="6141240" y="5598276"/>
              <a:ext cx="176506" cy="181448"/>
            </a:xfrm>
            <a:prstGeom prst="ellipse">
              <a:avLst/>
            </a:prstGeom>
            <a:noFill/>
            <a:ln w="2222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E9D1A2A3-0347-C7D1-A814-F8ED0E0ABE40}"/>
                </a:ext>
              </a:extLst>
            </p:cNvPr>
            <p:cNvSpPr/>
            <p:nvPr/>
          </p:nvSpPr>
          <p:spPr>
            <a:xfrm rot="5400000">
              <a:off x="6472780" y="5067942"/>
              <a:ext cx="88254" cy="182631"/>
            </a:xfrm>
            <a:prstGeom prst="ellipse">
              <a:avLst/>
            </a:prstGeom>
            <a:noFill/>
            <a:ln w="2222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2C87E7C9-845C-2E1A-CC65-1E5AF001C155}"/>
                </a:ext>
              </a:extLst>
            </p:cNvPr>
            <p:cNvSpPr/>
            <p:nvPr/>
          </p:nvSpPr>
          <p:spPr>
            <a:xfrm>
              <a:off x="6922290" y="4893753"/>
              <a:ext cx="88254" cy="182631"/>
            </a:xfrm>
            <a:prstGeom prst="ellipse">
              <a:avLst/>
            </a:prstGeom>
            <a:noFill/>
            <a:ln w="2222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4" descr="DSC00230">
            <a:extLst>
              <a:ext uri="{FF2B5EF4-FFF2-40B4-BE49-F238E27FC236}">
                <a16:creationId xmlns:a16="http://schemas.microsoft.com/office/drawing/2014/main" id="{32F4A42D-2A9B-FA93-5811-EB6C0D04F2CD}"/>
              </a:ext>
            </a:extLst>
          </p:cNvPr>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142257" y="4285590"/>
            <a:ext cx="2639609" cy="1637153"/>
          </a:xfrm>
          <a:prstGeom prst="rect">
            <a:avLst/>
          </a:prstGeom>
          <a:noFill/>
        </p:spPr>
      </p:pic>
      <p:pic>
        <p:nvPicPr>
          <p:cNvPr id="18" name="Picture 5" descr="DSC00223">
            <a:extLst>
              <a:ext uri="{FF2B5EF4-FFF2-40B4-BE49-F238E27FC236}">
                <a16:creationId xmlns:a16="http://schemas.microsoft.com/office/drawing/2014/main" id="{95AAFEA2-A6C7-BAB7-E77C-D2100A50C205}"/>
              </a:ext>
            </a:extLst>
          </p:cNvPr>
          <p:cNvPicPr preferRelativeResize="0">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a:xfrm>
            <a:off x="9324673" y="4207931"/>
            <a:ext cx="2769699" cy="1826415"/>
          </a:xfrm>
          <a:prstGeom prst="rect">
            <a:avLst/>
          </a:prstGeom>
          <a:noFill/>
        </p:spPr>
      </p:pic>
    </p:spTree>
    <p:extLst>
      <p:ext uri="{BB962C8B-B14F-4D97-AF65-F5344CB8AC3E}">
        <p14:creationId xmlns:p14="http://schemas.microsoft.com/office/powerpoint/2010/main" val="340281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circle(in)">
                                      <p:cBhvr>
                                        <p:cTn id="14" dur="2000"/>
                                        <p:tgtEl>
                                          <p:spTgt spid="1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146"/>
                                        </p:tgtEl>
                                        <p:attrNameLst>
                                          <p:attrName>style.visibility</p:attrName>
                                        </p:attrNameLst>
                                      </p:cBhvr>
                                      <p:to>
                                        <p:strVal val="visible"/>
                                      </p:to>
                                    </p:set>
                                    <p:animEffect transition="in" filter="fade">
                                      <p:cBhvr>
                                        <p:cTn id="24" dur="1000"/>
                                        <p:tgtEl>
                                          <p:spTgt spid="6146"/>
                                        </p:tgtEl>
                                      </p:cBhvr>
                                    </p:animEffect>
                                    <p:anim calcmode="lin" valueType="num">
                                      <p:cBhvr>
                                        <p:cTn id="25" dur="1000" fill="hold"/>
                                        <p:tgtEl>
                                          <p:spTgt spid="6146"/>
                                        </p:tgtEl>
                                        <p:attrNameLst>
                                          <p:attrName>ppt_x</p:attrName>
                                        </p:attrNameLst>
                                      </p:cBhvr>
                                      <p:tavLst>
                                        <p:tav tm="0">
                                          <p:val>
                                            <p:strVal val="#ppt_x"/>
                                          </p:val>
                                        </p:tav>
                                        <p:tav tm="100000">
                                          <p:val>
                                            <p:strVal val="#ppt_x"/>
                                          </p:val>
                                        </p:tav>
                                      </p:tavLst>
                                    </p:anim>
                                    <p:anim calcmode="lin" valueType="num">
                                      <p:cBhvr>
                                        <p:cTn id="26" dur="1000" fill="hold"/>
                                        <p:tgtEl>
                                          <p:spTgt spid="6146"/>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1000"/>
                                        <p:tgtEl>
                                          <p:spTgt spid="3"/>
                                        </p:tgtEl>
                                      </p:cBhvr>
                                    </p:animEffect>
                                    <p:anim calcmode="lin" valueType="num">
                                      <p:cBhvr>
                                        <p:cTn id="30" dur="1000" fill="hold"/>
                                        <p:tgtEl>
                                          <p:spTgt spid="3"/>
                                        </p:tgtEl>
                                        <p:attrNameLst>
                                          <p:attrName>ppt_x</p:attrName>
                                        </p:attrNameLst>
                                      </p:cBhvr>
                                      <p:tavLst>
                                        <p:tav tm="0">
                                          <p:val>
                                            <p:strVal val="#ppt_x"/>
                                          </p:val>
                                        </p:tav>
                                        <p:tav tm="100000">
                                          <p:val>
                                            <p:strVal val="#ppt_x"/>
                                          </p:val>
                                        </p:tav>
                                      </p:tavLst>
                                    </p:anim>
                                    <p:anim calcmode="lin" valueType="num">
                                      <p:cBhvr>
                                        <p:cTn id="31" dur="1000" fill="hold"/>
                                        <p:tgtEl>
                                          <p:spTgt spid="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F8E168-CE44-96BC-6C28-20CE10604422}"/>
              </a:ext>
            </a:extLst>
          </p:cNvPr>
          <p:cNvPicPr>
            <a:picLocks noChangeAspect="1"/>
          </p:cNvPicPr>
          <p:nvPr/>
        </p:nvPicPr>
        <p:blipFill>
          <a:blip r:embed="rId3"/>
          <a:stretch>
            <a:fillRect/>
          </a:stretch>
        </p:blipFill>
        <p:spPr>
          <a:xfrm>
            <a:off x="-424" y="744666"/>
            <a:ext cx="6477816" cy="3881308"/>
          </a:xfrm>
          <a:prstGeom prst="rect">
            <a:avLst/>
          </a:prstGeom>
        </p:spPr>
      </p:pic>
      <p:sp>
        <p:nvSpPr>
          <p:cNvPr id="2" name="Title 1">
            <a:extLst>
              <a:ext uri="{FF2B5EF4-FFF2-40B4-BE49-F238E27FC236}">
                <a16:creationId xmlns:a16="http://schemas.microsoft.com/office/drawing/2014/main" id="{47D6FB44-9086-1593-9322-7CDAF92CFE33}"/>
              </a:ext>
            </a:extLst>
          </p:cNvPr>
          <p:cNvSpPr>
            <a:spLocks noGrp="1"/>
          </p:cNvSpPr>
          <p:nvPr>
            <p:ph type="title"/>
          </p:nvPr>
        </p:nvSpPr>
        <p:spPr>
          <a:xfrm>
            <a:off x="4843604" y="-137859"/>
            <a:ext cx="5862540" cy="724277"/>
          </a:xfrm>
        </p:spPr>
        <p:txBody>
          <a:bodyPr>
            <a:normAutofit/>
          </a:bodyPr>
          <a:lstStyle/>
          <a:p>
            <a:r>
              <a:rPr lang="en-US" sz="2400" dirty="0"/>
              <a:t>Karshi Steppe lift irrigation</a:t>
            </a:r>
          </a:p>
        </p:txBody>
      </p:sp>
      <p:grpSp>
        <p:nvGrpSpPr>
          <p:cNvPr id="9" name="Group 8">
            <a:extLst>
              <a:ext uri="{FF2B5EF4-FFF2-40B4-BE49-F238E27FC236}">
                <a16:creationId xmlns:a16="http://schemas.microsoft.com/office/drawing/2014/main" id="{22E68030-B1FF-EAC1-2BBB-561C6D6ECF3C}"/>
              </a:ext>
            </a:extLst>
          </p:cNvPr>
          <p:cNvGrpSpPr/>
          <p:nvPr/>
        </p:nvGrpSpPr>
        <p:grpSpPr>
          <a:xfrm>
            <a:off x="253528" y="1024555"/>
            <a:ext cx="11875098" cy="5735801"/>
            <a:chOff x="253528" y="1024555"/>
            <a:chExt cx="11875098" cy="5735801"/>
          </a:xfrm>
        </p:grpSpPr>
        <p:grpSp>
          <p:nvGrpSpPr>
            <p:cNvPr id="11" name="Group 10">
              <a:extLst>
                <a:ext uri="{FF2B5EF4-FFF2-40B4-BE49-F238E27FC236}">
                  <a16:creationId xmlns:a16="http://schemas.microsoft.com/office/drawing/2014/main" id="{98032AB7-ADF6-0359-1437-C4A7F3C9777D}"/>
                </a:ext>
              </a:extLst>
            </p:cNvPr>
            <p:cNvGrpSpPr/>
            <p:nvPr/>
          </p:nvGrpSpPr>
          <p:grpSpPr>
            <a:xfrm>
              <a:off x="4390931" y="1024555"/>
              <a:ext cx="7737695" cy="5735801"/>
              <a:chOff x="4390931" y="1024555"/>
              <a:chExt cx="7737695" cy="5735801"/>
            </a:xfrm>
          </p:grpSpPr>
          <p:pic>
            <p:nvPicPr>
              <p:cNvPr id="3" name="Picture 2" descr="2">
                <a:extLst>
                  <a:ext uri="{FF2B5EF4-FFF2-40B4-BE49-F238E27FC236}">
                    <a16:creationId xmlns:a16="http://schemas.microsoft.com/office/drawing/2014/main" id="{D1D0A9E3-5846-3B94-DE8E-77EEABA13E4A}"/>
                  </a:ext>
                </a:extLst>
              </p:cNvPr>
              <p:cNvPicPr>
                <a:picLocks noChangeAspect="1" noChangeArrowheads="1"/>
              </p:cNvPicPr>
              <p:nvPr/>
            </p:nvPicPr>
            <p:blipFill>
              <a:blip r:embed="rId4">
                <a:lum bright="-12000" contrast="18000"/>
                <a:extLst>
                  <a:ext uri="{28A0092B-C50C-407E-A947-70E740481C1C}">
                    <a14:useLocalDpi xmlns:a14="http://schemas.microsoft.com/office/drawing/2010/main" val="0"/>
                  </a:ext>
                </a:extLst>
              </a:blip>
              <a:srcRect/>
              <a:stretch>
                <a:fillRect/>
              </a:stretch>
            </p:blipFill>
            <p:spPr bwMode="auto">
              <a:xfrm>
                <a:off x="4390931" y="2879049"/>
                <a:ext cx="7737695" cy="3881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E1151ABB-31DA-1C19-9AFC-1CF0B291AA96}"/>
                  </a:ext>
                </a:extLst>
              </p:cNvPr>
              <p:cNvSpPr txBox="1"/>
              <p:nvPr/>
            </p:nvSpPr>
            <p:spPr>
              <a:xfrm>
                <a:off x="6637714" y="1024555"/>
                <a:ext cx="5177104" cy="523220"/>
              </a:xfrm>
              <a:prstGeom prst="rect">
                <a:avLst/>
              </a:prstGeom>
              <a:noFill/>
            </p:spPr>
            <p:txBody>
              <a:bodyPr wrap="square">
                <a:spAutoFit/>
              </a:bodyPr>
              <a:lstStyle/>
              <a:p>
                <a:r>
                  <a:rPr lang="en-US" sz="1400" dirty="0"/>
                  <a:t>Current irrigation practices are </a:t>
                </a:r>
                <a:r>
                  <a:rPr lang="en-US" sz="1400" b="1" dirty="0"/>
                  <a:t>energy-inefficient</a:t>
                </a:r>
                <a:r>
                  <a:rPr lang="en-US" sz="1400" dirty="0"/>
                  <a:t> and create return flow, waterlogging, and salinity problems</a:t>
                </a:r>
              </a:p>
            </p:txBody>
          </p:sp>
          <p:sp>
            <p:nvSpPr>
              <p:cNvPr id="10" name="TextBox 9">
                <a:extLst>
                  <a:ext uri="{FF2B5EF4-FFF2-40B4-BE49-F238E27FC236}">
                    <a16:creationId xmlns:a16="http://schemas.microsoft.com/office/drawing/2014/main" id="{6AA2AFCD-4BE1-757D-3A2A-B9389A99E78B}"/>
                  </a:ext>
                </a:extLst>
              </p:cNvPr>
              <p:cNvSpPr txBox="1"/>
              <p:nvPr/>
            </p:nvSpPr>
            <p:spPr>
              <a:xfrm>
                <a:off x="6637714" y="1741824"/>
                <a:ext cx="5177104" cy="738664"/>
              </a:xfrm>
              <a:prstGeom prst="rect">
                <a:avLst/>
              </a:prstGeom>
              <a:noFill/>
            </p:spPr>
            <p:txBody>
              <a:bodyPr wrap="square">
                <a:spAutoFit/>
              </a:bodyPr>
              <a:lstStyle/>
              <a:p>
                <a:r>
                  <a:rPr lang="en-US" sz="1400" dirty="0"/>
                  <a:t>These pumping </a:t>
                </a:r>
                <a:r>
                  <a:rPr lang="en-US" sz="1400" b="1" dirty="0"/>
                  <a:t>consumes 20% of the country’s power</a:t>
                </a:r>
                <a:r>
                  <a:rPr lang="en-US" sz="1400" dirty="0"/>
                  <a:t>, and to keep power affordable for farmers and other users, the government puts </a:t>
                </a:r>
                <a:r>
                  <a:rPr lang="en-US" sz="1400" b="1" dirty="0"/>
                  <a:t>US$450 million into energy subsidies </a:t>
                </a:r>
                <a:r>
                  <a:rPr lang="en-US" sz="1400" dirty="0"/>
                  <a:t>every year</a:t>
                </a:r>
              </a:p>
            </p:txBody>
          </p:sp>
        </p:grpSp>
        <p:sp>
          <p:nvSpPr>
            <p:cNvPr id="13" name="TextBox 12">
              <a:extLst>
                <a:ext uri="{FF2B5EF4-FFF2-40B4-BE49-F238E27FC236}">
                  <a16:creationId xmlns:a16="http://schemas.microsoft.com/office/drawing/2014/main" id="{C063D931-F37A-D3C7-3EE0-F66C697BC230}"/>
                </a:ext>
              </a:extLst>
            </p:cNvPr>
            <p:cNvSpPr txBox="1"/>
            <p:nvPr/>
          </p:nvSpPr>
          <p:spPr>
            <a:xfrm>
              <a:off x="253528" y="4780072"/>
              <a:ext cx="3784318" cy="1351588"/>
            </a:xfrm>
            <a:prstGeom prst="rect">
              <a:avLst/>
            </a:prstGeom>
            <a:noFill/>
          </p:spPr>
          <p:txBody>
            <a:bodyPr wrap="square">
              <a:spAutoFit/>
            </a:bodyPr>
            <a:lstStyle/>
            <a:p>
              <a:pPr>
                <a:lnSpc>
                  <a:spcPct val="150000"/>
                </a:lnSpc>
              </a:pPr>
              <a:r>
                <a:rPr lang="en-US" sz="1400" dirty="0"/>
                <a:t>Government of Tajikistan uses more than </a:t>
              </a:r>
              <a:r>
                <a:rPr lang="en-US" sz="1400" b="1" dirty="0"/>
                <a:t>700 million (M) kWh </a:t>
              </a:r>
              <a:r>
                <a:rPr lang="en-US" sz="1400" dirty="0"/>
                <a:t>of electricity per year to lift about 1355 Mm3 of water of </a:t>
              </a:r>
              <a:r>
                <a:rPr lang="en-US" sz="1400" dirty="0" err="1"/>
                <a:t>Syrdarya</a:t>
              </a:r>
              <a:r>
                <a:rPr lang="en-US" sz="1400" dirty="0"/>
                <a:t> River for irrigation purposes in northern Tajikistan</a:t>
              </a:r>
            </a:p>
          </p:txBody>
        </p:sp>
        <p:sp>
          <p:nvSpPr>
            <p:cNvPr id="7" name="TextBox 6">
              <a:extLst>
                <a:ext uri="{FF2B5EF4-FFF2-40B4-BE49-F238E27FC236}">
                  <a16:creationId xmlns:a16="http://schemas.microsoft.com/office/drawing/2014/main" id="{884AD76F-CB36-015F-3BCB-A7C4D4251152}"/>
                </a:ext>
              </a:extLst>
            </p:cNvPr>
            <p:cNvSpPr txBox="1"/>
            <p:nvPr/>
          </p:nvSpPr>
          <p:spPr>
            <a:xfrm>
              <a:off x="4866299" y="3281594"/>
              <a:ext cx="3123446" cy="1138773"/>
            </a:xfrm>
            <a:prstGeom prst="rect">
              <a:avLst/>
            </a:prstGeom>
            <a:solidFill>
              <a:schemeClr val="bg1"/>
            </a:solidFill>
          </p:spPr>
          <p:txBody>
            <a:bodyPr wrap="square" rtlCol="0">
              <a:spAutoFit/>
            </a:bodyPr>
            <a:lstStyle/>
            <a:p>
              <a:pPr algn="ctr"/>
              <a:r>
                <a:rPr lang="en-US" sz="3200" dirty="0"/>
                <a:t>Cascade pumps</a:t>
              </a:r>
            </a:p>
            <a:p>
              <a:r>
                <a:rPr lang="en-US" sz="3600" dirty="0"/>
                <a:t> </a:t>
              </a:r>
            </a:p>
          </p:txBody>
        </p:sp>
      </p:grpSp>
    </p:spTree>
    <p:extLst>
      <p:ext uri="{BB962C8B-B14F-4D97-AF65-F5344CB8AC3E}">
        <p14:creationId xmlns:p14="http://schemas.microsoft.com/office/powerpoint/2010/main" val="4120555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B2A7D-DB28-0BA9-85BB-2418810751BC}"/>
              </a:ext>
            </a:extLst>
          </p:cNvPr>
          <p:cNvSpPr>
            <a:spLocks noGrp="1"/>
          </p:cNvSpPr>
          <p:nvPr>
            <p:ph type="title"/>
          </p:nvPr>
        </p:nvSpPr>
        <p:spPr>
          <a:xfrm>
            <a:off x="1322423" y="144834"/>
            <a:ext cx="9039655" cy="812406"/>
          </a:xfrm>
        </p:spPr>
        <p:txBody>
          <a:bodyPr>
            <a:noAutofit/>
          </a:bodyPr>
          <a:lstStyle/>
          <a:p>
            <a:r>
              <a:rPr lang="en-US" sz="2400" dirty="0"/>
              <a:t>Case Study: Transition from conventional irrigation methods to cutting-edge irrigation technologies</a:t>
            </a:r>
          </a:p>
        </p:txBody>
      </p:sp>
      <p:pic>
        <p:nvPicPr>
          <p:cNvPr id="5" name="Picture 4">
            <a:extLst>
              <a:ext uri="{FF2B5EF4-FFF2-40B4-BE49-F238E27FC236}">
                <a16:creationId xmlns:a16="http://schemas.microsoft.com/office/drawing/2014/main" id="{9C827065-B153-C49B-043E-57789B9C6027}"/>
              </a:ext>
            </a:extLst>
          </p:cNvPr>
          <p:cNvPicPr>
            <a:picLocks noChangeAspect="1"/>
          </p:cNvPicPr>
          <p:nvPr/>
        </p:nvPicPr>
        <p:blipFill>
          <a:blip r:embed="rId2"/>
          <a:stretch>
            <a:fillRect/>
          </a:stretch>
        </p:blipFill>
        <p:spPr>
          <a:xfrm>
            <a:off x="1147762" y="1217503"/>
            <a:ext cx="9896475" cy="5219700"/>
          </a:xfrm>
          <a:prstGeom prst="rect">
            <a:avLst/>
          </a:prstGeom>
        </p:spPr>
      </p:pic>
    </p:spTree>
    <p:extLst>
      <p:ext uri="{BB962C8B-B14F-4D97-AF65-F5344CB8AC3E}">
        <p14:creationId xmlns:p14="http://schemas.microsoft.com/office/powerpoint/2010/main" val="551028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A12034C-EA0C-2DF8-617C-7D4F64AB705D}"/>
              </a:ext>
            </a:extLst>
          </p:cNvPr>
          <p:cNvPicPr>
            <a:picLocks noChangeAspect="1"/>
          </p:cNvPicPr>
          <p:nvPr/>
        </p:nvPicPr>
        <p:blipFill>
          <a:blip r:embed="rId2"/>
          <a:stretch>
            <a:fillRect/>
          </a:stretch>
        </p:blipFill>
        <p:spPr>
          <a:xfrm>
            <a:off x="1801274" y="1120651"/>
            <a:ext cx="8139160" cy="5402852"/>
          </a:xfrm>
          <a:prstGeom prst="rect">
            <a:avLst/>
          </a:prstGeom>
        </p:spPr>
      </p:pic>
    </p:spTree>
    <p:extLst>
      <p:ext uri="{BB962C8B-B14F-4D97-AF65-F5344CB8AC3E}">
        <p14:creationId xmlns:p14="http://schemas.microsoft.com/office/powerpoint/2010/main" val="31517745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FF08B-F49E-03E3-608F-DA50DF06302D}"/>
              </a:ext>
            </a:extLst>
          </p:cNvPr>
          <p:cNvSpPr>
            <a:spLocks noGrp="1"/>
          </p:cNvSpPr>
          <p:nvPr>
            <p:ph type="title"/>
          </p:nvPr>
        </p:nvSpPr>
        <p:spPr>
          <a:xfrm>
            <a:off x="565903" y="98323"/>
            <a:ext cx="9039655" cy="1772952"/>
          </a:xfrm>
        </p:spPr>
        <p:txBody>
          <a:bodyPr>
            <a:normAutofit fontScale="90000"/>
          </a:bodyPr>
          <a:lstStyle/>
          <a:p>
            <a:r>
              <a:rPr lang="en-US" altLang="en-US" sz="3200" dirty="0"/>
              <a:t>Total water use, water and energy consumption saving under improved irrigation practices (Karshi)</a:t>
            </a:r>
            <a:br>
              <a:rPr lang="en-US" altLang="en-US" sz="3200" dirty="0"/>
            </a:br>
            <a:endParaRPr lang="en-US" dirty="0"/>
          </a:p>
        </p:txBody>
      </p:sp>
      <p:pic>
        <p:nvPicPr>
          <p:cNvPr id="5" name="Picture 9">
            <a:extLst>
              <a:ext uri="{FF2B5EF4-FFF2-40B4-BE49-F238E27FC236}">
                <a16:creationId xmlns:a16="http://schemas.microsoft.com/office/drawing/2014/main" id="{6B17C8F9-83C5-F3CC-1A7B-85DCC8FB5C0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704730" y="1653370"/>
            <a:ext cx="9331121" cy="2523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11">
            <a:extLst>
              <a:ext uri="{FF2B5EF4-FFF2-40B4-BE49-F238E27FC236}">
                <a16:creationId xmlns:a16="http://schemas.microsoft.com/office/drawing/2014/main" id="{2D93D1FE-B9BC-F6BC-728E-650423DD6B0A}"/>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3262068" y="4176968"/>
            <a:ext cx="3057525" cy="2143125"/>
          </a:xfrm>
        </p:spPr>
      </p:pic>
      <p:pic>
        <p:nvPicPr>
          <p:cNvPr id="7" name="Picture 12">
            <a:extLst>
              <a:ext uri="{FF2B5EF4-FFF2-40B4-BE49-F238E27FC236}">
                <a16:creationId xmlns:a16="http://schemas.microsoft.com/office/drawing/2014/main" id="{10FA3E4A-C551-D4EE-C7E1-D9E4857C0A5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01170" y="4176968"/>
            <a:ext cx="3086100" cy="209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2733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C56385-01F8-33AC-AF38-DFDFE6E2B02A}"/>
              </a:ext>
            </a:extLst>
          </p:cNvPr>
          <p:cNvSpPr>
            <a:spLocks noGrp="1"/>
          </p:cNvSpPr>
          <p:nvPr>
            <p:ph type="title"/>
          </p:nvPr>
        </p:nvSpPr>
        <p:spPr>
          <a:xfrm>
            <a:off x="724929" y="334498"/>
            <a:ext cx="9039655" cy="435048"/>
          </a:xfrm>
        </p:spPr>
        <p:txBody>
          <a:bodyPr>
            <a:normAutofit fontScale="90000"/>
          </a:bodyPr>
          <a:lstStyle/>
          <a:p>
            <a:r>
              <a:rPr lang="en-GB" dirty="0"/>
              <a:t>P</a:t>
            </a:r>
            <a:r>
              <a:rPr lang="en-US" dirty="0" err="1"/>
              <a:t>olicy</a:t>
            </a:r>
            <a:r>
              <a:rPr lang="en-US" dirty="0"/>
              <a:t> recommendations</a:t>
            </a:r>
          </a:p>
        </p:txBody>
      </p:sp>
      <p:sp>
        <p:nvSpPr>
          <p:cNvPr id="5" name="TextBox 4">
            <a:extLst>
              <a:ext uri="{FF2B5EF4-FFF2-40B4-BE49-F238E27FC236}">
                <a16:creationId xmlns:a16="http://schemas.microsoft.com/office/drawing/2014/main" id="{93565EDD-ABEF-7F6B-9B44-BDAA6A7FEF8A}"/>
              </a:ext>
            </a:extLst>
          </p:cNvPr>
          <p:cNvSpPr txBox="1"/>
          <p:nvPr/>
        </p:nvSpPr>
        <p:spPr>
          <a:xfrm>
            <a:off x="208230" y="1262776"/>
            <a:ext cx="7188451" cy="4758354"/>
          </a:xfrm>
          <a:prstGeom prst="rect">
            <a:avLst/>
          </a:prstGeom>
          <a:noFill/>
        </p:spPr>
        <p:txBody>
          <a:bodyPr wrap="square">
            <a:spAutoFit/>
          </a:bodyPr>
          <a:lstStyle/>
          <a:p>
            <a:r>
              <a:rPr lang="en-US" b="1" dirty="0"/>
              <a:t>MAIN POLICY RECOMMENDATIONS </a:t>
            </a:r>
          </a:p>
          <a:p>
            <a:endParaRPr lang="en-US" dirty="0"/>
          </a:p>
          <a:p>
            <a:pPr>
              <a:lnSpc>
                <a:spcPct val="150000"/>
              </a:lnSpc>
            </a:pPr>
            <a:r>
              <a:rPr lang="en-US" dirty="0"/>
              <a:t>• Promote the use of GIS and RS/EO based maps by decision makers as an evidence-based tool to identify need areas and to devise targeted interventions; </a:t>
            </a:r>
          </a:p>
          <a:p>
            <a:pPr>
              <a:lnSpc>
                <a:spcPct val="150000"/>
              </a:lnSpc>
            </a:pPr>
            <a:r>
              <a:rPr lang="en-US" dirty="0"/>
              <a:t>• Quantify the costs and benefits of using water- and energy-efficient technologies to the government, farmers and society as a whole and strengthen the evidence-base to promote their widespread adoption and use; </a:t>
            </a:r>
          </a:p>
          <a:p>
            <a:pPr>
              <a:lnSpc>
                <a:spcPct val="150000"/>
              </a:lnSpc>
            </a:pPr>
            <a:r>
              <a:rPr lang="en-US" dirty="0"/>
              <a:t>• Educate farmers and relevant stakeholders by sharing project findings and demonstrating the benefits of employing water- and energy-efficient methods and technologies;</a:t>
            </a:r>
          </a:p>
        </p:txBody>
      </p:sp>
      <p:pic>
        <p:nvPicPr>
          <p:cNvPr id="7" name="Picture 6">
            <a:extLst>
              <a:ext uri="{FF2B5EF4-FFF2-40B4-BE49-F238E27FC236}">
                <a16:creationId xmlns:a16="http://schemas.microsoft.com/office/drawing/2014/main" id="{8FF9D48C-C1E3-B6A4-2632-0779D7F64C7C}"/>
              </a:ext>
            </a:extLst>
          </p:cNvPr>
          <p:cNvPicPr>
            <a:picLocks noChangeAspect="1"/>
          </p:cNvPicPr>
          <p:nvPr/>
        </p:nvPicPr>
        <p:blipFill>
          <a:blip r:embed="rId3"/>
          <a:stretch>
            <a:fillRect/>
          </a:stretch>
        </p:blipFill>
        <p:spPr>
          <a:xfrm>
            <a:off x="7783607" y="1262776"/>
            <a:ext cx="3961954" cy="52381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45174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AB3F599-8B83-FBF3-1149-C17D72E43F2E}"/>
              </a:ext>
            </a:extLst>
          </p:cNvPr>
          <p:cNvSpPr>
            <a:spLocks noGrp="1"/>
          </p:cNvSpPr>
          <p:nvPr>
            <p:ph type="title"/>
          </p:nvPr>
        </p:nvSpPr>
        <p:spPr>
          <a:xfrm>
            <a:off x="537195" y="153973"/>
            <a:ext cx="11383871" cy="948559"/>
          </a:xfrm>
        </p:spPr>
        <p:txBody>
          <a:bodyPr>
            <a:normAutofit fontScale="90000"/>
          </a:bodyPr>
          <a:lstStyle/>
          <a:p>
            <a:r>
              <a:rPr lang="en-GB" dirty="0"/>
              <a:t>Managing rice irrigation to reduce GHG emissions, save water and reduce malaria   </a:t>
            </a:r>
            <a:endParaRPr lang="en-US" dirty="0"/>
          </a:p>
        </p:txBody>
      </p:sp>
      <p:pic>
        <p:nvPicPr>
          <p:cNvPr id="5" name="Content Placeholder 4">
            <a:extLst>
              <a:ext uri="{FF2B5EF4-FFF2-40B4-BE49-F238E27FC236}">
                <a16:creationId xmlns:a16="http://schemas.microsoft.com/office/drawing/2014/main" id="{4FF5FA3C-77E7-CDF9-5D3A-2392A40B991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9940" y="4264558"/>
            <a:ext cx="4844353" cy="1593442"/>
          </a:xfrm>
          <a:prstGeom prst="rect">
            <a:avLst/>
          </a:prstGeom>
        </p:spPr>
      </p:pic>
      <p:pic>
        <p:nvPicPr>
          <p:cNvPr id="6" name="Picture 5">
            <a:extLst>
              <a:ext uri="{FF2B5EF4-FFF2-40B4-BE49-F238E27FC236}">
                <a16:creationId xmlns:a16="http://schemas.microsoft.com/office/drawing/2014/main" id="{69A4D9DA-5496-709B-9535-F81F8BB55DD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13415" y="2302879"/>
            <a:ext cx="3747918" cy="2252241"/>
          </a:xfrm>
          <a:prstGeom prst="rect">
            <a:avLst/>
          </a:prstGeom>
        </p:spPr>
      </p:pic>
      <p:pic>
        <p:nvPicPr>
          <p:cNvPr id="7" name="Picture 6">
            <a:extLst>
              <a:ext uri="{FF2B5EF4-FFF2-40B4-BE49-F238E27FC236}">
                <a16:creationId xmlns:a16="http://schemas.microsoft.com/office/drawing/2014/main" id="{02A41D1E-9651-C3A0-931E-56459F2E103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34294" y="1285164"/>
            <a:ext cx="4444292" cy="2329671"/>
          </a:xfrm>
          <a:prstGeom prst="rect">
            <a:avLst/>
          </a:prstGeom>
        </p:spPr>
      </p:pic>
      <p:sp>
        <p:nvSpPr>
          <p:cNvPr id="8" name="Rectangle 7">
            <a:extLst>
              <a:ext uri="{FF2B5EF4-FFF2-40B4-BE49-F238E27FC236}">
                <a16:creationId xmlns:a16="http://schemas.microsoft.com/office/drawing/2014/main" id="{1B4F3A2B-7353-ED8A-1C05-68EA620DAD80}"/>
              </a:ext>
            </a:extLst>
          </p:cNvPr>
          <p:cNvSpPr/>
          <p:nvPr/>
        </p:nvSpPr>
        <p:spPr>
          <a:xfrm>
            <a:off x="4778586" y="2548976"/>
            <a:ext cx="1713948" cy="872034"/>
          </a:xfrm>
          <a:prstGeom prst="rect">
            <a:avLst/>
          </a:prstGeom>
        </p:spPr>
        <p:txBody>
          <a:bodyPr wrap="square" lIns="0" tIns="0" rIns="0" bIns="0">
            <a:spAutoFit/>
          </a:bodyPr>
          <a:lstStyle/>
          <a:p>
            <a:pPr>
              <a:lnSpc>
                <a:spcPts val="2000"/>
              </a:lnSpc>
            </a:pPr>
            <a:r>
              <a:rPr lang="en-US" sz="3200" dirty="0">
                <a:solidFill>
                  <a:srgbClr val="22AD7A"/>
                </a:solidFill>
              </a:rPr>
              <a:t>12%</a:t>
            </a:r>
          </a:p>
          <a:p>
            <a:pPr>
              <a:lnSpc>
                <a:spcPts val="1600"/>
              </a:lnSpc>
            </a:pPr>
            <a:r>
              <a:rPr lang="en-ZA" sz="1400" dirty="0">
                <a:solidFill>
                  <a:srgbClr val="000000"/>
                </a:solidFill>
                <a:latin typeface="WordVisi_MSFontService"/>
              </a:rPr>
              <a:t>Of GHG emissions globally come from irrigated rice </a:t>
            </a:r>
            <a:endParaRPr lang="en-US" sz="1400" dirty="0"/>
          </a:p>
        </p:txBody>
      </p:sp>
      <p:pic>
        <p:nvPicPr>
          <p:cNvPr id="9" name="Picture 8">
            <a:extLst>
              <a:ext uri="{FF2B5EF4-FFF2-40B4-BE49-F238E27FC236}">
                <a16:creationId xmlns:a16="http://schemas.microsoft.com/office/drawing/2014/main" id="{D59DD604-EB0C-D3C7-23B8-D4F5FA61FC8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27443" y="1501441"/>
            <a:ext cx="948559" cy="948559"/>
          </a:xfrm>
          <a:prstGeom prst="rect">
            <a:avLst/>
          </a:prstGeom>
        </p:spPr>
      </p:pic>
      <p:sp>
        <p:nvSpPr>
          <p:cNvPr id="10" name="TextBox 9">
            <a:extLst>
              <a:ext uri="{FF2B5EF4-FFF2-40B4-BE49-F238E27FC236}">
                <a16:creationId xmlns:a16="http://schemas.microsoft.com/office/drawing/2014/main" id="{2D65300C-D7AF-8F2F-3E7A-1E3294294170}"/>
              </a:ext>
            </a:extLst>
          </p:cNvPr>
          <p:cNvSpPr txBox="1"/>
          <p:nvPr/>
        </p:nvSpPr>
        <p:spPr>
          <a:xfrm>
            <a:off x="5469087" y="4801235"/>
            <a:ext cx="4058179" cy="1200329"/>
          </a:xfrm>
          <a:prstGeom prst="rect">
            <a:avLst/>
          </a:prstGeom>
          <a:noFill/>
        </p:spPr>
        <p:txBody>
          <a:bodyPr wrap="square" rtlCol="0">
            <a:spAutoFit/>
          </a:bodyPr>
          <a:lstStyle/>
          <a:p>
            <a:r>
              <a:rPr lang="en-GB" dirty="0"/>
              <a:t>AWD – potential to reduce CH4 emissions and malaria transmission and save water without affecting yields </a:t>
            </a:r>
            <a:r>
              <a:rPr lang="en-GB" b="1" dirty="0"/>
              <a:t>IF</a:t>
            </a:r>
            <a:r>
              <a:rPr lang="en-GB" dirty="0"/>
              <a:t> weed growth can be controlled.   </a:t>
            </a:r>
            <a:endParaRPr lang="en-US" dirty="0"/>
          </a:p>
        </p:txBody>
      </p:sp>
      <p:pic>
        <p:nvPicPr>
          <p:cNvPr id="11" name="Picture 2" descr="More mosquito species may evolve to bite humans, scientists ...">
            <a:extLst>
              <a:ext uri="{FF2B5EF4-FFF2-40B4-BE49-F238E27FC236}">
                <a16:creationId xmlns:a16="http://schemas.microsoft.com/office/drawing/2014/main" id="{2EC7183D-4518-A23B-EFE7-C3BFA76CA739}"/>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413415" y="1339109"/>
            <a:ext cx="1269434" cy="1269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2066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9505450-3531-CB34-13FA-154E0EAF4CC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541"/>
          <a:stretch/>
        </p:blipFill>
        <p:spPr>
          <a:xfrm>
            <a:off x="359300" y="283540"/>
            <a:ext cx="2305195" cy="3251405"/>
          </a:xfrm>
          <a:prstGeom prst="rect">
            <a:avLst/>
          </a:prstGeom>
          <a:ln>
            <a:solidFill>
              <a:schemeClr val="accent1"/>
            </a:solidFill>
          </a:ln>
        </p:spPr>
      </p:pic>
      <p:pic>
        <p:nvPicPr>
          <p:cNvPr id="5" name="Picture 4" descr="A screenshot of a website&#10;&#10;Description automatically generated with medium confidence">
            <a:extLst>
              <a:ext uri="{FF2B5EF4-FFF2-40B4-BE49-F238E27FC236}">
                <a16:creationId xmlns:a16="http://schemas.microsoft.com/office/drawing/2014/main" id="{CD000C11-9E5A-07CC-EDD4-BA605C5A52B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678712" y="1008853"/>
            <a:ext cx="2305194" cy="3207051"/>
          </a:xfrm>
          <a:prstGeom prst="rect">
            <a:avLst/>
          </a:prstGeom>
          <a:ln>
            <a:solidFill>
              <a:schemeClr val="accent1"/>
            </a:solidFill>
          </a:ln>
        </p:spPr>
      </p:pic>
      <p:sp>
        <p:nvSpPr>
          <p:cNvPr id="2" name="Title 1">
            <a:extLst>
              <a:ext uri="{FF2B5EF4-FFF2-40B4-BE49-F238E27FC236}">
                <a16:creationId xmlns:a16="http://schemas.microsoft.com/office/drawing/2014/main" id="{11A0427E-3641-2B4F-AC26-150AED5EBB0C}"/>
              </a:ext>
            </a:extLst>
          </p:cNvPr>
          <p:cNvSpPr>
            <a:spLocks noGrp="1"/>
          </p:cNvSpPr>
          <p:nvPr>
            <p:ph type="title"/>
          </p:nvPr>
        </p:nvSpPr>
        <p:spPr>
          <a:xfrm>
            <a:off x="8110488" y="490163"/>
            <a:ext cx="3197335" cy="745552"/>
          </a:xfrm>
        </p:spPr>
        <p:txBody>
          <a:bodyPr/>
          <a:lstStyle/>
          <a:p>
            <a:pPr algn="just"/>
            <a:r>
              <a:rPr lang="en-US" b="1" dirty="0">
                <a:solidFill>
                  <a:schemeClr val="tx1"/>
                </a:solidFill>
                <a:latin typeface="Montserrat" panose="00000500000000000000" pitchFamily="2" charset="0"/>
              </a:rPr>
              <a:t>Thank you!</a:t>
            </a:r>
          </a:p>
        </p:txBody>
      </p:sp>
      <p:sp>
        <p:nvSpPr>
          <p:cNvPr id="3" name="TextBox 2">
            <a:extLst>
              <a:ext uri="{FF2B5EF4-FFF2-40B4-BE49-F238E27FC236}">
                <a16:creationId xmlns:a16="http://schemas.microsoft.com/office/drawing/2014/main" id="{E6CC3D5B-511F-F4FD-1083-ACD17377BF11}"/>
              </a:ext>
            </a:extLst>
          </p:cNvPr>
          <p:cNvSpPr txBox="1"/>
          <p:nvPr/>
        </p:nvSpPr>
        <p:spPr>
          <a:xfrm>
            <a:off x="8110488" y="1830851"/>
            <a:ext cx="4033077" cy="1908215"/>
          </a:xfrm>
          <a:prstGeom prst="rect">
            <a:avLst/>
          </a:prstGeom>
          <a:noFill/>
        </p:spPr>
        <p:txBody>
          <a:bodyPr wrap="square" rtlCol="0">
            <a:spAutoFit/>
          </a:bodyPr>
          <a:lstStyle/>
          <a:p>
            <a:pPr algn="just"/>
            <a:r>
              <a:rPr lang="en-US" sz="1900" dirty="0">
                <a:latin typeface="Montserrat" panose="00000500000000000000" pitchFamily="2" charset="0"/>
              </a:rPr>
              <a:t>             More information at:</a:t>
            </a:r>
          </a:p>
          <a:p>
            <a:pPr algn="just">
              <a:spcBef>
                <a:spcPts val="1200"/>
              </a:spcBef>
            </a:pPr>
            <a:r>
              <a:rPr lang="en-US" sz="1600" b="1" dirty="0">
                <a:solidFill>
                  <a:srgbClr val="A10D5B"/>
                </a:solidFill>
                <a:latin typeface="Montserrat" panose="00000500000000000000" pitchFamily="2" charset="0"/>
                <a:ea typeface="+mj-ea"/>
                <a:cs typeface="+mj-cs"/>
                <a:hlinkClick r:id="rId5">
                  <a:extLst>
                    <a:ext uri="{A12FA001-AC4F-418D-AE19-62706E023703}">
                      <ahyp:hlinkClr xmlns:ahyp="http://schemas.microsoft.com/office/drawing/2018/hyperlinkcolor" val="tx"/>
                    </a:ext>
                  </a:extLst>
                </a:hlinkClick>
              </a:rPr>
              <a:t>cgiar.org/initiative/nexus-gains</a:t>
            </a:r>
            <a:endParaRPr lang="en-US" sz="1600" b="1" dirty="0">
              <a:solidFill>
                <a:srgbClr val="A10D5B"/>
              </a:solidFill>
              <a:latin typeface="Montserrat" panose="00000500000000000000" pitchFamily="2" charset="0"/>
              <a:ea typeface="+mj-ea"/>
              <a:cs typeface="+mj-cs"/>
            </a:endParaRPr>
          </a:p>
          <a:p>
            <a:pPr algn="just">
              <a:spcBef>
                <a:spcPts val="1200"/>
              </a:spcBef>
            </a:pPr>
            <a:endParaRPr lang="en-US" sz="1600" b="1" dirty="0">
              <a:solidFill>
                <a:srgbClr val="A10D5B"/>
              </a:solidFill>
              <a:latin typeface="Montserrat" panose="00000500000000000000" pitchFamily="2" charset="0"/>
              <a:ea typeface="+mj-ea"/>
              <a:cs typeface="+mj-cs"/>
            </a:endParaRPr>
          </a:p>
          <a:p>
            <a:pPr algn="just">
              <a:spcBef>
                <a:spcPts val="1200"/>
              </a:spcBef>
            </a:pPr>
            <a:r>
              <a:rPr lang="en-GB" sz="1900" dirty="0">
                <a:latin typeface="Montserrat" panose="00000500000000000000" pitchFamily="2" charset="0"/>
              </a:rPr>
              <a:t>Contact: </a:t>
            </a:r>
            <a:r>
              <a:rPr lang="en-GB" sz="1600" b="1" dirty="0">
                <a:solidFill>
                  <a:srgbClr val="A10D5B"/>
                </a:solidFill>
                <a:latin typeface="Montserrat" panose="00000500000000000000" pitchFamily="2" charset="0"/>
                <a:ea typeface="+mj-ea"/>
                <a:cs typeface="+mj-cs"/>
              </a:rPr>
              <a:t>M.McCartney@cgiar.org</a:t>
            </a:r>
            <a:endParaRPr lang="en-US" sz="1600" b="1" dirty="0">
              <a:solidFill>
                <a:srgbClr val="A10D5B"/>
              </a:solidFill>
              <a:latin typeface="Montserrat" panose="00000500000000000000" pitchFamily="2" charset="0"/>
              <a:ea typeface="+mj-ea"/>
              <a:cs typeface="+mj-cs"/>
            </a:endParaRPr>
          </a:p>
          <a:p>
            <a:pPr algn="just"/>
            <a:endParaRPr lang="en-US" dirty="0"/>
          </a:p>
        </p:txBody>
      </p:sp>
      <p:pic>
        <p:nvPicPr>
          <p:cNvPr id="16" name="Graphic 15" descr="Internet outline">
            <a:extLst>
              <a:ext uri="{FF2B5EF4-FFF2-40B4-BE49-F238E27FC236}">
                <a16:creationId xmlns:a16="http://schemas.microsoft.com/office/drawing/2014/main" id="{9A4C984C-EC3E-1640-C32F-CEA3E048CC23}"/>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212088" y="1627626"/>
            <a:ext cx="745552" cy="745552"/>
          </a:xfrm>
          <a:prstGeom prst="rect">
            <a:avLst/>
          </a:prstGeom>
        </p:spPr>
      </p:pic>
      <p:pic>
        <p:nvPicPr>
          <p:cNvPr id="14" name="Picture 13">
            <a:extLst>
              <a:ext uri="{FF2B5EF4-FFF2-40B4-BE49-F238E27FC236}">
                <a16:creationId xmlns:a16="http://schemas.microsoft.com/office/drawing/2014/main" id="{834B1061-9DA5-BCB6-9BB1-2FA56FC957B9}"/>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2998123" y="1689812"/>
            <a:ext cx="2304000" cy="3242223"/>
          </a:xfrm>
          <a:prstGeom prst="rect">
            <a:avLst/>
          </a:prstGeom>
          <a:ln>
            <a:solidFill>
              <a:schemeClr val="accent1"/>
            </a:solidFill>
          </a:ln>
        </p:spPr>
      </p:pic>
      <p:pic>
        <p:nvPicPr>
          <p:cNvPr id="9" name="Picture 8">
            <a:extLst>
              <a:ext uri="{FF2B5EF4-FFF2-40B4-BE49-F238E27FC236}">
                <a16:creationId xmlns:a16="http://schemas.microsoft.com/office/drawing/2014/main" id="{7F958F6A-A318-8E7C-CA63-8F524919037E}"/>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559" r="291" b="555"/>
          <a:stretch/>
        </p:blipFill>
        <p:spPr>
          <a:xfrm>
            <a:off x="4375723" y="1917119"/>
            <a:ext cx="2304000" cy="3235651"/>
          </a:xfrm>
          <a:prstGeom prst="rect">
            <a:avLst/>
          </a:prstGeom>
          <a:ln>
            <a:solidFill>
              <a:schemeClr val="accent1"/>
            </a:solidFill>
          </a:ln>
        </p:spPr>
      </p:pic>
      <p:pic>
        <p:nvPicPr>
          <p:cNvPr id="15" name="Picture 14">
            <a:extLst>
              <a:ext uri="{FF2B5EF4-FFF2-40B4-BE49-F238E27FC236}">
                <a16:creationId xmlns:a16="http://schemas.microsoft.com/office/drawing/2014/main" id="{D68B232F-8792-9101-3234-B2F8DF3EEE1F}"/>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5635751" y="3056235"/>
            <a:ext cx="2304000" cy="2967773"/>
          </a:xfrm>
          <a:prstGeom prst="rect">
            <a:avLst/>
          </a:prstGeom>
          <a:ln>
            <a:solidFill>
              <a:schemeClr val="accent1"/>
            </a:solidFill>
          </a:ln>
        </p:spPr>
      </p:pic>
      <p:sp>
        <p:nvSpPr>
          <p:cNvPr id="7" name="TextBox 6">
            <a:extLst>
              <a:ext uri="{FF2B5EF4-FFF2-40B4-BE49-F238E27FC236}">
                <a16:creationId xmlns:a16="http://schemas.microsoft.com/office/drawing/2014/main" id="{C671374C-35CA-B4E1-AEE4-A2CADA03CB67}"/>
              </a:ext>
            </a:extLst>
          </p:cNvPr>
          <p:cNvSpPr txBox="1"/>
          <p:nvPr/>
        </p:nvSpPr>
        <p:spPr>
          <a:xfrm>
            <a:off x="8110487" y="4010189"/>
            <a:ext cx="3668557" cy="2677656"/>
          </a:xfrm>
          <a:prstGeom prst="rect">
            <a:avLst/>
          </a:prstGeom>
          <a:noFill/>
        </p:spPr>
        <p:txBody>
          <a:bodyPr wrap="square">
            <a:spAutoFit/>
          </a:bodyPr>
          <a:lstStyle/>
          <a:p>
            <a:r>
              <a:rPr lang="en-US" dirty="0">
                <a:solidFill>
                  <a:srgbClr val="000000"/>
                </a:solidFill>
                <a:latin typeface="Calibri" panose="020F0502020204030204" pitchFamily="34" charset="0"/>
                <a:ea typeface="Calibri" panose="020F0502020204030204" pitchFamily="34" charset="0"/>
              </a:rPr>
              <a:t>This work was carried out under the CGIAR Initiative on NEXUS Gains, which is grateful for the support of CGIAR Trust Fund contributors: </a:t>
            </a:r>
            <a:r>
              <a:rPr lang="en-US" u="sng" dirty="0">
                <a:solidFill>
                  <a:srgbClr val="0000FF"/>
                </a:solidFill>
                <a:latin typeface="Calibri" panose="020F0502020204030204" pitchFamily="34" charset="0"/>
                <a:ea typeface="Calibri" panose="020F0502020204030204" pitchFamily="34" charset="0"/>
                <a:hlinkClick r:id="rId11"/>
              </a:rPr>
              <a:t>www.cgiar.org/funders</a:t>
            </a:r>
            <a:endParaRPr lang="en-US" u="sng" dirty="0">
              <a:solidFill>
                <a:srgbClr val="0000FF"/>
              </a:solidFill>
              <a:latin typeface="Calibri" panose="020F0502020204030204" pitchFamily="34" charset="0"/>
              <a:ea typeface="Calibri" panose="020F0502020204030204" pitchFamily="34" charset="0"/>
            </a:endParaRPr>
          </a:p>
          <a:p>
            <a:endParaRPr lang="en-US" u="sng" dirty="0">
              <a:solidFill>
                <a:srgbClr val="0000FF"/>
              </a:solidFill>
              <a:latin typeface="Calibri" panose="020F0502020204030204" pitchFamily="34" charset="0"/>
              <a:ea typeface="Calibri" panose="020F0502020204030204" pitchFamily="34" charset="0"/>
            </a:endParaRPr>
          </a:p>
          <a:p>
            <a:r>
              <a:rPr lang="en-GB" sz="1200" b="0" i="0" u="none" strike="noStrike" baseline="0" dirty="0">
                <a:solidFill>
                  <a:srgbClr val="2D2D2C"/>
                </a:solidFill>
                <a:latin typeface="Avenir LT Std 45 Book"/>
              </a:rPr>
              <a:t>© 2024 International Water Management Institute. Some rights reserved.</a:t>
            </a:r>
          </a:p>
          <a:p>
            <a:r>
              <a:rPr lang="en-GB" sz="1200" b="0" i="0" u="none" strike="noStrike" baseline="0" dirty="0">
                <a:solidFill>
                  <a:srgbClr val="2D2D2C"/>
                </a:solidFill>
                <a:latin typeface="Avenir LT Std 45 Book"/>
              </a:rPr>
              <a:t>This work is licensed under a Creative Commons Attribution-</a:t>
            </a:r>
            <a:r>
              <a:rPr lang="en-GB" sz="1200" b="0" i="0" u="none" strike="noStrike" baseline="0" dirty="0" err="1">
                <a:solidFill>
                  <a:srgbClr val="2D2D2C"/>
                </a:solidFill>
                <a:latin typeface="Avenir LT Std 45 Book"/>
              </a:rPr>
              <a:t>Noncommercial</a:t>
            </a:r>
            <a:r>
              <a:rPr lang="en-GB" sz="1200" b="0" i="0" u="none" strike="noStrike" baseline="0" dirty="0">
                <a:solidFill>
                  <a:srgbClr val="2D2D2C"/>
                </a:solidFill>
                <a:latin typeface="Avenir LT Std 45 Book"/>
              </a:rPr>
              <a:t> 4.0 International Licence (CC BY-NC 4.0).</a:t>
            </a:r>
            <a:endParaRPr lang="en-US" sz="1200" dirty="0">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9765267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D1391-1761-B146-9BA1-96C5A361DF58}"/>
              </a:ext>
            </a:extLst>
          </p:cNvPr>
          <p:cNvSpPr>
            <a:spLocks noGrp="1"/>
          </p:cNvSpPr>
          <p:nvPr>
            <p:ph type="title"/>
          </p:nvPr>
        </p:nvSpPr>
        <p:spPr>
          <a:xfrm>
            <a:off x="369331" y="451673"/>
            <a:ext cx="9039655" cy="776459"/>
          </a:xfrm>
        </p:spPr>
        <p:txBody>
          <a:bodyPr>
            <a:noAutofit/>
          </a:bodyPr>
          <a:lstStyle/>
          <a:p>
            <a:r>
              <a:rPr lang="en-US" sz="2800" dirty="0"/>
              <a:t>Water/Energy/Food/Environment (WEFE) Nexus Challenges in a Climate Crisis</a:t>
            </a:r>
          </a:p>
        </p:txBody>
      </p:sp>
      <p:pic>
        <p:nvPicPr>
          <p:cNvPr id="9" name="Picture 8">
            <a:extLst>
              <a:ext uri="{FF2B5EF4-FFF2-40B4-BE49-F238E27FC236}">
                <a16:creationId xmlns:a16="http://schemas.microsoft.com/office/drawing/2014/main" id="{ABEDBE4A-411D-436B-BBE8-A963B6BD53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0274" y="1514415"/>
            <a:ext cx="9577767" cy="5197455"/>
          </a:xfrm>
          <a:prstGeom prst="rect">
            <a:avLst/>
          </a:prstGeom>
        </p:spPr>
      </p:pic>
      <p:sp>
        <p:nvSpPr>
          <p:cNvPr id="11" name="TextBox 10">
            <a:extLst>
              <a:ext uri="{FF2B5EF4-FFF2-40B4-BE49-F238E27FC236}">
                <a16:creationId xmlns:a16="http://schemas.microsoft.com/office/drawing/2014/main" id="{0C119B42-8B3F-4AC2-B7F0-8FF780BC833A}"/>
              </a:ext>
            </a:extLst>
          </p:cNvPr>
          <p:cNvSpPr txBox="1"/>
          <p:nvPr/>
        </p:nvSpPr>
        <p:spPr>
          <a:xfrm>
            <a:off x="295282" y="6565741"/>
            <a:ext cx="9113704" cy="292259"/>
          </a:xfrm>
          <a:prstGeom prst="rect">
            <a:avLst/>
          </a:prstGeom>
          <a:noFill/>
        </p:spPr>
        <p:txBody>
          <a:bodyPr wrap="square">
            <a:spAutoFit/>
          </a:bodyPr>
          <a:lstStyle/>
          <a:p>
            <a:pPr marL="0" marR="0">
              <a:lnSpc>
                <a:spcPct val="115000"/>
              </a:lnSpc>
              <a:spcBef>
                <a:spcPts val="0"/>
              </a:spcBef>
              <a:spcAft>
                <a:spcPts val="0"/>
              </a:spcAft>
            </a:pPr>
            <a:r>
              <a:rPr lang="en-US" sz="1200" dirty="0">
                <a:effectLst/>
                <a:latin typeface="Calibri" panose="020F0502020204030204" pitchFamily="34" charset="0"/>
                <a:ea typeface="Times New Roman" panose="02020603050405020304" pitchFamily="18" charset="0"/>
                <a:cs typeface="Calibri" panose="020F0502020204030204" pitchFamily="34" charset="0"/>
              </a:rPr>
              <a:t>Source: </a:t>
            </a:r>
            <a:r>
              <a:rPr lang="en-US" sz="1200" u="sng" dirty="0">
                <a:solidFill>
                  <a:srgbClr val="0000FF"/>
                </a:solidFill>
                <a:effectLst/>
                <a:latin typeface="Calibri" panose="020F0502020204030204" pitchFamily="34" charset="0"/>
                <a:ea typeface="Times New Roman" panose="02020603050405020304" pitchFamily="18" charset="0"/>
                <a:cs typeface="Calibri" panose="020F0502020204030204" pitchFamily="34" charset="0"/>
                <a:hlinkClick r:id="rId4"/>
              </a:rPr>
              <a:t>Headey and Hirvonen (2022)</a:t>
            </a:r>
            <a:r>
              <a:rPr lang="en-US" sz="1200" dirty="0">
                <a:effectLst/>
                <a:latin typeface="Calibri" panose="020F0502020204030204" pitchFamily="34" charset="0"/>
                <a:ea typeface="Times New Roman" panose="02020603050405020304" pitchFamily="18" charset="0"/>
                <a:cs typeface="Calibri" panose="020F0502020204030204" pitchFamily="34" charset="0"/>
              </a:rPr>
              <a:t> using data from FAO, the World Bank and the IMF.</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0232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D8FA4D29-9BE5-0E02-C3F1-6FD70542A7C2}"/>
              </a:ext>
            </a:extLst>
          </p:cNvPr>
          <p:cNvSpPr txBox="1">
            <a:spLocks/>
          </p:cNvSpPr>
          <p:nvPr/>
        </p:nvSpPr>
        <p:spPr>
          <a:xfrm>
            <a:off x="362373" y="60386"/>
            <a:ext cx="11829627" cy="1263158"/>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3200" b="1" i="0" kern="1200">
                <a:solidFill>
                  <a:schemeClr val="tx1"/>
                </a:solidFill>
                <a:latin typeface="Montserrat" pitchFamily="2" charset="77"/>
                <a:ea typeface="Montserrat" pitchFamily="2" charset="77"/>
                <a:cs typeface="Calibri" charset="0"/>
              </a:defRPr>
            </a:lvl1pPr>
          </a:lstStyle>
          <a:p>
            <a:r>
              <a:rPr lang="en-GB" dirty="0"/>
              <a:t>Pursuing single sector objectives often hinders development</a:t>
            </a:r>
            <a:endParaRPr lang="en-US" dirty="0"/>
          </a:p>
        </p:txBody>
      </p:sp>
      <p:sp>
        <p:nvSpPr>
          <p:cNvPr id="5" name="TextBox 4">
            <a:extLst>
              <a:ext uri="{FF2B5EF4-FFF2-40B4-BE49-F238E27FC236}">
                <a16:creationId xmlns:a16="http://schemas.microsoft.com/office/drawing/2014/main" id="{7D013012-2262-2EA1-1ADE-3331D252AA30}"/>
              </a:ext>
            </a:extLst>
          </p:cNvPr>
          <p:cNvSpPr txBox="1"/>
          <p:nvPr/>
        </p:nvSpPr>
        <p:spPr>
          <a:xfrm>
            <a:off x="1018540" y="3534491"/>
            <a:ext cx="4572000" cy="2031325"/>
          </a:xfrm>
          <a:prstGeom prst="rect">
            <a:avLst/>
          </a:prstGeom>
          <a:noFill/>
        </p:spPr>
        <p:txBody>
          <a:bodyPr wrap="square">
            <a:spAutoFit/>
          </a:bodyPr>
          <a:lstStyle/>
          <a:p>
            <a:r>
              <a:rPr lang="en-US" sz="1800" b="1" i="0" u="none" strike="noStrike" baseline="0" dirty="0">
                <a:solidFill>
                  <a:srgbClr val="000000"/>
                </a:solidFill>
                <a:latin typeface="Calibri" panose="020F0502020204030204" pitchFamily="34" charset="0"/>
              </a:rPr>
              <a:t>Example: Increasing electricity production</a:t>
            </a:r>
            <a:endParaRPr lang="en-US" sz="1800" b="0" i="0" u="none" strike="noStrike" baseline="0" dirty="0">
              <a:solidFill>
                <a:srgbClr val="000000"/>
              </a:solidFill>
              <a:latin typeface="Calibri" panose="020F0502020204030204" pitchFamily="34" charset="0"/>
            </a:endParaRPr>
          </a:p>
          <a:p>
            <a:pPr marL="285750" indent="-285750">
              <a:buFont typeface="Arial" panose="020B0604020202020204" pitchFamily="34" charset="0"/>
              <a:buChar char="•"/>
            </a:pPr>
            <a:r>
              <a:rPr lang="en-GB" sz="1800" b="0" i="0" u="none" strike="noStrike" baseline="0" dirty="0">
                <a:solidFill>
                  <a:srgbClr val="000000"/>
                </a:solidFill>
                <a:latin typeface="Calibri" panose="020F0502020204030204" pitchFamily="34" charset="0"/>
              </a:rPr>
              <a:t>More abstraction of water for cooling </a:t>
            </a:r>
          </a:p>
          <a:p>
            <a:pPr marL="285750" indent="-285750">
              <a:buFont typeface="Arial" panose="020B0604020202020204" pitchFamily="34" charset="0"/>
              <a:buChar char="•"/>
            </a:pPr>
            <a:r>
              <a:rPr lang="en-GB" sz="1800" b="0" i="0" u="none" strike="noStrike" baseline="0" dirty="0">
                <a:solidFill>
                  <a:srgbClr val="000000"/>
                </a:solidFill>
                <a:latin typeface="Calibri" panose="020F0502020204030204" pitchFamily="34" charset="0"/>
              </a:rPr>
              <a:t>Less water for other sectors and the environment</a:t>
            </a:r>
          </a:p>
          <a:p>
            <a:pPr marL="285750" indent="-285750">
              <a:buFont typeface="Arial" panose="020B0604020202020204" pitchFamily="34" charset="0"/>
              <a:buChar char="•"/>
            </a:pPr>
            <a:r>
              <a:rPr lang="en-GB" dirty="0">
                <a:solidFill>
                  <a:srgbClr val="000000"/>
                </a:solidFill>
                <a:latin typeface="Calibri" panose="020F0502020204030204" pitchFamily="34" charset="0"/>
              </a:rPr>
              <a:t>Increased GHG emissions </a:t>
            </a:r>
            <a:endParaRPr lang="en-GB" sz="1800" b="0" i="0" u="none" strike="noStrike" baseline="0" dirty="0">
              <a:solidFill>
                <a:srgbClr val="000000"/>
              </a:solidFill>
              <a:latin typeface="Calibri" panose="020F0502020204030204" pitchFamily="34" charset="0"/>
            </a:endParaRPr>
          </a:p>
          <a:p>
            <a:pPr marL="285750" indent="-285750">
              <a:buFont typeface="Arial" panose="020B0604020202020204" pitchFamily="34" charset="0"/>
              <a:buChar char="•"/>
            </a:pPr>
            <a:r>
              <a:rPr lang="en-US" sz="1800" b="0" i="0" u="none" strike="noStrike" baseline="0" dirty="0">
                <a:solidFill>
                  <a:srgbClr val="000000"/>
                </a:solidFill>
                <a:latin typeface="Calibri" panose="020F0502020204030204" pitchFamily="34" charset="0"/>
              </a:rPr>
              <a:t>Less water security</a:t>
            </a:r>
          </a:p>
          <a:p>
            <a:pPr marL="285750" indent="-285750">
              <a:buFont typeface="Arial" panose="020B0604020202020204" pitchFamily="34" charset="0"/>
              <a:buChar char="•"/>
            </a:pPr>
            <a:r>
              <a:rPr lang="en-US" dirty="0">
                <a:solidFill>
                  <a:srgbClr val="000000"/>
                </a:solidFill>
                <a:latin typeface="Calibri" panose="020F0502020204030204" pitchFamily="34" charset="0"/>
              </a:rPr>
              <a:t>Less environmental security </a:t>
            </a:r>
            <a:endParaRPr lang="en-US" sz="1800" b="0" i="0" u="none" strike="noStrike" baseline="0" dirty="0">
              <a:solidFill>
                <a:srgbClr val="000000"/>
              </a:solidFill>
              <a:latin typeface="Calibri" panose="020F0502020204030204" pitchFamily="34" charset="0"/>
            </a:endParaRPr>
          </a:p>
        </p:txBody>
      </p:sp>
      <p:sp>
        <p:nvSpPr>
          <p:cNvPr id="6" name="TextBox 5">
            <a:extLst>
              <a:ext uri="{FF2B5EF4-FFF2-40B4-BE49-F238E27FC236}">
                <a16:creationId xmlns:a16="http://schemas.microsoft.com/office/drawing/2014/main" id="{B0B7D775-42AF-2309-5B89-88741237070B}"/>
              </a:ext>
            </a:extLst>
          </p:cNvPr>
          <p:cNvSpPr txBox="1"/>
          <p:nvPr/>
        </p:nvSpPr>
        <p:spPr>
          <a:xfrm>
            <a:off x="5926887" y="3534491"/>
            <a:ext cx="4490720" cy="2585323"/>
          </a:xfrm>
          <a:prstGeom prst="rect">
            <a:avLst/>
          </a:prstGeom>
          <a:noFill/>
        </p:spPr>
        <p:txBody>
          <a:bodyPr wrap="square">
            <a:spAutoFit/>
          </a:bodyPr>
          <a:lstStyle/>
          <a:p>
            <a:r>
              <a:rPr lang="en-US" sz="1800" b="1" i="0" u="none" strike="noStrike" baseline="0" dirty="0">
                <a:solidFill>
                  <a:srgbClr val="000000"/>
                </a:solidFill>
                <a:latin typeface="Calibri" panose="020F0502020204030204" pitchFamily="34" charset="0"/>
              </a:rPr>
              <a:t>Example: Increasing agricultural production</a:t>
            </a:r>
            <a:endParaRPr lang="en-US" sz="1800" b="0" i="0" u="none" strike="noStrike" baseline="0" dirty="0">
              <a:solidFill>
                <a:srgbClr val="000000"/>
              </a:solidFill>
              <a:latin typeface="Calibri" panose="020F0502020204030204" pitchFamily="34" charset="0"/>
            </a:endParaRPr>
          </a:p>
          <a:p>
            <a:pPr marL="285750" indent="-285750">
              <a:buFont typeface="Arial" panose="020B0604020202020204" pitchFamily="34" charset="0"/>
              <a:buChar char="•"/>
            </a:pPr>
            <a:r>
              <a:rPr lang="en-GB" sz="1800" b="0" i="0" u="none" strike="noStrike" baseline="0" dirty="0">
                <a:solidFill>
                  <a:srgbClr val="000000"/>
                </a:solidFill>
                <a:latin typeface="Calibri" panose="020F0502020204030204" pitchFamily="34" charset="0"/>
              </a:rPr>
              <a:t>More land used for growing food</a:t>
            </a:r>
          </a:p>
          <a:p>
            <a:pPr marL="285750" indent="-285750">
              <a:buFont typeface="Arial" panose="020B0604020202020204" pitchFamily="34" charset="0"/>
              <a:buChar char="•"/>
            </a:pPr>
            <a:r>
              <a:rPr lang="en-GB" sz="1800" b="0" i="0" u="none" strike="noStrike" baseline="0" dirty="0">
                <a:solidFill>
                  <a:srgbClr val="000000"/>
                </a:solidFill>
                <a:latin typeface="Calibri" panose="020F0502020204030204" pitchFamily="34" charset="0"/>
              </a:rPr>
              <a:t>Competition over land resources (</a:t>
            </a:r>
            <a:r>
              <a:rPr lang="en-GB" sz="1800" b="0" i="0" u="none" strike="noStrike" baseline="0" dirty="0" err="1">
                <a:solidFill>
                  <a:srgbClr val="000000"/>
                </a:solidFill>
                <a:latin typeface="Calibri" panose="020F0502020204030204" pitchFamily="34" charset="0"/>
              </a:rPr>
              <a:t>eg.biofuels</a:t>
            </a:r>
            <a:r>
              <a:rPr lang="en-GB" sz="1800" b="0" i="0" u="none" strike="noStrike" baseline="0" dirty="0">
                <a:solidFill>
                  <a:srgbClr val="000000"/>
                </a:solidFill>
                <a:latin typeface="Calibri" panose="020F0502020204030204" pitchFamily="34" charset="0"/>
              </a:rPr>
              <a:t> vs. crops as food)</a:t>
            </a:r>
          </a:p>
          <a:p>
            <a:pPr marL="285750" indent="-285750">
              <a:buFont typeface="Arial" panose="020B0604020202020204" pitchFamily="34" charset="0"/>
              <a:buChar char="•"/>
            </a:pPr>
            <a:r>
              <a:rPr lang="en-US" sz="1800" b="0" i="0" u="none" strike="noStrike" baseline="0" dirty="0">
                <a:solidFill>
                  <a:srgbClr val="000000"/>
                </a:solidFill>
                <a:latin typeface="Calibri" panose="020F0502020204030204" pitchFamily="34" charset="0"/>
              </a:rPr>
              <a:t>More use of </a:t>
            </a:r>
            <a:r>
              <a:rPr lang="en-US" dirty="0">
                <a:solidFill>
                  <a:srgbClr val="000000"/>
                </a:solidFill>
                <a:latin typeface="Calibri" panose="020F0502020204030204" pitchFamily="34" charset="0"/>
              </a:rPr>
              <a:t>agrochemicals</a:t>
            </a:r>
            <a:endParaRPr lang="en-US" sz="1800" b="0" i="0" u="none" strike="noStrike" baseline="0" dirty="0">
              <a:solidFill>
                <a:srgbClr val="000000"/>
              </a:solidFill>
              <a:latin typeface="Calibri" panose="020F0502020204030204" pitchFamily="34" charset="0"/>
            </a:endParaRPr>
          </a:p>
          <a:p>
            <a:pPr marL="285750" indent="-285750">
              <a:buFont typeface="Arial" panose="020B0604020202020204" pitchFamily="34" charset="0"/>
              <a:buChar char="•"/>
            </a:pPr>
            <a:r>
              <a:rPr lang="en-US" sz="1800" b="0" i="0" u="none" strike="noStrike" baseline="0" dirty="0">
                <a:solidFill>
                  <a:srgbClr val="000000"/>
                </a:solidFill>
                <a:latin typeface="Calibri" panose="020F0502020204030204" pitchFamily="34" charset="0"/>
              </a:rPr>
              <a:t>Contamination of water resources</a:t>
            </a:r>
          </a:p>
          <a:p>
            <a:pPr marL="285750" indent="-285750">
              <a:buFont typeface="Arial" panose="020B0604020202020204" pitchFamily="34" charset="0"/>
              <a:buChar char="•"/>
            </a:pPr>
            <a:r>
              <a:rPr lang="en-US" dirty="0">
                <a:solidFill>
                  <a:srgbClr val="000000"/>
                </a:solidFill>
                <a:latin typeface="Calibri" panose="020F0502020204030204" pitchFamily="34" charset="0"/>
              </a:rPr>
              <a:t>Increased GHG emissions </a:t>
            </a:r>
            <a:endParaRPr lang="en-US" sz="1800" b="0" i="0" u="none" strike="noStrike" baseline="0" dirty="0">
              <a:solidFill>
                <a:srgbClr val="000000"/>
              </a:solidFill>
              <a:latin typeface="Calibri" panose="020F0502020204030204" pitchFamily="34" charset="0"/>
            </a:endParaRPr>
          </a:p>
          <a:p>
            <a:pPr marL="285750" indent="-285750">
              <a:buFont typeface="Arial" panose="020B0604020202020204" pitchFamily="34" charset="0"/>
              <a:buChar char="•"/>
            </a:pPr>
            <a:r>
              <a:rPr lang="en-US" sz="1800" b="0" i="0" u="none" strike="noStrike" baseline="0" dirty="0">
                <a:solidFill>
                  <a:srgbClr val="000000"/>
                </a:solidFill>
                <a:latin typeface="Calibri" panose="020F0502020204030204" pitchFamily="34" charset="0"/>
              </a:rPr>
              <a:t>Less water security </a:t>
            </a:r>
          </a:p>
          <a:p>
            <a:pPr marL="285750" indent="-285750">
              <a:buFont typeface="Arial" panose="020B0604020202020204" pitchFamily="34" charset="0"/>
              <a:buChar char="•"/>
            </a:pPr>
            <a:r>
              <a:rPr lang="en-US" dirty="0">
                <a:solidFill>
                  <a:srgbClr val="000000"/>
                </a:solidFill>
                <a:latin typeface="Calibri" panose="020F0502020204030204" pitchFamily="34" charset="0"/>
              </a:rPr>
              <a:t>Less environmental security </a:t>
            </a:r>
            <a:endParaRPr lang="en-US" sz="1800" b="0" i="0" u="none" strike="noStrike" baseline="0" dirty="0">
              <a:solidFill>
                <a:srgbClr val="000000"/>
              </a:solidFill>
              <a:latin typeface="Calibri" panose="020F0502020204030204" pitchFamily="34" charset="0"/>
            </a:endParaRPr>
          </a:p>
        </p:txBody>
      </p:sp>
      <p:sp>
        <p:nvSpPr>
          <p:cNvPr id="7" name="TextBox 6">
            <a:extLst>
              <a:ext uri="{FF2B5EF4-FFF2-40B4-BE49-F238E27FC236}">
                <a16:creationId xmlns:a16="http://schemas.microsoft.com/office/drawing/2014/main" id="{1A8AFADA-A848-E5F5-3D2D-337EB6AAC063}"/>
              </a:ext>
            </a:extLst>
          </p:cNvPr>
          <p:cNvSpPr txBox="1"/>
          <p:nvPr/>
        </p:nvSpPr>
        <p:spPr>
          <a:xfrm>
            <a:off x="901700" y="6204298"/>
            <a:ext cx="4688840" cy="369332"/>
          </a:xfrm>
          <a:prstGeom prst="rect">
            <a:avLst/>
          </a:prstGeom>
          <a:noFill/>
        </p:spPr>
        <p:txBody>
          <a:bodyPr wrap="square">
            <a:spAutoFit/>
          </a:bodyPr>
          <a:lstStyle/>
          <a:p>
            <a:r>
              <a:rPr lang="en-GB" sz="1800" b="0" i="0" u="none" strike="noStrike" baseline="0" dirty="0">
                <a:solidFill>
                  <a:srgbClr val="996532"/>
                </a:solidFill>
                <a:latin typeface="Wingdings" panose="05000000000000000000" pitchFamily="2" charset="2"/>
              </a:rPr>
              <a:t></a:t>
            </a:r>
            <a:r>
              <a:rPr lang="en-GB" sz="1800" b="0" i="0" u="none" strike="noStrike" baseline="0" dirty="0">
                <a:solidFill>
                  <a:srgbClr val="996532"/>
                </a:solidFill>
                <a:latin typeface="Calibri" panose="020F0502020204030204" pitchFamily="34" charset="0"/>
              </a:rPr>
              <a:t>Need for a systematic WEF Nexus approach!</a:t>
            </a:r>
            <a:endParaRPr lang="en-US" dirty="0"/>
          </a:p>
        </p:txBody>
      </p:sp>
      <p:pic>
        <p:nvPicPr>
          <p:cNvPr id="8" name="Picture 2" descr="Powering buildings with electricity from power plant station outline concept. Energy distribution with transmission lines vector illustration. Household electrical supply facility in urban environment">
            <a:extLst>
              <a:ext uri="{FF2B5EF4-FFF2-40B4-BE49-F238E27FC236}">
                <a16:creationId xmlns:a16="http://schemas.microsoft.com/office/drawing/2014/main" id="{B9C570BB-460C-FA57-BBDA-F5231E82C312}"/>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95877" y="1956854"/>
            <a:ext cx="2973070" cy="147652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Free vector colorful agriculture and farming concept">
            <a:extLst>
              <a:ext uri="{FF2B5EF4-FFF2-40B4-BE49-F238E27FC236}">
                <a16:creationId xmlns:a16="http://schemas.microsoft.com/office/drawing/2014/main" id="{8F7D4886-09C5-CAEE-9570-46DD681D5C78}"/>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686608" y="1597536"/>
            <a:ext cx="2212714" cy="18358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66321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47122-13D0-0446-A2C6-B52AF3CB1E5C}"/>
              </a:ext>
            </a:extLst>
          </p:cNvPr>
          <p:cNvSpPr>
            <a:spLocks noGrp="1"/>
          </p:cNvSpPr>
          <p:nvPr>
            <p:ph type="title"/>
          </p:nvPr>
        </p:nvSpPr>
        <p:spPr>
          <a:xfrm>
            <a:off x="420129" y="371743"/>
            <a:ext cx="9039655" cy="569506"/>
          </a:xfrm>
        </p:spPr>
        <p:txBody>
          <a:bodyPr>
            <a:normAutofit/>
          </a:bodyPr>
          <a:lstStyle/>
          <a:p>
            <a:r>
              <a:rPr lang="en-GB" dirty="0"/>
              <a:t>NEXUS Gains</a:t>
            </a:r>
            <a:r>
              <a:rPr lang="en-US" dirty="0"/>
              <a:t> </a:t>
            </a:r>
          </a:p>
        </p:txBody>
      </p:sp>
      <p:sp>
        <p:nvSpPr>
          <p:cNvPr id="3" name="Content Placeholder 2">
            <a:extLst>
              <a:ext uri="{FF2B5EF4-FFF2-40B4-BE49-F238E27FC236}">
                <a16:creationId xmlns:a16="http://schemas.microsoft.com/office/drawing/2014/main" id="{D55903F7-BD8E-A140-B5DE-83D703F506A5}"/>
              </a:ext>
            </a:extLst>
          </p:cNvPr>
          <p:cNvSpPr>
            <a:spLocks noGrp="1"/>
          </p:cNvSpPr>
          <p:nvPr>
            <p:ph idx="1"/>
          </p:nvPr>
        </p:nvSpPr>
        <p:spPr/>
        <p:txBody>
          <a:bodyPr vert="horz" lIns="91440" tIns="45720" rIns="91440" bIns="45720" rtlCol="0" anchor="t">
            <a:normAutofit/>
          </a:bodyPr>
          <a:lstStyle/>
          <a:p>
            <a:pPr marL="342900" indent="-342900">
              <a:buFont typeface="Wingdings,Sans-Serif"/>
              <a:buChar char="Ø"/>
            </a:pPr>
            <a:endParaRPr lang="en-US" dirty="0"/>
          </a:p>
          <a:p>
            <a:pPr marL="285750" indent="-285750">
              <a:buFont typeface="Arial,Sans-Serif"/>
              <a:buChar char="•"/>
            </a:pPr>
            <a:endParaRPr lang="en-US" dirty="0">
              <a:latin typeface="Montserrat"/>
            </a:endParaRPr>
          </a:p>
        </p:txBody>
      </p:sp>
      <p:sp>
        <p:nvSpPr>
          <p:cNvPr id="4" name="Content Placeholder 4">
            <a:extLst>
              <a:ext uri="{FF2B5EF4-FFF2-40B4-BE49-F238E27FC236}">
                <a16:creationId xmlns:a16="http://schemas.microsoft.com/office/drawing/2014/main" id="{C70D7722-9AB6-6412-DE57-BF89443534CA}"/>
              </a:ext>
            </a:extLst>
          </p:cNvPr>
          <p:cNvSpPr txBox="1">
            <a:spLocks/>
          </p:cNvSpPr>
          <p:nvPr/>
        </p:nvSpPr>
        <p:spPr>
          <a:xfrm>
            <a:off x="0" y="1358782"/>
            <a:ext cx="8073292" cy="5428098"/>
          </a:xfrm>
          <a:prstGeom prst="rect">
            <a:avLst/>
          </a:prstGeom>
        </p:spPr>
        <p:txBody>
          <a:bodyPr vert="horz" lIns="91440" tIns="45720" rIns="91440" bIns="45720" rtlCol="0" anchor="t">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chemeClr val="tx1">
                    <a:lumMod val="50000"/>
                    <a:lumOff val="50000"/>
                  </a:schemeClr>
                </a:solidFill>
                <a:latin typeface="Montserrat" pitchFamily="2" charset="77"/>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chemeClr val="tx1">
                    <a:lumMod val="50000"/>
                    <a:lumOff val="50000"/>
                  </a:schemeClr>
                </a:solidFill>
                <a:latin typeface="Montserrat" pitchFamily="2" charset="77"/>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chemeClr val="tx1">
                    <a:lumMod val="50000"/>
                    <a:lumOff val="50000"/>
                  </a:schemeClr>
                </a:solidFill>
                <a:latin typeface="Montserrat" pitchFamily="2" charset="77"/>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chemeClr val="tx1">
                    <a:lumMod val="50000"/>
                    <a:lumOff val="50000"/>
                  </a:schemeClr>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800100" indent="-571500">
              <a:lnSpc>
                <a:spcPct val="120000"/>
              </a:lnSpc>
              <a:spcBef>
                <a:spcPts val="900"/>
              </a:spcBef>
              <a:buFont typeface="Wingdings" panose="05000000000000000000" pitchFamily="2" charset="2"/>
              <a:buChar char="Ø"/>
              <a:tabLst>
                <a:tab pos="2477770" algn="l"/>
              </a:tabLst>
            </a:pPr>
            <a:endParaRPr lang="en-US" sz="3800" dirty="0">
              <a:solidFill>
                <a:schemeClr val="tx1"/>
              </a:solidFill>
              <a:latin typeface="Montserrat" panose="00000500000000000000" pitchFamily="2" charset="0"/>
              <a:cs typeface="Arial"/>
            </a:endParaRPr>
          </a:p>
        </p:txBody>
      </p:sp>
      <p:sp>
        <p:nvSpPr>
          <p:cNvPr id="6" name="TextBox 5">
            <a:extLst>
              <a:ext uri="{FF2B5EF4-FFF2-40B4-BE49-F238E27FC236}">
                <a16:creationId xmlns:a16="http://schemas.microsoft.com/office/drawing/2014/main" id="{3571D769-6D84-267D-9872-6F84C012E94D}"/>
              </a:ext>
            </a:extLst>
          </p:cNvPr>
          <p:cNvSpPr txBox="1"/>
          <p:nvPr/>
        </p:nvSpPr>
        <p:spPr>
          <a:xfrm>
            <a:off x="7899897" y="4717059"/>
            <a:ext cx="3902498" cy="1697901"/>
          </a:xfrm>
          <a:prstGeom prst="rect">
            <a:avLst/>
          </a:prstGeom>
          <a:noFill/>
        </p:spPr>
        <p:txBody>
          <a:bodyPr wrap="square" rtlCol="0">
            <a:spAutoFit/>
          </a:bodyPr>
          <a:lstStyle/>
          <a:p>
            <a:pPr>
              <a:spcAft>
                <a:spcPts val="1000"/>
              </a:spcAft>
            </a:pPr>
            <a:r>
              <a:rPr lang="en-US" sz="1600" b="1" dirty="0">
                <a:solidFill>
                  <a:srgbClr val="A10D5B"/>
                </a:solidFill>
                <a:latin typeface="Montserrat" panose="00000500000000000000" pitchFamily="2" charset="0"/>
              </a:rPr>
              <a:t>Focus Basins: </a:t>
            </a:r>
            <a:r>
              <a:rPr lang="en-US" sz="1600" dirty="0">
                <a:latin typeface="Montserrat" panose="00000500000000000000" pitchFamily="2" charset="0"/>
              </a:rPr>
              <a:t>Limpopo/</a:t>
            </a:r>
            <a:r>
              <a:rPr lang="en-US" sz="1600" dirty="0" err="1">
                <a:latin typeface="Montserrat" panose="00000500000000000000" pitchFamily="2" charset="0"/>
              </a:rPr>
              <a:t>Incomati</a:t>
            </a:r>
            <a:r>
              <a:rPr lang="en-US" sz="1600" dirty="0">
                <a:latin typeface="Montserrat" panose="00000500000000000000" pitchFamily="2" charset="0"/>
              </a:rPr>
              <a:t>, Blue Nile, Aral Sea, Indus and Ganges</a:t>
            </a:r>
          </a:p>
          <a:p>
            <a:r>
              <a:rPr lang="en-US" sz="1600" b="1" dirty="0">
                <a:solidFill>
                  <a:srgbClr val="A10D5B"/>
                </a:solidFill>
                <a:latin typeface="Montserrat" panose="00000500000000000000" pitchFamily="2" charset="0"/>
              </a:rPr>
              <a:t>Target countries: </a:t>
            </a:r>
            <a:r>
              <a:rPr lang="en-US" sz="1600" b="0" i="0" u="none" strike="noStrike" baseline="0" dirty="0">
                <a:latin typeface="Montserrat" panose="00000500000000000000" pitchFamily="2" charset="0"/>
              </a:rPr>
              <a:t>Ethiopia; India; Nepal; Pakistan; South Africa; Sudan; Uzbekistan; Zimbabwe</a:t>
            </a:r>
            <a:endParaRPr lang="en-US" sz="1600" dirty="0">
              <a:latin typeface="Montserrat" panose="00000500000000000000" pitchFamily="2" charset="0"/>
            </a:endParaRPr>
          </a:p>
        </p:txBody>
      </p:sp>
      <p:sp>
        <p:nvSpPr>
          <p:cNvPr id="9" name="TextBox 8">
            <a:extLst>
              <a:ext uri="{FF2B5EF4-FFF2-40B4-BE49-F238E27FC236}">
                <a16:creationId xmlns:a16="http://schemas.microsoft.com/office/drawing/2014/main" id="{15F6ED4B-5701-24EC-FB84-76404757F58F}"/>
              </a:ext>
            </a:extLst>
          </p:cNvPr>
          <p:cNvSpPr txBox="1"/>
          <p:nvPr/>
        </p:nvSpPr>
        <p:spPr>
          <a:xfrm>
            <a:off x="265168" y="1280221"/>
            <a:ext cx="7634729" cy="4698722"/>
          </a:xfrm>
          <a:prstGeom prst="rect">
            <a:avLst/>
          </a:prstGeom>
          <a:noFill/>
        </p:spPr>
        <p:txBody>
          <a:bodyPr wrap="square">
            <a:spAutoFit/>
          </a:bodyPr>
          <a:lstStyle/>
          <a:p>
            <a:pPr marL="457200" indent="-457200" algn="l">
              <a:spcBef>
                <a:spcPts val="1000"/>
              </a:spcBef>
              <a:spcAft>
                <a:spcPts val="1000"/>
              </a:spcAft>
              <a:buAutoNum type="arabicPeriod"/>
            </a:pPr>
            <a:r>
              <a:rPr lang="en-US" sz="1900" b="1" dirty="0">
                <a:latin typeface="Montserrat" panose="00000500000000000000" pitchFamily="2" charset="0"/>
              </a:rPr>
              <a:t>Analyzing</a:t>
            </a:r>
            <a:r>
              <a:rPr lang="en-US" sz="1900" b="1" i="0" u="none" strike="noStrike" baseline="0" dirty="0">
                <a:solidFill>
                  <a:schemeClr val="tx1"/>
                </a:solidFill>
                <a:latin typeface="Montserrat" panose="00000500000000000000" pitchFamily="2" charset="0"/>
              </a:rPr>
              <a:t> and scaling NEXUS interventions </a:t>
            </a:r>
            <a:r>
              <a:rPr lang="en-US" sz="1900" i="0" u="none" strike="noStrike" baseline="0" dirty="0">
                <a:solidFill>
                  <a:schemeClr val="tx1"/>
                </a:solidFill>
                <a:latin typeface="Montserrat" panose="00000500000000000000" pitchFamily="2" charset="0"/>
              </a:rPr>
              <a:t>Foresight methodologies and trade-off analyses across sectors </a:t>
            </a:r>
          </a:p>
          <a:p>
            <a:pPr marL="457200" indent="-457200" algn="l">
              <a:spcAft>
                <a:spcPts val="1000"/>
              </a:spcAft>
              <a:buAutoNum type="arabicPeriod"/>
            </a:pPr>
            <a:r>
              <a:rPr lang="en-US" sz="1900" b="1" dirty="0">
                <a:solidFill>
                  <a:schemeClr val="tx1"/>
                </a:solidFill>
                <a:latin typeface="Montserrat" panose="00000500000000000000" pitchFamily="2" charset="0"/>
              </a:rPr>
              <a:t>Boosting water productivity and integrated storage management across scales </a:t>
            </a:r>
            <a:r>
              <a:rPr lang="en-US" sz="1900" dirty="0">
                <a:solidFill>
                  <a:schemeClr val="tx1"/>
                </a:solidFill>
                <a:latin typeface="Montserrat" panose="00000500000000000000" pitchFamily="2" charset="0"/>
              </a:rPr>
              <a:t>D</a:t>
            </a:r>
            <a:r>
              <a:rPr lang="en-US" sz="1900" dirty="0">
                <a:latin typeface="Montserrat" panose="00000500000000000000" pitchFamily="2" charset="0"/>
              </a:rPr>
              <a:t>ecision support to enhan</a:t>
            </a:r>
            <a:r>
              <a:rPr lang="en-US" sz="1900" dirty="0">
                <a:solidFill>
                  <a:schemeClr val="tx1"/>
                </a:solidFill>
                <a:latin typeface="Montserrat" panose="00000500000000000000" pitchFamily="2" charset="0"/>
              </a:rPr>
              <a:t>ce water use in agriculture </a:t>
            </a:r>
          </a:p>
          <a:p>
            <a:pPr marL="457200" indent="-457200" algn="l">
              <a:spcAft>
                <a:spcPts val="1000"/>
              </a:spcAft>
              <a:buAutoNum type="arabicPeriod"/>
            </a:pPr>
            <a:r>
              <a:rPr lang="en-US" sz="1900" b="1" dirty="0">
                <a:solidFill>
                  <a:schemeClr val="tx1"/>
                </a:solidFill>
                <a:latin typeface="Montserrat" panose="00000500000000000000" pitchFamily="2" charset="0"/>
              </a:rPr>
              <a:t>Energizing food and water systems </a:t>
            </a:r>
            <a:r>
              <a:rPr lang="en-US" sz="1900" dirty="0">
                <a:solidFill>
                  <a:schemeClr val="tx1"/>
                </a:solidFill>
                <a:latin typeface="Montserrat" panose="00000500000000000000" pitchFamily="2" charset="0"/>
              </a:rPr>
              <a:t>Business and finance models promoting inclusive access to clean energy</a:t>
            </a:r>
            <a:endParaRPr lang="en-US" sz="1900" b="1" dirty="0">
              <a:latin typeface="Montserrat" panose="00000500000000000000" pitchFamily="2" charset="0"/>
            </a:endParaRPr>
          </a:p>
          <a:p>
            <a:pPr marL="457200" indent="-457200" algn="l">
              <a:spcAft>
                <a:spcPts val="1000"/>
              </a:spcAft>
              <a:buAutoNum type="arabicPeriod"/>
            </a:pPr>
            <a:r>
              <a:rPr lang="en-US" sz="1900" b="1" dirty="0">
                <a:solidFill>
                  <a:schemeClr val="tx1"/>
                </a:solidFill>
                <a:latin typeface="Montserrat" panose="00000500000000000000" pitchFamily="2" charset="0"/>
              </a:rPr>
              <a:t>Strengthening multi-stakeholder governance </a:t>
            </a:r>
            <a:r>
              <a:rPr lang="en-US" sz="1900" dirty="0">
                <a:latin typeface="Montserrat" panose="00000500000000000000" pitchFamily="2" charset="0"/>
              </a:rPr>
              <a:t>I</a:t>
            </a:r>
            <a:r>
              <a:rPr lang="en-US" sz="1900" dirty="0">
                <a:solidFill>
                  <a:schemeClr val="tx1"/>
                </a:solidFill>
                <a:latin typeface="Montserrat" panose="00000500000000000000" pitchFamily="2" charset="0"/>
              </a:rPr>
              <a:t>mproving </a:t>
            </a:r>
            <a:r>
              <a:rPr lang="en-US" sz="1900" dirty="0">
                <a:latin typeface="Montserrat" panose="00000500000000000000" pitchFamily="2" charset="0"/>
              </a:rPr>
              <a:t>multistakeholder </a:t>
            </a:r>
            <a:r>
              <a:rPr lang="en-US" sz="1900" dirty="0">
                <a:solidFill>
                  <a:schemeClr val="tx1"/>
                </a:solidFill>
                <a:latin typeface="Montserrat" panose="00000500000000000000" pitchFamily="2" charset="0"/>
              </a:rPr>
              <a:t>governance across WEFE systems</a:t>
            </a:r>
          </a:p>
          <a:p>
            <a:pPr marL="457200" indent="-457200" algn="l">
              <a:spcAft>
                <a:spcPts val="1000"/>
              </a:spcAft>
              <a:buAutoNum type="arabicPeriod"/>
            </a:pPr>
            <a:r>
              <a:rPr lang="en-US" sz="1900" b="1" dirty="0">
                <a:solidFill>
                  <a:schemeClr val="tx1"/>
                </a:solidFill>
                <a:latin typeface="Montserrat" panose="00000500000000000000" pitchFamily="2" charset="0"/>
              </a:rPr>
              <a:t>Developing WEFE capacity, including emerging women leaders</a:t>
            </a:r>
            <a:r>
              <a:rPr lang="en-US" sz="1900" dirty="0">
                <a:solidFill>
                  <a:schemeClr val="tx1"/>
                </a:solidFill>
                <a:latin typeface="Montserrat" panose="00000500000000000000" pitchFamily="2" charset="0"/>
              </a:rPr>
              <a:t> Training resources for including on gender equality and social inclusion in nexus approaches</a:t>
            </a:r>
          </a:p>
        </p:txBody>
      </p:sp>
      <p:pic>
        <p:nvPicPr>
          <p:cNvPr id="7" name="Picture 6">
            <a:extLst>
              <a:ext uri="{FF2B5EF4-FFF2-40B4-BE49-F238E27FC236}">
                <a16:creationId xmlns:a16="http://schemas.microsoft.com/office/drawing/2014/main" id="{B15AA8B7-E0BB-0D06-18F7-F7106DD76EF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99897" y="1568927"/>
            <a:ext cx="3972930" cy="2999542"/>
          </a:xfrm>
          <a:prstGeom prst="roundRect">
            <a:avLst>
              <a:gd name="adj" fmla="val 6215"/>
            </a:avLst>
          </a:prstGeom>
          <a:ln>
            <a:noFill/>
          </a:ln>
          <a:effectLst/>
          <a:scene3d>
            <a:camera prst="orthographicFront"/>
            <a:lightRig rig="contrasting" dir="t">
              <a:rot lat="0" lon="0" rev="4200000"/>
            </a:lightRig>
          </a:scene3d>
          <a:sp3d prstMaterial="plastic">
            <a:contourClr>
              <a:srgbClr val="969696"/>
            </a:contourClr>
          </a:sp3d>
        </p:spPr>
      </p:pic>
    </p:spTree>
    <p:extLst>
      <p:ext uri="{BB962C8B-B14F-4D97-AF65-F5344CB8AC3E}">
        <p14:creationId xmlns:p14="http://schemas.microsoft.com/office/powerpoint/2010/main" val="1316123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883836CF-186A-A2DA-C384-106D676C0673}"/>
              </a:ext>
            </a:extLst>
          </p:cNvPr>
          <p:cNvSpPr>
            <a:spLocks noGrp="1"/>
          </p:cNvSpPr>
          <p:nvPr>
            <p:ph type="title"/>
          </p:nvPr>
        </p:nvSpPr>
        <p:spPr>
          <a:xfrm>
            <a:off x="399600" y="174040"/>
            <a:ext cx="9039655" cy="776459"/>
          </a:xfrm>
        </p:spPr>
        <p:txBody>
          <a:bodyPr>
            <a:normAutofit/>
          </a:bodyPr>
          <a:lstStyle/>
          <a:p>
            <a:r>
              <a:rPr lang="en-US" dirty="0"/>
              <a:t>EOI1: T</a:t>
            </a:r>
            <a:r>
              <a:rPr lang="en-US" b="1" i="0" u="none" strike="noStrike" baseline="0" dirty="0">
                <a:solidFill>
                  <a:schemeClr val="tx1"/>
                </a:solidFill>
                <a:latin typeface="Montserrat" panose="00000500000000000000" pitchFamily="2" charset="0"/>
              </a:rPr>
              <a:t>radeoffs and synergies </a:t>
            </a:r>
            <a:endParaRPr lang="en-US" dirty="0"/>
          </a:p>
        </p:txBody>
      </p:sp>
      <p:pic>
        <p:nvPicPr>
          <p:cNvPr id="12" name="Picture 11">
            <a:extLst>
              <a:ext uri="{FF2B5EF4-FFF2-40B4-BE49-F238E27FC236}">
                <a16:creationId xmlns:a16="http://schemas.microsoft.com/office/drawing/2014/main" id="{12E4875D-44DC-A7C6-2202-4682E04A14CF}"/>
              </a:ext>
            </a:extLst>
          </p:cNvPr>
          <p:cNvPicPr>
            <a:picLocks noChangeAspect="1"/>
          </p:cNvPicPr>
          <p:nvPr/>
        </p:nvPicPr>
        <p:blipFill rotWithShape="1">
          <a:blip r:embed="rId3"/>
          <a:srcRect b="1250"/>
          <a:stretch/>
        </p:blipFill>
        <p:spPr>
          <a:xfrm>
            <a:off x="6096000" y="2488478"/>
            <a:ext cx="5726822" cy="4082492"/>
          </a:xfrm>
          <a:prstGeom prst="rect">
            <a:avLst/>
          </a:prstGeom>
        </p:spPr>
      </p:pic>
      <p:sp>
        <p:nvSpPr>
          <p:cNvPr id="13" name="Text Placeholder 3">
            <a:extLst>
              <a:ext uri="{FF2B5EF4-FFF2-40B4-BE49-F238E27FC236}">
                <a16:creationId xmlns:a16="http://schemas.microsoft.com/office/drawing/2014/main" id="{C68F5816-7606-4EAD-7C71-9F8132433FAF}"/>
              </a:ext>
            </a:extLst>
          </p:cNvPr>
          <p:cNvSpPr txBox="1">
            <a:spLocks/>
          </p:cNvSpPr>
          <p:nvPr/>
        </p:nvSpPr>
        <p:spPr>
          <a:xfrm>
            <a:off x="488448" y="2179627"/>
            <a:ext cx="5310131" cy="4201296"/>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err="1">
                <a:solidFill>
                  <a:schemeClr val="tx1"/>
                </a:solidFill>
              </a:rPr>
              <a:t>Pywr</a:t>
            </a:r>
            <a:r>
              <a:rPr lang="en-US" sz="2000" dirty="0">
                <a:solidFill>
                  <a:schemeClr val="tx1"/>
                </a:solidFill>
              </a:rPr>
              <a:t> can simulate combined water and energy systems. </a:t>
            </a:r>
          </a:p>
          <a:p>
            <a:pPr marL="285750" indent="-285750">
              <a:buFont typeface="Arial" panose="020B0604020202020204" pitchFamily="34" charset="0"/>
              <a:buChar char="•"/>
            </a:pPr>
            <a:r>
              <a:rPr lang="en-US" sz="2000" dirty="0">
                <a:solidFill>
                  <a:schemeClr val="tx1"/>
                </a:solidFill>
              </a:rPr>
              <a:t>Two-way communication between power system (electrical grid) simulation and water model. </a:t>
            </a:r>
          </a:p>
          <a:p>
            <a:pPr marL="285750" indent="-285750">
              <a:buFont typeface="Arial" panose="020B0604020202020204" pitchFamily="34" charset="0"/>
              <a:buChar char="•"/>
            </a:pPr>
            <a:r>
              <a:rPr lang="en-US" sz="2000" dirty="0">
                <a:solidFill>
                  <a:schemeClr val="tx1"/>
                </a:solidFill>
              </a:rPr>
              <a:t>Investigate how hydropower &amp; other technologies (thermal, wind, solar, biomass, hydrogen) reduce costs and increase reliability of essential and high value water and energy services.</a:t>
            </a:r>
          </a:p>
          <a:p>
            <a:pPr marL="285750" indent="-285750">
              <a:buFont typeface="Arial" panose="020B0604020202020204" pitchFamily="34" charset="0"/>
              <a:buChar char="•"/>
            </a:pPr>
            <a:r>
              <a:rPr lang="en-US" sz="2000" dirty="0">
                <a:solidFill>
                  <a:schemeClr val="tx1"/>
                </a:solidFill>
              </a:rPr>
              <a:t>Operational (management) and long-term planning (infrastructure investment) can be optimized.</a:t>
            </a:r>
          </a:p>
          <a:p>
            <a:pPr marL="285750" indent="-285750">
              <a:buFont typeface="Arial" panose="020B0604020202020204" pitchFamily="34" charset="0"/>
              <a:buChar char="•"/>
            </a:pPr>
            <a:r>
              <a:rPr lang="en-US" sz="2000" dirty="0">
                <a:solidFill>
                  <a:schemeClr val="tx1"/>
                </a:solidFill>
              </a:rPr>
              <a:t>Links to multi-objective optimization </a:t>
            </a:r>
            <a:endParaRPr lang="en-GB" sz="2000" dirty="0">
              <a:solidFill>
                <a:schemeClr val="tx1"/>
              </a:solidFill>
            </a:endParaRPr>
          </a:p>
        </p:txBody>
      </p:sp>
      <p:sp>
        <p:nvSpPr>
          <p:cNvPr id="15" name="TextBox 14">
            <a:extLst>
              <a:ext uri="{FF2B5EF4-FFF2-40B4-BE49-F238E27FC236}">
                <a16:creationId xmlns:a16="http://schemas.microsoft.com/office/drawing/2014/main" id="{D79633F0-D70E-AF24-2183-EED86C02257E}"/>
              </a:ext>
            </a:extLst>
          </p:cNvPr>
          <p:cNvSpPr txBox="1"/>
          <p:nvPr/>
        </p:nvSpPr>
        <p:spPr>
          <a:xfrm>
            <a:off x="265871" y="1179213"/>
            <a:ext cx="7079145" cy="523220"/>
          </a:xfrm>
          <a:prstGeom prst="rect">
            <a:avLst/>
          </a:prstGeom>
          <a:noFill/>
        </p:spPr>
        <p:txBody>
          <a:bodyPr wrap="square">
            <a:spAutoFit/>
          </a:bodyPr>
          <a:lstStyle/>
          <a:p>
            <a:r>
              <a:rPr lang="en-US" sz="2800" b="1" dirty="0"/>
              <a:t>Water resource system simulator (</a:t>
            </a:r>
            <a:r>
              <a:rPr lang="en-US" sz="2800" b="1" dirty="0" err="1"/>
              <a:t>Pywr</a:t>
            </a:r>
            <a:r>
              <a:rPr lang="en-US" sz="2800" b="1" dirty="0"/>
              <a:t>)</a:t>
            </a:r>
            <a:endParaRPr lang="en-GB" sz="2800" b="1" dirty="0"/>
          </a:p>
        </p:txBody>
      </p:sp>
    </p:spTree>
    <p:extLst>
      <p:ext uri="{BB962C8B-B14F-4D97-AF65-F5344CB8AC3E}">
        <p14:creationId xmlns:p14="http://schemas.microsoft.com/office/powerpoint/2010/main" val="24178999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B0B30-C004-7C2A-1C35-335640F871ED}"/>
              </a:ext>
            </a:extLst>
          </p:cNvPr>
          <p:cNvSpPr>
            <a:spLocks noGrp="1"/>
          </p:cNvSpPr>
          <p:nvPr>
            <p:ph type="title"/>
          </p:nvPr>
        </p:nvSpPr>
        <p:spPr>
          <a:xfrm>
            <a:off x="724929" y="334497"/>
            <a:ext cx="9909941" cy="776459"/>
          </a:xfrm>
        </p:spPr>
        <p:txBody>
          <a:bodyPr>
            <a:normAutofit/>
          </a:bodyPr>
          <a:lstStyle/>
          <a:p>
            <a:r>
              <a:rPr lang="en-GB" dirty="0"/>
              <a:t>Searching for the best available trade-offs </a:t>
            </a:r>
            <a:endParaRPr lang="en-US" dirty="0"/>
          </a:p>
        </p:txBody>
      </p:sp>
      <p:pic>
        <p:nvPicPr>
          <p:cNvPr id="5" name="Picture 4">
            <a:extLst>
              <a:ext uri="{FF2B5EF4-FFF2-40B4-BE49-F238E27FC236}">
                <a16:creationId xmlns:a16="http://schemas.microsoft.com/office/drawing/2014/main" id="{783E9295-0B65-E97B-73CA-77323DBCC73F}"/>
              </a:ext>
            </a:extLst>
          </p:cNvPr>
          <p:cNvPicPr>
            <a:picLocks noChangeAspect="1"/>
          </p:cNvPicPr>
          <p:nvPr/>
        </p:nvPicPr>
        <p:blipFill rotWithShape="1">
          <a:blip r:embed="rId2"/>
          <a:srcRect l="33261" t="34493" r="14157" b="18985"/>
          <a:stretch/>
        </p:blipFill>
        <p:spPr>
          <a:xfrm>
            <a:off x="1789043" y="1513417"/>
            <a:ext cx="8254988" cy="4108296"/>
          </a:xfrm>
          <a:prstGeom prst="rect">
            <a:avLst/>
          </a:prstGeom>
        </p:spPr>
      </p:pic>
    </p:spTree>
    <p:extLst>
      <p:ext uri="{BB962C8B-B14F-4D97-AF65-F5344CB8AC3E}">
        <p14:creationId xmlns:p14="http://schemas.microsoft.com/office/powerpoint/2010/main" val="18473378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EC30A86-B7AB-B742-FB61-B71321A452B2}"/>
              </a:ext>
            </a:extLst>
          </p:cNvPr>
          <p:cNvPicPr>
            <a:picLocks noChangeAspect="1"/>
          </p:cNvPicPr>
          <p:nvPr/>
        </p:nvPicPr>
        <p:blipFill>
          <a:blip r:embed="rId3"/>
          <a:stretch>
            <a:fillRect/>
          </a:stretch>
        </p:blipFill>
        <p:spPr>
          <a:xfrm>
            <a:off x="3919216" y="526773"/>
            <a:ext cx="8146480" cy="6152322"/>
          </a:xfrm>
          <a:prstGeom prst="rect">
            <a:avLst/>
          </a:prstGeom>
        </p:spPr>
      </p:pic>
      <p:sp>
        <p:nvSpPr>
          <p:cNvPr id="2" name="Title 1">
            <a:extLst>
              <a:ext uri="{FF2B5EF4-FFF2-40B4-BE49-F238E27FC236}">
                <a16:creationId xmlns:a16="http://schemas.microsoft.com/office/drawing/2014/main" id="{A2759DB9-0890-AB02-72C8-78049E0C2BFB}"/>
              </a:ext>
            </a:extLst>
          </p:cNvPr>
          <p:cNvSpPr>
            <a:spLocks noGrp="1"/>
          </p:cNvSpPr>
          <p:nvPr>
            <p:ph type="title"/>
          </p:nvPr>
        </p:nvSpPr>
        <p:spPr>
          <a:xfrm>
            <a:off x="439797" y="744638"/>
            <a:ext cx="3479419" cy="776459"/>
          </a:xfrm>
        </p:spPr>
        <p:txBody>
          <a:bodyPr>
            <a:normAutofit fontScale="90000"/>
          </a:bodyPr>
          <a:lstStyle/>
          <a:p>
            <a:r>
              <a:rPr lang="en-GB" dirty="0"/>
              <a:t>Nile and East Africa Power Pool  </a:t>
            </a:r>
            <a:endParaRPr lang="en-US" dirty="0"/>
          </a:p>
        </p:txBody>
      </p:sp>
      <p:cxnSp>
        <p:nvCxnSpPr>
          <p:cNvPr id="6" name="Straight Connector 5">
            <a:extLst>
              <a:ext uri="{FF2B5EF4-FFF2-40B4-BE49-F238E27FC236}">
                <a16:creationId xmlns:a16="http://schemas.microsoft.com/office/drawing/2014/main" id="{6F37F596-6C17-7596-1E2D-9F64C3660817}"/>
              </a:ext>
            </a:extLst>
          </p:cNvPr>
          <p:cNvCxnSpPr/>
          <p:nvPr/>
        </p:nvCxnSpPr>
        <p:spPr>
          <a:xfrm>
            <a:off x="3973847" y="4708619"/>
            <a:ext cx="407324" cy="324196"/>
          </a:xfrm>
          <a:prstGeom prst="line">
            <a:avLst/>
          </a:prstGeom>
          <a:ln w="47625">
            <a:solidFill>
              <a:schemeClr val="bg2">
                <a:lumMod val="50000"/>
              </a:schemeClr>
            </a:solidFill>
          </a:ln>
        </p:spPr>
        <p:style>
          <a:lnRef idx="3">
            <a:schemeClr val="dk1"/>
          </a:lnRef>
          <a:fillRef idx="0">
            <a:schemeClr val="dk1"/>
          </a:fillRef>
          <a:effectRef idx="2">
            <a:schemeClr val="dk1"/>
          </a:effectRef>
          <a:fontRef idx="minor">
            <a:schemeClr val="tx1"/>
          </a:fontRef>
        </p:style>
      </p:cxnSp>
      <p:cxnSp>
        <p:nvCxnSpPr>
          <p:cNvPr id="7" name="Straight Connector 6">
            <a:extLst>
              <a:ext uri="{FF2B5EF4-FFF2-40B4-BE49-F238E27FC236}">
                <a16:creationId xmlns:a16="http://schemas.microsoft.com/office/drawing/2014/main" id="{2F5E21A5-F278-CE1F-9B39-BE3A3E8D68D7}"/>
              </a:ext>
            </a:extLst>
          </p:cNvPr>
          <p:cNvCxnSpPr/>
          <p:nvPr/>
        </p:nvCxnSpPr>
        <p:spPr>
          <a:xfrm>
            <a:off x="3981566" y="4030594"/>
            <a:ext cx="407324" cy="324196"/>
          </a:xfrm>
          <a:prstGeom prst="line">
            <a:avLst/>
          </a:prstGeom>
          <a:ln w="47625">
            <a:solidFill>
              <a:srgbClr val="FF0000"/>
            </a:solidFill>
          </a:ln>
        </p:spPr>
        <p:style>
          <a:lnRef idx="3">
            <a:schemeClr val="dk1"/>
          </a:lnRef>
          <a:fillRef idx="0">
            <a:schemeClr val="dk1"/>
          </a:fillRef>
          <a:effectRef idx="2">
            <a:schemeClr val="dk1"/>
          </a:effectRef>
          <a:fontRef idx="minor">
            <a:schemeClr val="tx1"/>
          </a:fontRef>
        </p:style>
      </p:cxnSp>
      <p:sp>
        <p:nvSpPr>
          <p:cNvPr id="8" name="TextBox 7">
            <a:extLst>
              <a:ext uri="{FF2B5EF4-FFF2-40B4-BE49-F238E27FC236}">
                <a16:creationId xmlns:a16="http://schemas.microsoft.com/office/drawing/2014/main" id="{660E0905-F341-69AE-0428-5A8EAC2ACC4F}"/>
              </a:ext>
            </a:extLst>
          </p:cNvPr>
          <p:cNvSpPr txBox="1"/>
          <p:nvPr/>
        </p:nvSpPr>
        <p:spPr>
          <a:xfrm>
            <a:off x="4553669" y="3869526"/>
            <a:ext cx="1129965" cy="646331"/>
          </a:xfrm>
          <a:prstGeom prst="rect">
            <a:avLst/>
          </a:prstGeom>
          <a:noFill/>
        </p:spPr>
        <p:txBody>
          <a:bodyPr wrap="square" rtlCol="0">
            <a:spAutoFit/>
          </a:bodyPr>
          <a:lstStyle/>
          <a:p>
            <a:r>
              <a:rPr lang="en-US" dirty="0"/>
              <a:t>Electrical grid</a:t>
            </a:r>
            <a:endParaRPr lang="en-GB" dirty="0"/>
          </a:p>
        </p:txBody>
      </p:sp>
      <p:sp>
        <p:nvSpPr>
          <p:cNvPr id="9" name="TextBox 8">
            <a:extLst>
              <a:ext uri="{FF2B5EF4-FFF2-40B4-BE49-F238E27FC236}">
                <a16:creationId xmlns:a16="http://schemas.microsoft.com/office/drawing/2014/main" id="{B049B841-7524-9926-3E3B-FDBF8DCD88F0}"/>
              </a:ext>
            </a:extLst>
          </p:cNvPr>
          <p:cNvSpPr txBox="1"/>
          <p:nvPr/>
        </p:nvSpPr>
        <p:spPr>
          <a:xfrm>
            <a:off x="4553669" y="4547551"/>
            <a:ext cx="1129965" cy="646331"/>
          </a:xfrm>
          <a:prstGeom prst="rect">
            <a:avLst/>
          </a:prstGeom>
          <a:noFill/>
        </p:spPr>
        <p:txBody>
          <a:bodyPr wrap="square" rtlCol="0">
            <a:spAutoFit/>
          </a:bodyPr>
          <a:lstStyle/>
          <a:p>
            <a:r>
              <a:rPr lang="en-US" dirty="0"/>
              <a:t>Water resources</a:t>
            </a:r>
            <a:endParaRPr lang="en-GB" dirty="0"/>
          </a:p>
        </p:txBody>
      </p:sp>
      <p:sp>
        <p:nvSpPr>
          <p:cNvPr id="10" name="Text Placeholder 3">
            <a:extLst>
              <a:ext uri="{FF2B5EF4-FFF2-40B4-BE49-F238E27FC236}">
                <a16:creationId xmlns:a16="http://schemas.microsoft.com/office/drawing/2014/main" id="{FA3BBEB9-8EF5-4802-E160-ED53FCA78D6D}"/>
              </a:ext>
            </a:extLst>
          </p:cNvPr>
          <p:cNvSpPr txBox="1">
            <a:spLocks/>
          </p:cNvSpPr>
          <p:nvPr/>
        </p:nvSpPr>
        <p:spPr>
          <a:xfrm>
            <a:off x="439797" y="1868966"/>
            <a:ext cx="2799184" cy="4590828"/>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2400" b="0" i="0" kern="1200">
                <a:solidFill>
                  <a:srgbClr val="515151"/>
                </a:solidFill>
                <a:latin typeface="Avenir Book" panose="02000503020000020003" pitchFamily="2" charset="0"/>
                <a:ea typeface="+mn-ea"/>
                <a:cs typeface="+mn-cs"/>
              </a:defRPr>
            </a:lvl1pPr>
            <a:lvl2pPr marL="685800" indent="-228600" algn="l" defTabSz="914400" rtl="0" eaLnBrk="1" latinLnBrk="0" hangingPunct="1">
              <a:lnSpc>
                <a:spcPct val="90000"/>
              </a:lnSpc>
              <a:spcBef>
                <a:spcPts val="500"/>
              </a:spcBef>
              <a:buClr>
                <a:schemeClr val="tx1"/>
              </a:buClr>
              <a:buSzPct val="80000"/>
              <a:buFont typeface="Arial" panose="020B0604020202020204" pitchFamily="34" charset="0"/>
              <a:buChar char="•"/>
              <a:defRPr sz="2400" b="0" i="0" kern="1200">
                <a:solidFill>
                  <a:srgbClr val="515151"/>
                </a:solidFill>
                <a:latin typeface="Avenir Book" panose="02000503020000020003" pitchFamily="2" charset="0"/>
                <a:ea typeface="+mn-ea"/>
                <a:cs typeface="+mn-cs"/>
              </a:defRPr>
            </a:lvl2pPr>
            <a:lvl3pPr marL="1143000" indent="-228600" algn="l" defTabSz="914400" rtl="0" eaLnBrk="1" latinLnBrk="0" hangingPunct="1">
              <a:lnSpc>
                <a:spcPct val="90000"/>
              </a:lnSpc>
              <a:spcBef>
                <a:spcPts val="500"/>
              </a:spcBef>
              <a:buClr>
                <a:schemeClr val="tx1"/>
              </a:buClr>
              <a:buFont typeface=".AppleSystemUIFont" charset="-120"/>
              <a:buChar char="-"/>
              <a:defRPr sz="2000" b="0" i="0" kern="1200">
                <a:solidFill>
                  <a:srgbClr val="515151"/>
                </a:solidFill>
                <a:latin typeface="Avenir Book" panose="02000503020000020003" pitchFamily="2" charset="0"/>
                <a:ea typeface="+mn-ea"/>
                <a:cs typeface="+mn-cs"/>
              </a:defRPr>
            </a:lvl3pPr>
            <a:lvl4pPr marL="1600200" indent="-228600" algn="l" defTabSz="914400" rtl="0" eaLnBrk="1" latinLnBrk="0" hangingPunct="1">
              <a:lnSpc>
                <a:spcPct val="90000"/>
              </a:lnSpc>
              <a:spcBef>
                <a:spcPts val="500"/>
              </a:spcBef>
              <a:buClr>
                <a:schemeClr val="tx1"/>
              </a:buClr>
              <a:buSzPct val="60000"/>
              <a:buFont typeface=".AppleSystemUIFont" charset="-120"/>
              <a:buChar char="-"/>
              <a:defRPr sz="1800" b="0" i="0" kern="1200">
                <a:solidFill>
                  <a:srgbClr val="515151"/>
                </a:solidFill>
                <a:latin typeface="Avenir Book" panose="02000503020000020003"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tx1"/>
                </a:solidFill>
              </a:rPr>
              <a:t>NBI water organization and the EAPP (East African Power Pool) use </a:t>
            </a:r>
            <a:r>
              <a:rPr lang="en-US" sz="2000" dirty="0" err="1">
                <a:solidFill>
                  <a:schemeClr val="tx1"/>
                </a:solidFill>
              </a:rPr>
              <a:t>Pywr</a:t>
            </a:r>
            <a:r>
              <a:rPr lang="en-US" sz="2000" dirty="0">
                <a:solidFill>
                  <a:schemeClr val="tx1"/>
                </a:solidFill>
              </a:rPr>
              <a:t> to rethink how to invest in East Africa’s combined water-energy system.</a:t>
            </a:r>
          </a:p>
          <a:p>
            <a:endParaRPr lang="en-US" sz="2000" dirty="0">
              <a:solidFill>
                <a:schemeClr val="tx1"/>
              </a:solidFill>
            </a:endParaRPr>
          </a:p>
          <a:p>
            <a:r>
              <a:rPr lang="en-US" sz="2000" dirty="0">
                <a:solidFill>
                  <a:schemeClr val="tx1"/>
                </a:solidFill>
              </a:rPr>
              <a:t>Benefits of optimized synergies are in the billions of dollars, in addition to climate adaptation and mitigation gains.</a:t>
            </a:r>
            <a:endParaRPr lang="en-GB" sz="2000" dirty="0">
              <a:solidFill>
                <a:schemeClr val="tx1"/>
              </a:solidFill>
            </a:endParaRPr>
          </a:p>
        </p:txBody>
      </p:sp>
    </p:spTree>
    <p:extLst>
      <p:ext uri="{BB962C8B-B14F-4D97-AF65-F5344CB8AC3E}">
        <p14:creationId xmlns:p14="http://schemas.microsoft.com/office/powerpoint/2010/main" val="1596523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739E6E-C64F-F100-B061-0AB60F0E9415}"/>
              </a:ext>
            </a:extLst>
          </p:cNvPr>
          <p:cNvSpPr>
            <a:spLocks noGrp="1"/>
          </p:cNvSpPr>
          <p:nvPr>
            <p:ph type="title"/>
          </p:nvPr>
        </p:nvSpPr>
        <p:spPr>
          <a:xfrm>
            <a:off x="705265" y="147684"/>
            <a:ext cx="9039655" cy="776459"/>
          </a:xfrm>
        </p:spPr>
        <p:txBody>
          <a:bodyPr/>
          <a:lstStyle/>
          <a:p>
            <a:r>
              <a:rPr lang="en-GB" dirty="0"/>
              <a:t>Multi-criteria optimization </a:t>
            </a:r>
            <a:endParaRPr lang="en-US" dirty="0"/>
          </a:p>
        </p:txBody>
      </p:sp>
      <p:pic>
        <p:nvPicPr>
          <p:cNvPr id="4" name="Picture 3">
            <a:extLst>
              <a:ext uri="{FF2B5EF4-FFF2-40B4-BE49-F238E27FC236}">
                <a16:creationId xmlns:a16="http://schemas.microsoft.com/office/drawing/2014/main" id="{D7DA781B-932E-B71F-D1A2-43781064FAA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0288" b="8796"/>
          <a:stretch/>
        </p:blipFill>
        <p:spPr>
          <a:xfrm>
            <a:off x="829340" y="1191345"/>
            <a:ext cx="10867301" cy="5332158"/>
          </a:xfrm>
          <a:prstGeom prst="rect">
            <a:avLst/>
          </a:prstGeom>
        </p:spPr>
      </p:pic>
    </p:spTree>
    <p:extLst>
      <p:ext uri="{BB962C8B-B14F-4D97-AF65-F5344CB8AC3E}">
        <p14:creationId xmlns:p14="http://schemas.microsoft.com/office/powerpoint/2010/main" val="2040364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E9A3564-5B44-41D5-FCDA-A4AF1593FEC2}"/>
              </a:ext>
            </a:extLst>
          </p:cNvPr>
          <p:cNvSpPr txBox="1">
            <a:spLocks/>
          </p:cNvSpPr>
          <p:nvPr/>
        </p:nvSpPr>
        <p:spPr>
          <a:xfrm>
            <a:off x="302470" y="465922"/>
            <a:ext cx="11587059" cy="829056"/>
          </a:xfrm>
          <a:prstGeom prst="rect">
            <a:avLst/>
          </a:prstGeom>
        </p:spPr>
        <p:txBody>
          <a:bodyPr>
            <a:noAutofit/>
          </a:bodyPr>
          <a:lstStyle>
            <a:lvl1pPr algn="l" defTabSz="914400" rtl="0" eaLnBrk="1" latinLnBrk="0" hangingPunct="1">
              <a:lnSpc>
                <a:spcPct val="90000"/>
              </a:lnSpc>
              <a:spcBef>
                <a:spcPct val="0"/>
              </a:spcBef>
              <a:buNone/>
              <a:defRPr sz="3600" kern="1200">
                <a:solidFill>
                  <a:srgbClr val="25547D"/>
                </a:solidFill>
                <a:latin typeface="Georgia" panose="02040502050405020303" pitchFamily="18" charset="0"/>
                <a:ea typeface="+mj-ea"/>
                <a:cs typeface="+mj-cs"/>
              </a:defRPr>
            </a:lvl1pPr>
          </a:lstStyle>
          <a:p>
            <a:r>
              <a:rPr lang="en-GB" sz="3200" b="1" dirty="0">
                <a:solidFill>
                  <a:schemeClr val="tx1"/>
                </a:solidFill>
                <a:latin typeface="Montserrat Medium" panose="00000600000000000000" pitchFamily="2" charset="0"/>
                <a:ea typeface="ＭＳ Ｐゴシック"/>
                <a:cs typeface="Arial" panose="020B0604020202020204" pitchFamily="34" charset="0"/>
              </a:rPr>
              <a:t>Improved Irrigation efficiency to save water, reduce GHG emissions and cut pollution in Uzbekistan</a:t>
            </a:r>
          </a:p>
        </p:txBody>
      </p:sp>
      <p:pic>
        <p:nvPicPr>
          <p:cNvPr id="1026" name="Picture 2">
            <a:extLst>
              <a:ext uri="{FF2B5EF4-FFF2-40B4-BE49-F238E27FC236}">
                <a16:creationId xmlns:a16="http://schemas.microsoft.com/office/drawing/2014/main" id="{6441B355-F62B-819D-2A0E-B4CA55A689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2767" y="2057798"/>
            <a:ext cx="6134100" cy="38957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isappearing Lakes: Most Of Aral Sea Is Gone - Lake Scientist">
            <a:extLst>
              <a:ext uri="{FF2B5EF4-FFF2-40B4-BE49-F238E27FC236}">
                <a16:creationId xmlns:a16="http://schemas.microsoft.com/office/drawing/2014/main" id="{F2D18CE6-BD34-FBFE-6724-482CCA7A3A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34469" y="2430118"/>
            <a:ext cx="3810000" cy="28575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003DE61-E7D6-0DAF-181B-9B9ABA1D96FD}"/>
              </a:ext>
            </a:extLst>
          </p:cNvPr>
          <p:cNvSpPr txBox="1"/>
          <p:nvPr/>
        </p:nvSpPr>
        <p:spPr>
          <a:xfrm>
            <a:off x="1806436" y="5984203"/>
            <a:ext cx="6097656" cy="369332"/>
          </a:xfrm>
          <a:prstGeom prst="rect">
            <a:avLst/>
          </a:prstGeom>
          <a:noFill/>
        </p:spPr>
        <p:txBody>
          <a:bodyPr wrap="square">
            <a:spAutoFit/>
          </a:bodyPr>
          <a:lstStyle/>
          <a:p>
            <a:r>
              <a:rPr lang="en-US" b="1" dirty="0">
                <a:latin typeface="+mn-lt"/>
              </a:rPr>
              <a:t>Current Water Risk Level in CA</a:t>
            </a:r>
            <a:endParaRPr lang="en-US" dirty="0"/>
          </a:p>
        </p:txBody>
      </p:sp>
    </p:spTree>
    <p:extLst>
      <p:ext uri="{BB962C8B-B14F-4D97-AF65-F5344CB8AC3E}">
        <p14:creationId xmlns:p14="http://schemas.microsoft.com/office/powerpoint/2010/main" val="3440544025"/>
      </p:ext>
    </p:extLst>
  </p:cSld>
  <p:clrMapOvr>
    <a:masterClrMapping/>
  </p:clrMapOvr>
</p:sld>
</file>

<file path=ppt/theme/theme1.xml><?xml version="1.0" encoding="utf-8"?>
<a:theme xmlns:a="http://schemas.openxmlformats.org/drawingml/2006/main" name="1_Office Theme">
  <a:themeElements>
    <a:clrScheme name="Custom 4">
      <a:dk1>
        <a:srgbClr val="000000"/>
      </a:dk1>
      <a:lt1>
        <a:srgbClr val="FFFFFF"/>
      </a:lt1>
      <a:dk2>
        <a:srgbClr val="626362"/>
      </a:dk2>
      <a:lt2>
        <a:srgbClr val="E7E6E6"/>
      </a:lt2>
      <a:accent1>
        <a:srgbClr val="5B9B00"/>
      </a:accent1>
      <a:accent2>
        <a:srgbClr val="ED7D31"/>
      </a:accent2>
      <a:accent3>
        <a:srgbClr val="A5A5A5"/>
      </a:accent3>
      <a:accent4>
        <a:srgbClr val="FFC000"/>
      </a:accent4>
      <a:accent5>
        <a:srgbClr val="0065BD"/>
      </a:accent5>
      <a:accent6>
        <a:srgbClr val="0039A6"/>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GIAR - Presenation TEMPLATE 2016" id="{95D842FB-690D-4449-BFCA-D898B179AE4F}" vid="{8A785C64-C2E7-4574-A454-72196F6BEF0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4cd87e6-c08a-4b80-b8b5-73455fe7de0a">
      <UserInfo>
        <DisplayName>Chong, Sabrina (WorldFish)</DisplayName>
        <AccountId>11006</AccountId>
        <AccountType/>
      </UserInfo>
      <UserInfo>
        <DisplayName>Chua, Seong Lee (WorldFish)</DisplayName>
        <AccountId>10703</AccountId>
        <AccountType/>
      </UserInfo>
    </SharedWithUsers>
    <TaxCatchAll xmlns="74cd87e6-c08a-4b80-b8b5-73455fe7de0a" xsi:nil="true"/>
    <lcf76f155ced4ddcb4097134ff3c332f xmlns="5a6c0fda-629d-4e28-8102-e87090a2dbd1">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B6744901C6BB34F82247A5AF2EADED2" ma:contentTypeVersion="18" ma:contentTypeDescription="Create a new document." ma:contentTypeScope="" ma:versionID="437a3e81f2564b32537a8d63da9490cd">
  <xsd:schema xmlns:xsd="http://www.w3.org/2001/XMLSchema" xmlns:xs="http://www.w3.org/2001/XMLSchema" xmlns:p="http://schemas.microsoft.com/office/2006/metadata/properties" xmlns:ns2="5a6c0fda-629d-4e28-8102-e87090a2dbd1" xmlns:ns3="74cd87e6-c08a-4b80-b8b5-73455fe7de0a" targetNamespace="http://schemas.microsoft.com/office/2006/metadata/properties" ma:root="true" ma:fieldsID="074dac92bd10aefbcd6edcc6fb2260f2" ns2:_="" ns3:_="">
    <xsd:import namespace="5a6c0fda-629d-4e28-8102-e87090a2dbd1"/>
    <xsd:import namespace="74cd87e6-c08a-4b80-b8b5-73455fe7de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a6c0fda-629d-4e28-8102-e87090a2db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41616629-9183-4d38-9e3a-f9db27d53a26" ma:termSetId="09814cd3-568e-fe90-9814-8d621ff8fb84" ma:anchorId="fba54fb3-c3e1-fe81-a776-ca4b69148c4d" ma:open="true" ma:isKeyword="false">
      <xsd:complexType>
        <xsd:sequence>
          <xsd:element ref="pc:Terms" minOccurs="0" maxOccurs="1"/>
        </xsd:sequence>
      </xsd:complex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4cd87e6-c08a-4b80-b8b5-73455fe7de0a"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e82fafe4-b0d9-4557-8646-0f4d86181428}" ma:internalName="TaxCatchAll" ma:showField="CatchAllData" ma:web="74cd87e6-c08a-4b80-b8b5-73455fe7de0a">
      <xsd:complexType>
        <xsd:complexContent>
          <xsd:extension base="dms:MultiChoiceLookup">
            <xsd:sequence>
              <xsd:element name="Value" type="dms:Lookup" maxOccurs="unbounded" minOccurs="0" nillable="true"/>
            </xsd:sequence>
          </xsd:extension>
        </xsd:complexContent>
      </xsd:complexType>
    </xsd:element>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D158CA3-F6CE-4B79-BA22-35235E3FE75F}">
  <ds:schemaRefs>
    <ds:schemaRef ds:uri="http://purl.org/dc/dcmitype/"/>
    <ds:schemaRef ds:uri="http://schemas.openxmlformats.org/package/2006/metadata/core-properties"/>
    <ds:schemaRef ds:uri="http://schemas.microsoft.com/office/infopath/2007/PartnerControls"/>
    <ds:schemaRef ds:uri="http://schemas.microsoft.com/office/2006/documentManagement/types"/>
    <ds:schemaRef ds:uri="http://schemas.microsoft.com/office/2006/metadata/properties"/>
    <ds:schemaRef ds:uri="http://www.w3.org/XML/1998/namespace"/>
    <ds:schemaRef ds:uri="74cd87e6-c08a-4b80-b8b5-73455fe7de0a"/>
    <ds:schemaRef ds:uri="5a6c0fda-629d-4e28-8102-e87090a2dbd1"/>
    <ds:schemaRef ds:uri="http://purl.org/dc/terms/"/>
    <ds:schemaRef ds:uri="http://purl.org/dc/elements/1.1/"/>
  </ds:schemaRefs>
</ds:datastoreItem>
</file>

<file path=customXml/itemProps2.xml><?xml version="1.0" encoding="utf-8"?>
<ds:datastoreItem xmlns:ds="http://schemas.openxmlformats.org/officeDocument/2006/customXml" ds:itemID="{6F63DE29-7222-40F8-95C0-82E585FE7FC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a6c0fda-629d-4e28-8102-e87090a2dbd1"/>
    <ds:schemaRef ds:uri="74cd87e6-c08a-4b80-b8b5-73455fe7de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9182AA1A-CE0C-428C-957B-F15D6DE18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3919</TotalTime>
  <Words>1237</Words>
  <Application>Microsoft Office PowerPoint</Application>
  <PresentationFormat>Widescreen</PresentationFormat>
  <Paragraphs>114</Paragraphs>
  <Slides>18</Slides>
  <Notes>11</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18</vt:i4>
      </vt:variant>
    </vt:vector>
  </HeadingPairs>
  <TitlesOfParts>
    <vt:vector size="35" baseType="lpstr">
      <vt:lpstr>ＭＳ Ｐゴシック</vt:lpstr>
      <vt:lpstr>.AppleSystemUIFont</vt:lpstr>
      <vt:lpstr>Arial</vt:lpstr>
      <vt:lpstr>Arial,Sans-Serif</vt:lpstr>
      <vt:lpstr>Avenir Black</vt:lpstr>
      <vt:lpstr>Avenir Book</vt:lpstr>
      <vt:lpstr>Avenir LT Std 45 Book</vt:lpstr>
      <vt:lpstr>Avenir Medium</vt:lpstr>
      <vt:lpstr>Calibri</vt:lpstr>
      <vt:lpstr>Montserrat</vt:lpstr>
      <vt:lpstr>Montserrat ExtraBold</vt:lpstr>
      <vt:lpstr>Montserrat Medium</vt:lpstr>
      <vt:lpstr>Times New Roman</vt:lpstr>
      <vt:lpstr>Wingdings</vt:lpstr>
      <vt:lpstr>Wingdings,Sans-Serif</vt:lpstr>
      <vt:lpstr>WordVisi_MSFontService</vt:lpstr>
      <vt:lpstr>1_Office Theme</vt:lpstr>
      <vt:lpstr>Nexus Gains Initiative: trade-offs and synergies  </vt:lpstr>
      <vt:lpstr>Water/Energy/Food/Environment (WEFE) Nexus Challenges in a Climate Crisis</vt:lpstr>
      <vt:lpstr>PowerPoint Presentation</vt:lpstr>
      <vt:lpstr>NEXUS Gains </vt:lpstr>
      <vt:lpstr>EOI1: Tradeoffs and synergies </vt:lpstr>
      <vt:lpstr>Searching for the best available trade-offs </vt:lpstr>
      <vt:lpstr>Nile and East Africa Power Pool  </vt:lpstr>
      <vt:lpstr>Multi-criteria optimization </vt:lpstr>
      <vt:lpstr>PowerPoint Presentation</vt:lpstr>
      <vt:lpstr>Irrigated land In Central Asia </vt:lpstr>
      <vt:lpstr>Lift irrigated areas in Aral Sea Basin</vt:lpstr>
      <vt:lpstr>Karshi Steppe lift irrigation</vt:lpstr>
      <vt:lpstr>Case Study: Transition from conventional irrigation methods to cutting-edge irrigation technologies</vt:lpstr>
      <vt:lpstr>PowerPoint Presentation</vt:lpstr>
      <vt:lpstr>Total water use, water and energy consumption saving under improved irrigation practices (Karshi) </vt:lpstr>
      <vt:lpstr>Policy recommendations</vt:lpstr>
      <vt:lpstr>Managing rice irrigation to reduce GHG emissions, save water and reduce malaria   </vt:lpstr>
      <vt:lpstr>Thank you!</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SC12 presentation</dc:title>
  <dc:subject/>
  <dc:creator>Karmen</dc:creator>
  <cp:keywords/>
  <dc:description/>
  <cp:lastModifiedBy>Udumalagala, Yamuna (IWMI)</cp:lastModifiedBy>
  <cp:revision>36</cp:revision>
  <cp:lastPrinted>2022-02-08T10:38:18Z</cp:lastPrinted>
  <dcterms:created xsi:type="dcterms:W3CDTF">2020-04-15T05:49:20Z</dcterms:created>
  <dcterms:modified xsi:type="dcterms:W3CDTF">2024-08-07T09:07:49Z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0x0101005B6744901C6BB34F82247A5AF2EADED2</vt:lpwstr>
  </property>
  <property fmtid="{D5CDD505-2E9C-101B-9397-08002B2CF9AE}" pid="3" name="MSIP_Label_80c4d10e-bd94-4e7c-b4a1-fe20ff6d8abe_Method">
    <vt:lpwstr>Privileged</vt:lpwstr>
  </property>
  <property fmtid="{D5CDD505-2E9C-101B-9397-08002B2CF9AE}" pid="4" name="MSIP_Label_80c4d10e-bd94-4e7c-b4a1-fe20ff6d8abe_ActionId">
    <vt:lpwstr>4ba36e73-b955-45e8-98cf-33b731eb7f7e</vt:lpwstr>
  </property>
  <property fmtid="{D5CDD505-2E9C-101B-9397-08002B2CF9AE}" pid="5" name="MSIP_Label_80c4d10e-bd94-4e7c-b4a1-fe20ff6d8abe_Name">
    <vt:lpwstr>80c4d10e-bd94-4e7c-b4a1-fe20ff6d8abe</vt:lpwstr>
  </property>
  <property fmtid="{D5CDD505-2E9C-101B-9397-08002B2CF9AE}" pid="6" name="MSIP_Label_80c4d10e-bd94-4e7c-b4a1-fe20ff6d8abe_ContentBits">
    <vt:lpwstr>0</vt:lpwstr>
  </property>
  <property fmtid="{D5CDD505-2E9C-101B-9397-08002B2CF9AE}" pid="7" name="MSIP_Label_80c4d10e-bd94-4e7c-b4a1-fe20ff6d8abe_Enabled">
    <vt:lpwstr>true</vt:lpwstr>
  </property>
  <property fmtid="{D5CDD505-2E9C-101B-9397-08002B2CF9AE}" pid="8" name="MSIP_Label_80c4d10e-bd94-4e7c-b4a1-fe20ff6d8abe_SetDate">
    <vt:lpwstr>2021-06-08T13:45:43Z</vt:lpwstr>
  </property>
  <property fmtid="{D5CDD505-2E9C-101B-9397-08002B2CF9AE}" pid="9" name="MSIP_Label_80c4d10e-bd94-4e7c-b4a1-fe20ff6d8abe_SiteId">
    <vt:lpwstr>6afa0e00-fa14-40b7-8a2e-22a7f8c357d5</vt:lpwstr>
  </property>
  <property fmtid="{D5CDD505-2E9C-101B-9397-08002B2CF9AE}" pid="10" name="MediaServiceImageTags">
    <vt:lpwstr/>
  </property>
</Properties>
</file>