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9" r:id="rId5"/>
    <p:sldId id="289" r:id="rId6"/>
    <p:sldId id="291" r:id="rId7"/>
    <p:sldId id="290" r:id="rId8"/>
    <p:sldId id="28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7098A6-E900-4A56-90C2-DF063BD38054}" v="6" dt="2019-03-25T12:08:32.132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3428" autoAdjust="0"/>
  </p:normalViewPr>
  <p:slideViewPr>
    <p:cSldViewPr>
      <p:cViewPr varScale="1">
        <p:scale>
          <a:sx n="62" d="100"/>
          <a:sy n="62" d="100"/>
        </p:scale>
        <p:origin x="142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57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58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69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://livestock.cgiar.org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giar.org/about-us/our-funders" TargetMode="External"/><Relationship Id="rId5" Type="http://schemas.openxmlformats.org/officeDocument/2006/relationships/image" Target="cid:image001.png@01D16D8C.9C905A10" TargetMode="Externa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133600"/>
            <a:ext cx="63246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752600" y="3581400"/>
            <a:ext cx="6324600" cy="495300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752600" y="4572000"/>
            <a:ext cx="63246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2000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72058758-0B5B-6D41-8FB1-D4CC250D76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961466"/>
            <a:ext cx="7086600" cy="84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295400" y="228600"/>
            <a:ext cx="7543800" cy="1143000"/>
          </a:xfrm>
        </p:spPr>
        <p:txBody>
          <a:bodyPr>
            <a:no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371600" y="1905000"/>
            <a:ext cx="7467600" cy="3810000"/>
          </a:xfr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2057400" marR="0" lvl="4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752600" y="2514600"/>
            <a:ext cx="6324600" cy="24384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Separator Page </a:t>
            </a:r>
            <a:br>
              <a:rPr lang="en-US" dirty="0"/>
            </a:br>
            <a:r>
              <a:rPr lang="en-US" dirty="0"/>
              <a:t>Minimum 0f 30 point </a:t>
            </a:r>
            <a:br>
              <a:rPr lang="en-US" dirty="0"/>
            </a:br>
            <a:r>
              <a:rPr lang="en-US" dirty="0"/>
              <a:t>and maximum of 2 lines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645089" cy="6858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8FF8F8A-144B-2A44-81B8-911ABCD2682A}"/>
              </a:ext>
            </a:extLst>
          </p:cNvPr>
          <p:cNvSpPr txBox="1"/>
          <p:nvPr userDrawn="1"/>
        </p:nvSpPr>
        <p:spPr>
          <a:xfrm>
            <a:off x="1823829" y="2455950"/>
            <a:ext cx="580716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</a:rPr>
            </a:b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rgbClr val="DF430F"/>
                </a:solidFill>
                <a:effectLst/>
                <a:uLnTx/>
                <a:uFillTx/>
                <a:latin typeface="+mn-lt"/>
                <a:ea typeface="+mj-ea"/>
                <a:cs typeface="Arial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livestock.cgiar.org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en-US" sz="1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DCCF76-5B03-AA4A-BBC6-445579E924C7}"/>
              </a:ext>
            </a:extLst>
          </p:cNvPr>
          <p:cNvSpPr txBox="1"/>
          <p:nvPr userDrawn="1"/>
        </p:nvSpPr>
        <p:spPr>
          <a:xfrm>
            <a:off x="849802" y="5175736"/>
            <a:ext cx="764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The </a:t>
            </a:r>
            <a:r>
              <a:rPr lang="en-US" sz="1200" b="1" dirty="0"/>
              <a:t>CGIAR Research Program on Livestock </a:t>
            </a:r>
            <a:r>
              <a:rPr lang="en-US" sz="1200" dirty="0"/>
              <a:t>aims to increase the productivity and profitability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/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4DED50-5900-5048-BFE6-C643AEA93364}"/>
              </a:ext>
            </a:extLst>
          </p:cNvPr>
          <p:cNvGrpSpPr/>
          <p:nvPr userDrawn="1"/>
        </p:nvGrpSpPr>
        <p:grpSpPr>
          <a:xfrm>
            <a:off x="1478777" y="5969748"/>
            <a:ext cx="6387451" cy="320190"/>
            <a:chOff x="3315349" y="6477000"/>
            <a:chExt cx="6387451" cy="320190"/>
          </a:xfrm>
        </p:grpSpPr>
        <p:sp>
          <p:nvSpPr>
            <p:cNvPr id="18" name="TextBox 6">
              <a:extLst>
                <a:ext uri="{FF2B5EF4-FFF2-40B4-BE49-F238E27FC236}">
                  <a16:creationId xmlns:a16="http://schemas.microsoft.com/office/drawing/2014/main" id="{39DE8249-EF3F-D94A-83AA-069D7089F1F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4097669" y="6550969"/>
              <a:ext cx="56051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1000" kern="120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1000" dirty="0">
                <a:latin typeface="+mn-lt"/>
              </a:endParaRPr>
            </a:p>
          </p:txBody>
        </p:sp>
        <p:pic>
          <p:nvPicPr>
            <p:cNvPr id="19" name="Picture 18" descr="cc-by 88x31.png">
              <a:extLst>
                <a:ext uri="{FF2B5EF4-FFF2-40B4-BE49-F238E27FC236}">
                  <a16:creationId xmlns:a16="http://schemas.microsoft.com/office/drawing/2014/main" id="{4547B854-DBC5-D243-8AF0-1B99A5B4C5FC}"/>
                </a:ext>
              </a:extLst>
            </p:cNvPr>
            <p:cNvPicPr/>
            <p:nvPr userDrawn="1"/>
          </p:nvPicPr>
          <p:blipFill>
            <a:blip r:embed="rId4" r:link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13B8BD0-9698-B747-8F5D-80601B35573F}"/>
              </a:ext>
            </a:extLst>
          </p:cNvPr>
          <p:cNvSpPr txBox="1"/>
          <p:nvPr userDrawn="1"/>
        </p:nvSpPr>
        <p:spPr>
          <a:xfrm>
            <a:off x="392602" y="4898737"/>
            <a:ext cx="855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CGIAR system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10">
            <a:extLst>
              <a:ext uri="{FF2B5EF4-FFF2-40B4-BE49-F238E27FC236}">
                <a16:creationId xmlns:a16="http://schemas.microsoft.com/office/drawing/2014/main" id="{9AD6EFD3-F21E-3E43-A8DD-E2E8A2C4D3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99" y="4038600"/>
            <a:ext cx="7016426" cy="84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772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1" r:id="rId3"/>
    <p:sldLayoutId id="2147483652" r:id="rId4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95400" y="2133600"/>
            <a:ext cx="6781800" cy="952500"/>
          </a:xfrm>
        </p:spPr>
        <p:txBody>
          <a:bodyPr>
            <a:normAutofit fontScale="40000" lnSpcReduction="20000"/>
          </a:bodyPr>
          <a:lstStyle/>
          <a:p>
            <a:r>
              <a:rPr lang="en-US" sz="6700" dirty="0"/>
              <a:t>Vietnam:</a:t>
            </a:r>
          </a:p>
          <a:p>
            <a:r>
              <a:rPr lang="en-US" sz="6700" dirty="0"/>
              <a:t>Initial ideas for Integrated Core Project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0DC5D-D3A6-4381-AB9A-F7966629FE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Sabine </a:t>
            </a:r>
            <a:r>
              <a:rPr lang="en-GB" dirty="0" err="1"/>
              <a:t>Douxchamps</a:t>
            </a:r>
            <a:r>
              <a:rPr lang="en-GB" dirty="0"/>
              <a:t>, CIAT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Livestock CRP Priority Countries Planning Meeting</a:t>
            </a:r>
          </a:p>
          <a:p>
            <a:r>
              <a:rPr lang="en-US" dirty="0"/>
              <a:t>26 – 27 March 2019</a:t>
            </a:r>
          </a:p>
          <a:p>
            <a:r>
              <a:rPr lang="en-US" dirty="0"/>
              <a:t>Nairobi, Kenya</a:t>
            </a: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we have learned so far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447800"/>
            <a:ext cx="7467600" cy="3810000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</a:rPr>
              <a:t>Our focus value chain was on pigs</a:t>
            </a:r>
          </a:p>
          <a:p>
            <a:pPr lvl="0">
              <a:defRPr/>
            </a:pPr>
            <a:r>
              <a:rPr lang="en-US" sz="2000" dirty="0">
                <a:solidFill>
                  <a:prstClr val="black"/>
                </a:solidFill>
              </a:rPr>
              <a:t>Achievements &amp; lessons from Livestock &amp; Fish</a:t>
            </a:r>
          </a:p>
          <a:p>
            <a:pPr lvl="1">
              <a:defRPr/>
            </a:pPr>
            <a:r>
              <a:rPr lang="en-US" sz="2000" dirty="0">
                <a:solidFill>
                  <a:prstClr val="black"/>
                </a:solidFill>
              </a:rPr>
              <a:t>GAHP for Vietnam, adoption analysis</a:t>
            </a:r>
          </a:p>
          <a:p>
            <a:pPr lvl="1">
              <a:defRPr/>
            </a:pPr>
            <a:r>
              <a:rPr lang="en-US" sz="2000" dirty="0">
                <a:solidFill>
                  <a:prstClr val="black"/>
                </a:solidFill>
              </a:rPr>
              <a:t>Smallholder pig value chain development</a:t>
            </a:r>
          </a:p>
          <a:p>
            <a:pPr lvl="1">
              <a:defRPr/>
            </a:pPr>
            <a:r>
              <a:rPr lang="en-US" sz="2000" dirty="0">
                <a:solidFill>
                  <a:prstClr val="black"/>
                </a:solidFill>
              </a:rPr>
              <a:t>Pig breeding schemes</a:t>
            </a:r>
          </a:p>
          <a:p>
            <a:pPr lvl="1">
              <a:defRPr/>
            </a:pPr>
            <a:r>
              <a:rPr lang="en-US" sz="2000" dirty="0">
                <a:solidFill>
                  <a:prstClr val="black"/>
                </a:solidFill>
              </a:rPr>
              <a:t>Food safety, One health (antibiotic use and resistance)</a:t>
            </a: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357188" lvl="1" indent="-357188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prstClr val="black"/>
                </a:solidFill>
              </a:rPr>
              <a:t>Sunsetting the pig value chain: use channels to upscale results (LIFSAP, SAFEGRO), link with current projects (e.g. </a:t>
            </a:r>
            <a:r>
              <a:rPr lang="en-US" sz="2000" dirty="0" err="1">
                <a:solidFill>
                  <a:prstClr val="black"/>
                </a:solidFill>
              </a:rPr>
              <a:t>SafePork</a:t>
            </a:r>
            <a:r>
              <a:rPr lang="en-US" sz="2000" dirty="0">
                <a:solidFill>
                  <a:prstClr val="black"/>
                </a:solidFill>
              </a:rPr>
              <a:t>, </a:t>
            </a:r>
            <a:r>
              <a:rPr lang="en-US" sz="2000" dirty="0" err="1">
                <a:solidFill>
                  <a:prstClr val="black"/>
                </a:solidFill>
              </a:rPr>
              <a:t>PigMaize</a:t>
            </a:r>
            <a:r>
              <a:rPr lang="en-US" sz="2000" dirty="0">
                <a:solidFill>
                  <a:prstClr val="black"/>
                </a:solidFill>
              </a:rPr>
              <a:t>,…)</a:t>
            </a: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457200" lvl="1" indent="0">
              <a:buNone/>
              <a:defRPr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5418678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New focus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90600" y="1143000"/>
            <a:ext cx="7772400" cy="56388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Middle-income country: demand for livestock products ↑, consumers awareness ↑, high food safety and environmental issues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Small scale farmers in the highlands, ethnic minorities, less developed areas, poor: Beef cattle high potential, integrated crop-livestock system (incl. pigs findings and poultry)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Medium scale intensified areas: for certain aspects (environment, food safety, animal health…)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b="1" dirty="0"/>
              <a:t>→ </a:t>
            </a:r>
            <a:r>
              <a:rPr lang="en-GB" sz="1600" dirty="0"/>
              <a:t>Do we know enough to design an intervention? </a:t>
            </a:r>
            <a:r>
              <a:rPr lang="en-GB" sz="1600" b="1" dirty="0"/>
              <a:t>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b="1" dirty="0"/>
              <a:t>No, need for scoping studies around potential interventions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dirty="0"/>
              <a:t>→ </a:t>
            </a:r>
            <a:r>
              <a:rPr lang="en-GB" sz="1600" dirty="0"/>
              <a:t>What could we reasonably expect to achieve as outcomes by December 2021?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Increased share of local, quality and healthy ASF in urban markets in North Vietnam, decreased environmental footprint</a:t>
            </a:r>
            <a:endParaRPr lang="en-GB" sz="1600" b="1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084323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What an integrated intervention could look like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743200" y="990600"/>
            <a:ext cx="6019800" cy="6057900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Title: Viet meat goes green and healthy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Target groups: rural and peri-urban producers, + traders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Integrating our best bets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Feeds &amp; Forages: improved feeds and forages baskets + post harvest/dry/cold season options (cubing,…)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Environment: decrease GHG emissions (LCA) and water footprint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Genetics: </a:t>
            </a:r>
            <a:r>
              <a:rPr lang="en-US" sz="1600">
                <a:solidFill>
                  <a:prstClr val="black"/>
                </a:solidFill>
              </a:rPr>
              <a:t>local breeds</a:t>
            </a:r>
            <a:endParaRPr lang="en-US" sz="1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Health: AMR intervention, food safety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A4NH: food system perspective with A4NH benchmark sites, consumer preferences, product and business development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LLAFS: institutional/organizational innovation for livestock-based livelihoods; foresight and policy work 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Gender and youth: engagement and benefit sharing</a:t>
            </a:r>
          </a:p>
          <a:p>
            <a:pPr lvl="1">
              <a:spcBef>
                <a:spcPts val="0"/>
              </a:spcBef>
              <a:defRPr/>
            </a:pPr>
            <a:r>
              <a:rPr lang="en-US" sz="1600" dirty="0" err="1">
                <a:solidFill>
                  <a:prstClr val="black"/>
                </a:solidFill>
              </a:rPr>
              <a:t>Capdev</a:t>
            </a:r>
            <a:endParaRPr lang="en-US" sz="1600" dirty="0">
              <a:solidFill>
                <a:prstClr val="black"/>
              </a:solidFill>
            </a:endParaRP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600" dirty="0">
                <a:solidFill>
                  <a:prstClr val="black"/>
                </a:solidFill>
              </a:rPr>
              <a:t>Key challenges: staff posted abroad,…</a:t>
            </a:r>
          </a:p>
          <a:p>
            <a:pPr lvl="1">
              <a:spcBef>
                <a:spcPts val="0"/>
              </a:spcBef>
              <a:defRPr/>
            </a:pPr>
            <a:endParaRPr lang="en-US" sz="16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2A35D5-0413-47F5-8993-4E44FF050A8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11" y="1219200"/>
            <a:ext cx="2686539" cy="381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146705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p:transition spd="slow">
    <p:wipe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370</Words>
  <Application>Microsoft Office PowerPoint</Application>
  <PresentationFormat>On-screen Show (4:3)</PresentationFormat>
  <Paragraphs>70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2019-03-26T16:55:32Z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