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omments/comment1.xml" ContentType="application/vnd.openxmlformats-officedocument.presentationml.comment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1.xml" ContentType="application/vnd.openxmlformats-officedocument.drawingml.chartshapes+xml"/>
  <Override PartName="/ppt/comments/comment2.xml" ContentType="application/vnd.openxmlformats-officedocument.presentationml.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4"/>
    <p:sldMasterId id="2147483693" r:id="rId5"/>
    <p:sldMasterId id="2147483701" r:id="rId6"/>
  </p:sldMasterIdLst>
  <p:notesMasterIdLst>
    <p:notesMasterId r:id="rId19"/>
  </p:notesMasterIdLst>
  <p:handoutMasterIdLst>
    <p:handoutMasterId r:id="rId20"/>
  </p:handoutMasterIdLst>
  <p:sldIdLst>
    <p:sldId id="475" r:id="rId7"/>
    <p:sldId id="476" r:id="rId8"/>
    <p:sldId id="477" r:id="rId9"/>
    <p:sldId id="452" r:id="rId10"/>
    <p:sldId id="453" r:id="rId11"/>
    <p:sldId id="484" r:id="rId12"/>
    <p:sldId id="458" r:id="rId13"/>
    <p:sldId id="478" r:id="rId14"/>
    <p:sldId id="465" r:id="rId15"/>
    <p:sldId id="474" r:id="rId16"/>
    <p:sldId id="488" r:id="rId17"/>
    <p:sldId id="482"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ipo Jimah" initials="KJ" lastIdx="1" clrIdx="0">
    <p:extLst>
      <p:ext uri="{19B8F6BF-5375-455C-9EA6-DF929625EA0E}">
        <p15:presenceInfo xmlns:p15="http://schemas.microsoft.com/office/powerpoint/2012/main" userId="6866743ae70658d8" providerId="Windows Live"/>
      </p:ext>
    </p:extLst>
  </p:cmAuthor>
  <p:cmAuthor id="2" name="Jimah, Kipo (IITA)" initials="JK(" lastIdx="22" clrIdx="1">
    <p:extLst>
      <p:ext uri="{19B8F6BF-5375-455C-9EA6-DF929625EA0E}">
        <p15:presenceInfo xmlns:p15="http://schemas.microsoft.com/office/powerpoint/2012/main" userId="S::K.Jimah@cgiar.org::6a37308d-7371-46d9-b877-47436b2bffdc" providerId="AD"/>
      </p:ext>
    </p:extLst>
  </p:cmAuthor>
  <p:cmAuthor id="3" name="Gundula Fischer" initials="GF" lastIdx="12" clrIdx="2">
    <p:extLst>
      <p:ext uri="{19B8F6BF-5375-455C-9EA6-DF929625EA0E}">
        <p15:presenceInfo xmlns:p15="http://schemas.microsoft.com/office/powerpoint/2012/main" userId="55cd0acd6a87117b" providerId="Windows Live"/>
      </p:ext>
    </p:extLst>
  </p:cmAuthor>
  <p:cmAuthor id="4" name="Cavicchioli, Martina (IITA)" initials="C(" lastIdx="14" clrIdx="3">
    <p:extLst>
      <p:ext uri="{19B8F6BF-5375-455C-9EA6-DF929625EA0E}">
        <p15:presenceInfo xmlns:p15="http://schemas.microsoft.com/office/powerpoint/2012/main" userId="S::m.cavicchioli@cgiar.org::89db547c-39c6-4a29-9258-5ba02a01869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FF"/>
    <a:srgbClr val="CBF5DC"/>
    <a:srgbClr val="000066"/>
    <a:srgbClr val="3399FF"/>
    <a:srgbClr val="33CC33"/>
    <a:srgbClr val="00FF00"/>
    <a:srgbClr val="156834"/>
    <a:srgbClr val="156635"/>
    <a:srgbClr val="7621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4434" autoAdjust="0"/>
  </p:normalViewPr>
  <p:slideViewPr>
    <p:cSldViewPr>
      <p:cViewPr varScale="1">
        <p:scale>
          <a:sx n="82" d="100"/>
          <a:sy n="82" d="100"/>
        </p:scale>
        <p:origin x="1459" y="149"/>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5226"/>
    </p:cViewPr>
  </p:sorterViewPr>
  <p:notesViewPr>
    <p:cSldViewPr>
      <p:cViewPr varScale="1">
        <p:scale>
          <a:sx n="61" d="100"/>
          <a:sy n="61" d="100"/>
        </p:scale>
        <p:origin x="-2922"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kipoj\OneDrive%20-%20CGIAR\Africa%20RISING%20Documents\2021\Value%20chain\Conference%20materials\Analysis%20Sept7.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kipoj\OneDrive%20-%20CGIAR\Africa%20RISING%20Documents\2021\Value%20chain\Conference%20materials\Analysis%20Sept7.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kipoj\OneDrive%20-%20CGIAR\Africa%20RISING%20Documents\2021\Value%20chain\Data%20and%20analysis\AnalysisSept21.xlsx" TargetMode="Externa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Decision!$C$19</c:f>
              <c:strCache>
                <c:ptCount val="1"/>
                <c:pt idx="0">
                  <c:v>%</c:v>
                </c:pt>
              </c:strCache>
            </c:strRef>
          </c:tx>
          <c:spPr>
            <a:solidFill>
              <a:schemeClr val="accent1"/>
            </a:solidFill>
            <a:ln>
              <a:noFill/>
            </a:ln>
            <a:effectLst/>
          </c:spPr>
          <c:invertIfNegative val="0"/>
          <c:cat>
            <c:multiLvlStrRef>
              <c:f>Decision!$A$20:$B$31</c:f>
              <c:multiLvlStrCache>
                <c:ptCount val="12"/>
                <c:lvl>
                  <c:pt idx="0">
                    <c:v>High</c:v>
                  </c:pt>
                  <c:pt idx="1">
                    <c:v>Very high</c:v>
                  </c:pt>
                  <c:pt idx="2">
                    <c:v>None</c:v>
                  </c:pt>
                  <c:pt idx="3">
                    <c:v>Moderate</c:v>
                  </c:pt>
                  <c:pt idx="4">
                    <c:v>High</c:v>
                  </c:pt>
                  <c:pt idx="5">
                    <c:v>Very high</c:v>
                  </c:pt>
                  <c:pt idx="6">
                    <c:v>None</c:v>
                  </c:pt>
                  <c:pt idx="7">
                    <c:v>Low</c:v>
                  </c:pt>
                  <c:pt idx="8">
                    <c:v>None</c:v>
                  </c:pt>
                  <c:pt idx="9">
                    <c:v>Moderate</c:v>
                  </c:pt>
                  <c:pt idx="10">
                    <c:v>High</c:v>
                  </c:pt>
                  <c:pt idx="11">
                    <c:v>Very high</c:v>
                  </c:pt>
                </c:lvl>
                <c:lvl>
                  <c:pt idx="0">
                    <c:v>Male Adult</c:v>
                  </c:pt>
                  <c:pt idx="2">
                    <c:v>Female Adult</c:v>
                  </c:pt>
                  <c:pt idx="6">
                    <c:v>Girl child</c:v>
                  </c:pt>
                  <c:pt idx="8">
                    <c:v>Boy child</c:v>
                  </c:pt>
                </c:lvl>
              </c:multiLvlStrCache>
            </c:multiLvlStrRef>
          </c:cat>
          <c:val>
            <c:numRef>
              <c:f>Decision!$C$20:$C$31</c:f>
              <c:numCache>
                <c:formatCode>0</c:formatCode>
                <c:ptCount val="12"/>
                <c:pt idx="0">
                  <c:v>7.69</c:v>
                </c:pt>
                <c:pt idx="1">
                  <c:v>92.31</c:v>
                </c:pt>
                <c:pt idx="2">
                  <c:v>38.46</c:v>
                </c:pt>
                <c:pt idx="3">
                  <c:v>26.92</c:v>
                </c:pt>
                <c:pt idx="4">
                  <c:v>30.77</c:v>
                </c:pt>
                <c:pt idx="5">
                  <c:v>3.85</c:v>
                </c:pt>
                <c:pt idx="6">
                  <c:v>88.46</c:v>
                </c:pt>
                <c:pt idx="7">
                  <c:v>11.54</c:v>
                </c:pt>
                <c:pt idx="8">
                  <c:v>76.92</c:v>
                </c:pt>
                <c:pt idx="9">
                  <c:v>15.38</c:v>
                </c:pt>
                <c:pt idx="10">
                  <c:v>3.85</c:v>
                </c:pt>
                <c:pt idx="11">
                  <c:v>3.85</c:v>
                </c:pt>
              </c:numCache>
            </c:numRef>
          </c:val>
          <c:extLst>
            <c:ext xmlns:c16="http://schemas.microsoft.com/office/drawing/2014/chart" uri="{C3380CC4-5D6E-409C-BE32-E72D297353CC}">
              <c16:uniqueId val="{00000000-9DD9-4EAE-A3E5-992B50362D19}"/>
            </c:ext>
          </c:extLst>
        </c:ser>
        <c:dLbls>
          <c:showLegendKey val="0"/>
          <c:showVal val="0"/>
          <c:showCatName val="0"/>
          <c:showSerName val="0"/>
          <c:showPercent val="0"/>
          <c:showBubbleSize val="0"/>
        </c:dLbls>
        <c:gapWidth val="219"/>
        <c:overlap val="-27"/>
        <c:axId val="704342888"/>
        <c:axId val="704342560"/>
      </c:barChart>
      <c:catAx>
        <c:axId val="7043428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704342560"/>
        <c:crosses val="autoZero"/>
        <c:auto val="1"/>
        <c:lblAlgn val="ctr"/>
        <c:lblOffset val="100"/>
        <c:noMultiLvlLbl val="0"/>
      </c:catAx>
      <c:valAx>
        <c:axId val="70434256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70434288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Selling!$C$61</c:f>
              <c:strCache>
                <c:ptCount val="1"/>
                <c:pt idx="0">
                  <c:v>%</c:v>
                </c:pt>
              </c:strCache>
            </c:strRef>
          </c:tx>
          <c:spPr>
            <a:solidFill>
              <a:schemeClr val="accent1"/>
            </a:solidFill>
            <a:ln>
              <a:noFill/>
            </a:ln>
            <a:effectLst/>
          </c:spPr>
          <c:invertIfNegative val="0"/>
          <c:cat>
            <c:multiLvlStrRef>
              <c:f>Selling!$A$62:$B$72</c:f>
              <c:multiLvlStrCache>
                <c:ptCount val="11"/>
                <c:lvl>
                  <c:pt idx="0">
                    <c:v>None</c:v>
                  </c:pt>
                  <c:pt idx="1">
                    <c:v>High</c:v>
                  </c:pt>
                  <c:pt idx="2">
                    <c:v>Very high</c:v>
                  </c:pt>
                  <c:pt idx="3">
                    <c:v>None</c:v>
                  </c:pt>
                  <c:pt idx="4">
                    <c:v>Moderate</c:v>
                  </c:pt>
                  <c:pt idx="5">
                    <c:v>None</c:v>
                  </c:pt>
                  <c:pt idx="6">
                    <c:v>None</c:v>
                  </c:pt>
                  <c:pt idx="7">
                    <c:v>Low</c:v>
                  </c:pt>
                  <c:pt idx="8">
                    <c:v>Moderate</c:v>
                  </c:pt>
                  <c:pt idx="9">
                    <c:v>High</c:v>
                  </c:pt>
                  <c:pt idx="10">
                    <c:v>Very high</c:v>
                  </c:pt>
                </c:lvl>
                <c:lvl>
                  <c:pt idx="0">
                    <c:v>Male adult</c:v>
                  </c:pt>
                  <c:pt idx="3">
                    <c:v>Female adult</c:v>
                  </c:pt>
                  <c:pt idx="5">
                    <c:v>Girl child</c:v>
                  </c:pt>
                  <c:pt idx="6">
                    <c:v>Boy child </c:v>
                  </c:pt>
                </c:lvl>
              </c:multiLvlStrCache>
            </c:multiLvlStrRef>
          </c:cat>
          <c:val>
            <c:numRef>
              <c:f>Selling!$C$62:$C$72</c:f>
              <c:numCache>
                <c:formatCode>0</c:formatCode>
                <c:ptCount val="11"/>
                <c:pt idx="0">
                  <c:v>3.85</c:v>
                </c:pt>
                <c:pt idx="1">
                  <c:v>7.69</c:v>
                </c:pt>
                <c:pt idx="2">
                  <c:v>88.46</c:v>
                </c:pt>
                <c:pt idx="3">
                  <c:v>92.31</c:v>
                </c:pt>
                <c:pt idx="4">
                  <c:v>7.69</c:v>
                </c:pt>
                <c:pt idx="5">
                  <c:v>100</c:v>
                </c:pt>
                <c:pt idx="6">
                  <c:v>61.54</c:v>
                </c:pt>
                <c:pt idx="7">
                  <c:v>3.85</c:v>
                </c:pt>
                <c:pt idx="8">
                  <c:v>11.54</c:v>
                </c:pt>
                <c:pt idx="9">
                  <c:v>15.38</c:v>
                </c:pt>
                <c:pt idx="10">
                  <c:v>7.69</c:v>
                </c:pt>
              </c:numCache>
            </c:numRef>
          </c:val>
          <c:extLst>
            <c:ext xmlns:c16="http://schemas.microsoft.com/office/drawing/2014/chart" uri="{C3380CC4-5D6E-409C-BE32-E72D297353CC}">
              <c16:uniqueId val="{00000000-2A0E-46E4-9CFB-0C29E3EC1234}"/>
            </c:ext>
          </c:extLst>
        </c:ser>
        <c:dLbls>
          <c:showLegendKey val="0"/>
          <c:showVal val="0"/>
          <c:showCatName val="0"/>
          <c:showSerName val="0"/>
          <c:showPercent val="0"/>
          <c:showBubbleSize val="0"/>
        </c:dLbls>
        <c:gapWidth val="219"/>
        <c:overlap val="-27"/>
        <c:axId val="712884408"/>
        <c:axId val="712885392"/>
      </c:barChart>
      <c:catAx>
        <c:axId val="712884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712885392"/>
        <c:crosses val="autoZero"/>
        <c:auto val="1"/>
        <c:lblAlgn val="ctr"/>
        <c:lblOffset val="100"/>
        <c:noMultiLvlLbl val="0"/>
      </c:catAx>
      <c:valAx>
        <c:axId val="712885392"/>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71288440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126588811230057"/>
          <c:y val="3.0200885500304198E-2"/>
          <c:w val="0.63614982502187223"/>
          <c:h val="0.79745730002921278"/>
        </c:manualLayout>
      </c:layout>
      <c:barChart>
        <c:barDir val="col"/>
        <c:grouping val="percentStacked"/>
        <c:varyColors val="0"/>
        <c:ser>
          <c:idx val="0"/>
          <c:order val="0"/>
          <c:tx>
            <c:strRef>
              <c:f>Sheet1!$A$141</c:f>
              <c:strCache>
                <c:ptCount val="1"/>
                <c:pt idx="0">
                  <c:v>Strongly disagree</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Sheet1!$B$140:$C$140</c:f>
              <c:strCache>
                <c:ptCount val="2"/>
                <c:pt idx="0">
                  <c:v>Men</c:v>
                </c:pt>
                <c:pt idx="1">
                  <c:v>Women</c:v>
                </c:pt>
              </c:strCache>
            </c:strRef>
          </c:cat>
          <c:val>
            <c:numRef>
              <c:f>Sheet1!$B$141:$C$141</c:f>
              <c:numCache>
                <c:formatCode>0</c:formatCode>
                <c:ptCount val="2"/>
                <c:pt idx="0">
                  <c:v>42.86</c:v>
                </c:pt>
                <c:pt idx="1">
                  <c:v>70</c:v>
                </c:pt>
              </c:numCache>
            </c:numRef>
          </c:val>
          <c:extLst>
            <c:ext xmlns:c16="http://schemas.microsoft.com/office/drawing/2014/chart" uri="{C3380CC4-5D6E-409C-BE32-E72D297353CC}">
              <c16:uniqueId val="{00000000-C916-4541-BA20-367542ED7F16}"/>
            </c:ext>
          </c:extLst>
        </c:ser>
        <c:ser>
          <c:idx val="1"/>
          <c:order val="1"/>
          <c:tx>
            <c:strRef>
              <c:f>Sheet1!$A$142</c:f>
              <c:strCache>
                <c:ptCount val="1"/>
                <c:pt idx="0">
                  <c:v>Disagree</c:v>
                </c:pt>
              </c:strCache>
            </c:strRef>
          </c:tx>
          <c:spPr>
            <a:solidFill>
              <a:schemeClr val="accent2"/>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Sheet1!$B$140:$C$140</c:f>
              <c:strCache>
                <c:ptCount val="2"/>
                <c:pt idx="0">
                  <c:v>Men</c:v>
                </c:pt>
                <c:pt idx="1">
                  <c:v>Women</c:v>
                </c:pt>
              </c:strCache>
            </c:strRef>
          </c:cat>
          <c:val>
            <c:numRef>
              <c:f>Sheet1!$B$142:$C$142</c:f>
              <c:numCache>
                <c:formatCode>0</c:formatCode>
                <c:ptCount val="2"/>
                <c:pt idx="0">
                  <c:v>50</c:v>
                </c:pt>
                <c:pt idx="1">
                  <c:v>16.670000000000002</c:v>
                </c:pt>
              </c:numCache>
            </c:numRef>
          </c:val>
          <c:extLst>
            <c:ext xmlns:c16="http://schemas.microsoft.com/office/drawing/2014/chart" uri="{C3380CC4-5D6E-409C-BE32-E72D297353CC}">
              <c16:uniqueId val="{00000001-C916-4541-BA20-367542ED7F16}"/>
            </c:ext>
          </c:extLst>
        </c:ser>
        <c:ser>
          <c:idx val="2"/>
          <c:order val="2"/>
          <c:tx>
            <c:strRef>
              <c:f>Sheet1!$A$143</c:f>
              <c:strCache>
                <c:ptCount val="1"/>
                <c:pt idx="0">
                  <c:v>Agree</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Sheet1!$B$140:$C$140</c:f>
              <c:strCache>
                <c:ptCount val="2"/>
                <c:pt idx="0">
                  <c:v>Men</c:v>
                </c:pt>
                <c:pt idx="1">
                  <c:v>Women</c:v>
                </c:pt>
              </c:strCache>
            </c:strRef>
          </c:cat>
          <c:val>
            <c:numRef>
              <c:f>Sheet1!$B$143:$C$143</c:f>
              <c:numCache>
                <c:formatCode>0</c:formatCode>
                <c:ptCount val="2"/>
                <c:pt idx="0">
                  <c:v>7.14</c:v>
                </c:pt>
                <c:pt idx="1">
                  <c:v>6.67</c:v>
                </c:pt>
              </c:numCache>
            </c:numRef>
          </c:val>
          <c:extLst>
            <c:ext xmlns:c16="http://schemas.microsoft.com/office/drawing/2014/chart" uri="{C3380CC4-5D6E-409C-BE32-E72D297353CC}">
              <c16:uniqueId val="{00000002-C916-4541-BA20-367542ED7F16}"/>
            </c:ext>
          </c:extLst>
        </c:ser>
        <c:ser>
          <c:idx val="3"/>
          <c:order val="3"/>
          <c:tx>
            <c:strRef>
              <c:f>Sheet1!$A$144</c:f>
              <c:strCache>
                <c:ptCount val="1"/>
                <c:pt idx="0">
                  <c:v>Strongly agree</c:v>
                </c:pt>
              </c:strCache>
            </c:strRef>
          </c:tx>
          <c:spPr>
            <a:solidFill>
              <a:schemeClr val="accent4"/>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Sheet1!$B$140:$C$140</c:f>
              <c:strCache>
                <c:ptCount val="2"/>
                <c:pt idx="0">
                  <c:v>Men</c:v>
                </c:pt>
                <c:pt idx="1">
                  <c:v>Women</c:v>
                </c:pt>
              </c:strCache>
            </c:strRef>
          </c:cat>
          <c:val>
            <c:numRef>
              <c:f>Sheet1!$B$144:$C$144</c:f>
              <c:numCache>
                <c:formatCode>0</c:formatCode>
                <c:ptCount val="2"/>
                <c:pt idx="0" formatCode="_(* #,##0.00_);_(* \(#,##0.00\);_(* &quot;-&quot;??_);_(@_)">
                  <c:v>0</c:v>
                </c:pt>
                <c:pt idx="1">
                  <c:v>6.67</c:v>
                </c:pt>
              </c:numCache>
            </c:numRef>
          </c:val>
          <c:extLst>
            <c:ext xmlns:c16="http://schemas.microsoft.com/office/drawing/2014/chart" uri="{C3380CC4-5D6E-409C-BE32-E72D297353CC}">
              <c16:uniqueId val="{00000003-C916-4541-BA20-367542ED7F16}"/>
            </c:ext>
          </c:extLst>
        </c:ser>
        <c:dLbls>
          <c:dLblPos val="ctr"/>
          <c:showLegendKey val="0"/>
          <c:showVal val="1"/>
          <c:showCatName val="0"/>
          <c:showSerName val="0"/>
          <c:showPercent val="0"/>
          <c:showBubbleSize val="0"/>
        </c:dLbls>
        <c:gapWidth val="150"/>
        <c:overlap val="100"/>
        <c:axId val="291223448"/>
        <c:axId val="291222136"/>
      </c:barChart>
      <c:catAx>
        <c:axId val="2912234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291222136"/>
        <c:crosses val="autoZero"/>
        <c:auto val="1"/>
        <c:lblAlgn val="ctr"/>
        <c:lblOffset val="100"/>
        <c:noMultiLvlLbl val="0"/>
      </c:catAx>
      <c:valAx>
        <c:axId val="29122213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crossAx val="29122344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2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3" dt="2021-09-27T08:59:57.175" idx="11">
    <p:pos x="3921" y="409"/>
    <p:text>See my notes for the previous slide. Even this chart is difficult to read. Please collapse the indications of men and women respondents.</p:text>
    <p:extLst>
      <p:ext uri="{C676402C-5697-4E1C-873F-D02D1690AC5C}">
        <p15:threadingInfo xmlns:p15="http://schemas.microsoft.com/office/powerpoint/2012/main" timeZoneBias="-180"/>
      </p:ext>
    </p:extLst>
  </p:cm>
  <p:cm authorId="2" dt="2021-09-27T11:10:48.307" idx="15">
    <p:pos x="3921" y="505"/>
    <p:text>Graph changed</p:text>
    <p:extLst>
      <p:ext uri="{C676402C-5697-4E1C-873F-D02D1690AC5C}">
        <p15:threadingInfo xmlns:p15="http://schemas.microsoft.com/office/powerpoint/2012/main" timeZoneBias="0">
          <p15:parentCm authorId="3" idx="11"/>
        </p15:threadingInfo>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4" dt="2021-09-27T01:46:10.539" idx="11">
    <p:pos x="5665" y="427"/>
    <p:text>I would use bold style like in the other titles
</p:text>
    <p:extLst>
      <p:ext uri="{C676402C-5697-4E1C-873F-D02D1690AC5C}">
        <p15:threadingInfo xmlns:p15="http://schemas.microsoft.com/office/powerpoint/2012/main" timeZoneBias="420"/>
      </p:ext>
    </p:extLst>
  </p:cm>
</p:cmLst>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F725A1-0A75-43A6-B5D2-48CDA1274E4E}" type="doc">
      <dgm:prSet loTypeId="urn:microsoft.com/office/officeart/2005/8/layout/process1" loCatId="process" qsTypeId="urn:microsoft.com/office/officeart/2005/8/quickstyle/simple1" qsCatId="simple" csTypeId="urn:microsoft.com/office/officeart/2005/8/colors/accent2_3" csCatId="accent2" phldr="1"/>
      <dgm:spPr/>
    </dgm:pt>
    <dgm:pt modelId="{6F0BDDCB-28E8-4B9E-9330-E3EC8E1F4EB2}" type="pres">
      <dgm:prSet presAssocID="{64F725A1-0A75-43A6-B5D2-48CDA1274E4E}" presName="Name0" presStyleCnt="0">
        <dgm:presLayoutVars>
          <dgm:dir/>
          <dgm:resizeHandles val="exact"/>
        </dgm:presLayoutVars>
      </dgm:prSet>
      <dgm:spPr/>
    </dgm:pt>
  </dgm:ptLst>
  <dgm:cxnLst>
    <dgm:cxn modelId="{26E80EBC-6BED-4B8E-ACB7-1FD7379D600B}" type="presOf" srcId="{64F725A1-0A75-43A6-B5D2-48CDA1274E4E}" destId="{6F0BDDCB-28E8-4B9E-9330-E3EC8E1F4EB2}" srcOrd="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3158D4A-2036-4E2A-86B1-0845FB68AB44}" type="doc">
      <dgm:prSet loTypeId="urn:microsoft.com/office/officeart/2005/8/layout/process1" loCatId="process" qsTypeId="urn:microsoft.com/office/officeart/2005/8/quickstyle/simple1" qsCatId="simple" csTypeId="urn:microsoft.com/office/officeart/2005/8/colors/accent3_3" csCatId="accent3" phldr="1"/>
      <dgm:spPr/>
    </dgm:pt>
    <dgm:pt modelId="{3EF97E60-5144-4FE0-B67D-EB12756746FD}" type="pres">
      <dgm:prSet presAssocID="{E3158D4A-2036-4E2A-86B1-0845FB68AB44}" presName="Name0" presStyleCnt="0">
        <dgm:presLayoutVars>
          <dgm:dir/>
          <dgm:resizeHandles val="exact"/>
        </dgm:presLayoutVars>
      </dgm:prSet>
      <dgm:spPr/>
    </dgm:pt>
  </dgm:ptLst>
  <dgm:cxnLst>
    <dgm:cxn modelId="{9F208ACE-6359-47A9-8372-833D0BA6303F}" type="presOf" srcId="{E3158D4A-2036-4E2A-86B1-0845FB68AB44}" destId="{3EF97E60-5144-4FE0-B67D-EB12756746FD}" srcOrd="0" destOrd="0" presId="urn:microsoft.com/office/officeart/2005/8/layout/process1"/>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4F725A1-0A75-43A6-B5D2-48CDA1274E4E}" type="doc">
      <dgm:prSet loTypeId="urn:microsoft.com/office/officeart/2005/8/layout/process1" loCatId="process" qsTypeId="urn:microsoft.com/office/officeart/2005/8/quickstyle/simple1" qsCatId="simple" csTypeId="urn:microsoft.com/office/officeart/2005/8/colors/accent2_3" csCatId="accent2" phldr="1"/>
      <dgm:spPr/>
    </dgm:pt>
    <dgm:pt modelId="{3BF3D1F9-CCC3-48D3-9DDF-B74ABFBBC849}">
      <dgm:prSet phldrT="[Text]" phldr="0" custT="1"/>
      <dgm:spPr/>
      <dgm:t>
        <a:bodyPr/>
        <a:lstStyle/>
        <a:p>
          <a:pPr rtl="0"/>
          <a:r>
            <a:rPr lang="en-US" sz="1400" b="1" dirty="0"/>
            <a:t>Negative effect on women social standing in household and</a:t>
          </a:r>
          <a:br>
            <a:rPr lang="en-US" sz="1400" b="1" dirty="0"/>
          </a:br>
          <a:r>
            <a:rPr lang="en-US" sz="1400" b="1" dirty="0"/>
            <a:t>community</a:t>
          </a:r>
        </a:p>
      </dgm:t>
    </dgm:pt>
    <dgm:pt modelId="{AAE1807E-1C92-4842-ADD7-9F9E9823D8A3}" type="parTrans" cxnId="{B5B01651-0036-445E-BA61-E286248A931E}">
      <dgm:prSet/>
      <dgm:spPr/>
      <dgm:t>
        <a:bodyPr/>
        <a:lstStyle/>
        <a:p>
          <a:endParaRPr lang="it-IT"/>
        </a:p>
      </dgm:t>
    </dgm:pt>
    <dgm:pt modelId="{C43DE354-2299-4EF9-807F-B30CC6D1F743}" type="sibTrans" cxnId="{B5B01651-0036-445E-BA61-E286248A931E}">
      <dgm:prSet/>
      <dgm:spPr/>
      <dgm:t>
        <a:bodyPr/>
        <a:lstStyle/>
        <a:p>
          <a:endParaRPr lang="en-US"/>
        </a:p>
      </dgm:t>
    </dgm:pt>
    <dgm:pt modelId="{4284C9FF-FD3D-49CB-9D6A-0789AADBF28B}">
      <dgm:prSet phldr="0" custT="1"/>
      <dgm:spPr/>
      <dgm:t>
        <a:bodyPr/>
        <a:lstStyle/>
        <a:p>
          <a:pPr algn="ctr" rtl="0"/>
          <a:r>
            <a:rPr lang="en-US" sz="1400" b="1" dirty="0">
              <a:latin typeface="Calibri"/>
            </a:rPr>
            <a:t>Women blurred ownership of small ruminants</a:t>
          </a:r>
          <a:endParaRPr lang="en-US" sz="1400" b="1" dirty="0"/>
        </a:p>
      </dgm:t>
    </dgm:pt>
    <dgm:pt modelId="{5B010D81-7E24-4246-BEC9-05C3B64A1867}" type="parTrans" cxnId="{3A80CF6D-8D0E-4B91-A04C-19FED10C090D}">
      <dgm:prSet/>
      <dgm:spPr/>
      <dgm:t>
        <a:bodyPr/>
        <a:lstStyle/>
        <a:p>
          <a:endParaRPr lang="it-IT"/>
        </a:p>
      </dgm:t>
    </dgm:pt>
    <dgm:pt modelId="{ACE838FF-ECD2-4A09-8AEB-D72F3691D825}" type="sibTrans" cxnId="{3A80CF6D-8D0E-4B91-A04C-19FED10C090D}">
      <dgm:prSet/>
      <dgm:spPr/>
      <dgm:t>
        <a:bodyPr/>
        <a:lstStyle/>
        <a:p>
          <a:endParaRPr lang="en-US"/>
        </a:p>
      </dgm:t>
    </dgm:pt>
    <dgm:pt modelId="{6F0BDDCB-28E8-4B9E-9330-E3EC8E1F4EB2}" type="pres">
      <dgm:prSet presAssocID="{64F725A1-0A75-43A6-B5D2-48CDA1274E4E}" presName="Name0" presStyleCnt="0">
        <dgm:presLayoutVars>
          <dgm:dir/>
          <dgm:resizeHandles val="exact"/>
        </dgm:presLayoutVars>
      </dgm:prSet>
      <dgm:spPr/>
    </dgm:pt>
    <dgm:pt modelId="{05254784-D544-44C6-9B1A-F32C1F11CF62}" type="pres">
      <dgm:prSet presAssocID="{4284C9FF-FD3D-49CB-9D6A-0789AADBF28B}" presName="node" presStyleLbl="node1" presStyleIdx="0" presStyleCnt="2">
        <dgm:presLayoutVars>
          <dgm:bulletEnabled val="1"/>
        </dgm:presLayoutVars>
      </dgm:prSet>
      <dgm:spPr/>
    </dgm:pt>
    <dgm:pt modelId="{1F3D36BD-3ABC-430E-95F5-2BFA9FC7A3C3}" type="pres">
      <dgm:prSet presAssocID="{ACE838FF-ECD2-4A09-8AEB-D72F3691D825}" presName="sibTrans" presStyleLbl="sibTrans2D1" presStyleIdx="0" presStyleCnt="1"/>
      <dgm:spPr/>
    </dgm:pt>
    <dgm:pt modelId="{C8420EE1-D2E6-45C8-877E-C80DCC48C3A1}" type="pres">
      <dgm:prSet presAssocID="{ACE838FF-ECD2-4A09-8AEB-D72F3691D825}" presName="connectorText" presStyleLbl="sibTrans2D1" presStyleIdx="0" presStyleCnt="1"/>
      <dgm:spPr/>
    </dgm:pt>
    <dgm:pt modelId="{C880D5C6-C488-4D01-8740-920189BE28DA}" type="pres">
      <dgm:prSet presAssocID="{3BF3D1F9-CCC3-48D3-9DDF-B74ABFBBC849}" presName="node" presStyleLbl="node1" presStyleIdx="1" presStyleCnt="2">
        <dgm:presLayoutVars>
          <dgm:bulletEnabled val="1"/>
        </dgm:presLayoutVars>
      </dgm:prSet>
      <dgm:spPr/>
    </dgm:pt>
  </dgm:ptLst>
  <dgm:cxnLst>
    <dgm:cxn modelId="{8B316F44-FC2C-4FF2-81A0-ADCD4EE24C7B}" type="presOf" srcId="{ACE838FF-ECD2-4A09-8AEB-D72F3691D825}" destId="{1F3D36BD-3ABC-430E-95F5-2BFA9FC7A3C3}" srcOrd="0" destOrd="0" presId="urn:microsoft.com/office/officeart/2005/8/layout/process1"/>
    <dgm:cxn modelId="{8F621F6A-3219-4CEC-9909-39FD65D52D4D}" type="presOf" srcId="{3BF3D1F9-CCC3-48D3-9DDF-B74ABFBBC849}" destId="{C880D5C6-C488-4D01-8740-920189BE28DA}" srcOrd="0" destOrd="0" presId="urn:microsoft.com/office/officeart/2005/8/layout/process1"/>
    <dgm:cxn modelId="{3A80CF6D-8D0E-4B91-A04C-19FED10C090D}" srcId="{64F725A1-0A75-43A6-B5D2-48CDA1274E4E}" destId="{4284C9FF-FD3D-49CB-9D6A-0789AADBF28B}" srcOrd="0" destOrd="0" parTransId="{5B010D81-7E24-4246-BEC9-05C3B64A1867}" sibTransId="{ACE838FF-ECD2-4A09-8AEB-D72F3691D825}"/>
    <dgm:cxn modelId="{B5B01651-0036-445E-BA61-E286248A931E}" srcId="{64F725A1-0A75-43A6-B5D2-48CDA1274E4E}" destId="{3BF3D1F9-CCC3-48D3-9DDF-B74ABFBBC849}" srcOrd="1" destOrd="0" parTransId="{AAE1807E-1C92-4842-ADD7-9F9E9823D8A3}" sibTransId="{C43DE354-2299-4EF9-807F-B30CC6D1F743}"/>
    <dgm:cxn modelId="{26E80EBC-6BED-4B8E-ACB7-1FD7379D600B}" type="presOf" srcId="{64F725A1-0A75-43A6-B5D2-48CDA1274E4E}" destId="{6F0BDDCB-28E8-4B9E-9330-E3EC8E1F4EB2}" srcOrd="0" destOrd="0" presId="urn:microsoft.com/office/officeart/2005/8/layout/process1"/>
    <dgm:cxn modelId="{F7C1CFC7-7090-4D88-A75D-D5CA4F3C9D9C}" type="presOf" srcId="{ACE838FF-ECD2-4A09-8AEB-D72F3691D825}" destId="{C8420EE1-D2E6-45C8-877E-C80DCC48C3A1}" srcOrd="1" destOrd="0" presId="urn:microsoft.com/office/officeart/2005/8/layout/process1"/>
    <dgm:cxn modelId="{C17C04D9-04D1-4C1C-B530-229FD81C8BBC}" type="presOf" srcId="{4284C9FF-FD3D-49CB-9D6A-0789AADBF28B}" destId="{05254784-D544-44C6-9B1A-F32C1F11CF62}" srcOrd="0" destOrd="0" presId="urn:microsoft.com/office/officeart/2005/8/layout/process1"/>
    <dgm:cxn modelId="{E4D84D1E-403B-4B5D-A0BB-62E2DA619BAF}" type="presParOf" srcId="{6F0BDDCB-28E8-4B9E-9330-E3EC8E1F4EB2}" destId="{05254784-D544-44C6-9B1A-F32C1F11CF62}" srcOrd="0" destOrd="0" presId="urn:microsoft.com/office/officeart/2005/8/layout/process1"/>
    <dgm:cxn modelId="{9F0E1B90-0ADC-4FA4-904F-2970FD853818}" type="presParOf" srcId="{6F0BDDCB-28E8-4B9E-9330-E3EC8E1F4EB2}" destId="{1F3D36BD-3ABC-430E-95F5-2BFA9FC7A3C3}" srcOrd="1" destOrd="0" presId="urn:microsoft.com/office/officeart/2005/8/layout/process1"/>
    <dgm:cxn modelId="{B7513B3E-F5EA-49E4-83F0-FA993432D360}" type="presParOf" srcId="{1F3D36BD-3ABC-430E-95F5-2BFA9FC7A3C3}" destId="{C8420EE1-D2E6-45C8-877E-C80DCC48C3A1}" srcOrd="0" destOrd="0" presId="urn:microsoft.com/office/officeart/2005/8/layout/process1"/>
    <dgm:cxn modelId="{1D3D3442-3071-4A63-9EA0-54BB8F721948}" type="presParOf" srcId="{6F0BDDCB-28E8-4B9E-9330-E3EC8E1F4EB2}" destId="{C880D5C6-C488-4D01-8740-920189BE28DA}" srcOrd="2" destOrd="0" presId="urn:microsoft.com/office/officeart/2005/8/layout/process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3158D4A-2036-4E2A-86B1-0845FB68AB44}" type="doc">
      <dgm:prSet loTypeId="urn:microsoft.com/office/officeart/2005/8/layout/process1" loCatId="process" qsTypeId="urn:microsoft.com/office/officeart/2005/8/quickstyle/simple1" qsCatId="simple" csTypeId="urn:microsoft.com/office/officeart/2005/8/colors/accent3_3" csCatId="accent3" phldr="1"/>
      <dgm:spPr/>
    </dgm:pt>
    <dgm:pt modelId="{286AAB77-1D9F-4847-85BB-0F439EC24536}">
      <dgm:prSet phldrT="[Text]" phldr="0" custT="1"/>
      <dgm:spPr/>
      <dgm:t>
        <a:bodyPr/>
        <a:lstStyle/>
        <a:p>
          <a:pPr rtl="0"/>
          <a:r>
            <a:rPr lang="en-US" sz="1400" b="1" dirty="0">
              <a:latin typeface="Calibri"/>
            </a:rPr>
            <a:t>Men decision making on use of livestock and income </a:t>
          </a:r>
          <a:endParaRPr lang="en-US" sz="1400" b="1" dirty="0"/>
        </a:p>
      </dgm:t>
    </dgm:pt>
    <dgm:pt modelId="{AFE885D1-3C54-44C9-AF15-388FC5008641}" type="parTrans" cxnId="{74A2C272-E2B4-44AB-8388-6446216A1FDD}">
      <dgm:prSet/>
      <dgm:spPr/>
      <dgm:t>
        <a:bodyPr/>
        <a:lstStyle/>
        <a:p>
          <a:endParaRPr lang="it-IT"/>
        </a:p>
      </dgm:t>
    </dgm:pt>
    <dgm:pt modelId="{59087A71-FA3C-4B6F-BA77-69C5D5CE2844}" type="sibTrans" cxnId="{74A2C272-E2B4-44AB-8388-6446216A1FDD}">
      <dgm:prSet/>
      <dgm:spPr/>
      <dgm:t>
        <a:bodyPr/>
        <a:lstStyle/>
        <a:p>
          <a:endParaRPr lang="en-US"/>
        </a:p>
      </dgm:t>
    </dgm:pt>
    <dgm:pt modelId="{A56B35B9-1FB3-4F07-AEDF-4F80D9D40FCE}">
      <dgm:prSet phldrT="[Text]" phldr="0" custT="1"/>
      <dgm:spPr/>
      <dgm:t>
        <a:bodyPr/>
        <a:lstStyle/>
        <a:p>
          <a:pPr rtl="0"/>
          <a:r>
            <a:rPr lang="en-US" sz="1400" b="1" dirty="0"/>
            <a:t>Limited participation of women and youth in small ruminant </a:t>
          </a:r>
          <a:r>
            <a:rPr lang="en-US" sz="1400" b="1" dirty="0">
              <a:latin typeface="Calibri"/>
            </a:rPr>
            <a:t>marketing and </a:t>
          </a:r>
          <a:r>
            <a:rPr lang="en-US" sz="1400" b="1" dirty="0"/>
            <a:t>limited control of benefits from small ruminants </a:t>
          </a:r>
        </a:p>
      </dgm:t>
    </dgm:pt>
    <dgm:pt modelId="{8B30CB96-7593-4A6B-876F-14400893724F}" type="parTrans" cxnId="{190DCCAD-D992-4784-97B9-BC7B2EF4E02A}">
      <dgm:prSet/>
      <dgm:spPr/>
      <dgm:t>
        <a:bodyPr/>
        <a:lstStyle/>
        <a:p>
          <a:endParaRPr lang="it-IT"/>
        </a:p>
      </dgm:t>
    </dgm:pt>
    <dgm:pt modelId="{2FA4D916-A62B-428A-ABCB-F771B26FD38A}" type="sibTrans" cxnId="{190DCCAD-D992-4784-97B9-BC7B2EF4E02A}">
      <dgm:prSet/>
      <dgm:spPr/>
      <dgm:t>
        <a:bodyPr/>
        <a:lstStyle/>
        <a:p>
          <a:endParaRPr lang="en-US"/>
        </a:p>
      </dgm:t>
    </dgm:pt>
    <dgm:pt modelId="{3EF97E60-5144-4FE0-B67D-EB12756746FD}" type="pres">
      <dgm:prSet presAssocID="{E3158D4A-2036-4E2A-86B1-0845FB68AB44}" presName="Name0" presStyleCnt="0">
        <dgm:presLayoutVars>
          <dgm:dir/>
          <dgm:resizeHandles val="exact"/>
        </dgm:presLayoutVars>
      </dgm:prSet>
      <dgm:spPr/>
    </dgm:pt>
    <dgm:pt modelId="{F584B1D8-E066-4719-BD77-0FDD19989663}" type="pres">
      <dgm:prSet presAssocID="{286AAB77-1D9F-4847-85BB-0F439EC24536}" presName="node" presStyleLbl="node1" presStyleIdx="0" presStyleCnt="2" custScaleX="96176" custScaleY="89341">
        <dgm:presLayoutVars>
          <dgm:bulletEnabled val="1"/>
        </dgm:presLayoutVars>
      </dgm:prSet>
      <dgm:spPr/>
    </dgm:pt>
    <dgm:pt modelId="{7BD4D5FB-10D5-4279-8E1C-941C293B422C}" type="pres">
      <dgm:prSet presAssocID="{59087A71-FA3C-4B6F-BA77-69C5D5CE2844}" presName="sibTrans" presStyleLbl="sibTrans2D1" presStyleIdx="0" presStyleCnt="1"/>
      <dgm:spPr/>
    </dgm:pt>
    <dgm:pt modelId="{B8A0DEF8-579C-4345-BDC2-7E8E34F7695C}" type="pres">
      <dgm:prSet presAssocID="{59087A71-FA3C-4B6F-BA77-69C5D5CE2844}" presName="connectorText" presStyleLbl="sibTrans2D1" presStyleIdx="0" presStyleCnt="1"/>
      <dgm:spPr/>
    </dgm:pt>
    <dgm:pt modelId="{BE7CCB47-58C7-4A56-8648-907285F03F45}" type="pres">
      <dgm:prSet presAssocID="{A56B35B9-1FB3-4F07-AEDF-4F80D9D40FCE}" presName="node" presStyleLbl="node1" presStyleIdx="1" presStyleCnt="2" custLinFactNeighborX="-6300" custLinFactNeighborY="23646">
        <dgm:presLayoutVars>
          <dgm:bulletEnabled val="1"/>
        </dgm:presLayoutVars>
      </dgm:prSet>
      <dgm:spPr/>
    </dgm:pt>
  </dgm:ptLst>
  <dgm:cxnLst>
    <dgm:cxn modelId="{F2DE664C-F1FE-44AF-B5E6-1824A432EE62}" type="presOf" srcId="{59087A71-FA3C-4B6F-BA77-69C5D5CE2844}" destId="{7BD4D5FB-10D5-4279-8E1C-941C293B422C}" srcOrd="0" destOrd="0" presId="urn:microsoft.com/office/officeart/2005/8/layout/process1"/>
    <dgm:cxn modelId="{37850D6E-21A4-47E0-B59D-1A8DAEAF754F}" type="presOf" srcId="{59087A71-FA3C-4B6F-BA77-69C5D5CE2844}" destId="{B8A0DEF8-579C-4345-BDC2-7E8E34F7695C}" srcOrd="1" destOrd="0" presId="urn:microsoft.com/office/officeart/2005/8/layout/process1"/>
    <dgm:cxn modelId="{74A2C272-E2B4-44AB-8388-6446216A1FDD}" srcId="{E3158D4A-2036-4E2A-86B1-0845FB68AB44}" destId="{286AAB77-1D9F-4847-85BB-0F439EC24536}" srcOrd="0" destOrd="0" parTransId="{AFE885D1-3C54-44C9-AF15-388FC5008641}" sibTransId="{59087A71-FA3C-4B6F-BA77-69C5D5CE2844}"/>
    <dgm:cxn modelId="{190DCCAD-D992-4784-97B9-BC7B2EF4E02A}" srcId="{E3158D4A-2036-4E2A-86B1-0845FB68AB44}" destId="{A56B35B9-1FB3-4F07-AEDF-4F80D9D40FCE}" srcOrd="1" destOrd="0" parTransId="{8B30CB96-7593-4A6B-876F-14400893724F}" sibTransId="{2FA4D916-A62B-428A-ABCB-F771B26FD38A}"/>
    <dgm:cxn modelId="{736F48BB-70CF-4A62-A028-3907D4DEB348}" type="presOf" srcId="{A56B35B9-1FB3-4F07-AEDF-4F80D9D40FCE}" destId="{BE7CCB47-58C7-4A56-8648-907285F03F45}" srcOrd="0" destOrd="0" presId="urn:microsoft.com/office/officeart/2005/8/layout/process1"/>
    <dgm:cxn modelId="{9F208ACE-6359-47A9-8372-833D0BA6303F}" type="presOf" srcId="{E3158D4A-2036-4E2A-86B1-0845FB68AB44}" destId="{3EF97E60-5144-4FE0-B67D-EB12756746FD}" srcOrd="0" destOrd="0" presId="urn:microsoft.com/office/officeart/2005/8/layout/process1"/>
    <dgm:cxn modelId="{679B74D1-13D2-4149-B589-BDEF22888ACD}" type="presOf" srcId="{286AAB77-1D9F-4847-85BB-0F439EC24536}" destId="{F584B1D8-E066-4719-BD77-0FDD19989663}" srcOrd="0" destOrd="0" presId="urn:microsoft.com/office/officeart/2005/8/layout/process1"/>
    <dgm:cxn modelId="{F46340EA-75D8-4562-BB69-3F6EAEA6FCFD}" type="presParOf" srcId="{3EF97E60-5144-4FE0-B67D-EB12756746FD}" destId="{F584B1D8-E066-4719-BD77-0FDD19989663}" srcOrd="0" destOrd="0" presId="urn:microsoft.com/office/officeart/2005/8/layout/process1"/>
    <dgm:cxn modelId="{D2C2E5F2-193A-46B8-BF90-79A2EEB9559D}" type="presParOf" srcId="{3EF97E60-5144-4FE0-B67D-EB12756746FD}" destId="{7BD4D5FB-10D5-4279-8E1C-941C293B422C}" srcOrd="1" destOrd="0" presId="urn:microsoft.com/office/officeart/2005/8/layout/process1"/>
    <dgm:cxn modelId="{73882C98-B8EB-4A83-A936-F0F45690C7F3}" type="presParOf" srcId="{7BD4D5FB-10D5-4279-8E1C-941C293B422C}" destId="{B8A0DEF8-579C-4345-BDC2-7E8E34F7695C}" srcOrd="0" destOrd="0" presId="urn:microsoft.com/office/officeart/2005/8/layout/process1"/>
    <dgm:cxn modelId="{3AAF455E-ADC3-4508-AD40-E91D092B2CFF}" type="presParOf" srcId="{3EF97E60-5144-4FE0-B67D-EB12756746FD}" destId="{BE7CCB47-58C7-4A56-8648-907285F03F45}" srcOrd="2" destOrd="0" presId="urn:microsoft.com/office/officeart/2005/8/layout/process1"/>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254784-D544-44C6-9B1A-F32C1F11CF62}">
      <dsp:nvSpPr>
        <dsp:cNvPr id="0" name=""/>
        <dsp:cNvSpPr/>
      </dsp:nvSpPr>
      <dsp:spPr>
        <a:xfrm>
          <a:off x="892" y="596347"/>
          <a:ext cx="1904255" cy="1142553"/>
        </a:xfrm>
        <a:prstGeom prst="roundRect">
          <a:avLst>
            <a:gd name="adj" fmla="val 10000"/>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dirty="0">
              <a:latin typeface="Calibri"/>
            </a:rPr>
            <a:t>Women blurred ownership of small ruminants</a:t>
          </a:r>
          <a:endParaRPr lang="en-US" sz="1400" b="1" kern="1200" dirty="0"/>
        </a:p>
      </dsp:txBody>
      <dsp:txXfrm>
        <a:off x="34356" y="629811"/>
        <a:ext cx="1837327" cy="1075625"/>
      </dsp:txXfrm>
    </dsp:sp>
    <dsp:sp modelId="{1F3D36BD-3ABC-430E-95F5-2BFA9FC7A3C3}">
      <dsp:nvSpPr>
        <dsp:cNvPr id="0" name=""/>
        <dsp:cNvSpPr/>
      </dsp:nvSpPr>
      <dsp:spPr>
        <a:xfrm>
          <a:off x="2095574" y="931496"/>
          <a:ext cx="403702" cy="472255"/>
        </a:xfrm>
        <a:prstGeom prst="rightArrow">
          <a:avLst>
            <a:gd name="adj1" fmla="val 60000"/>
            <a:gd name="adj2" fmla="val 50000"/>
          </a:avLst>
        </a:prstGeom>
        <a:solidFill>
          <a:schemeClr val="accent2">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endParaRPr lang="en-US" sz="2000" kern="1200"/>
        </a:p>
      </dsp:txBody>
      <dsp:txXfrm>
        <a:off x="2095574" y="1025947"/>
        <a:ext cx="282591" cy="283353"/>
      </dsp:txXfrm>
    </dsp:sp>
    <dsp:sp modelId="{C880D5C6-C488-4D01-8740-920189BE28DA}">
      <dsp:nvSpPr>
        <dsp:cNvPr id="0" name=""/>
        <dsp:cNvSpPr/>
      </dsp:nvSpPr>
      <dsp:spPr>
        <a:xfrm>
          <a:off x="2666851" y="596347"/>
          <a:ext cx="1904255" cy="1142553"/>
        </a:xfrm>
        <a:prstGeom prst="roundRect">
          <a:avLst>
            <a:gd name="adj" fmla="val 10000"/>
          </a:avLst>
        </a:prstGeom>
        <a:solidFill>
          <a:schemeClr val="accent2">
            <a:shade val="80000"/>
            <a:hueOff val="-35872"/>
            <a:satOff val="-4024"/>
            <a:lumOff val="2568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dirty="0"/>
            <a:t>Negative effect on women social standing in household and</a:t>
          </a:r>
          <a:br>
            <a:rPr lang="en-US" sz="1400" b="1" kern="1200" dirty="0"/>
          </a:br>
          <a:r>
            <a:rPr lang="en-US" sz="1400" b="1" kern="1200" dirty="0"/>
            <a:t>community</a:t>
          </a:r>
        </a:p>
      </dsp:txBody>
      <dsp:txXfrm>
        <a:off x="2700315" y="629811"/>
        <a:ext cx="1837327" cy="107562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84B1D8-E066-4719-BD77-0FDD19989663}">
      <dsp:nvSpPr>
        <dsp:cNvPr id="0" name=""/>
        <dsp:cNvSpPr/>
      </dsp:nvSpPr>
      <dsp:spPr>
        <a:xfrm>
          <a:off x="345" y="543053"/>
          <a:ext cx="1626979" cy="1608175"/>
        </a:xfrm>
        <a:prstGeom prst="roundRect">
          <a:avLst>
            <a:gd name="adj" fmla="val 10000"/>
          </a:avLst>
        </a:prstGeom>
        <a:solidFill>
          <a:schemeClr val="accent3">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dirty="0">
              <a:latin typeface="Calibri"/>
            </a:rPr>
            <a:t>Men decision making on use of livestock and income </a:t>
          </a:r>
          <a:endParaRPr lang="en-US" sz="1400" b="1" kern="1200" dirty="0"/>
        </a:p>
      </dsp:txBody>
      <dsp:txXfrm>
        <a:off x="47447" y="590155"/>
        <a:ext cx="1532775" cy="1513971"/>
      </dsp:txXfrm>
    </dsp:sp>
    <dsp:sp modelId="{7BD4D5FB-10D5-4279-8E1C-941C293B422C}">
      <dsp:nvSpPr>
        <dsp:cNvPr id="0" name=""/>
        <dsp:cNvSpPr/>
      </dsp:nvSpPr>
      <dsp:spPr>
        <a:xfrm rot="630853">
          <a:off x="1782965" y="1348957"/>
          <a:ext cx="341778" cy="419533"/>
        </a:xfrm>
        <a:prstGeom prst="rightArrow">
          <a:avLst>
            <a:gd name="adj1" fmla="val 60000"/>
            <a:gd name="adj2" fmla="val 50000"/>
          </a:avLst>
        </a:prstGeom>
        <a:solidFill>
          <a:schemeClr val="accent3">
            <a:shade val="9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1783826" y="1423509"/>
        <a:ext cx="239245" cy="251719"/>
      </dsp:txXfrm>
    </dsp:sp>
    <dsp:sp modelId="{BE7CCB47-58C7-4A56-8648-907285F03F45}">
      <dsp:nvSpPr>
        <dsp:cNvPr id="0" name=""/>
        <dsp:cNvSpPr/>
      </dsp:nvSpPr>
      <dsp:spPr>
        <a:xfrm>
          <a:off x="2261362" y="872758"/>
          <a:ext cx="1691668" cy="1800041"/>
        </a:xfrm>
        <a:prstGeom prst="roundRect">
          <a:avLst>
            <a:gd name="adj" fmla="val 10000"/>
          </a:avLst>
        </a:prstGeom>
        <a:solidFill>
          <a:schemeClr val="accent3">
            <a:shade val="80000"/>
            <a:hueOff val="218907"/>
            <a:satOff val="-1431"/>
            <a:lumOff val="2455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rtl="0">
            <a:lnSpc>
              <a:spcPct val="90000"/>
            </a:lnSpc>
            <a:spcBef>
              <a:spcPct val="0"/>
            </a:spcBef>
            <a:spcAft>
              <a:spcPct val="35000"/>
            </a:spcAft>
            <a:buNone/>
          </a:pPr>
          <a:r>
            <a:rPr lang="en-US" sz="1400" b="1" kern="1200" dirty="0"/>
            <a:t>Limited participation of women and youth in small ruminant </a:t>
          </a:r>
          <a:r>
            <a:rPr lang="en-US" sz="1400" b="1" kern="1200" dirty="0">
              <a:latin typeface="Calibri"/>
            </a:rPr>
            <a:t>marketing and </a:t>
          </a:r>
          <a:r>
            <a:rPr lang="en-US" sz="1400" b="1" kern="1200" dirty="0"/>
            <a:t>limited control of benefits from small ruminants </a:t>
          </a:r>
        </a:p>
      </dsp:txBody>
      <dsp:txXfrm>
        <a:off x="2310909" y="922305"/>
        <a:ext cx="1592574" cy="1700947"/>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0.39326</cdr:x>
      <cdr:y>0.46967</cdr:y>
    </cdr:from>
    <cdr:to>
      <cdr:x>0.51846</cdr:x>
      <cdr:y>0.54392</cdr:y>
    </cdr:to>
    <cdr:sp macro="" textlink="">
      <cdr:nvSpPr>
        <cdr:cNvPr id="2" name="TextBox 1">
          <a:extLst xmlns:a="http://schemas.openxmlformats.org/drawingml/2006/main">
            <a:ext uri="{FF2B5EF4-FFF2-40B4-BE49-F238E27FC236}">
              <a16:creationId xmlns:a16="http://schemas.microsoft.com/office/drawing/2014/main" id="{EAFD32EA-BF88-45D7-8C89-1770C2428A67}"/>
            </a:ext>
          </a:extLst>
        </cdr:cNvPr>
        <cdr:cNvSpPr txBox="1"/>
      </cdr:nvSpPr>
      <cdr:spPr>
        <a:xfrm xmlns:a="http://schemas.openxmlformats.org/drawingml/2006/main">
          <a:off x="2667000" y="2432500"/>
          <a:ext cx="849082" cy="384557"/>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a:solidFill>
                <a:srgbClr val="0000FF"/>
              </a:solidFill>
            </a:rPr>
            <a:t>93%</a:t>
          </a:r>
        </a:p>
      </cdr:txBody>
    </cdr:sp>
  </cdr:relSizeAnchor>
  <cdr:relSizeAnchor xmlns:cdr="http://schemas.openxmlformats.org/drawingml/2006/chartDrawing">
    <cdr:from>
      <cdr:x>0.33708</cdr:x>
      <cdr:y>0.29003</cdr:y>
    </cdr:from>
    <cdr:to>
      <cdr:x>0.39484</cdr:x>
      <cdr:y>0.70364</cdr:y>
    </cdr:to>
    <cdr:sp macro="" textlink="">
      <cdr:nvSpPr>
        <cdr:cNvPr id="3" name="Right Brace 2">
          <a:extLst xmlns:a="http://schemas.openxmlformats.org/drawingml/2006/main">
            <a:ext uri="{FF2B5EF4-FFF2-40B4-BE49-F238E27FC236}">
              <a16:creationId xmlns:a16="http://schemas.microsoft.com/office/drawing/2014/main" id="{4674867B-2F83-48F5-ADB4-C0EF6035F0E3}"/>
            </a:ext>
          </a:extLst>
        </cdr:cNvPr>
        <cdr:cNvSpPr/>
      </cdr:nvSpPr>
      <cdr:spPr>
        <a:xfrm xmlns:a="http://schemas.openxmlformats.org/drawingml/2006/main">
          <a:off x="2286000" y="1502109"/>
          <a:ext cx="391717" cy="2142177"/>
        </a:xfrm>
        <a:prstGeom xmlns:a="http://schemas.openxmlformats.org/drawingml/2006/main" prst="rightBrac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rtlCol="0" anchor="ct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US" dirty="0"/>
            <a:t>    </a:t>
          </a:r>
        </a:p>
      </cdr:txBody>
    </cdr:sp>
  </cdr:relSizeAnchor>
  <cdr:relSizeAnchor xmlns:cdr="http://schemas.openxmlformats.org/drawingml/2006/chartDrawing">
    <cdr:from>
      <cdr:x>0.66196</cdr:x>
      <cdr:y>0.19761</cdr:y>
    </cdr:from>
    <cdr:to>
      <cdr:x>0.74254</cdr:x>
      <cdr:y>0.58945</cdr:y>
    </cdr:to>
    <cdr:sp macro="" textlink="">
      <cdr:nvSpPr>
        <cdr:cNvPr id="4" name="Right Brace 3">
          <a:extLst xmlns:a="http://schemas.openxmlformats.org/drawingml/2006/main">
            <a:ext uri="{FF2B5EF4-FFF2-40B4-BE49-F238E27FC236}">
              <a16:creationId xmlns:a16="http://schemas.microsoft.com/office/drawing/2014/main" id="{4674867B-2F83-48F5-ADB4-C0EF6035F0E3}"/>
            </a:ext>
          </a:extLst>
        </cdr:cNvPr>
        <cdr:cNvSpPr/>
      </cdr:nvSpPr>
      <cdr:spPr>
        <a:xfrm xmlns:a="http://schemas.openxmlformats.org/drawingml/2006/main">
          <a:off x="4489260" y="1023490"/>
          <a:ext cx="546477" cy="2029425"/>
        </a:xfrm>
        <a:prstGeom xmlns:a="http://schemas.openxmlformats.org/drawingml/2006/main" prst="rightBrac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rtlCol="0" anchor="ct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gn="ctr"/>
          <a:r>
            <a:rPr lang="en-US" dirty="0"/>
            <a:t>    </a:t>
          </a:r>
        </a:p>
      </cdr:txBody>
    </cdr:sp>
  </cdr:relSizeAnchor>
  <cdr:relSizeAnchor xmlns:cdr="http://schemas.openxmlformats.org/drawingml/2006/chartDrawing">
    <cdr:from>
      <cdr:x>0.74157</cdr:x>
      <cdr:y>0.34474</cdr:y>
    </cdr:from>
    <cdr:to>
      <cdr:x>0.84179</cdr:x>
      <cdr:y>0.4115</cdr:y>
    </cdr:to>
    <cdr:sp macro="" textlink="">
      <cdr:nvSpPr>
        <cdr:cNvPr id="5" name="TextBox 1">
          <a:extLst xmlns:a="http://schemas.openxmlformats.org/drawingml/2006/main">
            <a:ext uri="{FF2B5EF4-FFF2-40B4-BE49-F238E27FC236}">
              <a16:creationId xmlns:a16="http://schemas.microsoft.com/office/drawing/2014/main" id="{C8710D11-E442-4754-A436-A62323ADC262}"/>
            </a:ext>
          </a:extLst>
        </cdr:cNvPr>
        <cdr:cNvSpPr txBox="1"/>
      </cdr:nvSpPr>
      <cdr:spPr>
        <a:xfrm xmlns:a="http://schemas.openxmlformats.org/drawingml/2006/main">
          <a:off x="5029200" y="1785490"/>
          <a:ext cx="679672" cy="34576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dirty="0">
              <a:solidFill>
                <a:srgbClr val="0000FF"/>
              </a:solidFill>
            </a:rPr>
            <a:t>87%</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604" cy="46526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159" y="0"/>
            <a:ext cx="3038604" cy="465266"/>
          </a:xfrm>
          <a:prstGeom prst="rect">
            <a:avLst/>
          </a:prstGeom>
        </p:spPr>
        <p:txBody>
          <a:bodyPr vert="horz" lIns="91440" tIns="45720" rIns="91440" bIns="45720" rtlCol="0"/>
          <a:lstStyle>
            <a:lvl1pPr algn="r">
              <a:defRPr sz="1200"/>
            </a:lvl1pPr>
          </a:lstStyle>
          <a:p>
            <a:fld id="{4C8D1A6B-FE55-42ED-84F6-A119C21957C2}" type="datetimeFigureOut">
              <a:rPr lang="en-US" smtClean="0"/>
              <a:pPr/>
              <a:t>12/21/2021</a:t>
            </a:fld>
            <a:endParaRPr lang="en-US"/>
          </a:p>
        </p:txBody>
      </p:sp>
      <p:sp>
        <p:nvSpPr>
          <p:cNvPr id="4" name="Footer Placeholder 3"/>
          <p:cNvSpPr>
            <a:spLocks noGrp="1"/>
          </p:cNvSpPr>
          <p:nvPr>
            <p:ph type="ftr" sz="quarter" idx="2"/>
          </p:nvPr>
        </p:nvSpPr>
        <p:spPr>
          <a:xfrm>
            <a:off x="0" y="8829648"/>
            <a:ext cx="3038604" cy="465266"/>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159" y="8829648"/>
            <a:ext cx="3038604" cy="465266"/>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7840" cy="46482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939" y="1"/>
            <a:ext cx="3037840" cy="464820"/>
          </a:xfrm>
          <a:prstGeom prst="rect">
            <a:avLst/>
          </a:prstGeom>
        </p:spPr>
        <p:txBody>
          <a:bodyPr vert="horz" lIns="91440" tIns="45720" rIns="91440" bIns="45720" rtlCol="0"/>
          <a:lstStyle>
            <a:lvl1pPr algn="r">
              <a:defRPr sz="1200"/>
            </a:lvl1pPr>
          </a:lstStyle>
          <a:p>
            <a:fld id="{9344980D-33A7-4030-B390-DC47B54376D7}" type="datetimeFigureOut">
              <a:rPr lang="en-US" smtClean="0"/>
              <a:pPr/>
              <a:t>12/21/2021</a:t>
            </a:fld>
            <a:endParaRPr lang="en-US"/>
          </a:p>
        </p:txBody>
      </p:sp>
      <p:sp>
        <p:nvSpPr>
          <p:cNvPr id="4" name="Slide Image Placeholder 3"/>
          <p:cNvSpPr>
            <a:spLocks noGrp="1" noRot="1" noChangeAspect="1"/>
          </p:cNvSpPr>
          <p:nvPr>
            <p:ph type="sldImg" idx="2"/>
          </p:nvPr>
        </p:nvSpPr>
        <p:spPr>
          <a:xfrm>
            <a:off x="1179513" y="696913"/>
            <a:ext cx="4651375" cy="348773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041" y="4415791"/>
            <a:ext cx="5608320" cy="418338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29968"/>
            <a:ext cx="3037840" cy="46482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939" y="8829968"/>
            <a:ext cx="3037840" cy="464820"/>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3443759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4</a:t>
            </a:fld>
            <a:endParaRPr lang="en-US" dirty="0"/>
          </a:p>
        </p:txBody>
      </p:sp>
    </p:spTree>
    <p:extLst>
      <p:ext uri="{BB962C8B-B14F-4D97-AF65-F5344CB8AC3E}">
        <p14:creationId xmlns:p14="http://schemas.microsoft.com/office/powerpoint/2010/main" val="8868538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5</a:t>
            </a:fld>
            <a:endParaRPr lang="en-US" dirty="0"/>
          </a:p>
        </p:txBody>
      </p:sp>
    </p:spTree>
    <p:extLst>
      <p:ext uri="{BB962C8B-B14F-4D97-AF65-F5344CB8AC3E}">
        <p14:creationId xmlns:p14="http://schemas.microsoft.com/office/powerpoint/2010/main" val="1298049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2.xml"/><Relationship Id="rId5" Type="http://schemas.openxmlformats.org/officeDocument/2006/relationships/image" Target="../media/image7.png"/><Relationship Id="rId4" Type="http://schemas.openxmlformats.org/officeDocument/2006/relationships/image" Target="cid:image001.png@01D16D8C.9C905A10" TargetMode="Externa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4.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3.xml"/><Relationship Id="rId5" Type="http://schemas.openxmlformats.org/officeDocument/2006/relationships/image" Target="../media/image7.png"/><Relationship Id="rId4" Type="http://schemas.openxmlformats.org/officeDocument/2006/relationships/image" Target="cid:image001.png@01D16D8C.9C905A10" TargetMode="Externa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cid:image001.png@01D16D8C.9C905A10" TargetMode="External"/><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1.png"/><Relationship Id="rId4"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1.png"/><Relationship Id="rId5" Type="http://schemas.openxmlformats.org/officeDocument/2006/relationships/image" Target="../media/image6.png"/><Relationship Id="rId4" Type="http://schemas.openxmlformats.org/officeDocument/2006/relationships/image" Target="../media/image4.jpe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pic>
        <p:nvPicPr>
          <p:cNvPr id="13" name="Picture 1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buClr>
                <a:srgbClr val="5F0500"/>
              </a:buClr>
              <a:defRPr/>
            </a:pPr>
            <a:r>
              <a:rPr lang="en-GB" sz="1000" dirty="0">
                <a:solidFill>
                  <a:prstClr val="black"/>
                </a:solidFill>
                <a:latin typeface="Calibri"/>
              </a:rPr>
              <a:t>This presentation is licensed for use under the Creative Commons Attribution 4.0 International Licence.</a:t>
            </a:r>
            <a:endParaRPr lang="en-US" sz="1000" dirty="0">
              <a:solidFill>
                <a:prstClr val="black"/>
              </a:solidFill>
              <a:latin typeface="Calibri"/>
            </a:endParaRPr>
          </a:p>
        </p:txBody>
      </p:sp>
      <p:pic>
        <p:nvPicPr>
          <p:cNvPr id="16" name="Picture 15" descr="cc-by 88x31.png"/>
          <p:cNvPicPr/>
          <p:nvPr userDrawn="1"/>
        </p:nvPicPr>
        <p:blipFill>
          <a:blip r:embed="rId3" r:link="rId4" cstate="email">
            <a:extLst>
              <a:ext uri="{28A0092B-C50C-407E-A947-70E740481C1C}">
                <a14:useLocalDpi xmlns:a14="http://schemas.microsoft.com/office/drawing/2010/main"/>
              </a:ext>
            </a:extLst>
          </a:blip>
          <a:srcRect/>
          <a:stretch>
            <a:fillRect/>
          </a:stretch>
        </p:blipFill>
        <p:spPr bwMode="auto">
          <a:xfrm>
            <a:off x="1240605" y="6569511"/>
            <a:ext cx="586740" cy="207645"/>
          </a:xfrm>
          <a:prstGeom prst="rect">
            <a:avLst/>
          </a:prstGeom>
          <a:noFill/>
          <a:ln>
            <a:noFill/>
          </a:ln>
        </p:spPr>
      </p:pic>
      <p:pic>
        <p:nvPicPr>
          <p:cNvPr id="4" name="Picture 3">
            <a:extLst>
              <a:ext uri="{FF2B5EF4-FFF2-40B4-BE49-F238E27FC236}">
                <a16:creationId xmlns:a16="http://schemas.microsoft.com/office/drawing/2014/main" id="{52568BE7-139D-C44C-8B06-67E76EBF6360}"/>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1475961" y="5169237"/>
            <a:ext cx="6172200" cy="927335"/>
          </a:xfrm>
          <a:prstGeom prst="rect">
            <a:avLst/>
          </a:prstGeom>
        </p:spPr>
      </p:pic>
    </p:spTree>
    <p:extLst>
      <p:ext uri="{BB962C8B-B14F-4D97-AF65-F5344CB8AC3E}">
        <p14:creationId xmlns:p14="http://schemas.microsoft.com/office/powerpoint/2010/main" val="32390243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Clr>
                  <a:srgbClr val="5F0500"/>
                </a:buClr>
                <a:defRPr/>
              </a:pPr>
              <a:r>
                <a:rPr lang="en-US" sz="900" i="1" dirty="0">
                  <a:solidFill>
                    <a:prstClr val="black"/>
                  </a:solidFill>
                  <a:latin typeface="Calibri"/>
                </a:rPr>
                <a:t>The presentation has a Creative Commons </a:t>
              </a:r>
              <a:r>
                <a:rPr lang="en-US" sz="900" i="1" dirty="0" err="1">
                  <a:solidFill>
                    <a:prstClr val="black"/>
                  </a:solidFill>
                  <a:latin typeface="Calibri"/>
                </a:rPr>
                <a:t>licence</a:t>
              </a:r>
              <a:r>
                <a:rPr lang="en-US" sz="900" i="1" dirty="0">
                  <a:solidFill>
                    <a:prstClr val="black"/>
                  </a:solidFill>
                  <a:latin typeface="Calibri"/>
                </a:rPr>
                <a:t>. You are free to re-use or distribute this work, provided credit is given to ILRI.</a:t>
              </a:r>
              <a:endParaRPr lang="en-US" sz="900" dirty="0">
                <a:solidFill>
                  <a:prstClr val="black"/>
                </a:solidFill>
                <a:latin typeface="Calibri"/>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750477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12162946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86369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64357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pic>
        <p:nvPicPr>
          <p:cNvPr id="13" name="Picture 1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buClr>
                <a:srgbClr val="5F0500"/>
              </a:buClr>
              <a:defRPr/>
            </a:pPr>
            <a:r>
              <a:rPr lang="en-GB" sz="1000" dirty="0">
                <a:solidFill>
                  <a:prstClr val="black"/>
                </a:solidFill>
                <a:latin typeface="Calibri"/>
              </a:rPr>
              <a:t>This presentation is licensed for use under the Creative Commons Attribution 4.0 International Licence.</a:t>
            </a:r>
            <a:endParaRPr lang="en-US" sz="1000" dirty="0">
              <a:solidFill>
                <a:prstClr val="black"/>
              </a:solidFill>
              <a:latin typeface="Calibri"/>
            </a:endParaRPr>
          </a:p>
        </p:txBody>
      </p:sp>
      <p:pic>
        <p:nvPicPr>
          <p:cNvPr id="16" name="Picture 15" descr="cc-by 88x31.png"/>
          <p:cNvPicPr/>
          <p:nvPr userDrawn="1"/>
        </p:nvPicPr>
        <p:blipFill>
          <a:blip r:embed="rId3" r:link="rId4" cstate="email">
            <a:extLst>
              <a:ext uri="{28A0092B-C50C-407E-A947-70E740481C1C}">
                <a14:useLocalDpi xmlns:a14="http://schemas.microsoft.com/office/drawing/2010/main"/>
              </a:ext>
            </a:extLst>
          </a:blip>
          <a:srcRect/>
          <a:stretch>
            <a:fillRect/>
          </a:stretch>
        </p:blipFill>
        <p:spPr bwMode="auto">
          <a:xfrm>
            <a:off x="1240605" y="6569511"/>
            <a:ext cx="586740" cy="207645"/>
          </a:xfrm>
          <a:prstGeom prst="rect">
            <a:avLst/>
          </a:prstGeom>
          <a:noFill/>
          <a:ln>
            <a:noFill/>
          </a:ln>
        </p:spPr>
      </p:pic>
      <p:pic>
        <p:nvPicPr>
          <p:cNvPr id="4" name="Picture 3">
            <a:extLst>
              <a:ext uri="{FF2B5EF4-FFF2-40B4-BE49-F238E27FC236}">
                <a16:creationId xmlns:a16="http://schemas.microsoft.com/office/drawing/2014/main" id="{52568BE7-139D-C44C-8B06-67E76EBF6360}"/>
              </a:ext>
            </a:extLst>
          </p:cNvPr>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1475961" y="5169237"/>
            <a:ext cx="6172200" cy="927335"/>
          </a:xfrm>
          <a:prstGeom prst="rect">
            <a:avLst/>
          </a:prstGeom>
        </p:spPr>
      </p:pic>
    </p:spTree>
    <p:extLst>
      <p:ext uri="{BB962C8B-B14F-4D97-AF65-F5344CB8AC3E}">
        <p14:creationId xmlns:p14="http://schemas.microsoft.com/office/powerpoint/2010/main" val="3386770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buClr>
                  <a:srgbClr val="5F0500"/>
                </a:buClr>
                <a:defRPr/>
              </a:pPr>
              <a:r>
                <a:rPr lang="en-US" sz="900" i="1" dirty="0">
                  <a:solidFill>
                    <a:prstClr val="black"/>
                  </a:solidFill>
                  <a:latin typeface="Calibri"/>
                </a:rPr>
                <a:t>The presentation has a Creative Commons </a:t>
              </a:r>
              <a:r>
                <a:rPr lang="en-US" sz="900" i="1" dirty="0" err="1">
                  <a:solidFill>
                    <a:prstClr val="black"/>
                  </a:solidFill>
                  <a:latin typeface="Calibri"/>
                </a:rPr>
                <a:t>licence</a:t>
              </a:r>
              <a:r>
                <a:rPr lang="en-US" sz="900" i="1" dirty="0">
                  <a:solidFill>
                    <a:prstClr val="black"/>
                  </a:solidFill>
                  <a:latin typeface="Calibri"/>
                </a:rPr>
                <a:t>. You are free to re-use or distribute this work, provided credit is given to ILRI.</a:t>
              </a:r>
              <a:endParaRPr lang="en-US" sz="900" dirty="0">
                <a:solidFill>
                  <a:prstClr val="black"/>
                </a:solidFill>
                <a:latin typeface="Calibri"/>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0777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cstate="email">
            <a:extLst>
              <a:ext uri="{28A0092B-C50C-407E-A947-70E740481C1C}">
                <a14:useLocalDpi xmlns:a14="http://schemas.microsoft.com/office/drawing/2010/main"/>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83325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804169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3365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68012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3.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 id="2147483707" r:id="rId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53024271"/>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86256130"/>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18" Type="http://schemas.openxmlformats.org/officeDocument/2006/relationships/diagramLayout" Target="../diagrams/layout4.xml"/><Relationship Id="rId3" Type="http://schemas.openxmlformats.org/officeDocument/2006/relationships/diagramLayout" Target="../diagrams/layout1.xml"/><Relationship Id="rId21" Type="http://schemas.microsoft.com/office/2007/relationships/diagramDrawing" Target="../diagrams/drawing4.xml"/><Relationship Id="rId7" Type="http://schemas.openxmlformats.org/officeDocument/2006/relationships/diagramData" Target="../diagrams/data2.xml"/><Relationship Id="rId12" Type="http://schemas.openxmlformats.org/officeDocument/2006/relationships/diagramData" Target="../diagrams/data3.xml"/><Relationship Id="rId17" Type="http://schemas.openxmlformats.org/officeDocument/2006/relationships/diagramData" Target="../diagrams/data4.xml"/><Relationship Id="rId2" Type="http://schemas.openxmlformats.org/officeDocument/2006/relationships/diagramData" Target="../diagrams/data1.xml"/><Relationship Id="rId16" Type="http://schemas.microsoft.com/office/2007/relationships/diagramDrawing" Target="../diagrams/drawing3.xml"/><Relationship Id="rId20" Type="http://schemas.openxmlformats.org/officeDocument/2006/relationships/diagramColors" Target="../diagrams/colors4.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19" Type="http://schemas.openxmlformats.org/officeDocument/2006/relationships/diagramQuickStyle" Target="../diagrams/quickStyle4.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chart" Target="../charts/chart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B1E783B-6A28-4079-9BB1-9B7F590A3DBC}"/>
              </a:ext>
            </a:extLst>
          </p:cNvPr>
          <p:cNvSpPr>
            <a:spLocks noChangeArrowheads="1"/>
          </p:cNvSpPr>
          <p:nvPr/>
        </p:nvSpPr>
        <p:spPr bwMode="auto">
          <a:xfrm>
            <a:off x="0" y="-200055"/>
            <a:ext cx="6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5" name="AutoShape 3">
            <a:extLst>
              <a:ext uri="{FF2B5EF4-FFF2-40B4-BE49-F238E27FC236}">
                <a16:creationId xmlns:a16="http://schemas.microsoft.com/office/drawing/2014/main" id="{B40E875A-84A0-4355-B440-B533EF43DA2D}"/>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AutoShape 6">
            <a:extLst>
              <a:ext uri="{FF2B5EF4-FFF2-40B4-BE49-F238E27FC236}">
                <a16:creationId xmlns:a16="http://schemas.microsoft.com/office/drawing/2014/main" id="{082A4169-F58A-4961-92E2-1D7451632216}"/>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TextBox 7">
            <a:extLst>
              <a:ext uri="{FF2B5EF4-FFF2-40B4-BE49-F238E27FC236}">
                <a16:creationId xmlns:a16="http://schemas.microsoft.com/office/drawing/2014/main" id="{D54EB5FB-86E5-41C7-A979-A04AF3B6973C}"/>
              </a:ext>
            </a:extLst>
          </p:cNvPr>
          <p:cNvSpPr txBox="1"/>
          <p:nvPr/>
        </p:nvSpPr>
        <p:spPr>
          <a:xfrm>
            <a:off x="114300" y="1442185"/>
            <a:ext cx="8610600" cy="892552"/>
          </a:xfrm>
          <a:prstGeom prst="rect">
            <a:avLst/>
          </a:prstGeom>
          <a:noFill/>
        </p:spPr>
        <p:txBody>
          <a:bodyPr wrap="square" rtlCol="0">
            <a:spAutoFit/>
          </a:bodyPr>
          <a:lstStyle/>
          <a:p>
            <a:endParaRPr lang="en-US" sz="2000" b="1" dirty="0"/>
          </a:p>
          <a:p>
            <a:pPr algn="ctr"/>
            <a:r>
              <a:rPr lang="en-US" sz="3200" b="1"/>
              <a:t>TH1.1: The </a:t>
            </a:r>
            <a:r>
              <a:rPr lang="en-US" sz="3200" b="1" dirty="0"/>
              <a:t>woman has no right to sell a livestock</a:t>
            </a:r>
          </a:p>
        </p:txBody>
      </p:sp>
      <p:sp>
        <p:nvSpPr>
          <p:cNvPr id="9" name="TextBox 8">
            <a:extLst>
              <a:ext uri="{FF2B5EF4-FFF2-40B4-BE49-F238E27FC236}">
                <a16:creationId xmlns:a16="http://schemas.microsoft.com/office/drawing/2014/main" id="{37ED127A-EF9F-42C9-93CF-02678453B9E5}"/>
              </a:ext>
            </a:extLst>
          </p:cNvPr>
          <p:cNvSpPr txBox="1"/>
          <p:nvPr/>
        </p:nvSpPr>
        <p:spPr>
          <a:xfrm>
            <a:off x="588645" y="2801888"/>
            <a:ext cx="8271510" cy="1384995"/>
          </a:xfrm>
          <a:prstGeom prst="rect">
            <a:avLst/>
          </a:prstGeom>
          <a:noFill/>
        </p:spPr>
        <p:txBody>
          <a:bodyPr wrap="square">
            <a:spAutoFit/>
          </a:bodyPr>
          <a:lstStyle/>
          <a:p>
            <a:pPr algn="ctr"/>
            <a:r>
              <a:rPr lang="en-US" sz="2800" b="1" dirty="0"/>
              <a:t>The role of gender norms in Northern Ghana’s small ruminant value chains and implications for transformative interventions</a:t>
            </a:r>
          </a:p>
        </p:txBody>
      </p:sp>
      <p:sp>
        <p:nvSpPr>
          <p:cNvPr id="10" name="TextBox 9">
            <a:extLst>
              <a:ext uri="{FF2B5EF4-FFF2-40B4-BE49-F238E27FC236}">
                <a16:creationId xmlns:a16="http://schemas.microsoft.com/office/drawing/2014/main" id="{4679B7FA-F58F-47B6-A342-7524ED9D9B01}"/>
              </a:ext>
            </a:extLst>
          </p:cNvPr>
          <p:cNvSpPr txBox="1"/>
          <p:nvPr/>
        </p:nvSpPr>
        <p:spPr>
          <a:xfrm>
            <a:off x="1238249" y="4532555"/>
            <a:ext cx="6362700" cy="830997"/>
          </a:xfrm>
          <a:prstGeom prst="rect">
            <a:avLst/>
          </a:prstGeom>
          <a:noFill/>
        </p:spPr>
        <p:txBody>
          <a:bodyPr wrap="square" rtlCol="0">
            <a:spAutoFit/>
          </a:bodyPr>
          <a:lstStyle/>
          <a:p>
            <a:pPr algn="ctr"/>
            <a:r>
              <a:rPr lang="en-GB" sz="2400" b="1" dirty="0">
                <a:latin typeface="+mj-lt"/>
                <a:ea typeface="+mj-ea"/>
                <a:cs typeface="+mj-cs"/>
              </a:rPr>
              <a:t>Kipo Jimah and Gundula Fischer </a:t>
            </a:r>
          </a:p>
          <a:p>
            <a:pPr algn="ctr"/>
            <a:r>
              <a:rPr lang="en-GB" sz="2400" b="1" dirty="0">
                <a:latin typeface="+mj-lt"/>
                <a:ea typeface="+mj-ea"/>
                <a:cs typeface="+mj-cs"/>
              </a:rPr>
              <a:t>(International Institute of Tropical Agriculture)</a:t>
            </a:r>
          </a:p>
        </p:txBody>
      </p:sp>
      <p:sp>
        <p:nvSpPr>
          <p:cNvPr id="11" name="Subtitle 2">
            <a:extLst>
              <a:ext uri="{FF2B5EF4-FFF2-40B4-BE49-F238E27FC236}">
                <a16:creationId xmlns:a16="http://schemas.microsoft.com/office/drawing/2014/main" id="{270CDF07-5078-4240-A4A2-5FE38669F307}"/>
              </a:ext>
            </a:extLst>
          </p:cNvPr>
          <p:cNvSpPr>
            <a:spLocks noGrp="1"/>
          </p:cNvSpPr>
          <p:nvPr/>
        </p:nvSpPr>
        <p:spPr>
          <a:xfrm>
            <a:off x="532096" y="5791200"/>
            <a:ext cx="7775007" cy="632268"/>
          </a:xfrm>
          <a:prstGeom prst="rect">
            <a:avLst/>
          </a:prstGeom>
        </p:spPr>
        <p:txBody>
          <a:bodyPr lIns="0" anchor="t"/>
          <a:lstStyle>
            <a:lvl1pPr marL="0" indent="0" algn="l" defTabSz="914400" rtl="0" eaLnBrk="1" latinLnBrk="0" hangingPunct="1">
              <a:lnSpc>
                <a:spcPct val="90000"/>
              </a:lnSpc>
              <a:spcBef>
                <a:spcPts val="1000"/>
              </a:spcBef>
              <a:buFont typeface="Arial"/>
              <a:buNone/>
              <a:defRPr sz="2400" b="1" kern="1200">
                <a:solidFill>
                  <a:srgbClr val="5792C9"/>
                </a:solidFill>
                <a:latin typeface="+mn-lt"/>
                <a:ea typeface="+mn-ea"/>
                <a:cs typeface="+mn-cs"/>
              </a:defRPr>
            </a:lvl1pPr>
            <a:lvl2pPr marL="457200" indent="0" algn="ctr" defTabSz="914400" rtl="0" eaLnBrk="1" latinLnBrk="0" hangingPunct="1">
              <a:lnSpc>
                <a:spcPct val="90000"/>
              </a:lnSpc>
              <a:spcBef>
                <a:spcPts val="500"/>
              </a:spcBef>
              <a:buFont typeface="Arial"/>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ctr"/>
            <a:r>
              <a:rPr lang="en-US" dirty="0">
                <a:solidFill>
                  <a:schemeClr val="tx1"/>
                </a:solidFill>
              </a:rPr>
              <a:t>Cultivating Gender Equality Conference</a:t>
            </a:r>
          </a:p>
          <a:p>
            <a:pPr algn="ctr"/>
            <a:r>
              <a:rPr lang="en-US" dirty="0">
                <a:solidFill>
                  <a:schemeClr val="tx1"/>
                </a:solidFill>
              </a:rPr>
              <a:t>12-15 October 2021</a:t>
            </a:r>
          </a:p>
        </p:txBody>
      </p:sp>
    </p:spTree>
    <p:extLst>
      <p:ext uri="{BB962C8B-B14F-4D97-AF65-F5344CB8AC3E}">
        <p14:creationId xmlns:p14="http://schemas.microsoft.com/office/powerpoint/2010/main" val="3842896211"/>
      </p:ext>
    </p:extLst>
  </p:cSld>
  <p:clrMapOvr>
    <a:masterClrMapping/>
  </p:clrMapOvr>
  <mc:AlternateContent xmlns:mc="http://schemas.openxmlformats.org/markup-compatibility/2006" xmlns:p14="http://schemas.microsoft.com/office/powerpoint/2010/main">
    <mc:Choice Requires="p14">
      <p:transition spd="slow" p14:dur="2000" advTm="31290"/>
    </mc:Choice>
    <mc:Fallback xmlns="">
      <p:transition spd="slow" advTm="3129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A5313DB-5409-43C2-AAE8-DB3B9E6FB7A2}"/>
              </a:ext>
            </a:extLst>
          </p:cNvPr>
          <p:cNvSpPr txBox="1"/>
          <p:nvPr/>
        </p:nvSpPr>
        <p:spPr>
          <a:xfrm>
            <a:off x="-4689" y="1600200"/>
            <a:ext cx="9144000" cy="4955203"/>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US" sz="2000" b="1" dirty="0">
                <a:solidFill>
                  <a:srgbClr val="000000"/>
                </a:solidFill>
                <a:latin typeface="Calibri"/>
                <a:cs typeface="Calibri"/>
              </a:rPr>
              <a:t>Men are primarily responsible for earning income for the household: </a:t>
            </a:r>
            <a:endParaRPr lang="en-US" dirty="0"/>
          </a:p>
          <a:p>
            <a:pPr lvl="1"/>
            <a:r>
              <a:rPr lang="en-US" sz="2000" dirty="0"/>
              <a:t>Men: 61% ; Women: 57%   agree or strongly agree</a:t>
            </a:r>
            <a:endParaRPr lang="en-US" sz="2000" dirty="0">
              <a:cs typeface="Calibri"/>
            </a:endParaRPr>
          </a:p>
          <a:p>
            <a:endParaRPr lang="en-US" sz="2000" b="1" dirty="0"/>
          </a:p>
          <a:p>
            <a:pPr marL="285750" indent="-285750">
              <a:buFont typeface="Arial" panose="020B0604020202020204" pitchFamily="34" charset="0"/>
              <a:buChar char="•"/>
            </a:pPr>
            <a:r>
              <a:rPr lang="en-US" sz="2000" b="1" i="0" u="none" strike="noStrike" dirty="0">
                <a:solidFill>
                  <a:srgbClr val="000000"/>
                </a:solidFill>
                <a:effectLst/>
              </a:rPr>
              <a:t>It is disrespectful for a married woman to say that she owns livestock: </a:t>
            </a:r>
          </a:p>
          <a:p>
            <a:pPr lvl="1"/>
            <a:r>
              <a:rPr lang="en-US" sz="2000" dirty="0"/>
              <a:t>Men: 61%; Women: 73%    agree or strongly agree</a:t>
            </a:r>
          </a:p>
          <a:p>
            <a:pPr lvl="1"/>
            <a:endParaRPr lang="en-US" sz="2000" dirty="0"/>
          </a:p>
          <a:p>
            <a:pPr marL="285750" indent="-285750">
              <a:buFont typeface="Arial" panose="020B0604020202020204" pitchFamily="34" charset="0"/>
              <a:buChar char="•"/>
            </a:pPr>
            <a:r>
              <a:rPr lang="en-US" sz="2000" b="1" dirty="0">
                <a:solidFill>
                  <a:srgbClr val="000000"/>
                </a:solidFill>
              </a:rPr>
              <a:t>A woman cannot leave home without the permission of her husband:</a:t>
            </a:r>
            <a:endParaRPr lang="en-US" sz="2000" b="1" dirty="0"/>
          </a:p>
          <a:p>
            <a:pPr lvl="1"/>
            <a:r>
              <a:rPr lang="en-US" sz="2000" dirty="0"/>
              <a:t>Men: 82%; Women: 93%    agree or strongly agree</a:t>
            </a:r>
          </a:p>
          <a:p>
            <a:pPr lvl="1"/>
            <a:endParaRPr lang="en-US" sz="2000" dirty="0"/>
          </a:p>
          <a:p>
            <a:pPr marL="285750" indent="-285750">
              <a:buFont typeface="Arial" panose="020B0604020202020204" pitchFamily="34" charset="0"/>
              <a:buChar char="•"/>
            </a:pPr>
            <a:r>
              <a:rPr lang="en-US" sz="2000" b="1" dirty="0"/>
              <a:t>Men are primarily responsible for getting veterinary services: </a:t>
            </a:r>
          </a:p>
          <a:p>
            <a:pPr lvl="1"/>
            <a:r>
              <a:rPr lang="en-US" dirty="0"/>
              <a:t>Men: 86%; Women: 73% agree or strongly agree</a:t>
            </a:r>
          </a:p>
          <a:p>
            <a:pPr lvl="1"/>
            <a:endParaRPr lang="en-US" dirty="0"/>
          </a:p>
          <a:p>
            <a:pPr marL="285750" indent="-285750">
              <a:buFont typeface="Arial" panose="020B0604020202020204" pitchFamily="34" charset="0"/>
              <a:buChar char="•"/>
            </a:pPr>
            <a:r>
              <a:rPr lang="en-US" sz="2000" b="1" i="0" u="none" strike="noStrike" dirty="0">
                <a:solidFill>
                  <a:srgbClr val="000000"/>
                </a:solidFill>
                <a:effectLst/>
              </a:rPr>
              <a:t>Women are capable of making important decisions by</a:t>
            </a:r>
            <a:r>
              <a:rPr lang="en-US" sz="2000" b="1" dirty="0">
                <a:solidFill>
                  <a:srgbClr val="000000"/>
                </a:solidFill>
              </a:rPr>
              <a:t> </a:t>
            </a:r>
            <a:endParaRPr lang="en-US" sz="2000" b="1" i="0" u="none" strike="noStrike" dirty="0">
              <a:solidFill>
                <a:srgbClr val="000000"/>
              </a:solidFill>
              <a:effectLst/>
            </a:endParaRPr>
          </a:p>
          <a:p>
            <a:r>
              <a:rPr lang="en-US" sz="2000" b="1" dirty="0">
                <a:solidFill>
                  <a:srgbClr val="000000"/>
                </a:solidFill>
              </a:rPr>
              <a:t>     </a:t>
            </a:r>
            <a:r>
              <a:rPr lang="en-US" sz="2000" b="1" i="0" u="none" strike="noStrike" dirty="0">
                <a:solidFill>
                  <a:srgbClr val="000000"/>
                </a:solidFill>
                <a:effectLst/>
              </a:rPr>
              <a:t>themselves:</a:t>
            </a:r>
          </a:p>
          <a:p>
            <a:pPr lvl="1"/>
            <a:r>
              <a:rPr lang="en-US" sz="2000" dirty="0"/>
              <a:t>Men: 89%; Women: 67%    disagree or strongly disagree</a:t>
            </a:r>
          </a:p>
          <a:p>
            <a:pPr marL="285750" indent="-285750">
              <a:buFont typeface="Arial" panose="020B0604020202020204" pitchFamily="34" charset="0"/>
              <a:buChar char="•"/>
            </a:pPr>
            <a:endParaRPr lang="en-US" sz="2000" b="0" i="0" u="none" strike="noStrike" dirty="0">
              <a:solidFill>
                <a:srgbClr val="000000"/>
              </a:solidFill>
              <a:effectLst/>
            </a:endParaRPr>
          </a:p>
        </p:txBody>
      </p:sp>
      <p:sp>
        <p:nvSpPr>
          <p:cNvPr id="7" name="Title 1">
            <a:extLst>
              <a:ext uri="{FF2B5EF4-FFF2-40B4-BE49-F238E27FC236}">
                <a16:creationId xmlns:a16="http://schemas.microsoft.com/office/drawing/2014/main" id="{3D8905D2-CC9F-4767-9C38-695BAD20F712}"/>
              </a:ext>
            </a:extLst>
          </p:cNvPr>
          <p:cNvSpPr txBox="1">
            <a:spLocks/>
          </p:cNvSpPr>
          <p:nvPr/>
        </p:nvSpPr>
        <p:spPr>
          <a:xfrm>
            <a:off x="838200" y="762000"/>
            <a:ext cx="8000999" cy="522329"/>
          </a:xfrm>
          <a:prstGeom prst="rect">
            <a:avLst/>
          </a:prstGeom>
        </p:spPr>
        <p:txBody>
          <a:bodyPr vert="horz" lIns="91440" tIns="45720" rIns="91440" bIns="45720" rtlCol="0" anchor="ctr">
            <a:noAutofit/>
          </a:bodyPr>
          <a:lstStyle>
            <a:lvl1pPr algn="l" defTabSz="914400" rtl="0" eaLnBrk="1" latinLnBrk="0" hangingPunct="1">
              <a:spcBef>
                <a:spcPct val="0"/>
              </a:spcBef>
              <a:buNone/>
              <a:defRPr sz="4400" kern="1200">
                <a:solidFill>
                  <a:schemeClr val="tx1"/>
                </a:solidFill>
                <a:latin typeface="+mj-lt"/>
                <a:ea typeface="+mj-ea"/>
                <a:cs typeface="+mj-cs"/>
              </a:defRPr>
            </a:lvl1pPr>
          </a:lstStyle>
          <a:p>
            <a:pPr algn="ctr"/>
            <a:r>
              <a:rPr lang="en-US" sz="3200" b="1" dirty="0">
                <a:solidFill>
                  <a:srgbClr val="000000"/>
                </a:solidFill>
                <a:ea typeface="Calibri" panose="020F0502020204030204" pitchFamily="34" charset="0"/>
                <a:cs typeface="Times New Roman" panose="02020603050405020304" pitchFamily="18" charset="0"/>
              </a:rPr>
              <a:t>Constraining gender norms</a:t>
            </a:r>
          </a:p>
        </p:txBody>
      </p:sp>
    </p:spTree>
    <p:extLst>
      <p:ext uri="{BB962C8B-B14F-4D97-AF65-F5344CB8AC3E}">
        <p14:creationId xmlns:p14="http://schemas.microsoft.com/office/powerpoint/2010/main" val="4093909320"/>
      </p:ext>
    </p:extLst>
  </p:cSld>
  <p:clrMapOvr>
    <a:masterClrMapping/>
  </p:clrMapOvr>
  <mc:AlternateContent xmlns:mc="http://schemas.openxmlformats.org/markup-compatibility/2006" xmlns:p14="http://schemas.microsoft.com/office/powerpoint/2010/main">
    <mc:Choice Requires="p14">
      <p:transition spd="slow" p14:dur="2000" advTm="84561"/>
    </mc:Choice>
    <mc:Fallback xmlns="">
      <p:transition spd="slow" advTm="84561"/>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3">
            <a:extLst>
              <a:ext uri="{FF2B5EF4-FFF2-40B4-BE49-F238E27FC236}">
                <a16:creationId xmlns:a16="http://schemas.microsoft.com/office/drawing/2014/main" id="{50A77F1A-6D04-4D00-A74D-0A37A153D2D0}"/>
              </a:ext>
            </a:extLst>
          </p:cNvPr>
          <p:cNvGraphicFramePr/>
          <p:nvPr>
            <p:extLst>
              <p:ext uri="{D42A27DB-BD31-4B8C-83A1-F6EECF244321}">
                <p14:modId xmlns:p14="http://schemas.microsoft.com/office/powerpoint/2010/main" val="304185155"/>
              </p:ext>
            </p:extLst>
          </p:nvPr>
        </p:nvGraphicFramePr>
        <p:xfrm>
          <a:off x="2854183" y="1934348"/>
          <a:ext cx="3429000" cy="17514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69" name="Diagram 169">
            <a:extLst>
              <a:ext uri="{FF2B5EF4-FFF2-40B4-BE49-F238E27FC236}">
                <a16:creationId xmlns:a16="http://schemas.microsoft.com/office/drawing/2014/main" id="{89D12BD3-AA27-4E2B-B9DD-D4FD506E8E7C}"/>
              </a:ext>
            </a:extLst>
          </p:cNvPr>
          <p:cNvGraphicFramePr/>
          <p:nvPr>
            <p:extLst>
              <p:ext uri="{D42A27DB-BD31-4B8C-83A1-F6EECF244321}">
                <p14:modId xmlns:p14="http://schemas.microsoft.com/office/powerpoint/2010/main" val="1089848090"/>
              </p:ext>
            </p:extLst>
          </p:nvPr>
        </p:nvGraphicFramePr>
        <p:xfrm>
          <a:off x="2335150" y="3477204"/>
          <a:ext cx="2997005" cy="223779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21" name="CasellaDiTesto 20">
            <a:extLst>
              <a:ext uri="{FF2B5EF4-FFF2-40B4-BE49-F238E27FC236}">
                <a16:creationId xmlns:a16="http://schemas.microsoft.com/office/drawing/2014/main" id="{25AD9CE6-1C20-4963-A30F-B77025391DEB}"/>
              </a:ext>
            </a:extLst>
          </p:cNvPr>
          <p:cNvSpPr txBox="1"/>
          <p:nvPr/>
        </p:nvSpPr>
        <p:spPr>
          <a:xfrm>
            <a:off x="3089441" y="1455639"/>
            <a:ext cx="3432329" cy="300082"/>
          </a:xfrm>
          <a:prstGeom prst="rect">
            <a:avLst/>
          </a:prstGeom>
          <a:noFill/>
        </p:spPr>
        <p:txBody>
          <a:bodyPr wrap="square">
            <a:spAutoFit/>
          </a:bodyPr>
          <a:lstStyle/>
          <a:p>
            <a:r>
              <a:rPr lang="it-IT" sz="1350">
                <a:solidFill>
                  <a:srgbClr val="000000"/>
                </a:solidFill>
                <a:latin typeface="Times New Roman" panose="02020603050405020304" pitchFamily="18" charset="0"/>
              </a:rPr>
              <a:t> </a:t>
            </a:r>
            <a:endParaRPr lang="it-IT" sz="1350" dirty="0">
              <a:solidFill>
                <a:prstClr val="black"/>
              </a:solidFill>
              <a:latin typeface="Calibri"/>
            </a:endParaRPr>
          </a:p>
        </p:txBody>
      </p:sp>
      <p:sp>
        <p:nvSpPr>
          <p:cNvPr id="23" name="CasellaDiTesto 22">
            <a:extLst>
              <a:ext uri="{FF2B5EF4-FFF2-40B4-BE49-F238E27FC236}">
                <a16:creationId xmlns:a16="http://schemas.microsoft.com/office/drawing/2014/main" id="{BCEE4265-5FC7-4089-8141-883D2685C08B}"/>
              </a:ext>
            </a:extLst>
          </p:cNvPr>
          <p:cNvSpPr txBox="1"/>
          <p:nvPr/>
        </p:nvSpPr>
        <p:spPr>
          <a:xfrm>
            <a:off x="2855836" y="1467434"/>
            <a:ext cx="3432329" cy="461665"/>
          </a:xfrm>
          <a:prstGeom prst="rect">
            <a:avLst/>
          </a:prstGeom>
          <a:noFill/>
        </p:spPr>
        <p:txBody>
          <a:bodyPr wrap="square">
            <a:spAutoFit/>
          </a:bodyPr>
          <a:lstStyle/>
          <a:p>
            <a:pPr algn="ctr"/>
            <a:r>
              <a:rPr lang="it-IT" sz="1350" dirty="0">
                <a:solidFill>
                  <a:srgbClr val="000000"/>
                </a:solidFill>
                <a:latin typeface="Times New Roman" panose="02020603050405020304" pitchFamily="18" charset="0"/>
              </a:rPr>
              <a:t> </a:t>
            </a:r>
            <a:r>
              <a:rPr lang="it-IT" sz="2400" b="1" dirty="0">
                <a:solidFill>
                  <a:srgbClr val="000000"/>
                </a:solidFill>
                <a:latin typeface="Calibri"/>
              </a:rPr>
              <a:t>Implications </a:t>
            </a:r>
            <a:endParaRPr lang="it-IT" sz="2400" b="1" dirty="0">
              <a:solidFill>
                <a:prstClr val="black"/>
              </a:solidFill>
              <a:latin typeface="Calibri"/>
            </a:endParaRPr>
          </a:p>
        </p:txBody>
      </p:sp>
      <p:graphicFrame>
        <p:nvGraphicFramePr>
          <p:cNvPr id="9" name="Diagram 3">
            <a:extLst>
              <a:ext uri="{FF2B5EF4-FFF2-40B4-BE49-F238E27FC236}">
                <a16:creationId xmlns:a16="http://schemas.microsoft.com/office/drawing/2014/main" id="{81404741-8D36-4B8C-A41D-647A4391B369}"/>
              </a:ext>
            </a:extLst>
          </p:cNvPr>
          <p:cNvGraphicFramePr/>
          <p:nvPr>
            <p:extLst>
              <p:ext uri="{D42A27DB-BD31-4B8C-83A1-F6EECF244321}">
                <p14:modId xmlns:p14="http://schemas.microsoft.com/office/powerpoint/2010/main" val="422939175"/>
              </p:ext>
            </p:extLst>
          </p:nvPr>
        </p:nvGraphicFramePr>
        <p:xfrm>
          <a:off x="1547652" y="1490441"/>
          <a:ext cx="4572000" cy="2335248"/>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14" name="Diagram 169">
            <a:extLst>
              <a:ext uri="{FF2B5EF4-FFF2-40B4-BE49-F238E27FC236}">
                <a16:creationId xmlns:a16="http://schemas.microsoft.com/office/drawing/2014/main" id="{0A6CC111-64AA-4AD2-8D7F-55278785AC13}"/>
              </a:ext>
            </a:extLst>
          </p:cNvPr>
          <p:cNvGraphicFramePr/>
          <p:nvPr>
            <p:extLst>
              <p:ext uri="{D42A27DB-BD31-4B8C-83A1-F6EECF244321}">
                <p14:modId xmlns:p14="http://schemas.microsoft.com/office/powerpoint/2010/main" val="308770395"/>
              </p:ext>
            </p:extLst>
          </p:nvPr>
        </p:nvGraphicFramePr>
        <p:xfrm>
          <a:off x="786644" y="3534934"/>
          <a:ext cx="3996007" cy="2694283"/>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
        <p:nvSpPr>
          <p:cNvPr id="15" name="Rettangolo con angoli arrotondati 12">
            <a:extLst>
              <a:ext uri="{FF2B5EF4-FFF2-40B4-BE49-F238E27FC236}">
                <a16:creationId xmlns:a16="http://schemas.microsoft.com/office/drawing/2014/main" id="{D1073657-451E-4F56-A2C8-DA2EF8B86576}"/>
              </a:ext>
            </a:extLst>
          </p:cNvPr>
          <p:cNvSpPr/>
          <p:nvPr/>
        </p:nvSpPr>
        <p:spPr>
          <a:xfrm>
            <a:off x="5176400" y="4058781"/>
            <a:ext cx="1696840" cy="1646591"/>
          </a:xfrm>
          <a:prstGeom prst="roundRect">
            <a:avLst>
              <a:gd name="adj" fmla="val 10000"/>
            </a:avLst>
          </a:prstGeom>
        </p:spPr>
        <p:style>
          <a:lnRef idx="2">
            <a:schemeClr val="lt1">
              <a:hueOff val="0"/>
              <a:satOff val="0"/>
              <a:lumOff val="0"/>
              <a:alphaOff val="0"/>
            </a:schemeClr>
          </a:lnRef>
          <a:fillRef idx="1">
            <a:schemeClr val="accent3">
              <a:shade val="80000"/>
              <a:hueOff val="0"/>
              <a:satOff val="0"/>
              <a:lumOff val="0"/>
              <a:alphaOff val="0"/>
            </a:schemeClr>
          </a:fillRef>
          <a:effectRef idx="0">
            <a:schemeClr val="accent3">
              <a:shade val="80000"/>
              <a:hueOff val="0"/>
              <a:satOff val="0"/>
              <a:lumOff val="0"/>
              <a:alphaOff val="0"/>
            </a:schemeClr>
          </a:effectRef>
          <a:fontRef idx="minor">
            <a:schemeClr val="lt1"/>
          </a:fontRef>
        </p:style>
        <p:txBody>
          <a:bodyPr lIns="91440" tIns="45720" rIns="91440" bIns="45720" anchor="ctr"/>
          <a:lstStyle/>
          <a:p>
            <a:pPr algn="ctr" defTabSz="622300">
              <a:lnSpc>
                <a:spcPct val="90000"/>
              </a:lnSpc>
              <a:spcBef>
                <a:spcPct val="0"/>
              </a:spcBef>
              <a:spcAft>
                <a:spcPct val="35000"/>
              </a:spcAft>
              <a:defRPr/>
            </a:pPr>
            <a:endParaRPr lang="en-US" sz="1400" b="1" dirty="0">
              <a:solidFill>
                <a:prstClr val="white"/>
              </a:solidFill>
              <a:latin typeface="Calibri"/>
            </a:endParaRPr>
          </a:p>
          <a:p>
            <a:pPr algn="ctr" defTabSz="622300">
              <a:lnSpc>
                <a:spcPct val="90000"/>
              </a:lnSpc>
              <a:spcBef>
                <a:spcPct val="0"/>
              </a:spcBef>
              <a:spcAft>
                <a:spcPct val="35000"/>
              </a:spcAft>
              <a:defRPr/>
            </a:pPr>
            <a:r>
              <a:rPr lang="en-US" sz="1400" b="1" dirty="0">
                <a:solidFill>
                  <a:prstClr val="white"/>
                </a:solidFill>
                <a:latin typeface="Calibri"/>
              </a:rPr>
              <a:t>Under reporting of income from sale of small ruminants by men</a:t>
            </a:r>
            <a:endParaRPr lang="en-US">
              <a:solidFill>
                <a:prstClr val="white"/>
              </a:solidFill>
              <a:latin typeface="Calibri"/>
              <a:cs typeface="Calibri"/>
            </a:endParaRPr>
          </a:p>
          <a:p>
            <a:endParaRPr lang="it-IT" dirty="0">
              <a:solidFill>
                <a:prstClr val="white"/>
              </a:solidFill>
              <a:latin typeface="Calibri"/>
            </a:endParaRPr>
          </a:p>
        </p:txBody>
      </p:sp>
      <p:sp>
        <p:nvSpPr>
          <p:cNvPr id="16" name="Freccia a destra 17">
            <a:extLst>
              <a:ext uri="{FF2B5EF4-FFF2-40B4-BE49-F238E27FC236}">
                <a16:creationId xmlns:a16="http://schemas.microsoft.com/office/drawing/2014/main" id="{364938E7-4EB1-4E76-969B-5F3B6028071B}"/>
              </a:ext>
            </a:extLst>
          </p:cNvPr>
          <p:cNvSpPr/>
          <p:nvPr/>
        </p:nvSpPr>
        <p:spPr>
          <a:xfrm rot="9960000">
            <a:off x="4809382" y="4792567"/>
            <a:ext cx="340287" cy="408005"/>
          </a:xfrm>
          <a:prstGeom prst="rightArrow">
            <a:avLst>
              <a:gd name="adj1" fmla="val 60000"/>
              <a:gd name="adj2" fmla="val 50000"/>
            </a:avLst>
          </a:prstGeom>
        </p:spPr>
        <p:style>
          <a:lnRef idx="0">
            <a:schemeClr val="accent3">
              <a:shade val="90000"/>
              <a:hueOff val="0"/>
              <a:satOff val="0"/>
              <a:lumOff val="0"/>
              <a:alphaOff val="0"/>
            </a:schemeClr>
          </a:lnRef>
          <a:fillRef idx="1">
            <a:schemeClr val="accent3">
              <a:shade val="90000"/>
              <a:hueOff val="0"/>
              <a:satOff val="0"/>
              <a:lumOff val="0"/>
              <a:alphaOff val="0"/>
            </a:schemeClr>
          </a:fillRef>
          <a:effectRef idx="0">
            <a:schemeClr val="accent3">
              <a:shade val="90000"/>
              <a:hueOff val="0"/>
              <a:satOff val="0"/>
              <a:lumOff val="0"/>
              <a:alphaOff val="0"/>
            </a:schemeClr>
          </a:effectRef>
          <a:fontRef idx="minor">
            <a:schemeClr val="lt1"/>
          </a:fontRef>
        </p:style>
      </p:sp>
    </p:spTree>
    <p:extLst>
      <p:ext uri="{BB962C8B-B14F-4D97-AF65-F5344CB8AC3E}">
        <p14:creationId xmlns:p14="http://schemas.microsoft.com/office/powerpoint/2010/main" val="2605104339"/>
      </p:ext>
    </p:extLst>
  </p:cSld>
  <p:clrMapOvr>
    <a:masterClrMapping/>
  </p:clrMapOvr>
  <mc:AlternateContent xmlns:mc="http://schemas.openxmlformats.org/markup-compatibility/2006" xmlns:p14="http://schemas.microsoft.com/office/powerpoint/2010/main">
    <mc:Choice Requires="p14">
      <p:transition spd="slow" p14:dur="2000" advTm="77084"/>
    </mc:Choice>
    <mc:Fallback xmlns="">
      <p:transition spd="slow" advTm="77084"/>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95B93F0-9EFB-4573-B191-43B8E239C40B}"/>
              </a:ext>
            </a:extLst>
          </p:cNvPr>
          <p:cNvSpPr>
            <a:spLocks noGrp="1"/>
          </p:cNvSpPr>
          <p:nvPr>
            <p:ph type="title"/>
          </p:nvPr>
        </p:nvSpPr>
        <p:spPr>
          <a:xfrm>
            <a:off x="457200" y="1219200"/>
            <a:ext cx="8229600" cy="838200"/>
          </a:xfrm>
        </p:spPr>
        <p:txBody>
          <a:bodyPr>
            <a:normAutofit fontScale="90000"/>
          </a:bodyPr>
          <a:lstStyle/>
          <a:p>
            <a:pPr algn="ctr" rtl="0" fontAlgn="base"/>
            <a:r>
              <a:rPr lang="en-GB" sz="3600" b="1" i="0" u="none" strike="noStrike" dirty="0">
                <a:solidFill>
                  <a:srgbClr val="000000"/>
                </a:solidFill>
                <a:effectLst/>
              </a:rPr>
              <a:t>Recommendations </a:t>
            </a:r>
            <a:br>
              <a:rPr lang="en-GB" sz="3600" b="1" i="0" u="none" strike="noStrike" dirty="0">
                <a:solidFill>
                  <a:srgbClr val="000000"/>
                </a:solidFill>
                <a:effectLst/>
              </a:rPr>
            </a:br>
            <a:r>
              <a:rPr lang="en-GB" sz="2700" b="1" i="0" u="none" strike="noStrike" dirty="0">
                <a:solidFill>
                  <a:srgbClr val="000000"/>
                </a:solidFill>
                <a:effectLst/>
              </a:rPr>
              <a:t>for gender-transformative interventions</a:t>
            </a:r>
            <a:r>
              <a:rPr lang="en-US" sz="2700" b="1" i="0" dirty="0">
                <a:solidFill>
                  <a:srgbClr val="000000"/>
                </a:solidFill>
                <a:effectLst/>
              </a:rPr>
              <a:t>​</a:t>
            </a:r>
            <a:r>
              <a:rPr lang="en-GB" sz="2700" b="1" i="0" u="none" strike="noStrike" dirty="0">
                <a:solidFill>
                  <a:srgbClr val="000000"/>
                </a:solidFill>
                <a:effectLst/>
              </a:rPr>
              <a:t> to enhance inclusiveness</a:t>
            </a:r>
            <a:r>
              <a:rPr lang="en-US" sz="2700" b="1" i="0" dirty="0">
                <a:solidFill>
                  <a:srgbClr val="000000"/>
                </a:solidFill>
                <a:effectLst/>
              </a:rPr>
              <a:t>​</a:t>
            </a:r>
            <a:br>
              <a:rPr lang="en-US" b="0" i="0" dirty="0">
                <a:solidFill>
                  <a:srgbClr val="000000"/>
                </a:solidFill>
                <a:effectLst/>
                <a:latin typeface="Segoe UI" panose="020B0502040204020203" pitchFamily="34" charset="0"/>
              </a:rPr>
            </a:br>
            <a:endParaRPr lang="it-IT" dirty="0"/>
          </a:p>
        </p:txBody>
      </p:sp>
      <p:sp>
        <p:nvSpPr>
          <p:cNvPr id="4" name="CasellaDiTesto 3">
            <a:extLst>
              <a:ext uri="{FF2B5EF4-FFF2-40B4-BE49-F238E27FC236}">
                <a16:creationId xmlns:a16="http://schemas.microsoft.com/office/drawing/2014/main" id="{9B774A1F-5208-445B-92BA-D072BF7A4C61}"/>
              </a:ext>
            </a:extLst>
          </p:cNvPr>
          <p:cNvSpPr txBox="1"/>
          <p:nvPr/>
        </p:nvSpPr>
        <p:spPr>
          <a:xfrm>
            <a:off x="304800" y="2057400"/>
            <a:ext cx="8382000" cy="4303742"/>
          </a:xfrm>
          <a:prstGeom prst="rect">
            <a:avLst/>
          </a:prstGeom>
          <a:noFill/>
        </p:spPr>
        <p:txBody>
          <a:bodyPr wrap="square" lIns="91440" tIns="45720" rIns="91440" bIns="45720" anchor="t">
            <a:spAutoFit/>
          </a:bodyPr>
          <a:lstStyle/>
          <a:p>
            <a:pPr marL="342900" indent="-342900" fontAlgn="base">
              <a:buFont typeface="Arial" panose="020B0604020202020204" pitchFamily="34" charset="0"/>
              <a:buChar char="•"/>
            </a:pPr>
            <a:r>
              <a:rPr lang="en-US" sz="2000" dirty="0">
                <a:latin typeface="Calibri" panose="020F0502020204030204" pitchFamily="34" charset="0"/>
                <a:ea typeface="Calibri" panose="020F0502020204030204" pitchFamily="34" charset="0"/>
                <a:cs typeface="Times New Roman" panose="02020603050405020304" pitchFamily="18" charset="0"/>
              </a:rPr>
              <a:t>Use of community conversations to c</a:t>
            </a:r>
            <a:r>
              <a:rPr lang="en-US" sz="2000" dirty="0">
                <a:effectLst/>
                <a:latin typeface="Calibri" panose="020F0502020204030204" pitchFamily="34" charset="0"/>
                <a:ea typeface="Calibri" panose="020F0502020204030204" pitchFamily="34" charset="0"/>
                <a:cs typeface="Times New Roman" panose="02020603050405020304" pitchFamily="18" charset="0"/>
              </a:rPr>
              <a:t>hange gender norms </a:t>
            </a:r>
            <a:r>
              <a:rPr lang="en-US" sz="2000" dirty="0"/>
              <a:t>(</a:t>
            </a:r>
            <a:r>
              <a:rPr lang="en-US" sz="2000" dirty="0" err="1"/>
              <a:t>Mulema</a:t>
            </a:r>
            <a:r>
              <a:rPr lang="en-US" sz="2000" dirty="0"/>
              <a:t> et al. 2020; FAO, 2020)</a:t>
            </a:r>
          </a:p>
          <a:p>
            <a:pPr marL="800100" lvl="1" indent="-342900">
              <a:lnSpc>
                <a:spcPct val="107000"/>
              </a:lnSpc>
              <a:spcAft>
                <a:spcPts val="800"/>
              </a:spcAft>
              <a:buFont typeface="Arial" panose="020B0604020202020204" pitchFamily="34" charset="0"/>
              <a:buChar char="•"/>
            </a:pPr>
            <a:r>
              <a:rPr lang="en-US" sz="2000" dirty="0">
                <a:solidFill>
                  <a:srgbClr val="131413"/>
                </a:solidFill>
                <a:effectLst/>
                <a:latin typeface="Calibri" panose="020F0502020204030204" pitchFamily="34" charset="0"/>
                <a:ea typeface="Calibri" panose="020F0502020204030204" pitchFamily="34" charset="0"/>
                <a:cs typeface="Calibri" panose="020F0502020204030204" pitchFamily="34" charset="0"/>
              </a:rPr>
              <a:t>Changes in gender relations (Division of </a:t>
            </a:r>
            <a:r>
              <a:rPr lang="en-US" sz="2000" dirty="0" err="1">
                <a:solidFill>
                  <a:srgbClr val="131413"/>
                </a:solidFill>
                <a:effectLst/>
                <a:latin typeface="Calibri" panose="020F0502020204030204" pitchFamily="34" charset="0"/>
                <a:ea typeface="Calibri" panose="020F0502020204030204" pitchFamily="34" charset="0"/>
                <a:cs typeface="Calibri" panose="020F0502020204030204" pitchFamily="34" charset="0"/>
              </a:rPr>
              <a:t>labour</a:t>
            </a:r>
            <a:r>
              <a:rPr lang="en-US" sz="2000" dirty="0">
                <a:solidFill>
                  <a:srgbClr val="131413"/>
                </a:solidFill>
                <a:effectLst/>
                <a:latin typeface="Calibri" panose="020F0502020204030204" pitchFamily="34" charset="0"/>
                <a:ea typeface="Calibri" panose="020F0502020204030204" pitchFamily="34" charset="0"/>
                <a:cs typeface="Calibri" panose="020F0502020204030204" pitchFamily="34" charset="0"/>
              </a:rPr>
              <a:t>)</a:t>
            </a:r>
            <a:endParaRPr lang="en-US" sz="2000" dirty="0">
              <a:solidFill>
                <a:srgbClr val="131413"/>
              </a:solidFill>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07000"/>
              </a:lnSpc>
              <a:spcAft>
                <a:spcPts val="800"/>
              </a:spcAft>
              <a:buFont typeface="Arial" panose="020B0604020202020204" pitchFamily="34" charset="0"/>
              <a:buChar char="•"/>
            </a:pPr>
            <a:r>
              <a:rPr lang="en-US" sz="2000" dirty="0">
                <a:solidFill>
                  <a:srgbClr val="131413"/>
                </a:solidFill>
                <a:latin typeface="Calibri" panose="020F0502020204030204" pitchFamily="34" charset="0"/>
                <a:ea typeface="Calibri" panose="020F0502020204030204" pitchFamily="34" charset="0"/>
                <a:cs typeface="Calibri" panose="020F0502020204030204" pitchFamily="34" charset="0"/>
              </a:rPr>
              <a:t>Changes in </a:t>
            </a:r>
            <a:r>
              <a:rPr lang="en-US" sz="2000" dirty="0">
                <a:latin typeface="Calibri" panose="020F0502020204030204" pitchFamily="34" charset="0"/>
                <a:ea typeface="Calibri" panose="020F0502020204030204" pitchFamily="34" charset="0"/>
                <a:cs typeface="Times New Roman" panose="02020603050405020304" pitchFamily="18" charset="0"/>
              </a:rPr>
              <a:t>decision making in households on handling and consumption of animal-source foods</a:t>
            </a:r>
          </a:p>
          <a:p>
            <a:pPr marL="800100" lvl="1" indent="-342900">
              <a:lnSpc>
                <a:spcPct val="107000"/>
              </a:lnSpc>
              <a:spcAft>
                <a:spcPts val="800"/>
              </a:spcAft>
              <a:buFont typeface="Arial" panose="020B0604020202020204" pitchFamily="34" charset="0"/>
              <a:buChar char="•"/>
            </a:pPr>
            <a:r>
              <a:rPr lang="en-US" sz="2000" dirty="0">
                <a:solidFill>
                  <a:srgbClr val="131413"/>
                </a:solidFill>
                <a:effectLst/>
                <a:latin typeface="Calibri" panose="020F0502020204030204" pitchFamily="34" charset="0"/>
                <a:ea typeface="Calibri" panose="020F0502020204030204" pitchFamily="34" charset="0"/>
                <a:cs typeface="Calibri" panose="020F0502020204030204" pitchFamily="34" charset="0"/>
              </a:rPr>
              <a:t>Ownership and control of livestock and income</a:t>
            </a:r>
            <a:endParaRPr lang="en-US" sz="2000" dirty="0">
              <a:solidFill>
                <a:srgbClr val="131413"/>
              </a:solidFill>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07000"/>
              </a:lnSpc>
              <a:spcAft>
                <a:spcPts val="800"/>
              </a:spcAft>
              <a:buFont typeface="Arial" panose="020B0604020202020204" pitchFamily="34" charset="0"/>
              <a:buChar char="•"/>
            </a:pPr>
            <a:r>
              <a:rPr lang="en-US" sz="2000" dirty="0">
                <a:solidFill>
                  <a:srgbClr val="131413"/>
                </a:solidFill>
                <a:effectLst/>
                <a:latin typeface="Calibri" panose="020F0502020204030204" pitchFamily="34" charset="0"/>
                <a:ea typeface="Calibri" panose="020F0502020204030204" pitchFamily="34" charset="0"/>
                <a:cs typeface="Calibri" panose="020F0502020204030204" pitchFamily="34" charset="0"/>
              </a:rPr>
              <a:t>Increased harmony, trust, and collaboration in households</a:t>
            </a:r>
          </a:p>
          <a:p>
            <a:pPr marL="342900" indent="-342900" fontAlgn="base">
              <a:buFont typeface="Arial" panose="020B0604020202020204" pitchFamily="34" charset="0"/>
              <a:buChar char="•"/>
            </a:pPr>
            <a:r>
              <a:rPr lang="en-US" sz="2000" dirty="0"/>
              <a:t>Communicate results to farmers, traders, extension agents, policymakers and  development actors</a:t>
            </a:r>
          </a:p>
          <a:p>
            <a:pPr algn="l" rtl="0" fontAlgn="base"/>
            <a:endParaRPr lang="en-GB" sz="2000" b="0" i="0" dirty="0">
              <a:solidFill>
                <a:srgbClr val="000000"/>
              </a:solidFill>
              <a:effectLst/>
              <a:latin typeface="Segoe UI" panose="020B0502040204020203" pitchFamily="34" charset="0"/>
            </a:endParaRPr>
          </a:p>
          <a:p>
            <a:pPr fontAlgn="base"/>
            <a:endParaRPr lang="en-US" sz="2000" dirty="0">
              <a:solidFill>
                <a:srgbClr val="000000"/>
              </a:solidFill>
            </a:endParaRPr>
          </a:p>
          <a:p>
            <a:pPr algn="l" rtl="0" fontAlgn="base"/>
            <a:endParaRPr lang="en-GB" sz="2000" dirty="0">
              <a:solidFill>
                <a:srgbClr val="000000"/>
              </a:solidFill>
              <a:latin typeface="Segoe UI" panose="020B0502040204020203" pitchFamily="34" charset="0"/>
            </a:endParaRPr>
          </a:p>
        </p:txBody>
      </p:sp>
    </p:spTree>
    <p:extLst>
      <p:ext uri="{BB962C8B-B14F-4D97-AF65-F5344CB8AC3E}">
        <p14:creationId xmlns:p14="http://schemas.microsoft.com/office/powerpoint/2010/main" val="3981107362"/>
      </p:ext>
    </p:extLst>
  </p:cSld>
  <p:clrMapOvr>
    <a:masterClrMapping/>
  </p:clrMapOvr>
  <mc:AlternateContent xmlns:mc="http://schemas.openxmlformats.org/markup-compatibility/2006" xmlns:p14="http://schemas.microsoft.com/office/powerpoint/2010/main">
    <mc:Choice Requires="p14">
      <p:transition spd="slow" p14:dur="2000" advTm="44631"/>
    </mc:Choice>
    <mc:Fallback xmlns="">
      <p:transition spd="slow" advTm="44631"/>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8D95076-DB18-4CB5-8B4A-2C7D84422D10}"/>
              </a:ext>
            </a:extLst>
          </p:cNvPr>
          <p:cNvSpPr/>
          <p:nvPr/>
        </p:nvSpPr>
        <p:spPr>
          <a:xfrm>
            <a:off x="952500" y="762000"/>
            <a:ext cx="7239000" cy="461665"/>
          </a:xfrm>
          <a:prstGeom prst="rect">
            <a:avLst/>
          </a:prstGeom>
        </p:spPr>
        <p:txBody>
          <a:bodyPr wrap="square">
            <a:spAutoFit/>
          </a:bodyPr>
          <a:lstStyle/>
          <a:p>
            <a:pPr algn="ctr"/>
            <a:r>
              <a:rPr lang="en-US" sz="2400" b="1" dirty="0"/>
              <a:t>Outline of presentation</a:t>
            </a:r>
            <a:endParaRPr lang="en-GB" sz="2400" b="1" dirty="0"/>
          </a:p>
        </p:txBody>
      </p:sp>
      <p:sp>
        <p:nvSpPr>
          <p:cNvPr id="8" name="Rectangle 7">
            <a:extLst>
              <a:ext uri="{FF2B5EF4-FFF2-40B4-BE49-F238E27FC236}">
                <a16:creationId xmlns:a16="http://schemas.microsoft.com/office/drawing/2014/main" id="{5DA9AF9E-9BD9-4367-BC2F-32D239E33F25}"/>
              </a:ext>
            </a:extLst>
          </p:cNvPr>
          <p:cNvSpPr/>
          <p:nvPr/>
        </p:nvSpPr>
        <p:spPr>
          <a:xfrm>
            <a:off x="228600" y="1447800"/>
            <a:ext cx="8686800" cy="3477875"/>
          </a:xfrm>
          <a:prstGeom prst="rect">
            <a:avLst/>
          </a:prstGeom>
        </p:spPr>
        <p:txBody>
          <a:bodyPr wrap="square" lIns="91440" tIns="45720" rIns="91440" bIns="45720" anchor="t">
            <a:spAutoFit/>
          </a:bodyPr>
          <a:lstStyle/>
          <a:p>
            <a:pPr marL="285750" indent="-285750">
              <a:buFont typeface="Arial" panose="020B0604020202020204" pitchFamily="34" charset="0"/>
              <a:buChar char="•"/>
            </a:pPr>
            <a:r>
              <a:rPr lang="en-US" sz="2000" dirty="0"/>
              <a:t>Context of the study</a:t>
            </a:r>
            <a:endParaRPr lang="en-GB" sz="2000" dirty="0"/>
          </a:p>
          <a:p>
            <a:endParaRPr lang="en-US" sz="2000" dirty="0">
              <a:solidFill>
                <a:srgbClr val="000000"/>
              </a:solidFill>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2000" dirty="0">
                <a:effectLst/>
                <a:ea typeface="Calibri" panose="020F0502020204030204" pitchFamily="34" charset="0"/>
                <a:cs typeface="Times New Roman" panose="02020603050405020304" pitchFamily="18" charset="0"/>
              </a:rPr>
              <a:t>Methodology</a:t>
            </a:r>
          </a:p>
          <a:p>
            <a:pPr lvl="1"/>
            <a:endParaRPr lang="en-US" sz="200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2000" dirty="0">
                <a:ea typeface="Calibri" panose="020F0502020204030204" pitchFamily="34" charset="0"/>
                <a:cs typeface="Times New Roman" panose="02020603050405020304" pitchFamily="18" charset="0"/>
              </a:rPr>
              <a:t>Outline of actors involved </a:t>
            </a:r>
          </a:p>
          <a:p>
            <a:pPr marL="285750" indent="-285750">
              <a:buFont typeface="Arial" panose="020B0604020202020204" pitchFamily="34" charset="0"/>
              <a:buChar char="•"/>
            </a:pPr>
            <a:endParaRPr lang="en-US" sz="2000" dirty="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2000" dirty="0">
                <a:ea typeface="Calibri" panose="020F0502020204030204" pitchFamily="34" charset="0"/>
                <a:cs typeface="Times New Roman"/>
              </a:rPr>
              <a:t>Selling of small ruminants</a:t>
            </a:r>
          </a:p>
          <a:p>
            <a:pPr marL="285750" indent="-285750">
              <a:buFont typeface="Arial" panose="020B0604020202020204" pitchFamily="34" charset="0"/>
              <a:buChar char="•"/>
            </a:pPr>
            <a:endParaRPr lang="en-US" sz="2000" dirty="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2000" dirty="0">
                <a:ea typeface="Calibri" panose="020F0502020204030204" pitchFamily="34" charset="0"/>
                <a:cs typeface="Times New Roman" panose="02020603050405020304" pitchFamily="18" charset="0"/>
              </a:rPr>
              <a:t>Constraining gender norms  </a:t>
            </a:r>
            <a:r>
              <a:rPr lang="en-US" sz="2000" dirty="0">
                <a:effectLst/>
                <a:ea typeface="Calibri" panose="020F0502020204030204" pitchFamily="34" charset="0"/>
                <a:cs typeface="Times New Roman" panose="02020603050405020304" pitchFamily="18" charset="0"/>
              </a:rPr>
              <a:t>  </a:t>
            </a:r>
          </a:p>
          <a:p>
            <a:endParaRPr lang="en-US" sz="2000" dirty="0">
              <a:effectLst/>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en-US" sz="2000" dirty="0">
                <a:effectLst/>
                <a:ea typeface="Calibri" panose="020F0502020204030204" pitchFamily="34" charset="0"/>
                <a:cs typeface="Times New Roman" panose="02020603050405020304" pitchFamily="18" charset="0"/>
              </a:rPr>
              <a:t>Implications and recommendations</a:t>
            </a:r>
            <a:endParaRPr lang="en-US" sz="2000" dirty="0"/>
          </a:p>
        </p:txBody>
      </p:sp>
    </p:spTree>
    <p:extLst>
      <p:ext uri="{BB962C8B-B14F-4D97-AF65-F5344CB8AC3E}">
        <p14:creationId xmlns:p14="http://schemas.microsoft.com/office/powerpoint/2010/main" val="1373864095"/>
      </p:ext>
    </p:extLst>
  </p:cSld>
  <p:clrMapOvr>
    <a:masterClrMapping/>
  </p:clrMapOvr>
  <mc:AlternateContent xmlns:mc="http://schemas.openxmlformats.org/markup-compatibility/2006" xmlns:p14="http://schemas.microsoft.com/office/powerpoint/2010/main">
    <mc:Choice Requires="p14">
      <p:transition spd="slow" p14:dur="2000" advTm="35175"/>
    </mc:Choice>
    <mc:Fallback xmlns="">
      <p:transition spd="slow" advTm="35175"/>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8D95076-DB18-4CB5-8B4A-2C7D84422D10}"/>
              </a:ext>
            </a:extLst>
          </p:cNvPr>
          <p:cNvSpPr/>
          <p:nvPr/>
        </p:nvSpPr>
        <p:spPr>
          <a:xfrm>
            <a:off x="914400" y="677199"/>
            <a:ext cx="7239000" cy="584775"/>
          </a:xfrm>
          <a:prstGeom prst="rect">
            <a:avLst/>
          </a:prstGeom>
        </p:spPr>
        <p:txBody>
          <a:bodyPr wrap="square">
            <a:spAutoFit/>
          </a:bodyPr>
          <a:lstStyle/>
          <a:p>
            <a:pPr algn="ctr"/>
            <a:r>
              <a:rPr lang="en-US" sz="3200" b="1" dirty="0"/>
              <a:t>Context of the study</a:t>
            </a:r>
            <a:endParaRPr lang="en-GB" sz="3200" dirty="0"/>
          </a:p>
        </p:txBody>
      </p:sp>
      <p:sp>
        <p:nvSpPr>
          <p:cNvPr id="8" name="Rectangle 7">
            <a:extLst>
              <a:ext uri="{FF2B5EF4-FFF2-40B4-BE49-F238E27FC236}">
                <a16:creationId xmlns:a16="http://schemas.microsoft.com/office/drawing/2014/main" id="{5DA9AF9E-9BD9-4367-BC2F-32D239E33F25}"/>
              </a:ext>
            </a:extLst>
          </p:cNvPr>
          <p:cNvSpPr/>
          <p:nvPr/>
        </p:nvSpPr>
        <p:spPr>
          <a:xfrm>
            <a:off x="228600" y="1524000"/>
            <a:ext cx="8915400" cy="3170099"/>
          </a:xfrm>
          <a:prstGeom prst="rect">
            <a:avLst/>
          </a:prstGeom>
        </p:spPr>
        <p:txBody>
          <a:bodyPr wrap="square">
            <a:spAutoFit/>
          </a:bodyPr>
          <a:lstStyle/>
          <a:p>
            <a:pPr marL="285750" indent="-285750" algn="just">
              <a:buFont typeface="Arial" panose="020B0604020202020204" pitchFamily="34" charset="0"/>
              <a:buChar char="•"/>
            </a:pPr>
            <a:r>
              <a:rPr lang="en-US" sz="2000" b="1" dirty="0">
                <a:solidFill>
                  <a:srgbClr val="000000"/>
                </a:solidFill>
                <a:latin typeface="Calibri" panose="020F0502020204030204" pitchFamily="34" charset="0"/>
                <a:ea typeface="Calibri" panose="020F0502020204030204" pitchFamily="34" charset="0"/>
                <a:cs typeface="Calibri" panose="020F0502020204030204" pitchFamily="34" charset="0"/>
              </a:rPr>
              <a:t>Research gap: </a:t>
            </a:r>
            <a:r>
              <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rPr>
              <a:t>Participation and benefits of women and youth in livestock value chains</a:t>
            </a:r>
          </a:p>
          <a:p>
            <a:pPr marL="742950" lvl="1" indent="-285750" algn="just">
              <a:buFont typeface="Arial" panose="020B0604020202020204" pitchFamily="34" charset="0"/>
              <a:buChar char="•"/>
            </a:pPr>
            <a:endPar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US" sz="2000" b="1" dirty="0"/>
              <a:t>Objectives</a:t>
            </a:r>
            <a:r>
              <a:rPr lang="en-US" sz="2000" dirty="0"/>
              <a:t> </a:t>
            </a:r>
          </a:p>
          <a:p>
            <a:pPr marL="742950" lvl="1" indent="-285750">
              <a:buFont typeface="Arial" panose="020B0604020202020204" pitchFamily="34" charset="0"/>
              <a:buChar char="•"/>
            </a:pPr>
            <a:r>
              <a:rPr lang="en-US" sz="2000" dirty="0"/>
              <a:t>To assess women and youth’ participation in and benefits from value chain activities</a:t>
            </a:r>
          </a:p>
          <a:p>
            <a:pPr marL="742950" lvl="1" indent="-285750">
              <a:buFont typeface="Arial" panose="020B0604020202020204" pitchFamily="34" charset="0"/>
              <a:buChar char="•"/>
            </a:pPr>
            <a:r>
              <a:rPr lang="en-US" sz="2000" dirty="0"/>
              <a:t>To capture social norms and institutions that promote or hinder equitable value chain participation and benefits </a:t>
            </a:r>
          </a:p>
          <a:p>
            <a:pPr marL="742950" lvl="1" indent="-285750">
              <a:buFont typeface="Arial" panose="020B0604020202020204" pitchFamily="34" charset="0"/>
              <a:buChar char="•"/>
            </a:pPr>
            <a:r>
              <a:rPr lang="en-US" sz="2000" dirty="0"/>
              <a:t>To inform discussions and decisions on gender transformative strategies and practices that will facilitate and increase inclusiveness</a:t>
            </a:r>
          </a:p>
        </p:txBody>
      </p:sp>
    </p:spTree>
    <p:extLst>
      <p:ext uri="{BB962C8B-B14F-4D97-AF65-F5344CB8AC3E}">
        <p14:creationId xmlns:p14="http://schemas.microsoft.com/office/powerpoint/2010/main" val="2968137810"/>
      </p:ext>
    </p:extLst>
  </p:cSld>
  <p:clrMapOvr>
    <a:masterClrMapping/>
  </p:clrMapOvr>
  <mc:AlternateContent xmlns:mc="http://schemas.openxmlformats.org/markup-compatibility/2006" xmlns:p14="http://schemas.microsoft.com/office/powerpoint/2010/main">
    <mc:Choice Requires="p14">
      <p:transition spd="slow" p14:dur="2000" advTm="48905"/>
    </mc:Choice>
    <mc:Fallback xmlns="">
      <p:transition spd="slow" advTm="48905"/>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12239"/>
            <a:ext cx="8534400" cy="914400"/>
          </a:xfrm>
        </p:spPr>
        <p:txBody>
          <a:bodyPr>
            <a:noAutofit/>
          </a:bodyPr>
          <a:lstStyle/>
          <a:p>
            <a:pPr algn="ctr"/>
            <a:r>
              <a:rPr lang="en-US" sz="3200" b="1" dirty="0"/>
              <a:t>Context of the study</a:t>
            </a:r>
            <a:endParaRPr lang="en-GB" sz="3200" dirty="0"/>
          </a:p>
        </p:txBody>
      </p:sp>
      <p:pic>
        <p:nvPicPr>
          <p:cNvPr id="3" name="Picture 2">
            <a:extLst>
              <a:ext uri="{FF2B5EF4-FFF2-40B4-BE49-F238E27FC236}">
                <a16:creationId xmlns:a16="http://schemas.microsoft.com/office/drawing/2014/main" id="{157751D6-C0E0-4002-80F7-3215F516524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918906" y="1322532"/>
            <a:ext cx="2131394" cy="1125771"/>
          </a:xfrm>
          <a:prstGeom prst="rect">
            <a:avLst/>
          </a:prstGeom>
        </p:spPr>
      </p:pic>
      <p:pic>
        <p:nvPicPr>
          <p:cNvPr id="4" name="Picture 3" descr="Sheep feeding out of a feeding trough in Tibali Community … | Flickr">
            <a:extLst>
              <a:ext uri="{FF2B5EF4-FFF2-40B4-BE49-F238E27FC236}">
                <a16:creationId xmlns:a16="http://schemas.microsoft.com/office/drawing/2014/main" id="{30129FDB-B830-4B17-BEC3-5B6F7AB23F1E}"/>
              </a:ext>
            </a:extLst>
          </p:cNvPr>
          <p:cNvPicPr/>
          <p:nvPr/>
        </p:nvPicPr>
        <p:blipFill>
          <a:blip r:embed="rId4" cstate="email">
            <a:extLst>
              <a:ext uri="{28A0092B-C50C-407E-A947-70E740481C1C}">
                <a14:useLocalDpi xmlns:a14="http://schemas.microsoft.com/office/drawing/2010/main"/>
              </a:ext>
            </a:extLst>
          </a:blip>
          <a:srcRect/>
          <a:stretch>
            <a:fillRect/>
          </a:stretch>
        </p:blipFill>
        <p:spPr bwMode="auto">
          <a:xfrm>
            <a:off x="6859846" y="4108326"/>
            <a:ext cx="2122015" cy="1268929"/>
          </a:xfrm>
          <a:prstGeom prst="rect">
            <a:avLst/>
          </a:prstGeom>
          <a:noFill/>
          <a:ln>
            <a:noFill/>
          </a:ln>
        </p:spPr>
      </p:pic>
      <p:pic>
        <p:nvPicPr>
          <p:cNvPr id="5" name="Picture 4">
            <a:extLst>
              <a:ext uri="{FF2B5EF4-FFF2-40B4-BE49-F238E27FC236}">
                <a16:creationId xmlns:a16="http://schemas.microsoft.com/office/drawing/2014/main" id="{5B395E64-2E6C-4009-B89A-C78FFF577F7C}"/>
              </a:ext>
            </a:extLst>
          </p:cNvPr>
          <p:cNvPicPr/>
          <p:nvPr/>
        </p:nvPicPr>
        <p:blipFill>
          <a:blip r:embed="rId5" cstate="email">
            <a:extLst>
              <a:ext uri="{28A0092B-C50C-407E-A947-70E740481C1C}">
                <a14:useLocalDpi xmlns:a14="http://schemas.microsoft.com/office/drawing/2010/main"/>
              </a:ext>
            </a:extLst>
          </a:blip>
          <a:srcRect/>
          <a:stretch>
            <a:fillRect/>
          </a:stretch>
        </p:blipFill>
        <p:spPr bwMode="auto">
          <a:xfrm>
            <a:off x="6918906" y="2657326"/>
            <a:ext cx="2122016" cy="1241977"/>
          </a:xfrm>
          <a:prstGeom prst="rect">
            <a:avLst/>
          </a:prstGeom>
          <a:noFill/>
          <a:ln>
            <a:noFill/>
          </a:ln>
        </p:spPr>
      </p:pic>
      <p:sp>
        <p:nvSpPr>
          <p:cNvPr id="7" name="TextBox 6">
            <a:extLst>
              <a:ext uri="{FF2B5EF4-FFF2-40B4-BE49-F238E27FC236}">
                <a16:creationId xmlns:a16="http://schemas.microsoft.com/office/drawing/2014/main" id="{D646C57E-111F-44F1-B64D-D8BE389B94AD}"/>
              </a:ext>
            </a:extLst>
          </p:cNvPr>
          <p:cNvSpPr txBox="1"/>
          <p:nvPr/>
        </p:nvSpPr>
        <p:spPr>
          <a:xfrm>
            <a:off x="533400" y="1412424"/>
            <a:ext cx="4579034" cy="407035"/>
          </a:xfrm>
          <a:prstGeom prst="rect">
            <a:avLst/>
          </a:prstGeom>
          <a:noFill/>
        </p:spPr>
        <p:txBody>
          <a:bodyPr wrap="square">
            <a:spAutoFit/>
          </a:bodyPr>
          <a:lstStyle/>
          <a:p>
            <a:pPr marL="0" marR="0">
              <a:lnSpc>
                <a:spcPct val="107000"/>
              </a:lnSpc>
              <a:spcBef>
                <a:spcPts val="0"/>
              </a:spcBef>
              <a:spcAft>
                <a:spcPts val="800"/>
              </a:spcAft>
            </a:pPr>
            <a:r>
              <a:rPr lang="en-US" sz="2000" b="1" dirty="0">
                <a:effectLst/>
                <a:latin typeface="Calibri" panose="020F0502020204030204" pitchFamily="34" charset="0"/>
                <a:ea typeface="Calibri" panose="020F0502020204030204" pitchFamily="34" charset="0"/>
                <a:cs typeface="Times New Roman" panose="02020603050405020304" pitchFamily="18" charset="0"/>
              </a:rPr>
              <a:t>Map of Ghana showing the study area</a:t>
            </a:r>
          </a:p>
        </p:txBody>
      </p:sp>
      <p:pic>
        <p:nvPicPr>
          <p:cNvPr id="8" name="Picture 7" descr="Map&#10;&#10;Description automatically generated">
            <a:extLst>
              <a:ext uri="{FF2B5EF4-FFF2-40B4-BE49-F238E27FC236}">
                <a16:creationId xmlns:a16="http://schemas.microsoft.com/office/drawing/2014/main" id="{3294CAE8-E101-4D55-8D41-A2D205A72D7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5664" y="1322532"/>
            <a:ext cx="6882619" cy="5249158"/>
          </a:xfrm>
          <a:prstGeom prst="rect">
            <a:avLst/>
          </a:prstGeom>
        </p:spPr>
      </p:pic>
      <p:sp>
        <p:nvSpPr>
          <p:cNvPr id="9" name="TextBox 8">
            <a:extLst>
              <a:ext uri="{FF2B5EF4-FFF2-40B4-BE49-F238E27FC236}">
                <a16:creationId xmlns:a16="http://schemas.microsoft.com/office/drawing/2014/main" id="{C7725BCF-2510-4AC7-9C48-5DB2643CB6BD}"/>
              </a:ext>
            </a:extLst>
          </p:cNvPr>
          <p:cNvSpPr txBox="1"/>
          <p:nvPr/>
        </p:nvSpPr>
        <p:spPr>
          <a:xfrm>
            <a:off x="6882619" y="1005389"/>
            <a:ext cx="2123188" cy="407035"/>
          </a:xfrm>
          <a:prstGeom prst="rect">
            <a:avLst/>
          </a:prstGeom>
          <a:noFill/>
        </p:spPr>
        <p:txBody>
          <a:bodyPr wrap="square">
            <a:spAutoFit/>
          </a:bodyPr>
          <a:lstStyle/>
          <a:p>
            <a:pPr marL="0" marR="0">
              <a:lnSpc>
                <a:spcPct val="107000"/>
              </a:lnSpc>
              <a:spcBef>
                <a:spcPts val="0"/>
              </a:spcBef>
              <a:spcAft>
                <a:spcPts val="800"/>
              </a:spcAft>
            </a:pPr>
            <a:r>
              <a:rPr lang="en-US" sz="2000" b="1" dirty="0">
                <a:effectLst/>
                <a:latin typeface="Calibri" panose="020F0502020204030204" pitchFamily="34" charset="0"/>
                <a:ea typeface="Calibri" panose="020F0502020204030204" pitchFamily="34" charset="0"/>
                <a:cs typeface="Times New Roman" panose="02020603050405020304" pitchFamily="18" charset="0"/>
              </a:rPr>
              <a:t>Leaf stripping</a:t>
            </a:r>
          </a:p>
        </p:txBody>
      </p:sp>
      <p:sp>
        <p:nvSpPr>
          <p:cNvPr id="11" name="TextBox 10">
            <a:extLst>
              <a:ext uri="{FF2B5EF4-FFF2-40B4-BE49-F238E27FC236}">
                <a16:creationId xmlns:a16="http://schemas.microsoft.com/office/drawing/2014/main" id="{7FAA5507-7673-4B8C-AD9E-2B80224BD103}"/>
              </a:ext>
            </a:extLst>
          </p:cNvPr>
          <p:cNvSpPr txBox="1"/>
          <p:nvPr/>
        </p:nvSpPr>
        <p:spPr>
          <a:xfrm>
            <a:off x="6865090" y="2332098"/>
            <a:ext cx="2380984" cy="407035"/>
          </a:xfrm>
          <a:prstGeom prst="rect">
            <a:avLst/>
          </a:prstGeom>
          <a:noFill/>
        </p:spPr>
        <p:txBody>
          <a:bodyPr wrap="square">
            <a:spAutoFit/>
          </a:bodyPr>
          <a:lstStyle/>
          <a:p>
            <a:pPr marL="0" marR="0">
              <a:lnSpc>
                <a:spcPct val="107000"/>
              </a:lnSpc>
              <a:spcBef>
                <a:spcPts val="0"/>
              </a:spcBef>
              <a:spcAft>
                <a:spcPts val="800"/>
              </a:spcAft>
            </a:pPr>
            <a:r>
              <a:rPr lang="en-US" sz="2000" b="1" dirty="0">
                <a:effectLst/>
                <a:latin typeface="Calibri" panose="020F0502020204030204" pitchFamily="34" charset="0"/>
                <a:ea typeface="Calibri" panose="020F0502020204030204" pitchFamily="34" charset="0"/>
                <a:cs typeface="Times New Roman" panose="02020603050405020304" pitchFamily="18" charset="0"/>
              </a:rPr>
              <a:t>Fodder cultivation</a:t>
            </a:r>
          </a:p>
        </p:txBody>
      </p:sp>
      <p:sp>
        <p:nvSpPr>
          <p:cNvPr id="13" name="TextBox 12">
            <a:extLst>
              <a:ext uri="{FF2B5EF4-FFF2-40B4-BE49-F238E27FC236}">
                <a16:creationId xmlns:a16="http://schemas.microsoft.com/office/drawing/2014/main" id="{8A17FAE4-814F-4AE0-ABD6-1B0A97813478}"/>
              </a:ext>
            </a:extLst>
          </p:cNvPr>
          <p:cNvSpPr txBox="1"/>
          <p:nvPr/>
        </p:nvSpPr>
        <p:spPr>
          <a:xfrm>
            <a:off x="6878602" y="3797578"/>
            <a:ext cx="2137702" cy="407035"/>
          </a:xfrm>
          <a:prstGeom prst="rect">
            <a:avLst/>
          </a:prstGeom>
          <a:noFill/>
        </p:spPr>
        <p:txBody>
          <a:bodyPr wrap="square">
            <a:spAutoFit/>
          </a:bodyPr>
          <a:lstStyle/>
          <a:p>
            <a:pPr marL="0" marR="0">
              <a:lnSpc>
                <a:spcPct val="107000"/>
              </a:lnSpc>
              <a:spcBef>
                <a:spcPts val="0"/>
              </a:spcBef>
              <a:spcAft>
                <a:spcPts val="800"/>
              </a:spcAft>
            </a:pPr>
            <a:r>
              <a:rPr lang="en-US" sz="2000" b="1" dirty="0">
                <a:effectLst/>
                <a:latin typeface="Calibri" panose="020F0502020204030204" pitchFamily="34" charset="0"/>
                <a:ea typeface="Calibri" panose="020F0502020204030204" pitchFamily="34" charset="0"/>
                <a:cs typeface="Times New Roman" panose="02020603050405020304" pitchFamily="18" charset="0"/>
              </a:rPr>
              <a:t>Feeding troughs</a:t>
            </a:r>
          </a:p>
        </p:txBody>
      </p:sp>
    </p:spTree>
    <p:extLst>
      <p:ext uri="{BB962C8B-B14F-4D97-AF65-F5344CB8AC3E}">
        <p14:creationId xmlns:p14="http://schemas.microsoft.com/office/powerpoint/2010/main" val="356587590"/>
      </p:ext>
    </p:extLst>
  </p:cSld>
  <p:clrMapOvr>
    <a:masterClrMapping/>
  </p:clrMapOvr>
  <mc:AlternateContent xmlns:mc="http://schemas.openxmlformats.org/markup-compatibility/2006" xmlns:p14="http://schemas.microsoft.com/office/powerpoint/2010/main">
    <mc:Choice Requires="p14">
      <p:transition spd="slow" p14:dur="2000" advTm="96279"/>
    </mc:Choice>
    <mc:Fallback xmlns="">
      <p:transition spd="slow" advTm="96279"/>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799" y="545502"/>
            <a:ext cx="8534400" cy="685800"/>
          </a:xfrm>
        </p:spPr>
        <p:txBody>
          <a:bodyPr>
            <a:noAutofit/>
          </a:bodyPr>
          <a:lstStyle/>
          <a:p>
            <a:pPr algn="ctr"/>
            <a:r>
              <a:rPr lang="en-US" sz="3200" b="1" dirty="0">
                <a:latin typeface="+mn-lt"/>
                <a:ea typeface="+mn-ea"/>
                <a:cs typeface="+mn-cs"/>
              </a:rPr>
              <a:t>Methodology</a:t>
            </a:r>
          </a:p>
        </p:txBody>
      </p:sp>
      <p:sp>
        <p:nvSpPr>
          <p:cNvPr id="3" name="Rectangle 2">
            <a:extLst>
              <a:ext uri="{FF2B5EF4-FFF2-40B4-BE49-F238E27FC236}">
                <a16:creationId xmlns:a16="http://schemas.microsoft.com/office/drawing/2014/main" id="{5EF0DC66-2E5A-4345-B628-CD9E87C4694C}"/>
              </a:ext>
            </a:extLst>
          </p:cNvPr>
          <p:cNvSpPr/>
          <p:nvPr/>
        </p:nvSpPr>
        <p:spPr>
          <a:xfrm>
            <a:off x="1" y="1231302"/>
            <a:ext cx="9143999" cy="5683607"/>
          </a:xfrm>
          <a:prstGeom prst="rect">
            <a:avLst/>
          </a:prstGeom>
        </p:spPr>
        <p:txBody>
          <a:bodyPr wrap="square">
            <a:spAutoFit/>
          </a:bodyPr>
          <a:lstStyle/>
          <a:p>
            <a:pPr marL="300038" lvl="1" indent="-285750">
              <a:spcAft>
                <a:spcPts val="1000"/>
              </a:spcAft>
              <a:buFont typeface="Arial" panose="020B0604020202020204" pitchFamily="34" charset="0"/>
              <a:buChar char="•"/>
            </a:pPr>
            <a:r>
              <a:rPr lang="en-US" sz="20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Data collection methods: </a:t>
            </a:r>
            <a:r>
              <a:rPr lang="en-US" sz="2000" dirty="0"/>
              <a:t>Used a mixed methods approach (Questionnaire; Focus Group interviews; individual interviews)</a:t>
            </a:r>
          </a:p>
          <a:p>
            <a:pPr marL="300038" lvl="1" indent="-285750">
              <a:spcAft>
                <a:spcPts val="1000"/>
              </a:spcAft>
              <a:buFont typeface="Arial" panose="020B0604020202020204" pitchFamily="34" charset="0"/>
              <a:buChar char="•"/>
            </a:pPr>
            <a:r>
              <a:rPr lang="en-US" sz="2000" b="1" dirty="0"/>
              <a:t>Sample:</a:t>
            </a:r>
          </a:p>
          <a:p>
            <a:pPr marL="300038" lvl="1" indent="-285750">
              <a:spcAft>
                <a:spcPts val="1000"/>
              </a:spcAft>
              <a:buFont typeface="Arial" panose="020B0604020202020204" pitchFamily="34" charset="0"/>
              <a:buChar char="•"/>
            </a:pPr>
            <a:endParaRPr lang="en-US" sz="2000" b="1" dirty="0"/>
          </a:p>
          <a:p>
            <a:pPr marL="300038" lvl="1" indent="-285750">
              <a:spcAft>
                <a:spcPts val="1000"/>
              </a:spcAft>
              <a:buFont typeface="Arial" panose="020B0604020202020204" pitchFamily="34" charset="0"/>
              <a:buChar char="•"/>
            </a:pPr>
            <a:endParaRPr lang="en-US" sz="2000" b="1" dirty="0"/>
          </a:p>
          <a:p>
            <a:pPr marL="14288" lvl="1">
              <a:spcAft>
                <a:spcPts val="1000"/>
              </a:spcAft>
            </a:pPr>
            <a:endParaRPr lang="en-US" sz="2000" dirty="0"/>
          </a:p>
          <a:p>
            <a:pPr marL="300038" lvl="1" indent="-285750">
              <a:spcAft>
                <a:spcPts val="1000"/>
              </a:spcAft>
              <a:buFont typeface="Arial" panose="020B0604020202020204" pitchFamily="34" charset="0"/>
              <a:buChar char="•"/>
            </a:pPr>
            <a:endParaRPr lang="en-US" sz="2000" dirty="0"/>
          </a:p>
          <a:p>
            <a:pPr marL="300038" lvl="1" indent="-285750">
              <a:spcAft>
                <a:spcPts val="1000"/>
              </a:spcAft>
              <a:buFont typeface="Arial" panose="020B0604020202020204" pitchFamily="34" charset="0"/>
              <a:buChar char="•"/>
            </a:pPr>
            <a:endParaRPr lang="en-US" sz="2000" dirty="0"/>
          </a:p>
          <a:p>
            <a:pPr marL="300038" lvl="1" indent="-285750">
              <a:spcAft>
                <a:spcPts val="1000"/>
              </a:spcAft>
              <a:buFont typeface="Arial" panose="020B0604020202020204" pitchFamily="34" charset="0"/>
              <a:buChar char="•"/>
            </a:pPr>
            <a:endParaRPr lang="en-US" sz="2000" dirty="0"/>
          </a:p>
          <a:p>
            <a:pPr marL="300038" lvl="1" indent="-285750">
              <a:spcAft>
                <a:spcPts val="1000"/>
              </a:spcAft>
              <a:buFont typeface="Arial" panose="020B0604020202020204" pitchFamily="34" charset="0"/>
              <a:buChar char="•"/>
            </a:pPr>
            <a:endParaRPr lang="en-US" sz="2000" dirty="0"/>
          </a:p>
          <a:p>
            <a:pPr marL="300038" lvl="1" indent="-285750">
              <a:spcAft>
                <a:spcPts val="1000"/>
              </a:spcAft>
              <a:buFont typeface="Arial" panose="020B0604020202020204" pitchFamily="34" charset="0"/>
              <a:buChar char="•"/>
            </a:pPr>
            <a:endParaRPr lang="en-US" sz="2000" dirty="0"/>
          </a:p>
          <a:p>
            <a:pPr marL="342900" indent="-342900">
              <a:buFont typeface="Arial" panose="020B0604020202020204" pitchFamily="34" charset="0"/>
              <a:buChar char="•"/>
            </a:pPr>
            <a:r>
              <a:rPr lang="en-US" sz="2000" b="1" dirty="0"/>
              <a:t>Data analysis: </a:t>
            </a:r>
            <a:r>
              <a:rPr lang="en-US" sz="2000" dirty="0" err="1"/>
              <a:t>Atlas.ti</a:t>
            </a:r>
            <a:r>
              <a:rPr lang="en-US" sz="2000" dirty="0"/>
              <a:t> (qualitative data) and Stata </a:t>
            </a:r>
          </a:p>
          <a:p>
            <a:r>
              <a:rPr lang="en-US" sz="2000" dirty="0"/>
              <a:t>      (quantitative data) </a:t>
            </a:r>
          </a:p>
          <a:p>
            <a:endParaRPr lang="en-US" sz="2000" dirty="0"/>
          </a:p>
        </p:txBody>
      </p:sp>
      <p:graphicFrame>
        <p:nvGraphicFramePr>
          <p:cNvPr id="5" name="Table 4">
            <a:extLst>
              <a:ext uri="{FF2B5EF4-FFF2-40B4-BE49-F238E27FC236}">
                <a16:creationId xmlns:a16="http://schemas.microsoft.com/office/drawing/2014/main" id="{A438B2A3-6DAB-440C-9176-8649243A0C04}"/>
              </a:ext>
            </a:extLst>
          </p:cNvPr>
          <p:cNvGraphicFramePr>
            <a:graphicFrameLocks noGrp="1"/>
          </p:cNvGraphicFramePr>
          <p:nvPr>
            <p:extLst>
              <p:ext uri="{D42A27DB-BD31-4B8C-83A1-F6EECF244321}">
                <p14:modId xmlns:p14="http://schemas.microsoft.com/office/powerpoint/2010/main" val="1932746060"/>
              </p:ext>
            </p:extLst>
          </p:nvPr>
        </p:nvGraphicFramePr>
        <p:xfrm>
          <a:off x="304798" y="2470511"/>
          <a:ext cx="8534401" cy="3164720"/>
        </p:xfrm>
        <a:graphic>
          <a:graphicData uri="http://schemas.openxmlformats.org/drawingml/2006/table">
            <a:tbl>
              <a:tblPr>
                <a:tableStyleId>{5C22544A-7EE6-4342-B048-85BDC9FD1C3A}</a:tableStyleId>
              </a:tblPr>
              <a:tblGrid>
                <a:gridCol w="2819402">
                  <a:extLst>
                    <a:ext uri="{9D8B030D-6E8A-4147-A177-3AD203B41FA5}">
                      <a16:colId xmlns:a16="http://schemas.microsoft.com/office/drawing/2014/main" val="443457707"/>
                    </a:ext>
                  </a:extLst>
                </a:gridCol>
                <a:gridCol w="990600">
                  <a:extLst>
                    <a:ext uri="{9D8B030D-6E8A-4147-A177-3AD203B41FA5}">
                      <a16:colId xmlns:a16="http://schemas.microsoft.com/office/drawing/2014/main" val="2318965557"/>
                    </a:ext>
                  </a:extLst>
                </a:gridCol>
                <a:gridCol w="990600">
                  <a:extLst>
                    <a:ext uri="{9D8B030D-6E8A-4147-A177-3AD203B41FA5}">
                      <a16:colId xmlns:a16="http://schemas.microsoft.com/office/drawing/2014/main" val="726616656"/>
                    </a:ext>
                  </a:extLst>
                </a:gridCol>
                <a:gridCol w="1295400">
                  <a:extLst>
                    <a:ext uri="{9D8B030D-6E8A-4147-A177-3AD203B41FA5}">
                      <a16:colId xmlns:a16="http://schemas.microsoft.com/office/drawing/2014/main" val="1515566142"/>
                    </a:ext>
                  </a:extLst>
                </a:gridCol>
                <a:gridCol w="1524000">
                  <a:extLst>
                    <a:ext uri="{9D8B030D-6E8A-4147-A177-3AD203B41FA5}">
                      <a16:colId xmlns:a16="http://schemas.microsoft.com/office/drawing/2014/main" val="175971922"/>
                    </a:ext>
                  </a:extLst>
                </a:gridCol>
                <a:gridCol w="914399">
                  <a:extLst>
                    <a:ext uri="{9D8B030D-6E8A-4147-A177-3AD203B41FA5}">
                      <a16:colId xmlns:a16="http://schemas.microsoft.com/office/drawing/2014/main" val="4234472933"/>
                    </a:ext>
                  </a:extLst>
                </a:gridCol>
              </a:tblGrid>
              <a:tr h="421520">
                <a:tc>
                  <a:txBody>
                    <a:bodyPr/>
                    <a:lstStyle/>
                    <a:p>
                      <a:pPr algn="l" fontAlgn="ctr"/>
                      <a:r>
                        <a:rPr lang="en-US" sz="2000" b="1" u="none" strike="noStrike" dirty="0">
                          <a:effectLst/>
                        </a:rPr>
                        <a:t>Type of actor</a:t>
                      </a:r>
                      <a:endParaRPr lang="en-US" sz="2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b="1" u="none" strike="noStrike" dirty="0">
                          <a:effectLst/>
                        </a:rPr>
                        <a:t>Men</a:t>
                      </a:r>
                      <a:endParaRPr lang="en-US" sz="2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b="1" u="none" strike="noStrike">
                          <a:effectLst/>
                        </a:rPr>
                        <a:t>Women</a:t>
                      </a:r>
                      <a:endParaRPr lang="en-US" sz="2000" b="1"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US" sz="2000" b="1" u="none" strike="noStrike" dirty="0">
                          <a:effectLst/>
                        </a:rPr>
                        <a:t>Male youth</a:t>
                      </a:r>
                      <a:endParaRPr lang="en-US" sz="2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b="1" u="none" strike="noStrike" dirty="0">
                          <a:effectLst/>
                        </a:rPr>
                        <a:t>Female youth</a:t>
                      </a:r>
                      <a:endParaRPr lang="en-US" sz="2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b="1" u="none" strike="noStrike" dirty="0">
                          <a:effectLst/>
                        </a:rPr>
                        <a:t>Total</a:t>
                      </a:r>
                      <a:endParaRPr lang="en-US" sz="20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4088724520"/>
                  </a:ext>
                </a:extLst>
              </a:tr>
              <a:tr h="210760">
                <a:tc>
                  <a:txBody>
                    <a:bodyPr/>
                    <a:lstStyle/>
                    <a:p>
                      <a:pPr algn="l" fontAlgn="ctr"/>
                      <a:r>
                        <a:rPr lang="en-US" sz="2000" u="none" strike="noStrike" dirty="0">
                          <a:effectLst/>
                        </a:rPr>
                        <a:t>Farmers</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dirty="0">
                          <a:effectLst/>
                        </a:rPr>
                        <a:t>18</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dirty="0">
                          <a:effectLst/>
                        </a:rPr>
                        <a:t>18</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dirty="0">
                          <a:effectLst/>
                        </a:rPr>
                        <a:t>4</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dirty="0">
                          <a:effectLst/>
                        </a:rPr>
                        <a:t>3</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dirty="0">
                          <a:effectLst/>
                        </a:rPr>
                        <a:t>43</a:t>
                      </a:r>
                      <a:endParaRPr lang="en-US" sz="2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021894066"/>
                  </a:ext>
                </a:extLst>
              </a:tr>
              <a:tr h="210760">
                <a:tc>
                  <a:txBody>
                    <a:bodyPr/>
                    <a:lstStyle/>
                    <a:p>
                      <a:pPr algn="l" fontAlgn="ctr"/>
                      <a:r>
                        <a:rPr lang="en-US" sz="2000" u="none" strike="noStrike" dirty="0">
                          <a:effectLst/>
                        </a:rPr>
                        <a:t>Livestock traders/butchers</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dirty="0">
                          <a:effectLst/>
                        </a:rPr>
                        <a:t>1</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a:effectLst/>
                        </a:rPr>
                        <a:t>1</a:t>
                      </a:r>
                      <a:endParaRPr lang="en-US" sz="2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a:effectLst/>
                        </a:rPr>
                        <a:t>           -   </a:t>
                      </a:r>
                      <a:endParaRPr lang="en-US" sz="2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a:effectLst/>
                        </a:rPr>
                        <a:t>             -   </a:t>
                      </a:r>
                      <a:endParaRPr lang="en-US" sz="2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a:effectLst/>
                        </a:rPr>
                        <a:t>2</a:t>
                      </a:r>
                      <a:endParaRPr lang="en-US" sz="2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152217688"/>
                  </a:ext>
                </a:extLst>
              </a:tr>
              <a:tr h="210760">
                <a:tc>
                  <a:txBody>
                    <a:bodyPr/>
                    <a:lstStyle/>
                    <a:p>
                      <a:pPr algn="l" fontAlgn="ctr"/>
                      <a:r>
                        <a:rPr lang="en-US" sz="2000" u="none" strike="noStrike" dirty="0">
                          <a:solidFill>
                            <a:schemeClr val="tx1"/>
                          </a:solidFill>
                          <a:effectLst/>
                        </a:rPr>
                        <a:t>Feed traders (Soya bran)</a:t>
                      </a:r>
                      <a:endParaRPr lang="en-US" sz="2000" b="0" i="0" u="none" strike="noStrike" dirty="0">
                        <a:solidFill>
                          <a:schemeClr val="tx1"/>
                        </a:solidFill>
                        <a:effectLst/>
                        <a:latin typeface="Calibri" panose="020F0502020204030204" pitchFamily="34" charset="0"/>
                      </a:endParaRPr>
                    </a:p>
                  </a:txBody>
                  <a:tcPr marL="0" marR="0" marT="0" marB="0" anchor="ctr"/>
                </a:tc>
                <a:tc>
                  <a:txBody>
                    <a:bodyPr/>
                    <a:lstStyle/>
                    <a:p>
                      <a:pPr algn="ctr" fontAlgn="ctr"/>
                      <a:r>
                        <a:rPr lang="en-US" sz="2000" u="none" strike="noStrike" dirty="0">
                          <a:effectLst/>
                        </a:rPr>
                        <a:t>            -   </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dirty="0">
                          <a:effectLst/>
                        </a:rPr>
                        <a:t>3</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a:effectLst/>
                        </a:rPr>
                        <a:t>           -   </a:t>
                      </a:r>
                      <a:endParaRPr lang="en-US" sz="2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a:effectLst/>
                        </a:rPr>
                        <a:t>1</a:t>
                      </a:r>
                      <a:endParaRPr lang="en-US" sz="2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a:effectLst/>
                        </a:rPr>
                        <a:t>4</a:t>
                      </a:r>
                      <a:endParaRPr lang="en-US" sz="2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3980738"/>
                  </a:ext>
                </a:extLst>
              </a:tr>
              <a:tr h="210760">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2000" kern="1200" dirty="0">
                          <a:solidFill>
                            <a:schemeClr val="tx1"/>
                          </a:solidFill>
                          <a:latin typeface="+mn-lt"/>
                          <a:ea typeface="+mn-ea"/>
                          <a:cs typeface="+mn-cs"/>
                        </a:rPr>
                        <a:t>Veterinary service providers</a:t>
                      </a:r>
                    </a:p>
                  </a:txBody>
                  <a:tcPr marL="0" marR="0" marT="0" marB="0" anchor="ctr"/>
                </a:tc>
                <a:tc>
                  <a:txBody>
                    <a:bodyPr/>
                    <a:lstStyle/>
                    <a:p>
                      <a:pPr algn="ctr" fontAlgn="ctr"/>
                      <a:r>
                        <a:rPr lang="en-US" sz="2000" u="none" strike="noStrike" dirty="0">
                          <a:effectLst/>
                        </a:rPr>
                        <a:t>            -   </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dirty="0">
                          <a:effectLst/>
                        </a:rPr>
                        <a:t>2</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dirty="0">
                          <a:effectLst/>
                        </a:rPr>
                        <a:t>           -   </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a:effectLst/>
                        </a:rPr>
                        <a:t>             -   </a:t>
                      </a:r>
                      <a:endParaRPr lang="en-US" sz="2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a:effectLst/>
                        </a:rPr>
                        <a:t>2</a:t>
                      </a:r>
                      <a:endParaRPr lang="en-US" sz="2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4256275925"/>
                  </a:ext>
                </a:extLst>
              </a:tr>
              <a:tr h="210760">
                <a:tc>
                  <a:txBody>
                    <a:bodyPr/>
                    <a:lstStyle/>
                    <a:p>
                      <a:pPr algn="l" fontAlgn="ctr"/>
                      <a:r>
                        <a:rPr lang="en-US" sz="2000" u="none" strike="noStrike" dirty="0">
                          <a:effectLst/>
                        </a:rPr>
                        <a:t>Food vendors</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dirty="0">
                          <a:effectLst/>
                        </a:rPr>
                        <a:t>            -   </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dirty="0">
                          <a:effectLst/>
                        </a:rPr>
                        <a:t>3</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dirty="0">
                          <a:effectLst/>
                        </a:rPr>
                        <a:t>           -   </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dirty="0">
                          <a:effectLst/>
                        </a:rPr>
                        <a:t>             -   </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a:effectLst/>
                        </a:rPr>
                        <a:t>3</a:t>
                      </a:r>
                      <a:endParaRPr lang="en-US" sz="2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65546309"/>
                  </a:ext>
                </a:extLst>
              </a:tr>
              <a:tr h="210760">
                <a:tc>
                  <a:txBody>
                    <a:bodyPr/>
                    <a:lstStyle/>
                    <a:p>
                      <a:pPr algn="l" fontAlgn="ctr"/>
                      <a:r>
                        <a:rPr lang="en-US" sz="2000" u="none" strike="noStrike" dirty="0">
                          <a:effectLst/>
                        </a:rPr>
                        <a:t>Kebab seller</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dirty="0">
                          <a:effectLst/>
                        </a:rPr>
                        <a:t>            -   </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dirty="0">
                          <a:effectLst/>
                        </a:rPr>
                        <a:t>-</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dirty="0">
                          <a:effectLst/>
                        </a:rPr>
                        <a:t>1</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dirty="0">
                          <a:effectLst/>
                        </a:rPr>
                        <a:t>             -   </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a:effectLst/>
                        </a:rPr>
                        <a:t>1</a:t>
                      </a:r>
                      <a:endParaRPr lang="en-US" sz="2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4140293229"/>
                  </a:ext>
                </a:extLst>
              </a:tr>
              <a:tr h="210760">
                <a:tc>
                  <a:txBody>
                    <a:bodyPr/>
                    <a:lstStyle/>
                    <a:p>
                      <a:pPr algn="l" fontAlgn="ctr"/>
                      <a:r>
                        <a:rPr lang="en-US" sz="2000" u="none" strike="noStrike" dirty="0">
                          <a:effectLst/>
                        </a:rPr>
                        <a:t>Feeding troughs fabricators</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a:effectLst/>
                        </a:rPr>
                        <a:t>1</a:t>
                      </a:r>
                      <a:endParaRPr lang="en-US" sz="20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dirty="0">
                          <a:effectLst/>
                        </a:rPr>
                        <a:t>-</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dirty="0">
                          <a:effectLst/>
                        </a:rPr>
                        <a:t>3</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dirty="0">
                          <a:effectLst/>
                        </a:rPr>
                        <a:t>             -   </a:t>
                      </a:r>
                      <a:endParaRPr lang="en-US" sz="20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US" sz="2000" u="none" strike="noStrike" dirty="0">
                          <a:effectLst/>
                        </a:rPr>
                        <a:t>4</a:t>
                      </a:r>
                      <a:endParaRPr lang="en-US" sz="2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4072994400"/>
                  </a:ext>
                </a:extLst>
              </a:tr>
              <a:tr h="210760">
                <a:tc>
                  <a:txBody>
                    <a:bodyPr/>
                    <a:lstStyle/>
                    <a:p>
                      <a:pPr algn="l" fontAlgn="ctr"/>
                      <a:r>
                        <a:rPr lang="en-US" sz="2000" b="1" u="none" strike="noStrike" dirty="0">
                          <a:effectLst/>
                        </a:rPr>
                        <a:t>Total</a:t>
                      </a:r>
                      <a:endParaRPr lang="en-US" sz="2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en-US" sz="2000" b="1" u="none" strike="noStrike" dirty="0">
                          <a:effectLst/>
                        </a:rPr>
                        <a:t>20</a:t>
                      </a:r>
                      <a:endParaRPr lang="en-US" sz="2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2000" b="1" u="none" strike="noStrike" dirty="0">
                          <a:effectLst/>
                        </a:rPr>
                        <a:t>27</a:t>
                      </a:r>
                      <a:endParaRPr lang="en-US" sz="2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2000" b="1" u="none" strike="noStrike" dirty="0">
                          <a:effectLst/>
                        </a:rPr>
                        <a:t>8</a:t>
                      </a:r>
                      <a:endParaRPr lang="en-US" sz="2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2000" b="1" u="none" strike="noStrike" dirty="0">
                          <a:effectLst/>
                        </a:rPr>
                        <a:t>4</a:t>
                      </a:r>
                      <a:endParaRPr lang="en-US" sz="2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en-US" sz="2000" b="1" u="none" strike="noStrike" dirty="0">
                          <a:effectLst/>
                        </a:rPr>
                        <a:t>59</a:t>
                      </a:r>
                      <a:endParaRPr lang="en-US" sz="2000" b="1"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476674093"/>
                  </a:ext>
                </a:extLst>
              </a:tr>
            </a:tbl>
          </a:graphicData>
        </a:graphic>
      </p:graphicFrame>
    </p:spTree>
    <p:extLst>
      <p:ext uri="{BB962C8B-B14F-4D97-AF65-F5344CB8AC3E}">
        <p14:creationId xmlns:p14="http://schemas.microsoft.com/office/powerpoint/2010/main" val="767937150"/>
      </p:ext>
    </p:extLst>
  </p:cSld>
  <p:clrMapOvr>
    <a:masterClrMapping/>
  </p:clrMapOvr>
  <mc:AlternateContent xmlns:mc="http://schemas.openxmlformats.org/markup-compatibility/2006" xmlns:p14="http://schemas.microsoft.com/office/powerpoint/2010/main">
    <mc:Choice Requires="p14">
      <p:transition spd="slow" p14:dur="2000" advTm="60385"/>
    </mc:Choice>
    <mc:Fallback xmlns="">
      <p:transition spd="slow" advTm="60385"/>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005628-1926-41BE-928F-2318B2ED9AD3}"/>
              </a:ext>
            </a:extLst>
          </p:cNvPr>
          <p:cNvSpPr>
            <a:spLocks noGrp="1"/>
          </p:cNvSpPr>
          <p:nvPr>
            <p:ph type="title"/>
          </p:nvPr>
        </p:nvSpPr>
        <p:spPr>
          <a:xfrm>
            <a:off x="762000" y="533400"/>
            <a:ext cx="8229600" cy="609600"/>
          </a:xfrm>
        </p:spPr>
        <p:txBody>
          <a:bodyPr>
            <a:normAutofit/>
          </a:bodyPr>
          <a:lstStyle/>
          <a:p>
            <a:pPr algn="ctr"/>
            <a:r>
              <a:rPr lang="en-US" sz="3200" b="1" dirty="0">
                <a:solidFill>
                  <a:srgbClr val="000000"/>
                </a:solidFill>
                <a:ea typeface="Calibri" panose="020F0502020204030204" pitchFamily="34" charset="0"/>
                <a:cs typeface="Times New Roman" panose="02020603050405020304" pitchFamily="18" charset="0"/>
              </a:rPr>
              <a:t>Outline on actors involved </a:t>
            </a:r>
          </a:p>
        </p:txBody>
      </p:sp>
      <p:pic>
        <p:nvPicPr>
          <p:cNvPr id="3" name="Picture 2">
            <a:extLst>
              <a:ext uri="{FF2B5EF4-FFF2-40B4-BE49-F238E27FC236}">
                <a16:creationId xmlns:a16="http://schemas.microsoft.com/office/drawing/2014/main" id="{E8A4DDBA-008F-4773-898E-B32E7072B4C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295399"/>
            <a:ext cx="9144000" cy="5562601"/>
          </a:xfrm>
          <a:prstGeom prst="rect">
            <a:avLst/>
          </a:prstGeom>
        </p:spPr>
      </p:pic>
    </p:spTree>
    <p:extLst>
      <p:ext uri="{BB962C8B-B14F-4D97-AF65-F5344CB8AC3E}">
        <p14:creationId xmlns:p14="http://schemas.microsoft.com/office/powerpoint/2010/main" val="4111933648"/>
      </p:ext>
    </p:extLst>
  </p:cSld>
  <p:clrMapOvr>
    <a:masterClrMapping/>
  </p:clrMapOvr>
  <mc:AlternateContent xmlns:mc="http://schemas.openxmlformats.org/markup-compatibility/2006" xmlns:p14="http://schemas.microsoft.com/office/powerpoint/2010/main">
    <mc:Choice Requires="p14">
      <p:transition spd="slow" p14:dur="2000" advTm="192598"/>
    </mc:Choice>
    <mc:Fallback xmlns="">
      <p:transition spd="slow" advTm="192598"/>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7A5F6-187F-4F16-B1FF-01DC85EA8AA6}"/>
              </a:ext>
            </a:extLst>
          </p:cNvPr>
          <p:cNvSpPr>
            <a:spLocks noGrp="1"/>
          </p:cNvSpPr>
          <p:nvPr>
            <p:ph type="title"/>
          </p:nvPr>
        </p:nvSpPr>
        <p:spPr>
          <a:xfrm>
            <a:off x="457200" y="822778"/>
            <a:ext cx="8229600" cy="707885"/>
          </a:xfrm>
        </p:spPr>
        <p:txBody>
          <a:bodyPr>
            <a:normAutofit fontScale="90000"/>
          </a:bodyPr>
          <a:lstStyle/>
          <a:p>
            <a:pPr algn="ctr"/>
            <a:r>
              <a:rPr lang="en-US" sz="3200" b="1" dirty="0">
                <a:solidFill>
                  <a:srgbClr val="000000"/>
                </a:solidFill>
                <a:ea typeface="Calibri" panose="020F0502020204030204" pitchFamily="34" charset="0"/>
                <a:cs typeface="Times New Roman"/>
              </a:rPr>
              <a:t>   </a:t>
            </a:r>
            <a:br>
              <a:rPr lang="en-US" sz="3200" b="1" dirty="0">
                <a:solidFill>
                  <a:srgbClr val="000000"/>
                </a:solidFill>
                <a:ea typeface="Calibri" panose="020F0502020204030204" pitchFamily="34" charset="0"/>
                <a:cs typeface="Times New Roman"/>
              </a:rPr>
            </a:br>
            <a:r>
              <a:rPr lang="en-US" sz="3600" b="1" dirty="0">
                <a:solidFill>
                  <a:srgbClr val="000000"/>
                </a:solidFill>
                <a:ea typeface="Calibri" panose="020F0502020204030204" pitchFamily="34" charset="0"/>
                <a:cs typeface="Times New Roman"/>
              </a:rPr>
              <a:t>Selling of small ruminants </a:t>
            </a:r>
            <a:br>
              <a:rPr lang="en-US" sz="3200" b="1" dirty="0">
                <a:ea typeface="Calibri" panose="020F0502020204030204" pitchFamily="34" charset="0"/>
                <a:cs typeface="Times New Roman"/>
              </a:rPr>
            </a:br>
            <a:endParaRPr lang="en-US" sz="3200" b="1" dirty="0">
              <a:solidFill>
                <a:srgbClr val="000000"/>
              </a:solidFill>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7B502D86-C532-420B-871C-EC376CD0190B}"/>
              </a:ext>
            </a:extLst>
          </p:cNvPr>
          <p:cNvSpPr txBox="1"/>
          <p:nvPr/>
        </p:nvSpPr>
        <p:spPr>
          <a:xfrm>
            <a:off x="7217898" y="1994430"/>
            <a:ext cx="1904998" cy="3323987"/>
          </a:xfrm>
          <a:prstGeom prst="rect">
            <a:avLst/>
          </a:prstGeom>
          <a:noFill/>
        </p:spPr>
        <p:txBody>
          <a:bodyPr wrap="square">
            <a:spAutoFit/>
          </a:bodyPr>
          <a:lstStyle/>
          <a:p>
            <a:r>
              <a:rPr lang="en-US" sz="1600" b="1" u="sng" dirty="0">
                <a:ea typeface="Times New Roman" panose="02020603050405020304" pitchFamily="18" charset="0"/>
              </a:rPr>
              <a:t>A man livestock keeper: </a:t>
            </a:r>
          </a:p>
          <a:p>
            <a:r>
              <a:rPr lang="en-US" sz="1600" dirty="0">
                <a:effectLst/>
                <a:ea typeface="Arial" panose="020B0604020202020204" pitchFamily="34" charset="0"/>
              </a:rPr>
              <a:t>“..decisions regarding selling is with your wife but if your wives’ children are of age, then their mothers’ hands is not inside, is between you and your children who will make the decisions”</a:t>
            </a:r>
            <a:endParaRPr lang="en-US" sz="1600" dirty="0"/>
          </a:p>
        </p:txBody>
      </p:sp>
      <p:graphicFrame>
        <p:nvGraphicFramePr>
          <p:cNvPr id="5" name="Chart 4">
            <a:extLst>
              <a:ext uri="{FF2B5EF4-FFF2-40B4-BE49-F238E27FC236}">
                <a16:creationId xmlns:a16="http://schemas.microsoft.com/office/drawing/2014/main" id="{18B04A73-7EEF-41B9-8F09-1C68AF397335}"/>
              </a:ext>
            </a:extLst>
          </p:cNvPr>
          <p:cNvGraphicFramePr>
            <a:graphicFrameLocks/>
          </p:cNvGraphicFramePr>
          <p:nvPr>
            <p:extLst>
              <p:ext uri="{D42A27DB-BD31-4B8C-83A1-F6EECF244321}">
                <p14:modId xmlns:p14="http://schemas.microsoft.com/office/powerpoint/2010/main" val="2816697846"/>
              </p:ext>
            </p:extLst>
          </p:nvPr>
        </p:nvGraphicFramePr>
        <p:xfrm>
          <a:off x="152399" y="1839842"/>
          <a:ext cx="7086601" cy="5018158"/>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08FFA472-CE43-4FAC-B38E-F2211E683AC1}"/>
              </a:ext>
            </a:extLst>
          </p:cNvPr>
          <p:cNvSpPr txBox="1"/>
          <p:nvPr/>
        </p:nvSpPr>
        <p:spPr>
          <a:xfrm>
            <a:off x="685800" y="1439730"/>
            <a:ext cx="7239000" cy="400110"/>
          </a:xfrm>
          <a:prstGeom prst="rect">
            <a:avLst/>
          </a:prstGeom>
          <a:noFill/>
        </p:spPr>
        <p:txBody>
          <a:bodyPr wrap="square">
            <a:spAutoFit/>
          </a:bodyPr>
          <a:lstStyle/>
          <a:p>
            <a:r>
              <a:rPr lang="en-US" sz="2000" b="1" dirty="0">
                <a:solidFill>
                  <a:srgbClr val="000000"/>
                </a:solidFill>
                <a:ea typeface="Calibri" panose="020F0502020204030204" pitchFamily="34" charset="0"/>
                <a:cs typeface="Times New Roman"/>
              </a:rPr>
              <a:t>Level of involvement of household members in d</a:t>
            </a:r>
            <a:r>
              <a:rPr lang="en-US" sz="2000" b="1" dirty="0"/>
              <a:t>ecision to sell</a:t>
            </a:r>
          </a:p>
        </p:txBody>
      </p:sp>
    </p:spTree>
    <p:extLst>
      <p:ext uri="{BB962C8B-B14F-4D97-AF65-F5344CB8AC3E}">
        <p14:creationId xmlns:p14="http://schemas.microsoft.com/office/powerpoint/2010/main" val="4235542953"/>
      </p:ext>
    </p:extLst>
  </p:cSld>
  <p:clrMapOvr>
    <a:masterClrMapping/>
  </p:clrMapOvr>
  <mc:AlternateContent xmlns:mc="http://schemas.openxmlformats.org/markup-compatibility/2006" xmlns:p14="http://schemas.microsoft.com/office/powerpoint/2010/main">
    <mc:Choice Requires="p14">
      <p:transition spd="slow" p14:dur="2000" advTm="93062"/>
    </mc:Choice>
    <mc:Fallback xmlns="">
      <p:transition spd="slow" advTm="93062"/>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7A5F6-187F-4F16-B1FF-01DC85EA8AA6}"/>
              </a:ext>
            </a:extLst>
          </p:cNvPr>
          <p:cNvSpPr>
            <a:spLocks noGrp="1"/>
          </p:cNvSpPr>
          <p:nvPr>
            <p:ph type="title"/>
          </p:nvPr>
        </p:nvSpPr>
        <p:spPr>
          <a:xfrm>
            <a:off x="457200" y="838200"/>
            <a:ext cx="8229600" cy="609600"/>
          </a:xfrm>
        </p:spPr>
        <p:txBody>
          <a:bodyPr>
            <a:normAutofit fontScale="90000"/>
          </a:bodyPr>
          <a:lstStyle/>
          <a:p>
            <a:pPr algn="ctr"/>
            <a:br>
              <a:rPr lang="en-US" sz="3200" b="1" dirty="0">
                <a:solidFill>
                  <a:srgbClr val="000000"/>
                </a:solidFill>
                <a:ea typeface="Calibri" panose="020F0502020204030204" pitchFamily="34" charset="0"/>
                <a:cs typeface="Times New Roman"/>
              </a:rPr>
            </a:br>
            <a:r>
              <a:rPr lang="en-US" sz="3600" b="1" dirty="0">
                <a:solidFill>
                  <a:srgbClr val="000000"/>
                </a:solidFill>
                <a:ea typeface="Calibri" panose="020F0502020204030204" pitchFamily="34" charset="0"/>
                <a:cs typeface="Times New Roman"/>
              </a:rPr>
              <a:t>Selling of small ruminants</a:t>
            </a:r>
            <a:br>
              <a:rPr lang="en-US" sz="3200" b="1" dirty="0">
                <a:solidFill>
                  <a:srgbClr val="000000"/>
                </a:solidFill>
                <a:ea typeface="Calibri" panose="020F0502020204030204" pitchFamily="34" charset="0"/>
                <a:cs typeface="Times New Roman"/>
              </a:rPr>
            </a:br>
            <a:endParaRPr lang="en-US" sz="3200" b="1" dirty="0">
              <a:solidFill>
                <a:srgbClr val="000000"/>
              </a:solidFill>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35914ECA-3DA9-4F4F-9C05-A99F1B7FF4DF}"/>
              </a:ext>
            </a:extLst>
          </p:cNvPr>
          <p:cNvSpPr txBox="1"/>
          <p:nvPr/>
        </p:nvSpPr>
        <p:spPr>
          <a:xfrm>
            <a:off x="7035017" y="1807698"/>
            <a:ext cx="1931963" cy="3149580"/>
          </a:xfrm>
          <a:prstGeom prst="rect">
            <a:avLst/>
          </a:prstGeom>
          <a:noFill/>
        </p:spPr>
        <p:txBody>
          <a:bodyPr wrap="square">
            <a:spAutoFit/>
          </a:bodyPr>
          <a:lstStyle/>
          <a:p>
            <a:pPr>
              <a:spcAft>
                <a:spcPts val="800"/>
              </a:spcAft>
            </a:pPr>
            <a:r>
              <a:rPr lang="en-US" sz="1600" b="1" u="sng" dirty="0">
                <a:ea typeface="Times New Roman" panose="02020603050405020304" pitchFamily="18" charset="0"/>
              </a:rPr>
              <a:t>A woman livestock keeper: </a:t>
            </a:r>
          </a:p>
          <a:p>
            <a:pPr marL="0" marR="0">
              <a:spcBef>
                <a:spcPts val="0"/>
              </a:spcBef>
              <a:spcAft>
                <a:spcPts val="800"/>
              </a:spcAft>
            </a:pPr>
            <a:r>
              <a:rPr lang="en-US" sz="1600" dirty="0">
                <a:effectLst/>
                <a:ea typeface="Times New Roman" panose="02020603050405020304" pitchFamily="18" charset="0"/>
              </a:rPr>
              <a:t>For we </a:t>
            </a:r>
            <a:r>
              <a:rPr lang="en-US" sz="1600" dirty="0" err="1">
                <a:effectLst/>
                <a:ea typeface="Times New Roman" panose="02020603050405020304" pitchFamily="18" charset="0"/>
              </a:rPr>
              <a:t>Dagombas</a:t>
            </a:r>
            <a:r>
              <a:rPr lang="en-US" sz="1600" dirty="0">
                <a:effectLst/>
                <a:ea typeface="Times New Roman" panose="02020603050405020304" pitchFamily="18" charset="0"/>
              </a:rPr>
              <a:t>, it is forbidden. We don’t accept it even if you own them and live in your own house, when you want to sell you would have to give it to a man to sell for you </a:t>
            </a:r>
          </a:p>
        </p:txBody>
      </p:sp>
      <p:graphicFrame>
        <p:nvGraphicFramePr>
          <p:cNvPr id="5" name="Chart 4">
            <a:extLst>
              <a:ext uri="{FF2B5EF4-FFF2-40B4-BE49-F238E27FC236}">
                <a16:creationId xmlns:a16="http://schemas.microsoft.com/office/drawing/2014/main" id="{E689B160-DCBD-474D-A7BA-A0A56FD65573}"/>
              </a:ext>
            </a:extLst>
          </p:cNvPr>
          <p:cNvGraphicFramePr>
            <a:graphicFrameLocks/>
          </p:cNvGraphicFramePr>
          <p:nvPr>
            <p:extLst>
              <p:ext uri="{D42A27DB-BD31-4B8C-83A1-F6EECF244321}">
                <p14:modId xmlns:p14="http://schemas.microsoft.com/office/powerpoint/2010/main" val="113666849"/>
              </p:ext>
            </p:extLst>
          </p:nvPr>
        </p:nvGraphicFramePr>
        <p:xfrm>
          <a:off x="177020" y="1828800"/>
          <a:ext cx="6680980" cy="49530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FA86CC7A-AE99-40AC-8D68-BE3494B5A176}"/>
              </a:ext>
            </a:extLst>
          </p:cNvPr>
          <p:cNvSpPr txBox="1"/>
          <p:nvPr/>
        </p:nvSpPr>
        <p:spPr>
          <a:xfrm>
            <a:off x="304800" y="1346033"/>
            <a:ext cx="8382000" cy="400110"/>
          </a:xfrm>
          <a:prstGeom prst="rect">
            <a:avLst/>
          </a:prstGeom>
          <a:noFill/>
        </p:spPr>
        <p:txBody>
          <a:bodyPr wrap="square">
            <a:spAutoFit/>
          </a:bodyPr>
          <a:lstStyle/>
          <a:p>
            <a:pPr algn="ctr"/>
            <a:r>
              <a:rPr lang="en-US" sz="2000" b="1" dirty="0">
                <a:solidFill>
                  <a:srgbClr val="000000"/>
                </a:solidFill>
                <a:ea typeface="Calibri" panose="020F0502020204030204" pitchFamily="34" charset="0"/>
                <a:cs typeface="Times New Roman"/>
              </a:rPr>
              <a:t>Level of involvement of household members in s</a:t>
            </a:r>
            <a:r>
              <a:rPr lang="en-US" sz="2000" b="1" dirty="0"/>
              <a:t>elling of small ruminants</a:t>
            </a:r>
            <a:endParaRPr lang="en-US" sz="2000" dirty="0"/>
          </a:p>
        </p:txBody>
      </p:sp>
    </p:spTree>
    <p:extLst>
      <p:ext uri="{BB962C8B-B14F-4D97-AF65-F5344CB8AC3E}">
        <p14:creationId xmlns:p14="http://schemas.microsoft.com/office/powerpoint/2010/main" val="1560700765"/>
      </p:ext>
    </p:extLst>
  </p:cSld>
  <p:clrMapOvr>
    <a:masterClrMapping/>
  </p:clrMapOvr>
  <mc:AlternateContent xmlns:mc="http://schemas.openxmlformats.org/markup-compatibility/2006" xmlns:p14="http://schemas.microsoft.com/office/powerpoint/2010/main">
    <mc:Choice Requires="p14">
      <p:transition spd="slow" p14:dur="2000" advTm="73749"/>
    </mc:Choice>
    <mc:Fallback xmlns="">
      <p:transition spd="slow" advTm="73749"/>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DBBDC-9A87-40FF-9FA0-24664601675A}"/>
              </a:ext>
            </a:extLst>
          </p:cNvPr>
          <p:cNvSpPr>
            <a:spLocks noGrp="1"/>
          </p:cNvSpPr>
          <p:nvPr>
            <p:ph type="title"/>
          </p:nvPr>
        </p:nvSpPr>
        <p:spPr>
          <a:xfrm>
            <a:off x="990600" y="721676"/>
            <a:ext cx="8000999" cy="522329"/>
          </a:xfrm>
        </p:spPr>
        <p:txBody>
          <a:bodyPr>
            <a:noAutofit/>
          </a:bodyPr>
          <a:lstStyle/>
          <a:p>
            <a:pPr algn="ctr"/>
            <a:r>
              <a:rPr lang="en-US" sz="3200" b="1" dirty="0">
                <a:solidFill>
                  <a:srgbClr val="000000"/>
                </a:solidFill>
                <a:ea typeface="Calibri" panose="020F0502020204030204" pitchFamily="34" charset="0"/>
                <a:cs typeface="Times New Roman"/>
              </a:rPr>
              <a:t>Constraining gender norms</a:t>
            </a:r>
            <a:endParaRPr lang="en-US" sz="3200" b="1" dirty="0">
              <a:solidFill>
                <a:srgbClr val="000000"/>
              </a:solidFill>
              <a:effectLst/>
              <a:ea typeface="Calibri" panose="020F0502020204030204" pitchFamily="34" charset="0"/>
              <a:cs typeface="Times New Roman"/>
            </a:endParaRPr>
          </a:p>
        </p:txBody>
      </p:sp>
      <p:sp>
        <p:nvSpPr>
          <p:cNvPr id="6" name="TextBox 5">
            <a:extLst>
              <a:ext uri="{FF2B5EF4-FFF2-40B4-BE49-F238E27FC236}">
                <a16:creationId xmlns:a16="http://schemas.microsoft.com/office/drawing/2014/main" id="{01CD650D-4ABE-463F-8E88-1CF34FAC155E}"/>
              </a:ext>
            </a:extLst>
          </p:cNvPr>
          <p:cNvSpPr txBox="1"/>
          <p:nvPr/>
        </p:nvSpPr>
        <p:spPr>
          <a:xfrm>
            <a:off x="152400" y="1243400"/>
            <a:ext cx="8534400" cy="400110"/>
          </a:xfrm>
          <a:prstGeom prst="rect">
            <a:avLst/>
          </a:prstGeom>
          <a:noFill/>
        </p:spPr>
        <p:txBody>
          <a:bodyPr wrap="square">
            <a:spAutoFit/>
          </a:bodyPr>
          <a:lstStyle/>
          <a:p>
            <a:pPr algn="ctr"/>
            <a:r>
              <a:rPr lang="en-US" sz="2000" b="1" dirty="0">
                <a:solidFill>
                  <a:srgbClr val="000000"/>
                </a:solidFill>
                <a:ea typeface="Times New Roman" panose="02020603050405020304" pitchFamily="18" charset="0"/>
                <a:cs typeface="Times New Roman" panose="02020603050405020304" pitchFamily="18" charset="0"/>
              </a:rPr>
              <a:t>“It is acceptable for a married woman to go to the market to sell livestock”</a:t>
            </a:r>
            <a:endParaRPr lang="en-US" sz="2000" b="1" dirty="0"/>
          </a:p>
        </p:txBody>
      </p:sp>
      <p:sp>
        <p:nvSpPr>
          <p:cNvPr id="8" name="TextBox 7">
            <a:extLst>
              <a:ext uri="{FF2B5EF4-FFF2-40B4-BE49-F238E27FC236}">
                <a16:creationId xmlns:a16="http://schemas.microsoft.com/office/drawing/2014/main" id="{DC09A8B8-AD82-4A95-8E3F-36FD22C09CA0}"/>
              </a:ext>
            </a:extLst>
          </p:cNvPr>
          <p:cNvSpPr txBox="1"/>
          <p:nvPr/>
        </p:nvSpPr>
        <p:spPr>
          <a:xfrm>
            <a:off x="7239000" y="1905000"/>
            <a:ext cx="1752599" cy="2934137"/>
          </a:xfrm>
          <a:prstGeom prst="rect">
            <a:avLst/>
          </a:prstGeom>
          <a:noFill/>
        </p:spPr>
        <p:txBody>
          <a:bodyPr wrap="square">
            <a:spAutoFit/>
          </a:bodyPr>
          <a:lstStyle/>
          <a:p>
            <a:pPr>
              <a:spcAft>
                <a:spcPts val="800"/>
              </a:spcAft>
            </a:pPr>
            <a:r>
              <a:rPr lang="en-US" sz="1600" b="1" u="sng" dirty="0">
                <a:ea typeface="Times New Roman" panose="02020603050405020304" pitchFamily="18" charset="0"/>
              </a:rPr>
              <a:t>A man livestock keeper: </a:t>
            </a:r>
          </a:p>
          <a:p>
            <a:pPr marL="0" marR="0">
              <a:spcBef>
                <a:spcPts val="0"/>
              </a:spcBef>
              <a:spcAft>
                <a:spcPts val="800"/>
              </a:spcAft>
            </a:pPr>
            <a:r>
              <a:rPr lang="en-US" sz="1600" dirty="0">
                <a:effectLst/>
                <a:ea typeface="Times New Roman" panose="02020603050405020304" pitchFamily="18" charset="0"/>
              </a:rPr>
              <a:t>“…the woman cannot just go and catch a sheep or a goat and take it to the market or call somebody to come and buy it. She cannot do </a:t>
            </a:r>
            <a:r>
              <a:rPr lang="en-US" dirty="0">
                <a:effectLst/>
                <a:ea typeface="Times New Roman" panose="02020603050405020304" pitchFamily="18" charset="0"/>
              </a:rPr>
              <a:t>that”</a:t>
            </a:r>
            <a:endParaRPr lang="en-US" dirty="0">
              <a:ea typeface="Times New Roman" panose="02020603050405020304" pitchFamily="18" charset="0"/>
            </a:endParaRPr>
          </a:p>
        </p:txBody>
      </p:sp>
      <p:graphicFrame>
        <p:nvGraphicFramePr>
          <p:cNvPr id="13" name="Chart 12">
            <a:extLst>
              <a:ext uri="{FF2B5EF4-FFF2-40B4-BE49-F238E27FC236}">
                <a16:creationId xmlns:a16="http://schemas.microsoft.com/office/drawing/2014/main" id="{4FD34D2D-D30B-4074-9307-5062837EF083}"/>
              </a:ext>
            </a:extLst>
          </p:cNvPr>
          <p:cNvGraphicFramePr>
            <a:graphicFrameLocks/>
          </p:cNvGraphicFramePr>
          <p:nvPr>
            <p:extLst>
              <p:ext uri="{D42A27DB-BD31-4B8C-83A1-F6EECF244321}">
                <p14:modId xmlns:p14="http://schemas.microsoft.com/office/powerpoint/2010/main" val="1908956721"/>
              </p:ext>
            </p:extLst>
          </p:nvPr>
        </p:nvGraphicFramePr>
        <p:xfrm>
          <a:off x="228600" y="1905000"/>
          <a:ext cx="6781800" cy="491772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87647919"/>
      </p:ext>
    </p:extLst>
  </p:cSld>
  <p:clrMapOvr>
    <a:masterClrMapping/>
  </p:clrMapOvr>
  <mc:AlternateContent xmlns:mc="http://schemas.openxmlformats.org/markup-compatibility/2006" xmlns:p14="http://schemas.microsoft.com/office/powerpoint/2010/main">
    <mc:Choice Requires="p14">
      <p:transition spd="slow" p14:dur="2000" advTm="42998"/>
    </mc:Choice>
    <mc:Fallback xmlns="">
      <p:transition spd="slow" advTm="42998"/>
    </mc:Fallback>
  </mc:AlternateContent>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7572A97-F6F0-D241-99AD-81B164C75392}" vid="{35B6F308-29BA-1E43-A35F-D76411067678}"/>
    </a:ext>
  </a:ext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FEE71386-A727-664D-A579-D4510B3075A4}" vid="{2AD9709E-F7EB-FA48-8D01-7FC550A6681C}"/>
    </a:ext>
  </a:extLst>
</a:theme>
</file>

<file path=ppt/theme/theme3.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FEE71386-A727-664D-A579-D4510B3075A4}" vid="{2AD9709E-F7EB-FA48-8D01-7FC550A6681C}"/>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877A59C0363A445ADB3EBF5A4586660" ma:contentTypeVersion="12" ma:contentTypeDescription="Een nieuw document maken." ma:contentTypeScope="" ma:versionID="cca4b043c887ccbf4b5fa1fb241bd7b5">
  <xsd:schema xmlns:xsd="http://www.w3.org/2001/XMLSchema" xmlns:xs="http://www.w3.org/2001/XMLSchema" xmlns:p="http://schemas.microsoft.com/office/2006/metadata/properties" xmlns:ns2="07f4b9fa-f85b-4a7b-9986-58f9a8e4f3ff" xmlns:ns3="155a764d-ffd6-4084-bdfc-3de5c27504dd" targetNamespace="http://schemas.microsoft.com/office/2006/metadata/properties" ma:root="true" ma:fieldsID="f9dfcee256051e55d8a52a108d7e858c" ns2:_="" ns3:_="">
    <xsd:import namespace="07f4b9fa-f85b-4a7b-9986-58f9a8e4f3ff"/>
    <xsd:import namespace="155a764d-ffd6-4084-bdfc-3de5c27504d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7f4b9fa-f85b-4a7b-9986-58f9a8e4f3f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55a764d-ffd6-4084-bdfc-3de5c27504dd"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D21897F-1E41-4C3B-97C1-6B473A6D2B9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7f4b9fa-f85b-4a7b-9986-58f9a8e4f3ff"/>
    <ds:schemaRef ds:uri="155a764d-ffd6-4084-bdfc-3de5c27504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3.xml><?xml version="1.0" encoding="utf-8"?>
<ds:datastoreItem xmlns:ds="http://schemas.openxmlformats.org/officeDocument/2006/customXml" ds:itemID="{13E26CE0-AB66-4F91-BD00-58CA3546E3E5}">
  <ds:schemaRefs>
    <ds:schemaRef ds:uri="9c5b454a-81d6-46c5-be72-8d9b04583a2d"/>
    <ds:schemaRef ds:uri="http://schemas.microsoft.com/office/infopath/2007/PartnerControls"/>
    <ds:schemaRef ds:uri="http://purl.org/dc/dcmitype/"/>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purl.org/dc/terms/"/>
    <ds:schemaRef ds:uri="d633d9b0-d173-42ee-9584-b0cffcfb3934"/>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1953</TotalTime>
  <Words>733</Words>
  <Application>Microsoft Office PowerPoint</Application>
  <PresentationFormat>On-screen Show (4:3)</PresentationFormat>
  <Paragraphs>150</Paragraphs>
  <Slides>12</Slides>
  <Notes>3</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12</vt:i4>
      </vt:variant>
    </vt:vector>
  </HeadingPairs>
  <TitlesOfParts>
    <vt:vector size="20" baseType="lpstr">
      <vt:lpstr>Arial</vt:lpstr>
      <vt:lpstr>Calibri</vt:lpstr>
      <vt:lpstr>Gill Sans</vt:lpstr>
      <vt:lpstr>Segoe UI</vt:lpstr>
      <vt:lpstr>Times New Roman</vt:lpstr>
      <vt:lpstr>1_Custom Design</vt:lpstr>
      <vt:lpstr>2_Custom Design</vt:lpstr>
      <vt:lpstr>3_Custom Design</vt:lpstr>
      <vt:lpstr>PowerPoint Presentation</vt:lpstr>
      <vt:lpstr>PowerPoint Presentation</vt:lpstr>
      <vt:lpstr>PowerPoint Presentation</vt:lpstr>
      <vt:lpstr>Context of the study</vt:lpstr>
      <vt:lpstr>Methodology</vt:lpstr>
      <vt:lpstr>Outline on actors involved </vt:lpstr>
      <vt:lpstr>    Selling of small ruminants  </vt:lpstr>
      <vt:lpstr> Selling of small ruminants </vt:lpstr>
      <vt:lpstr>Constraining gender norms</vt:lpstr>
      <vt:lpstr>PowerPoint Presentation</vt:lpstr>
      <vt:lpstr>PowerPoint Presentation</vt:lpstr>
      <vt:lpstr>Recommendations  for gender-transformative interventions​ to enhance inclusiveness​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Peter Ballantyne</cp:lastModifiedBy>
  <cp:revision>703</cp:revision>
  <cp:lastPrinted>2021-09-30T11:37:25Z</cp:lastPrinted>
  <dcterms:created xsi:type="dcterms:W3CDTF">2018-05-19T10:21:56Z</dcterms:created>
  <dcterms:modified xsi:type="dcterms:W3CDTF">2021-12-21T16:59:43Z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0x010100D877A59C0363A445ADB3EBF5A4586660</vt:lpwstr>
  </property>
</Properties>
</file>