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56" r:id="rId5"/>
    <p:sldId id="276" r:id="rId6"/>
    <p:sldId id="277" r:id="rId7"/>
    <p:sldId id="267" r:id="rId8"/>
    <p:sldId id="273" r:id="rId9"/>
    <p:sldId id="268" r:id="rId10"/>
    <p:sldId id="278" r:id="rId11"/>
    <p:sldId id="270" r:id="rId12"/>
    <p:sldId id="275" r:id="rId13"/>
    <p:sldId id="26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7FC78A0-9BBB-9553-D935-EE1853F8E94C}" name="Mrode, Raphael (ILRI)" initials="MR(" userId="S::R.Mrode@cgiar.org::11a9beb2-4e95-4008-b506-d4d1d3bc270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  <a:srgbClr val="0099FF"/>
    <a:srgbClr val="4AD24A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5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275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81CE9-7FD4-4383-9692-2EF19EAC7C9A}" type="datetimeFigureOut">
              <a:rPr lang="en-US" smtClean="0"/>
              <a:t>10/5/22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773A5D-4A54-4C38-B8DA-8CF3B83D45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87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73A5D-4A54-4C38-B8DA-8CF3B83D45B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3410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73A5D-4A54-4C38-B8DA-8CF3B83D45B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830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73A5D-4A54-4C38-B8DA-8CF3B83D45B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482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73A5D-4A54-4C38-B8DA-8CF3B83D45B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535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73A5D-4A54-4C38-B8DA-8CF3B83D45B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9149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229100"/>
            <a:ext cx="5486400" cy="3771900"/>
          </a:xfrm>
        </p:spPr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73A5D-4A54-4C38-B8DA-8CF3B83D45B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0543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73A5D-4A54-4C38-B8DA-8CF3B83D45B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3955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73A5D-4A54-4C38-B8DA-8CF3B83D45B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038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73A5D-4A54-4C38-B8DA-8CF3B83D45B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7399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773A5D-4A54-4C38-B8DA-8CF3B83D45B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205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1B75A-5DB3-2A04-F40D-53AB0A6612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62CAFC-1917-B032-DF8B-A0A83F52EF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E479B-ABB5-2B76-08F2-D0629F6FD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A6AAC-8008-4669-B653-33DF7B7B395A}" type="datetimeFigureOut">
              <a:rPr lang="en-US" smtClean="0"/>
              <a:t>10/5/22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9EFDD3-35D2-D0E9-B724-6162527B2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619D65-0316-0910-D226-D9025A964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1782-2C0C-42BB-A038-7C2DD23CD00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807806-B785-5E15-3551-34DFBF5A6E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74209F-E7EA-A3F9-5552-49BD2572CCF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2062" y="658631"/>
            <a:ext cx="1678619" cy="744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417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3F3FE-5CAD-426F-7447-1EA537494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772AB7-57D1-F238-9DA4-2D67412CD8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60B9D6-E264-5298-377C-925CC49A3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A6AAC-8008-4669-B653-33DF7B7B395A}" type="datetimeFigureOut">
              <a:rPr lang="en-US" smtClean="0"/>
              <a:t>10/5/22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4A4FB5-916B-C36F-B134-A09F6C375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7B736-0300-DCC5-07AB-FAFC33B42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1782-2C0C-42BB-A038-7C2DD23CD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36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108FD9-215F-EB9B-CBB2-AE73C57CCB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C1A83C-FE3E-A8FC-F90A-C723969AEC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7AD965-D76D-C09E-0F35-0B03DB947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A6AAC-8008-4669-B653-33DF7B7B395A}" type="datetimeFigureOut">
              <a:rPr lang="en-US" smtClean="0"/>
              <a:t>10/5/22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8A0853-602B-956A-2EE7-103EBF1FF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197611-2CDE-47EB-86A8-961B73472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1782-2C0C-42BB-A038-7C2DD23CD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51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F093F-E0D8-CFFE-F68E-F0AE23E74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406A1-94F5-A2BD-FC8C-94D2DCA83B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E2AFCF-2EE9-F757-E48D-CC3202F2C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A6AAC-8008-4669-B653-33DF7B7B395A}" type="datetimeFigureOut">
              <a:rPr lang="en-US" smtClean="0"/>
              <a:t>10/5/22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E352A4-B039-3F1A-71EC-0E8FFEA88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74793D-E2C3-4F31-B3B4-E278823D3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1782-2C0C-42BB-A038-7C2DD23CD00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A4144A-4752-D6A0-2D58-57BA948D3A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AA80C4-0C0C-43D7-2BDB-8529AAA020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4894" y="537799"/>
            <a:ext cx="936811" cy="415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271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D58BC-6630-32B8-4AB5-9227AA182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3C1CFC-05EC-1073-AFFF-5D98B4DE8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0FCC57-93AC-0CE1-56CC-0E3425FDE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A6AAC-8008-4669-B653-33DF7B7B395A}" type="datetimeFigureOut">
              <a:rPr lang="en-US" smtClean="0"/>
              <a:t>10/5/22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92C28A-099F-E0C2-F89E-631C02C8B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6A804B-8B79-B2A8-2966-F95F32406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1782-2C0C-42BB-A038-7C2DD23CD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880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05DA2-7FE0-99A6-8EBF-AD6B8DC21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8E80FE-DA73-78C2-6389-666D1D26B0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3E5821-B958-44DE-C2CD-9198FB119A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EC42E0-63FB-A53F-E3ED-B9DA0A5B1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A6AAC-8008-4669-B653-33DF7B7B395A}" type="datetimeFigureOut">
              <a:rPr lang="en-US" smtClean="0"/>
              <a:t>10/5/22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18C582-C50F-7C10-BEE6-FB9C5AE26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8508C8-56EC-164B-FF44-F178CAA4A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1782-2C0C-42BB-A038-7C2DD23CD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834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64AD4-7165-7E3F-04E7-E2AA19E55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70C1E0-617C-3A2B-1318-611281DC94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4ACCC8-EC12-43C5-B879-F23D80C6E4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2BD722-825E-FA62-9AA8-10583FE0C6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175D67-3D59-4F45-BB7E-590831A7F6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C7B6B6-13DD-E220-8340-B4BA42D69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A6AAC-8008-4669-B653-33DF7B7B395A}" type="datetimeFigureOut">
              <a:rPr lang="en-US" smtClean="0"/>
              <a:t>10/5/22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6DB5D0-3464-4207-B600-7111B2FA9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DBB776-135A-36C5-3C5F-BCDE70345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1782-2C0C-42BB-A038-7C2DD23CD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962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04F13-4DEB-7E6F-DFDF-6FF01681E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F26C63-14C2-C04A-57D4-868949CDA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A6AAC-8008-4669-B653-33DF7B7B395A}" type="datetimeFigureOut">
              <a:rPr lang="en-US" smtClean="0"/>
              <a:t>10/5/22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BBABE4-8A51-8D53-3909-B509DAA66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F0015C-86D6-9443-A5C9-578A91A37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1782-2C0C-42BB-A038-7C2DD23CD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206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74A6CB-E5C1-C722-2366-6662D080A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A6AAC-8008-4669-B653-33DF7B7B395A}" type="datetimeFigureOut">
              <a:rPr lang="en-US" smtClean="0"/>
              <a:t>10/5/22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C29692-FB1F-858A-9DE4-BBEC176C3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DC157A-8708-8C58-7922-24CC8F5A1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1782-2C0C-42BB-A038-7C2DD23CD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494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905A0-00A1-8D1F-517C-5EA291328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EF0591-F1EE-9720-5ACD-D4B59B6F7C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877B74-3865-189B-047C-1F155CFC4F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C261B1-F0D9-1343-3D9E-29726CFB7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A6AAC-8008-4669-B653-33DF7B7B395A}" type="datetimeFigureOut">
              <a:rPr lang="en-US" smtClean="0"/>
              <a:t>10/5/22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28A430-5348-1262-2DE7-57A3EBD61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A2A9D9-232C-5B88-7666-797282131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1782-2C0C-42BB-A038-7C2DD23CD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51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9E0AA-41DD-3414-24E3-01573518C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7223C4-7F4B-147E-CAF3-D9584A491B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8913C7-ECD2-9D21-1FAC-D0F07CB496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48BF82-EEAC-18DD-FA18-B4ABD8352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A6AAC-8008-4669-B653-33DF7B7B395A}" type="datetimeFigureOut">
              <a:rPr lang="en-US" smtClean="0"/>
              <a:t>10/5/22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2C8616-8D63-EF4A-5F82-4FF7BC038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FBBA04-11E5-BB42-9B0E-3B8FBDBA6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1782-2C0C-42BB-A038-7C2DD23CD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79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B84AD3-F23B-DE85-BCED-4069B72BE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D2C765-D995-10FC-AA24-65DBEBD8C9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D713DE-D8F9-63D1-5201-9C4F361300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4A6AAC-8008-4669-B653-33DF7B7B395A}" type="datetimeFigureOut">
              <a:rPr lang="en-US" smtClean="0"/>
              <a:t>10/5/22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6F3B7-9EEA-DB64-68FF-0B065A9CE9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722FB-7BD1-615F-CAD8-245D7341F0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51782-2C0C-42BB-A038-7C2DD23CD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506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0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0.png"/><Relationship Id="rId7" Type="http://schemas.microsoft.com/office/2007/relationships/hdphoto" Target="../media/hdphoto1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10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sv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4.png"/><Relationship Id="rId10" Type="http://schemas.openxmlformats.org/officeDocument/2006/relationships/image" Target="../media/image30.png"/><Relationship Id="rId4" Type="http://schemas.openxmlformats.org/officeDocument/2006/relationships/image" Target="../media/image24.svg"/><Relationship Id="rId9" Type="http://schemas.openxmlformats.org/officeDocument/2006/relationships/image" Target="../media/image29.png"/><Relationship Id="rId1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2.jpeg"/><Relationship Id="rId18" Type="http://schemas.openxmlformats.org/officeDocument/2006/relationships/image" Target="../media/image46.png"/><Relationship Id="rId26" Type="http://schemas.openxmlformats.org/officeDocument/2006/relationships/image" Target="../media/image54.png"/><Relationship Id="rId3" Type="http://schemas.openxmlformats.org/officeDocument/2006/relationships/image" Target="../media/image35.png"/><Relationship Id="rId21" Type="http://schemas.openxmlformats.org/officeDocument/2006/relationships/image" Target="../media/image49.png"/><Relationship Id="rId7" Type="http://schemas.openxmlformats.org/officeDocument/2006/relationships/hyperlink" Target="http://www.google.com/url?sa=i&amp;source=imgres&amp;cd=&amp;cad=rja&amp;uact=8&amp;ved=0ahUKEwiq17_kh9PJAhUC9h4KHRwvAbQQjRwICTAA&amp;url=http://www.icfj.org/sponsors/bill-and-melinda-gates-foundation&amp;psig=AFQjCNF651CcMtuauzrET5p5YNTvXfUoGg&amp;ust=1449897650328716" TargetMode="External"/><Relationship Id="rId12" Type="http://schemas.openxmlformats.org/officeDocument/2006/relationships/image" Target="../media/image41.png"/><Relationship Id="rId17" Type="http://schemas.openxmlformats.org/officeDocument/2006/relationships/image" Target="../media/image45.png"/><Relationship Id="rId25" Type="http://schemas.openxmlformats.org/officeDocument/2006/relationships/image" Target="../media/image53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44.png"/><Relationship Id="rId20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11" Type="http://schemas.openxmlformats.org/officeDocument/2006/relationships/image" Target="../media/image40.jpeg"/><Relationship Id="rId24" Type="http://schemas.openxmlformats.org/officeDocument/2006/relationships/image" Target="../media/image52.png"/><Relationship Id="rId5" Type="http://schemas.openxmlformats.org/officeDocument/2006/relationships/hyperlink" Target="http://www.forbes.com/sites/mfonobongnsehe/2011/08/02/the-best-african-mobile-apps-icow/" TargetMode="External"/><Relationship Id="rId15" Type="http://schemas.openxmlformats.org/officeDocument/2006/relationships/image" Target="../media/image43.png"/><Relationship Id="rId23" Type="http://schemas.openxmlformats.org/officeDocument/2006/relationships/image" Target="../media/image51.png"/><Relationship Id="rId10" Type="http://schemas.openxmlformats.org/officeDocument/2006/relationships/hyperlink" Target="http://www.google.com/url?sa=i&amp;rct=j&amp;q=&amp;source=imgres&amp;cd=&amp;cad=rja&amp;uact=8&amp;ved=0ahUKEwjJg5fUkd3JAhUKlxoKHdCDB4oQjRwICTAA&amp;url=http://www.dgwgo.com/rural-farming-news/sruc-seeks-farm-volunteers-national-e-coli-sampling-programme/&amp;psig=AFQjCNEIPkFzxtRP5q53WCqSEI-bCt0V0A&amp;ust=1450243897983656" TargetMode="External"/><Relationship Id="rId19" Type="http://schemas.openxmlformats.org/officeDocument/2006/relationships/image" Target="../media/image47.png"/><Relationship Id="rId4" Type="http://schemas.openxmlformats.org/officeDocument/2006/relationships/image" Target="../media/image36.gif"/><Relationship Id="rId9" Type="http://schemas.openxmlformats.org/officeDocument/2006/relationships/image" Target="../media/image39.jpeg"/><Relationship Id="rId14" Type="http://schemas.openxmlformats.org/officeDocument/2006/relationships/image" Target="cid:5507a170-d2f2-44d4-a37d-754333347287@eurprd03.prod.outlook.com" TargetMode="External"/><Relationship Id="rId22" Type="http://schemas.openxmlformats.org/officeDocument/2006/relationships/image" Target="../media/image50.png"/><Relationship Id="rId27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493F244-128D-AE53-A54C-2530807BE10E}"/>
              </a:ext>
            </a:extLst>
          </p:cNvPr>
          <p:cNvSpPr txBox="1">
            <a:spLocks/>
          </p:cNvSpPr>
          <p:nvPr/>
        </p:nvSpPr>
        <p:spPr>
          <a:xfrm>
            <a:off x="916624" y="1103542"/>
            <a:ext cx="7700683" cy="6791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IN" sz="3400" dirty="0">
                <a:solidFill>
                  <a:schemeClr val="bg1"/>
                </a:solidFill>
                <a:latin typeface="Fira Sans Medium" panose="020B06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Challenges and opportunities for genetic improvements in smallholder dairy systems in the tropics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3253F8-6D0E-F2A5-92FC-438C10094F6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913" y="4500074"/>
            <a:ext cx="3804805" cy="4717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389F8D-B150-4F84-F8DB-48323363A01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912" y="5180718"/>
            <a:ext cx="2690789" cy="6642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7A50663-0741-C886-4A01-E3A65A7A429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1192" y="2649071"/>
            <a:ext cx="3436181" cy="304717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4B37EDC-8B7D-2C0A-A878-E6FBE563234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2468" y="5829123"/>
            <a:ext cx="1241627" cy="57709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9C57BD-43E1-F8EE-67AE-F6D256743736}"/>
              </a:ext>
            </a:extLst>
          </p:cNvPr>
          <p:cNvSpPr txBox="1"/>
          <p:nvPr/>
        </p:nvSpPr>
        <p:spPr>
          <a:xfrm>
            <a:off x="1006763" y="3220090"/>
            <a:ext cx="5264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</a:rPr>
              <a:t>Julie Ojango, R. Mrode, G. Gebregziabher, E. Chinyere and A.M. Okeyo</a:t>
            </a:r>
          </a:p>
          <a:p>
            <a:r>
              <a:rPr lang="en-US" sz="1400" i="1" dirty="0">
                <a:solidFill>
                  <a:schemeClr val="bg1"/>
                </a:solidFill>
              </a:rPr>
              <a:t>International Livestock Research Institute, Nairobi</a:t>
            </a:r>
          </a:p>
        </p:txBody>
      </p:sp>
    </p:spTree>
    <p:extLst>
      <p:ext uri="{BB962C8B-B14F-4D97-AF65-F5344CB8AC3E}">
        <p14:creationId xmlns:p14="http://schemas.microsoft.com/office/powerpoint/2010/main" val="210283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861"/>
    </mc:Choice>
    <mc:Fallback xmlns="">
      <p:transition spd="slow" advTm="4886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493F244-128D-AE53-A54C-2530807BE10E}"/>
              </a:ext>
            </a:extLst>
          </p:cNvPr>
          <p:cNvSpPr txBox="1">
            <a:spLocks/>
          </p:cNvSpPr>
          <p:nvPr/>
        </p:nvSpPr>
        <p:spPr>
          <a:xfrm>
            <a:off x="1887069" y="4520096"/>
            <a:ext cx="7700683" cy="6791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en-IN" sz="3400" dirty="0">
                <a:solidFill>
                  <a:schemeClr val="bg1"/>
                </a:solidFill>
                <a:latin typeface="Fira Sans Medium" panose="020B06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Thank you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539C2F-4E0B-70BF-808D-EA32BA19FD2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2765" y="2096159"/>
            <a:ext cx="2688159" cy="342580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E1CD5A3-FA88-FC97-9CE0-0574D50F0E9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0587" y="5793568"/>
            <a:ext cx="1298561" cy="603556"/>
          </a:xfrm>
          <a:prstGeom prst="rect">
            <a:avLst/>
          </a:pr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03DCD39-981C-618D-E0C1-6D49A7C5EDF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170" y="540033"/>
            <a:ext cx="5157718" cy="297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402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2773B0BC-6FC5-1602-1CE2-CE0B5C69BE85}"/>
              </a:ext>
            </a:extLst>
          </p:cNvPr>
          <p:cNvSpPr txBox="1"/>
          <p:nvPr/>
        </p:nvSpPr>
        <p:spPr>
          <a:xfrm>
            <a:off x="754549" y="704046"/>
            <a:ext cx="6794239" cy="4319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  <a:spcAft>
                <a:spcPts val="800"/>
              </a:spcAft>
            </a:pPr>
            <a:r>
              <a:rPr lang="en-IN" sz="3200" b="1" dirty="0">
                <a:solidFill>
                  <a:srgbClr val="603813"/>
                </a:solidFill>
                <a:effectLst/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EEA994-CA66-46FF-4029-A3A6B03D71D9}"/>
              </a:ext>
            </a:extLst>
          </p:cNvPr>
          <p:cNvSpPr txBox="1"/>
          <p:nvPr/>
        </p:nvSpPr>
        <p:spPr>
          <a:xfrm>
            <a:off x="754549" y="1078719"/>
            <a:ext cx="7111289" cy="3757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2400"/>
              </a:lnSpc>
              <a:spcAft>
                <a:spcPts val="800"/>
              </a:spcAft>
            </a:pP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Drivers of progress in dairy production in developed countries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74BA25-24CF-1608-7B81-0AC76ED5B26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9427" y="5667555"/>
            <a:ext cx="1297461" cy="607953"/>
          </a:xfrm>
          <a:prstGeom prst="rect">
            <a:avLst/>
          </a:prstGeom>
        </p:spPr>
      </p:pic>
      <p:grpSp>
        <p:nvGrpSpPr>
          <p:cNvPr id="35" name="Graphic 9">
            <a:extLst>
              <a:ext uri="{FF2B5EF4-FFF2-40B4-BE49-F238E27FC236}">
                <a16:creationId xmlns:a16="http://schemas.microsoft.com/office/drawing/2014/main" id="{8FCABA12-47F6-03C8-F049-087C902EC661}"/>
              </a:ext>
            </a:extLst>
          </p:cNvPr>
          <p:cNvGrpSpPr/>
          <p:nvPr/>
        </p:nvGrpSpPr>
        <p:grpSpPr>
          <a:xfrm rot="8100000">
            <a:off x="748139" y="2534706"/>
            <a:ext cx="857250" cy="857250"/>
            <a:chOff x="4427855" y="2776855"/>
            <a:chExt cx="857250" cy="857250"/>
          </a:xfrm>
          <a:solidFill>
            <a:schemeClr val="accent1"/>
          </a:solidFill>
        </p:grpSpPr>
        <p:sp>
          <p:nvSpPr>
            <p:cNvPr id="54" name="Freeform: Shape 2">
              <a:extLst>
                <a:ext uri="{FF2B5EF4-FFF2-40B4-BE49-F238E27FC236}">
                  <a16:creationId xmlns:a16="http://schemas.microsoft.com/office/drawing/2014/main" id="{77DAE516-ECD5-BE10-0B36-6FAD86402339}"/>
                </a:ext>
              </a:extLst>
            </p:cNvPr>
            <p:cNvSpPr/>
            <p:nvPr/>
          </p:nvSpPr>
          <p:spPr>
            <a:xfrm>
              <a:off x="4680268" y="3036649"/>
              <a:ext cx="228600" cy="228600"/>
            </a:xfrm>
            <a:custGeom>
              <a:avLst/>
              <a:gdLst>
                <a:gd name="connsiteX0" fmla="*/ 192405 w 228600"/>
                <a:gd name="connsiteY0" fmla="*/ 39291 h 228600"/>
                <a:gd name="connsiteX1" fmla="*/ 192405 w 228600"/>
                <a:gd name="connsiteY1" fmla="*/ 185976 h 228600"/>
                <a:gd name="connsiteX2" fmla="*/ 40005 w 228600"/>
                <a:gd name="connsiteY2" fmla="*/ 185976 h 228600"/>
                <a:gd name="connsiteX3" fmla="*/ 40005 w 228600"/>
                <a:gd name="connsiteY3" fmla="*/ 39291 h 228600"/>
                <a:gd name="connsiteX4" fmla="*/ 192405 w 228600"/>
                <a:gd name="connsiteY4" fmla="*/ 39291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28600">
                  <a:moveTo>
                    <a:pt x="192405" y="39291"/>
                  </a:moveTo>
                  <a:cubicBezTo>
                    <a:pt x="239077" y="73581"/>
                    <a:pt x="239077" y="145971"/>
                    <a:pt x="192405" y="185976"/>
                  </a:cubicBezTo>
                  <a:cubicBezTo>
                    <a:pt x="151448" y="234553"/>
                    <a:pt x="88582" y="234553"/>
                    <a:pt x="40005" y="185976"/>
                  </a:cubicBezTo>
                  <a:cubicBezTo>
                    <a:pt x="-3810" y="145971"/>
                    <a:pt x="-3810" y="73581"/>
                    <a:pt x="40005" y="39291"/>
                  </a:cubicBezTo>
                  <a:cubicBezTo>
                    <a:pt x="88582" y="-3572"/>
                    <a:pt x="151448" y="-3572"/>
                    <a:pt x="192405" y="392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d-ID"/>
            </a:p>
          </p:txBody>
        </p:sp>
        <p:sp>
          <p:nvSpPr>
            <p:cNvPr id="55" name="Freeform: Shape 3">
              <a:extLst>
                <a:ext uri="{FF2B5EF4-FFF2-40B4-BE49-F238E27FC236}">
                  <a16:creationId xmlns:a16="http://schemas.microsoft.com/office/drawing/2014/main" id="{61507FCC-E9AF-1570-CB30-22ED07E4573A}"/>
                </a:ext>
              </a:extLst>
            </p:cNvPr>
            <p:cNvSpPr/>
            <p:nvPr/>
          </p:nvSpPr>
          <p:spPr>
            <a:xfrm>
              <a:off x="4891008" y="3239770"/>
              <a:ext cx="171450" cy="171450"/>
            </a:xfrm>
            <a:custGeom>
              <a:avLst/>
              <a:gdLst>
                <a:gd name="connsiteX0" fmla="*/ 147399 w 171450"/>
                <a:gd name="connsiteY0" fmla="*/ 31433 h 171450"/>
                <a:gd name="connsiteX1" fmla="*/ 147399 w 171450"/>
                <a:gd name="connsiteY1" fmla="*/ 148590 h 171450"/>
                <a:gd name="connsiteX2" fmla="*/ 32147 w 171450"/>
                <a:gd name="connsiteY2" fmla="*/ 148590 h 171450"/>
                <a:gd name="connsiteX3" fmla="*/ 32147 w 171450"/>
                <a:gd name="connsiteY3" fmla="*/ 31433 h 171450"/>
                <a:gd name="connsiteX4" fmla="*/ 147399 w 171450"/>
                <a:gd name="connsiteY4" fmla="*/ 31433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450" h="171450">
                  <a:moveTo>
                    <a:pt x="147399" y="31433"/>
                  </a:moveTo>
                  <a:cubicBezTo>
                    <a:pt x="180737" y="68580"/>
                    <a:pt x="180737" y="111442"/>
                    <a:pt x="147399" y="148590"/>
                  </a:cubicBezTo>
                  <a:cubicBezTo>
                    <a:pt x="115014" y="178118"/>
                    <a:pt x="63579" y="178118"/>
                    <a:pt x="32147" y="148590"/>
                  </a:cubicBezTo>
                  <a:cubicBezTo>
                    <a:pt x="-1191" y="111442"/>
                    <a:pt x="-1191" y="68580"/>
                    <a:pt x="32147" y="31433"/>
                  </a:cubicBezTo>
                  <a:cubicBezTo>
                    <a:pt x="63579" y="-953"/>
                    <a:pt x="115967" y="-953"/>
                    <a:pt x="147399" y="314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d-ID"/>
            </a:p>
          </p:txBody>
        </p:sp>
        <p:sp>
          <p:nvSpPr>
            <p:cNvPr id="56" name="Freeform: Shape 4">
              <a:extLst>
                <a:ext uri="{FF2B5EF4-FFF2-40B4-BE49-F238E27FC236}">
                  <a16:creationId xmlns:a16="http://schemas.microsoft.com/office/drawing/2014/main" id="{65E143C5-B020-74A0-3460-707E6DC6B932}"/>
                </a:ext>
              </a:extLst>
            </p:cNvPr>
            <p:cNvSpPr/>
            <p:nvPr/>
          </p:nvSpPr>
          <p:spPr>
            <a:xfrm>
              <a:off x="5069602" y="3415506"/>
              <a:ext cx="114300" cy="123825"/>
            </a:xfrm>
            <a:custGeom>
              <a:avLst/>
              <a:gdLst>
                <a:gd name="connsiteX0" fmla="*/ 93583 w 114300"/>
                <a:gd name="connsiteY0" fmla="*/ 21431 h 123825"/>
                <a:gd name="connsiteX1" fmla="*/ 93583 w 114300"/>
                <a:gd name="connsiteY1" fmla="*/ 107156 h 123825"/>
                <a:gd name="connsiteX2" fmla="*/ 19288 w 114300"/>
                <a:gd name="connsiteY2" fmla="*/ 107156 h 123825"/>
                <a:gd name="connsiteX3" fmla="*/ 19288 w 114300"/>
                <a:gd name="connsiteY3" fmla="*/ 21431 h 123825"/>
                <a:gd name="connsiteX4" fmla="*/ 93583 w 114300"/>
                <a:gd name="connsiteY4" fmla="*/ 21431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123825">
                  <a:moveTo>
                    <a:pt x="93583" y="21431"/>
                  </a:moveTo>
                  <a:cubicBezTo>
                    <a:pt x="117396" y="45244"/>
                    <a:pt x="117396" y="80486"/>
                    <a:pt x="93583" y="107156"/>
                  </a:cubicBezTo>
                  <a:cubicBezTo>
                    <a:pt x="77391" y="123349"/>
                    <a:pt x="43101" y="123349"/>
                    <a:pt x="19288" y="107156"/>
                  </a:cubicBezTo>
                  <a:cubicBezTo>
                    <a:pt x="3096" y="80486"/>
                    <a:pt x="3096" y="46196"/>
                    <a:pt x="19288" y="21431"/>
                  </a:cubicBezTo>
                  <a:cubicBezTo>
                    <a:pt x="42148" y="2381"/>
                    <a:pt x="77391" y="2381"/>
                    <a:pt x="93583" y="214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d-ID"/>
            </a:p>
          </p:txBody>
        </p:sp>
        <p:sp>
          <p:nvSpPr>
            <p:cNvPr id="57" name="Freeform: Shape 5">
              <a:extLst>
                <a:ext uri="{FF2B5EF4-FFF2-40B4-BE49-F238E27FC236}">
                  <a16:creationId xmlns:a16="http://schemas.microsoft.com/office/drawing/2014/main" id="{E78BDC27-E796-557D-F82C-3315C4620625}"/>
                </a:ext>
              </a:extLst>
            </p:cNvPr>
            <p:cNvSpPr/>
            <p:nvPr/>
          </p:nvSpPr>
          <p:spPr>
            <a:xfrm>
              <a:off x="5195094" y="3541236"/>
              <a:ext cx="85725" cy="95250"/>
            </a:xfrm>
            <a:custGeom>
              <a:avLst/>
              <a:gdLst>
                <a:gd name="connsiteX0" fmla="*/ 74771 w 85725"/>
                <a:gd name="connsiteY0" fmla="*/ 12859 h 95250"/>
                <a:gd name="connsiteX1" fmla="*/ 74771 w 85725"/>
                <a:gd name="connsiteY1" fmla="*/ 82391 h 95250"/>
                <a:gd name="connsiteX2" fmla="*/ 21431 w 85725"/>
                <a:gd name="connsiteY2" fmla="*/ 82391 h 95250"/>
                <a:gd name="connsiteX3" fmla="*/ 21431 w 85725"/>
                <a:gd name="connsiteY3" fmla="*/ 12859 h 95250"/>
                <a:gd name="connsiteX4" fmla="*/ 74771 w 85725"/>
                <a:gd name="connsiteY4" fmla="*/ 12859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95250">
                  <a:moveTo>
                    <a:pt x="74771" y="12859"/>
                  </a:moveTo>
                  <a:cubicBezTo>
                    <a:pt x="89059" y="34766"/>
                    <a:pt x="89059" y="61436"/>
                    <a:pt x="74771" y="82391"/>
                  </a:cubicBezTo>
                  <a:cubicBezTo>
                    <a:pt x="57626" y="90964"/>
                    <a:pt x="24289" y="90964"/>
                    <a:pt x="21431" y="82391"/>
                  </a:cubicBezTo>
                  <a:cubicBezTo>
                    <a:pt x="2381" y="61436"/>
                    <a:pt x="2381" y="34766"/>
                    <a:pt x="21431" y="12859"/>
                  </a:cubicBezTo>
                  <a:cubicBezTo>
                    <a:pt x="24289" y="5239"/>
                    <a:pt x="57626" y="5239"/>
                    <a:pt x="74771" y="128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d-ID"/>
            </a:p>
          </p:txBody>
        </p:sp>
        <p:sp>
          <p:nvSpPr>
            <p:cNvPr id="58" name="Freeform: Shape 6">
              <a:extLst>
                <a:ext uri="{FF2B5EF4-FFF2-40B4-BE49-F238E27FC236}">
                  <a16:creationId xmlns:a16="http://schemas.microsoft.com/office/drawing/2014/main" id="{A6BDC878-4363-7A1A-A54B-D84540DABA48}"/>
                </a:ext>
              </a:extLst>
            </p:cNvPr>
            <p:cNvSpPr/>
            <p:nvPr/>
          </p:nvSpPr>
          <p:spPr>
            <a:xfrm>
              <a:off x="4420473" y="2769711"/>
              <a:ext cx="285750" cy="295275"/>
            </a:xfrm>
            <a:custGeom>
              <a:avLst/>
              <a:gdLst>
                <a:gd name="connsiteX0" fmla="*/ 246459 w 285750"/>
                <a:gd name="connsiteY0" fmla="*/ 47149 h 295275"/>
                <a:gd name="connsiteX1" fmla="*/ 246459 w 285750"/>
                <a:gd name="connsiteY1" fmla="*/ 247174 h 295275"/>
                <a:gd name="connsiteX2" fmla="*/ 49292 w 285750"/>
                <a:gd name="connsiteY2" fmla="*/ 247174 h 295275"/>
                <a:gd name="connsiteX3" fmla="*/ 49292 w 285750"/>
                <a:gd name="connsiteY3" fmla="*/ 47149 h 295275"/>
                <a:gd name="connsiteX4" fmla="*/ 246459 w 285750"/>
                <a:gd name="connsiteY4" fmla="*/ 47149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0" h="295275">
                  <a:moveTo>
                    <a:pt x="246459" y="47149"/>
                  </a:moveTo>
                  <a:cubicBezTo>
                    <a:pt x="299799" y="106204"/>
                    <a:pt x="299799" y="186214"/>
                    <a:pt x="246459" y="247174"/>
                  </a:cubicBezTo>
                  <a:cubicBezTo>
                    <a:pt x="189309" y="305276"/>
                    <a:pt x="99774" y="305276"/>
                    <a:pt x="49292" y="247174"/>
                  </a:cubicBezTo>
                  <a:cubicBezTo>
                    <a:pt x="-6906" y="185261"/>
                    <a:pt x="-6906" y="105251"/>
                    <a:pt x="49292" y="47149"/>
                  </a:cubicBezTo>
                  <a:cubicBezTo>
                    <a:pt x="99774" y="-6191"/>
                    <a:pt x="189309" y="-6191"/>
                    <a:pt x="246459" y="471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d-ID"/>
            </a:p>
          </p:txBody>
        </p:sp>
      </p:grpSp>
      <p:sp>
        <p:nvSpPr>
          <p:cNvPr id="36" name="Freeform: Shape 7">
            <a:extLst>
              <a:ext uri="{FF2B5EF4-FFF2-40B4-BE49-F238E27FC236}">
                <a16:creationId xmlns:a16="http://schemas.microsoft.com/office/drawing/2014/main" id="{51526899-BB92-03C0-95E3-1A13F80DAADA}"/>
              </a:ext>
            </a:extLst>
          </p:cNvPr>
          <p:cNvSpPr/>
          <p:nvPr/>
        </p:nvSpPr>
        <p:spPr>
          <a:xfrm rot="5400000">
            <a:off x="2004523" y="2144269"/>
            <a:ext cx="1406986" cy="1627689"/>
          </a:xfrm>
          <a:custGeom>
            <a:avLst/>
            <a:gdLst>
              <a:gd name="connsiteX0" fmla="*/ 1404027 w 1406985"/>
              <a:gd name="connsiteY0" fmla="*/ 718755 h 1627689"/>
              <a:gd name="connsiteX1" fmla="*/ 722604 w 1406985"/>
              <a:gd name="connsiteY1" fmla="*/ 15262 h 1627689"/>
              <a:gd name="connsiteX2" fmla="*/ 14973 w 1406985"/>
              <a:gd name="connsiteY2" fmla="*/ 692547 h 1627689"/>
              <a:gd name="connsiteX3" fmla="*/ 592941 w 1406985"/>
              <a:gd name="connsiteY3" fmla="*/ 1387763 h 1627689"/>
              <a:gd name="connsiteX4" fmla="*/ 708810 w 1406985"/>
              <a:gd name="connsiteY4" fmla="*/ 1615364 h 1627689"/>
              <a:gd name="connsiteX5" fmla="*/ 827438 w 1406985"/>
              <a:gd name="connsiteY5" fmla="*/ 1387763 h 1627689"/>
              <a:gd name="connsiteX6" fmla="*/ 1404027 w 1406985"/>
              <a:gd name="connsiteY6" fmla="*/ 718755 h 1627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6985" h="1627689">
                <a:moveTo>
                  <a:pt x="1404027" y="718755"/>
                </a:moveTo>
                <a:cubicBezTo>
                  <a:pt x="1417821" y="338041"/>
                  <a:pt x="1101939" y="23539"/>
                  <a:pt x="722604" y="15262"/>
                </a:cubicBezTo>
                <a:cubicBezTo>
                  <a:pt x="344649" y="4227"/>
                  <a:pt x="28767" y="310454"/>
                  <a:pt x="14973" y="692547"/>
                </a:cubicBezTo>
                <a:cubicBezTo>
                  <a:pt x="14973" y="1041534"/>
                  <a:pt x="266024" y="1327070"/>
                  <a:pt x="592941" y="1387763"/>
                </a:cubicBezTo>
                <a:lnTo>
                  <a:pt x="708810" y="1615364"/>
                </a:lnTo>
                <a:lnTo>
                  <a:pt x="827438" y="1387763"/>
                </a:lnTo>
                <a:cubicBezTo>
                  <a:pt x="1150218" y="1336726"/>
                  <a:pt x="1404027" y="1058087"/>
                  <a:pt x="1404027" y="718755"/>
                </a:cubicBezTo>
                <a:close/>
              </a:path>
            </a:pathLst>
          </a:custGeom>
          <a:solidFill>
            <a:schemeClr val="accent1"/>
          </a:solidFill>
          <a:ln w="13786" cap="flat">
            <a:noFill/>
            <a:prstDash val="solid"/>
            <a:miter/>
          </a:ln>
        </p:spPr>
        <p:txBody>
          <a:bodyPr rtlCol="0" anchor="ctr"/>
          <a:lstStyle/>
          <a:p>
            <a:endParaRPr lang="id-ID"/>
          </a:p>
        </p:txBody>
      </p:sp>
      <p:grpSp>
        <p:nvGrpSpPr>
          <p:cNvPr id="37" name="Graphic 9">
            <a:extLst>
              <a:ext uri="{FF2B5EF4-FFF2-40B4-BE49-F238E27FC236}">
                <a16:creationId xmlns:a16="http://schemas.microsoft.com/office/drawing/2014/main" id="{3AF7C591-8078-DF30-CBBC-979FFBCAB992}"/>
              </a:ext>
            </a:extLst>
          </p:cNvPr>
          <p:cNvGrpSpPr/>
          <p:nvPr/>
        </p:nvGrpSpPr>
        <p:grpSpPr>
          <a:xfrm rot="8100000">
            <a:off x="4339395" y="2563959"/>
            <a:ext cx="857250" cy="857250"/>
            <a:chOff x="4427855" y="2776855"/>
            <a:chExt cx="857250" cy="857250"/>
          </a:xfrm>
          <a:solidFill>
            <a:srgbClr val="4AD24A"/>
          </a:solidFill>
        </p:grpSpPr>
        <p:sp>
          <p:nvSpPr>
            <p:cNvPr id="49" name="Freeform: Shape 9">
              <a:extLst>
                <a:ext uri="{FF2B5EF4-FFF2-40B4-BE49-F238E27FC236}">
                  <a16:creationId xmlns:a16="http://schemas.microsoft.com/office/drawing/2014/main" id="{154A5F39-CCDA-706F-C392-1CE201D1580F}"/>
                </a:ext>
              </a:extLst>
            </p:cNvPr>
            <p:cNvSpPr/>
            <p:nvPr/>
          </p:nvSpPr>
          <p:spPr>
            <a:xfrm>
              <a:off x="4680268" y="3036649"/>
              <a:ext cx="228600" cy="228600"/>
            </a:xfrm>
            <a:custGeom>
              <a:avLst/>
              <a:gdLst>
                <a:gd name="connsiteX0" fmla="*/ 192405 w 228600"/>
                <a:gd name="connsiteY0" fmla="*/ 39291 h 228600"/>
                <a:gd name="connsiteX1" fmla="*/ 192405 w 228600"/>
                <a:gd name="connsiteY1" fmla="*/ 185976 h 228600"/>
                <a:gd name="connsiteX2" fmla="*/ 40005 w 228600"/>
                <a:gd name="connsiteY2" fmla="*/ 185976 h 228600"/>
                <a:gd name="connsiteX3" fmla="*/ 40005 w 228600"/>
                <a:gd name="connsiteY3" fmla="*/ 39291 h 228600"/>
                <a:gd name="connsiteX4" fmla="*/ 192405 w 228600"/>
                <a:gd name="connsiteY4" fmla="*/ 39291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28600">
                  <a:moveTo>
                    <a:pt x="192405" y="39291"/>
                  </a:moveTo>
                  <a:cubicBezTo>
                    <a:pt x="239077" y="73581"/>
                    <a:pt x="239077" y="145971"/>
                    <a:pt x="192405" y="185976"/>
                  </a:cubicBezTo>
                  <a:cubicBezTo>
                    <a:pt x="151448" y="234553"/>
                    <a:pt x="88582" y="234553"/>
                    <a:pt x="40005" y="185976"/>
                  </a:cubicBezTo>
                  <a:cubicBezTo>
                    <a:pt x="-3810" y="145971"/>
                    <a:pt x="-3810" y="73581"/>
                    <a:pt x="40005" y="39291"/>
                  </a:cubicBezTo>
                  <a:cubicBezTo>
                    <a:pt x="88582" y="-3572"/>
                    <a:pt x="151448" y="-3572"/>
                    <a:pt x="192405" y="392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d-ID"/>
            </a:p>
          </p:txBody>
        </p:sp>
        <p:sp>
          <p:nvSpPr>
            <p:cNvPr id="50" name="Freeform: Shape 10">
              <a:extLst>
                <a:ext uri="{FF2B5EF4-FFF2-40B4-BE49-F238E27FC236}">
                  <a16:creationId xmlns:a16="http://schemas.microsoft.com/office/drawing/2014/main" id="{5742AACE-8A5C-7CB4-0410-2B298A7A62D7}"/>
                </a:ext>
              </a:extLst>
            </p:cNvPr>
            <p:cNvSpPr/>
            <p:nvPr/>
          </p:nvSpPr>
          <p:spPr>
            <a:xfrm>
              <a:off x="4891008" y="3239770"/>
              <a:ext cx="171450" cy="171450"/>
            </a:xfrm>
            <a:custGeom>
              <a:avLst/>
              <a:gdLst>
                <a:gd name="connsiteX0" fmla="*/ 147399 w 171450"/>
                <a:gd name="connsiteY0" fmla="*/ 31433 h 171450"/>
                <a:gd name="connsiteX1" fmla="*/ 147399 w 171450"/>
                <a:gd name="connsiteY1" fmla="*/ 148590 h 171450"/>
                <a:gd name="connsiteX2" fmla="*/ 32147 w 171450"/>
                <a:gd name="connsiteY2" fmla="*/ 148590 h 171450"/>
                <a:gd name="connsiteX3" fmla="*/ 32147 w 171450"/>
                <a:gd name="connsiteY3" fmla="*/ 31433 h 171450"/>
                <a:gd name="connsiteX4" fmla="*/ 147399 w 171450"/>
                <a:gd name="connsiteY4" fmla="*/ 31433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450" h="171450">
                  <a:moveTo>
                    <a:pt x="147399" y="31433"/>
                  </a:moveTo>
                  <a:cubicBezTo>
                    <a:pt x="180737" y="68580"/>
                    <a:pt x="180737" y="111442"/>
                    <a:pt x="147399" y="148590"/>
                  </a:cubicBezTo>
                  <a:cubicBezTo>
                    <a:pt x="115014" y="178118"/>
                    <a:pt x="63579" y="178118"/>
                    <a:pt x="32147" y="148590"/>
                  </a:cubicBezTo>
                  <a:cubicBezTo>
                    <a:pt x="-1191" y="111442"/>
                    <a:pt x="-1191" y="68580"/>
                    <a:pt x="32147" y="31433"/>
                  </a:cubicBezTo>
                  <a:cubicBezTo>
                    <a:pt x="63579" y="-953"/>
                    <a:pt x="115967" y="-953"/>
                    <a:pt x="147399" y="314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d-ID"/>
            </a:p>
          </p:txBody>
        </p:sp>
        <p:sp>
          <p:nvSpPr>
            <p:cNvPr id="51" name="Freeform: Shape 11">
              <a:extLst>
                <a:ext uri="{FF2B5EF4-FFF2-40B4-BE49-F238E27FC236}">
                  <a16:creationId xmlns:a16="http://schemas.microsoft.com/office/drawing/2014/main" id="{2E2C2BF4-3125-DCC9-735D-BDDB49ACBC92}"/>
                </a:ext>
              </a:extLst>
            </p:cNvPr>
            <p:cNvSpPr/>
            <p:nvPr/>
          </p:nvSpPr>
          <p:spPr>
            <a:xfrm>
              <a:off x="5069602" y="3415506"/>
              <a:ext cx="114300" cy="123825"/>
            </a:xfrm>
            <a:custGeom>
              <a:avLst/>
              <a:gdLst>
                <a:gd name="connsiteX0" fmla="*/ 93583 w 114300"/>
                <a:gd name="connsiteY0" fmla="*/ 21431 h 123825"/>
                <a:gd name="connsiteX1" fmla="*/ 93583 w 114300"/>
                <a:gd name="connsiteY1" fmla="*/ 107156 h 123825"/>
                <a:gd name="connsiteX2" fmla="*/ 19288 w 114300"/>
                <a:gd name="connsiteY2" fmla="*/ 107156 h 123825"/>
                <a:gd name="connsiteX3" fmla="*/ 19288 w 114300"/>
                <a:gd name="connsiteY3" fmla="*/ 21431 h 123825"/>
                <a:gd name="connsiteX4" fmla="*/ 93583 w 114300"/>
                <a:gd name="connsiteY4" fmla="*/ 21431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123825">
                  <a:moveTo>
                    <a:pt x="93583" y="21431"/>
                  </a:moveTo>
                  <a:cubicBezTo>
                    <a:pt x="117396" y="45244"/>
                    <a:pt x="117396" y="80486"/>
                    <a:pt x="93583" y="107156"/>
                  </a:cubicBezTo>
                  <a:cubicBezTo>
                    <a:pt x="77391" y="123349"/>
                    <a:pt x="43101" y="123349"/>
                    <a:pt x="19288" y="107156"/>
                  </a:cubicBezTo>
                  <a:cubicBezTo>
                    <a:pt x="3096" y="80486"/>
                    <a:pt x="3096" y="46196"/>
                    <a:pt x="19288" y="21431"/>
                  </a:cubicBezTo>
                  <a:cubicBezTo>
                    <a:pt x="42148" y="2381"/>
                    <a:pt x="77391" y="2381"/>
                    <a:pt x="93583" y="214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d-ID"/>
            </a:p>
          </p:txBody>
        </p:sp>
        <p:sp>
          <p:nvSpPr>
            <p:cNvPr id="52" name="Freeform: Shape 12">
              <a:extLst>
                <a:ext uri="{FF2B5EF4-FFF2-40B4-BE49-F238E27FC236}">
                  <a16:creationId xmlns:a16="http://schemas.microsoft.com/office/drawing/2014/main" id="{8AC49E2B-8E79-B456-7E30-2E6F4A1AE383}"/>
                </a:ext>
              </a:extLst>
            </p:cNvPr>
            <p:cNvSpPr/>
            <p:nvPr/>
          </p:nvSpPr>
          <p:spPr>
            <a:xfrm>
              <a:off x="5195094" y="3541236"/>
              <a:ext cx="85725" cy="95250"/>
            </a:xfrm>
            <a:custGeom>
              <a:avLst/>
              <a:gdLst>
                <a:gd name="connsiteX0" fmla="*/ 74771 w 85725"/>
                <a:gd name="connsiteY0" fmla="*/ 12859 h 95250"/>
                <a:gd name="connsiteX1" fmla="*/ 74771 w 85725"/>
                <a:gd name="connsiteY1" fmla="*/ 82391 h 95250"/>
                <a:gd name="connsiteX2" fmla="*/ 21431 w 85725"/>
                <a:gd name="connsiteY2" fmla="*/ 82391 h 95250"/>
                <a:gd name="connsiteX3" fmla="*/ 21431 w 85725"/>
                <a:gd name="connsiteY3" fmla="*/ 12859 h 95250"/>
                <a:gd name="connsiteX4" fmla="*/ 74771 w 85725"/>
                <a:gd name="connsiteY4" fmla="*/ 12859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95250">
                  <a:moveTo>
                    <a:pt x="74771" y="12859"/>
                  </a:moveTo>
                  <a:cubicBezTo>
                    <a:pt x="89059" y="34766"/>
                    <a:pt x="89059" y="61436"/>
                    <a:pt x="74771" y="82391"/>
                  </a:cubicBezTo>
                  <a:cubicBezTo>
                    <a:pt x="57626" y="90964"/>
                    <a:pt x="24289" y="90964"/>
                    <a:pt x="21431" y="82391"/>
                  </a:cubicBezTo>
                  <a:cubicBezTo>
                    <a:pt x="2381" y="61436"/>
                    <a:pt x="2381" y="34766"/>
                    <a:pt x="21431" y="12859"/>
                  </a:cubicBezTo>
                  <a:cubicBezTo>
                    <a:pt x="24289" y="5239"/>
                    <a:pt x="57626" y="5239"/>
                    <a:pt x="74771" y="128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d-ID"/>
            </a:p>
          </p:txBody>
        </p:sp>
        <p:sp>
          <p:nvSpPr>
            <p:cNvPr id="53" name="Freeform: Shape 13">
              <a:extLst>
                <a:ext uri="{FF2B5EF4-FFF2-40B4-BE49-F238E27FC236}">
                  <a16:creationId xmlns:a16="http://schemas.microsoft.com/office/drawing/2014/main" id="{F00D1C79-EA0A-1575-6BFB-97638A3D0ECE}"/>
                </a:ext>
              </a:extLst>
            </p:cNvPr>
            <p:cNvSpPr/>
            <p:nvPr/>
          </p:nvSpPr>
          <p:spPr>
            <a:xfrm>
              <a:off x="4420473" y="2769711"/>
              <a:ext cx="285750" cy="295275"/>
            </a:xfrm>
            <a:custGeom>
              <a:avLst/>
              <a:gdLst>
                <a:gd name="connsiteX0" fmla="*/ 246459 w 285750"/>
                <a:gd name="connsiteY0" fmla="*/ 47149 h 295275"/>
                <a:gd name="connsiteX1" fmla="*/ 246459 w 285750"/>
                <a:gd name="connsiteY1" fmla="*/ 247174 h 295275"/>
                <a:gd name="connsiteX2" fmla="*/ 49292 w 285750"/>
                <a:gd name="connsiteY2" fmla="*/ 247174 h 295275"/>
                <a:gd name="connsiteX3" fmla="*/ 49292 w 285750"/>
                <a:gd name="connsiteY3" fmla="*/ 47149 h 295275"/>
                <a:gd name="connsiteX4" fmla="*/ 246459 w 285750"/>
                <a:gd name="connsiteY4" fmla="*/ 47149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0" h="295275">
                  <a:moveTo>
                    <a:pt x="246459" y="47149"/>
                  </a:moveTo>
                  <a:cubicBezTo>
                    <a:pt x="299799" y="106204"/>
                    <a:pt x="299799" y="186214"/>
                    <a:pt x="246459" y="247174"/>
                  </a:cubicBezTo>
                  <a:cubicBezTo>
                    <a:pt x="189309" y="305276"/>
                    <a:pt x="99774" y="305276"/>
                    <a:pt x="49292" y="247174"/>
                  </a:cubicBezTo>
                  <a:cubicBezTo>
                    <a:pt x="-6906" y="185261"/>
                    <a:pt x="-6906" y="105251"/>
                    <a:pt x="49292" y="47149"/>
                  </a:cubicBezTo>
                  <a:cubicBezTo>
                    <a:pt x="99774" y="-6191"/>
                    <a:pt x="189309" y="-6191"/>
                    <a:pt x="246459" y="471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d-ID"/>
            </a:p>
          </p:txBody>
        </p:sp>
      </p:grpSp>
      <p:sp>
        <p:nvSpPr>
          <p:cNvPr id="38" name="Freeform: Shape 14">
            <a:extLst>
              <a:ext uri="{FF2B5EF4-FFF2-40B4-BE49-F238E27FC236}">
                <a16:creationId xmlns:a16="http://schemas.microsoft.com/office/drawing/2014/main" id="{479C280C-74BB-6C66-1B35-B550CCA60DF8}"/>
              </a:ext>
            </a:extLst>
          </p:cNvPr>
          <p:cNvSpPr/>
          <p:nvPr/>
        </p:nvSpPr>
        <p:spPr>
          <a:xfrm rot="5400000">
            <a:off x="5529722" y="2144269"/>
            <a:ext cx="1406986" cy="1627689"/>
          </a:xfrm>
          <a:custGeom>
            <a:avLst/>
            <a:gdLst>
              <a:gd name="connsiteX0" fmla="*/ 1404027 w 1406985"/>
              <a:gd name="connsiteY0" fmla="*/ 718755 h 1627689"/>
              <a:gd name="connsiteX1" fmla="*/ 722604 w 1406985"/>
              <a:gd name="connsiteY1" fmla="*/ 15262 h 1627689"/>
              <a:gd name="connsiteX2" fmla="*/ 14973 w 1406985"/>
              <a:gd name="connsiteY2" fmla="*/ 692547 h 1627689"/>
              <a:gd name="connsiteX3" fmla="*/ 592941 w 1406985"/>
              <a:gd name="connsiteY3" fmla="*/ 1387763 h 1627689"/>
              <a:gd name="connsiteX4" fmla="*/ 708810 w 1406985"/>
              <a:gd name="connsiteY4" fmla="*/ 1615364 h 1627689"/>
              <a:gd name="connsiteX5" fmla="*/ 827438 w 1406985"/>
              <a:gd name="connsiteY5" fmla="*/ 1387763 h 1627689"/>
              <a:gd name="connsiteX6" fmla="*/ 1404027 w 1406985"/>
              <a:gd name="connsiteY6" fmla="*/ 718755 h 1627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6985" h="1627689">
                <a:moveTo>
                  <a:pt x="1404027" y="718755"/>
                </a:moveTo>
                <a:cubicBezTo>
                  <a:pt x="1417821" y="338041"/>
                  <a:pt x="1101939" y="23539"/>
                  <a:pt x="722604" y="15262"/>
                </a:cubicBezTo>
                <a:cubicBezTo>
                  <a:pt x="344649" y="4227"/>
                  <a:pt x="28767" y="310454"/>
                  <a:pt x="14973" y="692547"/>
                </a:cubicBezTo>
                <a:cubicBezTo>
                  <a:pt x="14973" y="1041534"/>
                  <a:pt x="266024" y="1327070"/>
                  <a:pt x="592941" y="1387763"/>
                </a:cubicBezTo>
                <a:lnTo>
                  <a:pt x="708810" y="1615364"/>
                </a:lnTo>
                <a:lnTo>
                  <a:pt x="827438" y="1387763"/>
                </a:lnTo>
                <a:cubicBezTo>
                  <a:pt x="1150218" y="1336726"/>
                  <a:pt x="1404027" y="1058087"/>
                  <a:pt x="1404027" y="718755"/>
                </a:cubicBezTo>
                <a:close/>
              </a:path>
            </a:pathLst>
          </a:custGeom>
          <a:solidFill>
            <a:srgbClr val="4AD24A"/>
          </a:solidFill>
          <a:ln w="13786" cap="flat">
            <a:noFill/>
            <a:prstDash val="solid"/>
            <a:miter/>
          </a:ln>
        </p:spPr>
        <p:txBody>
          <a:bodyPr rtlCol="0" anchor="ctr"/>
          <a:lstStyle/>
          <a:p>
            <a:endParaRPr lang="id-ID" dirty="0"/>
          </a:p>
        </p:txBody>
      </p:sp>
      <p:grpSp>
        <p:nvGrpSpPr>
          <p:cNvPr id="39" name="Graphic 9">
            <a:extLst>
              <a:ext uri="{FF2B5EF4-FFF2-40B4-BE49-F238E27FC236}">
                <a16:creationId xmlns:a16="http://schemas.microsoft.com/office/drawing/2014/main" id="{2DC4EBB0-95B3-3D57-425D-B39BDC4FB0C6}"/>
              </a:ext>
            </a:extLst>
          </p:cNvPr>
          <p:cNvGrpSpPr/>
          <p:nvPr/>
        </p:nvGrpSpPr>
        <p:grpSpPr>
          <a:xfrm rot="8100000">
            <a:off x="8042033" y="2534710"/>
            <a:ext cx="857250" cy="857250"/>
            <a:chOff x="4427855" y="2776855"/>
            <a:chExt cx="857250" cy="857250"/>
          </a:xfrm>
          <a:solidFill>
            <a:schemeClr val="accent4"/>
          </a:solidFill>
        </p:grpSpPr>
        <p:sp>
          <p:nvSpPr>
            <p:cNvPr id="44" name="Freeform: Shape 16">
              <a:extLst>
                <a:ext uri="{FF2B5EF4-FFF2-40B4-BE49-F238E27FC236}">
                  <a16:creationId xmlns:a16="http://schemas.microsoft.com/office/drawing/2014/main" id="{BB777E33-E372-6A95-9254-F40DE3BC5179}"/>
                </a:ext>
              </a:extLst>
            </p:cNvPr>
            <p:cNvSpPr/>
            <p:nvPr/>
          </p:nvSpPr>
          <p:spPr>
            <a:xfrm>
              <a:off x="4680268" y="3036649"/>
              <a:ext cx="228600" cy="228600"/>
            </a:xfrm>
            <a:custGeom>
              <a:avLst/>
              <a:gdLst>
                <a:gd name="connsiteX0" fmla="*/ 192405 w 228600"/>
                <a:gd name="connsiteY0" fmla="*/ 39291 h 228600"/>
                <a:gd name="connsiteX1" fmla="*/ 192405 w 228600"/>
                <a:gd name="connsiteY1" fmla="*/ 185976 h 228600"/>
                <a:gd name="connsiteX2" fmla="*/ 40005 w 228600"/>
                <a:gd name="connsiteY2" fmla="*/ 185976 h 228600"/>
                <a:gd name="connsiteX3" fmla="*/ 40005 w 228600"/>
                <a:gd name="connsiteY3" fmla="*/ 39291 h 228600"/>
                <a:gd name="connsiteX4" fmla="*/ 192405 w 228600"/>
                <a:gd name="connsiteY4" fmla="*/ 39291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28600">
                  <a:moveTo>
                    <a:pt x="192405" y="39291"/>
                  </a:moveTo>
                  <a:cubicBezTo>
                    <a:pt x="239077" y="73581"/>
                    <a:pt x="239077" y="145971"/>
                    <a:pt x="192405" y="185976"/>
                  </a:cubicBezTo>
                  <a:cubicBezTo>
                    <a:pt x="151448" y="234553"/>
                    <a:pt x="88582" y="234553"/>
                    <a:pt x="40005" y="185976"/>
                  </a:cubicBezTo>
                  <a:cubicBezTo>
                    <a:pt x="-3810" y="145971"/>
                    <a:pt x="-3810" y="73581"/>
                    <a:pt x="40005" y="39291"/>
                  </a:cubicBezTo>
                  <a:cubicBezTo>
                    <a:pt x="88582" y="-3572"/>
                    <a:pt x="151448" y="-3572"/>
                    <a:pt x="192405" y="392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d-ID"/>
            </a:p>
          </p:txBody>
        </p:sp>
        <p:sp>
          <p:nvSpPr>
            <p:cNvPr id="45" name="Freeform: Shape 17">
              <a:extLst>
                <a:ext uri="{FF2B5EF4-FFF2-40B4-BE49-F238E27FC236}">
                  <a16:creationId xmlns:a16="http://schemas.microsoft.com/office/drawing/2014/main" id="{FBE7685B-EE3A-DBF7-6B1E-33ACA51D7B84}"/>
                </a:ext>
              </a:extLst>
            </p:cNvPr>
            <p:cNvSpPr/>
            <p:nvPr/>
          </p:nvSpPr>
          <p:spPr>
            <a:xfrm>
              <a:off x="4891008" y="3239770"/>
              <a:ext cx="171450" cy="171450"/>
            </a:xfrm>
            <a:custGeom>
              <a:avLst/>
              <a:gdLst>
                <a:gd name="connsiteX0" fmla="*/ 147399 w 171450"/>
                <a:gd name="connsiteY0" fmla="*/ 31433 h 171450"/>
                <a:gd name="connsiteX1" fmla="*/ 147399 w 171450"/>
                <a:gd name="connsiteY1" fmla="*/ 148590 h 171450"/>
                <a:gd name="connsiteX2" fmla="*/ 32147 w 171450"/>
                <a:gd name="connsiteY2" fmla="*/ 148590 h 171450"/>
                <a:gd name="connsiteX3" fmla="*/ 32147 w 171450"/>
                <a:gd name="connsiteY3" fmla="*/ 31433 h 171450"/>
                <a:gd name="connsiteX4" fmla="*/ 147399 w 171450"/>
                <a:gd name="connsiteY4" fmla="*/ 31433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450" h="171450">
                  <a:moveTo>
                    <a:pt x="147399" y="31433"/>
                  </a:moveTo>
                  <a:cubicBezTo>
                    <a:pt x="180737" y="68580"/>
                    <a:pt x="180737" y="111442"/>
                    <a:pt x="147399" y="148590"/>
                  </a:cubicBezTo>
                  <a:cubicBezTo>
                    <a:pt x="115014" y="178118"/>
                    <a:pt x="63579" y="178118"/>
                    <a:pt x="32147" y="148590"/>
                  </a:cubicBezTo>
                  <a:cubicBezTo>
                    <a:pt x="-1191" y="111442"/>
                    <a:pt x="-1191" y="68580"/>
                    <a:pt x="32147" y="31433"/>
                  </a:cubicBezTo>
                  <a:cubicBezTo>
                    <a:pt x="63579" y="-953"/>
                    <a:pt x="115967" y="-953"/>
                    <a:pt x="147399" y="314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d-ID"/>
            </a:p>
          </p:txBody>
        </p:sp>
        <p:sp>
          <p:nvSpPr>
            <p:cNvPr id="46" name="Freeform: Shape 18">
              <a:extLst>
                <a:ext uri="{FF2B5EF4-FFF2-40B4-BE49-F238E27FC236}">
                  <a16:creationId xmlns:a16="http://schemas.microsoft.com/office/drawing/2014/main" id="{CE58B30C-73B5-89CD-ACDB-3CA69046ABA7}"/>
                </a:ext>
              </a:extLst>
            </p:cNvPr>
            <p:cNvSpPr/>
            <p:nvPr/>
          </p:nvSpPr>
          <p:spPr>
            <a:xfrm>
              <a:off x="5069602" y="3415506"/>
              <a:ext cx="114300" cy="123825"/>
            </a:xfrm>
            <a:custGeom>
              <a:avLst/>
              <a:gdLst>
                <a:gd name="connsiteX0" fmla="*/ 93583 w 114300"/>
                <a:gd name="connsiteY0" fmla="*/ 21431 h 123825"/>
                <a:gd name="connsiteX1" fmla="*/ 93583 w 114300"/>
                <a:gd name="connsiteY1" fmla="*/ 107156 h 123825"/>
                <a:gd name="connsiteX2" fmla="*/ 19288 w 114300"/>
                <a:gd name="connsiteY2" fmla="*/ 107156 h 123825"/>
                <a:gd name="connsiteX3" fmla="*/ 19288 w 114300"/>
                <a:gd name="connsiteY3" fmla="*/ 21431 h 123825"/>
                <a:gd name="connsiteX4" fmla="*/ 93583 w 114300"/>
                <a:gd name="connsiteY4" fmla="*/ 21431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123825">
                  <a:moveTo>
                    <a:pt x="93583" y="21431"/>
                  </a:moveTo>
                  <a:cubicBezTo>
                    <a:pt x="117396" y="45244"/>
                    <a:pt x="117396" y="80486"/>
                    <a:pt x="93583" y="107156"/>
                  </a:cubicBezTo>
                  <a:cubicBezTo>
                    <a:pt x="77391" y="123349"/>
                    <a:pt x="43101" y="123349"/>
                    <a:pt x="19288" y="107156"/>
                  </a:cubicBezTo>
                  <a:cubicBezTo>
                    <a:pt x="3096" y="80486"/>
                    <a:pt x="3096" y="46196"/>
                    <a:pt x="19288" y="21431"/>
                  </a:cubicBezTo>
                  <a:cubicBezTo>
                    <a:pt x="42148" y="2381"/>
                    <a:pt x="77391" y="2381"/>
                    <a:pt x="93583" y="214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d-ID"/>
            </a:p>
          </p:txBody>
        </p:sp>
        <p:sp>
          <p:nvSpPr>
            <p:cNvPr id="47" name="Freeform: Shape 19">
              <a:extLst>
                <a:ext uri="{FF2B5EF4-FFF2-40B4-BE49-F238E27FC236}">
                  <a16:creationId xmlns:a16="http://schemas.microsoft.com/office/drawing/2014/main" id="{47551F69-9DC8-22B9-D39B-280C38B123AE}"/>
                </a:ext>
              </a:extLst>
            </p:cNvPr>
            <p:cNvSpPr/>
            <p:nvPr/>
          </p:nvSpPr>
          <p:spPr>
            <a:xfrm>
              <a:off x="5195094" y="3541236"/>
              <a:ext cx="85725" cy="95250"/>
            </a:xfrm>
            <a:custGeom>
              <a:avLst/>
              <a:gdLst>
                <a:gd name="connsiteX0" fmla="*/ 74771 w 85725"/>
                <a:gd name="connsiteY0" fmla="*/ 12859 h 95250"/>
                <a:gd name="connsiteX1" fmla="*/ 74771 w 85725"/>
                <a:gd name="connsiteY1" fmla="*/ 82391 h 95250"/>
                <a:gd name="connsiteX2" fmla="*/ 21431 w 85725"/>
                <a:gd name="connsiteY2" fmla="*/ 82391 h 95250"/>
                <a:gd name="connsiteX3" fmla="*/ 21431 w 85725"/>
                <a:gd name="connsiteY3" fmla="*/ 12859 h 95250"/>
                <a:gd name="connsiteX4" fmla="*/ 74771 w 85725"/>
                <a:gd name="connsiteY4" fmla="*/ 12859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95250">
                  <a:moveTo>
                    <a:pt x="74771" y="12859"/>
                  </a:moveTo>
                  <a:cubicBezTo>
                    <a:pt x="89059" y="34766"/>
                    <a:pt x="89059" y="61436"/>
                    <a:pt x="74771" y="82391"/>
                  </a:cubicBezTo>
                  <a:cubicBezTo>
                    <a:pt x="57626" y="90964"/>
                    <a:pt x="24289" y="90964"/>
                    <a:pt x="21431" y="82391"/>
                  </a:cubicBezTo>
                  <a:cubicBezTo>
                    <a:pt x="2381" y="61436"/>
                    <a:pt x="2381" y="34766"/>
                    <a:pt x="21431" y="12859"/>
                  </a:cubicBezTo>
                  <a:cubicBezTo>
                    <a:pt x="24289" y="5239"/>
                    <a:pt x="57626" y="5239"/>
                    <a:pt x="74771" y="128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d-ID"/>
            </a:p>
          </p:txBody>
        </p:sp>
        <p:sp>
          <p:nvSpPr>
            <p:cNvPr id="48" name="Freeform: Shape 20">
              <a:extLst>
                <a:ext uri="{FF2B5EF4-FFF2-40B4-BE49-F238E27FC236}">
                  <a16:creationId xmlns:a16="http://schemas.microsoft.com/office/drawing/2014/main" id="{6C3A6D1A-78FA-51C5-719A-56D4C617BD7E}"/>
                </a:ext>
              </a:extLst>
            </p:cNvPr>
            <p:cNvSpPr/>
            <p:nvPr/>
          </p:nvSpPr>
          <p:spPr>
            <a:xfrm>
              <a:off x="4420473" y="2769711"/>
              <a:ext cx="285750" cy="295275"/>
            </a:xfrm>
            <a:custGeom>
              <a:avLst/>
              <a:gdLst>
                <a:gd name="connsiteX0" fmla="*/ 246459 w 285750"/>
                <a:gd name="connsiteY0" fmla="*/ 47149 h 295275"/>
                <a:gd name="connsiteX1" fmla="*/ 246459 w 285750"/>
                <a:gd name="connsiteY1" fmla="*/ 247174 h 295275"/>
                <a:gd name="connsiteX2" fmla="*/ 49292 w 285750"/>
                <a:gd name="connsiteY2" fmla="*/ 247174 h 295275"/>
                <a:gd name="connsiteX3" fmla="*/ 49292 w 285750"/>
                <a:gd name="connsiteY3" fmla="*/ 47149 h 295275"/>
                <a:gd name="connsiteX4" fmla="*/ 246459 w 285750"/>
                <a:gd name="connsiteY4" fmla="*/ 47149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0" h="295275">
                  <a:moveTo>
                    <a:pt x="246459" y="47149"/>
                  </a:moveTo>
                  <a:cubicBezTo>
                    <a:pt x="299799" y="106204"/>
                    <a:pt x="299799" y="186214"/>
                    <a:pt x="246459" y="247174"/>
                  </a:cubicBezTo>
                  <a:cubicBezTo>
                    <a:pt x="189309" y="305276"/>
                    <a:pt x="99774" y="305276"/>
                    <a:pt x="49292" y="247174"/>
                  </a:cubicBezTo>
                  <a:cubicBezTo>
                    <a:pt x="-6906" y="185261"/>
                    <a:pt x="-6906" y="105251"/>
                    <a:pt x="49292" y="47149"/>
                  </a:cubicBezTo>
                  <a:cubicBezTo>
                    <a:pt x="99774" y="-6191"/>
                    <a:pt x="189309" y="-6191"/>
                    <a:pt x="246459" y="471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d-ID"/>
            </a:p>
          </p:txBody>
        </p:sp>
      </p:grpSp>
      <p:sp>
        <p:nvSpPr>
          <p:cNvPr id="40" name="Freeform: Shape 21">
            <a:extLst>
              <a:ext uri="{FF2B5EF4-FFF2-40B4-BE49-F238E27FC236}">
                <a16:creationId xmlns:a16="http://schemas.microsoft.com/office/drawing/2014/main" id="{33057CEE-336A-99D4-A7BF-795150C842F7}"/>
              </a:ext>
            </a:extLst>
          </p:cNvPr>
          <p:cNvSpPr/>
          <p:nvPr/>
        </p:nvSpPr>
        <p:spPr>
          <a:xfrm rot="5400000">
            <a:off x="9265756" y="2144270"/>
            <a:ext cx="1406986" cy="1627689"/>
          </a:xfrm>
          <a:custGeom>
            <a:avLst/>
            <a:gdLst>
              <a:gd name="connsiteX0" fmla="*/ 1404027 w 1406985"/>
              <a:gd name="connsiteY0" fmla="*/ 718755 h 1627689"/>
              <a:gd name="connsiteX1" fmla="*/ 722604 w 1406985"/>
              <a:gd name="connsiteY1" fmla="*/ 15262 h 1627689"/>
              <a:gd name="connsiteX2" fmla="*/ 14973 w 1406985"/>
              <a:gd name="connsiteY2" fmla="*/ 692547 h 1627689"/>
              <a:gd name="connsiteX3" fmla="*/ 592941 w 1406985"/>
              <a:gd name="connsiteY3" fmla="*/ 1387763 h 1627689"/>
              <a:gd name="connsiteX4" fmla="*/ 708810 w 1406985"/>
              <a:gd name="connsiteY4" fmla="*/ 1615364 h 1627689"/>
              <a:gd name="connsiteX5" fmla="*/ 827438 w 1406985"/>
              <a:gd name="connsiteY5" fmla="*/ 1387763 h 1627689"/>
              <a:gd name="connsiteX6" fmla="*/ 1404027 w 1406985"/>
              <a:gd name="connsiteY6" fmla="*/ 718755 h 1627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6985" h="1627689">
                <a:moveTo>
                  <a:pt x="1404027" y="718755"/>
                </a:moveTo>
                <a:cubicBezTo>
                  <a:pt x="1417821" y="338041"/>
                  <a:pt x="1101939" y="23539"/>
                  <a:pt x="722604" y="15262"/>
                </a:cubicBezTo>
                <a:cubicBezTo>
                  <a:pt x="344649" y="4227"/>
                  <a:pt x="28767" y="310454"/>
                  <a:pt x="14973" y="692547"/>
                </a:cubicBezTo>
                <a:cubicBezTo>
                  <a:pt x="14973" y="1041534"/>
                  <a:pt x="266024" y="1327070"/>
                  <a:pt x="592941" y="1387763"/>
                </a:cubicBezTo>
                <a:lnTo>
                  <a:pt x="708810" y="1615364"/>
                </a:lnTo>
                <a:lnTo>
                  <a:pt x="827438" y="1387763"/>
                </a:lnTo>
                <a:cubicBezTo>
                  <a:pt x="1150218" y="1336726"/>
                  <a:pt x="1404027" y="1058087"/>
                  <a:pt x="1404027" y="718755"/>
                </a:cubicBezTo>
                <a:close/>
              </a:path>
            </a:pathLst>
          </a:custGeom>
          <a:solidFill>
            <a:schemeClr val="accent4"/>
          </a:solidFill>
          <a:ln w="13786" cap="flat">
            <a:noFill/>
            <a:prstDash val="solid"/>
            <a:miter/>
          </a:ln>
        </p:spPr>
        <p:txBody>
          <a:bodyPr rtlCol="0" anchor="ctr"/>
          <a:lstStyle/>
          <a:p>
            <a:endParaRPr lang="id-ID"/>
          </a:p>
        </p:txBody>
      </p:sp>
      <p:sp>
        <p:nvSpPr>
          <p:cNvPr id="41" name="Google Shape;2084;p97">
            <a:extLst>
              <a:ext uri="{FF2B5EF4-FFF2-40B4-BE49-F238E27FC236}">
                <a16:creationId xmlns:a16="http://schemas.microsoft.com/office/drawing/2014/main" id="{D1E6DC7A-919C-4CD7-9AE7-BBE8DC2CB974}"/>
              </a:ext>
            </a:extLst>
          </p:cNvPr>
          <p:cNvSpPr/>
          <p:nvPr/>
        </p:nvSpPr>
        <p:spPr>
          <a:xfrm>
            <a:off x="9827187" y="2703642"/>
            <a:ext cx="569180" cy="569180"/>
          </a:xfrm>
          <a:custGeom>
            <a:avLst/>
            <a:gdLst/>
            <a:ahLst/>
            <a:cxnLst/>
            <a:rect l="l" t="t" r="r" b="b"/>
            <a:pathLst>
              <a:path w="1286" h="1286" extrusionOk="0">
                <a:moveTo>
                  <a:pt x="935" y="700"/>
                </a:moveTo>
                <a:cubicBezTo>
                  <a:pt x="935" y="766"/>
                  <a:pt x="881" y="818"/>
                  <a:pt x="818" y="818"/>
                </a:cubicBezTo>
                <a:lnTo>
                  <a:pt x="585" y="818"/>
                </a:lnTo>
                <a:lnTo>
                  <a:pt x="585" y="700"/>
                </a:lnTo>
                <a:lnTo>
                  <a:pt x="818" y="700"/>
                </a:lnTo>
                <a:lnTo>
                  <a:pt x="818" y="585"/>
                </a:lnTo>
                <a:lnTo>
                  <a:pt x="700" y="585"/>
                </a:lnTo>
                <a:lnTo>
                  <a:pt x="700" y="468"/>
                </a:lnTo>
                <a:lnTo>
                  <a:pt x="818" y="468"/>
                </a:lnTo>
                <a:lnTo>
                  <a:pt x="818" y="350"/>
                </a:lnTo>
                <a:lnTo>
                  <a:pt x="585" y="350"/>
                </a:lnTo>
                <a:lnTo>
                  <a:pt x="585" y="236"/>
                </a:lnTo>
                <a:lnTo>
                  <a:pt x="818" y="236"/>
                </a:lnTo>
                <a:cubicBezTo>
                  <a:pt x="881" y="236"/>
                  <a:pt x="935" y="285"/>
                  <a:pt x="935" y="350"/>
                </a:cubicBezTo>
                <a:lnTo>
                  <a:pt x="935" y="438"/>
                </a:lnTo>
                <a:cubicBezTo>
                  <a:pt x="935" y="487"/>
                  <a:pt x="897" y="525"/>
                  <a:pt x="848" y="525"/>
                </a:cubicBezTo>
                <a:cubicBezTo>
                  <a:pt x="897" y="525"/>
                  <a:pt x="935" y="564"/>
                  <a:pt x="935" y="613"/>
                </a:cubicBezTo>
                <a:lnTo>
                  <a:pt x="935" y="700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2085;p97">
            <a:extLst>
              <a:ext uri="{FF2B5EF4-FFF2-40B4-BE49-F238E27FC236}">
                <a16:creationId xmlns:a16="http://schemas.microsoft.com/office/drawing/2014/main" id="{444C0B93-B68D-177F-B7E9-A30BC7F60EC9}"/>
              </a:ext>
            </a:extLst>
          </p:cNvPr>
          <p:cNvSpPr/>
          <p:nvPr/>
        </p:nvSpPr>
        <p:spPr>
          <a:xfrm>
            <a:off x="6021149" y="2712084"/>
            <a:ext cx="569180" cy="569180"/>
          </a:xfrm>
          <a:custGeom>
            <a:avLst/>
            <a:gdLst/>
            <a:ahLst/>
            <a:cxnLst/>
            <a:rect l="l" t="t" r="r" b="b"/>
            <a:pathLst>
              <a:path w="1286" h="1286" extrusionOk="0">
                <a:moveTo>
                  <a:pt x="935" y="700"/>
                </a:moveTo>
                <a:lnTo>
                  <a:pt x="935" y="818"/>
                </a:lnTo>
                <a:lnTo>
                  <a:pt x="585" y="818"/>
                </a:lnTo>
                <a:lnTo>
                  <a:pt x="585" y="585"/>
                </a:lnTo>
                <a:cubicBezTo>
                  <a:pt x="585" y="520"/>
                  <a:pt x="637" y="468"/>
                  <a:pt x="700" y="468"/>
                </a:cubicBezTo>
                <a:lnTo>
                  <a:pt x="817" y="468"/>
                </a:lnTo>
                <a:lnTo>
                  <a:pt x="817" y="350"/>
                </a:lnTo>
                <a:lnTo>
                  <a:pt x="585" y="350"/>
                </a:lnTo>
                <a:lnTo>
                  <a:pt x="585" y="236"/>
                </a:lnTo>
                <a:lnTo>
                  <a:pt x="817" y="236"/>
                </a:lnTo>
                <a:cubicBezTo>
                  <a:pt x="880" y="236"/>
                  <a:pt x="935" y="285"/>
                  <a:pt x="935" y="350"/>
                </a:cubicBezTo>
                <a:lnTo>
                  <a:pt x="935" y="468"/>
                </a:lnTo>
                <a:cubicBezTo>
                  <a:pt x="935" y="534"/>
                  <a:pt x="880" y="585"/>
                  <a:pt x="817" y="585"/>
                </a:cubicBezTo>
                <a:lnTo>
                  <a:pt x="700" y="585"/>
                </a:lnTo>
                <a:lnTo>
                  <a:pt x="700" y="700"/>
                </a:lnTo>
                <a:lnTo>
                  <a:pt x="935" y="700"/>
                </a:lnTo>
                <a:close/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117" y="235"/>
                </a:moveTo>
                <a:lnTo>
                  <a:pt x="117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1"/>
                  <a:pt x="0" y="1168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2086;p97">
            <a:extLst>
              <a:ext uri="{FF2B5EF4-FFF2-40B4-BE49-F238E27FC236}">
                <a16:creationId xmlns:a16="http://schemas.microsoft.com/office/drawing/2014/main" id="{D316CDEE-E2F1-6DFD-6314-872F0273CB25}"/>
              </a:ext>
            </a:extLst>
          </p:cNvPr>
          <p:cNvSpPr/>
          <p:nvPr/>
        </p:nvSpPr>
        <p:spPr>
          <a:xfrm>
            <a:off x="2520448" y="2685773"/>
            <a:ext cx="569180" cy="569180"/>
          </a:xfrm>
          <a:custGeom>
            <a:avLst/>
            <a:gdLst/>
            <a:ahLst/>
            <a:cxnLst/>
            <a:rect l="l" t="t" r="r" b="b"/>
            <a:pathLst>
              <a:path w="1286" h="1286" extrusionOk="0"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  <a:moveTo>
                  <a:pt x="760" y="818"/>
                </a:moveTo>
                <a:lnTo>
                  <a:pt x="760" y="350"/>
                </a:lnTo>
                <a:lnTo>
                  <a:pt x="643" y="350"/>
                </a:lnTo>
                <a:lnTo>
                  <a:pt x="643" y="235"/>
                </a:lnTo>
                <a:lnTo>
                  <a:pt x="875" y="235"/>
                </a:lnTo>
                <a:lnTo>
                  <a:pt x="875" y="818"/>
                </a:lnTo>
                <a:lnTo>
                  <a:pt x="760" y="818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641D69C-A54C-E78E-390B-2556572A7BB4}"/>
              </a:ext>
            </a:extLst>
          </p:cNvPr>
          <p:cNvSpPr txBox="1"/>
          <p:nvPr/>
        </p:nvSpPr>
        <p:spPr>
          <a:xfrm>
            <a:off x="517105" y="1587329"/>
            <a:ext cx="35086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Socio-cultural and Infrastructure </a:t>
            </a:r>
          </a:p>
          <a:p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Montserrat SemiBold" panose="00000700000000000000" pitchFamily="50" charset="0"/>
              <a:ea typeface="Lato" charset="0"/>
              <a:cs typeface="Lato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C9CCDCD-F5B8-0847-B78E-BAC7A34180BB}"/>
              </a:ext>
            </a:extLst>
          </p:cNvPr>
          <p:cNvSpPr txBox="1"/>
          <p:nvPr/>
        </p:nvSpPr>
        <p:spPr>
          <a:xfrm>
            <a:off x="481508" y="3797935"/>
            <a:ext cx="3987301" cy="22106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Rapid information exchange with strong networks</a:t>
            </a:r>
          </a:p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Comprehensive data recording and monitoring systems</a:t>
            </a:r>
          </a:p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Transportation</a:t>
            </a:r>
          </a:p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Awareness of social goods and bad</a:t>
            </a:r>
          </a:p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Environmental services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7C75205-737C-150C-9252-CD2BB0B73347}"/>
              </a:ext>
            </a:extLst>
          </p:cNvPr>
          <p:cNvSpPr txBox="1"/>
          <p:nvPr/>
        </p:nvSpPr>
        <p:spPr>
          <a:xfrm>
            <a:off x="4384619" y="1576269"/>
            <a:ext cx="35086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Technologies</a:t>
            </a:r>
          </a:p>
          <a:p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Montserrat SemiBold" panose="00000700000000000000" pitchFamily="50" charset="0"/>
              <a:ea typeface="Lato" charset="0"/>
              <a:cs typeface="Lato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54C3D17-3D90-1C80-B968-9BC3DDBEC607}"/>
              </a:ext>
            </a:extLst>
          </p:cNvPr>
          <p:cNvSpPr txBox="1"/>
          <p:nvPr/>
        </p:nvSpPr>
        <p:spPr>
          <a:xfrm>
            <a:off x="8965466" y="1588963"/>
            <a:ext cx="35086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Business</a:t>
            </a:r>
          </a:p>
          <a:p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Montserrat SemiBold" panose="00000700000000000000" pitchFamily="50" charset="0"/>
              <a:ea typeface="Lato" charset="0"/>
              <a:cs typeface="Lato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F87BDF0-2EAE-FDE0-3976-92C20AE4A986}"/>
              </a:ext>
            </a:extLst>
          </p:cNvPr>
          <p:cNvSpPr txBox="1"/>
          <p:nvPr/>
        </p:nvSpPr>
        <p:spPr>
          <a:xfrm>
            <a:off x="4384619" y="3888297"/>
            <a:ext cx="3707161" cy="9912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Precise biotechnical interventions</a:t>
            </a:r>
          </a:p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‘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Omic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’ (genomic,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phenomic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…) revolution</a:t>
            </a:r>
          </a:p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Rapid diagnostics and analyses tools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6E47364-3122-2319-3676-280D1953FC41}"/>
              </a:ext>
            </a:extLst>
          </p:cNvPr>
          <p:cNvSpPr txBox="1"/>
          <p:nvPr/>
        </p:nvSpPr>
        <p:spPr>
          <a:xfrm>
            <a:off x="8341784" y="3745861"/>
            <a:ext cx="3435441" cy="15951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Markets and marketing systems</a:t>
            </a:r>
          </a:p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Large Artificial Insemination companies willing to invest in innovation and technology </a:t>
            </a:r>
          </a:p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Value addition beyond the farm gate</a:t>
            </a:r>
          </a:p>
        </p:txBody>
      </p:sp>
    </p:spTree>
    <p:extLst>
      <p:ext uri="{BB962C8B-B14F-4D97-AF65-F5344CB8AC3E}">
        <p14:creationId xmlns:p14="http://schemas.microsoft.com/office/powerpoint/2010/main" val="1130753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5EF0A8D5-F2E3-C66A-2BCA-2BD868367C1C}"/>
              </a:ext>
            </a:extLst>
          </p:cNvPr>
          <p:cNvSpPr txBox="1"/>
          <p:nvPr/>
        </p:nvSpPr>
        <p:spPr>
          <a:xfrm>
            <a:off x="684938" y="681394"/>
            <a:ext cx="9661584" cy="418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  <a:spcAft>
                <a:spcPts val="800"/>
              </a:spcAft>
            </a:pPr>
            <a:r>
              <a:rPr lang="en-IN" sz="2800" b="1" dirty="0">
                <a:solidFill>
                  <a:srgbClr val="603813"/>
                </a:solidFill>
                <a:latin typeface="Fira Sans" panose="020B05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Developing countries</a:t>
            </a:r>
            <a:endParaRPr lang="en-IN" sz="2800" b="1" dirty="0">
              <a:solidFill>
                <a:srgbClr val="603813"/>
              </a:solidFill>
              <a:effectLst/>
              <a:latin typeface="Fira Sans" panose="020B05030500000200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A320C19-80F3-888F-3CD8-AC2BFF4FF34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6522" y="5749652"/>
            <a:ext cx="1298561" cy="6035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A979AF3-F9BF-C32C-3B91-EFA19BA97F5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6630" y="1789773"/>
            <a:ext cx="4302085" cy="37008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783C211-4969-A58D-EE95-503EBAEE061F}"/>
              </a:ext>
            </a:extLst>
          </p:cNvPr>
          <p:cNvSpPr txBox="1"/>
          <p:nvPr/>
        </p:nvSpPr>
        <p:spPr>
          <a:xfrm>
            <a:off x="621153" y="1141358"/>
            <a:ext cx="5110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Socio-cultural and Infrastructure</a:t>
            </a:r>
          </a:p>
          <a:p>
            <a:endParaRPr lang="en-US" dirty="0"/>
          </a:p>
        </p:txBody>
      </p:sp>
      <p:sp>
        <p:nvSpPr>
          <p:cNvPr id="13" name="Freeform 7">
            <a:extLst>
              <a:ext uri="{FF2B5EF4-FFF2-40B4-BE49-F238E27FC236}">
                <a16:creationId xmlns:a16="http://schemas.microsoft.com/office/drawing/2014/main" id="{DFF009DC-1B6B-BF96-645F-8D1DC4B93684}"/>
              </a:ext>
            </a:extLst>
          </p:cNvPr>
          <p:cNvSpPr>
            <a:spLocks/>
          </p:cNvSpPr>
          <p:nvPr/>
        </p:nvSpPr>
        <p:spPr bwMode="auto">
          <a:xfrm>
            <a:off x="572009" y="1695356"/>
            <a:ext cx="3630615" cy="4054296"/>
          </a:xfrm>
          <a:custGeom>
            <a:avLst/>
            <a:gdLst>
              <a:gd name="T0" fmla="*/ 9 w 216"/>
              <a:gd name="T1" fmla="*/ 0 h 182"/>
              <a:gd name="T2" fmla="*/ 0 w 216"/>
              <a:gd name="T3" fmla="*/ 9 h 182"/>
              <a:gd name="T4" fmla="*/ 0 w 216"/>
              <a:gd name="T5" fmla="*/ 172 h 182"/>
              <a:gd name="T6" fmla="*/ 9 w 216"/>
              <a:gd name="T7" fmla="*/ 182 h 182"/>
              <a:gd name="T8" fmla="*/ 172 w 216"/>
              <a:gd name="T9" fmla="*/ 182 h 182"/>
              <a:gd name="T10" fmla="*/ 182 w 216"/>
              <a:gd name="T11" fmla="*/ 172 h 182"/>
              <a:gd name="T12" fmla="*/ 182 w 216"/>
              <a:gd name="T13" fmla="*/ 34 h 182"/>
              <a:gd name="T14" fmla="*/ 216 w 216"/>
              <a:gd name="T15" fmla="*/ 0 h 182"/>
              <a:gd name="T16" fmla="*/ 9 w 216"/>
              <a:gd name="T17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6" h="182">
                <a:moveTo>
                  <a:pt x="9" y="0"/>
                </a:moveTo>
                <a:cubicBezTo>
                  <a:pt x="4" y="0"/>
                  <a:pt x="0" y="4"/>
                  <a:pt x="0" y="9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8"/>
                  <a:pt x="4" y="182"/>
                  <a:pt x="9" y="182"/>
                </a:cubicBezTo>
                <a:cubicBezTo>
                  <a:pt x="172" y="182"/>
                  <a:pt x="172" y="182"/>
                  <a:pt x="172" y="182"/>
                </a:cubicBezTo>
                <a:cubicBezTo>
                  <a:pt x="178" y="182"/>
                  <a:pt x="182" y="178"/>
                  <a:pt x="182" y="172"/>
                </a:cubicBezTo>
                <a:cubicBezTo>
                  <a:pt x="182" y="34"/>
                  <a:pt x="182" y="34"/>
                  <a:pt x="182" y="34"/>
                </a:cubicBezTo>
                <a:cubicBezTo>
                  <a:pt x="216" y="0"/>
                  <a:pt x="216" y="0"/>
                  <a:pt x="216" y="0"/>
                </a:cubicBezTo>
                <a:lnTo>
                  <a:pt x="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D742A4-C525-14CC-6270-5675CD11B642}"/>
              </a:ext>
            </a:extLst>
          </p:cNvPr>
          <p:cNvSpPr txBox="1"/>
          <p:nvPr/>
        </p:nvSpPr>
        <p:spPr>
          <a:xfrm>
            <a:off x="614876" y="1888535"/>
            <a:ext cx="2970159" cy="35571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  <a:spcAft>
                <a:spcPts val="800"/>
              </a:spcAft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Increasing human population, expanding demand for products</a:t>
            </a:r>
          </a:p>
          <a:p>
            <a:pPr>
              <a:lnSpc>
                <a:spcPts val="2000"/>
              </a:lnSpc>
              <a:spcAft>
                <a:spcPts val="800"/>
              </a:spcAft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Social obligations and c</a:t>
            </a:r>
            <a:r>
              <a:rPr lang="en-US" sz="14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ultural values associated wit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 animals</a:t>
            </a:r>
          </a:p>
          <a:p>
            <a:pPr>
              <a:lnSpc>
                <a:spcPts val="2000"/>
              </a:lnSpc>
              <a:spcAft>
                <a:spcPts val="800"/>
              </a:spcAft>
            </a:pPr>
            <a:r>
              <a:rPr lang="en-US" sz="14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Movement and exchange of information, knowledge sharing and learning in community groups</a:t>
            </a:r>
          </a:p>
          <a:p>
            <a:pPr>
              <a:lnSpc>
                <a:spcPts val="2000"/>
              </a:lnSpc>
              <a:spcAft>
                <a:spcPts val="800"/>
              </a:spcAft>
            </a:pPr>
            <a:r>
              <a:rPr lang="en-US" sz="14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Limitation in economies of scale (large number of smallholders producing &gt;80% of national milk)</a:t>
            </a:r>
          </a:p>
          <a:p>
            <a:pPr>
              <a:lnSpc>
                <a:spcPts val="2000"/>
              </a:lnSpc>
              <a:spcAft>
                <a:spcPts val="800"/>
              </a:spcAft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Impacts of epidemics and Pandemics</a:t>
            </a:r>
            <a:endParaRPr lang="en-US" sz="1400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8" name="Freeform 11">
            <a:extLst>
              <a:ext uri="{FF2B5EF4-FFF2-40B4-BE49-F238E27FC236}">
                <a16:creationId xmlns:a16="http://schemas.microsoft.com/office/drawing/2014/main" id="{ED0D7ABA-D196-670F-4840-959C57B23F9A}"/>
              </a:ext>
            </a:extLst>
          </p:cNvPr>
          <p:cNvSpPr>
            <a:spLocks/>
          </p:cNvSpPr>
          <p:nvPr/>
        </p:nvSpPr>
        <p:spPr bwMode="auto">
          <a:xfrm flipH="1">
            <a:off x="7517003" y="1695356"/>
            <a:ext cx="4128080" cy="4028718"/>
          </a:xfrm>
          <a:custGeom>
            <a:avLst/>
            <a:gdLst>
              <a:gd name="T0" fmla="*/ 9 w 216"/>
              <a:gd name="T1" fmla="*/ 0 h 182"/>
              <a:gd name="T2" fmla="*/ 0 w 216"/>
              <a:gd name="T3" fmla="*/ 10 h 182"/>
              <a:gd name="T4" fmla="*/ 0 w 216"/>
              <a:gd name="T5" fmla="*/ 173 h 182"/>
              <a:gd name="T6" fmla="*/ 9 w 216"/>
              <a:gd name="T7" fmla="*/ 182 h 182"/>
              <a:gd name="T8" fmla="*/ 172 w 216"/>
              <a:gd name="T9" fmla="*/ 182 h 182"/>
              <a:gd name="T10" fmla="*/ 182 w 216"/>
              <a:gd name="T11" fmla="*/ 173 h 182"/>
              <a:gd name="T12" fmla="*/ 182 w 216"/>
              <a:gd name="T13" fmla="*/ 35 h 182"/>
              <a:gd name="T14" fmla="*/ 216 w 216"/>
              <a:gd name="T15" fmla="*/ 0 h 182"/>
              <a:gd name="T16" fmla="*/ 9 w 216"/>
              <a:gd name="T17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6" h="182">
                <a:moveTo>
                  <a:pt x="9" y="0"/>
                </a:moveTo>
                <a:cubicBezTo>
                  <a:pt x="4" y="0"/>
                  <a:pt x="0" y="4"/>
                  <a:pt x="0" y="10"/>
                </a:cubicBezTo>
                <a:cubicBezTo>
                  <a:pt x="0" y="173"/>
                  <a:pt x="0" y="173"/>
                  <a:pt x="0" y="173"/>
                </a:cubicBezTo>
                <a:cubicBezTo>
                  <a:pt x="0" y="178"/>
                  <a:pt x="4" y="182"/>
                  <a:pt x="9" y="182"/>
                </a:cubicBezTo>
                <a:cubicBezTo>
                  <a:pt x="172" y="182"/>
                  <a:pt x="172" y="182"/>
                  <a:pt x="172" y="182"/>
                </a:cubicBezTo>
                <a:cubicBezTo>
                  <a:pt x="178" y="182"/>
                  <a:pt x="182" y="178"/>
                  <a:pt x="182" y="173"/>
                </a:cubicBezTo>
                <a:cubicBezTo>
                  <a:pt x="182" y="35"/>
                  <a:pt x="182" y="35"/>
                  <a:pt x="182" y="35"/>
                </a:cubicBezTo>
                <a:cubicBezTo>
                  <a:pt x="216" y="0"/>
                  <a:pt x="216" y="0"/>
                  <a:pt x="216" y="0"/>
                </a:cubicBezTo>
                <a:lnTo>
                  <a:pt x="9" y="0"/>
                </a:lnTo>
                <a:close/>
              </a:path>
            </a:pathLst>
          </a:custGeom>
          <a:solidFill>
            <a:srgbClr val="4AD24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04C5B8-C0A9-D51D-2F34-81109FF46C12}"/>
              </a:ext>
            </a:extLst>
          </p:cNvPr>
          <p:cNvSpPr txBox="1"/>
          <p:nvPr/>
        </p:nvSpPr>
        <p:spPr>
          <a:xfrm>
            <a:off x="7645400" y="1189625"/>
            <a:ext cx="6096000" cy="3757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2400"/>
              </a:lnSpc>
              <a:spcAft>
                <a:spcPts val="8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Opportunities through dairy</a:t>
            </a: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43267A-6A1E-EBAC-252C-F925C9C17259}"/>
              </a:ext>
            </a:extLst>
          </p:cNvPr>
          <p:cNvSpPr txBox="1"/>
          <p:nvPr/>
        </p:nvSpPr>
        <p:spPr>
          <a:xfrm>
            <a:off x="8472963" y="1940990"/>
            <a:ext cx="2852179" cy="35630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  <a:spcAft>
                <a:spcPts val="800"/>
              </a:spcAft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Improved nutritional outcomes for vulnerable groups through dairy products</a:t>
            </a:r>
          </a:p>
          <a:p>
            <a:pPr>
              <a:lnSpc>
                <a:spcPts val="2000"/>
              </a:lnSpc>
              <a:spcAft>
                <a:spcPts val="800"/>
              </a:spcAft>
            </a:pPr>
            <a:endParaRPr lang="en-US" sz="1600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2000"/>
              </a:lnSpc>
              <a:spcAft>
                <a:spcPts val="800"/>
              </a:spcAft>
            </a:pPr>
            <a:r>
              <a:rPr lang="en-US" sz="16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Community development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changing behavior among different gender groups</a:t>
            </a:r>
          </a:p>
          <a:p>
            <a:pPr>
              <a:lnSpc>
                <a:spcPts val="2000"/>
              </a:lnSpc>
              <a:spcAft>
                <a:spcPts val="800"/>
              </a:spcAft>
            </a:pPr>
            <a:endParaRPr lang="en-US" sz="1600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2000"/>
              </a:lnSpc>
              <a:spcAft>
                <a:spcPts val="800"/>
              </a:spcAft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Employment and income generation options for youth and women in communities.</a:t>
            </a:r>
            <a:endParaRPr lang="en-US" sz="1600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482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D1870BB-E0F6-1842-3C8A-702A0846EF6B}"/>
              </a:ext>
            </a:extLst>
          </p:cNvPr>
          <p:cNvSpPr txBox="1"/>
          <p:nvPr/>
        </p:nvSpPr>
        <p:spPr>
          <a:xfrm>
            <a:off x="751278" y="1137628"/>
            <a:ext cx="7726892" cy="470322"/>
          </a:xfrm>
          <a:prstGeom prst="rect">
            <a:avLst/>
          </a:prstGeom>
          <a:solidFill>
            <a:srgbClr val="B2B2B2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2400" dirty="0" err="1">
                <a:solidFill>
                  <a:srgbClr val="002060"/>
                </a:solidFill>
                <a:latin typeface="Fira Sans Medium" panose="020B0603050000020004" pitchFamily="34" charset="0"/>
                <a:cs typeface="Times New Roman" panose="02020603050405020304" pitchFamily="18" charset="0"/>
              </a:rPr>
              <a:t>i</a:t>
            </a:r>
            <a:r>
              <a:rPr lang="en-IN" sz="2400" dirty="0">
                <a:solidFill>
                  <a:srgbClr val="002060"/>
                </a:solidFill>
                <a:latin typeface="Fira Sans Medium" panose="020B0603050000020004" pitchFamily="34" charset="0"/>
                <a:cs typeface="Times New Roman" panose="02020603050405020304" pitchFamily="18" charset="0"/>
              </a:rPr>
              <a:t>) Information and communication technologies (ICT)</a:t>
            </a:r>
            <a:endParaRPr lang="en-IN" sz="2400" dirty="0">
              <a:solidFill>
                <a:srgbClr val="002060"/>
              </a:solidFill>
              <a:effectLst/>
              <a:latin typeface="Fira Sans Medium" panose="020B06030500000200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545D99-BC2D-E23F-2143-222562D89636}"/>
              </a:ext>
            </a:extLst>
          </p:cNvPr>
          <p:cNvSpPr txBox="1"/>
          <p:nvPr/>
        </p:nvSpPr>
        <p:spPr>
          <a:xfrm>
            <a:off x="855780" y="2053342"/>
            <a:ext cx="5187840" cy="28903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ts val="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Digital platforms for large-scale data management at regional and continental levels </a:t>
            </a:r>
          </a:p>
          <a:p>
            <a:pPr marL="285750" indent="-285750" algn="just">
              <a:lnSpc>
                <a:spcPts val="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Digital tools for herd recording and monitoring </a:t>
            </a:r>
          </a:p>
          <a:p>
            <a:pPr marL="285750" indent="-285750" algn="just">
              <a:lnSpc>
                <a:spcPts val="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Crowd sourcing information</a:t>
            </a:r>
          </a:p>
          <a:p>
            <a:pPr marL="285750" indent="-285750" algn="just">
              <a:lnSpc>
                <a:spcPts val="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Electronic training and learning resources</a:t>
            </a:r>
          </a:p>
          <a:p>
            <a:pPr marL="285750" indent="-285750" algn="just">
              <a:lnSpc>
                <a:spcPts val="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Digital sensors for monitoring behavior and physiological changes</a:t>
            </a:r>
          </a:p>
          <a:p>
            <a:pPr marL="285750" indent="-285750" algn="just">
              <a:lnSpc>
                <a:spcPts val="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Simultaneous provision of management information and feedback on performance data for farmers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C979BB9-FC1E-AF2B-5BFA-6477DE5F2B5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5149" y="5766905"/>
            <a:ext cx="1298561" cy="60355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71FD67C-FA8B-9A02-15B4-5454762878B3}"/>
              </a:ext>
            </a:extLst>
          </p:cNvPr>
          <p:cNvSpPr txBox="1"/>
          <p:nvPr/>
        </p:nvSpPr>
        <p:spPr>
          <a:xfrm>
            <a:off x="485351" y="635212"/>
            <a:ext cx="2964349" cy="4049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400"/>
              </a:lnSpc>
              <a:spcAft>
                <a:spcPts val="800"/>
              </a:spcAft>
            </a:pPr>
            <a:r>
              <a:rPr lang="en-IN" sz="2800" b="1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Technologies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78D0CEC-9950-BC5D-0D71-D21EDDE1D43D}"/>
              </a:ext>
            </a:extLst>
          </p:cNvPr>
          <p:cNvGrpSpPr/>
          <p:nvPr/>
        </p:nvGrpSpPr>
        <p:grpSpPr>
          <a:xfrm>
            <a:off x="7172960" y="1678452"/>
            <a:ext cx="3605428" cy="3432027"/>
            <a:chOff x="7057529" y="2085656"/>
            <a:chExt cx="3381494" cy="3270474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1222148-D3E6-4F93-5046-086E0ECC956C}"/>
                </a:ext>
              </a:extLst>
            </p:cNvPr>
            <p:cNvSpPr/>
            <p:nvPr/>
          </p:nvSpPr>
          <p:spPr>
            <a:xfrm>
              <a:off x="8710454" y="3721800"/>
              <a:ext cx="1644695" cy="1634330"/>
            </a:xfrm>
            <a:custGeom>
              <a:avLst/>
              <a:gdLst>
                <a:gd name="connsiteX0" fmla="*/ 0 w 1428987"/>
                <a:gd name="connsiteY0" fmla="*/ 1428987 h 1428987"/>
                <a:gd name="connsiteX1" fmla="*/ 1428987 w 1428987"/>
                <a:gd name="connsiteY1" fmla="*/ 0 h 1428987"/>
                <a:gd name="connsiteX2" fmla="*/ 1428987 w 1428987"/>
                <a:gd name="connsiteY2" fmla="*/ 1428987 h 1428987"/>
                <a:gd name="connsiteX3" fmla="*/ 0 w 1428987"/>
                <a:gd name="connsiteY3" fmla="*/ 1428987 h 142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987" h="1428987">
                  <a:moveTo>
                    <a:pt x="1428987" y="0"/>
                  </a:moveTo>
                  <a:cubicBezTo>
                    <a:pt x="1428987" y="789208"/>
                    <a:pt x="789208" y="1428987"/>
                    <a:pt x="0" y="1428987"/>
                  </a:cubicBezTo>
                  <a:lnTo>
                    <a:pt x="0" y="0"/>
                  </a:lnTo>
                  <a:lnTo>
                    <a:pt x="1428987" y="0"/>
                  </a:lnTo>
                  <a:close/>
                </a:path>
              </a:pathLst>
            </a:custGeom>
            <a:solidFill>
              <a:srgbClr val="B2B2B2"/>
            </a:solidFill>
            <a:ln w="12700" cap="flat" cmpd="sng" algn="ctr">
              <a:solidFill>
                <a:schemeClr val="bg1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b="1" kern="1200" dirty="0">
                <a:solidFill>
                  <a:sysClr val="window" lastClr="FFFFFF"/>
                </a:solidFill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51CAB67-75F8-490B-0C3B-A3EEDF1D9F6E}"/>
                </a:ext>
              </a:extLst>
            </p:cNvPr>
            <p:cNvSpPr/>
            <p:nvPr/>
          </p:nvSpPr>
          <p:spPr>
            <a:xfrm>
              <a:off x="7057529" y="2085656"/>
              <a:ext cx="1644695" cy="1634330"/>
            </a:xfrm>
            <a:custGeom>
              <a:avLst/>
              <a:gdLst>
                <a:gd name="connsiteX0" fmla="*/ 0 w 1428987"/>
                <a:gd name="connsiteY0" fmla="*/ 1428987 h 1428987"/>
                <a:gd name="connsiteX1" fmla="*/ 1428987 w 1428987"/>
                <a:gd name="connsiteY1" fmla="*/ 0 h 1428987"/>
                <a:gd name="connsiteX2" fmla="*/ 1428987 w 1428987"/>
                <a:gd name="connsiteY2" fmla="*/ 1428987 h 1428987"/>
                <a:gd name="connsiteX3" fmla="*/ 0 w 1428987"/>
                <a:gd name="connsiteY3" fmla="*/ 1428987 h 142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987" h="1428987">
                  <a:moveTo>
                    <a:pt x="0" y="1428987"/>
                  </a:moveTo>
                  <a:cubicBezTo>
                    <a:pt x="0" y="639779"/>
                    <a:pt x="639779" y="0"/>
                    <a:pt x="1428987" y="0"/>
                  </a:cubicBezTo>
                  <a:lnTo>
                    <a:pt x="1428987" y="1428987"/>
                  </a:lnTo>
                  <a:lnTo>
                    <a:pt x="0" y="1428987"/>
                  </a:lnTo>
                  <a:close/>
                </a:path>
              </a:pathLst>
            </a:custGeom>
            <a:solidFill>
              <a:srgbClr val="4AD24A">
                <a:alpha val="67843"/>
              </a:srgbClr>
            </a:solidFill>
            <a:ln w="12700" cap="flat" cmpd="sng" algn="ctr">
              <a:solidFill>
                <a:schemeClr val="bg1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lvl="0" indent="0" algn="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b="1" kern="1200">
                  <a:solidFill>
                    <a:sysClr val="window" lastClr="FFFFFF"/>
                  </a:solidFill>
                </a:rPr>
                <a:t>  </a:t>
              </a:r>
              <a:endParaRPr lang="en-GB" sz="1200" b="1" kern="1200" dirty="0">
                <a:solidFill>
                  <a:sysClr val="window" lastClr="FFFFFF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FA95C7F-38BC-43B6-F84A-E9F442DFF043}"/>
                </a:ext>
              </a:extLst>
            </p:cNvPr>
            <p:cNvSpPr/>
            <p:nvPr/>
          </p:nvSpPr>
          <p:spPr>
            <a:xfrm>
              <a:off x="8710454" y="2085656"/>
              <a:ext cx="1644695" cy="1634330"/>
            </a:xfrm>
            <a:custGeom>
              <a:avLst/>
              <a:gdLst>
                <a:gd name="connsiteX0" fmla="*/ 0 w 1428987"/>
                <a:gd name="connsiteY0" fmla="*/ 1428987 h 1428987"/>
                <a:gd name="connsiteX1" fmla="*/ 1428987 w 1428987"/>
                <a:gd name="connsiteY1" fmla="*/ 0 h 1428987"/>
                <a:gd name="connsiteX2" fmla="*/ 1428987 w 1428987"/>
                <a:gd name="connsiteY2" fmla="*/ 1428987 h 1428987"/>
                <a:gd name="connsiteX3" fmla="*/ 0 w 1428987"/>
                <a:gd name="connsiteY3" fmla="*/ 1428987 h 142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987" h="1428987">
                  <a:moveTo>
                    <a:pt x="0" y="0"/>
                  </a:moveTo>
                  <a:cubicBezTo>
                    <a:pt x="789208" y="0"/>
                    <a:pt x="1428987" y="639779"/>
                    <a:pt x="1428987" y="1428987"/>
                  </a:cubicBezTo>
                  <a:lnTo>
                    <a:pt x="0" y="1428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9FF"/>
            </a:solidFill>
            <a:ln w="12700" cap="flat" cmpd="sng" algn="ctr">
              <a:solidFill>
                <a:srgbClr val="0099FF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b="1" kern="1200" dirty="0">
                <a:solidFill>
                  <a:schemeClr val="accent1"/>
                </a:solidFill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C473661-CB81-8528-393F-979A106EED44}"/>
                </a:ext>
              </a:extLst>
            </p:cNvPr>
            <p:cNvSpPr/>
            <p:nvPr/>
          </p:nvSpPr>
          <p:spPr>
            <a:xfrm>
              <a:off x="7062195" y="3721800"/>
              <a:ext cx="1644695" cy="1634330"/>
            </a:xfrm>
            <a:custGeom>
              <a:avLst/>
              <a:gdLst>
                <a:gd name="connsiteX0" fmla="*/ 0 w 1428987"/>
                <a:gd name="connsiteY0" fmla="*/ 1428987 h 1428987"/>
                <a:gd name="connsiteX1" fmla="*/ 1428987 w 1428987"/>
                <a:gd name="connsiteY1" fmla="*/ 0 h 1428987"/>
                <a:gd name="connsiteX2" fmla="*/ 1428987 w 1428987"/>
                <a:gd name="connsiteY2" fmla="*/ 1428987 h 1428987"/>
                <a:gd name="connsiteX3" fmla="*/ 0 w 1428987"/>
                <a:gd name="connsiteY3" fmla="*/ 1428987 h 1428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987" h="1428987">
                  <a:moveTo>
                    <a:pt x="1428987" y="1428987"/>
                  </a:moveTo>
                  <a:cubicBezTo>
                    <a:pt x="639779" y="1428987"/>
                    <a:pt x="0" y="789208"/>
                    <a:pt x="0" y="0"/>
                  </a:cubicBezTo>
                  <a:lnTo>
                    <a:pt x="1428987" y="0"/>
                  </a:lnTo>
                  <a:lnTo>
                    <a:pt x="1428987" y="142898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 cap="flat" cmpd="sng" algn="ctr">
              <a:solidFill>
                <a:schemeClr val="bg1"/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0000" tIns="144000" rIns="91440" bIns="9144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b="1" kern="1200" dirty="0">
                <a:solidFill>
                  <a:sysClr val="window" lastClr="FFFFFF"/>
                </a:solidFill>
              </a:endParaRPr>
            </a:p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b="1" kern="1200" dirty="0">
                <a:solidFill>
                  <a:sysClr val="window" lastClr="FFFFFF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EC1A7B5-F6D4-0C2D-CA73-B4B84A3FE915}"/>
                </a:ext>
              </a:extLst>
            </p:cNvPr>
            <p:cNvSpPr/>
            <p:nvPr/>
          </p:nvSpPr>
          <p:spPr>
            <a:xfrm>
              <a:off x="8152769" y="3165312"/>
              <a:ext cx="1107140" cy="11111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200" dirty="0"/>
            </a:p>
          </p:txBody>
        </p:sp>
        <p:pic>
          <p:nvPicPr>
            <p:cNvPr id="18" name="Picture 17" descr="imgres.jpg">
              <a:extLst>
                <a:ext uri="{FF2B5EF4-FFF2-40B4-BE49-F238E27FC236}">
                  <a16:creationId xmlns:a16="http://schemas.microsoft.com/office/drawing/2014/main" id="{1E8FD0BC-76AE-9C54-FB2E-55518BA4BC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13316" y="3329547"/>
              <a:ext cx="557685" cy="678641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178DB4DA-CA54-A571-E394-895A45842A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98308" y="2540047"/>
              <a:ext cx="560881" cy="542591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A0E19D1A-97C3-F0F1-B2B3-32864ACAA93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227717" y="2576626"/>
              <a:ext cx="512108" cy="506012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AC8F58C-14C1-3021-E7D8-6869D2B5D032}"/>
                </a:ext>
              </a:extLst>
            </p:cNvPr>
            <p:cNvSpPr txBox="1"/>
            <p:nvPr/>
          </p:nvSpPr>
          <p:spPr>
            <a:xfrm>
              <a:off x="7400065" y="3125564"/>
              <a:ext cx="98532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</a:rPr>
                <a:t>Recording and monitoring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D12917B-AC7F-0D3E-B42D-D51AC4664159}"/>
                </a:ext>
              </a:extLst>
            </p:cNvPr>
            <p:cNvSpPr txBox="1"/>
            <p:nvPr/>
          </p:nvSpPr>
          <p:spPr>
            <a:xfrm>
              <a:off x="9176035" y="3163498"/>
              <a:ext cx="12629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</a:rPr>
                <a:t>Crowd sourcing information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5BCD154-40F0-FB84-D4E5-746D0E80580B}"/>
                </a:ext>
              </a:extLst>
            </p:cNvPr>
            <p:cNvSpPr txBox="1"/>
            <p:nvPr/>
          </p:nvSpPr>
          <p:spPr>
            <a:xfrm>
              <a:off x="8904588" y="4554580"/>
              <a:ext cx="11071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Management and feedback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484F577F-4CA4-324F-676D-E2DE020EF61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264452" y="3929297"/>
              <a:ext cx="475373" cy="509979"/>
            </a:xfrm>
            <a:prstGeom prst="ellipse">
              <a:avLst/>
            </a:prstGeom>
            <a:ln w="9525" cap="rnd">
              <a:solidFill>
                <a:schemeClr val="accent1">
                  <a:lumMod val="75000"/>
                </a:schemeClr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FBB1A6F8-9252-91B6-9DB1-25BFA62C85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562007" y="3940504"/>
              <a:ext cx="576798" cy="631057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3B1BF31-A1BB-2468-1653-CCDDF27E7672}"/>
                </a:ext>
              </a:extLst>
            </p:cNvPr>
            <p:cNvSpPr txBox="1"/>
            <p:nvPr/>
          </p:nvSpPr>
          <p:spPr>
            <a:xfrm>
              <a:off x="7551397" y="4554580"/>
              <a:ext cx="11748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Electronic learning resources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2196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D1870BB-E0F6-1842-3C8A-702A0846EF6B}"/>
              </a:ext>
            </a:extLst>
          </p:cNvPr>
          <p:cNvSpPr txBox="1"/>
          <p:nvPr/>
        </p:nvSpPr>
        <p:spPr>
          <a:xfrm>
            <a:off x="682063" y="530225"/>
            <a:ext cx="6922511" cy="4683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2400" dirty="0">
                <a:solidFill>
                  <a:srgbClr val="002060"/>
                </a:solidFill>
                <a:latin typeface="Fira Sans Medium" panose="020B0603050000020004" pitchFamily="34" charset="0"/>
                <a:cs typeface="Times New Roman" panose="02020603050405020304" pitchFamily="18" charset="0"/>
              </a:rPr>
              <a:t>ii) Genomic Technologies</a:t>
            </a:r>
            <a:endParaRPr lang="en-IN" sz="2400" dirty="0">
              <a:solidFill>
                <a:srgbClr val="002060"/>
              </a:solidFill>
              <a:effectLst/>
              <a:latin typeface="Fira Sans Medium" panose="020B06030500000200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C979BB9-FC1E-AF2B-5BFA-6477DE5F2B5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5149" y="5766905"/>
            <a:ext cx="1298561" cy="603556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A3201262-27E1-2B87-05B3-46C494D8CFA2}"/>
              </a:ext>
            </a:extLst>
          </p:cNvPr>
          <p:cNvGrpSpPr/>
          <p:nvPr/>
        </p:nvGrpSpPr>
        <p:grpSpPr>
          <a:xfrm>
            <a:off x="3528082" y="1189287"/>
            <a:ext cx="1850425" cy="4274347"/>
            <a:chOff x="2922919" y="1304195"/>
            <a:chExt cx="1850425" cy="427434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86A6858-CD19-0237-83E9-DA42F1B22E73}"/>
                </a:ext>
              </a:extLst>
            </p:cNvPr>
            <p:cNvSpPr txBox="1"/>
            <p:nvPr/>
          </p:nvSpPr>
          <p:spPr>
            <a:xfrm>
              <a:off x="2922919" y="3605694"/>
              <a:ext cx="1850425" cy="1972848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  <a:spcAft>
                  <a:spcPts val="800"/>
                </a:spcAft>
              </a:pPr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Genetic/ genomic profiling and characterization of traits</a:t>
              </a:r>
            </a:p>
            <a:p>
              <a:pPr>
                <a:lnSpc>
                  <a:spcPts val="2000"/>
                </a:lnSpc>
                <a:spcAft>
                  <a:spcPts val="800"/>
                </a:spcAft>
              </a:pPr>
              <a:r>
                <a:rPr lang="en-US" sz="1600" dirty="0">
                  <a:solidFill>
                    <a:srgbClr val="0070C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Matching breeds/ genotypes to environments</a:t>
              </a:r>
              <a:endParaRPr lang="en-US" sz="16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5799E14-04AF-3B5F-8E53-0EA115C01934}"/>
                </a:ext>
              </a:extLst>
            </p:cNvPr>
            <p:cNvSpPr txBox="1"/>
            <p:nvPr/>
          </p:nvSpPr>
          <p:spPr>
            <a:xfrm>
              <a:off x="2941654" y="2646452"/>
              <a:ext cx="1803027" cy="844334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  <a:spcAft>
                  <a:spcPts val="800"/>
                </a:spcAft>
              </a:pPr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Low-Cost SNP genotyping platforms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57A57FC-73B6-5847-B100-4DDF5C3971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70317" y="1304195"/>
              <a:ext cx="1680059" cy="1227349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4815137-36D9-1A22-A8BB-AC393ECA1CC5}"/>
              </a:ext>
            </a:extLst>
          </p:cNvPr>
          <p:cNvGrpSpPr/>
          <p:nvPr/>
        </p:nvGrpSpPr>
        <p:grpSpPr>
          <a:xfrm>
            <a:off x="5852906" y="1153652"/>
            <a:ext cx="2116963" cy="4915031"/>
            <a:chOff x="5847599" y="1148326"/>
            <a:chExt cx="2116963" cy="491503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9A509C8-2638-A8BD-CDEF-D779835A6796}"/>
                </a:ext>
              </a:extLst>
            </p:cNvPr>
            <p:cNvSpPr txBox="1"/>
            <p:nvPr/>
          </p:nvSpPr>
          <p:spPr>
            <a:xfrm>
              <a:off x="5847599" y="3474956"/>
              <a:ext cx="2116963" cy="2588401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  <a:spcAft>
                  <a:spcPts val="800"/>
                </a:spcAft>
              </a:pPr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Genomic prediction equations to accelerate genetic gains</a:t>
              </a:r>
            </a:p>
            <a:p>
              <a:pPr algn="just">
                <a:lnSpc>
                  <a:spcPts val="2000"/>
                </a:lnSpc>
                <a:spcAft>
                  <a:spcPts val="800"/>
                </a:spcAft>
              </a:pP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>
                <a:lnSpc>
                  <a:spcPts val="2000"/>
                </a:lnSpc>
                <a:spcAft>
                  <a:spcPts val="800"/>
                </a:spcAft>
              </a:pPr>
              <a:r>
                <a:rPr lang="en-US" sz="1600" dirty="0">
                  <a:solidFill>
                    <a:srgbClr val="0070C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Tools and algorithms</a:t>
              </a:r>
              <a:br>
                <a:rPr lang="en-US" sz="1600" dirty="0">
                  <a:solidFill>
                    <a:srgbClr val="0070C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</a:br>
              <a:r>
                <a:rPr lang="en-US" sz="1600" dirty="0">
                  <a:solidFill>
                    <a:srgbClr val="0070C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Evolving</a:t>
              </a:r>
              <a:r>
                <a:rPr lang="en-US" sz="1600" dirty="0">
                  <a:solidFill>
                    <a:srgbClr val="0070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evaluation and data integration methodologies</a:t>
              </a:r>
              <a:endParaRPr lang="en-US" sz="16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8" name="Picture 17" descr="180px-Dna-SNP_svg">
              <a:extLst>
                <a:ext uri="{FF2B5EF4-FFF2-40B4-BE49-F238E27FC236}">
                  <a16:creationId xmlns:a16="http://schemas.microsoft.com/office/drawing/2014/main" id="{E22199E4-F38B-BEF8-A1B0-2653FC4A4E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3387" y="1148326"/>
              <a:ext cx="1412891" cy="1703203"/>
            </a:xfrm>
            <a:prstGeom prst="rect">
              <a:avLst/>
            </a:prstGeom>
            <a:noFill/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A42049F-A773-6579-23CE-42B8E1A37047}"/>
              </a:ext>
            </a:extLst>
          </p:cNvPr>
          <p:cNvGrpSpPr/>
          <p:nvPr/>
        </p:nvGrpSpPr>
        <p:grpSpPr>
          <a:xfrm>
            <a:off x="1147738" y="1166041"/>
            <a:ext cx="1831689" cy="4795396"/>
            <a:chOff x="1241723" y="1167828"/>
            <a:chExt cx="1831689" cy="479539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EDE972F-0860-8578-5DBA-4D3EDA4E32AA}"/>
                </a:ext>
              </a:extLst>
            </p:cNvPr>
            <p:cNvSpPr txBox="1"/>
            <p:nvPr/>
          </p:nvSpPr>
          <p:spPr>
            <a:xfrm>
              <a:off x="1241723" y="3477415"/>
              <a:ext cx="1831689" cy="2485809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  <a:spcAft>
                  <a:spcPts val="800"/>
                </a:spcAft>
              </a:pPr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Large-scale</a:t>
              </a:r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sampling of diverse cattle populations for genotyping</a:t>
              </a:r>
            </a:p>
            <a:p>
              <a:pPr>
                <a:lnSpc>
                  <a:spcPts val="2000"/>
                </a:lnSpc>
                <a:spcAft>
                  <a:spcPts val="800"/>
                </a:spcAft>
              </a:pPr>
              <a:r>
                <a:rPr lang="en-US" sz="1600" dirty="0">
                  <a:solidFill>
                    <a:srgbClr val="0070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Non-invasive sample collection for DNA extraction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F457538-B590-19A8-21D3-27F016621F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41724" y="1167828"/>
              <a:ext cx="1695394" cy="1100154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E937FE42-DF1D-FFB4-A6C5-BC8FEE18F2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430" t="4585" r="4055" b="5726"/>
            <a:stretch/>
          </p:blipFill>
          <p:spPr>
            <a:xfrm>
              <a:off x="1257059" y="2343011"/>
              <a:ext cx="1680059" cy="1017037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46610AE-33C3-1C97-C823-B3B36E1F86B3}"/>
              </a:ext>
            </a:extLst>
          </p:cNvPr>
          <p:cNvGrpSpPr/>
          <p:nvPr/>
        </p:nvGrpSpPr>
        <p:grpSpPr>
          <a:xfrm>
            <a:off x="8180435" y="1051124"/>
            <a:ext cx="2708173" cy="4499272"/>
            <a:chOff x="8130821" y="1051124"/>
            <a:chExt cx="2708173" cy="449927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6C6DE05-735D-2346-925B-1F6D296E804D}"/>
                </a:ext>
              </a:extLst>
            </p:cNvPr>
            <p:cNvSpPr txBox="1"/>
            <p:nvPr/>
          </p:nvSpPr>
          <p:spPr>
            <a:xfrm>
              <a:off x="8524132" y="3474956"/>
              <a:ext cx="2195854" cy="207544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000"/>
                </a:lnSpc>
                <a:spcAft>
                  <a:spcPts val="800"/>
                </a:spcAft>
              </a:pPr>
              <a:r>
                <a: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Precision breeding adapting reproductive technologies</a:t>
              </a:r>
            </a:p>
            <a:p>
              <a:pPr algn="just">
                <a:lnSpc>
                  <a:spcPts val="2000"/>
                </a:lnSpc>
                <a:spcAft>
                  <a:spcPts val="800"/>
                </a:spcAft>
              </a:pP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 algn="just">
                <a:lnSpc>
                  <a:spcPts val="2000"/>
                </a:lnSpc>
                <a:spcAft>
                  <a:spcPts val="800"/>
                </a:spcAft>
              </a:pPr>
              <a:r>
                <a:rPr lang="en-US" sz="1600" dirty="0">
                  <a:solidFill>
                    <a:srgbClr val="0070C0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Smart tools and applications for precision breeding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34A66569-A9EF-C8BE-A125-3C49D31B98E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30821" y="1051124"/>
              <a:ext cx="2708173" cy="21038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30488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D1870BB-E0F6-1842-3C8A-702A0846EF6B}"/>
              </a:ext>
            </a:extLst>
          </p:cNvPr>
          <p:cNvSpPr txBox="1"/>
          <p:nvPr/>
        </p:nvSpPr>
        <p:spPr>
          <a:xfrm>
            <a:off x="696956" y="1062301"/>
            <a:ext cx="2686324" cy="468333"/>
          </a:xfrm>
          <a:prstGeom prst="rect">
            <a:avLst/>
          </a:prstGeom>
          <a:solidFill>
            <a:srgbClr val="4AD24A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</a:pPr>
            <a:r>
              <a:rPr lang="en-IN" sz="2400" dirty="0">
                <a:solidFill>
                  <a:srgbClr val="002060"/>
                </a:solidFill>
                <a:latin typeface="Fira Sans Medium" panose="020B06030500000200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iii) Phenotyping</a:t>
            </a:r>
            <a:endParaRPr lang="en-IN" sz="2400" dirty="0">
              <a:solidFill>
                <a:srgbClr val="002060"/>
              </a:solidFill>
              <a:effectLst/>
              <a:latin typeface="Fira Sans Medium" panose="020B06030500000200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771993-2F06-579C-3F97-1EE3AC13F304}"/>
              </a:ext>
            </a:extLst>
          </p:cNvPr>
          <p:cNvSpPr txBox="1"/>
          <p:nvPr/>
        </p:nvSpPr>
        <p:spPr>
          <a:xfrm>
            <a:off x="622093" y="1799311"/>
            <a:ext cx="5187840" cy="2992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ts val="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Characterization and definition of new traits for monitoring e.g. Adaptation, Resilience</a:t>
            </a:r>
          </a:p>
          <a:p>
            <a:pPr marL="285750" indent="-285750" algn="just">
              <a:lnSpc>
                <a:spcPts val="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Phenotypic parameters associated with productivity</a:t>
            </a:r>
          </a:p>
          <a:p>
            <a:pPr marL="285750" indent="-285750" algn="just">
              <a:lnSpc>
                <a:spcPts val="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Technologies to facilitate product quality assessment at the smallholder farm level</a:t>
            </a:r>
          </a:p>
          <a:p>
            <a:pPr marL="742950" lvl="1" indent="-285750" algn="just">
              <a:lnSpc>
                <a:spcPts val="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Mid-infra Red techniques to determine milk quality</a:t>
            </a:r>
          </a:p>
          <a:p>
            <a:pPr marL="742950" lvl="1" indent="-285750" algn="just">
              <a:lnSpc>
                <a:spcPts val="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Tools for optimal and objective body condition scoring</a:t>
            </a:r>
          </a:p>
          <a:p>
            <a:pPr marL="285750" indent="-285750" algn="just">
              <a:lnSpc>
                <a:spcPts val="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Certification systems for best-bet “seed” animals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ts val="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C979BB9-FC1E-AF2B-5BFA-6477DE5F2B5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5149" y="5766905"/>
            <a:ext cx="1298561" cy="60355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EAA57B-B3E8-BFD7-443A-AF0452B56E63}"/>
              </a:ext>
            </a:extLst>
          </p:cNvPr>
          <p:cNvSpPr txBox="1"/>
          <p:nvPr/>
        </p:nvSpPr>
        <p:spPr>
          <a:xfrm>
            <a:off x="6871418" y="1062302"/>
            <a:ext cx="4481627" cy="468333"/>
          </a:xfrm>
          <a:prstGeom prst="rect">
            <a:avLst/>
          </a:prstGeom>
          <a:solidFill>
            <a:srgbClr val="0099FF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2400" dirty="0">
                <a:solidFill>
                  <a:srgbClr val="002060"/>
                </a:solidFill>
                <a:latin typeface="Fira Sans Medium" panose="020B0603050000020004" pitchFamily="34" charset="0"/>
                <a:cs typeface="Times New Roman" panose="02020603050405020304" pitchFamily="18" charset="0"/>
              </a:rPr>
              <a:t>iv) Environment management</a:t>
            </a:r>
            <a:endParaRPr lang="en-IN" sz="2400" dirty="0">
              <a:solidFill>
                <a:srgbClr val="002060"/>
              </a:solidFill>
              <a:effectLst/>
              <a:latin typeface="Fira Sans Medium" panose="020B06030500000200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860159-9867-6757-DDF5-ACAE8DD9E933}"/>
              </a:ext>
            </a:extLst>
          </p:cNvPr>
          <p:cNvSpPr txBox="1"/>
          <p:nvPr/>
        </p:nvSpPr>
        <p:spPr>
          <a:xfrm>
            <a:off x="6808043" y="1872355"/>
            <a:ext cx="4545002" cy="1556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ts val="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Green hous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 gas emissions baselines in smallholder systems, identify mitigation solutions</a:t>
            </a:r>
          </a:p>
          <a:p>
            <a:pPr marL="285750" indent="-285750" algn="just">
              <a:lnSpc>
                <a:spcPts val="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Climate adaptation approaches: </a:t>
            </a:r>
          </a:p>
          <a:p>
            <a:pPr marL="285750" indent="-285750" algn="just">
              <a:lnSpc>
                <a:spcPts val="2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Production practices that enhance environmental health (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eg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manure and waste management)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791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D1870BB-E0F6-1842-3C8A-702A0846EF6B}"/>
              </a:ext>
            </a:extLst>
          </p:cNvPr>
          <p:cNvSpPr txBox="1"/>
          <p:nvPr/>
        </p:nvSpPr>
        <p:spPr>
          <a:xfrm>
            <a:off x="586775" y="617336"/>
            <a:ext cx="6922511" cy="4683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2400" dirty="0">
                <a:solidFill>
                  <a:srgbClr val="096738"/>
                </a:solidFill>
                <a:latin typeface="Fira Sans Medium" panose="020B0603050000020004" pitchFamily="34" charset="0"/>
                <a:cs typeface="Times New Roman" panose="02020603050405020304" pitchFamily="18" charset="0"/>
              </a:rPr>
              <a:t>Business</a:t>
            </a:r>
            <a:endParaRPr lang="en-IN" sz="2400" dirty="0">
              <a:solidFill>
                <a:srgbClr val="727271"/>
              </a:solidFill>
              <a:effectLst/>
              <a:latin typeface="Fira Sans Medium" panose="020B06030500000200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C979BB9-FC1E-AF2B-5BFA-6477DE5F2B5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4203" y="5739744"/>
            <a:ext cx="1298561" cy="60355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6BF4943-98E0-EE18-E7A9-D0CEE54DAF5C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4601" y="1709470"/>
            <a:ext cx="3194685" cy="4030274"/>
          </a:xfrm>
          <a:prstGeom prst="rect">
            <a:avLst/>
          </a:prstGeom>
        </p:spPr>
      </p:pic>
      <p:sp>
        <p:nvSpPr>
          <p:cNvPr id="8" name="Freeform 9">
            <a:extLst>
              <a:ext uri="{FF2B5EF4-FFF2-40B4-BE49-F238E27FC236}">
                <a16:creationId xmlns:a16="http://schemas.microsoft.com/office/drawing/2014/main" id="{7E7AB50A-477D-E873-0CE9-1C2786499B44}"/>
              </a:ext>
            </a:extLst>
          </p:cNvPr>
          <p:cNvSpPr>
            <a:spLocks/>
          </p:cNvSpPr>
          <p:nvPr/>
        </p:nvSpPr>
        <p:spPr bwMode="auto">
          <a:xfrm>
            <a:off x="1410464" y="1314249"/>
            <a:ext cx="2346702" cy="2359223"/>
          </a:xfrm>
          <a:custGeom>
            <a:avLst/>
            <a:gdLst>
              <a:gd name="T0" fmla="*/ 0 w 182"/>
              <a:gd name="T1" fmla="*/ 183 h 183"/>
              <a:gd name="T2" fmla="*/ 182 w 182"/>
              <a:gd name="T3" fmla="*/ 183 h 183"/>
              <a:gd name="T4" fmla="*/ 182 w 182"/>
              <a:gd name="T5" fmla="*/ 0 h 183"/>
              <a:gd name="T6" fmla="*/ 0 w 182"/>
              <a:gd name="T7" fmla="*/ 18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2" h="183">
                <a:moveTo>
                  <a:pt x="0" y="183"/>
                </a:moveTo>
                <a:cubicBezTo>
                  <a:pt x="182" y="183"/>
                  <a:pt x="182" y="183"/>
                  <a:pt x="182" y="183"/>
                </a:cubicBezTo>
                <a:cubicBezTo>
                  <a:pt x="182" y="0"/>
                  <a:pt x="182" y="0"/>
                  <a:pt x="182" y="0"/>
                </a:cubicBezTo>
                <a:cubicBezTo>
                  <a:pt x="81" y="0"/>
                  <a:pt x="0" y="82"/>
                  <a:pt x="0" y="18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dirty="0"/>
          </a:p>
        </p:txBody>
      </p:sp>
      <p:grpSp>
        <p:nvGrpSpPr>
          <p:cNvPr id="15" name="กลุ่ม 116">
            <a:extLst>
              <a:ext uri="{FF2B5EF4-FFF2-40B4-BE49-F238E27FC236}">
                <a16:creationId xmlns:a16="http://schemas.microsoft.com/office/drawing/2014/main" id="{121A62FA-1434-27E3-6843-B61091065DD9}"/>
              </a:ext>
            </a:extLst>
          </p:cNvPr>
          <p:cNvGrpSpPr/>
          <p:nvPr/>
        </p:nvGrpSpPr>
        <p:grpSpPr>
          <a:xfrm>
            <a:off x="770262" y="1477850"/>
            <a:ext cx="486173" cy="486173"/>
            <a:chOff x="1095022" y="-1242008"/>
            <a:chExt cx="1371600" cy="1371600"/>
          </a:xfrm>
        </p:grpSpPr>
        <p:sp>
          <p:nvSpPr>
            <p:cNvPr id="16" name="วงรี 117">
              <a:extLst>
                <a:ext uri="{FF2B5EF4-FFF2-40B4-BE49-F238E27FC236}">
                  <a16:creationId xmlns:a16="http://schemas.microsoft.com/office/drawing/2014/main" id="{DF8B6742-8D90-BA08-5A69-9373A3383B6B}"/>
                </a:ext>
              </a:extLst>
            </p:cNvPr>
            <p:cNvSpPr/>
            <p:nvPr/>
          </p:nvSpPr>
          <p:spPr>
            <a:xfrm>
              <a:off x="1095022" y="-1242008"/>
              <a:ext cx="1371600" cy="13716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17" name="Freeform 33">
              <a:extLst>
                <a:ext uri="{FF2B5EF4-FFF2-40B4-BE49-F238E27FC236}">
                  <a16:creationId xmlns:a16="http://schemas.microsoft.com/office/drawing/2014/main" id="{42625619-FD5E-C332-9B8C-AF617C30E1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4421" y="-998190"/>
              <a:ext cx="779815" cy="820429"/>
            </a:xfrm>
            <a:custGeom>
              <a:avLst/>
              <a:gdLst>
                <a:gd name="T0" fmla="*/ 124 w 338"/>
                <a:gd name="T1" fmla="*/ 355 h 356"/>
                <a:gd name="T2" fmla="*/ 124 w 338"/>
                <a:gd name="T3" fmla="*/ 355 h 356"/>
                <a:gd name="T4" fmla="*/ 98 w 338"/>
                <a:gd name="T5" fmla="*/ 337 h 356"/>
                <a:gd name="T6" fmla="*/ 9 w 338"/>
                <a:gd name="T7" fmla="*/ 222 h 356"/>
                <a:gd name="T8" fmla="*/ 18 w 338"/>
                <a:gd name="T9" fmla="*/ 178 h 356"/>
                <a:gd name="T10" fmla="*/ 62 w 338"/>
                <a:gd name="T11" fmla="*/ 178 h 356"/>
                <a:gd name="T12" fmla="*/ 124 w 338"/>
                <a:gd name="T13" fmla="*/ 258 h 356"/>
                <a:gd name="T14" fmla="*/ 266 w 338"/>
                <a:gd name="T15" fmla="*/ 27 h 356"/>
                <a:gd name="T16" fmla="*/ 319 w 338"/>
                <a:gd name="T17" fmla="*/ 9 h 356"/>
                <a:gd name="T18" fmla="*/ 328 w 338"/>
                <a:gd name="T19" fmla="*/ 62 h 356"/>
                <a:gd name="T20" fmla="*/ 160 w 338"/>
                <a:gd name="T21" fmla="*/ 337 h 356"/>
                <a:gd name="T22" fmla="*/ 124 w 338"/>
                <a:gd name="T23" fmla="*/ 355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8" h="356">
                  <a:moveTo>
                    <a:pt x="124" y="355"/>
                  </a:moveTo>
                  <a:lnTo>
                    <a:pt x="124" y="355"/>
                  </a:lnTo>
                  <a:cubicBezTo>
                    <a:pt x="115" y="355"/>
                    <a:pt x="107" y="346"/>
                    <a:pt x="98" y="337"/>
                  </a:cubicBezTo>
                  <a:cubicBezTo>
                    <a:pt x="9" y="222"/>
                    <a:pt x="9" y="222"/>
                    <a:pt x="9" y="222"/>
                  </a:cubicBezTo>
                  <a:cubicBezTo>
                    <a:pt x="0" y="204"/>
                    <a:pt x="0" y="187"/>
                    <a:pt x="18" y="178"/>
                  </a:cubicBezTo>
                  <a:cubicBezTo>
                    <a:pt x="36" y="160"/>
                    <a:pt x="53" y="168"/>
                    <a:pt x="62" y="178"/>
                  </a:cubicBezTo>
                  <a:cubicBezTo>
                    <a:pt x="124" y="258"/>
                    <a:pt x="124" y="258"/>
                    <a:pt x="124" y="258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84" y="9"/>
                    <a:pt x="301" y="0"/>
                    <a:pt x="319" y="9"/>
                  </a:cubicBezTo>
                  <a:cubicBezTo>
                    <a:pt x="337" y="18"/>
                    <a:pt x="337" y="45"/>
                    <a:pt x="328" y="62"/>
                  </a:cubicBezTo>
                  <a:cubicBezTo>
                    <a:pt x="160" y="337"/>
                    <a:pt x="160" y="337"/>
                    <a:pt x="160" y="337"/>
                  </a:cubicBezTo>
                  <a:cubicBezTo>
                    <a:pt x="151" y="346"/>
                    <a:pt x="142" y="355"/>
                    <a:pt x="124" y="35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sp>
        <p:nvSpPr>
          <p:cNvPr id="20" name="Freeform 9">
            <a:extLst>
              <a:ext uri="{FF2B5EF4-FFF2-40B4-BE49-F238E27FC236}">
                <a16:creationId xmlns:a16="http://schemas.microsoft.com/office/drawing/2014/main" id="{BB808929-176C-29F3-3CC8-383D3B501E9D}"/>
              </a:ext>
            </a:extLst>
          </p:cNvPr>
          <p:cNvSpPr>
            <a:spLocks/>
          </p:cNvSpPr>
          <p:nvPr/>
        </p:nvSpPr>
        <p:spPr bwMode="auto">
          <a:xfrm rot="5400000">
            <a:off x="8215683" y="1411701"/>
            <a:ext cx="2345808" cy="2358325"/>
          </a:xfrm>
          <a:custGeom>
            <a:avLst/>
            <a:gdLst>
              <a:gd name="T0" fmla="*/ 0 w 182"/>
              <a:gd name="T1" fmla="*/ 183 h 183"/>
              <a:gd name="T2" fmla="*/ 182 w 182"/>
              <a:gd name="T3" fmla="*/ 183 h 183"/>
              <a:gd name="T4" fmla="*/ 182 w 182"/>
              <a:gd name="T5" fmla="*/ 0 h 183"/>
              <a:gd name="T6" fmla="*/ 0 w 182"/>
              <a:gd name="T7" fmla="*/ 18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2" h="183">
                <a:moveTo>
                  <a:pt x="0" y="183"/>
                </a:moveTo>
                <a:cubicBezTo>
                  <a:pt x="182" y="183"/>
                  <a:pt x="182" y="183"/>
                  <a:pt x="182" y="183"/>
                </a:cubicBezTo>
                <a:cubicBezTo>
                  <a:pt x="182" y="0"/>
                  <a:pt x="182" y="0"/>
                  <a:pt x="182" y="0"/>
                </a:cubicBezTo>
                <a:cubicBezTo>
                  <a:pt x="81" y="0"/>
                  <a:pt x="0" y="82"/>
                  <a:pt x="0" y="18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dirty="0"/>
          </a:p>
        </p:txBody>
      </p:sp>
      <p:grpSp>
        <p:nvGrpSpPr>
          <p:cNvPr id="24" name="กลุ่ม 121">
            <a:extLst>
              <a:ext uri="{FF2B5EF4-FFF2-40B4-BE49-F238E27FC236}">
                <a16:creationId xmlns:a16="http://schemas.microsoft.com/office/drawing/2014/main" id="{925A7063-FB27-0291-6C69-B23A4DBC82C7}"/>
              </a:ext>
            </a:extLst>
          </p:cNvPr>
          <p:cNvGrpSpPr/>
          <p:nvPr/>
        </p:nvGrpSpPr>
        <p:grpSpPr>
          <a:xfrm>
            <a:off x="9808177" y="1321186"/>
            <a:ext cx="486173" cy="486173"/>
            <a:chOff x="1095022" y="-1242008"/>
            <a:chExt cx="1371600" cy="1371600"/>
          </a:xfrm>
        </p:grpSpPr>
        <p:sp>
          <p:nvSpPr>
            <p:cNvPr id="25" name="วงรี 122">
              <a:extLst>
                <a:ext uri="{FF2B5EF4-FFF2-40B4-BE49-F238E27FC236}">
                  <a16:creationId xmlns:a16="http://schemas.microsoft.com/office/drawing/2014/main" id="{BD912081-55E4-A935-0AE9-634E3018DBC1}"/>
                </a:ext>
              </a:extLst>
            </p:cNvPr>
            <p:cNvSpPr/>
            <p:nvPr/>
          </p:nvSpPr>
          <p:spPr>
            <a:xfrm>
              <a:off x="1095022" y="-1242008"/>
              <a:ext cx="1371600" cy="1371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/>
            </a:p>
          </p:txBody>
        </p:sp>
        <p:sp>
          <p:nvSpPr>
            <p:cNvPr id="26" name="Freeform 33">
              <a:extLst>
                <a:ext uri="{FF2B5EF4-FFF2-40B4-BE49-F238E27FC236}">
                  <a16:creationId xmlns:a16="http://schemas.microsoft.com/office/drawing/2014/main" id="{AB855F8F-2ECF-5E48-0B6C-C97D721C18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4421" y="-998190"/>
              <a:ext cx="779815" cy="820429"/>
            </a:xfrm>
            <a:custGeom>
              <a:avLst/>
              <a:gdLst>
                <a:gd name="T0" fmla="*/ 124 w 338"/>
                <a:gd name="T1" fmla="*/ 355 h 356"/>
                <a:gd name="T2" fmla="*/ 124 w 338"/>
                <a:gd name="T3" fmla="*/ 355 h 356"/>
                <a:gd name="T4" fmla="*/ 98 w 338"/>
                <a:gd name="T5" fmla="*/ 337 h 356"/>
                <a:gd name="T6" fmla="*/ 9 w 338"/>
                <a:gd name="T7" fmla="*/ 222 h 356"/>
                <a:gd name="T8" fmla="*/ 18 w 338"/>
                <a:gd name="T9" fmla="*/ 178 h 356"/>
                <a:gd name="T10" fmla="*/ 62 w 338"/>
                <a:gd name="T11" fmla="*/ 178 h 356"/>
                <a:gd name="T12" fmla="*/ 124 w 338"/>
                <a:gd name="T13" fmla="*/ 258 h 356"/>
                <a:gd name="T14" fmla="*/ 266 w 338"/>
                <a:gd name="T15" fmla="*/ 27 h 356"/>
                <a:gd name="T16" fmla="*/ 319 w 338"/>
                <a:gd name="T17" fmla="*/ 9 h 356"/>
                <a:gd name="T18" fmla="*/ 328 w 338"/>
                <a:gd name="T19" fmla="*/ 62 h 356"/>
                <a:gd name="T20" fmla="*/ 160 w 338"/>
                <a:gd name="T21" fmla="*/ 337 h 356"/>
                <a:gd name="T22" fmla="*/ 124 w 338"/>
                <a:gd name="T23" fmla="*/ 355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8" h="356">
                  <a:moveTo>
                    <a:pt x="124" y="355"/>
                  </a:moveTo>
                  <a:lnTo>
                    <a:pt x="124" y="355"/>
                  </a:lnTo>
                  <a:cubicBezTo>
                    <a:pt x="115" y="355"/>
                    <a:pt x="107" y="346"/>
                    <a:pt x="98" y="337"/>
                  </a:cubicBezTo>
                  <a:cubicBezTo>
                    <a:pt x="9" y="222"/>
                    <a:pt x="9" y="222"/>
                    <a:pt x="9" y="222"/>
                  </a:cubicBezTo>
                  <a:cubicBezTo>
                    <a:pt x="0" y="204"/>
                    <a:pt x="0" y="187"/>
                    <a:pt x="18" y="178"/>
                  </a:cubicBezTo>
                  <a:cubicBezTo>
                    <a:pt x="36" y="160"/>
                    <a:pt x="53" y="168"/>
                    <a:pt x="62" y="178"/>
                  </a:cubicBezTo>
                  <a:cubicBezTo>
                    <a:pt x="124" y="258"/>
                    <a:pt x="124" y="258"/>
                    <a:pt x="124" y="258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84" y="9"/>
                    <a:pt x="301" y="0"/>
                    <a:pt x="319" y="9"/>
                  </a:cubicBezTo>
                  <a:cubicBezTo>
                    <a:pt x="337" y="18"/>
                    <a:pt x="337" y="45"/>
                    <a:pt x="328" y="62"/>
                  </a:cubicBezTo>
                  <a:cubicBezTo>
                    <a:pt x="160" y="337"/>
                    <a:pt x="160" y="337"/>
                    <a:pt x="160" y="337"/>
                  </a:cubicBezTo>
                  <a:cubicBezTo>
                    <a:pt x="151" y="346"/>
                    <a:pt x="142" y="355"/>
                    <a:pt x="124" y="35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sp>
        <p:nvSpPr>
          <p:cNvPr id="27" name="Freeform 10">
            <a:extLst>
              <a:ext uri="{FF2B5EF4-FFF2-40B4-BE49-F238E27FC236}">
                <a16:creationId xmlns:a16="http://schemas.microsoft.com/office/drawing/2014/main" id="{BD7612C0-9F41-EF51-FCA5-D7CFA006395E}"/>
              </a:ext>
            </a:extLst>
          </p:cNvPr>
          <p:cNvSpPr>
            <a:spLocks/>
          </p:cNvSpPr>
          <p:nvPr/>
        </p:nvSpPr>
        <p:spPr bwMode="auto">
          <a:xfrm>
            <a:off x="1410463" y="3876102"/>
            <a:ext cx="2346702" cy="2346702"/>
          </a:xfrm>
          <a:custGeom>
            <a:avLst/>
            <a:gdLst>
              <a:gd name="T0" fmla="*/ 182 w 182"/>
              <a:gd name="T1" fmla="*/ 182 h 182"/>
              <a:gd name="T2" fmla="*/ 0 w 182"/>
              <a:gd name="T3" fmla="*/ 0 h 182"/>
              <a:gd name="T4" fmla="*/ 182 w 182"/>
              <a:gd name="T5" fmla="*/ 0 h 182"/>
              <a:gd name="T6" fmla="*/ 182 w 182"/>
              <a:gd name="T7" fmla="*/ 182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2" h="182">
                <a:moveTo>
                  <a:pt x="182" y="182"/>
                </a:moveTo>
                <a:cubicBezTo>
                  <a:pt x="82" y="182"/>
                  <a:pt x="0" y="100"/>
                  <a:pt x="0" y="0"/>
                </a:cubicBezTo>
                <a:cubicBezTo>
                  <a:pt x="182" y="0"/>
                  <a:pt x="182" y="0"/>
                  <a:pt x="182" y="0"/>
                </a:cubicBezTo>
                <a:lnTo>
                  <a:pt x="182" y="182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>
              <a:lnSpc>
                <a:spcPts val="2000"/>
              </a:lnSpc>
              <a:spcAft>
                <a:spcPts val="800"/>
              </a:spcAft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>
              <a:lnSpc>
                <a:spcPts val="2000"/>
              </a:lnSpc>
              <a:spcAft>
                <a:spcPts val="800"/>
              </a:spcAft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Transformation of milk markets to produce Safe milk and milk products for all at affordable prices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594DE2C-1391-C9F9-8242-BD02741FE9A0}"/>
              </a:ext>
            </a:extLst>
          </p:cNvPr>
          <p:cNvSpPr txBox="1"/>
          <p:nvPr/>
        </p:nvSpPr>
        <p:spPr>
          <a:xfrm>
            <a:off x="1339930" y="1519098"/>
            <a:ext cx="1169375" cy="3757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2400"/>
              </a:lnSpc>
              <a:spcAft>
                <a:spcPts val="8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Markets</a:t>
            </a: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A75FEE0-4E20-9145-F30D-0151C2DF559C}"/>
              </a:ext>
            </a:extLst>
          </p:cNvPr>
          <p:cNvSpPr txBox="1"/>
          <p:nvPr/>
        </p:nvSpPr>
        <p:spPr>
          <a:xfrm>
            <a:off x="1928213" y="1771408"/>
            <a:ext cx="176070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Private partner involvement is limited</a:t>
            </a:r>
          </a:p>
          <a:p>
            <a:pPr algn="r"/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Cooperatives, dairy business hub approach, contract farming</a:t>
            </a:r>
            <a:endParaRPr lang="en-KE" sz="1400" dirty="0">
              <a:solidFill>
                <a:schemeClr val="bg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448161C-865A-D11C-EED3-2C81630F5309}"/>
              </a:ext>
            </a:extLst>
          </p:cNvPr>
          <p:cNvSpPr txBox="1"/>
          <p:nvPr/>
        </p:nvSpPr>
        <p:spPr>
          <a:xfrm>
            <a:off x="10350876" y="1331226"/>
            <a:ext cx="1169375" cy="3757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2400"/>
              </a:lnSpc>
              <a:spcAft>
                <a:spcPts val="8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Services</a:t>
            </a:r>
            <a:endParaRPr lang="en-US" sz="1800" b="1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4" name="Freeform 8">
            <a:extLst>
              <a:ext uri="{FF2B5EF4-FFF2-40B4-BE49-F238E27FC236}">
                <a16:creationId xmlns:a16="http://schemas.microsoft.com/office/drawing/2014/main" id="{77B02756-5CEF-E1B6-7C53-905DA71ED005}"/>
              </a:ext>
            </a:extLst>
          </p:cNvPr>
          <p:cNvSpPr>
            <a:spLocks/>
          </p:cNvSpPr>
          <p:nvPr/>
        </p:nvSpPr>
        <p:spPr bwMode="auto">
          <a:xfrm>
            <a:off x="8209424" y="3949270"/>
            <a:ext cx="2346702" cy="2345808"/>
          </a:xfrm>
          <a:custGeom>
            <a:avLst/>
            <a:gdLst>
              <a:gd name="T0" fmla="*/ 0 w 182"/>
              <a:gd name="T1" fmla="*/ 182 h 182"/>
              <a:gd name="T2" fmla="*/ 182 w 182"/>
              <a:gd name="T3" fmla="*/ 0 h 182"/>
              <a:gd name="T4" fmla="*/ 0 w 182"/>
              <a:gd name="T5" fmla="*/ 0 h 182"/>
              <a:gd name="T6" fmla="*/ 0 w 182"/>
              <a:gd name="T7" fmla="*/ 182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2" h="182">
                <a:moveTo>
                  <a:pt x="0" y="182"/>
                </a:moveTo>
                <a:cubicBezTo>
                  <a:pt x="100" y="182"/>
                  <a:pt x="182" y="101"/>
                  <a:pt x="182" y="0"/>
                </a:cubicBezTo>
                <a:cubicBezTo>
                  <a:pt x="0" y="0"/>
                  <a:pt x="0" y="0"/>
                  <a:pt x="0" y="0"/>
                </a:cubicBezTo>
                <a:lnTo>
                  <a:pt x="0" y="18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7F1B278-D624-55B8-05EC-B131F1462FA9}"/>
              </a:ext>
            </a:extLst>
          </p:cNvPr>
          <p:cNvSpPr txBox="1"/>
          <p:nvPr/>
        </p:nvSpPr>
        <p:spPr>
          <a:xfrm>
            <a:off x="8222471" y="2010490"/>
            <a:ext cx="1815609" cy="1479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Equitable access </a:t>
            </a:r>
          </a:p>
          <a:p>
            <a:pPr>
              <a:spcAft>
                <a:spcPts val="800"/>
              </a:spcAft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services </a:t>
            </a:r>
          </a:p>
          <a:p>
            <a:pPr>
              <a:lnSpc>
                <a:spcPts val="2000"/>
              </a:lnSpc>
              <a:spcAft>
                <a:spcPts val="800"/>
              </a:spcAft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Market intelligence: Balance informal marketing</a:t>
            </a:r>
            <a:endParaRPr lang="en-KE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AB7A9C0-06BB-2265-12F8-281B94A2D805}"/>
              </a:ext>
            </a:extLst>
          </p:cNvPr>
          <p:cNvSpPr txBox="1"/>
          <p:nvPr/>
        </p:nvSpPr>
        <p:spPr>
          <a:xfrm>
            <a:off x="8209424" y="4082011"/>
            <a:ext cx="2270194" cy="1959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  <a:spcAft>
                <a:spcPts val="800"/>
              </a:spcAft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Last mile delivery: </a:t>
            </a:r>
          </a:p>
          <a:p>
            <a:pPr>
              <a:lnSpc>
                <a:spcPts val="2000"/>
              </a:lnSpc>
              <a:spcAft>
                <a:spcPts val="800"/>
              </a:spcAft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Develop Livestock Master Plans to guide supportive policies</a:t>
            </a:r>
          </a:p>
          <a:p>
            <a:pPr>
              <a:lnSpc>
                <a:spcPts val="2000"/>
              </a:lnSpc>
              <a:spcAft>
                <a:spcPts val="800"/>
              </a:spcAft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2292294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389F44-EDAA-31A0-4FC1-FC537907B516}"/>
              </a:ext>
            </a:extLst>
          </p:cNvPr>
          <p:cNvSpPr/>
          <p:nvPr/>
        </p:nvSpPr>
        <p:spPr>
          <a:xfrm>
            <a:off x="6871345" y="1472942"/>
            <a:ext cx="1720037" cy="3708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0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074DEF-FEE6-2C7B-6719-30BBB8320655}"/>
              </a:ext>
            </a:extLst>
          </p:cNvPr>
          <p:cNvSpPr/>
          <p:nvPr/>
        </p:nvSpPr>
        <p:spPr>
          <a:xfrm>
            <a:off x="5030352" y="1472942"/>
            <a:ext cx="1833276" cy="3708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0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57FDC64-6117-9D89-BB97-5FBE73294F0E}"/>
              </a:ext>
            </a:extLst>
          </p:cNvPr>
          <p:cNvSpPr/>
          <p:nvPr/>
        </p:nvSpPr>
        <p:spPr>
          <a:xfrm>
            <a:off x="5122466" y="3527867"/>
            <a:ext cx="1547917" cy="1242188"/>
          </a:xfrm>
          <a:custGeom>
            <a:avLst/>
            <a:gdLst>
              <a:gd name="connsiteX0" fmla="*/ 0 w 1415322"/>
              <a:gd name="connsiteY0" fmla="*/ 116734 h 1167344"/>
              <a:gd name="connsiteX1" fmla="*/ 116734 w 1415322"/>
              <a:gd name="connsiteY1" fmla="*/ 0 h 1167344"/>
              <a:gd name="connsiteX2" fmla="*/ 1298588 w 1415322"/>
              <a:gd name="connsiteY2" fmla="*/ 0 h 1167344"/>
              <a:gd name="connsiteX3" fmla="*/ 1415322 w 1415322"/>
              <a:gd name="connsiteY3" fmla="*/ 116734 h 1167344"/>
              <a:gd name="connsiteX4" fmla="*/ 1415322 w 1415322"/>
              <a:gd name="connsiteY4" fmla="*/ 1050610 h 1167344"/>
              <a:gd name="connsiteX5" fmla="*/ 1298588 w 1415322"/>
              <a:gd name="connsiteY5" fmla="*/ 1167344 h 1167344"/>
              <a:gd name="connsiteX6" fmla="*/ 116734 w 1415322"/>
              <a:gd name="connsiteY6" fmla="*/ 1167344 h 1167344"/>
              <a:gd name="connsiteX7" fmla="*/ 0 w 1415322"/>
              <a:gd name="connsiteY7" fmla="*/ 1050610 h 1167344"/>
              <a:gd name="connsiteX8" fmla="*/ 0 w 1415322"/>
              <a:gd name="connsiteY8" fmla="*/ 116734 h 1167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5322" h="1167344">
                <a:moveTo>
                  <a:pt x="0" y="116734"/>
                </a:moveTo>
                <a:cubicBezTo>
                  <a:pt x="0" y="52264"/>
                  <a:pt x="52264" y="0"/>
                  <a:pt x="116734" y="0"/>
                </a:cubicBezTo>
                <a:lnTo>
                  <a:pt x="1298588" y="0"/>
                </a:lnTo>
                <a:cubicBezTo>
                  <a:pt x="1363058" y="0"/>
                  <a:pt x="1415322" y="52264"/>
                  <a:pt x="1415322" y="116734"/>
                </a:cubicBezTo>
                <a:lnTo>
                  <a:pt x="1415322" y="1050610"/>
                </a:lnTo>
                <a:cubicBezTo>
                  <a:pt x="1415322" y="1115080"/>
                  <a:pt x="1363058" y="1167344"/>
                  <a:pt x="1298588" y="1167344"/>
                </a:cubicBezTo>
                <a:lnTo>
                  <a:pt x="116734" y="1167344"/>
                </a:lnTo>
                <a:cubicBezTo>
                  <a:pt x="52264" y="1167344"/>
                  <a:pt x="0" y="1115080"/>
                  <a:pt x="0" y="1050610"/>
                </a:cubicBezTo>
                <a:lnTo>
                  <a:pt x="0" y="116734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108000" rIns="72000" bIns="292249" numCol="1" spcCol="1270" anchor="t" anchorCtr="0">
            <a:noAutofit/>
          </a:bodyPr>
          <a:lstStyle/>
          <a:p>
            <a:pPr marL="0" lvl="1" algn="l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1050" dirty="0"/>
              <a:t>Cross-bred dairy cattle linked to natural sire and AI-based delivery systems; sire selection &amp; mating for productivity gains</a:t>
            </a:r>
            <a:endParaRPr lang="en-ZA" sz="105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BE3E11B-5EFA-AE80-DD87-1BA9FDA911F5}"/>
              </a:ext>
            </a:extLst>
          </p:cNvPr>
          <p:cNvSpPr/>
          <p:nvPr/>
        </p:nvSpPr>
        <p:spPr>
          <a:xfrm>
            <a:off x="5374555" y="4470535"/>
            <a:ext cx="1386788" cy="659528"/>
          </a:xfrm>
          <a:custGeom>
            <a:avLst/>
            <a:gdLst>
              <a:gd name="connsiteX0" fmla="*/ 0 w 1258064"/>
              <a:gd name="connsiteY0" fmla="*/ 78050 h 780503"/>
              <a:gd name="connsiteX1" fmla="*/ 78050 w 1258064"/>
              <a:gd name="connsiteY1" fmla="*/ 0 h 780503"/>
              <a:gd name="connsiteX2" fmla="*/ 1180014 w 1258064"/>
              <a:gd name="connsiteY2" fmla="*/ 0 h 780503"/>
              <a:gd name="connsiteX3" fmla="*/ 1258064 w 1258064"/>
              <a:gd name="connsiteY3" fmla="*/ 78050 h 780503"/>
              <a:gd name="connsiteX4" fmla="*/ 1258064 w 1258064"/>
              <a:gd name="connsiteY4" fmla="*/ 702453 h 780503"/>
              <a:gd name="connsiteX5" fmla="*/ 1180014 w 1258064"/>
              <a:gd name="connsiteY5" fmla="*/ 780503 h 780503"/>
              <a:gd name="connsiteX6" fmla="*/ 78050 w 1258064"/>
              <a:gd name="connsiteY6" fmla="*/ 780503 h 780503"/>
              <a:gd name="connsiteX7" fmla="*/ 0 w 1258064"/>
              <a:gd name="connsiteY7" fmla="*/ 702453 h 780503"/>
              <a:gd name="connsiteX8" fmla="*/ 0 w 1258064"/>
              <a:gd name="connsiteY8" fmla="*/ 78050 h 780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8064" h="780503">
                <a:moveTo>
                  <a:pt x="0" y="78050"/>
                </a:moveTo>
                <a:cubicBezTo>
                  <a:pt x="0" y="34944"/>
                  <a:pt x="34944" y="0"/>
                  <a:pt x="78050" y="0"/>
                </a:cubicBezTo>
                <a:lnTo>
                  <a:pt x="1180014" y="0"/>
                </a:lnTo>
                <a:cubicBezTo>
                  <a:pt x="1223120" y="0"/>
                  <a:pt x="1258064" y="34944"/>
                  <a:pt x="1258064" y="78050"/>
                </a:cubicBezTo>
                <a:lnTo>
                  <a:pt x="1258064" y="702453"/>
                </a:lnTo>
                <a:cubicBezTo>
                  <a:pt x="1258064" y="745559"/>
                  <a:pt x="1223120" y="780503"/>
                  <a:pt x="1180014" y="780503"/>
                </a:cubicBezTo>
                <a:lnTo>
                  <a:pt x="78050" y="780503"/>
                </a:lnTo>
                <a:cubicBezTo>
                  <a:pt x="34944" y="780503"/>
                  <a:pt x="0" y="745559"/>
                  <a:pt x="0" y="702453"/>
                </a:cubicBezTo>
                <a:lnTo>
                  <a:pt x="0" y="78050"/>
                </a:lnTo>
                <a:close/>
              </a:path>
            </a:pathLst>
          </a:custGeom>
          <a:solidFill>
            <a:srgbClr val="B2B2B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530" tIns="40640" rIns="49530" bIns="40640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ZA" sz="1050" b="1" kern="1200" dirty="0"/>
              <a:t>Genomic selection based breedin</a:t>
            </a:r>
            <a:r>
              <a:rPr lang="en-ZA" sz="1050" b="1" dirty="0"/>
              <a:t>g programs</a:t>
            </a:r>
            <a:endParaRPr lang="en-ZA" sz="1050" b="1" kern="120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115A5B3-20D1-347C-FBE4-05D9AA54E70A}"/>
              </a:ext>
            </a:extLst>
          </p:cNvPr>
          <p:cNvSpPr/>
          <p:nvPr/>
        </p:nvSpPr>
        <p:spPr>
          <a:xfrm>
            <a:off x="6871345" y="3810468"/>
            <a:ext cx="1720037" cy="848894"/>
          </a:xfrm>
          <a:custGeom>
            <a:avLst/>
            <a:gdLst>
              <a:gd name="connsiteX0" fmla="*/ 0 w 1415322"/>
              <a:gd name="connsiteY0" fmla="*/ 71964 h 719644"/>
              <a:gd name="connsiteX1" fmla="*/ 71964 w 1415322"/>
              <a:gd name="connsiteY1" fmla="*/ 0 h 719644"/>
              <a:gd name="connsiteX2" fmla="*/ 1343358 w 1415322"/>
              <a:gd name="connsiteY2" fmla="*/ 0 h 719644"/>
              <a:gd name="connsiteX3" fmla="*/ 1415322 w 1415322"/>
              <a:gd name="connsiteY3" fmla="*/ 71964 h 719644"/>
              <a:gd name="connsiteX4" fmla="*/ 1415322 w 1415322"/>
              <a:gd name="connsiteY4" fmla="*/ 647680 h 719644"/>
              <a:gd name="connsiteX5" fmla="*/ 1343358 w 1415322"/>
              <a:gd name="connsiteY5" fmla="*/ 719644 h 719644"/>
              <a:gd name="connsiteX6" fmla="*/ 71964 w 1415322"/>
              <a:gd name="connsiteY6" fmla="*/ 719644 h 719644"/>
              <a:gd name="connsiteX7" fmla="*/ 0 w 1415322"/>
              <a:gd name="connsiteY7" fmla="*/ 647680 h 719644"/>
              <a:gd name="connsiteX8" fmla="*/ 0 w 1415322"/>
              <a:gd name="connsiteY8" fmla="*/ 71964 h 719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5322" h="719644">
                <a:moveTo>
                  <a:pt x="0" y="71964"/>
                </a:moveTo>
                <a:cubicBezTo>
                  <a:pt x="0" y="32219"/>
                  <a:pt x="32219" y="0"/>
                  <a:pt x="71964" y="0"/>
                </a:cubicBezTo>
                <a:lnTo>
                  <a:pt x="1343358" y="0"/>
                </a:lnTo>
                <a:cubicBezTo>
                  <a:pt x="1383103" y="0"/>
                  <a:pt x="1415322" y="32219"/>
                  <a:pt x="1415322" y="71964"/>
                </a:cubicBezTo>
                <a:lnTo>
                  <a:pt x="1415322" y="647680"/>
                </a:lnTo>
                <a:cubicBezTo>
                  <a:pt x="1415322" y="687425"/>
                  <a:pt x="1383103" y="719644"/>
                  <a:pt x="1343358" y="719644"/>
                </a:cubicBezTo>
                <a:lnTo>
                  <a:pt x="71964" y="719644"/>
                </a:lnTo>
                <a:cubicBezTo>
                  <a:pt x="32219" y="719644"/>
                  <a:pt x="0" y="687425"/>
                  <a:pt x="0" y="647680"/>
                </a:cubicBezTo>
                <a:lnTo>
                  <a:pt x="0" y="71964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186011" rIns="72000" bIns="31800" numCol="1" spcCol="1270" anchor="t" anchorCtr="0">
            <a:noAutofit/>
          </a:bodyPr>
          <a:lstStyle/>
          <a:p>
            <a:pPr marL="0" lvl="1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1050" kern="1200" dirty="0"/>
              <a:t>Certified dairy seedstock  adopted  </a:t>
            </a:r>
            <a:r>
              <a:rPr lang="en-US" sz="1050" dirty="0"/>
              <a:t>at scale; close the last mile </a:t>
            </a:r>
            <a:r>
              <a:rPr lang="en-US" sz="1050" kern="1200" dirty="0"/>
              <a:t>gap </a:t>
            </a:r>
            <a:r>
              <a:rPr lang="en-US" sz="1050" dirty="0"/>
              <a:t>leveraging </a:t>
            </a:r>
            <a:r>
              <a:rPr lang="en-US" sz="1050" kern="1200" dirty="0"/>
              <a:t>commodity platforms</a:t>
            </a:r>
            <a:endParaRPr lang="en-ZA" sz="1050" kern="120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D07D109-50BE-670F-191E-D491325B98AB}"/>
              </a:ext>
            </a:extLst>
          </p:cNvPr>
          <p:cNvSpPr/>
          <p:nvPr/>
        </p:nvSpPr>
        <p:spPr>
          <a:xfrm>
            <a:off x="7335992" y="3380887"/>
            <a:ext cx="1258064" cy="506098"/>
          </a:xfrm>
          <a:custGeom>
            <a:avLst/>
            <a:gdLst>
              <a:gd name="connsiteX0" fmla="*/ 0 w 1258064"/>
              <a:gd name="connsiteY0" fmla="*/ 64336 h 643363"/>
              <a:gd name="connsiteX1" fmla="*/ 64336 w 1258064"/>
              <a:gd name="connsiteY1" fmla="*/ 0 h 643363"/>
              <a:gd name="connsiteX2" fmla="*/ 1193728 w 1258064"/>
              <a:gd name="connsiteY2" fmla="*/ 0 h 643363"/>
              <a:gd name="connsiteX3" fmla="*/ 1258064 w 1258064"/>
              <a:gd name="connsiteY3" fmla="*/ 64336 h 643363"/>
              <a:gd name="connsiteX4" fmla="*/ 1258064 w 1258064"/>
              <a:gd name="connsiteY4" fmla="*/ 579027 h 643363"/>
              <a:gd name="connsiteX5" fmla="*/ 1193728 w 1258064"/>
              <a:gd name="connsiteY5" fmla="*/ 643363 h 643363"/>
              <a:gd name="connsiteX6" fmla="*/ 64336 w 1258064"/>
              <a:gd name="connsiteY6" fmla="*/ 643363 h 643363"/>
              <a:gd name="connsiteX7" fmla="*/ 0 w 1258064"/>
              <a:gd name="connsiteY7" fmla="*/ 579027 h 643363"/>
              <a:gd name="connsiteX8" fmla="*/ 0 w 1258064"/>
              <a:gd name="connsiteY8" fmla="*/ 64336 h 643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8064" h="643363">
                <a:moveTo>
                  <a:pt x="0" y="64336"/>
                </a:moveTo>
                <a:cubicBezTo>
                  <a:pt x="0" y="28804"/>
                  <a:pt x="28804" y="0"/>
                  <a:pt x="64336" y="0"/>
                </a:cubicBezTo>
                <a:lnTo>
                  <a:pt x="1193728" y="0"/>
                </a:lnTo>
                <a:cubicBezTo>
                  <a:pt x="1229260" y="0"/>
                  <a:pt x="1258064" y="28804"/>
                  <a:pt x="1258064" y="64336"/>
                </a:cubicBezTo>
                <a:lnTo>
                  <a:pt x="1258064" y="579027"/>
                </a:lnTo>
                <a:cubicBezTo>
                  <a:pt x="1258064" y="614559"/>
                  <a:pt x="1229260" y="643363"/>
                  <a:pt x="1193728" y="643363"/>
                </a:cubicBezTo>
                <a:lnTo>
                  <a:pt x="64336" y="643363"/>
                </a:lnTo>
                <a:cubicBezTo>
                  <a:pt x="28804" y="643363"/>
                  <a:pt x="0" y="614559"/>
                  <a:pt x="0" y="579027"/>
                </a:cubicBezTo>
                <a:lnTo>
                  <a:pt x="0" y="64336"/>
                </a:lnTo>
                <a:close/>
              </a:path>
            </a:pathLst>
          </a:custGeom>
          <a:solidFill>
            <a:srgbClr val="FF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5513" tIns="36623" rIns="45513" bIns="36623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ZA" sz="1050" b="1" kern="1200" dirty="0"/>
              <a:t>Market development support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90A375B-7CEC-252E-3C95-DD492A9968C2}"/>
              </a:ext>
            </a:extLst>
          </p:cNvPr>
          <p:cNvSpPr/>
          <p:nvPr/>
        </p:nvSpPr>
        <p:spPr>
          <a:xfrm flipV="1">
            <a:off x="6209718" y="4961019"/>
            <a:ext cx="1496291" cy="450323"/>
          </a:xfrm>
          <a:custGeom>
            <a:avLst/>
            <a:gdLst>
              <a:gd name="connsiteX0" fmla="*/ 0 w 1496291"/>
              <a:gd name="connsiteY0" fmla="*/ 0 h 184727"/>
              <a:gd name="connsiteX1" fmla="*/ 1496291 w 1496291"/>
              <a:gd name="connsiteY1" fmla="*/ 184727 h 184727"/>
              <a:gd name="connsiteX0" fmla="*/ 0 w 1496291"/>
              <a:gd name="connsiteY0" fmla="*/ 144733 h 329460"/>
              <a:gd name="connsiteX1" fmla="*/ 1496291 w 1496291"/>
              <a:gd name="connsiteY1" fmla="*/ 329460 h 329460"/>
              <a:gd name="connsiteX0" fmla="*/ 0 w 1496291"/>
              <a:gd name="connsiteY0" fmla="*/ 212664 h 397391"/>
              <a:gd name="connsiteX1" fmla="*/ 1496291 w 1496291"/>
              <a:gd name="connsiteY1" fmla="*/ 397391 h 397391"/>
              <a:gd name="connsiteX0" fmla="*/ 0 w 1496291"/>
              <a:gd name="connsiteY0" fmla="*/ 265596 h 450323"/>
              <a:gd name="connsiteX1" fmla="*/ 1496291 w 1496291"/>
              <a:gd name="connsiteY1" fmla="*/ 450323 h 450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96291" h="450323">
                <a:moveTo>
                  <a:pt x="0" y="265596"/>
                </a:moveTo>
                <a:cubicBezTo>
                  <a:pt x="752764" y="-244328"/>
                  <a:pt x="1188027" y="71247"/>
                  <a:pt x="1496291" y="450323"/>
                </a:cubicBezTo>
              </a:path>
            </a:pathLst>
          </a:custGeom>
          <a:ln w="38100">
            <a:solidFill>
              <a:schemeClr val="tx2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2" name="Graphic 21" descr="DNA">
            <a:extLst>
              <a:ext uri="{FF2B5EF4-FFF2-40B4-BE49-F238E27FC236}">
                <a16:creationId xmlns:a16="http://schemas.microsoft.com/office/drawing/2014/main" id="{03BAAE30-BB0D-6BA0-DD9F-277D4E62B99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41959" y="2575547"/>
            <a:ext cx="336154" cy="313537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72453BB8-E192-A31B-22C8-6CA3C2CF1458}"/>
              </a:ext>
            </a:extLst>
          </p:cNvPr>
          <p:cNvSpPr/>
          <p:nvPr/>
        </p:nvSpPr>
        <p:spPr>
          <a:xfrm>
            <a:off x="1320567" y="1422063"/>
            <a:ext cx="1833276" cy="3708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sz="105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4ABC3768-81F9-5F3F-3CA3-9829464DEF51}"/>
              </a:ext>
            </a:extLst>
          </p:cNvPr>
          <p:cNvSpPr/>
          <p:nvPr/>
        </p:nvSpPr>
        <p:spPr>
          <a:xfrm>
            <a:off x="1412681" y="3591394"/>
            <a:ext cx="1547917" cy="1167344"/>
          </a:xfrm>
          <a:custGeom>
            <a:avLst/>
            <a:gdLst>
              <a:gd name="connsiteX0" fmla="*/ 0 w 1415322"/>
              <a:gd name="connsiteY0" fmla="*/ 116734 h 1167344"/>
              <a:gd name="connsiteX1" fmla="*/ 116734 w 1415322"/>
              <a:gd name="connsiteY1" fmla="*/ 0 h 1167344"/>
              <a:gd name="connsiteX2" fmla="*/ 1298588 w 1415322"/>
              <a:gd name="connsiteY2" fmla="*/ 0 h 1167344"/>
              <a:gd name="connsiteX3" fmla="*/ 1415322 w 1415322"/>
              <a:gd name="connsiteY3" fmla="*/ 116734 h 1167344"/>
              <a:gd name="connsiteX4" fmla="*/ 1415322 w 1415322"/>
              <a:gd name="connsiteY4" fmla="*/ 1050610 h 1167344"/>
              <a:gd name="connsiteX5" fmla="*/ 1298588 w 1415322"/>
              <a:gd name="connsiteY5" fmla="*/ 1167344 h 1167344"/>
              <a:gd name="connsiteX6" fmla="*/ 116734 w 1415322"/>
              <a:gd name="connsiteY6" fmla="*/ 1167344 h 1167344"/>
              <a:gd name="connsiteX7" fmla="*/ 0 w 1415322"/>
              <a:gd name="connsiteY7" fmla="*/ 1050610 h 1167344"/>
              <a:gd name="connsiteX8" fmla="*/ 0 w 1415322"/>
              <a:gd name="connsiteY8" fmla="*/ 116734 h 1167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5322" h="1167344">
                <a:moveTo>
                  <a:pt x="0" y="116734"/>
                </a:moveTo>
                <a:cubicBezTo>
                  <a:pt x="0" y="52264"/>
                  <a:pt x="52264" y="0"/>
                  <a:pt x="116734" y="0"/>
                </a:cubicBezTo>
                <a:lnTo>
                  <a:pt x="1298588" y="0"/>
                </a:lnTo>
                <a:cubicBezTo>
                  <a:pt x="1363058" y="0"/>
                  <a:pt x="1415322" y="52264"/>
                  <a:pt x="1415322" y="116734"/>
                </a:cubicBezTo>
                <a:lnTo>
                  <a:pt x="1415322" y="1050610"/>
                </a:lnTo>
                <a:cubicBezTo>
                  <a:pt x="1415322" y="1115080"/>
                  <a:pt x="1363058" y="1167344"/>
                  <a:pt x="1298588" y="1167344"/>
                </a:cubicBezTo>
                <a:lnTo>
                  <a:pt x="116734" y="1167344"/>
                </a:lnTo>
                <a:cubicBezTo>
                  <a:pt x="52264" y="1167344"/>
                  <a:pt x="0" y="1115080"/>
                  <a:pt x="0" y="1050610"/>
                </a:cubicBezTo>
                <a:lnTo>
                  <a:pt x="0" y="116734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108000" rIns="72000" bIns="292249" numCol="1" spcCol="1270" anchor="t" anchorCtr="0">
            <a:noAutofit/>
          </a:bodyPr>
          <a:lstStyle/>
          <a:p>
            <a:pPr marL="0" lvl="1" algn="l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sz="1050" kern="1200" dirty="0"/>
              <a:t>Animal identification Trait definitions, Dairy product measurement and evaluation</a:t>
            </a:r>
            <a:endParaRPr lang="en-ZA" sz="1050" kern="1200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23F31D4-7C52-DE8A-2870-5557E7D587D8}"/>
              </a:ext>
            </a:extLst>
          </p:cNvPr>
          <p:cNvSpPr/>
          <p:nvPr/>
        </p:nvSpPr>
        <p:spPr>
          <a:xfrm>
            <a:off x="1664770" y="4459218"/>
            <a:ext cx="1386788" cy="659528"/>
          </a:xfrm>
          <a:custGeom>
            <a:avLst/>
            <a:gdLst>
              <a:gd name="connsiteX0" fmla="*/ 0 w 1258064"/>
              <a:gd name="connsiteY0" fmla="*/ 78050 h 780503"/>
              <a:gd name="connsiteX1" fmla="*/ 78050 w 1258064"/>
              <a:gd name="connsiteY1" fmla="*/ 0 h 780503"/>
              <a:gd name="connsiteX2" fmla="*/ 1180014 w 1258064"/>
              <a:gd name="connsiteY2" fmla="*/ 0 h 780503"/>
              <a:gd name="connsiteX3" fmla="*/ 1258064 w 1258064"/>
              <a:gd name="connsiteY3" fmla="*/ 78050 h 780503"/>
              <a:gd name="connsiteX4" fmla="*/ 1258064 w 1258064"/>
              <a:gd name="connsiteY4" fmla="*/ 702453 h 780503"/>
              <a:gd name="connsiteX5" fmla="*/ 1180014 w 1258064"/>
              <a:gd name="connsiteY5" fmla="*/ 780503 h 780503"/>
              <a:gd name="connsiteX6" fmla="*/ 78050 w 1258064"/>
              <a:gd name="connsiteY6" fmla="*/ 780503 h 780503"/>
              <a:gd name="connsiteX7" fmla="*/ 0 w 1258064"/>
              <a:gd name="connsiteY7" fmla="*/ 702453 h 780503"/>
              <a:gd name="connsiteX8" fmla="*/ 0 w 1258064"/>
              <a:gd name="connsiteY8" fmla="*/ 78050 h 780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8064" h="780503">
                <a:moveTo>
                  <a:pt x="0" y="78050"/>
                </a:moveTo>
                <a:cubicBezTo>
                  <a:pt x="0" y="34944"/>
                  <a:pt x="34944" y="0"/>
                  <a:pt x="78050" y="0"/>
                </a:cubicBezTo>
                <a:lnTo>
                  <a:pt x="1180014" y="0"/>
                </a:lnTo>
                <a:cubicBezTo>
                  <a:pt x="1223120" y="0"/>
                  <a:pt x="1258064" y="34944"/>
                  <a:pt x="1258064" y="78050"/>
                </a:cubicBezTo>
                <a:lnTo>
                  <a:pt x="1258064" y="702453"/>
                </a:lnTo>
                <a:cubicBezTo>
                  <a:pt x="1258064" y="745559"/>
                  <a:pt x="1223120" y="780503"/>
                  <a:pt x="1180014" y="780503"/>
                </a:cubicBezTo>
                <a:lnTo>
                  <a:pt x="78050" y="780503"/>
                </a:lnTo>
                <a:cubicBezTo>
                  <a:pt x="34944" y="780503"/>
                  <a:pt x="0" y="745559"/>
                  <a:pt x="0" y="702453"/>
                </a:cubicBezTo>
                <a:lnTo>
                  <a:pt x="0" y="78050"/>
                </a:lnTo>
                <a:close/>
              </a:path>
            </a:pathLst>
          </a:custGeom>
          <a:solidFill>
            <a:srgbClr val="4AD24A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530" tIns="40640" rIns="49530" bIns="40640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ZA" sz="1050" b="1" kern="1200" dirty="0"/>
              <a:t>Characterization and identification</a:t>
            </a:r>
          </a:p>
        </p:txBody>
      </p:sp>
      <p:pic>
        <p:nvPicPr>
          <p:cNvPr id="34" name="Graphic 33" descr="Checklist">
            <a:extLst>
              <a:ext uri="{FF2B5EF4-FFF2-40B4-BE49-F238E27FC236}">
                <a16:creationId xmlns:a16="http://schemas.microsoft.com/office/drawing/2014/main" id="{004261F9-AECC-340A-D18E-DB41270DAB6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82871" y="3084553"/>
            <a:ext cx="475293" cy="443314"/>
          </a:xfrm>
          <a:prstGeom prst="rect">
            <a:avLst/>
          </a:prstGeom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64223DD2-740D-02A5-B2F2-738E6D48EAF5}"/>
              </a:ext>
            </a:extLst>
          </p:cNvPr>
          <p:cNvGrpSpPr/>
          <p:nvPr/>
        </p:nvGrpSpPr>
        <p:grpSpPr>
          <a:xfrm>
            <a:off x="3142165" y="1526887"/>
            <a:ext cx="1833276" cy="3708000"/>
            <a:chOff x="3197076" y="1446658"/>
            <a:chExt cx="1833276" cy="37080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67D84D2-30BA-4211-3488-2FEC398C6324}"/>
                </a:ext>
              </a:extLst>
            </p:cNvPr>
            <p:cNvSpPr/>
            <p:nvPr/>
          </p:nvSpPr>
          <p:spPr>
            <a:xfrm>
              <a:off x="3197076" y="1446658"/>
              <a:ext cx="1833276" cy="370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sz="10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20BF9B7-6BD6-4ECF-C649-0C219FD63A28}"/>
                </a:ext>
              </a:extLst>
            </p:cNvPr>
            <p:cNvSpPr/>
            <p:nvPr/>
          </p:nvSpPr>
          <p:spPr>
            <a:xfrm>
              <a:off x="3289754" y="3672764"/>
              <a:ext cx="1547917" cy="1167344"/>
            </a:xfrm>
            <a:custGeom>
              <a:avLst/>
              <a:gdLst>
                <a:gd name="connsiteX0" fmla="*/ 0 w 1415322"/>
                <a:gd name="connsiteY0" fmla="*/ 116734 h 1167344"/>
                <a:gd name="connsiteX1" fmla="*/ 116734 w 1415322"/>
                <a:gd name="connsiteY1" fmla="*/ 0 h 1167344"/>
                <a:gd name="connsiteX2" fmla="*/ 1298588 w 1415322"/>
                <a:gd name="connsiteY2" fmla="*/ 0 h 1167344"/>
                <a:gd name="connsiteX3" fmla="*/ 1415322 w 1415322"/>
                <a:gd name="connsiteY3" fmla="*/ 116734 h 1167344"/>
                <a:gd name="connsiteX4" fmla="*/ 1415322 w 1415322"/>
                <a:gd name="connsiteY4" fmla="*/ 1050610 h 1167344"/>
                <a:gd name="connsiteX5" fmla="*/ 1298588 w 1415322"/>
                <a:gd name="connsiteY5" fmla="*/ 1167344 h 1167344"/>
                <a:gd name="connsiteX6" fmla="*/ 116734 w 1415322"/>
                <a:gd name="connsiteY6" fmla="*/ 1167344 h 1167344"/>
                <a:gd name="connsiteX7" fmla="*/ 0 w 1415322"/>
                <a:gd name="connsiteY7" fmla="*/ 1050610 h 1167344"/>
                <a:gd name="connsiteX8" fmla="*/ 0 w 1415322"/>
                <a:gd name="connsiteY8" fmla="*/ 116734 h 1167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5322" h="1167344">
                  <a:moveTo>
                    <a:pt x="0" y="116734"/>
                  </a:moveTo>
                  <a:cubicBezTo>
                    <a:pt x="0" y="52264"/>
                    <a:pt x="52264" y="0"/>
                    <a:pt x="116734" y="0"/>
                  </a:cubicBezTo>
                  <a:lnTo>
                    <a:pt x="1298588" y="0"/>
                  </a:lnTo>
                  <a:cubicBezTo>
                    <a:pt x="1363058" y="0"/>
                    <a:pt x="1415322" y="52264"/>
                    <a:pt x="1415322" y="116734"/>
                  </a:cubicBezTo>
                  <a:lnTo>
                    <a:pt x="1415322" y="1050610"/>
                  </a:lnTo>
                  <a:cubicBezTo>
                    <a:pt x="1415322" y="1115080"/>
                    <a:pt x="1363058" y="1167344"/>
                    <a:pt x="1298588" y="1167344"/>
                  </a:cubicBezTo>
                  <a:lnTo>
                    <a:pt x="116734" y="1167344"/>
                  </a:lnTo>
                  <a:cubicBezTo>
                    <a:pt x="52264" y="1167344"/>
                    <a:pt x="0" y="1115080"/>
                    <a:pt x="0" y="1050610"/>
                  </a:cubicBezTo>
                  <a:lnTo>
                    <a:pt x="0" y="116734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292249" rIns="72000" bIns="42104" numCol="1" spcCol="1270" anchor="t" anchorCtr="0">
              <a:noAutofit/>
            </a:bodyPr>
            <a:lstStyle/>
            <a:p>
              <a:pPr marL="0" lvl="1" algn="l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050" dirty="0"/>
                <a:t>H</a:t>
              </a:r>
              <a:r>
                <a:rPr lang="en-US" sz="1050" kern="1200" dirty="0"/>
                <a:t>erd recording and feedback systems; digital education; electronic tools linking producers to service providers</a:t>
              </a:r>
              <a:endParaRPr lang="en-ZA" sz="1050" kern="12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AF03A20-2D7A-4096-A72B-BCA246828F5F}"/>
                </a:ext>
              </a:extLst>
            </p:cNvPr>
            <p:cNvSpPr/>
            <p:nvPr/>
          </p:nvSpPr>
          <p:spPr>
            <a:xfrm>
              <a:off x="3670567" y="3380887"/>
              <a:ext cx="1258064" cy="506098"/>
            </a:xfrm>
            <a:custGeom>
              <a:avLst/>
              <a:gdLst>
                <a:gd name="connsiteX0" fmla="*/ 0 w 1258064"/>
                <a:gd name="connsiteY0" fmla="*/ 50029 h 500290"/>
                <a:gd name="connsiteX1" fmla="*/ 50029 w 1258064"/>
                <a:gd name="connsiteY1" fmla="*/ 0 h 500290"/>
                <a:gd name="connsiteX2" fmla="*/ 1208035 w 1258064"/>
                <a:gd name="connsiteY2" fmla="*/ 0 h 500290"/>
                <a:gd name="connsiteX3" fmla="*/ 1258064 w 1258064"/>
                <a:gd name="connsiteY3" fmla="*/ 50029 h 500290"/>
                <a:gd name="connsiteX4" fmla="*/ 1258064 w 1258064"/>
                <a:gd name="connsiteY4" fmla="*/ 450261 h 500290"/>
                <a:gd name="connsiteX5" fmla="*/ 1208035 w 1258064"/>
                <a:gd name="connsiteY5" fmla="*/ 500290 h 500290"/>
                <a:gd name="connsiteX6" fmla="*/ 50029 w 1258064"/>
                <a:gd name="connsiteY6" fmla="*/ 500290 h 500290"/>
                <a:gd name="connsiteX7" fmla="*/ 0 w 1258064"/>
                <a:gd name="connsiteY7" fmla="*/ 450261 h 500290"/>
                <a:gd name="connsiteX8" fmla="*/ 0 w 1258064"/>
                <a:gd name="connsiteY8" fmla="*/ 50029 h 500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8064" h="500290">
                  <a:moveTo>
                    <a:pt x="0" y="50029"/>
                  </a:moveTo>
                  <a:cubicBezTo>
                    <a:pt x="0" y="22399"/>
                    <a:pt x="22399" y="0"/>
                    <a:pt x="50029" y="0"/>
                  </a:cubicBezTo>
                  <a:lnTo>
                    <a:pt x="1208035" y="0"/>
                  </a:lnTo>
                  <a:cubicBezTo>
                    <a:pt x="1235665" y="0"/>
                    <a:pt x="1258064" y="22399"/>
                    <a:pt x="1258064" y="50029"/>
                  </a:cubicBezTo>
                  <a:lnTo>
                    <a:pt x="1258064" y="450261"/>
                  </a:lnTo>
                  <a:cubicBezTo>
                    <a:pt x="1258064" y="477891"/>
                    <a:pt x="1235665" y="500290"/>
                    <a:pt x="1208035" y="500290"/>
                  </a:cubicBezTo>
                  <a:lnTo>
                    <a:pt x="50029" y="500290"/>
                  </a:lnTo>
                  <a:cubicBezTo>
                    <a:pt x="22399" y="500290"/>
                    <a:pt x="0" y="477891"/>
                    <a:pt x="0" y="450261"/>
                  </a:cubicBezTo>
                  <a:lnTo>
                    <a:pt x="0" y="5002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1323" tIns="32433" rIns="41323" bIns="32433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ZA" sz="1050" b="1" kern="1200" dirty="0"/>
                <a:t>Data collation, management and feedback</a:t>
              </a: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48C3D792-C572-139F-CB18-03404683DBA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9659" y="1446658"/>
              <a:ext cx="1605295" cy="1862143"/>
            </a:xfrm>
            <a:prstGeom prst="rect">
              <a:avLst/>
            </a:prstGeom>
          </p:spPr>
        </p:pic>
      </p:grpSp>
      <p:pic>
        <p:nvPicPr>
          <p:cNvPr id="37" name="Picture 36">
            <a:extLst>
              <a:ext uri="{FF2B5EF4-FFF2-40B4-BE49-F238E27FC236}">
                <a16:creationId xmlns:a16="http://schemas.microsoft.com/office/drawing/2014/main" id="{B1CB7C40-8F73-0311-0DB2-B817F4855520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7334" y="1890368"/>
            <a:ext cx="1591194" cy="1018120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2664929C-6A08-8424-94CF-6A505ED920B7}"/>
              </a:ext>
            </a:extLst>
          </p:cNvPr>
          <p:cNvGrpSpPr/>
          <p:nvPr/>
        </p:nvGrpSpPr>
        <p:grpSpPr>
          <a:xfrm>
            <a:off x="8656774" y="1461625"/>
            <a:ext cx="1833276" cy="3708000"/>
            <a:chOff x="8675216" y="1472942"/>
            <a:chExt cx="1833276" cy="370800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7A89AB7-C673-7D82-4F3B-3FB06C0A3F34}"/>
                </a:ext>
              </a:extLst>
            </p:cNvPr>
            <p:cNvSpPr/>
            <p:nvPr/>
          </p:nvSpPr>
          <p:spPr>
            <a:xfrm>
              <a:off x="8675216" y="1472942"/>
              <a:ext cx="1833276" cy="370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sz="10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0342CA2-56AC-92E4-8786-2ADB6F15D89C}"/>
                </a:ext>
              </a:extLst>
            </p:cNvPr>
            <p:cNvSpPr/>
            <p:nvPr/>
          </p:nvSpPr>
          <p:spPr>
            <a:xfrm>
              <a:off x="8767330" y="3602711"/>
              <a:ext cx="1635640" cy="1167344"/>
            </a:xfrm>
            <a:custGeom>
              <a:avLst/>
              <a:gdLst>
                <a:gd name="connsiteX0" fmla="*/ 0 w 1415322"/>
                <a:gd name="connsiteY0" fmla="*/ 116734 h 1167344"/>
                <a:gd name="connsiteX1" fmla="*/ 116734 w 1415322"/>
                <a:gd name="connsiteY1" fmla="*/ 0 h 1167344"/>
                <a:gd name="connsiteX2" fmla="*/ 1298588 w 1415322"/>
                <a:gd name="connsiteY2" fmla="*/ 0 h 1167344"/>
                <a:gd name="connsiteX3" fmla="*/ 1415322 w 1415322"/>
                <a:gd name="connsiteY3" fmla="*/ 116734 h 1167344"/>
                <a:gd name="connsiteX4" fmla="*/ 1415322 w 1415322"/>
                <a:gd name="connsiteY4" fmla="*/ 1050610 h 1167344"/>
                <a:gd name="connsiteX5" fmla="*/ 1298588 w 1415322"/>
                <a:gd name="connsiteY5" fmla="*/ 1167344 h 1167344"/>
                <a:gd name="connsiteX6" fmla="*/ 116734 w 1415322"/>
                <a:gd name="connsiteY6" fmla="*/ 1167344 h 1167344"/>
                <a:gd name="connsiteX7" fmla="*/ 0 w 1415322"/>
                <a:gd name="connsiteY7" fmla="*/ 1050610 h 1167344"/>
                <a:gd name="connsiteX8" fmla="*/ 0 w 1415322"/>
                <a:gd name="connsiteY8" fmla="*/ 116734 h 1167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5322" h="1167344">
                  <a:moveTo>
                    <a:pt x="0" y="116734"/>
                  </a:moveTo>
                  <a:cubicBezTo>
                    <a:pt x="0" y="52264"/>
                    <a:pt x="52264" y="0"/>
                    <a:pt x="116734" y="0"/>
                  </a:cubicBezTo>
                  <a:lnTo>
                    <a:pt x="1298588" y="0"/>
                  </a:lnTo>
                  <a:cubicBezTo>
                    <a:pt x="1363058" y="0"/>
                    <a:pt x="1415322" y="52264"/>
                    <a:pt x="1415322" y="116734"/>
                  </a:cubicBezTo>
                  <a:lnTo>
                    <a:pt x="1415322" y="1050610"/>
                  </a:lnTo>
                  <a:cubicBezTo>
                    <a:pt x="1415322" y="1115080"/>
                    <a:pt x="1363058" y="1167344"/>
                    <a:pt x="1298588" y="1167344"/>
                  </a:cubicBezTo>
                  <a:lnTo>
                    <a:pt x="116734" y="1167344"/>
                  </a:lnTo>
                  <a:cubicBezTo>
                    <a:pt x="52264" y="1167344"/>
                    <a:pt x="0" y="1115080"/>
                    <a:pt x="0" y="1050610"/>
                  </a:cubicBezTo>
                  <a:lnTo>
                    <a:pt x="0" y="116734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2000" tIns="108000" rIns="72000" bIns="292249" numCol="1" spcCol="1270" anchor="ctr" anchorCtr="0">
              <a:noAutofit/>
            </a:bodyPr>
            <a:lstStyle/>
            <a:p>
              <a:pPr marL="0" lvl="1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b="1" kern="12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 marL="0" lvl="1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b="1" kern="1200" dirty="0">
                  <a:solidFill>
                    <a:schemeClr val="accent1">
                      <a:lumMod val="50000"/>
                    </a:schemeClr>
                  </a:solidFill>
                </a:rPr>
                <a:t>Tropically adapted &amp; productive dairy cattle</a:t>
              </a:r>
              <a:endParaRPr lang="en-ZA" kern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D47A7E61-7899-A204-BDBA-F5DD4403242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09080" y="4800299"/>
              <a:ext cx="390178" cy="365792"/>
            </a:xfrm>
            <a:prstGeom prst="rect">
              <a:avLst/>
            </a:prstGeom>
          </p:spPr>
        </p:pic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id="{1B114522-FE84-604E-5DF7-1625BA566651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0084" y="4685098"/>
            <a:ext cx="307951" cy="283511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405BF742-9E10-6253-9B98-5532B401A4CE}"/>
              </a:ext>
            </a:extLst>
          </p:cNvPr>
          <p:cNvGrpSpPr/>
          <p:nvPr/>
        </p:nvGrpSpPr>
        <p:grpSpPr>
          <a:xfrm>
            <a:off x="1901509" y="619266"/>
            <a:ext cx="8091488" cy="691304"/>
            <a:chOff x="2055264" y="504208"/>
            <a:chExt cx="8091488" cy="691304"/>
          </a:xfrm>
          <a:solidFill>
            <a:schemeClr val="accent1">
              <a:lumMod val="60000"/>
              <a:lumOff val="40000"/>
            </a:schemeClr>
          </a:solidFill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22D5C0CA-40FA-B94D-4DE0-8B66133C260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55264" y="504208"/>
              <a:ext cx="8091488" cy="691304"/>
            </a:xfrm>
            <a:prstGeom prst="rect">
              <a:avLst/>
            </a:prstGeom>
            <a:grpFill/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E366ACF-5948-0C41-913C-BEC4B2090A7A}"/>
                </a:ext>
              </a:extLst>
            </p:cNvPr>
            <p:cNvSpPr txBox="1"/>
            <p:nvPr/>
          </p:nvSpPr>
          <p:spPr>
            <a:xfrm>
              <a:off x="2340393" y="634603"/>
              <a:ext cx="7494177" cy="45878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IN" sz="2400" b="1" dirty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Example from Africa Dairy Genetic Gains</a:t>
              </a:r>
              <a:endParaRPr lang="en-IN" sz="24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48" name="Picture 47">
            <a:extLst>
              <a:ext uri="{FF2B5EF4-FFF2-40B4-BE49-F238E27FC236}">
                <a16:creationId xmlns:a16="http://schemas.microsoft.com/office/drawing/2014/main" id="{BFE45CAC-E3A2-1365-F9B1-01EC396DF6D3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5496" y="1987311"/>
            <a:ext cx="1463251" cy="821593"/>
          </a:xfrm>
          <a:prstGeom prst="rect">
            <a:avLst/>
          </a:prstGeom>
        </p:spPr>
      </p:pic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FFAABE4-4569-7A67-7DAB-06F5B963D301}"/>
              </a:ext>
            </a:extLst>
          </p:cNvPr>
          <p:cNvSpPr/>
          <p:nvPr/>
        </p:nvSpPr>
        <p:spPr>
          <a:xfrm>
            <a:off x="4278348" y="3111752"/>
            <a:ext cx="1496291" cy="450323"/>
          </a:xfrm>
          <a:custGeom>
            <a:avLst/>
            <a:gdLst>
              <a:gd name="connsiteX0" fmla="*/ 0 w 1496291"/>
              <a:gd name="connsiteY0" fmla="*/ 0 h 184727"/>
              <a:gd name="connsiteX1" fmla="*/ 1496291 w 1496291"/>
              <a:gd name="connsiteY1" fmla="*/ 184727 h 184727"/>
              <a:gd name="connsiteX0" fmla="*/ 0 w 1496291"/>
              <a:gd name="connsiteY0" fmla="*/ 144733 h 329460"/>
              <a:gd name="connsiteX1" fmla="*/ 1496291 w 1496291"/>
              <a:gd name="connsiteY1" fmla="*/ 329460 h 329460"/>
              <a:gd name="connsiteX0" fmla="*/ 0 w 1496291"/>
              <a:gd name="connsiteY0" fmla="*/ 212664 h 397391"/>
              <a:gd name="connsiteX1" fmla="*/ 1496291 w 1496291"/>
              <a:gd name="connsiteY1" fmla="*/ 397391 h 397391"/>
              <a:gd name="connsiteX0" fmla="*/ 0 w 1496291"/>
              <a:gd name="connsiteY0" fmla="*/ 265596 h 450323"/>
              <a:gd name="connsiteX1" fmla="*/ 1496291 w 1496291"/>
              <a:gd name="connsiteY1" fmla="*/ 450323 h 450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96291" h="450323">
                <a:moveTo>
                  <a:pt x="0" y="265596"/>
                </a:moveTo>
                <a:cubicBezTo>
                  <a:pt x="752764" y="-244328"/>
                  <a:pt x="1188027" y="71247"/>
                  <a:pt x="1496291" y="450323"/>
                </a:cubicBezTo>
              </a:path>
            </a:pathLst>
          </a:custGeom>
          <a:ln w="38100">
            <a:solidFill>
              <a:schemeClr val="tx2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D7632216-496F-600D-2214-6B95BFDFEA27}"/>
              </a:ext>
            </a:extLst>
          </p:cNvPr>
          <p:cNvSpPr/>
          <p:nvPr/>
        </p:nvSpPr>
        <p:spPr>
          <a:xfrm flipV="1">
            <a:off x="2367705" y="4961019"/>
            <a:ext cx="1496291" cy="450323"/>
          </a:xfrm>
          <a:custGeom>
            <a:avLst/>
            <a:gdLst>
              <a:gd name="connsiteX0" fmla="*/ 0 w 1496291"/>
              <a:gd name="connsiteY0" fmla="*/ 0 h 184727"/>
              <a:gd name="connsiteX1" fmla="*/ 1496291 w 1496291"/>
              <a:gd name="connsiteY1" fmla="*/ 184727 h 184727"/>
              <a:gd name="connsiteX0" fmla="*/ 0 w 1496291"/>
              <a:gd name="connsiteY0" fmla="*/ 144733 h 329460"/>
              <a:gd name="connsiteX1" fmla="*/ 1496291 w 1496291"/>
              <a:gd name="connsiteY1" fmla="*/ 329460 h 329460"/>
              <a:gd name="connsiteX0" fmla="*/ 0 w 1496291"/>
              <a:gd name="connsiteY0" fmla="*/ 212664 h 397391"/>
              <a:gd name="connsiteX1" fmla="*/ 1496291 w 1496291"/>
              <a:gd name="connsiteY1" fmla="*/ 397391 h 397391"/>
              <a:gd name="connsiteX0" fmla="*/ 0 w 1496291"/>
              <a:gd name="connsiteY0" fmla="*/ 265596 h 450323"/>
              <a:gd name="connsiteX1" fmla="*/ 1496291 w 1496291"/>
              <a:gd name="connsiteY1" fmla="*/ 450323 h 450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96291" h="450323">
                <a:moveTo>
                  <a:pt x="0" y="265596"/>
                </a:moveTo>
                <a:cubicBezTo>
                  <a:pt x="752764" y="-244328"/>
                  <a:pt x="1188027" y="71247"/>
                  <a:pt x="1496291" y="450323"/>
                </a:cubicBezTo>
              </a:path>
            </a:pathLst>
          </a:custGeom>
          <a:ln w="38100">
            <a:solidFill>
              <a:schemeClr val="tx2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DEF5F240-8128-A7B6-CDDB-301B937A6134}"/>
              </a:ext>
            </a:extLst>
          </p:cNvPr>
          <p:cNvSpPr/>
          <p:nvPr/>
        </p:nvSpPr>
        <p:spPr>
          <a:xfrm>
            <a:off x="8007878" y="3099963"/>
            <a:ext cx="1496291" cy="450323"/>
          </a:xfrm>
          <a:custGeom>
            <a:avLst/>
            <a:gdLst>
              <a:gd name="connsiteX0" fmla="*/ 0 w 1496291"/>
              <a:gd name="connsiteY0" fmla="*/ 0 h 184727"/>
              <a:gd name="connsiteX1" fmla="*/ 1496291 w 1496291"/>
              <a:gd name="connsiteY1" fmla="*/ 184727 h 184727"/>
              <a:gd name="connsiteX0" fmla="*/ 0 w 1496291"/>
              <a:gd name="connsiteY0" fmla="*/ 144733 h 329460"/>
              <a:gd name="connsiteX1" fmla="*/ 1496291 w 1496291"/>
              <a:gd name="connsiteY1" fmla="*/ 329460 h 329460"/>
              <a:gd name="connsiteX0" fmla="*/ 0 w 1496291"/>
              <a:gd name="connsiteY0" fmla="*/ 212664 h 397391"/>
              <a:gd name="connsiteX1" fmla="*/ 1496291 w 1496291"/>
              <a:gd name="connsiteY1" fmla="*/ 397391 h 397391"/>
              <a:gd name="connsiteX0" fmla="*/ 0 w 1496291"/>
              <a:gd name="connsiteY0" fmla="*/ 265596 h 450323"/>
              <a:gd name="connsiteX1" fmla="*/ 1496291 w 1496291"/>
              <a:gd name="connsiteY1" fmla="*/ 450323 h 450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96291" h="450323">
                <a:moveTo>
                  <a:pt x="0" y="265596"/>
                </a:moveTo>
                <a:cubicBezTo>
                  <a:pt x="752764" y="-244328"/>
                  <a:pt x="1188027" y="71247"/>
                  <a:pt x="1496291" y="450323"/>
                </a:cubicBezTo>
              </a:path>
            </a:pathLst>
          </a:custGeom>
          <a:ln w="38100">
            <a:solidFill>
              <a:schemeClr val="tx2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C0382DD-9AED-601F-E21A-08E73AA59E96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4203" y="5739744"/>
            <a:ext cx="1298561" cy="60355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DA151D8-2365-AEE4-2A43-C1CFF26C33C2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2132" y="1500631"/>
            <a:ext cx="1742559" cy="116734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2249481-79B4-3526-37EF-99112619D6F0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8437" y="1850949"/>
            <a:ext cx="538353" cy="790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669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20A5BA1-1F21-3826-0CB2-3175B0C57C6B}"/>
              </a:ext>
            </a:extLst>
          </p:cNvPr>
          <p:cNvGrpSpPr/>
          <p:nvPr/>
        </p:nvGrpSpPr>
        <p:grpSpPr>
          <a:xfrm>
            <a:off x="892521" y="646214"/>
            <a:ext cx="9351788" cy="5790025"/>
            <a:chOff x="2667000" y="754856"/>
            <a:chExt cx="9351788" cy="5790025"/>
          </a:xfrm>
        </p:grpSpPr>
        <p:sp>
          <p:nvSpPr>
            <p:cNvPr id="5" name="AutoShape 2" descr="Image result for scottish rural university college">
              <a:extLst>
                <a:ext uri="{FF2B5EF4-FFF2-40B4-BE49-F238E27FC236}">
                  <a16:creationId xmlns:a16="http://schemas.microsoft.com/office/drawing/2014/main" id="{BD0E7396-CB7B-1327-9E59-92BF6A0F94A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667000" y="754856"/>
              <a:ext cx="1143000" cy="1143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915F391-B693-FF6F-8D3A-BD0434745230}"/>
                </a:ext>
              </a:extLst>
            </p:cNvPr>
            <p:cNvGrpSpPr/>
            <p:nvPr/>
          </p:nvGrpSpPr>
          <p:grpSpPr>
            <a:xfrm>
              <a:off x="3589828" y="2011158"/>
              <a:ext cx="7985252" cy="4533723"/>
              <a:chOff x="-86022" y="0"/>
              <a:chExt cx="9352656" cy="4689932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3F86F3E8-51BD-D10F-EF16-E08539FE255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672089" y="845566"/>
                <a:ext cx="990599" cy="990600"/>
              </a:xfrm>
              <a:prstGeom prst="rect">
                <a:avLst/>
              </a:prstGeom>
              <a:noFill/>
            </p:spPr>
          </p:pic>
          <p:pic>
            <p:nvPicPr>
              <p:cNvPr id="20" name="Picture 19" descr="http://www.idd.landolakes.com/media/images/logo.gif?width=331&amp;height=60&amp;ext=.gif%20alt=">
                <a:extLst>
                  <a:ext uri="{FF2B5EF4-FFF2-40B4-BE49-F238E27FC236}">
                    <a16:creationId xmlns:a16="http://schemas.microsoft.com/office/drawing/2014/main" id="{DA7132DA-669C-3B09-6CF2-2F511BBBC8E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09235" y="950341"/>
                <a:ext cx="2057399" cy="3729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" name="Picture 20" descr="https://encrypted-tbn2.gstatic.com/images?q=tbn:ANd9GcT5UdQF6GcdQpNl2reUQ04pgYCfSGC2ECSO8I5PRfHVq1cFeoDwJPCbkQ">
                <a:hlinkClick r:id="rId5"/>
                <a:extLst>
                  <a:ext uri="{FF2B5EF4-FFF2-40B4-BE49-F238E27FC236}">
                    <a16:creationId xmlns:a16="http://schemas.microsoft.com/office/drawing/2014/main" id="{18FD4FE4-EBD3-A739-1E2D-B8CDFEF349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54107" y="2632249"/>
                <a:ext cx="967803" cy="8774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21" descr="http://www.icfj.org/sites/default/files/Gates-transparent.png?1363111791">
                <a:hlinkClick r:id="rId7"/>
                <a:extLst>
                  <a:ext uri="{FF2B5EF4-FFF2-40B4-BE49-F238E27FC236}">
                    <a16:creationId xmlns:a16="http://schemas.microsoft.com/office/drawing/2014/main" id="{76D00647-8D50-0E08-AFC5-E871141D3589}"/>
                  </a:ext>
                </a:extLst>
              </p:cNvPr>
              <p:cNvPicPr/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4957" y="3008265"/>
                <a:ext cx="2301240" cy="400197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" name="Picture 22" descr="D:\profile\Pictures\taliri.jpg">
                <a:extLst>
                  <a:ext uri="{FF2B5EF4-FFF2-40B4-BE49-F238E27FC236}">
                    <a16:creationId xmlns:a16="http://schemas.microsoft.com/office/drawing/2014/main" id="{BCE66AF6-9B51-2DEA-74BC-01517D2F0E4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51604" y="2528473"/>
                <a:ext cx="950587" cy="9812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4" name="AutoShape 2" descr="Image result for scottish rural university college">
                <a:extLst>
                  <a:ext uri="{FF2B5EF4-FFF2-40B4-BE49-F238E27FC236}">
                    <a16:creationId xmlns:a16="http://schemas.microsoft.com/office/drawing/2014/main" id="{D63D272D-B759-562F-451F-8B83375C49A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8710" y="0"/>
                <a:ext cx="1524000" cy="152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25" name="Picture 24" descr="http://www.dgwgo.com/wp-content/uploads/2014/08/1-a-1-a-Logo-for-Scotlands-Rural-001.jpg">
                <a:hlinkClick r:id="rId10"/>
                <a:extLst>
                  <a:ext uri="{FF2B5EF4-FFF2-40B4-BE49-F238E27FC236}">
                    <a16:creationId xmlns:a16="http://schemas.microsoft.com/office/drawing/2014/main" id="{9505A7DD-2C06-9E63-5350-9E7CD6A9841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49179" y="1562927"/>
                <a:ext cx="914399" cy="91439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6" name="Picture 25" descr="Luonnonvarakeskus">
                <a:extLst>
                  <a:ext uri="{FF2B5EF4-FFF2-40B4-BE49-F238E27FC236}">
                    <a16:creationId xmlns:a16="http://schemas.microsoft.com/office/drawing/2014/main" id="{66D01AA1-64FA-E9F8-B4B4-90193A7C67BB}"/>
                  </a:ext>
                </a:extLst>
              </p:cNvPr>
              <p:cNvPicPr/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68041" y="1369434"/>
                <a:ext cx="1059100" cy="83934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7" name="TextBox 28">
                <a:extLst>
                  <a:ext uri="{FF2B5EF4-FFF2-40B4-BE49-F238E27FC236}">
                    <a16:creationId xmlns:a16="http://schemas.microsoft.com/office/drawing/2014/main" id="{C91FDFEE-E848-A4BD-DD35-EA70B12946C9}"/>
                  </a:ext>
                </a:extLst>
              </p:cNvPr>
              <p:cNvSpPr txBox="1"/>
              <p:nvPr/>
            </p:nvSpPr>
            <p:spPr>
              <a:xfrm>
                <a:off x="3492868" y="3895924"/>
                <a:ext cx="4913510" cy="79400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100" dirty="0">
                    <a:solidFill>
                      <a:srgbClr val="0070C0"/>
                    </a:solidFill>
                    <a:ea typeface="Times New Roman" panose="02020603050405020304" pitchFamily="18" charset="0"/>
                    <a:cs typeface="Arial" panose="020B0604020202020204" pitchFamily="34" charset="0"/>
                  </a:rPr>
                  <a:t>Dairy Farmers &amp; Farmer organizations</a:t>
                </a:r>
                <a:endParaRPr lang="en-US" sz="2100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8" name="TextBox 30">
                <a:extLst>
                  <a:ext uri="{FF2B5EF4-FFF2-40B4-BE49-F238E27FC236}">
                    <a16:creationId xmlns:a16="http://schemas.microsoft.com/office/drawing/2014/main" id="{4203A1B7-9626-8DB6-1B27-D3A46B1AAE00}"/>
                  </a:ext>
                </a:extLst>
              </p:cNvPr>
              <p:cNvSpPr txBox="1"/>
              <p:nvPr/>
            </p:nvSpPr>
            <p:spPr>
              <a:xfrm>
                <a:off x="-86022" y="3810344"/>
                <a:ext cx="4068136" cy="79400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100" dirty="0">
                    <a:solidFill>
                      <a:srgbClr val="0070C0"/>
                    </a:solidFill>
                    <a:ea typeface="Times New Roman" panose="02020603050405020304" pitchFamily="18" charset="0"/>
                    <a:cs typeface="Arial" panose="020B0604020202020204" pitchFamily="34" charset="0"/>
                  </a:rPr>
                  <a:t>National/regional Institutions/govts.</a:t>
                </a:r>
                <a:endParaRPr lang="en-US" sz="900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pic>
            <p:nvPicPr>
              <p:cNvPr id="29" name="Picture 28" descr="cid:5507a170-d2f2-44d4-a37d-754333347287@eurprd03.prod.outlook.com">
                <a:extLst>
                  <a:ext uri="{FF2B5EF4-FFF2-40B4-BE49-F238E27FC236}">
                    <a16:creationId xmlns:a16="http://schemas.microsoft.com/office/drawing/2014/main" id="{89946DC9-5FC8-1436-F3E9-173DFFC5ADFF}"/>
                  </a:ext>
                </a:extLst>
              </p:cNvPr>
              <p:cNvPicPr/>
              <p:nvPr/>
            </p:nvPicPr>
            <p:blipFill>
              <a:blip r:embed="rId13" r:link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8585" y="1772773"/>
                <a:ext cx="2672975" cy="99611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D5541D0-59F4-FB77-985E-02CC434A2953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68395" y="1362847"/>
              <a:ext cx="1150393" cy="888941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5171E20-2301-AD98-EDAA-4622D4D7DB51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64220" y="4504941"/>
              <a:ext cx="821721" cy="42749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AF455BB-113A-77CD-B465-28F3C4C72AD2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23100" y="2188470"/>
              <a:ext cx="882737" cy="52964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4DE5396-E1DB-6B8F-7E28-3D3761C901EB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72181" y="1075068"/>
              <a:ext cx="2179731" cy="888941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7DC6214-6F93-DA32-0E61-686B074C9EFD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91059" y="1495736"/>
              <a:ext cx="963305" cy="936546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8DB7A56-18BB-63BE-4240-12972D167D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86339" y="2756899"/>
              <a:ext cx="1592517" cy="688857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D77987D-1857-F54D-9151-3B860ECA2C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49670" y="3283030"/>
              <a:ext cx="1301185" cy="52701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6A69F81-B5B9-CB11-9E32-9FA84D8117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37602" y="2125777"/>
              <a:ext cx="739408" cy="811386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7DFEBAD-BF3E-E14F-7ADE-28F895995B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09309" y="1144940"/>
              <a:ext cx="982852" cy="886369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C429985-273F-28A6-12EA-F5937E0306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42530" y="1465819"/>
              <a:ext cx="1556292" cy="521789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F521215-BEA8-0F5E-7253-8AC4CD299B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05498" y="2048259"/>
              <a:ext cx="1625969" cy="54864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891E94F-148B-A57A-F5A3-225F7DF476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46852" y="4617863"/>
              <a:ext cx="1424999" cy="883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D530D3D5-E131-432F-D7CA-EFE88B4988B9}"/>
              </a:ext>
            </a:extLst>
          </p:cNvPr>
          <p:cNvSpPr txBox="1"/>
          <p:nvPr/>
        </p:nvSpPr>
        <p:spPr>
          <a:xfrm>
            <a:off x="879028" y="657435"/>
            <a:ext cx="1719022" cy="4683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2400" dirty="0">
                <a:solidFill>
                  <a:srgbClr val="096738"/>
                </a:solidFill>
                <a:latin typeface="Fira Sans Medium" panose="020B0603050000020004" pitchFamily="34" charset="0"/>
                <a:cs typeface="Times New Roman" panose="02020603050405020304" pitchFamily="18" charset="0"/>
              </a:rPr>
              <a:t>Partners </a:t>
            </a:r>
            <a:endParaRPr lang="en-IN" sz="2400" dirty="0">
              <a:solidFill>
                <a:srgbClr val="727271"/>
              </a:solidFill>
              <a:effectLst/>
              <a:latin typeface="Fira Sans Medium" panose="020B06030500000200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A7E8853F-8E1D-3411-C8C7-8E9015A7861F}"/>
              </a:ext>
            </a:extLst>
          </p:cNvPr>
          <p:cNvPicPr>
            <a:picLocks noChangeAspect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4203" y="5739744"/>
            <a:ext cx="1298561" cy="60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704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0AB9E2D8D5894898F96C1E3D31D56C" ma:contentTypeVersion="13" ma:contentTypeDescription="Create a new document." ma:contentTypeScope="" ma:versionID="e38da6758f106596c5ba87078338fd5a">
  <xsd:schema xmlns:xsd="http://www.w3.org/2001/XMLSchema" xmlns:xs="http://www.w3.org/2001/XMLSchema" xmlns:p="http://schemas.microsoft.com/office/2006/metadata/properties" xmlns:ns3="d633d9b0-d173-42ee-9584-b0cffcfb3934" xmlns:ns4="9c5b454a-81d6-46c5-be72-8d9b04583a2d" targetNamespace="http://schemas.microsoft.com/office/2006/metadata/properties" ma:root="true" ma:fieldsID="531c38cf0147f138d2475b31fbb7e266" ns3:_="" ns4:_="">
    <xsd:import namespace="d633d9b0-d173-42ee-9584-b0cffcfb3934"/>
    <xsd:import namespace="9c5b454a-81d6-46c5-be72-8d9b04583a2d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AutoKeyPoints" minOccurs="0"/>
                <xsd:element ref="ns4:MediaServiceKeyPoints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33d9b0-d173-42ee-9584-b0cffcfb393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5b454a-81d6-46c5-be72-8d9b04583a2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1909A0-5AC4-4167-A199-07593AD738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33d9b0-d173-42ee-9584-b0cffcfb3934"/>
    <ds:schemaRef ds:uri="9c5b454a-81d6-46c5-be72-8d9b04583a2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E95758A-9F96-4292-998E-09E9EA1ACF9C}">
  <ds:schemaRefs>
    <ds:schemaRef ds:uri="http://purl.org/dc/elements/1.1/"/>
    <ds:schemaRef ds:uri="http://schemas.microsoft.com/office/2006/documentManagement/types"/>
    <ds:schemaRef ds:uri="http://purl.org/dc/terms/"/>
    <ds:schemaRef ds:uri="http://purl.org/dc/dcmitype/"/>
    <ds:schemaRef ds:uri="d633d9b0-d173-42ee-9584-b0cffcfb3934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9c5b454a-81d6-46c5-be72-8d9b04583a2d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73C47EF6-21E0-4F4E-8B4D-EE0AEE28F0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12770</TotalTime>
  <Words>597</Words>
  <Application>Microsoft Macintosh PowerPoint</Application>
  <PresentationFormat>Widescreen</PresentationFormat>
  <Paragraphs>106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Fira Sans</vt:lpstr>
      <vt:lpstr>Fira Sans Medium</vt:lpstr>
      <vt:lpstr>Montserrat SemiBold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Krupal Goletar</dc:creator>
  <cp:lastModifiedBy>Mundia, Mwihaki (ILRI)</cp:lastModifiedBy>
  <cp:revision>41</cp:revision>
  <dcterms:created xsi:type="dcterms:W3CDTF">2022-05-31T07:50:25Z</dcterms:created>
  <dcterms:modified xsi:type="dcterms:W3CDTF">2022-10-05T09:44:11Z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0x0101008E0AB9E2D8D5894898F96C1E3D31D56C</vt:lpwstr>
  </property>
</Properties>
</file>