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4179" r:id="rId5"/>
    <p:sldId id="2440" r:id="rId6"/>
    <p:sldId id="2574" r:id="rId7"/>
    <p:sldId id="2580" r:id="rId8"/>
    <p:sldId id="2581" r:id="rId9"/>
    <p:sldId id="4182" r:id="rId10"/>
    <p:sldId id="418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6B0B"/>
    <a:srgbClr val="FFD03D"/>
    <a:srgbClr val="EDB201"/>
    <a:srgbClr val="D8A201"/>
    <a:srgbClr val="B3D518"/>
    <a:srgbClr val="000000"/>
    <a:srgbClr val="FFFFFF"/>
    <a:srgbClr val="94AF14"/>
    <a:srgbClr val="EDB846"/>
    <a:srgbClr val="7C92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60111"/>
  </p:normalViewPr>
  <p:slideViewPr>
    <p:cSldViewPr snapToGrid="0" snapToObjects="1">
      <p:cViewPr varScale="1">
        <p:scale>
          <a:sx n="49" d="100"/>
          <a:sy n="49" d="100"/>
        </p:scale>
        <p:origin x="197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F92A7-24F3-3D40-A68D-BB1FC96E408D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B8EB7-A6BF-0A46-99B3-446D655FE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719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FB8EB7-A6BF-0A46-99B3-446D655FE6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411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1996A-3EF3-2E4F-8430-E93EB06EEC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54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1996A-3EF3-2E4F-8430-E93EB06EEC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42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3" name="Google Shape;14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887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dirty="0"/>
          </a:p>
        </p:txBody>
      </p:sp>
      <p:sp>
        <p:nvSpPr>
          <p:cNvPr id="155" name="Google Shape;15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0603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5" name="Google Shape;15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75529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FB8EB7-A6BF-0A46-99B3-446D655FE6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231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CDADB-FC56-4D4E-A499-4B9C555354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6C4077-9DA1-2F4F-AAD5-E899FD0555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50426-62E8-3340-AAD0-54960E928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C55CE-DF82-9943-8322-BEB281EDF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DB1BE-75B3-FB45-BDED-12505B19B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56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CEE52-9B17-4940-884A-6896CCCCD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5A0072-6251-1846-A021-2FC9EFE64B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3D043-669E-FD49-8737-87EE63418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C483D-0B5B-7043-88CA-2E769A96C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9F312-2540-0142-B3DF-7544C431C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3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EB1F0F-1B76-5041-BA64-3AD0B10231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2CA11D-0654-F341-A145-E0F8B38BE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81BF0-9C01-0141-986F-EA12D4178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FBD79-3555-C24C-AA6D-A8BB71EE1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F8296-80A7-914B-A438-68DC4F4BE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05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19433" y="1243014"/>
            <a:ext cx="5860094" cy="3126763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B2FA792-CEA1-7940-B842-600D7BA2D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433" y="363093"/>
            <a:ext cx="10904862" cy="728662"/>
          </a:xfrm>
        </p:spPr>
        <p:txBody>
          <a:bodyPr>
            <a:normAutofit/>
          </a:bodyPr>
          <a:lstStyle>
            <a:lvl1pPr>
              <a:defRPr sz="24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7601798-5D86-8B47-81E9-10A0B99D8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129447" y="1243013"/>
            <a:ext cx="4394848" cy="3126764"/>
          </a:xfrm>
        </p:spPr>
        <p:txBody>
          <a:bodyPr>
            <a:normAutofit/>
          </a:bodyPr>
          <a:lstStyle>
            <a:lvl1pPr>
              <a:spcBef>
                <a:spcPts val="480"/>
              </a:spcBef>
              <a:spcAft>
                <a:spcPts val="480"/>
              </a:spcAft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480"/>
              </a:spcBef>
              <a:spcAft>
                <a:spcPts val="480"/>
              </a:spcAft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480"/>
              </a:spcBef>
              <a:spcAft>
                <a:spcPts val="480"/>
              </a:spcAft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480"/>
              </a:spcBef>
              <a:spcAft>
                <a:spcPts val="480"/>
              </a:spcAft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480"/>
              </a:spcBef>
              <a:spcAft>
                <a:spcPts val="480"/>
              </a:spcAft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23104"/>
            <a:ext cx="12192000" cy="183489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032089"/>
            <a:ext cx="12192000" cy="8259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 userDrawn="1"/>
        </p:nvSpPr>
        <p:spPr>
          <a:xfrm>
            <a:off x="619433" y="5751191"/>
            <a:ext cx="2153265" cy="902673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10AD6E5-C78F-8943-A3F7-68FCCEDD6925}"/>
              </a:ext>
            </a:extLst>
          </p:cNvPr>
          <p:cNvGrpSpPr/>
          <p:nvPr userDrawn="1"/>
        </p:nvGrpSpPr>
        <p:grpSpPr>
          <a:xfrm>
            <a:off x="817586" y="5939717"/>
            <a:ext cx="1765311" cy="768887"/>
            <a:chOff x="817586" y="5939717"/>
            <a:chExt cx="1765311" cy="768887"/>
          </a:xfrm>
        </p:grpSpPr>
        <p:pic>
          <p:nvPicPr>
            <p:cNvPr id="23" name="Graphic 15">
              <a:extLst>
                <a:ext uri="{FF2B5EF4-FFF2-40B4-BE49-F238E27FC236}">
                  <a16:creationId xmlns:a16="http://schemas.microsoft.com/office/drawing/2014/main" id="{E96986DF-99AD-A043-8CE4-9F3C97F486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844937" y="5939717"/>
              <a:ext cx="737960" cy="729669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C3CB99E-F3B3-2247-B15D-3AE9C60051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7586" y="5971518"/>
              <a:ext cx="782586" cy="737086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E17BD61-238A-FB41-8E45-0ABE903B517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5124" y="6354810"/>
            <a:ext cx="1364410" cy="248600"/>
          </a:xfrm>
          <a:prstGeom prst="rect">
            <a:avLst/>
          </a:prstGeom>
        </p:spPr>
      </p:pic>
      <p:pic>
        <p:nvPicPr>
          <p:cNvPr id="18" name="Picture 17" descr="A close up of a sign&#10;&#10;Description automatically generated">
            <a:extLst>
              <a:ext uri="{FF2B5EF4-FFF2-40B4-BE49-F238E27FC236}">
                <a16:creationId xmlns:a16="http://schemas.microsoft.com/office/drawing/2014/main" id="{440BBBB9-85FB-4047-9FA0-B84EE91ACE3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8007" y="6269179"/>
            <a:ext cx="1095407" cy="381733"/>
          </a:xfrm>
          <a:prstGeom prst="rect">
            <a:avLst/>
          </a:prstGeom>
        </p:spPr>
      </p:pic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E9AB199E-5344-0543-B186-6F6EDC6527F2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445" y="6247289"/>
            <a:ext cx="1095407" cy="4213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CF1C6E-9912-764E-A09C-B3B58493094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840" y="6174636"/>
            <a:ext cx="1370676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7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4C776-0353-AD46-8CEA-A7E56AC06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7EFB1-E61C-7B43-B016-70F96A394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8D1B8-4C48-6746-AEAC-A5D59103A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74D29-0697-D143-B5FD-873ED04F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321FE-463B-6844-AB61-97CA9C193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41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FBCD1-F34F-414C-9AA9-C52BE9DC1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950CB-2C1F-5C40-AAE4-8ED58E8B5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34953-8803-0640-8825-0EC11BD74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7B1DA-0F3C-B64E-B707-D09A5948C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5686E-98ED-D948-8961-3AFC17879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97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CBECE-7809-2343-811A-9117AA5EF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9FF41-F5E7-CE48-88D0-2C0309451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930A11-3595-104D-979A-E1BCAB8922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1BA49A-A78D-DB4E-BB46-27D8FDB4B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841056-C699-4649-A4BD-91BE4AA51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6A3CA1-5475-DC49-A1FD-667761E26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57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A51E9-17B0-314C-A359-F76532BB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C34BB-A334-A649-8D59-93F42E1D45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48C85-FA34-C543-B24B-6A32A61CA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ED6106-0280-F94D-A6D3-1654AFC21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EA472-178C-464E-A128-DCE7626692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EF01A2-B8CC-6846-89A6-7CF58AD12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AF8E3D-A547-B944-82A2-44D59DEFE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765E02-2FF8-B948-A092-D89CA1B41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88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563-D6FA-9343-A50B-91A550BFC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92E80B-6BFB-AF4F-86CA-3A09CC908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95A3E5-C519-B24C-9A6C-353524A3E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0AA2A-A7B2-804B-B2FC-5FC7AB5B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8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7D311C-5841-C840-845A-C13465BE4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D479F-2FD5-3C4A-9D05-AFCB1BA9B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FB9BAC-584C-2145-88DB-3337B4DA7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64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8938C-C0CF-BC42-809D-223C48345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C9999-A322-1942-8D1F-BA58CDD74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DF29F2-7A48-E04E-A389-D5823D6D6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93E81-6FAA-7142-A154-74A136D21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FDF798-F884-1C4B-9196-BBEE718CE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0214C7-D011-0540-942E-6EF3F5E25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031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77A13-18EA-C649-89C6-0B2C11F90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C3E03A-4EC8-BE45-ACA6-2598AB3899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B56D6-5590-594F-B671-985EA5BF6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6B025-A8B2-714B-8DBE-1FA30F02D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295A1F-B1A4-C849-B344-2BCD06E5D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320ADC-80E4-B34A-90AD-73601204F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07DAA4-6B44-D24C-A769-81DC34011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8D79E5-F2AA-954D-BB1C-7AA343671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439F4-9A94-0C4A-84E3-7F8C04C9F6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5FA8C-4374-AD41-AB1B-036BD60D9EA6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ED85A-8F63-F44F-AEF0-2BD12B340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430F5-1B8F-4241-A718-44FCAC8C4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23AA4-77B6-BA40-83C4-3E1511BD5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27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26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26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ED16584-C4B2-2F4E-AB3A-256609167723}"/>
              </a:ext>
            </a:extLst>
          </p:cNvPr>
          <p:cNvSpPr/>
          <p:nvPr/>
        </p:nvSpPr>
        <p:spPr>
          <a:xfrm>
            <a:off x="352404" y="2950984"/>
            <a:ext cx="7170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i="1" dirty="0">
                <a:ea typeface="Times New Roman" panose="02020603050405020304" pitchFamily="18" charset="0"/>
                <a:cs typeface="Calibri" panose="020F0502020204030204" pitchFamily="34" charset="0"/>
              </a:rPr>
              <a:t>Mary Crossland, </a:t>
            </a:r>
            <a:r>
              <a:rPr lang="en-GB" i="1" dirty="0">
                <a:ea typeface="Times New Roman" panose="02020603050405020304" pitchFamily="18" charset="0"/>
                <a:cs typeface="Calibri" panose="020F0502020204030204" pitchFamily="34" charset="0"/>
              </a:rPr>
              <a:t>Ana Maria Paez Valencia, Tim Pagella, Christine Magaju, Esther Kuira, Leigh Winowiecki, Marlene Elias</a:t>
            </a:r>
            <a:endParaRPr lang="en-GB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B63E96-6640-D84B-BEFC-15E133057BC0}"/>
              </a:ext>
            </a:extLst>
          </p:cNvPr>
          <p:cNvSpPr/>
          <p:nvPr/>
        </p:nvSpPr>
        <p:spPr>
          <a:xfrm>
            <a:off x="370669" y="529238"/>
            <a:ext cx="713431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5B6B0B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TH4.2: Family </a:t>
            </a:r>
            <a:r>
              <a:rPr lang="en-GB" sz="3200" b="1" dirty="0">
                <a:solidFill>
                  <a:srgbClr val="5B6B0B"/>
                </a:solidFill>
              </a:rPr>
              <a:t>ties: </a:t>
            </a:r>
            <a:r>
              <a:rPr lang="en-GB" sz="3200" b="1" dirty="0">
                <a:solidFill>
                  <a:srgbClr val="7C920E"/>
                </a:solidFill>
              </a:rPr>
              <a:t>Insights on the effects of male out-migration on gender relations, farming investments and women’s wellbeing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636B033-615F-7145-97E0-FB7A4F900B4B}"/>
              </a:ext>
            </a:extLst>
          </p:cNvPr>
          <p:cNvSpPr/>
          <p:nvPr/>
        </p:nvSpPr>
        <p:spPr>
          <a:xfrm>
            <a:off x="334139" y="3670201"/>
            <a:ext cx="6121560" cy="156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i="1" dirty="0"/>
          </a:p>
          <a:p>
            <a:pPr>
              <a:lnSpc>
                <a:spcPct val="150000"/>
              </a:lnSpc>
            </a:pPr>
            <a:r>
              <a:rPr lang="en-GB" sz="1400" i="1" dirty="0"/>
              <a:t>Cultivating Equality Conference </a:t>
            </a:r>
          </a:p>
          <a:p>
            <a:pPr>
              <a:lnSpc>
                <a:spcPct val="150000"/>
              </a:lnSpc>
            </a:pPr>
            <a:r>
              <a:rPr lang="en-GB" sz="1400" i="1" dirty="0"/>
              <a:t>14</a:t>
            </a:r>
            <a:r>
              <a:rPr lang="en-GB" sz="1400" i="1" baseline="30000" dirty="0"/>
              <a:t>th</a:t>
            </a:r>
            <a:r>
              <a:rPr lang="en-GB" sz="1400" i="1" dirty="0"/>
              <a:t> October 2021</a:t>
            </a:r>
          </a:p>
          <a:p>
            <a:pPr>
              <a:lnSpc>
                <a:spcPct val="150000"/>
              </a:lnSpc>
            </a:pPr>
            <a:r>
              <a:rPr lang="en-GB" sz="1400" i="1" dirty="0"/>
              <a:t>Session 4.2 Moving beyond the “Feminization” of Agriculture</a:t>
            </a:r>
            <a:br>
              <a:rPr lang="en-GB" sz="1400" i="1" dirty="0"/>
            </a:br>
            <a:endParaRPr lang="en-GB" sz="1400" i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006C1C4-FC01-9D45-BBF1-CABDF671BF1E}"/>
              </a:ext>
            </a:extLst>
          </p:cNvPr>
          <p:cNvSpPr/>
          <p:nvPr/>
        </p:nvSpPr>
        <p:spPr>
          <a:xfrm>
            <a:off x="5682343" y="6099584"/>
            <a:ext cx="6376065" cy="6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28F686-D5D7-9A4B-8BD6-0744B4CDFC4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830" y="6099584"/>
            <a:ext cx="1859378" cy="6597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1453B1-4043-B242-A6AE-6AED443D96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4700" y="6135146"/>
            <a:ext cx="1279614" cy="588622"/>
          </a:xfrm>
          <a:prstGeom prst="rect">
            <a:avLst/>
          </a:prstGeom>
        </p:spPr>
      </p:pic>
      <p:pic>
        <p:nvPicPr>
          <p:cNvPr id="16" name="Picture 4" descr="The Alliance of Bioversity International and the International Center for  Tropical Agriculture (CIAT) - CGIAR">
            <a:extLst>
              <a:ext uri="{FF2B5EF4-FFF2-40B4-BE49-F238E27FC236}">
                <a16:creationId xmlns:a16="http://schemas.microsoft.com/office/drawing/2014/main" id="{5CEB555F-B2AC-0C4E-BF01-7E307D913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3186" y="6130044"/>
            <a:ext cx="1294900" cy="53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9A544DA-4CE0-9C44-8F87-960DF5939498}"/>
              </a:ext>
            </a:extLst>
          </p:cNvPr>
          <p:cNvSpPr txBox="1"/>
          <p:nvPr/>
        </p:nvSpPr>
        <p:spPr>
          <a:xfrm>
            <a:off x="8499044" y="6627168"/>
            <a:ext cx="35593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i="1" dirty="0">
                <a:solidFill>
                  <a:schemeClr val="bg1"/>
                </a:solidFill>
              </a:rPr>
              <a:t>Photo: Kelvin Trautman</a:t>
            </a:r>
          </a:p>
        </p:txBody>
      </p:sp>
      <p:pic>
        <p:nvPicPr>
          <p:cNvPr id="20" name="Google Shape;145;p18">
            <a:extLst>
              <a:ext uri="{FF2B5EF4-FFF2-40B4-BE49-F238E27FC236}">
                <a16:creationId xmlns:a16="http://schemas.microsoft.com/office/drawing/2014/main" id="{088D8754-ED1D-5C4C-AFD3-6F935503692D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6486" y="-1"/>
            <a:ext cx="4788628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E68E05-5D22-C940-8016-611BDC4B8525}"/>
              </a:ext>
            </a:extLst>
          </p:cNvPr>
          <p:cNvSpPr txBox="1"/>
          <p:nvPr/>
        </p:nvSpPr>
        <p:spPr>
          <a:xfrm>
            <a:off x="7949436" y="18550"/>
            <a:ext cx="7321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i="1" dirty="0"/>
              <a:t>Photo: Kelvin Trautman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61F418-6175-2D49-8DC5-15684258E01C}"/>
              </a:ext>
            </a:extLst>
          </p:cNvPr>
          <p:cNvSpPr txBox="1"/>
          <p:nvPr/>
        </p:nvSpPr>
        <p:spPr>
          <a:xfrm>
            <a:off x="-2473036" y="26808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99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E30F2E9F-F9F3-E248-950A-C276D15648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098" y="846973"/>
            <a:ext cx="1058404" cy="54070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6D283FF-3E44-064D-9E9E-CBB7CB66B77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199" y="854209"/>
            <a:ext cx="763031" cy="508687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F573FEF3-C10C-C646-A1CD-F348A5236C57}"/>
              </a:ext>
            </a:extLst>
          </p:cNvPr>
          <p:cNvSpPr/>
          <p:nvPr/>
        </p:nvSpPr>
        <p:spPr>
          <a:xfrm>
            <a:off x="283419" y="618325"/>
            <a:ext cx="68684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1600" b="1" i="1" dirty="0">
              <a:solidFill>
                <a:srgbClr val="7C920E"/>
              </a:solidFill>
              <a:ea typeface="Calibri"/>
              <a:cs typeface="Calibri"/>
              <a:sym typeface="Calibri"/>
            </a:endParaRPr>
          </a:p>
          <a:p>
            <a:pPr lvl="0"/>
            <a:r>
              <a:rPr lang="en-GB" sz="1600" b="1" i="1" dirty="0">
                <a:solidFill>
                  <a:srgbClr val="7C920E"/>
                </a:solidFill>
                <a:ea typeface="Calibri"/>
                <a:cs typeface="Calibri"/>
                <a:sym typeface="Calibri"/>
              </a:rPr>
              <a:t>“Restoration of degraded land for food security and poverty reduction in East Africa and the Sahel: taking successes in land restoration to scale”</a:t>
            </a:r>
            <a:endParaRPr lang="en-GB" sz="1600" b="1" i="1" dirty="0">
              <a:solidFill>
                <a:srgbClr val="7C920E"/>
              </a:solidFill>
            </a:endParaRPr>
          </a:p>
        </p:txBody>
      </p:sp>
      <p:sp>
        <p:nvSpPr>
          <p:cNvPr id="59" name="Google Shape;100;p14">
            <a:extLst>
              <a:ext uri="{FF2B5EF4-FFF2-40B4-BE49-F238E27FC236}">
                <a16:creationId xmlns:a16="http://schemas.microsoft.com/office/drawing/2014/main" id="{5BF124A5-C5F2-B548-A66E-8BA59EE83435}"/>
              </a:ext>
            </a:extLst>
          </p:cNvPr>
          <p:cNvSpPr/>
          <p:nvPr/>
        </p:nvSpPr>
        <p:spPr>
          <a:xfrm>
            <a:off x="295374" y="205040"/>
            <a:ext cx="642574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>
                <a:solidFill>
                  <a:srgbClr val="5B6B0B"/>
                </a:solidFill>
                <a:latin typeface="Merriweather Sans" panose="02000503060000020004" pitchFamily="2" charset="77"/>
                <a:ea typeface="Calibri"/>
                <a:cs typeface="Calibri"/>
                <a:sym typeface="Calibri"/>
              </a:rPr>
              <a:t>Dryland Restoration Project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32DD66B4-2BE7-CA40-8AF2-A88031E50FC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36256"/>
            <a:ext cx="12192000" cy="281734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D6EC5F3F-93F9-3740-812C-2BDF001D0E59}"/>
              </a:ext>
            </a:extLst>
          </p:cNvPr>
          <p:cNvGrpSpPr/>
          <p:nvPr/>
        </p:nvGrpSpPr>
        <p:grpSpPr>
          <a:xfrm>
            <a:off x="172041" y="4125744"/>
            <a:ext cx="2670511" cy="2468766"/>
            <a:chOff x="7444816" y="1062381"/>
            <a:chExt cx="4099848" cy="3960001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2C99C5F-FBB7-8C44-AF6D-F4BC68928CA4}"/>
                </a:ext>
              </a:extLst>
            </p:cNvPr>
            <p:cNvSpPr/>
            <p:nvPr/>
          </p:nvSpPr>
          <p:spPr>
            <a:xfrm>
              <a:off x="7444816" y="1062381"/>
              <a:ext cx="3960000" cy="3960001"/>
            </a:xfrm>
            <a:prstGeom prst="ellipse">
              <a:avLst/>
            </a:prstGeom>
            <a:solidFill>
              <a:srgbClr val="94AF14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54288AC-CF3F-914B-A480-D5E91EA77D51}"/>
                </a:ext>
              </a:extLst>
            </p:cNvPr>
            <p:cNvSpPr/>
            <p:nvPr/>
          </p:nvSpPr>
          <p:spPr>
            <a:xfrm>
              <a:off x="7615317" y="1218898"/>
              <a:ext cx="3599999" cy="360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B4E4D6B5-CDFC-CE4C-937E-2002A7FC9D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4940" y="2666428"/>
              <a:ext cx="928650" cy="92864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1F2CE49A-8BD3-5D47-8233-5F5F822F0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7177" y="2717892"/>
              <a:ext cx="503020" cy="928648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429E3DC-5DFD-344F-8802-FA53636CD799}"/>
                </a:ext>
              </a:extLst>
            </p:cNvPr>
            <p:cNvSpPr txBox="1"/>
            <p:nvPr/>
          </p:nvSpPr>
          <p:spPr>
            <a:xfrm>
              <a:off x="8217001" y="3675458"/>
              <a:ext cx="3327663" cy="543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 = 247     n = 761</a:t>
              </a: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F70F5F35-1DA9-374C-863E-00829D515141}"/>
              </a:ext>
            </a:extLst>
          </p:cNvPr>
          <p:cNvSpPr txBox="1"/>
          <p:nvPr/>
        </p:nvSpPr>
        <p:spPr>
          <a:xfrm>
            <a:off x="600026" y="4544735"/>
            <a:ext cx="179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Survey of 1008 project households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27C0F39-D43A-8C4C-B1F0-27C80B1A9B5F}"/>
              </a:ext>
            </a:extLst>
          </p:cNvPr>
          <p:cNvGrpSpPr/>
          <p:nvPr/>
        </p:nvGrpSpPr>
        <p:grpSpPr>
          <a:xfrm>
            <a:off x="2982016" y="4125919"/>
            <a:ext cx="2663391" cy="2468766"/>
            <a:chOff x="7444816" y="1062381"/>
            <a:chExt cx="4088913" cy="3960001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63E99B3-6282-8740-B1B9-715758F08D6C}"/>
                </a:ext>
              </a:extLst>
            </p:cNvPr>
            <p:cNvSpPr/>
            <p:nvPr/>
          </p:nvSpPr>
          <p:spPr>
            <a:xfrm>
              <a:off x="7444816" y="1062381"/>
              <a:ext cx="3960000" cy="3960001"/>
            </a:xfrm>
            <a:prstGeom prst="ellipse">
              <a:avLst/>
            </a:prstGeom>
            <a:solidFill>
              <a:srgbClr val="B3D518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1CEC908-2522-A94E-B2A3-81BBB5E99D6C}"/>
                </a:ext>
              </a:extLst>
            </p:cNvPr>
            <p:cNvSpPr/>
            <p:nvPr/>
          </p:nvSpPr>
          <p:spPr>
            <a:xfrm>
              <a:off x="7615317" y="1218898"/>
              <a:ext cx="3599999" cy="360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362611C0-D383-B748-AFDE-B8A4A58E5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4940" y="2666428"/>
              <a:ext cx="928650" cy="928648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E54AE246-7B5E-9A40-8CF6-CD1D13350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7177" y="2717892"/>
              <a:ext cx="503020" cy="928648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B3DC153-E42B-9E40-8FAB-AB7E69876A11}"/>
                </a:ext>
              </a:extLst>
            </p:cNvPr>
            <p:cNvSpPr txBox="1"/>
            <p:nvPr/>
          </p:nvSpPr>
          <p:spPr>
            <a:xfrm>
              <a:off x="8206060" y="3649726"/>
              <a:ext cx="3327669" cy="543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 = 27        n = 38</a:t>
              </a:r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935739B-86DD-B84C-B082-46D0181732B6}"/>
              </a:ext>
            </a:extLst>
          </p:cNvPr>
          <p:cNvSpPr txBox="1"/>
          <p:nvPr/>
        </p:nvSpPr>
        <p:spPr>
          <a:xfrm>
            <a:off x="3362416" y="4529454"/>
            <a:ext cx="1858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7 focus group discussions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20EE5DD-4275-4F4A-B3A6-84E2F3EEB558}"/>
              </a:ext>
            </a:extLst>
          </p:cNvPr>
          <p:cNvGrpSpPr/>
          <p:nvPr/>
        </p:nvGrpSpPr>
        <p:grpSpPr>
          <a:xfrm>
            <a:off x="5791979" y="4125744"/>
            <a:ext cx="2675075" cy="2468766"/>
            <a:chOff x="7444816" y="1062381"/>
            <a:chExt cx="4106855" cy="3960001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66FE7C84-D8F0-A444-B6B7-0190F45C4C2F}"/>
                </a:ext>
              </a:extLst>
            </p:cNvPr>
            <p:cNvSpPr/>
            <p:nvPr/>
          </p:nvSpPr>
          <p:spPr>
            <a:xfrm>
              <a:off x="7444816" y="1062381"/>
              <a:ext cx="3960000" cy="3960001"/>
            </a:xfrm>
            <a:prstGeom prst="ellipse">
              <a:avLst/>
            </a:prstGeom>
            <a:solidFill>
              <a:srgbClr val="94AF14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40D15F2C-AE91-6C4E-BB97-2EDCBCD557F1}"/>
                </a:ext>
              </a:extLst>
            </p:cNvPr>
            <p:cNvSpPr/>
            <p:nvPr/>
          </p:nvSpPr>
          <p:spPr>
            <a:xfrm>
              <a:off x="7615317" y="1218898"/>
              <a:ext cx="3599999" cy="360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F6C9B471-A5DD-BF4D-AD42-4C2822C2C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4940" y="2666428"/>
              <a:ext cx="928650" cy="928648"/>
            </a:xfrm>
            <a:prstGeom prst="rect">
              <a:avLst/>
            </a:prstGeom>
          </p:spPr>
        </p:pic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491C68E4-D146-0F4A-B08F-E2B0637B7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7177" y="2717892"/>
              <a:ext cx="503020" cy="928648"/>
            </a:xfrm>
            <a:prstGeom prst="rect">
              <a:avLst/>
            </a:prstGeom>
          </p:spPr>
        </p:pic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EBECB1BD-E2CC-714A-96FB-40822BC5E04D}"/>
                </a:ext>
              </a:extLst>
            </p:cNvPr>
            <p:cNvSpPr txBox="1"/>
            <p:nvPr/>
          </p:nvSpPr>
          <p:spPr>
            <a:xfrm>
              <a:off x="8224008" y="3675458"/>
              <a:ext cx="3327663" cy="543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n = 7        n = 34</a:t>
              </a: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EF8EA7CA-1ACC-DA47-89F2-7DA418A08BC3}"/>
              </a:ext>
            </a:extLst>
          </p:cNvPr>
          <p:cNvSpPr txBox="1"/>
          <p:nvPr/>
        </p:nvSpPr>
        <p:spPr>
          <a:xfrm>
            <a:off x="6033044" y="4666196"/>
            <a:ext cx="2167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In-depth interviews &amp; timelines</a:t>
            </a:r>
          </a:p>
        </p:txBody>
      </p:sp>
      <p:sp>
        <p:nvSpPr>
          <p:cNvPr id="87" name="Arc 86">
            <a:extLst>
              <a:ext uri="{FF2B5EF4-FFF2-40B4-BE49-F238E27FC236}">
                <a16:creationId xmlns:a16="http://schemas.microsoft.com/office/drawing/2014/main" id="{DD8C379C-1A8D-0E4C-9F57-0933E02F9FDD}"/>
              </a:ext>
            </a:extLst>
          </p:cNvPr>
          <p:cNvSpPr/>
          <p:nvPr/>
        </p:nvSpPr>
        <p:spPr>
          <a:xfrm rot="7989056">
            <a:off x="5212620" y="5145198"/>
            <a:ext cx="996835" cy="1020478"/>
          </a:xfrm>
          <a:prstGeom prst="arc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Arc 87">
            <a:extLst>
              <a:ext uri="{FF2B5EF4-FFF2-40B4-BE49-F238E27FC236}">
                <a16:creationId xmlns:a16="http://schemas.microsoft.com/office/drawing/2014/main" id="{43E5B0AE-ABD5-9B4A-8C58-BE36AF152EC7}"/>
              </a:ext>
            </a:extLst>
          </p:cNvPr>
          <p:cNvSpPr/>
          <p:nvPr/>
        </p:nvSpPr>
        <p:spPr>
          <a:xfrm rot="18971419">
            <a:off x="2302767" y="4572828"/>
            <a:ext cx="996835" cy="1020478"/>
          </a:xfrm>
          <a:prstGeom prst="arc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2EC42AFD-935B-7249-A18D-18A4D400079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4445" y="4563728"/>
            <a:ext cx="3183829" cy="2224058"/>
          </a:xfrm>
          <a:prstGeom prst="rect">
            <a:avLst/>
          </a:prstGeom>
        </p:spPr>
      </p:pic>
      <p:sp>
        <p:nvSpPr>
          <p:cNvPr id="92" name="Rectangle 91">
            <a:extLst>
              <a:ext uri="{FF2B5EF4-FFF2-40B4-BE49-F238E27FC236}">
                <a16:creationId xmlns:a16="http://schemas.microsoft.com/office/drawing/2014/main" id="{633A75AB-7B5F-A544-9B8F-082A6BD6BC63}"/>
              </a:ext>
            </a:extLst>
          </p:cNvPr>
          <p:cNvSpPr/>
          <p:nvPr/>
        </p:nvSpPr>
        <p:spPr>
          <a:xfrm>
            <a:off x="4855129" y="198286"/>
            <a:ext cx="78292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5B6B0B"/>
                </a:solidFill>
              </a:rPr>
              <a:t>Over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2500 farmers </a:t>
            </a:r>
            <a:r>
              <a:rPr lang="en-GB" sz="2000" b="1" dirty="0">
                <a:solidFill>
                  <a:srgbClr val="5B6B0B"/>
                </a:solidFill>
              </a:rPr>
              <a:t>across three counties in eastern Kenya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67C9F4C9-4A4A-AE4C-B9A8-5FBE4A2535C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4598" y="787117"/>
            <a:ext cx="1859378" cy="659746"/>
          </a:xfrm>
          <a:prstGeom prst="rect">
            <a:avLst/>
          </a:prstGeom>
        </p:spPr>
      </p:pic>
      <p:grpSp>
        <p:nvGrpSpPr>
          <p:cNvPr id="94" name="Group 93">
            <a:extLst>
              <a:ext uri="{FF2B5EF4-FFF2-40B4-BE49-F238E27FC236}">
                <a16:creationId xmlns:a16="http://schemas.microsoft.com/office/drawing/2014/main" id="{10D2143C-7CB9-144C-8121-66065D81A241}"/>
              </a:ext>
            </a:extLst>
          </p:cNvPr>
          <p:cNvGrpSpPr/>
          <p:nvPr/>
        </p:nvGrpSpPr>
        <p:grpSpPr>
          <a:xfrm>
            <a:off x="10031230" y="1880378"/>
            <a:ext cx="2029076" cy="2030400"/>
            <a:chOff x="7444818" y="995027"/>
            <a:chExt cx="3960000" cy="4127328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CA00E9D0-F5AA-9740-B92B-B5E16D9361E0}"/>
                </a:ext>
              </a:extLst>
            </p:cNvPr>
            <p:cNvSpPr/>
            <p:nvPr/>
          </p:nvSpPr>
          <p:spPr>
            <a:xfrm>
              <a:off x="7444818" y="995027"/>
              <a:ext cx="3960000" cy="4127328"/>
            </a:xfrm>
            <a:prstGeom prst="ellipse">
              <a:avLst/>
            </a:prstGeom>
            <a:solidFill>
              <a:srgbClr val="B3D518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75F7E2CF-49AE-E547-B19E-EF18B4C731EA}"/>
                </a:ext>
              </a:extLst>
            </p:cNvPr>
            <p:cNvSpPr/>
            <p:nvPr/>
          </p:nvSpPr>
          <p:spPr>
            <a:xfrm>
              <a:off x="7573819" y="1175671"/>
              <a:ext cx="3600001" cy="374679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A0C836A1-00EE-6F45-84FE-5182C1C9E8A7}"/>
              </a:ext>
            </a:extLst>
          </p:cNvPr>
          <p:cNvSpPr txBox="1"/>
          <p:nvPr/>
        </p:nvSpPr>
        <p:spPr>
          <a:xfrm>
            <a:off x="10260065" y="2184722"/>
            <a:ext cx="15902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D8A20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74% </a:t>
            </a:r>
          </a:p>
          <a:p>
            <a:pPr algn="ctr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of project farmers were women</a:t>
            </a:r>
          </a:p>
        </p:txBody>
      </p:sp>
      <p:pic>
        <p:nvPicPr>
          <p:cNvPr id="103" name="Picture 102" descr="A close up of a logo&#10;&#10;Description automatically generated">
            <a:extLst>
              <a:ext uri="{FF2B5EF4-FFF2-40B4-BE49-F238E27FC236}">
                <a16:creationId xmlns:a16="http://schemas.microsoft.com/office/drawing/2014/main" id="{F47E28E1-2961-4B48-8398-FEF8B51ECA8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700" y="697978"/>
            <a:ext cx="846549" cy="8647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3A8113-AFA9-A448-9DFF-004423852B8B}"/>
              </a:ext>
            </a:extLst>
          </p:cNvPr>
          <p:cNvSpPr txBox="1"/>
          <p:nvPr/>
        </p:nvSpPr>
        <p:spPr>
          <a:xfrm>
            <a:off x="116828" y="6627168"/>
            <a:ext cx="7321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i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Photos: Kelvin Trautman</a:t>
            </a:r>
          </a:p>
        </p:txBody>
      </p:sp>
    </p:spTree>
    <p:extLst>
      <p:ext uri="{BB962C8B-B14F-4D97-AF65-F5344CB8AC3E}">
        <p14:creationId xmlns:p14="http://schemas.microsoft.com/office/powerpoint/2010/main" val="1584956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8BD884D7-78A3-CC4C-861F-C6466CD2698F}"/>
              </a:ext>
            </a:extLst>
          </p:cNvPr>
          <p:cNvSpPr txBox="1"/>
          <p:nvPr/>
        </p:nvSpPr>
        <p:spPr>
          <a:xfrm>
            <a:off x="0" y="154983"/>
            <a:ext cx="1487837" cy="1255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7A0B79A-192C-1840-B4AC-EE443B6848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759" y="1122335"/>
            <a:ext cx="6475158" cy="38715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D79853-934A-2C4D-A004-8DFED2783BF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62" t="-3801" r="12127"/>
          <a:stretch/>
        </p:blipFill>
        <p:spPr>
          <a:xfrm>
            <a:off x="9499718" y="5188204"/>
            <a:ext cx="740879" cy="12366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5CB94D-9306-FA4B-8AF8-1AB60A370D55}"/>
              </a:ext>
            </a:extLst>
          </p:cNvPr>
          <p:cNvSpPr txBox="1"/>
          <p:nvPr/>
        </p:nvSpPr>
        <p:spPr>
          <a:xfrm>
            <a:off x="521132" y="339801"/>
            <a:ext cx="7166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768530"/>
                </a:solidFill>
                <a:latin typeface="Merriweather Sans" panose="02000503060000020004" pitchFamily="2" charset="77"/>
              </a:rPr>
              <a:t>Migration patterns &amp; trends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DF5993B-752A-0F47-8D84-3E852FF3C9E0}"/>
              </a:ext>
            </a:extLst>
          </p:cNvPr>
          <p:cNvGrpSpPr/>
          <p:nvPr/>
        </p:nvGrpSpPr>
        <p:grpSpPr>
          <a:xfrm>
            <a:off x="10042308" y="4613043"/>
            <a:ext cx="1853433" cy="1859590"/>
            <a:chOff x="7444818" y="1062381"/>
            <a:chExt cx="3960000" cy="3960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7854F07-63B0-7D40-8639-BC6E48E20F51}"/>
                </a:ext>
              </a:extLst>
            </p:cNvPr>
            <p:cNvSpPr/>
            <p:nvPr/>
          </p:nvSpPr>
          <p:spPr>
            <a:xfrm>
              <a:off x="7444818" y="1062381"/>
              <a:ext cx="3960000" cy="3960000"/>
            </a:xfrm>
            <a:prstGeom prst="ellipse">
              <a:avLst/>
            </a:prstGeom>
            <a:solidFill>
              <a:srgbClr val="B1C166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C04128A-CB12-F248-8831-165ABAD23105}"/>
                </a:ext>
              </a:extLst>
            </p:cNvPr>
            <p:cNvSpPr/>
            <p:nvPr/>
          </p:nvSpPr>
          <p:spPr>
            <a:xfrm>
              <a:off x="7615319" y="1218898"/>
              <a:ext cx="3600000" cy="360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89DE87D-8A2C-1442-AB8E-F4EF1DB27F48}"/>
              </a:ext>
            </a:extLst>
          </p:cNvPr>
          <p:cNvSpPr txBox="1"/>
          <p:nvPr/>
        </p:nvSpPr>
        <p:spPr>
          <a:xfrm>
            <a:off x="10126365" y="4871325"/>
            <a:ext cx="1727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D8A20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  <a:r>
              <a:rPr lang="en-GB" sz="3200" dirty="0">
                <a:solidFill>
                  <a:srgbClr val="D8A20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migrants are male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C996FA0-B127-3645-BB97-B65F9F8CDFD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2029" y="5078544"/>
            <a:ext cx="1143001" cy="27344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10B3803-2632-F64F-82D3-E78C8DF673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7219" y="5037638"/>
            <a:ext cx="1143001" cy="268910"/>
          </a:xfrm>
          <a:prstGeom prst="rect">
            <a:avLst/>
          </a:prstGeom>
        </p:spPr>
      </p:pic>
      <p:sp>
        <p:nvSpPr>
          <p:cNvPr id="28" name="Google Shape;131;p17">
            <a:extLst>
              <a:ext uri="{FF2B5EF4-FFF2-40B4-BE49-F238E27FC236}">
                <a16:creationId xmlns:a16="http://schemas.microsoft.com/office/drawing/2014/main" id="{6383A807-9086-D44B-A680-CABA9454E565}"/>
              </a:ext>
            </a:extLst>
          </p:cNvPr>
          <p:cNvSpPr/>
          <p:nvPr/>
        </p:nvSpPr>
        <p:spPr>
          <a:xfrm>
            <a:off x="6729874" y="791530"/>
            <a:ext cx="5165867" cy="3628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spcBef>
                <a:spcPts val="600"/>
              </a:spcBef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2000" b="1" dirty="0">
                <a:solidFill>
                  <a:srgbClr val="5B6B0B"/>
                </a:solidFill>
                <a:ea typeface="Calibri"/>
                <a:cs typeface="Calibri"/>
                <a:sym typeface="Calibri"/>
              </a:rPr>
              <a:t>34% of households </a:t>
            </a:r>
            <a:r>
              <a:rPr lang="en-GB" sz="20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had migrants who leave the household for some months of the year. </a:t>
            </a:r>
          </a:p>
          <a:p>
            <a:pPr>
              <a:spcBef>
                <a:spcPts val="600"/>
              </a:spcBef>
              <a:buClr>
                <a:schemeClr val="dk1"/>
              </a:buClr>
              <a:buSzPts val="1800"/>
            </a:pPr>
            <a:endParaRPr lang="en-GB" sz="20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285750" indent="-285750">
              <a:spcBef>
                <a:spcPts val="600"/>
              </a:spcBef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2000" b="1" dirty="0">
                <a:solidFill>
                  <a:srgbClr val="5B6B0B"/>
                </a:solidFill>
                <a:ea typeface="Calibri"/>
                <a:cs typeface="Calibri"/>
                <a:sym typeface="Calibri"/>
              </a:rPr>
              <a:t>Mostly young men </a:t>
            </a:r>
            <a:r>
              <a:rPr lang="en-GB" sz="20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(household head or son) </a:t>
            </a:r>
            <a:r>
              <a:rPr lang="en-GB" sz="2000" b="0" i="0" u="none" strike="noStrike" cap="none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leaving for urban centres, returning only for a few days every month.</a:t>
            </a:r>
            <a:r>
              <a:rPr lang="en-GB" sz="20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  <a:p>
            <a:pPr>
              <a:spcBef>
                <a:spcPts val="600"/>
              </a:spcBef>
              <a:buClr>
                <a:schemeClr val="dk1"/>
              </a:buClr>
              <a:buSzPts val="1800"/>
            </a:pPr>
            <a:endParaRPr sz="20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20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Migration </a:t>
            </a:r>
            <a:r>
              <a:rPr lang="en-GB" sz="2000" b="1" dirty="0">
                <a:solidFill>
                  <a:srgbClr val="5B6B0B"/>
                </a:solidFill>
                <a:ea typeface="Calibri"/>
                <a:cs typeface="Calibri"/>
                <a:sym typeface="Calibri"/>
              </a:rPr>
              <a:t>increased over the past five years </a:t>
            </a:r>
            <a:r>
              <a:rPr lang="en-GB" sz="2000" b="0" i="0" u="none" strike="noStrike" cap="none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due to unreliable rainfall, increasing poverty and land scarcity.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AAC5FC-6046-DA45-AC95-379263B964A0}"/>
              </a:ext>
            </a:extLst>
          </p:cNvPr>
          <p:cNvSpPr/>
          <p:nvPr/>
        </p:nvSpPr>
        <p:spPr>
          <a:xfrm>
            <a:off x="224759" y="5549746"/>
            <a:ext cx="9299936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600"/>
              </a:spcBef>
              <a:buClr>
                <a:schemeClr val="dk1"/>
              </a:buClr>
              <a:buSzPts val="1800"/>
              <a:buFont typeface="Arial"/>
              <a:buChar char="•"/>
            </a:pPr>
            <a:endParaRPr lang="en-GB" sz="900" i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r>
              <a:rPr lang="en-GB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Migration often part of a discussed </a:t>
            </a:r>
            <a:r>
              <a:rPr lang="en-GB" sz="2000" b="1" i="1" dirty="0">
                <a:solidFill>
                  <a:srgbClr val="5B6B0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household strategy </a:t>
            </a:r>
            <a:r>
              <a:rPr lang="en-GB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in order to support the family</a:t>
            </a:r>
          </a:p>
        </p:txBody>
      </p:sp>
    </p:spTree>
    <p:extLst>
      <p:ext uri="{BB962C8B-B14F-4D97-AF65-F5344CB8AC3E}">
        <p14:creationId xmlns:p14="http://schemas.microsoft.com/office/powerpoint/2010/main" val="1555879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1DFF029-D0F4-7944-A5E7-DDAA3104CB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566230" cy="7063885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D372FD02-7268-EE47-82D6-63AE35D243D0}"/>
              </a:ext>
            </a:extLst>
          </p:cNvPr>
          <p:cNvGrpSpPr>
            <a:grpSpLocks noChangeAspect="1"/>
          </p:cNvGrpSpPr>
          <p:nvPr/>
        </p:nvGrpSpPr>
        <p:grpSpPr>
          <a:xfrm>
            <a:off x="6418543" y="4090737"/>
            <a:ext cx="2474549" cy="2404708"/>
            <a:chOff x="178208" y="144781"/>
            <a:chExt cx="3960000" cy="396000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1785953-0076-DF41-B2F5-96FA2E91E0AB}"/>
                </a:ext>
              </a:extLst>
            </p:cNvPr>
            <p:cNvSpPr/>
            <p:nvPr/>
          </p:nvSpPr>
          <p:spPr>
            <a:xfrm>
              <a:off x="178208" y="144781"/>
              <a:ext cx="3960000" cy="3960000"/>
            </a:xfrm>
            <a:prstGeom prst="ellipse">
              <a:avLst/>
            </a:prstGeom>
            <a:solidFill>
              <a:srgbClr val="B3D518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DDF4493-5BC3-644F-91C6-55092F7EB61A}"/>
                </a:ext>
              </a:extLst>
            </p:cNvPr>
            <p:cNvSpPr/>
            <p:nvPr/>
          </p:nvSpPr>
          <p:spPr>
            <a:xfrm>
              <a:off x="352133" y="324780"/>
              <a:ext cx="3600000" cy="360000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compared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16897F8-29DA-294C-93BB-439C7A6F110F}"/>
              </a:ext>
            </a:extLst>
          </p:cNvPr>
          <p:cNvGrpSpPr/>
          <p:nvPr/>
        </p:nvGrpSpPr>
        <p:grpSpPr>
          <a:xfrm>
            <a:off x="8445090" y="2369614"/>
            <a:ext cx="3618574" cy="3508476"/>
            <a:chOff x="9042381" y="2800350"/>
            <a:chExt cx="3630627" cy="344474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5FCD4E5-EE39-3641-8172-0506F820E3A6}"/>
                </a:ext>
              </a:extLst>
            </p:cNvPr>
            <p:cNvGrpSpPr/>
            <p:nvPr/>
          </p:nvGrpSpPr>
          <p:grpSpPr>
            <a:xfrm>
              <a:off x="9042381" y="2800350"/>
              <a:ext cx="3630627" cy="3444740"/>
              <a:chOff x="8633541" y="3121273"/>
              <a:chExt cx="3240000" cy="3066728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B51E1FE-A3C3-B342-B0EB-8A2CD5ED7D2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33541" y="3121273"/>
                <a:ext cx="3240000" cy="3066728"/>
              </a:xfrm>
              <a:prstGeom prst="ellipse">
                <a:avLst/>
              </a:prstGeom>
              <a:solidFill>
                <a:srgbClr val="94AF14"/>
              </a:solidFill>
              <a:ln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C2582A7C-A789-BB43-8312-60502C79A3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796408" y="3281874"/>
                <a:ext cx="2880000" cy="274552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2FE794-DDC8-5549-8243-F918DC0ECBF9}"/>
                </a:ext>
              </a:extLst>
            </p:cNvPr>
            <p:cNvSpPr/>
            <p:nvPr/>
          </p:nvSpPr>
          <p:spPr>
            <a:xfrm>
              <a:off x="9565681" y="3404205"/>
              <a:ext cx="2545630" cy="3626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GB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3549E7D-F5EB-7049-8436-9BEAEB97B932}"/>
              </a:ext>
            </a:extLst>
          </p:cNvPr>
          <p:cNvSpPr txBox="1"/>
          <p:nvPr/>
        </p:nvSpPr>
        <p:spPr>
          <a:xfrm>
            <a:off x="8839444" y="2975992"/>
            <a:ext cx="28847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D8A201"/>
                </a:solidFill>
                <a:ea typeface="Calibri"/>
                <a:cs typeface="Calibri"/>
                <a:sym typeface="Calibri"/>
              </a:rPr>
              <a:t>94% </a:t>
            </a:r>
          </a:p>
          <a:p>
            <a:pPr algn="ctr"/>
            <a:r>
              <a:rPr lang="en-GB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of households with migrants received remittances. These are mainly used for food, school fees but also hiring labour and farm inputs</a:t>
            </a:r>
          </a:p>
          <a:p>
            <a:pPr algn="ctr"/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D9AA1B-6562-594D-BE56-088B35E57433}"/>
              </a:ext>
            </a:extLst>
          </p:cNvPr>
          <p:cNvSpPr txBox="1"/>
          <p:nvPr/>
        </p:nvSpPr>
        <p:spPr>
          <a:xfrm>
            <a:off x="6572400" y="4541774"/>
            <a:ext cx="219131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D8A201"/>
                </a:solidFill>
                <a:ea typeface="Calibri"/>
                <a:cs typeface="Calibri"/>
                <a:sym typeface="Calibri"/>
              </a:rPr>
              <a:t>80% </a:t>
            </a:r>
          </a:p>
          <a:p>
            <a:pPr algn="ctr"/>
            <a:r>
              <a:rPr lang="en-GB" sz="16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considered remittances ‘extremely important’ for their household</a:t>
            </a:r>
            <a:endParaRPr lang="en-GB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424D1B-9DA6-794E-8602-C5AED67880FA}"/>
              </a:ext>
            </a:extLst>
          </p:cNvPr>
          <p:cNvSpPr txBox="1"/>
          <p:nvPr/>
        </p:nvSpPr>
        <p:spPr>
          <a:xfrm>
            <a:off x="116828" y="6627168"/>
            <a:ext cx="7321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i="1" dirty="0">
                <a:solidFill>
                  <a:schemeClr val="bg1"/>
                </a:solidFill>
              </a:rPr>
              <a:t>Photo: Kelvin Trautman</a:t>
            </a:r>
          </a:p>
        </p:txBody>
      </p:sp>
    </p:spTree>
    <p:extLst>
      <p:ext uri="{BB962C8B-B14F-4D97-AF65-F5344CB8AC3E}">
        <p14:creationId xmlns:p14="http://schemas.microsoft.com/office/powerpoint/2010/main" val="321837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4A54CED2-C4D8-9C45-9ACC-AD6C6BB6EA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00"/>
          <a:stretch/>
        </p:blipFill>
        <p:spPr>
          <a:xfrm flipH="1">
            <a:off x="-108942" y="-291217"/>
            <a:ext cx="4621351" cy="7204960"/>
          </a:xfrm>
          <a:prstGeom prst="rect">
            <a:avLst/>
          </a:prstGeom>
        </p:spPr>
      </p:pic>
      <p:sp>
        <p:nvSpPr>
          <p:cNvPr id="166" name="Google Shape;166;p19"/>
          <p:cNvSpPr/>
          <p:nvPr/>
        </p:nvSpPr>
        <p:spPr>
          <a:xfrm>
            <a:off x="154655" y="1491190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57B0912-7A24-6D41-9F11-FA0490B876CD}"/>
              </a:ext>
            </a:extLst>
          </p:cNvPr>
          <p:cNvSpPr txBox="1"/>
          <p:nvPr/>
        </p:nvSpPr>
        <p:spPr>
          <a:xfrm>
            <a:off x="116828" y="6627168"/>
            <a:ext cx="7321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i="1" dirty="0">
                <a:solidFill>
                  <a:schemeClr val="bg1"/>
                </a:solidFill>
              </a:rPr>
              <a:t>Photo: Kelvin Trautman</a:t>
            </a:r>
          </a:p>
        </p:txBody>
      </p:sp>
      <p:sp>
        <p:nvSpPr>
          <p:cNvPr id="25" name="Google Shape;157;p19">
            <a:extLst>
              <a:ext uri="{FF2B5EF4-FFF2-40B4-BE49-F238E27FC236}">
                <a16:creationId xmlns:a16="http://schemas.microsoft.com/office/drawing/2014/main" id="{33610561-E5F1-5844-B743-06FCB3B41F0D}"/>
              </a:ext>
            </a:extLst>
          </p:cNvPr>
          <p:cNvSpPr/>
          <p:nvPr/>
        </p:nvSpPr>
        <p:spPr>
          <a:xfrm>
            <a:off x="5263236" y="2472987"/>
            <a:ext cx="4215302" cy="2484280"/>
          </a:xfrm>
          <a:prstGeom prst="wedgeRoundRectCallout">
            <a:avLst>
              <a:gd name="adj1" fmla="val 66434"/>
              <a:gd name="adj2" fmla="val -35689"/>
              <a:gd name="adj3" fmla="val 16667"/>
            </a:avLst>
          </a:prstGeom>
          <a:solidFill>
            <a:srgbClr val="FFD03D">
              <a:alpha val="61961"/>
            </a:srgbClr>
          </a:solidFill>
          <a:ln w="2857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i="1" dirty="0">
                <a:ea typeface="Times New Roman"/>
                <a:cs typeface="Times New Roman"/>
                <a:sym typeface="Times New Roman"/>
              </a:rPr>
              <a:t>“…sometimes, I can call my spouse to discuss farming issues, </a:t>
            </a:r>
            <a:r>
              <a:rPr lang="en-GB" sz="2000" b="1" i="1" dirty="0">
                <a:ea typeface="Times New Roman"/>
                <a:cs typeface="Times New Roman"/>
                <a:sym typeface="Times New Roman"/>
              </a:rPr>
              <a:t>but he might seem not to understand what I am saying</a:t>
            </a:r>
            <a:r>
              <a:rPr lang="en-GB" sz="2000" i="1" dirty="0">
                <a:ea typeface="Times New Roman"/>
                <a:cs typeface="Times New Roman"/>
                <a:sym typeface="Times New Roman"/>
              </a:rPr>
              <a:t>. </a:t>
            </a:r>
            <a:r>
              <a:rPr lang="en-GB" sz="2000" b="1" i="1" dirty="0">
                <a:ea typeface="Times New Roman"/>
                <a:cs typeface="Times New Roman"/>
                <a:sym typeface="Times New Roman"/>
              </a:rPr>
              <a:t>In such cases I make decisions </a:t>
            </a:r>
            <a:r>
              <a:rPr lang="en-GB" sz="2000" i="1" dirty="0">
                <a:ea typeface="Times New Roman"/>
                <a:cs typeface="Times New Roman"/>
                <a:sym typeface="Times New Roman"/>
              </a:rPr>
              <a:t>such as what to plant on what plot, digging of the planting basins and also terraces</a:t>
            </a:r>
            <a:r>
              <a:rPr lang="en-GB" sz="2000" dirty="0">
                <a:ea typeface="Times New Roman"/>
                <a:cs typeface="Times New Roman"/>
                <a:sym typeface="Times New Roman"/>
              </a:rPr>
              <a:t>”</a:t>
            </a:r>
            <a:r>
              <a:rPr lang="en-GB" sz="2000" dirty="0">
                <a:ea typeface="Calibri"/>
                <a:cs typeface="Calibri"/>
                <a:sym typeface="Calibri"/>
              </a:rPr>
              <a:t> </a:t>
            </a:r>
            <a:endParaRPr sz="20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02A8D68-1A7F-7344-AE1F-0F59971EE4A4}"/>
              </a:ext>
            </a:extLst>
          </p:cNvPr>
          <p:cNvSpPr/>
          <p:nvPr/>
        </p:nvSpPr>
        <p:spPr>
          <a:xfrm>
            <a:off x="10544356" y="2405728"/>
            <a:ext cx="1250864" cy="12953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75B8CEE-60C9-554F-B9A8-AC1CE1A9A0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62" t="-3801"/>
          <a:stretch/>
        </p:blipFill>
        <p:spPr>
          <a:xfrm>
            <a:off x="10812252" y="2501896"/>
            <a:ext cx="762089" cy="10736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A0E6D82-2D63-1542-A606-88258F19AEC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82891">
            <a:off x="11317801" y="2617919"/>
            <a:ext cx="381145" cy="637011"/>
          </a:xfrm>
          <a:prstGeom prst="rect">
            <a:avLst/>
          </a:prstGeom>
        </p:spPr>
      </p:pic>
      <p:grpSp>
        <p:nvGrpSpPr>
          <p:cNvPr id="29" name="Google Shape;160;p19">
            <a:extLst>
              <a:ext uri="{FF2B5EF4-FFF2-40B4-BE49-F238E27FC236}">
                <a16:creationId xmlns:a16="http://schemas.microsoft.com/office/drawing/2014/main" id="{DDC3417D-CE55-5D4A-B1F7-C89347FC4A70}"/>
              </a:ext>
            </a:extLst>
          </p:cNvPr>
          <p:cNvGrpSpPr/>
          <p:nvPr/>
        </p:nvGrpSpPr>
        <p:grpSpPr>
          <a:xfrm>
            <a:off x="3480107" y="955992"/>
            <a:ext cx="2012400" cy="2007555"/>
            <a:chOff x="7469199" y="1082947"/>
            <a:chExt cx="4024800" cy="3960000"/>
          </a:xfrm>
        </p:grpSpPr>
        <p:sp>
          <p:nvSpPr>
            <p:cNvPr id="34" name="Google Shape;161;p19">
              <a:extLst>
                <a:ext uri="{FF2B5EF4-FFF2-40B4-BE49-F238E27FC236}">
                  <a16:creationId xmlns:a16="http://schemas.microsoft.com/office/drawing/2014/main" id="{57A4312C-31A5-564A-A327-7AF860291AFE}"/>
                </a:ext>
              </a:extLst>
            </p:cNvPr>
            <p:cNvSpPr/>
            <p:nvPr/>
          </p:nvSpPr>
          <p:spPr>
            <a:xfrm>
              <a:off x="7469199" y="1082947"/>
              <a:ext cx="4024800" cy="3960000"/>
            </a:xfrm>
            <a:prstGeom prst="ellipse">
              <a:avLst/>
            </a:prstGeom>
            <a:solidFill>
              <a:srgbClr val="B3D51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162;p19">
              <a:extLst>
                <a:ext uri="{FF2B5EF4-FFF2-40B4-BE49-F238E27FC236}">
                  <a16:creationId xmlns:a16="http://schemas.microsoft.com/office/drawing/2014/main" id="{CF8B8543-7026-0044-8843-12791A4767A7}"/>
                </a:ext>
              </a:extLst>
            </p:cNvPr>
            <p:cNvSpPr/>
            <p:nvPr/>
          </p:nvSpPr>
          <p:spPr>
            <a:xfrm>
              <a:off x="7664747" y="1267647"/>
              <a:ext cx="3600000" cy="3550588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" name="Google Shape;163;p19">
            <a:extLst>
              <a:ext uri="{FF2B5EF4-FFF2-40B4-BE49-F238E27FC236}">
                <a16:creationId xmlns:a16="http://schemas.microsoft.com/office/drawing/2014/main" id="{1E9723D0-DA14-E748-B479-D3D482B911A1}"/>
              </a:ext>
            </a:extLst>
          </p:cNvPr>
          <p:cNvSpPr txBox="1"/>
          <p:nvPr/>
        </p:nvSpPr>
        <p:spPr>
          <a:xfrm>
            <a:off x="3702402" y="1178632"/>
            <a:ext cx="1611766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>
                <a:solidFill>
                  <a:srgbClr val="D3A100"/>
                </a:solidFill>
                <a:latin typeface="Calibri"/>
                <a:ea typeface="Calibri"/>
                <a:cs typeface="Calibri"/>
                <a:sym typeface="Calibri"/>
              </a:rPr>
              <a:t>78% </a:t>
            </a:r>
            <a:endParaRPr sz="2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migrants still involved in farm decisions</a:t>
            </a:r>
            <a:endParaRPr sz="24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A1C8BF2-DC8A-5E4E-BAE2-DA5CAD6CED98}"/>
              </a:ext>
            </a:extLst>
          </p:cNvPr>
          <p:cNvSpPr/>
          <p:nvPr/>
        </p:nvSpPr>
        <p:spPr>
          <a:xfrm>
            <a:off x="9620765" y="3063636"/>
            <a:ext cx="2245466" cy="22129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40788B85-8A20-7043-A242-18D888DEC16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4632" y="4207362"/>
            <a:ext cx="463600" cy="4891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4359A77-CD1D-3642-AF3B-E191259D40C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6304" y="4088908"/>
            <a:ext cx="601772" cy="601772"/>
          </a:xfrm>
          <a:prstGeom prst="rect">
            <a:avLst/>
          </a:prstGeom>
        </p:spPr>
      </p:pic>
      <p:sp>
        <p:nvSpPr>
          <p:cNvPr id="41" name="Trapezoid 40">
            <a:extLst>
              <a:ext uri="{FF2B5EF4-FFF2-40B4-BE49-F238E27FC236}">
                <a16:creationId xmlns:a16="http://schemas.microsoft.com/office/drawing/2014/main" id="{5FD8F264-5650-7445-B3ED-FE116E1C9FC5}"/>
              </a:ext>
            </a:extLst>
          </p:cNvPr>
          <p:cNvSpPr/>
          <p:nvPr/>
        </p:nvSpPr>
        <p:spPr>
          <a:xfrm>
            <a:off x="9871016" y="3658275"/>
            <a:ext cx="1614577" cy="318484"/>
          </a:xfrm>
          <a:prstGeom prst="trapezoid">
            <a:avLst>
              <a:gd name="adj" fmla="val 5705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761BA78-5530-E343-AF01-D1BD92242CD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8424" y="4300503"/>
            <a:ext cx="300669" cy="300669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891250F0-3D6B-1545-8C0B-B302F9D6BF8E}"/>
              </a:ext>
            </a:extLst>
          </p:cNvPr>
          <p:cNvSpPr/>
          <p:nvPr/>
        </p:nvSpPr>
        <p:spPr>
          <a:xfrm>
            <a:off x="10003997" y="3976759"/>
            <a:ext cx="1294817" cy="534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C1135415-FF94-9745-BB27-28576D6C6FF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9904" y="4307968"/>
            <a:ext cx="331416" cy="33141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1C2ED051-D798-FB4B-8787-C7DF3C9A31DD}"/>
              </a:ext>
            </a:extLst>
          </p:cNvPr>
          <p:cNvSpPr txBox="1"/>
          <p:nvPr/>
        </p:nvSpPr>
        <p:spPr>
          <a:xfrm>
            <a:off x="4956835" y="313882"/>
            <a:ext cx="7166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768530"/>
                </a:solidFill>
                <a:latin typeface="Merriweather Sans" panose="02000503060000020004" pitchFamily="2" charset="77"/>
              </a:rPr>
              <a:t>Decision-making &amp; knowledge</a:t>
            </a:r>
          </a:p>
        </p:txBody>
      </p:sp>
      <p:sp>
        <p:nvSpPr>
          <p:cNvPr id="46" name="Google Shape;131;p17">
            <a:extLst>
              <a:ext uri="{FF2B5EF4-FFF2-40B4-BE49-F238E27FC236}">
                <a16:creationId xmlns:a16="http://schemas.microsoft.com/office/drawing/2014/main" id="{5C3D59ED-3111-5945-AC03-003A5AE21830}"/>
              </a:ext>
            </a:extLst>
          </p:cNvPr>
          <p:cNvSpPr/>
          <p:nvPr/>
        </p:nvSpPr>
        <p:spPr>
          <a:xfrm>
            <a:off x="6736363" y="1157214"/>
            <a:ext cx="5165867" cy="3628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600"/>
              </a:spcBef>
              <a:buClr>
                <a:schemeClr val="dk1"/>
              </a:buClr>
              <a:buSzPts val="1800"/>
            </a:pPr>
            <a:endParaRPr lang="en-GB" sz="20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FB7F2DA-CA58-8E4F-AC36-80D638192977}"/>
              </a:ext>
            </a:extLst>
          </p:cNvPr>
          <p:cNvSpPr/>
          <p:nvPr/>
        </p:nvSpPr>
        <p:spPr>
          <a:xfrm>
            <a:off x="5617028" y="1178632"/>
            <a:ext cx="61920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dk1"/>
              </a:buClr>
              <a:buSzPts val="1800"/>
            </a:pPr>
            <a:r>
              <a:rPr lang="en-US" sz="2000" dirty="0"/>
              <a:t>W</a:t>
            </a:r>
            <a:r>
              <a:rPr lang="en-GB" sz="2000" dirty="0"/>
              <a:t>omen with migrant husbands tended to have increased control over farming and household decisions …</a:t>
            </a:r>
          </a:p>
        </p:txBody>
      </p:sp>
    </p:spTree>
    <p:extLst>
      <p:ext uri="{BB962C8B-B14F-4D97-AF65-F5344CB8AC3E}">
        <p14:creationId xmlns:p14="http://schemas.microsoft.com/office/powerpoint/2010/main" val="800849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4A54CED2-C4D8-9C45-9ACC-AD6C6BB6EA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00"/>
          <a:stretch/>
        </p:blipFill>
        <p:spPr>
          <a:xfrm flipH="1">
            <a:off x="-108942" y="-291217"/>
            <a:ext cx="4621351" cy="7204960"/>
          </a:xfrm>
          <a:prstGeom prst="rect">
            <a:avLst/>
          </a:prstGeom>
        </p:spPr>
      </p:pic>
      <p:sp>
        <p:nvSpPr>
          <p:cNvPr id="157" name="Google Shape;157;p19"/>
          <p:cNvSpPr/>
          <p:nvPr/>
        </p:nvSpPr>
        <p:spPr>
          <a:xfrm>
            <a:off x="5263236" y="2472987"/>
            <a:ext cx="4215302" cy="2484280"/>
          </a:xfrm>
          <a:prstGeom prst="wedgeRoundRectCallout">
            <a:avLst>
              <a:gd name="adj1" fmla="val 66434"/>
              <a:gd name="adj2" fmla="val -35689"/>
              <a:gd name="adj3" fmla="val 16667"/>
            </a:avLst>
          </a:prstGeom>
          <a:solidFill>
            <a:srgbClr val="FFD03D">
              <a:alpha val="61961"/>
            </a:srgbClr>
          </a:solidFill>
          <a:ln w="2857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i="1" dirty="0">
                <a:ea typeface="Times New Roman"/>
                <a:cs typeface="Times New Roman"/>
                <a:sym typeface="Times New Roman"/>
              </a:rPr>
              <a:t>“…sometimes, I can call my spouse to discuss farming issues, </a:t>
            </a:r>
            <a:r>
              <a:rPr lang="en-GB" sz="2000" b="1" i="1" dirty="0">
                <a:ea typeface="Times New Roman"/>
                <a:cs typeface="Times New Roman"/>
                <a:sym typeface="Times New Roman"/>
              </a:rPr>
              <a:t>but he might seem not to understand what I am saying</a:t>
            </a:r>
            <a:r>
              <a:rPr lang="en-GB" sz="2000" i="1" dirty="0">
                <a:ea typeface="Times New Roman"/>
                <a:cs typeface="Times New Roman"/>
                <a:sym typeface="Times New Roman"/>
              </a:rPr>
              <a:t>. </a:t>
            </a:r>
            <a:r>
              <a:rPr lang="en-GB" sz="2000" b="1" i="1" dirty="0">
                <a:ea typeface="Times New Roman"/>
                <a:cs typeface="Times New Roman"/>
                <a:sym typeface="Times New Roman"/>
              </a:rPr>
              <a:t>In such cases I make decisions </a:t>
            </a:r>
            <a:r>
              <a:rPr lang="en-GB" sz="2000" i="1" dirty="0">
                <a:ea typeface="Times New Roman"/>
                <a:cs typeface="Times New Roman"/>
                <a:sym typeface="Times New Roman"/>
              </a:rPr>
              <a:t>such as what to plant on what plot, digging of the planting basins and also terraces</a:t>
            </a:r>
            <a:r>
              <a:rPr lang="en-GB" sz="2000" dirty="0">
                <a:ea typeface="Times New Roman"/>
                <a:cs typeface="Times New Roman"/>
                <a:sym typeface="Times New Roman"/>
              </a:rPr>
              <a:t>”</a:t>
            </a:r>
            <a:r>
              <a:rPr lang="en-GB" sz="2000" dirty="0">
                <a:ea typeface="Calibri"/>
                <a:cs typeface="Calibri"/>
                <a:sym typeface="Calibri"/>
              </a:rPr>
              <a:t> </a:t>
            </a:r>
            <a:endParaRPr sz="20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BD43E29-DF51-F548-B9A4-49F86F678BC8}"/>
              </a:ext>
            </a:extLst>
          </p:cNvPr>
          <p:cNvSpPr/>
          <p:nvPr/>
        </p:nvSpPr>
        <p:spPr>
          <a:xfrm>
            <a:off x="10544356" y="2405728"/>
            <a:ext cx="1250864" cy="12953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51F448-226D-DD48-A70C-165E782A5A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62" t="-3801"/>
          <a:stretch/>
        </p:blipFill>
        <p:spPr>
          <a:xfrm>
            <a:off x="10812252" y="2501896"/>
            <a:ext cx="762089" cy="10736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4A605F3-21A4-8547-AE1F-9D9FB7BD9D9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82891">
            <a:off x="11317801" y="2617919"/>
            <a:ext cx="381145" cy="637011"/>
          </a:xfrm>
          <a:prstGeom prst="rect">
            <a:avLst/>
          </a:prstGeom>
        </p:spPr>
      </p:pic>
      <p:sp>
        <p:nvSpPr>
          <p:cNvPr id="166" name="Google Shape;166;p19"/>
          <p:cNvSpPr/>
          <p:nvPr/>
        </p:nvSpPr>
        <p:spPr>
          <a:xfrm>
            <a:off x="154655" y="1491190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0" name="Google Shape;160;p19"/>
          <p:cNvGrpSpPr/>
          <p:nvPr/>
        </p:nvGrpSpPr>
        <p:grpSpPr>
          <a:xfrm>
            <a:off x="3480107" y="955992"/>
            <a:ext cx="2012400" cy="2007555"/>
            <a:chOff x="7469199" y="1082947"/>
            <a:chExt cx="4024800" cy="3960000"/>
          </a:xfrm>
        </p:grpSpPr>
        <p:sp>
          <p:nvSpPr>
            <p:cNvPr id="161" name="Google Shape;161;p19"/>
            <p:cNvSpPr/>
            <p:nvPr/>
          </p:nvSpPr>
          <p:spPr>
            <a:xfrm>
              <a:off x="7469199" y="1082947"/>
              <a:ext cx="4024800" cy="3960000"/>
            </a:xfrm>
            <a:prstGeom prst="ellipse">
              <a:avLst/>
            </a:prstGeom>
            <a:solidFill>
              <a:srgbClr val="B3D51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19"/>
            <p:cNvSpPr/>
            <p:nvPr/>
          </p:nvSpPr>
          <p:spPr>
            <a:xfrm>
              <a:off x="7664747" y="1267647"/>
              <a:ext cx="3600000" cy="3550588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3" name="Google Shape;163;p19"/>
          <p:cNvSpPr txBox="1"/>
          <p:nvPr/>
        </p:nvSpPr>
        <p:spPr>
          <a:xfrm>
            <a:off x="3702402" y="1178632"/>
            <a:ext cx="1611766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>
                <a:solidFill>
                  <a:srgbClr val="D3A100"/>
                </a:solidFill>
                <a:latin typeface="Calibri"/>
                <a:ea typeface="Calibri"/>
                <a:cs typeface="Calibri"/>
                <a:sym typeface="Calibri"/>
              </a:rPr>
              <a:t>78% </a:t>
            </a:r>
            <a:endParaRPr sz="2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migrants still involved in farm decisions</a:t>
            </a:r>
            <a:endParaRPr sz="24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C9C637C-09CF-D24F-A9B2-92ACF0169CB0}"/>
              </a:ext>
            </a:extLst>
          </p:cNvPr>
          <p:cNvSpPr/>
          <p:nvPr/>
        </p:nvSpPr>
        <p:spPr>
          <a:xfrm>
            <a:off x="9620765" y="3063636"/>
            <a:ext cx="2245466" cy="22129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B142994-E28D-2645-9CAC-71F16B481E7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4632" y="4207362"/>
            <a:ext cx="463600" cy="4891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78CDA70-7B27-1647-8138-93E480AAF01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6304" y="4088908"/>
            <a:ext cx="601772" cy="601772"/>
          </a:xfrm>
          <a:prstGeom prst="rect">
            <a:avLst/>
          </a:prstGeom>
        </p:spPr>
      </p:pic>
      <p:sp>
        <p:nvSpPr>
          <p:cNvPr id="21" name="Trapezoid 20">
            <a:extLst>
              <a:ext uri="{FF2B5EF4-FFF2-40B4-BE49-F238E27FC236}">
                <a16:creationId xmlns:a16="http://schemas.microsoft.com/office/drawing/2014/main" id="{2AFF9E20-F616-F845-8F5D-64300C18F3E8}"/>
              </a:ext>
            </a:extLst>
          </p:cNvPr>
          <p:cNvSpPr/>
          <p:nvPr/>
        </p:nvSpPr>
        <p:spPr>
          <a:xfrm>
            <a:off x="9871016" y="3658275"/>
            <a:ext cx="1614577" cy="318484"/>
          </a:xfrm>
          <a:prstGeom prst="trapezoid">
            <a:avLst>
              <a:gd name="adj" fmla="val 5705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43BC8A8-084C-FE47-98BF-CDEFFAD2F10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8424" y="4300503"/>
            <a:ext cx="300669" cy="30066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1F74B32-1B3E-2644-A4C1-C2CAF2CFD6B6}"/>
              </a:ext>
            </a:extLst>
          </p:cNvPr>
          <p:cNvSpPr/>
          <p:nvPr/>
        </p:nvSpPr>
        <p:spPr>
          <a:xfrm>
            <a:off x="10003997" y="3976759"/>
            <a:ext cx="1294817" cy="534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78B81FD-1E4F-A34A-912A-D5A00BC0216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9904" y="4307968"/>
            <a:ext cx="331416" cy="33141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5E68079-E24A-0546-91B2-3ECC9779AAC0}"/>
              </a:ext>
            </a:extLst>
          </p:cNvPr>
          <p:cNvSpPr txBox="1"/>
          <p:nvPr/>
        </p:nvSpPr>
        <p:spPr>
          <a:xfrm>
            <a:off x="4956835" y="313882"/>
            <a:ext cx="7166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768530"/>
                </a:solidFill>
                <a:latin typeface="Merriweather Sans" panose="02000503060000020004" pitchFamily="2" charset="77"/>
              </a:rPr>
              <a:t>Decision-making &amp; knowledge</a:t>
            </a:r>
          </a:p>
        </p:txBody>
      </p:sp>
      <p:sp>
        <p:nvSpPr>
          <p:cNvPr id="33" name="Google Shape;131;p17">
            <a:extLst>
              <a:ext uri="{FF2B5EF4-FFF2-40B4-BE49-F238E27FC236}">
                <a16:creationId xmlns:a16="http://schemas.microsoft.com/office/drawing/2014/main" id="{40233082-AEFF-4848-9CF3-327C315BC3E3}"/>
              </a:ext>
            </a:extLst>
          </p:cNvPr>
          <p:cNvSpPr/>
          <p:nvPr/>
        </p:nvSpPr>
        <p:spPr>
          <a:xfrm>
            <a:off x="6736363" y="1157214"/>
            <a:ext cx="5165867" cy="3628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600"/>
              </a:spcBef>
              <a:buClr>
                <a:schemeClr val="dk1"/>
              </a:buClr>
              <a:buSzPts val="1800"/>
            </a:pPr>
            <a:endParaRPr lang="en-GB" sz="20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57B0912-7A24-6D41-9F11-FA0490B876CD}"/>
              </a:ext>
            </a:extLst>
          </p:cNvPr>
          <p:cNvSpPr txBox="1"/>
          <p:nvPr/>
        </p:nvSpPr>
        <p:spPr>
          <a:xfrm>
            <a:off x="116828" y="6627168"/>
            <a:ext cx="7321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i="1" dirty="0">
                <a:solidFill>
                  <a:schemeClr val="bg1"/>
                </a:solidFill>
              </a:rPr>
              <a:t>Photo: Kelvin Trautman</a:t>
            </a:r>
          </a:p>
        </p:txBody>
      </p:sp>
      <p:sp>
        <p:nvSpPr>
          <p:cNvPr id="36" name="Google Shape;131;p17">
            <a:extLst>
              <a:ext uri="{FF2B5EF4-FFF2-40B4-BE49-F238E27FC236}">
                <a16:creationId xmlns:a16="http://schemas.microsoft.com/office/drawing/2014/main" id="{E6B93EC4-0FE2-5648-8844-0738213544EE}"/>
              </a:ext>
            </a:extLst>
          </p:cNvPr>
          <p:cNvSpPr/>
          <p:nvPr/>
        </p:nvSpPr>
        <p:spPr>
          <a:xfrm>
            <a:off x="4797711" y="5478631"/>
            <a:ext cx="7548944" cy="1192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600"/>
              </a:spcBef>
              <a:buClr>
                <a:schemeClr val="dk1"/>
              </a:buClr>
              <a:buSzPts val="1800"/>
            </a:pPr>
            <a:r>
              <a:rPr lang="en-GB" sz="2000" b="1" dirty="0"/>
              <a:t>… Yet increased this increased autonomy often came with increased responsibilities and workloads and even emotional stress. </a:t>
            </a:r>
            <a:endParaRPr lang="en-GB" sz="20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BA9380-E979-0446-B9BB-C84EA0B58B6B}"/>
              </a:ext>
            </a:extLst>
          </p:cNvPr>
          <p:cNvSpPr/>
          <p:nvPr/>
        </p:nvSpPr>
        <p:spPr>
          <a:xfrm>
            <a:off x="5617028" y="1178632"/>
            <a:ext cx="61920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dk1"/>
              </a:buClr>
              <a:buSzPts val="1800"/>
            </a:pPr>
            <a:r>
              <a:rPr lang="en-US" sz="2000" dirty="0"/>
              <a:t>W</a:t>
            </a:r>
            <a:r>
              <a:rPr lang="en-GB" sz="2000" dirty="0"/>
              <a:t>omen with migrant husbands tended to have increased control over farming and household decisions …</a:t>
            </a:r>
          </a:p>
        </p:txBody>
      </p:sp>
    </p:spTree>
    <p:extLst>
      <p:ext uri="{BB962C8B-B14F-4D97-AF65-F5344CB8AC3E}">
        <p14:creationId xmlns:p14="http://schemas.microsoft.com/office/powerpoint/2010/main" val="2810094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44F020E-CB4A-D143-9090-C317D0B48D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5416"/>
            <a:ext cx="4683512" cy="702881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E3F6993-CDDC-CE4D-A795-3D9CF90042AE}"/>
              </a:ext>
            </a:extLst>
          </p:cNvPr>
          <p:cNvSpPr/>
          <p:nvPr/>
        </p:nvSpPr>
        <p:spPr>
          <a:xfrm>
            <a:off x="5682343" y="6099584"/>
            <a:ext cx="6376065" cy="6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22AEAB0-CEB9-3346-B99E-420EB39CFCA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4527" y="6078932"/>
            <a:ext cx="1859378" cy="65974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1E23209-F89B-B349-9553-8F83FD78E3A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1793" y="6114494"/>
            <a:ext cx="1279614" cy="588622"/>
          </a:xfrm>
          <a:prstGeom prst="rect">
            <a:avLst/>
          </a:prstGeom>
        </p:spPr>
      </p:pic>
      <p:pic>
        <p:nvPicPr>
          <p:cNvPr id="23" name="Picture 4" descr="The Alliance of Bioversity International and the International Center for  Tropical Agriculture (CIAT) - CGIAR">
            <a:extLst>
              <a:ext uri="{FF2B5EF4-FFF2-40B4-BE49-F238E27FC236}">
                <a16:creationId xmlns:a16="http://schemas.microsoft.com/office/drawing/2014/main" id="{CF52AFFA-BF6E-3B49-B8F6-1E1773519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3155" y="6147929"/>
            <a:ext cx="1294900" cy="53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C172965-550F-2549-B2D3-43A4D14B4B5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351" y="6058574"/>
            <a:ext cx="1539474" cy="73474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36B2D80-25EC-B74A-9C16-CECE5FC1C418}"/>
              </a:ext>
            </a:extLst>
          </p:cNvPr>
          <p:cNvSpPr txBox="1"/>
          <p:nvPr/>
        </p:nvSpPr>
        <p:spPr>
          <a:xfrm>
            <a:off x="5025562" y="267663"/>
            <a:ext cx="7166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768530"/>
                </a:solidFill>
                <a:latin typeface="Merriweather Sans" panose="02000503060000020004" pitchFamily="2" charset="77"/>
              </a:rPr>
              <a:t>Key messages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246692B-6D86-2245-B6A7-C4B643147A01}"/>
              </a:ext>
            </a:extLst>
          </p:cNvPr>
          <p:cNvSpPr/>
          <p:nvPr/>
        </p:nvSpPr>
        <p:spPr>
          <a:xfrm>
            <a:off x="7434326" y="5041305"/>
            <a:ext cx="4565904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n-GB" sz="1200" b="1" dirty="0">
                <a:solidFill>
                  <a:srgbClr val="5B6B0B"/>
                </a:solidFill>
                <a:latin typeface="Merriweather Sans" panose="02000503060000020004" pitchFamily="2" charset="77"/>
              </a:rPr>
              <a:t>Mary Crossland</a:t>
            </a:r>
          </a:p>
          <a:p>
            <a:pPr algn="r"/>
            <a:r>
              <a:rPr lang="en-GB" sz="1200" b="1" dirty="0">
                <a:solidFill>
                  <a:srgbClr val="5B6B0B"/>
                </a:solidFill>
                <a:latin typeface="Merriweather Sans" panose="02000503060000020004" pitchFamily="2" charset="77"/>
              </a:rPr>
              <a:t>Livelihood Systems Associate Scientist </a:t>
            </a:r>
          </a:p>
          <a:p>
            <a:pPr algn="r"/>
            <a:r>
              <a:rPr lang="en-GB" sz="1200" b="1" dirty="0">
                <a:solidFill>
                  <a:srgbClr val="5B6B0B"/>
                </a:solidFill>
                <a:latin typeface="Merriweather Sans" panose="02000503060000020004" pitchFamily="2" charset="77"/>
              </a:rPr>
              <a:t>CIFOR-ICRAF </a:t>
            </a:r>
          </a:p>
          <a:p>
            <a:pPr algn="r"/>
            <a:r>
              <a:rPr lang="en-GB" sz="1200" b="1" dirty="0">
                <a:solidFill>
                  <a:srgbClr val="5B6B0B"/>
                </a:solidFill>
                <a:latin typeface="Merriweather Sans" panose="02000503060000020004" pitchFamily="2" charset="77"/>
              </a:rPr>
              <a:t>Email: </a:t>
            </a:r>
            <a:r>
              <a:rPr lang="en-GB" sz="1200" b="1" dirty="0" err="1">
                <a:solidFill>
                  <a:srgbClr val="5B6B0B"/>
                </a:solidFill>
                <a:latin typeface="Merriweather Sans" panose="02000503060000020004" pitchFamily="2" charset="77"/>
              </a:rPr>
              <a:t>m.crossland@cigar.org</a:t>
            </a:r>
            <a:endParaRPr lang="en-GB" sz="1200" b="1" dirty="0">
              <a:solidFill>
                <a:srgbClr val="5B6B0B"/>
              </a:solidFill>
              <a:latin typeface="Merriweather Sans" panose="02000503060000020004" pitchFamily="2" charset="77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EE972BB-444D-C244-B2F3-736A67C10BC7}"/>
              </a:ext>
            </a:extLst>
          </p:cNvPr>
          <p:cNvGrpSpPr/>
          <p:nvPr/>
        </p:nvGrpSpPr>
        <p:grpSpPr>
          <a:xfrm>
            <a:off x="5159819" y="1506464"/>
            <a:ext cx="427702" cy="374748"/>
            <a:chOff x="5715111" y="1413955"/>
            <a:chExt cx="427702" cy="374748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D58DD7A-9AEA-FA47-9D1B-92C48BC600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5111" y="1428703"/>
              <a:ext cx="360000" cy="360000"/>
            </a:xfrm>
            <a:prstGeom prst="ellipse">
              <a:avLst/>
            </a:prstGeom>
            <a:solidFill>
              <a:srgbClr val="5B6B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ACE98A1-DFB0-654D-8DBC-4958E15F9D03}"/>
                </a:ext>
              </a:extLst>
            </p:cNvPr>
            <p:cNvSpPr txBox="1"/>
            <p:nvPr/>
          </p:nvSpPr>
          <p:spPr>
            <a:xfrm>
              <a:off x="5744607" y="1413955"/>
              <a:ext cx="398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4647C01-2BDD-3048-8242-030AAF468671}"/>
              </a:ext>
            </a:extLst>
          </p:cNvPr>
          <p:cNvGrpSpPr/>
          <p:nvPr/>
        </p:nvGrpSpPr>
        <p:grpSpPr>
          <a:xfrm>
            <a:off x="5159819" y="2637214"/>
            <a:ext cx="427702" cy="374748"/>
            <a:chOff x="5715111" y="1413955"/>
            <a:chExt cx="427702" cy="37474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3CEAB23-F8F0-FB4A-8524-AC625DFA36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5111" y="1428703"/>
              <a:ext cx="360000" cy="360000"/>
            </a:xfrm>
            <a:prstGeom prst="ellipse">
              <a:avLst/>
            </a:prstGeom>
            <a:solidFill>
              <a:srgbClr val="5B6B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0CDAE8D-0E10-174F-A7A0-AF5890C699FF}"/>
                </a:ext>
              </a:extLst>
            </p:cNvPr>
            <p:cNvSpPr txBox="1"/>
            <p:nvPr/>
          </p:nvSpPr>
          <p:spPr>
            <a:xfrm>
              <a:off x="5744607" y="1413955"/>
              <a:ext cx="398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1BED2D6-772F-224F-9755-22033360D511}"/>
              </a:ext>
            </a:extLst>
          </p:cNvPr>
          <p:cNvGrpSpPr/>
          <p:nvPr/>
        </p:nvGrpSpPr>
        <p:grpSpPr>
          <a:xfrm>
            <a:off x="5141848" y="3823785"/>
            <a:ext cx="427702" cy="374748"/>
            <a:chOff x="5715111" y="1413955"/>
            <a:chExt cx="427702" cy="374748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43C7E0-D575-5546-97B0-70F4C6E036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5111" y="1428703"/>
              <a:ext cx="360000" cy="360000"/>
            </a:xfrm>
            <a:prstGeom prst="ellipse">
              <a:avLst/>
            </a:prstGeom>
            <a:solidFill>
              <a:srgbClr val="5B6B0B"/>
            </a:solidFill>
            <a:ln>
              <a:solidFill>
                <a:srgbClr val="5B6B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6BC810B-B47E-5842-8733-A0DE2E23A51B}"/>
                </a:ext>
              </a:extLst>
            </p:cNvPr>
            <p:cNvSpPr txBox="1"/>
            <p:nvPr/>
          </p:nvSpPr>
          <p:spPr>
            <a:xfrm>
              <a:off x="5744607" y="1413955"/>
              <a:ext cx="398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633E9F3-5B49-D542-8B06-0E2E7C60AECE}"/>
              </a:ext>
            </a:extLst>
          </p:cNvPr>
          <p:cNvSpPr/>
          <p:nvPr/>
        </p:nvSpPr>
        <p:spPr>
          <a:xfrm>
            <a:off x="5632612" y="138510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Experiences are diverse! Impacts are mediated by who leaves, who stays, and the strength of personal relationships between migrants and their households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DC1567-9DB5-994D-B341-FF65267656A4}"/>
              </a:ext>
            </a:extLst>
          </p:cNvPr>
          <p:cNvSpPr/>
          <p:nvPr/>
        </p:nvSpPr>
        <p:spPr>
          <a:xfrm>
            <a:off x="5682343" y="228649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 </a:t>
            </a:r>
          </a:p>
          <a:p>
            <a:r>
              <a:rPr lang="en-GB" dirty="0"/>
              <a:t>Migration as an extension of the household rather than separation – even though migrants may ‘step out’ of farming, they often still invest capital back into the farm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78F076-EDAC-C246-BB08-90B270734468}"/>
              </a:ext>
            </a:extLst>
          </p:cNvPr>
          <p:cNvSpPr/>
          <p:nvPr/>
        </p:nvSpPr>
        <p:spPr>
          <a:xfrm>
            <a:off x="5682343" y="374804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Migration can create conditions for increased independence for women, it may also come with the price of increased emotional stress, workloads and responsibility.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8DF7399-5B2D-DC4A-B4EE-80AB4C467B24}"/>
              </a:ext>
            </a:extLst>
          </p:cNvPr>
          <p:cNvSpPr txBox="1"/>
          <p:nvPr/>
        </p:nvSpPr>
        <p:spPr>
          <a:xfrm>
            <a:off x="116828" y="6627168"/>
            <a:ext cx="7321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i="1" dirty="0">
                <a:solidFill>
                  <a:schemeClr val="bg1"/>
                </a:solidFill>
              </a:rPr>
              <a:t>Photo: Kelvin </a:t>
            </a:r>
            <a:r>
              <a:rPr lang="en-GB" sz="900" b="1" i="1" dirty="0" err="1">
                <a:solidFill>
                  <a:schemeClr val="bg1"/>
                </a:solidFill>
              </a:rPr>
              <a:t>Trautmanh</a:t>
            </a:r>
            <a:endParaRPr lang="en-GB" sz="9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51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77A59C0363A445ADB3EBF5A4586660" ma:contentTypeVersion="12" ma:contentTypeDescription="Een nieuw document maken." ma:contentTypeScope="" ma:versionID="cca4b043c887ccbf4b5fa1fb241bd7b5">
  <xsd:schema xmlns:xsd="http://www.w3.org/2001/XMLSchema" xmlns:xs="http://www.w3.org/2001/XMLSchema" xmlns:p="http://schemas.microsoft.com/office/2006/metadata/properties" xmlns:ns2="07f4b9fa-f85b-4a7b-9986-58f9a8e4f3ff" xmlns:ns3="155a764d-ffd6-4084-bdfc-3de5c27504dd" targetNamespace="http://schemas.microsoft.com/office/2006/metadata/properties" ma:root="true" ma:fieldsID="f9dfcee256051e55d8a52a108d7e858c" ns2:_="" ns3:_="">
    <xsd:import namespace="07f4b9fa-f85b-4a7b-9986-58f9a8e4f3ff"/>
    <xsd:import namespace="155a764d-ffd6-4084-bdfc-3de5c27504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f4b9fa-f85b-4a7b-9986-58f9a8e4f3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5a764d-ffd6-4084-bdfc-3de5c27504d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9D942A-D05C-44A9-A756-1D1126F9E9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f4b9fa-f85b-4a7b-9986-58f9a8e4f3ff"/>
    <ds:schemaRef ds:uri="155a764d-ffd6-4084-bdfc-3de5c27504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C50071F-BFE0-4E38-A8A8-CA6D6C61DF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00A79D-53D0-4970-B8BB-FBCA62DBA08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2097</TotalTime>
  <Words>567</Words>
  <Application>Microsoft Office PowerPoint</Application>
  <PresentationFormat>Widescreen</PresentationFormat>
  <Paragraphs>79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Merriweather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Crossland</dc:creator>
  <cp:lastModifiedBy>Peter Ballantyne</cp:lastModifiedBy>
  <cp:revision>88</cp:revision>
  <dcterms:created xsi:type="dcterms:W3CDTF">2021-10-01T10:25:09Z</dcterms:created>
  <dcterms:modified xsi:type="dcterms:W3CDTF">2021-12-21T16:55:12Z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0x010100D877A59C0363A445ADB3EBF5A4586660</vt:lpwstr>
  </property>
</Properties>
</file>