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1"/>
    <p:sldMasterId id="2147483912" r:id="rId2"/>
    <p:sldMasterId id="2147483931" r:id="rId3"/>
    <p:sldMasterId id="2147483951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56" r:id="rId6"/>
    <p:sldId id="319" r:id="rId7"/>
    <p:sldId id="273" r:id="rId8"/>
    <p:sldId id="320" r:id="rId9"/>
    <p:sldId id="321" r:id="rId10"/>
    <p:sldId id="322" r:id="rId11"/>
  </p:sldIdLst>
  <p:sldSz cx="12192000" cy="6858000"/>
  <p:notesSz cx="9931400" cy="67945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92C9"/>
    <a:srgbClr val="A81E3B"/>
    <a:srgbClr val="79B9CF"/>
    <a:srgbClr val="DDA63A"/>
    <a:srgbClr val="1A648C"/>
    <a:srgbClr val="EFA91F"/>
    <a:srgbClr val="EF791F"/>
    <a:srgbClr val="AB967C"/>
    <a:srgbClr val="518932"/>
    <a:srgbClr val="0082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B4C2EC-0399-49D0-8857-C425755BFA0B}" v="132" dt="2023-11-27T15:45:37.216"/>
    <p1510:client id="{43A94B4E-71BA-4EEC-AAD4-0AD36FD54E53}" v="50" dt="2023-11-27T19:02:13.2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14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69" d="100"/>
          <a:sy n="169" d="100"/>
        </p:scale>
        <p:origin x="216" y="6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giar-my.sharepoint.com/personal/g_ilboudo_cgiar_org/Documents/ILRI/Eco%20PPR/Household%20survey/hh.analysis230302/Data_for_articl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[Data_for_article.xlsx]Sheet3!$A$2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[Data_for_article.xlsx]Sheet3!$B$2:$D$2</c:f>
              <c:numCache>
                <c:formatCode>General</c:formatCode>
                <c:ptCount val="3"/>
                <c:pt idx="0">
                  <c:v>0.20599999999999999</c:v>
                </c:pt>
                <c:pt idx="1">
                  <c:v>0.46800000000000003</c:v>
                </c:pt>
                <c:pt idx="2">
                  <c:v>8.4000000000000005E-2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0A-40EC-90E4-9DFA5E38B01D}"/>
            </c:ext>
          </c:extLst>
        </c:ser>
        <c:ser>
          <c:idx val="1"/>
          <c:order val="1"/>
          <c:tx>
            <c:strRef>
              <c:f>[Data_for_article.xlsx]Sheet3!$A$3</c:f>
              <c:strCache>
                <c:ptCount val="1"/>
                <c:pt idx="0">
                  <c:v>Nose discharge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[Data_for_article.xlsx]Sheet3!$B$3:$D$3</c:f>
              <c:numCache>
                <c:formatCode>General</c:formatCode>
                <c:ptCount val="3"/>
                <c:pt idx="0">
                  <c:v>3.2000000000000001E-2</c:v>
                </c:pt>
                <c:pt idx="1">
                  <c:v>0.121</c:v>
                </c:pt>
                <c:pt idx="2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0A-40EC-90E4-9DFA5E38B01D}"/>
            </c:ext>
          </c:extLst>
        </c:ser>
        <c:ser>
          <c:idx val="2"/>
          <c:order val="2"/>
          <c:tx>
            <c:strRef>
              <c:f>[Data_for_article.xlsx]Sheet3!$A$4</c:f>
              <c:strCache>
                <c:ptCount val="1"/>
                <c:pt idx="0">
                  <c:v>Diarrhea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[Data_for_article.xlsx]Sheet3!$B$4:$D$4</c:f>
              <c:numCache>
                <c:formatCode>General</c:formatCode>
                <c:ptCount val="3"/>
                <c:pt idx="0">
                  <c:v>0.02</c:v>
                </c:pt>
                <c:pt idx="1">
                  <c:v>2.1999999999999999E-2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0A-40EC-90E4-9DFA5E38B01D}"/>
            </c:ext>
          </c:extLst>
        </c:ser>
        <c:ser>
          <c:idx val="3"/>
          <c:order val="3"/>
          <c:tx>
            <c:strRef>
              <c:f>[Data_for_article.xlsx]Sheet3!$A$5</c:f>
              <c:strCache>
                <c:ptCount val="1"/>
                <c:pt idx="0">
                  <c:v>Eye discharge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[Data_for_article.xlsx]Sheet3!$B$5:$D$5</c:f>
              <c:numCache>
                <c:formatCode>General</c:formatCode>
                <c:ptCount val="3"/>
                <c:pt idx="0">
                  <c:v>0.03</c:v>
                </c:pt>
                <c:pt idx="1">
                  <c:v>0.111</c:v>
                </c:pt>
                <c:pt idx="2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0A-40EC-90E4-9DFA5E38B01D}"/>
            </c:ext>
          </c:extLst>
        </c:ser>
        <c:ser>
          <c:idx val="4"/>
          <c:order val="4"/>
          <c:tx>
            <c:strRef>
              <c:f>[Data_for_article.xlsx]Sheet3!$A$6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[Data_for_article.xlsx]Sheet3!$B$6:$D$6</c:f>
              <c:numCache>
                <c:formatCode>General</c:formatCode>
                <c:ptCount val="3"/>
                <c:pt idx="0">
                  <c:v>2.1999999999999999E-2</c:v>
                </c:pt>
                <c:pt idx="1">
                  <c:v>1.0999999999999999E-2</c:v>
                </c:pt>
                <c:pt idx="2">
                  <c:v>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0A-40EC-90E4-9DFA5E38B01D}"/>
            </c:ext>
          </c:extLst>
        </c:ser>
        <c:ser>
          <c:idx val="5"/>
          <c:order val="5"/>
          <c:tx>
            <c:strRef>
              <c:f>[Data_for_article.xlsx]Sheet3!$A$7</c:f>
              <c:strCache>
                <c:ptCount val="1"/>
                <c:pt idx="0">
                  <c:v>Coughing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[Data_for_article.xlsx]Sheet3!$B$7:$D$7</c:f>
              <c:numCache>
                <c:formatCode>General</c:formatCode>
                <c:ptCount val="3"/>
                <c:pt idx="0">
                  <c:v>1.7000000000000001E-2</c:v>
                </c:pt>
                <c:pt idx="1">
                  <c:v>7.0000000000000001E-3</c:v>
                </c:pt>
                <c:pt idx="2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70A-40EC-90E4-9DFA5E38B01D}"/>
            </c:ext>
          </c:extLst>
        </c:ser>
        <c:ser>
          <c:idx val="6"/>
          <c:order val="6"/>
          <c:tx>
            <c:strRef>
              <c:f>[Data_for_article.xlsx]Sheet3!$A$8</c:f>
              <c:strCache>
                <c:ptCount val="1"/>
                <c:pt idx="0">
                  <c:v>Oral erosion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[Data_for_article.xlsx]Sheet3!$B$8:$D$8</c:f>
              <c:numCache>
                <c:formatCode>General</c:formatCode>
                <c:ptCount val="3"/>
                <c:pt idx="0">
                  <c:v>8.9999999999999993E-3</c:v>
                </c:pt>
                <c:pt idx="1">
                  <c:v>1.6E-2</c:v>
                </c:pt>
                <c:pt idx="2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0A-40EC-90E4-9DFA5E38B01D}"/>
            </c:ext>
          </c:extLst>
        </c:ser>
        <c:ser>
          <c:idx val="7"/>
          <c:order val="7"/>
          <c:tx>
            <c:strRef>
              <c:f>[Data_for_article.xlsx]Sheet3!$A$9</c:f>
              <c:strCache>
                <c:ptCount val="1"/>
                <c:pt idx="0">
                  <c:v>Sudden death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[Data_for_article.xlsx]Sheet3!$B$9:$D$9</c:f>
              <c:numCache>
                <c:formatCode>General</c:formatCode>
                <c:ptCount val="3"/>
                <c:pt idx="0">
                  <c:v>1.0999999999999999E-2</c:v>
                </c:pt>
                <c:pt idx="1">
                  <c:v>7.0000000000000001E-3</c:v>
                </c:pt>
                <c:pt idx="2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70A-40EC-90E4-9DFA5E38B01D}"/>
            </c:ext>
          </c:extLst>
        </c:ser>
        <c:ser>
          <c:idx val="8"/>
          <c:order val="8"/>
          <c:tx>
            <c:strRef>
              <c:f>[Data_for_article.xlsx]Sheet3!$A$10</c:f>
              <c:strCache>
                <c:ptCount val="1"/>
                <c:pt idx="0">
                  <c:v>Weight loss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[Data_for_article.xlsx]Sheet3!$B$10:$D$10</c:f>
              <c:numCache>
                <c:formatCode>General</c:formatCode>
                <c:ptCount val="3"/>
                <c:pt idx="0">
                  <c:v>6.0000000000000001E-3</c:v>
                </c:pt>
                <c:pt idx="1">
                  <c:v>0</c:v>
                </c:pt>
                <c:pt idx="2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70A-40EC-90E4-9DFA5E38B01D}"/>
            </c:ext>
          </c:extLst>
        </c:ser>
        <c:ser>
          <c:idx val="9"/>
          <c:order val="9"/>
          <c:tx>
            <c:strRef>
              <c:f>[Data_for_article.xlsx]Sheet3!$A$11</c:f>
              <c:strCache>
                <c:ptCount val="1"/>
                <c:pt idx="0">
                  <c:v>Difficult breathing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[Data_for_article.xlsx]Sheet3!$B$11:$D$11</c:f>
              <c:numCache>
                <c:formatCode>General</c:formatCode>
                <c:ptCount val="3"/>
                <c:pt idx="0">
                  <c:v>7.0000000000000001E-3</c:v>
                </c:pt>
                <c:pt idx="1">
                  <c:v>2E-3</c:v>
                </c:pt>
                <c:pt idx="2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70A-40EC-90E4-9DFA5E38B01D}"/>
            </c:ext>
          </c:extLst>
        </c:ser>
        <c:ser>
          <c:idx val="10"/>
          <c:order val="10"/>
          <c:tx>
            <c:strRef>
              <c:f>[Data_for_article.xlsx]Sheet3!$A$12</c:f>
              <c:strCache>
                <c:ptCount val="1"/>
                <c:pt idx="0">
                  <c:v>Abortion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[Data_for_article.xlsx]Sheet3!$B$1:$D$1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[Data_for_article.xlsx]Sheet3!$B$12:$D$12</c:f>
              <c:numCache>
                <c:formatCode>General</c:formatCode>
                <c:ptCount val="3"/>
                <c:pt idx="0">
                  <c:v>3.0000000000000001E-3</c:v>
                </c:pt>
                <c:pt idx="1">
                  <c:v>0</c:v>
                </c:pt>
                <c:pt idx="2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70A-40EC-90E4-9DFA5E38B0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8746328"/>
        <c:axId val="858746688"/>
      </c:barChart>
      <c:catAx>
        <c:axId val="858746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8746688"/>
        <c:crosses val="autoZero"/>
        <c:auto val="1"/>
        <c:lblAlgn val="ctr"/>
        <c:lblOffset val="100"/>
        <c:noMultiLvlLbl val="0"/>
      </c:catAx>
      <c:valAx>
        <c:axId val="85874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58746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5477567257217849E-2"/>
          <c:y val="3.7348604151753756E-2"/>
          <c:w val="0.88587659940944885"/>
          <c:h val="0.617871391076115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[Data_for_article.xlsx]Sheet4!$A$2</c:f>
              <c:strCache>
                <c:ptCount val="1"/>
                <c:pt idx="0">
                  <c:v>Veterinarian</c:v>
                </c:pt>
              </c:strCache>
            </c:strRef>
          </c:tx>
          <c:spPr>
            <a:solidFill>
              <a:srgbClr val="A81E3B">
                <a:lumMod val="50000"/>
              </a:srgbClr>
            </a:solidFill>
            <a:ln>
              <a:solidFill>
                <a:srgbClr val="A81E3B">
                  <a:lumMod val="50000"/>
                </a:srgbClr>
              </a:solidFill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[Data_for_article.xlsx]Sheet4!$B$2:$D$2</c:f>
              <c:numCache>
                <c:formatCode>General</c:formatCode>
                <c:ptCount val="3"/>
                <c:pt idx="0">
                  <c:v>0.58599999999999997</c:v>
                </c:pt>
                <c:pt idx="1">
                  <c:v>0.60799999999999998</c:v>
                </c:pt>
                <c:pt idx="2">
                  <c:v>0.505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C-4F73-803C-4BB300E66991}"/>
            </c:ext>
          </c:extLst>
        </c:ser>
        <c:ser>
          <c:idx val="1"/>
          <c:order val="1"/>
          <c:tx>
            <c:strRef>
              <c:f>[Data_for_article.xlsx]Sheet4!$A$3</c:f>
              <c:strCache>
                <c:ptCount val="1"/>
                <c:pt idx="0">
                  <c:v>Vaccinate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[Data_for_article.xlsx]Sheet4!$B$3:$D$3</c:f>
              <c:numCache>
                <c:formatCode>General</c:formatCode>
                <c:ptCount val="3"/>
                <c:pt idx="0">
                  <c:v>0.17399999999999999</c:v>
                </c:pt>
                <c:pt idx="1">
                  <c:v>0.111</c:v>
                </c:pt>
                <c:pt idx="2">
                  <c:v>0.48299999999999998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DC-4F73-803C-4BB300E66991}"/>
            </c:ext>
          </c:extLst>
        </c:ser>
        <c:ser>
          <c:idx val="2"/>
          <c:order val="2"/>
          <c:tx>
            <c:strRef>
              <c:f>[Data_for_article.xlsx]Sheet4!$A$4</c:f>
              <c:strCache>
                <c:ptCount val="1"/>
                <c:pt idx="0">
                  <c:v>ModernMed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[Data_for_article.xlsx]Sheet4!$B$4:$D$4</c:f>
              <c:numCache>
                <c:formatCode>General</c:formatCode>
                <c:ptCount val="3"/>
                <c:pt idx="0">
                  <c:v>0.17699999999999999</c:v>
                </c:pt>
                <c:pt idx="1">
                  <c:v>0.19600000000000001</c:v>
                </c:pt>
                <c:pt idx="2">
                  <c:v>0.30599999999999999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DC-4F73-803C-4BB300E66991}"/>
            </c:ext>
          </c:extLst>
        </c:ser>
        <c:ser>
          <c:idx val="3"/>
          <c:order val="3"/>
          <c:tx>
            <c:strRef>
              <c:f>[Data_for_article.xlsx]Sheet4!$A$5</c:f>
              <c:strCache>
                <c:ptCount val="1"/>
                <c:pt idx="0">
                  <c:v>Isolate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[Data_for_article.xlsx]Sheet4!$B$5:$D$5</c:f>
              <c:numCache>
                <c:formatCode>General</c:formatCode>
                <c:ptCount val="3"/>
                <c:pt idx="0">
                  <c:v>0.14299999999999999</c:v>
                </c:pt>
                <c:pt idx="1">
                  <c:v>3.5999999999999997E-2</c:v>
                </c:pt>
                <c:pt idx="2">
                  <c:v>0.32300000000000001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DC-4F73-803C-4BB300E66991}"/>
            </c:ext>
          </c:extLst>
        </c:ser>
        <c:ser>
          <c:idx val="4"/>
          <c:order val="4"/>
          <c:tx>
            <c:strRef>
              <c:f>[Data_for_article.xlsx]Sheet4!$A$6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[Data_for_article.xlsx]Sheet4!$B$6:$D$6</c:f>
              <c:numCache>
                <c:formatCode>General</c:formatCode>
                <c:ptCount val="3"/>
                <c:pt idx="0">
                  <c:v>0.17799999999999999</c:v>
                </c:pt>
                <c:pt idx="1">
                  <c:v>0.16200000000000001</c:v>
                </c:pt>
                <c:pt idx="2">
                  <c:v>8.8999999999999996E-2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DC-4F73-803C-4BB300E66991}"/>
            </c:ext>
          </c:extLst>
        </c:ser>
        <c:ser>
          <c:idx val="5"/>
          <c:order val="5"/>
          <c:tx>
            <c:strRef>
              <c:f>[Data_for_article.xlsx]Sheet4!$A$7</c:f>
              <c:strCache>
                <c:ptCount val="1"/>
                <c:pt idx="0">
                  <c:v>Neighbour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[Data_for_article.xlsx]Sheet4!$B$7:$D$7</c:f>
              <c:numCache>
                <c:formatCode>General</c:formatCode>
                <c:ptCount val="3"/>
                <c:pt idx="0">
                  <c:v>7.6999999999999999E-2</c:v>
                </c:pt>
                <c:pt idx="1">
                  <c:v>3.5999999999999997E-2</c:v>
                </c:pt>
                <c:pt idx="2">
                  <c:v>0.19500000000000001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DC-4F73-803C-4BB300E66991}"/>
            </c:ext>
          </c:extLst>
        </c:ser>
        <c:ser>
          <c:idx val="6"/>
          <c:order val="6"/>
          <c:tx>
            <c:strRef>
              <c:f>[Data_for_article.xlsx]Sheet4!$A$8</c:f>
              <c:strCache>
                <c:ptCount val="1"/>
                <c:pt idx="0">
                  <c:v>TraditionalMed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[Data_for_article.xlsx]Sheet4!$B$8:$D$8</c:f>
              <c:numCache>
                <c:formatCode>General</c:formatCode>
                <c:ptCount val="3"/>
                <c:pt idx="0">
                  <c:v>7.0999999999999994E-2</c:v>
                </c:pt>
                <c:pt idx="1">
                  <c:v>0.04</c:v>
                </c:pt>
                <c:pt idx="2">
                  <c:v>0.16200000000000001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EDC-4F73-803C-4BB300E66991}"/>
            </c:ext>
          </c:extLst>
        </c:ser>
        <c:ser>
          <c:idx val="7"/>
          <c:order val="7"/>
          <c:tx>
            <c:strRef>
              <c:f>[Data_for_article.xlsx]Sheet4!$A$9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[Data_for_article.xlsx]Sheet4!$B$9:$D$9</c:f>
              <c:numCache>
                <c:formatCode>General</c:formatCode>
                <c:ptCount val="3"/>
                <c:pt idx="0">
                  <c:v>2.1000000000000001E-2</c:v>
                </c:pt>
                <c:pt idx="1">
                  <c:v>4.9000000000000002E-2</c:v>
                </c:pt>
                <c:pt idx="2">
                  <c:v>5.8000000000000003E-2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EDC-4F73-803C-4BB300E66991}"/>
            </c:ext>
          </c:extLst>
        </c:ser>
        <c:ser>
          <c:idx val="8"/>
          <c:order val="8"/>
          <c:tx>
            <c:strRef>
              <c:f>[Data_for_article.xlsx]Sheet4!$A$10</c:f>
              <c:strCache>
                <c:ptCount val="1"/>
                <c:pt idx="0">
                  <c:v>Sell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[Data_for_article.xlsx]Sheet4!$B$1:$D$1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[Data_for_article.xlsx]Sheet4!$B$10:$D$10</c:f>
              <c:numCache>
                <c:formatCode>General</c:formatCode>
                <c:ptCount val="3"/>
                <c:pt idx="0">
                  <c:v>9.2999999999999999E-2</c:v>
                </c:pt>
                <c:pt idx="1">
                  <c:v>1.7000000000000001E-2</c:v>
                </c:pt>
                <c:pt idx="2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DC-4F73-803C-4BB300E669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9434592"/>
        <c:axId val="839428112"/>
      </c:barChart>
      <c:catAx>
        <c:axId val="83943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428112"/>
        <c:crosses val="autoZero"/>
        <c:auto val="1"/>
        <c:lblAlgn val="ctr"/>
        <c:lblOffset val="100"/>
        <c:noMultiLvlLbl val="0"/>
      </c:catAx>
      <c:valAx>
        <c:axId val="839428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43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208333333333333E-3"/>
          <c:y val="0.74845263660224282"/>
          <c:w val="0.98552329396325455"/>
          <c:h val="0.18185039370078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[Data_for_article.xlsx]Sheet6!$A$2</c:f>
              <c:strCache>
                <c:ptCount val="1"/>
                <c:pt idx="0">
                  <c:v>Vaccination</c:v>
                </c:pt>
              </c:strCache>
            </c:strRef>
          </c:tx>
          <c:spPr>
            <a:solidFill>
              <a:srgbClr val="A81E3B">
                <a:lumMod val="50000"/>
              </a:srgbClr>
            </a:solidFill>
            <a:ln>
              <a:solidFill>
                <a:srgbClr val="FFFFFF"/>
              </a:solidFill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[Data_for_article.xlsx]Sheet6!$B$2:$D$2</c:f>
              <c:numCache>
                <c:formatCode>General</c:formatCode>
                <c:ptCount val="3"/>
                <c:pt idx="0">
                  <c:v>0.61</c:v>
                </c:pt>
                <c:pt idx="1">
                  <c:v>0.61</c:v>
                </c:pt>
                <c:pt idx="2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D2-4568-9967-D662A5653FE1}"/>
            </c:ext>
          </c:extLst>
        </c:ser>
        <c:ser>
          <c:idx val="1"/>
          <c:order val="1"/>
          <c:tx>
            <c:strRef>
              <c:f>[Data_for_article.xlsx]Sheet6!$A$3</c:f>
              <c:strCache>
                <c:ptCount val="1"/>
                <c:pt idx="0">
                  <c:v>Antibiotics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FFFFFF"/>
              </a:solidFill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[Data_for_article.xlsx]Sheet6!$B$3:$D$3</c:f>
              <c:numCache>
                <c:formatCode>General</c:formatCode>
                <c:ptCount val="3"/>
                <c:pt idx="0">
                  <c:v>0.5</c:v>
                </c:pt>
                <c:pt idx="1">
                  <c:v>0.63</c:v>
                </c:pt>
                <c:pt idx="2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D2-4568-9967-D662A5653FE1}"/>
            </c:ext>
          </c:extLst>
        </c:ser>
        <c:ser>
          <c:idx val="2"/>
          <c:order val="2"/>
          <c:tx>
            <c:strRef>
              <c:f>[Data_for_article.xlsx]Sheet6!$A$4</c:f>
              <c:strCache>
                <c:ptCount val="1"/>
                <c:pt idx="0">
                  <c:v>Dewormings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[Data_for_article.xlsx]Sheet6!$B$4:$D$4</c:f>
              <c:numCache>
                <c:formatCode>General</c:formatCode>
                <c:ptCount val="3"/>
                <c:pt idx="0">
                  <c:v>0.37</c:v>
                </c:pt>
                <c:pt idx="1">
                  <c:v>0.6</c:v>
                </c:pt>
                <c:pt idx="2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D2-4568-9967-D662A5653FE1}"/>
            </c:ext>
          </c:extLst>
        </c:ser>
        <c:ser>
          <c:idx val="3"/>
          <c:order val="3"/>
          <c:tx>
            <c:strRef>
              <c:f>[Data_for_article.xlsx]Sheet6!$A$5</c:f>
              <c:strCache>
                <c:ptCount val="1"/>
                <c:pt idx="0">
                  <c:v>Nutritional suplementation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[Data_for_article.xlsx]Sheet6!$B$5:$D$5</c:f>
              <c:numCache>
                <c:formatCode>General</c:formatCode>
                <c:ptCount val="3"/>
                <c:pt idx="0">
                  <c:v>0.24</c:v>
                </c:pt>
                <c:pt idx="1">
                  <c:v>0.15</c:v>
                </c:pt>
                <c:pt idx="2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D2-4568-9967-D662A5653FE1}"/>
            </c:ext>
          </c:extLst>
        </c:ser>
        <c:ser>
          <c:idx val="4"/>
          <c:order val="4"/>
          <c:tx>
            <c:strRef>
              <c:f>[Data_for_article.xlsx]Sheet6!$A$6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[Data_for_article.xlsx]Sheet6!$B$6:$D$6</c:f>
              <c:numCache>
                <c:formatCode>General</c:formatCode>
                <c:ptCount val="3"/>
                <c:pt idx="0">
                  <c:v>0.08</c:v>
                </c:pt>
                <c:pt idx="1">
                  <c:v>0.08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D2-4568-9967-D662A5653FE1}"/>
            </c:ext>
          </c:extLst>
        </c:ser>
        <c:ser>
          <c:idx val="5"/>
          <c:order val="5"/>
          <c:tx>
            <c:strRef>
              <c:f>[Data_for_article.xlsx]Sheet6!$A$7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[Data_for_article.xlsx]Sheet6!$B$7:$D$7</c:f>
              <c:numCache>
                <c:formatCode>General</c:formatCode>
                <c:ptCount val="3"/>
                <c:pt idx="0">
                  <c:v>7.0000000000000007E-2</c:v>
                </c:pt>
                <c:pt idx="1">
                  <c:v>7.0000000000000007E-2</c:v>
                </c:pt>
                <c:pt idx="2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D2-4568-9967-D662A5653FE1}"/>
            </c:ext>
          </c:extLst>
        </c:ser>
        <c:ser>
          <c:idx val="6"/>
          <c:order val="6"/>
          <c:tx>
            <c:strRef>
              <c:f>[Data_for_article.xlsx]Sheet6!$A$8</c:f>
              <c:strCache>
                <c:ptCount val="1"/>
                <c:pt idx="0">
                  <c:v>Herbal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[Data_for_article.xlsx]Sheet6!$B$1:$D$1</c:f>
              <c:strCache>
                <c:ptCount val="3"/>
                <c:pt idx="0">
                  <c:v>Burkina Faso</c:v>
                </c:pt>
                <c:pt idx="1">
                  <c:v>Mali</c:v>
                </c:pt>
                <c:pt idx="2">
                  <c:v>Senegal</c:v>
                </c:pt>
              </c:strCache>
            </c:strRef>
          </c:cat>
          <c:val>
            <c:numRef>
              <c:f>[Data_for_article.xlsx]Sheet6!$B$8:$D$8</c:f>
              <c:numCache>
                <c:formatCode>General</c:formatCode>
                <c:ptCount val="3"/>
                <c:pt idx="0">
                  <c:v>0.06</c:v>
                </c:pt>
                <c:pt idx="1">
                  <c:v>0.03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D2-4568-9967-D662A5653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98482888"/>
        <c:axId val="898477128"/>
      </c:barChart>
      <c:catAx>
        <c:axId val="898482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98477128"/>
        <c:crosses val="autoZero"/>
        <c:auto val="1"/>
        <c:lblAlgn val="ctr"/>
        <c:lblOffset val="100"/>
        <c:noMultiLvlLbl val="0"/>
      </c:catAx>
      <c:valAx>
        <c:axId val="898477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98482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[Data_for_article.xlsx]Sheet4!$N$5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bg2">
                  <a:lumMod val="25000"/>
                </a:schemeClr>
              </a:solidFill>
            </a:ln>
            <a:effectLst/>
          </c:spPr>
          <c:invertIfNegative val="0"/>
          <c:cat>
            <c:strRef>
              <c:f>[Data_for_article.xlsx]Sheet4!$M$6:$M$8</c:f>
              <c:strCache>
                <c:ptCount val="3"/>
                <c:pt idx="0">
                  <c:v>Senegal</c:v>
                </c:pt>
                <c:pt idx="1">
                  <c:v>Mali</c:v>
                </c:pt>
                <c:pt idx="2">
                  <c:v>Burkina Faso</c:v>
                </c:pt>
              </c:strCache>
            </c:strRef>
          </c:cat>
          <c:val>
            <c:numRef>
              <c:f>[Data_for_article.xlsx]Sheet4!$N$6:$N$8</c:f>
              <c:numCache>
                <c:formatCode>General</c:formatCode>
                <c:ptCount val="3"/>
                <c:pt idx="0">
                  <c:v>0.50900000000000001</c:v>
                </c:pt>
                <c:pt idx="1">
                  <c:v>0.31900000000000001</c:v>
                </c:pt>
                <c:pt idx="2">
                  <c:v>0.76700000000000002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97-43BA-88E3-8B341B2E592F}"/>
            </c:ext>
          </c:extLst>
        </c:ser>
        <c:ser>
          <c:idx val="1"/>
          <c:order val="1"/>
          <c:tx>
            <c:strRef>
              <c:f>[Data_for_article.xlsx]Sheet4!$O$5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[Data_for_article.xlsx]Sheet4!$M$6:$M$8</c:f>
              <c:strCache>
                <c:ptCount val="3"/>
                <c:pt idx="0">
                  <c:v>Senegal</c:v>
                </c:pt>
                <c:pt idx="1">
                  <c:v>Mali</c:v>
                </c:pt>
                <c:pt idx="2">
                  <c:v>Burkina Faso</c:v>
                </c:pt>
              </c:strCache>
            </c:strRef>
          </c:cat>
          <c:val>
            <c:numRef>
              <c:f>[Data_for_article.xlsx]Sheet4!$O$6:$O$8</c:f>
              <c:numCache>
                <c:formatCode>General</c:formatCode>
                <c:ptCount val="3"/>
                <c:pt idx="0">
                  <c:v>0.49099999999999999</c:v>
                </c:pt>
                <c:pt idx="1">
                  <c:v>0.68100000000000005</c:v>
                </c:pt>
                <c:pt idx="2">
                  <c:v>0.23299999999999998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97-43BA-88E3-8B341B2E59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3708448"/>
        <c:axId val="873710608"/>
      </c:barChart>
      <c:catAx>
        <c:axId val="873708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73710608"/>
        <c:crosses val="autoZero"/>
        <c:auto val="1"/>
        <c:lblAlgn val="ctr"/>
        <c:lblOffset val="100"/>
        <c:noMultiLvlLbl val="0"/>
      </c:catAx>
      <c:valAx>
        <c:axId val="873710608"/>
        <c:scaling>
          <c:orientation val="minMax"/>
          <c:max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7370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3" name="Rectangle 2">
          <a:extLst xmlns:a="http://schemas.openxmlformats.org/drawingml/2006/main">
            <a:ext uri="{FF2B5EF4-FFF2-40B4-BE49-F238E27FC236}">
              <a16:creationId xmlns:a16="http://schemas.microsoft.com/office/drawing/2014/main" id="{11806A99-DB21-E9B7-B618-1FBD7C344C6C}"/>
            </a:ext>
          </a:extLst>
        </cdr:cNvPr>
        <cdr:cNvSpPr/>
      </cdr:nvSpPr>
      <cdr:spPr>
        <a:xfrm xmlns:a="http://schemas.openxmlformats.org/drawingml/2006/main">
          <a:off x="19241975" y="16654288"/>
          <a:ext cx="10801124" cy="74310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algn="l" defTabSz="4175493" rtl="0" fontAlgn="base">
            <a:spcBef>
              <a:spcPct val="0"/>
            </a:spcBef>
            <a:spcAft>
              <a:spcPct val="0"/>
            </a:spcAft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2087747" indent="-1675352" algn="l" defTabSz="4175493" rtl="0" fontAlgn="base">
            <a:spcBef>
              <a:spcPct val="0"/>
            </a:spcBef>
            <a:spcAft>
              <a:spcPct val="0"/>
            </a:spcAft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4175493" indent="-3350705" algn="l" defTabSz="4175493" rtl="0" fontAlgn="base">
            <a:spcBef>
              <a:spcPct val="0"/>
            </a:spcBef>
            <a:spcAft>
              <a:spcPct val="0"/>
            </a:spcAft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6263240" indent="-5026057" algn="l" defTabSz="4175493" rtl="0" fontAlgn="base">
            <a:spcBef>
              <a:spcPct val="0"/>
            </a:spcBef>
            <a:spcAft>
              <a:spcPct val="0"/>
            </a:spcAft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8350987" indent="-6701409" algn="l" defTabSz="4175493" rtl="0" fontAlgn="base">
            <a:spcBef>
              <a:spcPct val="0"/>
            </a:spcBef>
            <a:spcAft>
              <a:spcPct val="0"/>
            </a:spcAft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061972" algn="l" defTabSz="824789" rtl="0" eaLnBrk="1" latinLnBrk="0" hangingPunct="1"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474366" algn="l" defTabSz="824789" rtl="0" eaLnBrk="1" latinLnBrk="0" hangingPunct="1"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886761" algn="l" defTabSz="824789" rtl="0" eaLnBrk="1" latinLnBrk="0" hangingPunct="1"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299155" algn="l" defTabSz="824789" rtl="0" eaLnBrk="1" latinLnBrk="0" hangingPunct="1">
            <a:defRPr sz="8208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4381" cy="3410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4700" y="0"/>
            <a:ext cx="4304381" cy="3410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C3301-FBA6-4D31-97D9-BCD2FD7EDC48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3472"/>
            <a:ext cx="4304381" cy="341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4700" y="6453472"/>
            <a:ext cx="4304381" cy="341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4DACB-0303-4FDD-AF82-448482391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432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438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4702" y="0"/>
            <a:ext cx="430438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BEB2F-6753-475F-B25C-75A91B99AD33}" type="datetimeFigureOut">
              <a:rPr lang="en-GB" smtClean="0"/>
              <a:pPr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0338" y="509588"/>
            <a:ext cx="4530725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3687"/>
            <a:ext cx="430438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4702" y="6453687"/>
            <a:ext cx="430438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1C075-0A87-4D04-85DC-C41B8B8D094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825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81C075-0A87-4D04-85DC-C41B8B8D094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06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9991" y="1547191"/>
            <a:ext cx="5933452" cy="1905000"/>
          </a:xfrm>
          <a:prstGeom prst="rect">
            <a:avLst/>
          </a:prstGeom>
        </p:spPr>
        <p:txBody>
          <a:bodyPr lIns="0" anchor="t"/>
          <a:lstStyle>
            <a:lvl1pPr algn="l">
              <a:defRPr sz="4000" baseline="0">
                <a:solidFill>
                  <a:srgbClr val="5792C9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- Option 1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43548" y="5589240"/>
            <a:ext cx="5857252" cy="811560"/>
          </a:xfrm>
          <a:prstGeom prst="rect">
            <a:avLst/>
          </a:prstGeom>
        </p:spPr>
        <p:txBody>
          <a:bodyPr lIns="0"/>
          <a:lstStyle>
            <a:lvl1pPr marL="0" indent="0">
              <a:buFontTx/>
              <a:buNone/>
              <a:defRPr sz="1600" b="1">
                <a:solidFill>
                  <a:srgbClr val="5792C9"/>
                </a:solidFill>
              </a:defRPr>
            </a:lvl1pPr>
          </a:lstStyle>
          <a:p>
            <a:pPr lvl="0"/>
            <a:r>
              <a:rPr lang="en-US" dirty="0"/>
              <a:t>Click Name of the presenter</a:t>
            </a:r>
          </a:p>
        </p:txBody>
      </p:sp>
    </p:spTree>
    <p:extLst>
      <p:ext uri="{BB962C8B-B14F-4D97-AF65-F5344CB8AC3E}">
        <p14:creationId xmlns:p14="http://schemas.microsoft.com/office/powerpoint/2010/main" val="66938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0" y="4724400"/>
            <a:ext cx="12221936" cy="2448272"/>
          </a:xfrm>
          <a:prstGeom prst="rect">
            <a:avLst/>
          </a:prstGeom>
        </p:spPr>
        <p:txBody>
          <a:bodyPr lIns="2160000" tIns="46800" rIns="2160000" anchor="t"/>
          <a:lstStyle>
            <a:lvl1pPr algn="ctr">
              <a:defRPr sz="4800" baseline="0">
                <a:solidFill>
                  <a:srgbClr val="5792C9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r>
              <a:rPr lang="en-US" dirty="0"/>
              <a:t>Click to edit Thank you</a:t>
            </a:r>
          </a:p>
        </p:txBody>
      </p:sp>
    </p:spTree>
    <p:extLst>
      <p:ext uri="{BB962C8B-B14F-4D97-AF65-F5344CB8AC3E}">
        <p14:creationId xmlns:p14="http://schemas.microsoft.com/office/powerpoint/2010/main" val="144879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C02D8-0EB0-0C4C-AA37-A3BC606420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62000"/>
            <a:ext cx="121920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540000" anchor="ctr" anchorCtr="0"/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462363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478800" y="1907916"/>
            <a:ext cx="5382919" cy="3599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40016" y="2772024"/>
            <a:ext cx="5951983" cy="3609304"/>
          </a:xfrm>
          <a:prstGeom prst="rect">
            <a:avLst/>
          </a:prstGeom>
        </p:spPr>
        <p:txBody>
          <a:bodyPr lIns="0" tIns="0" rIns="540000" anchor="t" anchorCtr="0"/>
          <a:lstStyle>
            <a:lvl1pPr marL="162000" indent="-180000" algn="l">
              <a:buClr>
                <a:srgbClr val="5792C9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1pPr>
            <a:lvl2pPr marL="360000" indent="-180000" algn="l">
              <a:buClr>
                <a:srgbClr val="5792C9"/>
              </a:buClr>
              <a:buSzPct val="110000"/>
              <a:buFont typeface="Arial" charset="0"/>
              <a:buChar char="•"/>
              <a:defRPr sz="2000">
                <a:solidFill>
                  <a:schemeClr val="tx1"/>
                </a:solidFill>
              </a:defRPr>
            </a:lvl2pPr>
            <a:lvl3pPr marL="612000" indent="-216000" algn="l">
              <a:buClr>
                <a:srgbClr val="5792C9"/>
              </a:buClr>
              <a:buFont typeface=".AppleSystemUIFont" charset="-120"/>
              <a:buChar char="–"/>
              <a:defRPr sz="2000"/>
            </a:lvl3pPr>
            <a:lvl4pPr marL="864000" indent="-180000" algn="l">
              <a:buClr>
                <a:schemeClr val="tx1"/>
              </a:buClr>
              <a:buFont typeface=".AppleSystemUIFont" charset="-120"/>
              <a:buChar char="–"/>
              <a:defRPr sz="2000">
                <a:solidFill>
                  <a:schemeClr val="tx1"/>
                </a:solidFill>
              </a:defRPr>
            </a:lvl4pPr>
            <a:lvl5pPr marL="1080000" indent="-180000" algn="l">
              <a:buClr>
                <a:schemeClr val="bg2">
                  <a:lumMod val="50000"/>
                </a:schemeClr>
              </a:buClr>
              <a:buFont typeface=".AppleSystemUIFont" charset="-120"/>
              <a:buChar char="–"/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 marL="1080000" indent="-180000" algn="l">
              <a:buClr>
                <a:schemeClr val="bg2">
                  <a:lumMod val="75000"/>
                </a:schemeClr>
              </a:buClr>
              <a:buFont typeface=".AppleSystemUIFont" charset="-120"/>
              <a:buChar char="–"/>
              <a:defRPr sz="2000">
                <a:solidFill>
                  <a:schemeClr val="bg2">
                    <a:lumMod val="50000"/>
                  </a:schemeClr>
                </a:solidFill>
              </a:defRPr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List 1</a:t>
            </a:r>
          </a:p>
          <a:p>
            <a:pPr lvl="1"/>
            <a:r>
              <a:rPr lang="en-US" dirty="0"/>
              <a:t>List 2</a:t>
            </a:r>
          </a:p>
          <a:p>
            <a:pPr lvl="2"/>
            <a:r>
              <a:rPr lang="en-US" dirty="0"/>
              <a:t>List 3</a:t>
            </a:r>
          </a:p>
          <a:p>
            <a:pPr lvl="3"/>
            <a:r>
              <a:rPr lang="en-US" dirty="0"/>
              <a:t>List 4</a:t>
            </a:r>
          </a:p>
          <a:p>
            <a:pPr lvl="4"/>
            <a:r>
              <a:rPr lang="en-US" dirty="0"/>
              <a:t>List 5 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99583D8E-5B3B-3843-83A2-A85ED26356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0138" y="1853836"/>
            <a:ext cx="5951983" cy="863895"/>
          </a:xfrm>
          <a:prstGeom prst="rect">
            <a:avLst/>
          </a:prstGeom>
          <a:noFill/>
        </p:spPr>
        <p:txBody>
          <a:bodyPr vert="horz" lIns="0" tIns="0" rIns="540000" bIns="45720" rtlCol="0" anchor="t" anchorCtr="0">
            <a:noAutofit/>
          </a:bodyPr>
          <a:lstStyle>
            <a:lvl1pPr>
              <a:defRPr sz="2400" b="1">
                <a:solidFill>
                  <a:srgbClr val="5792C9"/>
                </a:solidFill>
                <a:latin typeface="+mn-lt"/>
              </a:defRPr>
            </a:lvl1pPr>
          </a:lstStyle>
          <a:p>
            <a:r>
              <a:rPr lang="en-US" dirty="0"/>
              <a:t>Click to edit Section title</a:t>
            </a:r>
            <a:br>
              <a:rPr lang="en-US" dirty="0"/>
            </a:br>
            <a:r>
              <a:rPr lang="en-US" dirty="0"/>
              <a:t>lorem ipsum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9B8B1AB-0456-5B42-A4A1-0AB7E9050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762000"/>
            <a:ext cx="121920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540000" anchor="ctr" anchorCtr="0"/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79272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2">
            <a:extLst>
              <a:ext uri="{FF2B5EF4-FFF2-40B4-BE49-F238E27FC236}">
                <a16:creationId xmlns:a16="http://schemas.microsoft.com/office/drawing/2014/main" id="{59165581-3D98-B54C-B922-370C4A1516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1980000"/>
            <a:ext cx="7104112" cy="4176457"/>
          </a:xfrm>
          <a:prstGeom prst="rect">
            <a:avLst/>
          </a:prstGeom>
        </p:spPr>
        <p:txBody>
          <a:bodyPr lIns="540000" tIns="0" rIns="360000" anchor="t" anchorCtr="0"/>
          <a:lstStyle>
            <a:lvl1pPr marL="0" indent="0" algn="l">
              <a:buNone/>
              <a:defRPr sz="2000"/>
            </a:lvl1pPr>
            <a:lvl2pPr marL="180000" indent="-180000" algn="l">
              <a:buClr>
                <a:srgbClr val="5792C9"/>
              </a:buClr>
              <a:buFont typeface="Wingdings" charset="2"/>
              <a:buNone/>
              <a:defRPr sz="2000"/>
            </a:lvl2pPr>
            <a:lvl3pPr marL="360000" indent="-180000" algn="l">
              <a:buClr>
                <a:srgbClr val="5792C9"/>
              </a:buClr>
              <a:buSzPct val="110000"/>
              <a:buFont typeface="Arial" charset="0"/>
              <a:buNone/>
              <a:defRPr sz="2000"/>
            </a:lvl3pPr>
            <a:lvl4pPr marL="576000" indent="-216000" algn="l">
              <a:buClr>
                <a:srgbClr val="5792C9"/>
              </a:buClr>
              <a:buFont typeface=".AppleSystemUIFont" charset="-120"/>
              <a:buNone/>
              <a:defRPr sz="2000"/>
            </a:lvl4pPr>
            <a:lvl5pPr marL="792000" indent="-216000" algn="l">
              <a:buFont typeface=".AppleSystemUIFont" charset="-120"/>
              <a:buNone/>
              <a:defRPr sz="2000"/>
            </a:lvl5pPr>
            <a:lvl6pPr marL="1044000" indent="-216000" algn="l">
              <a:buClr>
                <a:schemeClr val="bg2">
                  <a:lumMod val="50000"/>
                </a:schemeClr>
              </a:buClr>
              <a:buFont typeface=".AppleSystemUIFont" charset="-120"/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1"/>
            <a:r>
              <a:rPr lang="en-US" dirty="0"/>
              <a:t>Click to edit txt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7391400" y="1980000"/>
            <a:ext cx="4320000" cy="29029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1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Picture/Figure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F86A1DB-BD82-C04C-A94B-6A65F1B3AA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762000"/>
            <a:ext cx="121920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540000" anchor="ctr" anchorCtr="0"/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</a:t>
            </a:r>
            <a:endParaRPr lang="en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2">
            <a:extLst>
              <a:ext uri="{FF2B5EF4-FFF2-40B4-BE49-F238E27FC236}">
                <a16:creationId xmlns:a16="http://schemas.microsoft.com/office/drawing/2014/main" id="{59165581-3D98-B54C-B922-370C4A1516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1980000"/>
            <a:ext cx="11963400" cy="4176457"/>
          </a:xfrm>
          <a:prstGeom prst="rect">
            <a:avLst/>
          </a:prstGeom>
        </p:spPr>
        <p:txBody>
          <a:bodyPr lIns="540000" tIns="0" rIns="360000" anchor="t" anchorCtr="0"/>
          <a:lstStyle>
            <a:lvl1pPr marL="0" indent="0" algn="l">
              <a:buNone/>
              <a:defRPr sz="2000"/>
            </a:lvl1pPr>
            <a:lvl2pPr marL="180000" indent="-180000" algn="l">
              <a:buClr>
                <a:srgbClr val="5792C9"/>
              </a:buClr>
              <a:buFont typeface="Wingdings" charset="2"/>
              <a:buNone/>
              <a:defRPr sz="2000"/>
            </a:lvl2pPr>
            <a:lvl3pPr marL="360000" indent="-180000" algn="l">
              <a:buClr>
                <a:srgbClr val="5792C9"/>
              </a:buClr>
              <a:buSzPct val="110000"/>
              <a:buFont typeface="Arial" charset="0"/>
              <a:buNone/>
              <a:defRPr sz="2000"/>
            </a:lvl3pPr>
            <a:lvl4pPr marL="576000" indent="-216000" algn="l">
              <a:buClr>
                <a:srgbClr val="5792C9"/>
              </a:buClr>
              <a:buFont typeface=".AppleSystemUIFont" charset="-120"/>
              <a:buNone/>
              <a:defRPr sz="2000"/>
            </a:lvl4pPr>
            <a:lvl5pPr marL="792000" indent="-216000" algn="l">
              <a:buFont typeface=".AppleSystemUIFont" charset="-120"/>
              <a:buNone/>
              <a:defRPr sz="2000"/>
            </a:lvl5pPr>
            <a:lvl6pPr marL="1044000" indent="-216000" algn="l">
              <a:buClr>
                <a:schemeClr val="bg2">
                  <a:lumMod val="50000"/>
                </a:schemeClr>
              </a:buClr>
              <a:buFont typeface=".AppleSystemUIFont" charset="-120"/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1"/>
            <a:r>
              <a:rPr lang="en-US" dirty="0"/>
              <a:t>Click to edit txt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B0AC8013-A44B-0246-A89E-5D0C202E9C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62000"/>
            <a:ext cx="121920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540000" anchor="ctr" anchorCtr="0"/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5757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0" y="4724400"/>
            <a:ext cx="12221936" cy="2448272"/>
          </a:xfrm>
          <a:prstGeom prst="rect">
            <a:avLst/>
          </a:prstGeom>
        </p:spPr>
        <p:txBody>
          <a:bodyPr lIns="2160000" tIns="46800" rIns="2160000" anchor="t"/>
          <a:lstStyle>
            <a:lvl1pPr algn="ctr">
              <a:defRPr sz="4800" baseline="0">
                <a:solidFill>
                  <a:srgbClr val="5792C9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r>
              <a:rPr lang="en-US" dirty="0"/>
              <a:t>Click to edit Thank you</a:t>
            </a:r>
          </a:p>
        </p:txBody>
      </p:sp>
    </p:spTree>
    <p:extLst>
      <p:ext uri="{BB962C8B-B14F-4D97-AF65-F5344CB8AC3E}">
        <p14:creationId xmlns:p14="http://schemas.microsoft.com/office/powerpoint/2010/main" val="553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theme" Target="../theme/theme2.xml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emf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whiteboard&#10;&#10;Description automatically generated">
            <a:extLst>
              <a:ext uri="{FF2B5EF4-FFF2-40B4-BE49-F238E27FC236}">
                <a16:creationId xmlns:a16="http://schemas.microsoft.com/office/drawing/2014/main" id="{4E5AA658-E6B0-6744-8383-31D5D07375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0413" y="0"/>
            <a:ext cx="5299845" cy="6629400"/>
          </a:xfrm>
          <a:prstGeom prst="rect">
            <a:avLst/>
          </a:prstGeom>
        </p:spPr>
      </p:pic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E0F49708-37C0-0147-AC77-5774DCB79EAE}"/>
              </a:ext>
            </a:extLst>
          </p:cNvPr>
          <p:cNvCxnSpPr>
            <a:cxnSpLocks/>
          </p:cNvCxnSpPr>
          <p:nvPr userDrawn="1"/>
        </p:nvCxnSpPr>
        <p:spPr>
          <a:xfrm>
            <a:off x="1343472" y="5538495"/>
            <a:ext cx="77768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40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33708"/>
            <a:ext cx="4176465" cy="9630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25533A-3A56-364E-8DFB-A957DAE7B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01431" y="0"/>
            <a:ext cx="5044742" cy="11497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C02CA2-4166-7047-903A-772A426D3C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6173" y="0"/>
            <a:ext cx="4945827" cy="114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1858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rgbClr val="5792C9"/>
          </a:solidFill>
          <a:latin typeface="Georgia" charset="0"/>
          <a:ea typeface="Georgia" charset="0"/>
          <a:cs typeface="Georgia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200" b="1" kern="1200">
          <a:solidFill>
            <a:srgbClr val="5792C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E15A4BE-7ABE-DF40-A23A-D8D0779B4CD1}"/>
              </a:ext>
            </a:extLst>
          </p:cNvPr>
          <p:cNvSpPr txBox="1">
            <a:spLocks/>
          </p:cNvSpPr>
          <p:nvPr userDrawn="1"/>
        </p:nvSpPr>
        <p:spPr>
          <a:xfrm>
            <a:off x="7772400" y="6435622"/>
            <a:ext cx="4419600" cy="323462"/>
          </a:xfrm>
          <a:prstGeom prst="rect">
            <a:avLst/>
          </a:prstGeom>
        </p:spPr>
        <p:txBody>
          <a:bodyPr lIns="540000" rIns="540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b="0" kern="1200">
                <a:solidFill>
                  <a:srgbClr val="5792C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/>
              <a:t>6</a:t>
            </a:r>
            <a:r>
              <a:rPr lang="en-US" sz="1200" baseline="30000" dirty="0"/>
              <a:t>th</a:t>
            </a:r>
            <a:r>
              <a:rPr lang="en-US" sz="1200" dirty="0"/>
              <a:t> PPR-GREN Meeting 28</a:t>
            </a:r>
            <a:r>
              <a:rPr lang="en-US" sz="1200" baseline="30000" dirty="0"/>
              <a:t>th</a:t>
            </a:r>
            <a:r>
              <a:rPr lang="en-US" sz="1200" dirty="0"/>
              <a:t>-30</a:t>
            </a:r>
            <a:r>
              <a:rPr lang="en-US" sz="1200" baseline="30000" dirty="0"/>
              <a:t>th</a:t>
            </a:r>
            <a:r>
              <a:rPr lang="en-US" sz="1200" dirty="0"/>
              <a:t> November 2023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2D57D88-5805-5545-B341-1B1D6CAE210A}"/>
              </a:ext>
            </a:extLst>
          </p:cNvPr>
          <p:cNvSpPr txBox="1">
            <a:spLocks/>
          </p:cNvSpPr>
          <p:nvPr userDrawn="1"/>
        </p:nvSpPr>
        <p:spPr>
          <a:xfrm>
            <a:off x="0" y="6414774"/>
            <a:ext cx="8610600" cy="323459"/>
          </a:xfrm>
          <a:prstGeom prst="rect">
            <a:avLst/>
          </a:prstGeom>
        </p:spPr>
        <p:txBody>
          <a:bodyPr lIns="540000" rIns="540000" anchor="ctr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b="0" kern="1200">
                <a:solidFill>
                  <a:srgbClr val="5792C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AC0D0B-3E40-5944-BC72-A96FB8A2E0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886199" cy="8856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63D41D-717E-154A-99F5-E3CB7C0C15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9513" y="-6736"/>
            <a:ext cx="3810000" cy="8856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51B879-48D5-9745-9490-13BBC72F6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99513" y="19878"/>
            <a:ext cx="3810000" cy="885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0C7509-B1D0-0F4B-B3DD-619CE98B11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09513" y="-47495"/>
            <a:ext cx="682487" cy="885695"/>
          </a:xfrm>
          <a:prstGeom prst="rect">
            <a:avLst/>
          </a:prstGeom>
        </p:spPr>
      </p:pic>
      <p:cxnSp>
        <p:nvCxnSpPr>
          <p:cNvPr id="12" name="Connettore 1 31">
            <a:extLst>
              <a:ext uri="{FF2B5EF4-FFF2-40B4-BE49-F238E27FC236}">
                <a16:creationId xmlns:a16="http://schemas.microsoft.com/office/drawing/2014/main" id="{1E34A55D-5997-774C-936A-864178010685}"/>
              </a:ext>
            </a:extLst>
          </p:cNvPr>
          <p:cNvCxnSpPr>
            <a:cxnSpLocks/>
          </p:cNvCxnSpPr>
          <p:nvPr userDrawn="1"/>
        </p:nvCxnSpPr>
        <p:spPr>
          <a:xfrm>
            <a:off x="0" y="6381328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7CAA19-4954-4E94-A215-5B683337D2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3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32" r:id="rId2"/>
    <p:sldLayoutId id="2147483948" r:id="rId3"/>
    <p:sldLayoutId id="21474839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7" y="305716"/>
            <a:ext cx="4176465" cy="9630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56815" y="3131472"/>
            <a:ext cx="5996585" cy="1824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304800"/>
            <a:ext cx="1236157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1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548" y="685800"/>
            <a:ext cx="5933452" cy="2895600"/>
          </a:xfrm>
        </p:spPr>
        <p:txBody>
          <a:bodyPr/>
          <a:lstStyle/>
          <a:p>
            <a:r>
              <a:rPr lang="en-US" sz="3200" dirty="0">
                <a:latin typeface="+mn-lt"/>
              </a:rPr>
              <a:t>Small ruminant keepers’ knowledge, attitudes, and practices towards peste des petits ruminants and its control in West Africa: Case studies from Burkina Faso, Mali and Senegal</a:t>
            </a:r>
            <a:br>
              <a:rPr lang="en-US" sz="3200" dirty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43548" y="5562600"/>
            <a:ext cx="6097772" cy="457200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6th PPR Global Research and Expertise Network (PPR-GREN) annual meeting</a:t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Bengaluru, India, 28–30 November 2023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AB84FC-BA8E-44ED-A73C-B07FB9078BA5}"/>
              </a:ext>
            </a:extLst>
          </p:cNvPr>
          <p:cNvSpPr txBox="1"/>
          <p:nvPr/>
        </p:nvSpPr>
        <p:spPr>
          <a:xfrm>
            <a:off x="543548" y="3766651"/>
            <a:ext cx="59334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i="1" dirty="0"/>
              <a:t>Guy Ilboudo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fr-FR" sz="1600" i="1" dirty="0"/>
              <a:t>, Abel </a:t>
            </a:r>
            <a:r>
              <a:rPr lang="fr-FR" sz="1600" i="1" dirty="0" err="1"/>
              <a:t>Sènabgè</a:t>
            </a:r>
            <a:r>
              <a:rPr lang="fr-FR" sz="1600" i="1" dirty="0"/>
              <a:t> </a:t>
            </a:r>
            <a:r>
              <a:rPr lang="fr-FR" sz="1600" i="1" dirty="0" err="1"/>
              <a:t>Biguezoton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fr-FR" sz="1600" i="1" dirty="0"/>
              <a:t>, Cheick Abou Kounta Sidibé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3</a:t>
            </a:r>
            <a:r>
              <a:rPr lang="fr-FR" sz="1600" i="1" dirty="0"/>
              <a:t>, Modou Moustapha Lo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fr-FR" sz="1600" i="1" dirty="0"/>
              <a:t>, </a:t>
            </a:r>
            <a:r>
              <a:rPr lang="fr-FR" sz="1600" i="1" dirty="0" err="1"/>
              <a:t>Zoë</a:t>
            </a:r>
            <a:r>
              <a:rPr lang="fr-FR" sz="1600" i="1" dirty="0"/>
              <a:t> Campbell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fr-FR" sz="1600" i="1" dirty="0"/>
              <a:t> and Michel Dione</a:t>
            </a:r>
            <a:r>
              <a:rPr lang="en-US" sz="16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6</a:t>
            </a:r>
            <a:endParaRPr lang="fr-FR" sz="16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9A990A-612D-A563-CC1B-BAA6EE9FAF60}"/>
              </a:ext>
            </a:extLst>
          </p:cNvPr>
          <p:cNvSpPr txBox="1"/>
          <p:nvPr/>
        </p:nvSpPr>
        <p:spPr>
          <a:xfrm>
            <a:off x="543548" y="4397885"/>
            <a:ext cx="6097772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GB" sz="1200" dirty="0"/>
              <a:t>ILRI, Burkina Faso, </a:t>
            </a:r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fr-FR" sz="1200" dirty="0"/>
              <a:t>Centre international de Recherche-Développement sur l’Elevage en zone Subhumide</a:t>
            </a:r>
            <a:r>
              <a:rPr lang="en-GB" sz="1200" dirty="0"/>
              <a:t>, Burkina Faso; </a:t>
            </a:r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GB" sz="1200" dirty="0" err="1"/>
              <a:t>Laboratoire</a:t>
            </a:r>
            <a:r>
              <a:rPr lang="en-GB" sz="1200" dirty="0"/>
              <a:t> Central </a:t>
            </a:r>
            <a:r>
              <a:rPr lang="en-GB" sz="1200" dirty="0" err="1"/>
              <a:t>Vétérinaire</a:t>
            </a:r>
            <a:r>
              <a:rPr lang="en-GB" sz="1200" dirty="0"/>
              <a:t>, Mali; </a:t>
            </a:r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r>
              <a:rPr lang="fr-FR" sz="1200" dirty="0"/>
              <a:t>Institut Sénégalais de Recherche Agricole</a:t>
            </a:r>
            <a:r>
              <a:rPr lang="en-GB" sz="1200" dirty="0"/>
              <a:t>, Senegal; </a:t>
            </a:r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5 </a:t>
            </a:r>
            <a:r>
              <a:rPr lang="en-GB" sz="1200" dirty="0"/>
              <a:t>ILRI, Kenya; </a:t>
            </a:r>
            <a:r>
              <a:rPr lang="en-US" sz="12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6 </a:t>
            </a:r>
            <a:r>
              <a:rPr lang="en-GB" sz="1200" dirty="0"/>
              <a:t>ILRI, Senegal</a:t>
            </a:r>
          </a:p>
          <a:p>
            <a:endParaRPr lang="en-US" sz="1600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732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5819B9-F7FD-45BA-B15C-FC23F36304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Poster Highlights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3E26F3A-A2A3-0D17-F6D0-89FC403BE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50481"/>
              </p:ext>
            </p:extLst>
          </p:nvPr>
        </p:nvGraphicFramePr>
        <p:xfrm>
          <a:off x="62402" y="3975564"/>
          <a:ext cx="5804998" cy="1730708"/>
        </p:xfrm>
        <a:graphic>
          <a:graphicData uri="http://schemas.openxmlformats.org/drawingml/2006/table">
            <a:tbl>
              <a:tblPr firstRow="1" firstCol="1" bandRow="1"/>
              <a:tblGrid>
                <a:gridCol w="1362699">
                  <a:extLst>
                    <a:ext uri="{9D8B030D-6E8A-4147-A177-3AD203B41FA5}">
                      <a16:colId xmlns:a16="http://schemas.microsoft.com/office/drawing/2014/main" val="2761846632"/>
                    </a:ext>
                  </a:extLst>
                </a:gridCol>
                <a:gridCol w="1725647">
                  <a:extLst>
                    <a:ext uri="{9D8B030D-6E8A-4147-A177-3AD203B41FA5}">
                      <a16:colId xmlns:a16="http://schemas.microsoft.com/office/drawing/2014/main" val="3054985718"/>
                    </a:ext>
                  </a:extLst>
                </a:gridCol>
                <a:gridCol w="1405396">
                  <a:extLst>
                    <a:ext uri="{9D8B030D-6E8A-4147-A177-3AD203B41FA5}">
                      <a16:colId xmlns:a16="http://schemas.microsoft.com/office/drawing/2014/main" val="752354897"/>
                    </a:ext>
                  </a:extLst>
                </a:gridCol>
                <a:gridCol w="1311256">
                  <a:extLst>
                    <a:ext uri="{9D8B030D-6E8A-4147-A177-3AD203B41FA5}">
                      <a16:colId xmlns:a16="http://schemas.microsoft.com/office/drawing/2014/main" val="492217152"/>
                    </a:ext>
                  </a:extLst>
                </a:gridCol>
              </a:tblGrid>
              <a:tr h="43267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Burkina Faso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Mali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Senegal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080608"/>
                  </a:ext>
                </a:extLst>
              </a:tr>
              <a:tr h="432677">
                <a:tc gridSpan="4">
                  <a:txBody>
                    <a:bodyPr/>
                    <a:lstStyle/>
                    <a:p>
                      <a:pPr marL="0" marR="0" lvl="0" indent="0" algn="l" defTabSz="43890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Have you heard about PPR disease ?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716107"/>
                  </a:ext>
                </a:extLst>
              </a:tr>
              <a:tr h="4326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1199 (81%)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992 (67%)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136 (92%)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3799946"/>
                  </a:ext>
                </a:extLst>
              </a:tr>
              <a:tr h="4326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289 (19%)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499 (34%)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127 (9%)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32518637"/>
                  </a:ext>
                </a:extLst>
              </a:tr>
            </a:tbl>
          </a:graphicData>
        </a:graphic>
      </p:graphicFrame>
      <p:sp>
        <p:nvSpPr>
          <p:cNvPr id="3" name="Subtitle 5">
            <a:extLst>
              <a:ext uri="{FF2B5EF4-FFF2-40B4-BE49-F238E27FC236}">
                <a16:creationId xmlns:a16="http://schemas.microsoft.com/office/drawing/2014/main" id="{3A794751-E90B-E3F4-A2C3-C3BFE5362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02" y="1151728"/>
            <a:ext cx="5804998" cy="2582071"/>
          </a:xfrm>
        </p:spPr>
        <p:txBody>
          <a:bodyPr/>
          <a:lstStyle/>
          <a:p>
            <a:r>
              <a:rPr lang="en-US" sz="2800" dirty="0"/>
              <a:t>Many small ruminant keepers have heard about PPR </a:t>
            </a:r>
            <a:r>
              <a:rPr lang="en-GB" sz="2800" dirty="0"/>
              <a:t>in the 3 countries….</a:t>
            </a:r>
          </a:p>
          <a:p>
            <a:endParaRPr lang="en-US" sz="2800" dirty="0"/>
          </a:p>
          <a:p>
            <a:r>
              <a:rPr lang="en-US" sz="2800" dirty="0"/>
              <a:t>…. But most of them do not recognize main PPR clinical signs</a:t>
            </a:r>
          </a:p>
          <a:p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B6AAB1-6A19-57FA-B02E-617CD7A80D2B}"/>
              </a:ext>
            </a:extLst>
          </p:cNvPr>
          <p:cNvSpPr txBox="1"/>
          <p:nvPr/>
        </p:nvSpPr>
        <p:spPr>
          <a:xfrm>
            <a:off x="6324600" y="5993710"/>
            <a:ext cx="5538270" cy="483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noAutofit/>
          </a:bodyPr>
          <a:lstStyle/>
          <a:p>
            <a:pPr lvl="0" algn="just"/>
            <a:r>
              <a:rPr lang="en-US" sz="2000" b="1" dirty="0"/>
              <a:t>Fig 1: </a:t>
            </a:r>
            <a:r>
              <a:rPr lang="en-US" sz="2000" dirty="0"/>
              <a:t>How do you recognize PPR? (% respondents)</a:t>
            </a:r>
            <a:endParaRPr lang="en-GB" sz="2000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F1EF601B-B2DF-30B3-F949-49BC0785BC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865984"/>
              </p:ext>
            </p:extLst>
          </p:nvPr>
        </p:nvGraphicFramePr>
        <p:xfrm>
          <a:off x="6078748" y="990600"/>
          <a:ext cx="6050849" cy="5084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207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E4C5677E-703D-4F35-9E30-4D265ABA6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76200" y="1219200"/>
            <a:ext cx="11658600" cy="1447800"/>
          </a:xfrm>
        </p:spPr>
        <p:txBody>
          <a:bodyPr/>
          <a:lstStyle/>
          <a:p>
            <a:r>
              <a:rPr lang="en-GB" sz="2800" dirty="0"/>
              <a:t>….</a:t>
            </a:r>
            <a:r>
              <a:rPr lang="en-US" sz="2800" dirty="0"/>
              <a:t> small ruminant keepers do apply the basic measures in case of PPR suspicion : isolate sick animals, use of antibiotics to prevent small ruminant diseases, etc…</a:t>
            </a:r>
          </a:p>
          <a:p>
            <a:endParaRPr lang="en-GB" sz="28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4718BA-A69D-4E7D-B7C6-1ED14A7C30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Poster Highlights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808CBF2-E92E-DDB0-1AC0-FA2BCA6C7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082000"/>
              </p:ext>
            </p:extLst>
          </p:nvPr>
        </p:nvGraphicFramePr>
        <p:xfrm>
          <a:off x="228600" y="2667000"/>
          <a:ext cx="4876800" cy="3730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A4634CF-FAA3-2C6B-C424-7D582A855402}"/>
              </a:ext>
            </a:extLst>
          </p:cNvPr>
          <p:cNvSpPr txBox="1"/>
          <p:nvPr/>
        </p:nvSpPr>
        <p:spPr>
          <a:xfrm>
            <a:off x="228600" y="6143758"/>
            <a:ext cx="4724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noAutofit/>
          </a:bodyPr>
          <a:lstStyle/>
          <a:p>
            <a:pPr lvl="0" algn="just"/>
            <a:r>
              <a:rPr lang="en-US" sz="1600" b="1" dirty="0"/>
              <a:t>Fig 3: </a:t>
            </a:r>
            <a:r>
              <a:rPr lang="en-US" sz="1600" dirty="0"/>
              <a:t>What do you do if you suspect PPR in your flock? (% respondents)</a:t>
            </a: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52D62-6A6D-6FCF-58C2-45CCF0A49270}"/>
              </a:ext>
            </a:extLst>
          </p:cNvPr>
          <p:cNvSpPr txBox="1"/>
          <p:nvPr/>
        </p:nvSpPr>
        <p:spPr>
          <a:xfrm>
            <a:off x="5311036" y="6248400"/>
            <a:ext cx="6804764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noAutofit/>
          </a:bodyPr>
          <a:lstStyle/>
          <a:p>
            <a:pPr lvl="0" algn="just"/>
            <a:r>
              <a:rPr lang="en-US" sz="1600" b="1" dirty="0"/>
              <a:t>Fig 3: </a:t>
            </a:r>
            <a:r>
              <a:rPr lang="en-US" sz="1600" dirty="0"/>
              <a:t>What do you do to prevent small ruminant disease? (% respondents)</a:t>
            </a:r>
            <a:endParaRPr lang="en-GB" sz="1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0A6787F-5426-8081-16A4-1B49EB774F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178594"/>
              </p:ext>
            </p:extLst>
          </p:nvPr>
        </p:nvGraphicFramePr>
        <p:xfrm>
          <a:off x="5410200" y="2667000"/>
          <a:ext cx="6248400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343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E4C5677E-703D-4F35-9E30-4D265ABA6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76200" y="1447800"/>
            <a:ext cx="5791200" cy="4419600"/>
          </a:xfrm>
        </p:spPr>
        <p:txBody>
          <a:bodyPr/>
          <a:lstStyle/>
          <a:p>
            <a:r>
              <a:rPr lang="en-US" sz="2800" dirty="0"/>
              <a:t>Highest knowledge of PPR vaccine was reported in Burkina Faso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3200" b="1" dirty="0"/>
              <a:t>Need for increasing awareness regarding PPR and control strategies amongst livestock keepers.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4718BA-A69D-4E7D-B7C6-1ED14A7C30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Poster Highlights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6334688-9E5B-FF17-F0BB-049DAEC0A4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611676"/>
              </p:ext>
            </p:extLst>
          </p:nvPr>
        </p:nvGraphicFramePr>
        <p:xfrm>
          <a:off x="5715000" y="1371600"/>
          <a:ext cx="6172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682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4718BA-A69D-4E7D-B7C6-1ED14A7C30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Poster Highlights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6502AB-ED61-6D69-DCDB-7B0D1B383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761" y="3696146"/>
            <a:ext cx="1426244" cy="1711492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08DA11F8-4F52-CD3C-16C3-9560059BF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1" y="1439839"/>
            <a:ext cx="1275462" cy="122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uman rights in Senegal - Wikipedia">
            <a:extLst>
              <a:ext uri="{FF2B5EF4-FFF2-40B4-BE49-F238E27FC236}">
                <a16:creationId xmlns:a16="http://schemas.microsoft.com/office/drawing/2014/main" id="{0BF4FB98-9899-72BC-766B-F64DAE108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77" y="3048000"/>
            <a:ext cx="1426244" cy="16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7C4AB3C-FD40-C17E-C101-7786BBACAE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808273"/>
            <a:ext cx="1082146" cy="1082146"/>
          </a:xfrm>
          <a:prstGeom prst="rect">
            <a:avLst/>
          </a:prstGeom>
        </p:spPr>
      </p:pic>
      <p:pic>
        <p:nvPicPr>
          <p:cNvPr id="18" name="Picture 2" descr="International Fund for Agricultural Development (IFAD) | Land Portal">
            <a:extLst>
              <a:ext uri="{FF2B5EF4-FFF2-40B4-BE49-F238E27FC236}">
                <a16:creationId xmlns:a16="http://schemas.microsoft.com/office/drawing/2014/main" id="{8D0A74E6-AF01-920B-B8E2-9E17F0CFC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933" y="2932305"/>
            <a:ext cx="2520731" cy="14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European Commission, official website">
            <a:extLst>
              <a:ext uri="{FF2B5EF4-FFF2-40B4-BE49-F238E27FC236}">
                <a16:creationId xmlns:a16="http://schemas.microsoft.com/office/drawing/2014/main" id="{888F3863-EA2D-FC1B-29A1-3F8A9654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38975"/>
            <a:ext cx="2255857" cy="225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B61C03C-8524-40F5-6E24-B3A3589195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6333" y="4774891"/>
            <a:ext cx="3291933" cy="13001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0C30C61-6668-1712-321C-C0E0B70DA1A6}"/>
              </a:ext>
            </a:extLst>
          </p:cNvPr>
          <p:cNvSpPr txBox="1"/>
          <p:nvPr/>
        </p:nvSpPr>
        <p:spPr>
          <a:xfrm>
            <a:off x="3276600" y="1295400"/>
            <a:ext cx="4151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472527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- Option 1">
  <a:themeElements>
    <a:clrScheme name="FAO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791C8"/>
      </a:accent1>
      <a:accent2>
        <a:srgbClr val="1A648C"/>
      </a:accent2>
      <a:accent3>
        <a:srgbClr val="508931"/>
      </a:accent3>
      <a:accent4>
        <a:srgbClr val="EF781F"/>
      </a:accent4>
      <a:accent5>
        <a:srgbClr val="AB957B"/>
      </a:accent5>
      <a:accent6>
        <a:srgbClr val="A81E3B"/>
      </a:accent6>
      <a:hlink>
        <a:srgbClr val="5791C8"/>
      </a:hlink>
      <a:folHlink>
        <a:srgbClr val="797979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B0C303-AD70-AA45-B95F-BD78E5B9B257}" vid="{308DFCB8-2451-A94A-8BBF-8412BEB9CA4F}"/>
    </a:ext>
  </a:extLst>
</a:theme>
</file>

<file path=ppt/theme/theme2.xml><?xml version="1.0" encoding="utf-8"?>
<a:theme xmlns:a="http://schemas.openxmlformats.org/drawingml/2006/main" name="COVER - Option 2">
  <a:themeElements>
    <a:clrScheme name="FAO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791C8"/>
      </a:accent1>
      <a:accent2>
        <a:srgbClr val="1A648C"/>
      </a:accent2>
      <a:accent3>
        <a:srgbClr val="508931"/>
      </a:accent3>
      <a:accent4>
        <a:srgbClr val="EF781F"/>
      </a:accent4>
      <a:accent5>
        <a:srgbClr val="AB957B"/>
      </a:accent5>
      <a:accent6>
        <a:srgbClr val="A81E3B"/>
      </a:accent6>
      <a:hlink>
        <a:srgbClr val="5791C8"/>
      </a:hlink>
      <a:folHlink>
        <a:srgbClr val="797979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B0C303-AD70-AA45-B95F-BD78E5B9B257}" vid="{5F113010-637E-E748-8631-09046E636BC9}"/>
    </a:ext>
  </a:extLst>
</a:theme>
</file>

<file path=ppt/theme/theme3.xml><?xml version="1.0" encoding="utf-8"?>
<a:theme xmlns:a="http://schemas.openxmlformats.org/drawingml/2006/main" name="Main screen">
  <a:themeElements>
    <a:clrScheme name="FAO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791C8"/>
      </a:accent1>
      <a:accent2>
        <a:srgbClr val="1A648C"/>
      </a:accent2>
      <a:accent3>
        <a:srgbClr val="508931"/>
      </a:accent3>
      <a:accent4>
        <a:srgbClr val="EF781F"/>
      </a:accent4>
      <a:accent5>
        <a:srgbClr val="AB957B"/>
      </a:accent5>
      <a:accent6>
        <a:srgbClr val="A81E3B"/>
      </a:accent6>
      <a:hlink>
        <a:srgbClr val="5791C8"/>
      </a:hlink>
      <a:folHlink>
        <a:srgbClr val="797979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B0C303-AD70-AA45-B95F-BD78E5B9B257}" vid="{16F85751-97A9-C842-87E1-8F923BBBD228}"/>
    </a:ext>
  </a:extLst>
</a:theme>
</file>

<file path=ppt/theme/theme4.xml><?xml version="1.0" encoding="utf-8"?>
<a:theme xmlns:a="http://schemas.openxmlformats.org/drawingml/2006/main" name="Final screen">
  <a:themeElements>
    <a:clrScheme name="FAO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791C8"/>
      </a:accent1>
      <a:accent2>
        <a:srgbClr val="1A648C"/>
      </a:accent2>
      <a:accent3>
        <a:srgbClr val="508931"/>
      </a:accent3>
      <a:accent4>
        <a:srgbClr val="EF781F"/>
      </a:accent4>
      <a:accent5>
        <a:srgbClr val="AB957B"/>
      </a:accent5>
      <a:accent6>
        <a:srgbClr val="A81E3B"/>
      </a:accent6>
      <a:hlink>
        <a:srgbClr val="5791C8"/>
      </a:hlink>
      <a:folHlink>
        <a:srgbClr val="797979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B0C303-AD70-AA45-B95F-BD78E5B9B257}" vid="{B9400151-6EB3-A44A-BBCE-DB93FDFB67C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">
    <a:dk1>
      <a:srgbClr val="000000"/>
    </a:dk1>
    <a:lt1>
      <a:srgbClr val="FFFFFF"/>
    </a:lt1>
    <a:dk2>
      <a:srgbClr val="3D4859"/>
    </a:dk2>
    <a:lt2>
      <a:srgbClr val="FEFBE4"/>
    </a:lt2>
    <a:accent1>
      <a:srgbClr val="69303D"/>
    </a:accent1>
    <a:accent2>
      <a:srgbClr val="B65033"/>
    </a:accent2>
    <a:accent3>
      <a:srgbClr val="ECA041"/>
    </a:accent3>
    <a:accent4>
      <a:srgbClr val="444D63"/>
    </a:accent4>
    <a:accent5>
      <a:srgbClr val="8298A8"/>
    </a:accent5>
    <a:accent6>
      <a:srgbClr val="A3A470"/>
    </a:accent6>
    <a:hlink>
      <a:srgbClr val="762123"/>
    </a:hlink>
    <a:folHlink>
      <a:srgbClr val="BD7B8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3">
    <a:dk1>
      <a:srgbClr val="000000"/>
    </a:dk1>
    <a:lt1>
      <a:srgbClr val="FFFFFF"/>
    </a:lt1>
    <a:dk2>
      <a:srgbClr val="3D4859"/>
    </a:dk2>
    <a:lt2>
      <a:srgbClr val="FEFBE4"/>
    </a:lt2>
    <a:accent1>
      <a:srgbClr val="69303D"/>
    </a:accent1>
    <a:accent2>
      <a:srgbClr val="B65033"/>
    </a:accent2>
    <a:accent3>
      <a:srgbClr val="ECA041"/>
    </a:accent3>
    <a:accent4>
      <a:srgbClr val="444D63"/>
    </a:accent4>
    <a:accent5>
      <a:srgbClr val="8298A8"/>
    </a:accent5>
    <a:accent6>
      <a:srgbClr val="A3A470"/>
    </a:accent6>
    <a:hlink>
      <a:srgbClr val="762123"/>
    </a:hlink>
    <a:folHlink>
      <a:srgbClr val="BD7B8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3">
    <a:dk1>
      <a:srgbClr val="000000"/>
    </a:dk1>
    <a:lt1>
      <a:srgbClr val="FFFFFF"/>
    </a:lt1>
    <a:dk2>
      <a:srgbClr val="3D4859"/>
    </a:dk2>
    <a:lt2>
      <a:srgbClr val="FEFBE4"/>
    </a:lt2>
    <a:accent1>
      <a:srgbClr val="69303D"/>
    </a:accent1>
    <a:accent2>
      <a:srgbClr val="B65033"/>
    </a:accent2>
    <a:accent3>
      <a:srgbClr val="ECA041"/>
    </a:accent3>
    <a:accent4>
      <a:srgbClr val="444D63"/>
    </a:accent4>
    <a:accent5>
      <a:srgbClr val="8298A8"/>
    </a:accent5>
    <a:accent6>
      <a:srgbClr val="A3A470"/>
    </a:accent6>
    <a:hlink>
      <a:srgbClr val="762123"/>
    </a:hlink>
    <a:folHlink>
      <a:srgbClr val="BD7B8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FAO_SDGs_PPT_template_16_9</Template>
  <TotalTime>0</TotalTime>
  <Words>297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COVER - Option 1</vt:lpstr>
      <vt:lpstr>COVER - Option 2</vt:lpstr>
      <vt:lpstr>Main screen</vt:lpstr>
      <vt:lpstr>Final screen</vt:lpstr>
      <vt:lpstr>Office Theme</vt:lpstr>
      <vt:lpstr>Small ruminant keepers’ knowledge, attitudes, and practices towards peste des petits ruminants and its control in West Africa: Case studies from Burkina Faso, Mali and Senegal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2023-12-01T08:10:46Z</dcterms:created>
  <dcterms:modified xsi:type="dcterms:W3CDTF">2023-12-01T08:10:51Z</dcterms:modified>
  <cp:category/>
</cp:coreProperties>
</file>