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5143500" type="screen16x9"/>
  <p:notesSz cx="6858000" cy="9144000"/>
  <p:embeddedFontLst>
    <p:embeddedFont>
      <p:font typeface="Palatino Linotype" panose="02040502050505030304" pitchFamily="18" charset="0"/>
      <p:regular r:id="rId29"/>
      <p:bold r:id="rId30"/>
      <p:italic r:id="rId31"/>
      <p:boldItalic r:id="rId3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6" roundtripDataSignature="AMtx7mhoR88TLrWuAuIgH5V3yrvyt8j44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36292"/>
    <a:srgbClr val="CA6ACC"/>
    <a:srgbClr val="E056C2"/>
    <a:srgbClr val="DC4BEB"/>
    <a:srgbClr val="E650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3"/>
  </p:normalViewPr>
  <p:slideViewPr>
    <p:cSldViewPr snapToGrid="0">
      <p:cViewPr varScale="1">
        <p:scale>
          <a:sx n="106" d="100"/>
          <a:sy n="106" d="100"/>
        </p:scale>
        <p:origin x="778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6" name="Google Shape;56;p1:notes"/>
          <p:cNvSpPr txBox="1">
            <a:spLocks noGrp="1"/>
          </p:cNvSpPr>
          <p:nvPr>
            <p:ph type="body" idx="1"/>
          </p:nvPr>
        </p:nvSpPr>
        <p:spPr>
          <a:xfrm>
            <a:off x="685801" y="4400556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7" name="Google Shape;5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25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6" name="Google Shape;116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Highlight that this is not a definitive, detailed or very rigorous TOC.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2" name="Google Shape;122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8" name="Google Shape;128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5" name="Google Shape;135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dirty="0"/>
              <a:t>Out of the 227 studies, 144 studies were tagged with one or more of the 9 tags. The point to make here is that while a lot has been studies and diagnosed with regard to differential vulnerability, we have very little evidence on impacts, role of institutions, policy and finance. </a:t>
            </a:r>
            <a:endParaRPr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1" name="Google Shape;141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7" name="Google Shape;147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9" name="Google Shape;159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5" name="Google Shape;165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1" name="Google Shape;171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6" name="Google Shape;6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3" name="Google Shape;183;p21:notes"/>
          <p:cNvSpPr txBox="1">
            <a:spLocks noGrp="1"/>
          </p:cNvSpPr>
          <p:nvPr>
            <p:ph type="body" idx="1"/>
          </p:nvPr>
        </p:nvSpPr>
        <p:spPr>
          <a:xfrm>
            <a:off x="685801" y="4400556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84" name="Google Shape;184;p21:notes"/>
          <p:cNvSpPr txBox="1">
            <a:spLocks noGrp="1"/>
          </p:cNvSpPr>
          <p:nvPr>
            <p:ph type="sldNum" idx="12"/>
          </p:nvPr>
        </p:nvSpPr>
        <p:spPr>
          <a:xfrm>
            <a:off x="3884613" y="8685225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3" name="Google Shape;193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9" name="Google Shape;199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5" name="Google Shape;205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7" name="Google Shape;217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0" name="Google Shape;8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https://usaidlearninglab.org/lab-notes/learning-agendas-five-most-important-things-you-need-know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" name="Google Shape;9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0" name="Google Shape;110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8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8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37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7" name="Google Shape;47;p3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38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0" name="Google Shape;50;p38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1" name="Google Shape;51;p3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3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ntent">
  <p:cSld name="One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9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9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6195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  <a:defRPr sz="2100"/>
            </a:lvl1pPr>
            <a:lvl2pPr marL="914400" lvl="1" indent="-3429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 sz="1800"/>
            </a:lvl2pPr>
            <a:lvl3pPr marL="1371600" lvl="2" indent="-32385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Char char="■"/>
              <a:defRPr sz="1500"/>
            </a:lvl3pPr>
            <a:lvl4pPr marL="1828800" lvl="3" indent="-3175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400"/>
            </a:lvl4pPr>
            <a:lvl5pPr marL="2286000" lvl="4" indent="-3175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400"/>
            </a:lvl5pPr>
            <a:lvl6pPr marL="2743200" lvl="5" indent="-3175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1400"/>
            </a:lvl6pPr>
            <a:lvl7pPr marL="3200400" lvl="6" indent="-3175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400"/>
            </a:lvl7pPr>
            <a:lvl8pPr marL="3657600" lvl="7" indent="-3175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400"/>
            </a:lvl8pPr>
            <a:lvl9pPr marL="4114800" lvl="8" indent="-31750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 sz="1400"/>
            </a:lvl9pPr>
          </a:lstStyle>
          <a:p>
            <a:endParaRPr/>
          </a:p>
        </p:txBody>
      </p:sp>
      <p:pic>
        <p:nvPicPr>
          <p:cNvPr id="16" name="Google Shape;16;p29" descr="GENDER hand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333740" y="4728203"/>
            <a:ext cx="353171" cy="3573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p3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1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3" name="Google Shape;23;p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32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8" name="Google Shape;28;p3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3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34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4" name="Google Shape;34;p34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5" name="Google Shape;35;p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35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8" name="Google Shape;38;p3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36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2" name="Google Shape;42;p36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3" name="Google Shape;43;p36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4" name="Google Shape;44;p3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2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pp.mural.co/t/gki8162/m/gki8162/1637621217848/24bd14878217aab93f689d809f5d539cf9f808e0?sender=ube2418099f9b4413e7d7154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"/>
          <p:cNvSpPr txBox="1">
            <a:spLocks noGrp="1"/>
          </p:cNvSpPr>
          <p:nvPr>
            <p:ph type="ctrTitle"/>
          </p:nvPr>
        </p:nvSpPr>
        <p:spPr>
          <a:xfrm>
            <a:off x="617211" y="1073075"/>
            <a:ext cx="7909573" cy="19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lang="en" sz="3180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Gender and Climate Smart Agriculture: </a:t>
            </a:r>
            <a:endParaRPr sz="3180" b="1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lang="en" sz="3180" b="1" i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Co-creating a Learning Agenda</a:t>
            </a:r>
            <a:endParaRPr sz="3180" b="1" i="1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0" lvl="0" indent="0" algn="l" rtl="0">
              <a:lnSpc>
                <a:spcPct val="100000"/>
              </a:lnSpc>
              <a:spcBef>
                <a:spcPts val="450"/>
              </a:spcBef>
              <a:spcAft>
                <a:spcPts val="800"/>
              </a:spcAft>
              <a:buSzPts val="5200"/>
              <a:buNone/>
            </a:pPr>
            <a:endParaRPr sz="2000" b="1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pic>
        <p:nvPicPr>
          <p:cNvPr id="60" name="Google Shape;60;p1" descr="PPT Hills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3474510"/>
            <a:ext cx="9144002" cy="1668986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" descr="GENDER logo.eps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39251" y="24426"/>
            <a:ext cx="1465495" cy="976999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"/>
          <p:cNvSpPr txBox="1">
            <a:spLocks noGrp="1"/>
          </p:cNvSpPr>
          <p:nvPr>
            <p:ph type="body" idx="4294967295"/>
          </p:nvPr>
        </p:nvSpPr>
        <p:spPr>
          <a:xfrm>
            <a:off x="7313425" y="4880300"/>
            <a:ext cx="1607100" cy="22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SzPts val="275"/>
              <a:buNone/>
            </a:pPr>
            <a:r>
              <a:rPr lang="en" sz="950">
                <a:solidFill>
                  <a:srgbClr val="4C1130"/>
                </a:solidFill>
              </a:rPr>
              <a:t>https://gender.cgiar.org/</a:t>
            </a:r>
            <a:endParaRPr sz="950">
              <a:solidFill>
                <a:srgbClr val="4C1130"/>
              </a:solidFill>
            </a:endParaRPr>
          </a:p>
        </p:txBody>
      </p:sp>
      <p:sp>
        <p:nvSpPr>
          <p:cNvPr id="63" name="Google Shape;63;p1"/>
          <p:cNvSpPr txBox="1"/>
          <p:nvPr/>
        </p:nvSpPr>
        <p:spPr>
          <a:xfrm>
            <a:off x="3671850" y="3020375"/>
            <a:ext cx="18003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8"/>
              <a:buFont typeface="Arial"/>
              <a:buNone/>
            </a:pPr>
            <a:endParaRPr sz="1210" b="0" i="0" u="none" strike="noStrike" cap="none">
              <a:solidFill>
                <a:srgbClr val="A64D7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8"/>
              <a:buFont typeface="Arial"/>
              <a:buNone/>
            </a:pPr>
            <a:r>
              <a:rPr lang="en" sz="1210" b="1" i="0" u="none" strike="noStrike" cap="none">
                <a:solidFill>
                  <a:srgbClr val="A64D79"/>
                </a:solidFill>
                <a:latin typeface="Arial"/>
                <a:ea typeface="Arial"/>
                <a:cs typeface="Arial"/>
                <a:sym typeface="Arial"/>
              </a:rPr>
              <a:t>5-6th April</a:t>
            </a:r>
            <a:endParaRPr sz="1210" b="1" i="0" u="none" strike="noStrike" cap="none">
              <a:solidFill>
                <a:srgbClr val="A64D7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8"/>
              <a:buFont typeface="Arial"/>
              <a:buNone/>
            </a:pPr>
            <a:endParaRPr sz="1210" b="1" i="0" u="none" strike="noStrike" cap="none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8"/>
              <a:buFont typeface="Arial"/>
              <a:buNone/>
            </a:pPr>
            <a:r>
              <a:rPr lang="en" sz="1210" b="1" i="0" u="none" strike="noStrike" cap="none">
                <a:solidFill>
                  <a:srgbClr val="A64D79"/>
                </a:solidFill>
                <a:latin typeface="Arial"/>
                <a:ea typeface="Arial"/>
                <a:cs typeface="Arial"/>
                <a:sym typeface="Arial"/>
              </a:rPr>
              <a:t>ILRI, Nairobi, Kenya</a:t>
            </a:r>
            <a:endParaRPr sz="1210" b="1" i="0" u="none" strike="noStrike" cap="none">
              <a:solidFill>
                <a:srgbClr val="A64D7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0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3180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Process </a:t>
            </a:r>
            <a:endParaRPr sz="3180" b="1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sp>
        <p:nvSpPr>
          <p:cNvPr id="119" name="Google Shape;119;p10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457200" marR="0" lvl="0" indent="-377825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ts val="2350"/>
              <a:buFont typeface="Times New Roman"/>
              <a:buChar char="●"/>
            </a:pPr>
            <a:r>
              <a:rPr lang="en" sz="23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Stakeholders </a:t>
            </a:r>
            <a:r>
              <a:rPr lang="en" sz="2350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co-created a working TOC</a:t>
            </a:r>
            <a:r>
              <a:rPr lang="en" sz="23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for use specially during LA development using a human centered design. </a:t>
            </a:r>
            <a:endParaRPr sz="235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457200" marR="0" lvl="0" indent="-37782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64D79"/>
              </a:buClr>
              <a:buSzPts val="2350"/>
              <a:buFont typeface="Times New Roman"/>
              <a:buChar char="●"/>
            </a:pPr>
            <a:r>
              <a:rPr lang="en" sz="2350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Draws on existing and relevant TOCs</a:t>
            </a:r>
            <a:r>
              <a:rPr lang="en" sz="23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on CSA and gender transformative change (</a:t>
            </a: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CGIAR Research Program on Aquatic Agricultural Systems, 2012; World Bank, FAO and IFAD, 2015; Nelson &amp; Huyer, 2016; Huyer, et al., 2019; Huyer, et al., 2021</a:t>
            </a:r>
            <a:r>
              <a:rPr lang="en" sz="23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).</a:t>
            </a:r>
            <a:endParaRPr sz="235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0" lvl="0" indent="0" algn="l" rtl="0">
              <a:lnSpc>
                <a:spcPct val="115000"/>
              </a:lnSpc>
              <a:spcBef>
                <a:spcPts val="400"/>
              </a:spcBef>
              <a:spcAft>
                <a:spcPts val="1200"/>
              </a:spcAft>
              <a:buSzPts val="2100"/>
              <a:buNone/>
            </a:pPr>
            <a:endParaRPr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4875" y="0"/>
            <a:ext cx="7772551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1"/>
          <p:cNvSpPr txBox="1"/>
          <p:nvPr/>
        </p:nvSpPr>
        <p:spPr>
          <a:xfrm>
            <a:off x="7453424" y="174903"/>
            <a:ext cx="1526579" cy="392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r>
              <a:rPr lang="en" sz="1350" b="1" i="0" u="none" strike="noStrike" cap="none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Working</a:t>
            </a:r>
            <a:r>
              <a:rPr lang="en" sz="1350" b="1" i="0" u="none" strike="noStrike" cap="none">
                <a:solidFill>
                  <a:srgbClr val="A64D79"/>
                </a:solidFill>
                <a:uFill>
                  <a:noFill/>
                </a:uFill>
                <a:latin typeface="Palatino Linotype"/>
                <a:ea typeface="Palatino Linotype"/>
                <a:cs typeface="Palatino Linotype"/>
                <a:sym typeface="Palatino Linotype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" sz="1350" b="1" i="0" u="sng" strike="noStrike" cap="none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TOC</a:t>
            </a:r>
            <a:endParaRPr sz="400" b="1" i="0" u="sng" strike="noStrike" cap="none">
              <a:solidFill>
                <a:srgbClr val="000000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2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3180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Evidence Library Highlights</a:t>
            </a:r>
            <a:endParaRPr sz="3180" b="1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sp>
        <p:nvSpPr>
          <p:cNvPr id="131" name="Google Shape;131;p12"/>
          <p:cNvSpPr txBox="1">
            <a:spLocks noGrp="1"/>
          </p:cNvSpPr>
          <p:nvPr>
            <p:ph type="body" idx="1"/>
          </p:nvPr>
        </p:nvSpPr>
        <p:spPr>
          <a:xfrm>
            <a:off x="457200" y="941126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95250" lvl="0" indent="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ts val="2100"/>
              <a:buNone/>
            </a:pP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227 relevant resources published in English between 2010-2021</a:t>
            </a:r>
            <a:endParaRPr/>
          </a:p>
        </p:txBody>
      </p:sp>
      <p:pic>
        <p:nvPicPr>
          <p:cNvPr id="132" name="Google Shape;132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891050"/>
            <a:ext cx="9144001" cy="3193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3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3180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Tags and related number of resources</a:t>
            </a:r>
            <a:endParaRPr sz="3180" b="1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2397CCC-5A85-4618-A920-82F7DDA5BA5D}"/>
              </a:ext>
            </a:extLst>
          </p:cNvPr>
          <p:cNvGrpSpPr/>
          <p:nvPr/>
        </p:nvGrpSpPr>
        <p:grpSpPr>
          <a:xfrm>
            <a:off x="1636700" y="1225100"/>
            <a:ext cx="5694293" cy="3816000"/>
            <a:chOff x="1636700" y="1225100"/>
            <a:chExt cx="5694293" cy="381600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C14AA859-EE84-4938-B7D0-BE8F22BD4D15}"/>
                </a:ext>
              </a:extLst>
            </p:cNvPr>
            <p:cNvGrpSpPr/>
            <p:nvPr/>
          </p:nvGrpSpPr>
          <p:grpSpPr>
            <a:xfrm>
              <a:off x="1636700" y="1225100"/>
              <a:ext cx="5694293" cy="3816000"/>
              <a:chOff x="1636700" y="1225100"/>
              <a:chExt cx="5694293" cy="3816000"/>
            </a:xfrm>
          </p:grpSpPr>
          <p:pic>
            <p:nvPicPr>
              <p:cNvPr id="138" name="Google Shape;138;p13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1636700" y="1225100"/>
                <a:ext cx="5694293" cy="3816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51FBBDE3-3693-460D-B4F1-90B83E0D41AE}"/>
                  </a:ext>
                </a:extLst>
              </p:cNvPr>
              <p:cNvSpPr/>
              <p:nvPr/>
            </p:nvSpPr>
            <p:spPr>
              <a:xfrm>
                <a:off x="1669002" y="1225118"/>
                <a:ext cx="2902998" cy="13466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pic>
          <p:nvPicPr>
            <p:cNvPr id="10" name="Google Shape;138;p13">
              <a:extLst>
                <a:ext uri="{FF2B5EF4-FFF2-40B4-BE49-F238E27FC236}">
                  <a16:creationId xmlns:a16="http://schemas.microsoft.com/office/drawing/2014/main" id="{E6F2E7F8-A0EF-4D2A-AEDB-2719F473C0C2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l="5218" t="35289" r="55650"/>
            <a:stretch/>
          </p:blipFill>
          <p:spPr>
            <a:xfrm>
              <a:off x="1908698" y="1766606"/>
              <a:ext cx="2228296" cy="24693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71F1521-6936-4754-A243-0FDF817389A3}"/>
                </a:ext>
              </a:extLst>
            </p:cNvPr>
            <p:cNvSpPr/>
            <p:nvPr/>
          </p:nvSpPr>
          <p:spPr>
            <a:xfrm>
              <a:off x="1908698" y="4235956"/>
              <a:ext cx="2228296" cy="7015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4"/>
          <p:cNvSpPr txBox="1">
            <a:spLocks noGrp="1"/>
          </p:cNvSpPr>
          <p:nvPr>
            <p:ph type="title"/>
          </p:nvPr>
        </p:nvSpPr>
        <p:spPr>
          <a:xfrm>
            <a:off x="457200" y="4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b="1" dirty="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Highlights of Evidence Summary</a:t>
            </a:r>
            <a:endParaRPr dirty="0"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sp>
        <p:nvSpPr>
          <p:cNvPr id="144" name="Google Shape;144;p14"/>
          <p:cNvSpPr txBox="1">
            <a:spLocks noGrp="1"/>
          </p:cNvSpPr>
          <p:nvPr>
            <p:ph type="body" idx="1"/>
          </p:nvPr>
        </p:nvSpPr>
        <p:spPr>
          <a:xfrm>
            <a:off x="457200" y="857404"/>
            <a:ext cx="8229600" cy="423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fontScale="92500" lnSpcReduction="10000"/>
          </a:bodyPr>
          <a:lstStyle/>
          <a:p>
            <a:pPr marL="457200" lvl="0" indent="-331946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ct val="104999"/>
              <a:buChar char="●"/>
            </a:pPr>
            <a:r>
              <a:rPr lang="en" sz="1600" dirty="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Climate smart food systems transformation and gender equality are mutually reinforcing. </a:t>
            </a:r>
          </a:p>
          <a:p>
            <a:pPr lvl="1" indent="-331946">
              <a:spcBef>
                <a:spcPts val="400"/>
              </a:spcBef>
              <a:buClr>
                <a:srgbClr val="A64D79"/>
              </a:buClr>
              <a:buSzPct val="104999"/>
              <a:buChar char="●"/>
            </a:pPr>
            <a:r>
              <a:rPr lang="en" sz="1400" dirty="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Climate Smart Villages (CSVs) in India resulted in enhanced knowledge and capacities of women farmers and promotion of gender equality in households.  </a:t>
            </a:r>
            <a:endParaRPr sz="1400" dirty="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457200" lvl="0" indent="-327025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ct val="100000"/>
              <a:buFont typeface="Palatino Linotype"/>
              <a:buChar char="●"/>
            </a:pPr>
            <a:r>
              <a:rPr lang="en" sz="1600" dirty="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Need for multi-sector, multi-agency coordination within the region to exchange learnings and best practices. </a:t>
            </a:r>
            <a:endParaRPr sz="1600" dirty="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457200" lvl="0" indent="-327025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ct val="100000"/>
              <a:buFont typeface="Palatino Linotype"/>
              <a:buChar char="●"/>
            </a:pPr>
            <a:r>
              <a:rPr lang="en" sz="1600" dirty="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Further research needed especially to address structural inequalities and gaps in capacities for gender-responsive policymaking and practices. Gender budgeting is key. </a:t>
            </a:r>
          </a:p>
          <a:p>
            <a:pPr marL="457200" lvl="0" indent="-327025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ct val="100000"/>
              <a:buFont typeface="Palatino Linotype"/>
              <a:buChar char="●"/>
            </a:pPr>
            <a:r>
              <a:rPr lang="en" sz="1600" dirty="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GTA not well represented in the lit</a:t>
            </a:r>
            <a:r>
              <a:rPr lang="en-IN" sz="1600" dirty="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e</a:t>
            </a:r>
            <a:r>
              <a:rPr lang="en" sz="1600" dirty="0" err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rature</a:t>
            </a:r>
            <a:r>
              <a:rPr lang="en" sz="1600" dirty="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or evidence. Important to differentiate between gender transformation, gender equity and gender equality outcomes. </a:t>
            </a:r>
            <a:endParaRPr sz="1600" dirty="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457200" lvl="0" indent="-327025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ct val="100000"/>
              <a:buFont typeface="Palatino Linotype"/>
              <a:buChar char="●"/>
            </a:pPr>
            <a:r>
              <a:rPr lang="en" sz="1600" dirty="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Need for better knowledge about inter- and intra-gender differences in needs, priorities, constraints, and outcomes related to creating intersectional climate smart policies and practice.</a:t>
            </a:r>
            <a:endParaRPr sz="1600" dirty="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457200" lvl="0" indent="-327025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ct val="100000"/>
              <a:buFont typeface="Palatino Linotype"/>
              <a:buChar char="●"/>
            </a:pPr>
            <a:r>
              <a:rPr lang="en" sz="1600" dirty="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Further research needed to understand the impact of collective action and social networks as effective mechanisms for women’s empowerment and gender equality under a changing climate.</a:t>
            </a:r>
            <a:endParaRPr sz="1600" dirty="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5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3180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Learning gaps identified</a:t>
            </a:r>
            <a:endParaRPr sz="3180" b="1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pic>
        <p:nvPicPr>
          <p:cNvPr id="150" name="Google Shape;150;p15"/>
          <p:cNvPicPr preferRelativeResize="0"/>
          <p:nvPr/>
        </p:nvPicPr>
        <p:blipFill rotWithShape="1">
          <a:blip r:embed="rId3">
            <a:alphaModFix/>
          </a:blip>
          <a:srcRect l="4047" r="3118"/>
          <a:stretch/>
        </p:blipFill>
        <p:spPr>
          <a:xfrm>
            <a:off x="140625" y="1388300"/>
            <a:ext cx="8931000" cy="3355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6"/>
          <p:cNvSpPr txBox="1">
            <a:spLocks noGrp="1"/>
          </p:cNvSpPr>
          <p:nvPr>
            <p:ph type="title"/>
          </p:nvPr>
        </p:nvSpPr>
        <p:spPr>
          <a:xfrm>
            <a:off x="457200" y="105127"/>
            <a:ext cx="8229600" cy="5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8916"/>
              <a:buNone/>
            </a:pPr>
            <a:r>
              <a:rPr lang="en" sz="3180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Primary Learning Questions</a:t>
            </a:r>
            <a:endParaRPr sz="3180" b="1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pic>
        <p:nvPicPr>
          <p:cNvPr id="156" name="Google Shape;156;p16"/>
          <p:cNvPicPr preferRelativeResize="0"/>
          <p:nvPr/>
        </p:nvPicPr>
        <p:blipFill rotWithShape="1">
          <a:blip r:embed="rId3">
            <a:alphaModFix/>
          </a:blip>
          <a:srcRect l="4113" t="2787" r="7225" b="2712"/>
          <a:stretch/>
        </p:blipFill>
        <p:spPr>
          <a:xfrm>
            <a:off x="1798775" y="631925"/>
            <a:ext cx="5629650" cy="4502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7"/>
          <p:cNvSpPr txBox="1">
            <a:spLocks noGrp="1"/>
          </p:cNvSpPr>
          <p:nvPr>
            <p:ph type="title"/>
          </p:nvPr>
        </p:nvSpPr>
        <p:spPr>
          <a:xfrm>
            <a:off x="584791" y="35485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8916"/>
              <a:buNone/>
            </a:pPr>
            <a:r>
              <a:rPr lang="en" sz="3180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Prioritising Learning Questions </a:t>
            </a:r>
            <a:br>
              <a:rPr lang="en" sz="3180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r>
              <a:rPr lang="en" sz="3180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&amp; </a:t>
            </a:r>
            <a:br>
              <a:rPr lang="en" sz="3180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r>
              <a:rPr lang="en" sz="3180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Identifying Learning Activities and Outputs </a:t>
            </a:r>
            <a:endParaRPr sz="3180" b="1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pic>
        <p:nvPicPr>
          <p:cNvPr id="162" name="Google Shape;162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42775" y="1714625"/>
            <a:ext cx="5525050" cy="2866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8"/>
          <p:cNvSpPr txBox="1">
            <a:spLocks noGrp="1"/>
          </p:cNvSpPr>
          <p:nvPr>
            <p:ph type="title"/>
          </p:nvPr>
        </p:nvSpPr>
        <p:spPr>
          <a:xfrm>
            <a:off x="584791" y="35485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3180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4 Break Out Groups – The Task</a:t>
            </a:r>
            <a:endParaRPr sz="3180" b="1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sp>
        <p:nvSpPr>
          <p:cNvPr id="168" name="Google Shape;168;p18"/>
          <p:cNvSpPr txBox="1">
            <a:spLocks noGrp="1"/>
          </p:cNvSpPr>
          <p:nvPr>
            <p:ph type="body" idx="1"/>
          </p:nvPr>
        </p:nvSpPr>
        <p:spPr>
          <a:xfrm>
            <a:off x="457200" y="1103104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457200" marR="0" lvl="0" indent="-36195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ts val="2100"/>
              <a:buChar char="●"/>
            </a:pP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Review the primary and secondary learning questions developed and prioritise them based on their relevance and importance. </a:t>
            </a:r>
            <a:endParaRPr sz="20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457200" marR="0" lvl="0" indent="-36195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ts val="2100"/>
              <a:buChar char="●"/>
            </a:pP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Drop those that are not relevant, add any that might be missing, reframe as required to make them sharper.</a:t>
            </a:r>
            <a:endParaRPr sz="20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457200" marR="0" lvl="0" indent="-36195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ts val="2100"/>
              <a:buChar char="●"/>
            </a:pP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Rank the final secondary questions you have in order of priority. </a:t>
            </a:r>
            <a:endParaRPr sz="20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457200" marR="0" lvl="0" indent="-36195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ts val="2100"/>
              <a:buChar char="●"/>
            </a:pP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For the final learning questions, identify learning activities that you think would be most effective in answering the questions and what outputs would be envisaged.</a:t>
            </a:r>
            <a:endParaRPr sz="20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9"/>
          <p:cNvSpPr txBox="1">
            <a:spLocks noGrp="1"/>
          </p:cNvSpPr>
          <p:nvPr>
            <p:ph type="title"/>
          </p:nvPr>
        </p:nvSpPr>
        <p:spPr>
          <a:xfrm>
            <a:off x="584791" y="35485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3180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4 Break Out Groups – Process </a:t>
            </a:r>
            <a:endParaRPr sz="3180" b="1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sp>
        <p:nvSpPr>
          <p:cNvPr id="174" name="Google Shape;174;p19"/>
          <p:cNvSpPr txBox="1">
            <a:spLocks noGrp="1"/>
          </p:cNvSpPr>
          <p:nvPr>
            <p:ph type="body" idx="1"/>
          </p:nvPr>
        </p:nvSpPr>
        <p:spPr>
          <a:xfrm>
            <a:off x="457200" y="1103104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457200" marR="0" lvl="0" indent="-36195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ts val="2100"/>
              <a:buChar char="●"/>
            </a:pP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In your groups, assign a facilitator, note taker and a presenter</a:t>
            </a:r>
            <a:endParaRPr sz="20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457200" marR="0" lvl="0" indent="-36195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ts val="2100"/>
              <a:buChar char="●"/>
            </a:pP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Use flip charts or laptops as convenient to record the changes and choices and to use for presentation.</a:t>
            </a:r>
            <a:endParaRPr sz="20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457200" marR="0" lvl="0" indent="-36195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ts val="2100"/>
              <a:buChar char="●"/>
            </a:pP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The note taker should capture detailed notes (in a word document) capturing the discussion and decisions and share with facilitators after the session. </a:t>
            </a:r>
            <a:endParaRPr sz="20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457200" marR="0" lvl="0" indent="-36195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ts val="2100"/>
              <a:buChar char="●"/>
            </a:pP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Present in the Plenary Session</a:t>
            </a:r>
            <a:endParaRPr sz="20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"/>
          <p:cNvSpPr txBox="1">
            <a:spLocks noGrp="1"/>
          </p:cNvSpPr>
          <p:nvPr>
            <p:ph type="title"/>
          </p:nvPr>
        </p:nvSpPr>
        <p:spPr>
          <a:xfrm>
            <a:off x="200025" y="205975"/>
            <a:ext cx="5007900" cy="8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8916"/>
              <a:buNone/>
            </a:pPr>
            <a:r>
              <a:rPr lang="en" sz="3180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What is a Learning Agenda?</a:t>
            </a:r>
            <a:endParaRPr sz="3180" b="1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sp>
        <p:nvSpPr>
          <p:cNvPr id="69" name="Google Shape;69;p2"/>
          <p:cNvSpPr txBox="1">
            <a:spLocks noGrp="1"/>
          </p:cNvSpPr>
          <p:nvPr>
            <p:ph type="body" idx="1"/>
          </p:nvPr>
        </p:nvSpPr>
        <p:spPr>
          <a:xfrm>
            <a:off x="457200" y="1113050"/>
            <a:ext cx="3625500" cy="357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342900" lvl="0" indent="-3429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942092"/>
              </a:buClr>
              <a:buSzPts val="1200"/>
              <a:buChar char="●"/>
            </a:pPr>
            <a:r>
              <a:rPr lang="en" sz="1600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A set of questions</a:t>
            </a:r>
            <a:r>
              <a:rPr lang="en" sz="16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, </a:t>
            </a:r>
            <a:r>
              <a:rPr lang="en" sz="1600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planned activities and products </a:t>
            </a:r>
            <a:r>
              <a:rPr lang="en" sz="16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that facilitate learning and decision making within an organization or project/programme around a specific theme. </a:t>
            </a:r>
            <a:endParaRPr/>
          </a:p>
          <a:p>
            <a:pPr marL="342900" lvl="0" indent="-3429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942092"/>
              </a:buClr>
              <a:buSzPts val="1200"/>
              <a:buChar char="●"/>
            </a:pPr>
            <a:r>
              <a:rPr lang="en" sz="1600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A coordination tool </a:t>
            </a:r>
            <a:r>
              <a:rPr lang="en" sz="16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for </a:t>
            </a:r>
            <a:r>
              <a:rPr lang="en" sz="1600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identifying knowledge gaps </a:t>
            </a:r>
            <a:r>
              <a:rPr lang="en" sz="16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and </a:t>
            </a:r>
            <a:r>
              <a:rPr lang="en" sz="1600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answers </a:t>
            </a:r>
            <a:r>
              <a:rPr lang="en" sz="16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a range of </a:t>
            </a:r>
            <a:r>
              <a:rPr lang="en" sz="1600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priority questions </a:t>
            </a:r>
            <a:r>
              <a:rPr lang="en" sz="16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within a given budget and timeframes.</a:t>
            </a:r>
            <a:endParaRPr sz="2000"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sz="2600"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2100"/>
              <a:buNone/>
            </a:pPr>
            <a:endParaRPr sz="2600"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pic>
        <p:nvPicPr>
          <p:cNvPr id="70" name="Google Shape;70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58875" y="1028575"/>
            <a:ext cx="4206525" cy="332865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2"/>
          <p:cNvSpPr txBox="1"/>
          <p:nvPr/>
        </p:nvSpPr>
        <p:spPr>
          <a:xfrm>
            <a:off x="8015275" y="4415150"/>
            <a:ext cx="8334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Source: USAID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0"/>
          <p:cNvSpPr txBox="1">
            <a:spLocks noGrp="1"/>
          </p:cNvSpPr>
          <p:nvPr>
            <p:ph type="title"/>
          </p:nvPr>
        </p:nvSpPr>
        <p:spPr>
          <a:xfrm>
            <a:off x="311700" y="1835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4025"/>
              <a:buFont typeface="Arial"/>
              <a:buNone/>
            </a:pPr>
            <a:r>
              <a:rPr lang="en" sz="3180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Groups</a:t>
            </a:r>
            <a:endParaRPr sz="3180" b="1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pic>
        <p:nvPicPr>
          <p:cNvPr id="180" name="Google Shape;18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20500" y="847600"/>
            <a:ext cx="6599625" cy="4295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1"/>
          <p:cNvSpPr txBox="1">
            <a:spLocks noGrp="1"/>
          </p:cNvSpPr>
          <p:nvPr>
            <p:ph type="ctrTitle"/>
          </p:nvPr>
        </p:nvSpPr>
        <p:spPr>
          <a:xfrm>
            <a:off x="617211" y="1073075"/>
            <a:ext cx="7909573" cy="19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lang="en" sz="3180" b="1" dirty="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Gender and Climate Smart Agriculture: </a:t>
            </a:r>
            <a:endParaRPr sz="3180" b="1" dirty="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lang="en" sz="3180" b="1" i="1" dirty="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Co-creating a Learning Agenda</a:t>
            </a:r>
            <a:endParaRPr sz="3180" b="1" i="1" dirty="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0" lvl="0" indent="0" algn="l" rtl="0">
              <a:lnSpc>
                <a:spcPct val="100000"/>
              </a:lnSpc>
              <a:spcBef>
                <a:spcPts val="450"/>
              </a:spcBef>
              <a:spcAft>
                <a:spcPts val="800"/>
              </a:spcAft>
              <a:buSzPts val="5200"/>
              <a:buNone/>
            </a:pPr>
            <a:endParaRPr sz="2000" b="1" dirty="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pic>
        <p:nvPicPr>
          <p:cNvPr id="187" name="Google Shape;187;p21" descr="PPT Hills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3474510"/>
            <a:ext cx="9144002" cy="16689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21" descr="GENDER logo.eps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39251" y="24426"/>
            <a:ext cx="1465495" cy="976999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21"/>
          <p:cNvSpPr txBox="1">
            <a:spLocks noGrp="1"/>
          </p:cNvSpPr>
          <p:nvPr>
            <p:ph type="body" idx="4294967295"/>
          </p:nvPr>
        </p:nvSpPr>
        <p:spPr>
          <a:xfrm>
            <a:off x="7313425" y="4880300"/>
            <a:ext cx="1607100" cy="22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SzPts val="275"/>
              <a:buNone/>
            </a:pPr>
            <a:r>
              <a:rPr lang="en" sz="950">
                <a:solidFill>
                  <a:srgbClr val="4C1130"/>
                </a:solidFill>
              </a:rPr>
              <a:t>https://gender.cgiar.org/</a:t>
            </a:r>
            <a:endParaRPr sz="950">
              <a:solidFill>
                <a:srgbClr val="4C1130"/>
              </a:solidFill>
            </a:endParaRPr>
          </a:p>
        </p:txBody>
      </p:sp>
      <p:sp>
        <p:nvSpPr>
          <p:cNvPr id="190" name="Google Shape;190;p21"/>
          <p:cNvSpPr txBox="1"/>
          <p:nvPr/>
        </p:nvSpPr>
        <p:spPr>
          <a:xfrm>
            <a:off x="3671850" y="3020375"/>
            <a:ext cx="18003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8"/>
              <a:buFont typeface="Arial"/>
              <a:buNone/>
            </a:pPr>
            <a:endParaRPr sz="1210" b="0" i="0" u="none" strike="noStrike" cap="none">
              <a:solidFill>
                <a:srgbClr val="A64D7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8"/>
              <a:buFont typeface="Arial"/>
              <a:buNone/>
            </a:pPr>
            <a:r>
              <a:rPr lang="en" sz="1210" b="1" i="0" u="none" strike="noStrike" cap="none">
                <a:solidFill>
                  <a:srgbClr val="A64D79"/>
                </a:solidFill>
                <a:latin typeface="Arial"/>
                <a:ea typeface="Arial"/>
                <a:cs typeface="Arial"/>
                <a:sym typeface="Arial"/>
              </a:rPr>
              <a:t>6th April</a:t>
            </a:r>
            <a:endParaRPr sz="1210" b="1" i="0" u="none" strike="noStrike" cap="none">
              <a:solidFill>
                <a:srgbClr val="A64D7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8"/>
              <a:buFont typeface="Arial"/>
              <a:buNone/>
            </a:pPr>
            <a:endParaRPr sz="1210" b="1" i="0" u="none" strike="noStrike" cap="none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8"/>
              <a:buFont typeface="Arial"/>
              <a:buNone/>
            </a:pPr>
            <a:r>
              <a:rPr lang="en" sz="1210" b="1" i="0" u="none" strike="noStrike" cap="none">
                <a:solidFill>
                  <a:srgbClr val="A64D79"/>
                </a:solidFill>
                <a:latin typeface="Arial"/>
                <a:ea typeface="Arial"/>
                <a:cs typeface="Arial"/>
                <a:sym typeface="Arial"/>
              </a:rPr>
              <a:t>ILRI, Nairobi, Kenya</a:t>
            </a:r>
            <a:endParaRPr sz="1210" b="1" i="0" u="none" strike="noStrike" cap="none">
              <a:solidFill>
                <a:srgbClr val="A64D7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2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8916"/>
              <a:buNone/>
            </a:pPr>
            <a:r>
              <a:rPr lang="en" sz="3180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Identification of Capacity Needs and Activities</a:t>
            </a:r>
            <a:endParaRPr sz="3180" b="1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pic>
        <p:nvPicPr>
          <p:cNvPr id="196" name="Google Shape;196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61002" y="1556000"/>
            <a:ext cx="5067426" cy="338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3"/>
          <p:cNvSpPr txBox="1">
            <a:spLocks noGrp="1"/>
          </p:cNvSpPr>
          <p:nvPr>
            <p:ph type="title"/>
          </p:nvPr>
        </p:nvSpPr>
        <p:spPr>
          <a:xfrm>
            <a:off x="584791" y="35485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3180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4 Break Out Groups – The Task</a:t>
            </a:r>
            <a:endParaRPr sz="3180" b="1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sp>
        <p:nvSpPr>
          <p:cNvPr id="202" name="Google Shape;202;p23"/>
          <p:cNvSpPr txBox="1">
            <a:spLocks noGrp="1"/>
          </p:cNvSpPr>
          <p:nvPr>
            <p:ph type="body" idx="1"/>
          </p:nvPr>
        </p:nvSpPr>
        <p:spPr>
          <a:xfrm>
            <a:off x="457200" y="1103104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457200" lvl="0" indent="-2286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/>
          </a:p>
          <a:p>
            <a:pPr marL="457200" marR="0" lvl="0" indent="-36195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ts val="2100"/>
              <a:buChar char="●"/>
            </a:pP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For the prioritized learning questions and activities, identify if any capacity gaps exist (CG and its partners) that would hinder their implementation.</a:t>
            </a:r>
            <a:endParaRPr sz="20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457200" marR="0" lvl="0" indent="-36195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ts val="2100"/>
              <a:buChar char="●"/>
            </a:pP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Identify relevant and effective capacity development activities that would help fill these gaps.</a:t>
            </a:r>
            <a:endParaRPr sz="20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4"/>
          <p:cNvSpPr txBox="1">
            <a:spLocks noGrp="1"/>
          </p:cNvSpPr>
          <p:nvPr>
            <p:ph type="title"/>
          </p:nvPr>
        </p:nvSpPr>
        <p:spPr>
          <a:xfrm>
            <a:off x="584791" y="35485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3180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4 Break Out Groups – Process </a:t>
            </a:r>
            <a:endParaRPr sz="3180" b="1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sp>
        <p:nvSpPr>
          <p:cNvPr id="208" name="Google Shape;208;p24"/>
          <p:cNvSpPr txBox="1">
            <a:spLocks noGrp="1"/>
          </p:cNvSpPr>
          <p:nvPr>
            <p:ph type="body" idx="1"/>
          </p:nvPr>
        </p:nvSpPr>
        <p:spPr>
          <a:xfrm>
            <a:off x="457200" y="1103104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457200" marR="0" lvl="0" indent="-36195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ts val="2100"/>
              <a:buChar char="●"/>
            </a:pP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In your groups, assign a facilitator, note taker and a presenter</a:t>
            </a:r>
            <a:endParaRPr sz="20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457200" marR="0" lvl="0" indent="-36195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ts val="2100"/>
              <a:buChar char="●"/>
            </a:pP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Use flip charts or laptops as convenient to record the changes and choices and to use for presentation.</a:t>
            </a:r>
            <a:endParaRPr sz="20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457200" marR="0" lvl="0" indent="-36195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ts val="2100"/>
              <a:buChar char="●"/>
            </a:pP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The note taker should capture detailed notes (in a word document) capturing the discussion and decisions and share with facilitators after the session. </a:t>
            </a:r>
            <a:endParaRPr sz="20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457200" marR="0" lvl="0" indent="-36195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ts val="2100"/>
              <a:buChar char="●"/>
            </a:pP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Present in the Plenary Session</a:t>
            </a:r>
            <a:endParaRPr sz="20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5"/>
          <p:cNvSpPr txBox="1">
            <a:spLocks noGrp="1"/>
          </p:cNvSpPr>
          <p:nvPr>
            <p:ph type="title"/>
          </p:nvPr>
        </p:nvSpPr>
        <p:spPr>
          <a:xfrm>
            <a:off x="311700" y="1800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97833"/>
              <a:buNone/>
            </a:pPr>
            <a:r>
              <a:rPr lang="en" sz="3180" b="1" dirty="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Groups</a:t>
            </a:r>
            <a:endParaRPr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7518C90-46C6-4BBA-960F-24105EA0FEC8}"/>
              </a:ext>
            </a:extLst>
          </p:cNvPr>
          <p:cNvSpPr/>
          <p:nvPr/>
        </p:nvSpPr>
        <p:spPr>
          <a:xfrm>
            <a:off x="2015999" y="936000"/>
            <a:ext cx="2106001" cy="1519200"/>
          </a:xfrm>
          <a:prstGeom prst="roundRect">
            <a:avLst/>
          </a:prstGeom>
          <a:solidFill>
            <a:srgbClr val="CA6ACC"/>
          </a:solidFill>
          <a:ln>
            <a:solidFill>
              <a:srgbClr val="CA6A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tx1"/>
                </a:solidFill>
                <a:latin typeface="Palatino Linotype"/>
              </a:rPr>
              <a:t>Group 1</a:t>
            </a:r>
          </a:p>
          <a:p>
            <a:pPr algn="ctr"/>
            <a:endParaRPr lang="en-US" sz="1300" b="1" dirty="0">
              <a:solidFill>
                <a:schemeClr val="tx1"/>
              </a:solidFill>
              <a:latin typeface="Palatino Linotype"/>
            </a:endParaRPr>
          </a:p>
          <a:p>
            <a:pPr algn="ctr"/>
            <a:r>
              <a:rPr lang="en-US" sz="1300" dirty="0">
                <a:solidFill>
                  <a:schemeClr val="tx1"/>
                </a:solidFill>
                <a:latin typeface="Palatino Linotype"/>
              </a:rPr>
              <a:t>Sophia</a:t>
            </a:r>
          </a:p>
          <a:p>
            <a:pPr algn="ctr"/>
            <a:r>
              <a:rPr lang="en-US" sz="1300" dirty="0" err="1">
                <a:solidFill>
                  <a:schemeClr val="tx1"/>
                </a:solidFill>
                <a:latin typeface="Palatino Linotype"/>
              </a:rPr>
              <a:t>Everisto</a:t>
            </a:r>
            <a:endParaRPr lang="en-US" sz="1300" dirty="0">
              <a:solidFill>
                <a:schemeClr val="tx1"/>
              </a:solidFill>
              <a:latin typeface="Palatino Linotype"/>
            </a:endParaRPr>
          </a:p>
          <a:p>
            <a:pPr algn="ctr"/>
            <a:r>
              <a:rPr lang="en-US" sz="1300" dirty="0">
                <a:solidFill>
                  <a:schemeClr val="tx1"/>
                </a:solidFill>
                <a:latin typeface="Palatino Linotype"/>
              </a:rPr>
              <a:t>Nancy</a:t>
            </a:r>
          </a:p>
          <a:p>
            <a:pPr algn="ctr"/>
            <a:r>
              <a:rPr lang="en-US" sz="1300" dirty="0">
                <a:solidFill>
                  <a:schemeClr val="tx1"/>
                </a:solidFill>
                <a:latin typeface="Palatino Linotype"/>
              </a:rPr>
              <a:t>Linda</a:t>
            </a:r>
          </a:p>
          <a:p>
            <a:pPr algn="ctr"/>
            <a:r>
              <a:rPr lang="en-US" sz="1300" dirty="0">
                <a:solidFill>
                  <a:schemeClr val="tx1"/>
                </a:solidFill>
                <a:latin typeface="Palatino Linotype"/>
              </a:rPr>
              <a:t>Marianne</a:t>
            </a:r>
            <a:endParaRPr lang="en-IN" sz="1300" dirty="0">
              <a:solidFill>
                <a:schemeClr val="tx1"/>
              </a:solidFill>
              <a:latin typeface="Palatino Linotype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BF13413-3E4C-4085-9E30-FD59BF7C66E1}"/>
              </a:ext>
            </a:extLst>
          </p:cNvPr>
          <p:cNvSpPr/>
          <p:nvPr/>
        </p:nvSpPr>
        <p:spPr>
          <a:xfrm>
            <a:off x="5022000" y="2974800"/>
            <a:ext cx="1980000" cy="1418400"/>
          </a:xfrm>
          <a:prstGeom prst="roundRect">
            <a:avLst/>
          </a:prstGeom>
          <a:solidFill>
            <a:srgbClr val="CA6ACC"/>
          </a:solidFill>
          <a:ln>
            <a:solidFill>
              <a:srgbClr val="CA6A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tx1"/>
                </a:solidFill>
                <a:latin typeface="Palatino Linotype"/>
              </a:rPr>
              <a:t>Group 4</a:t>
            </a:r>
            <a:endParaRPr lang="en-US" sz="1200" b="1" dirty="0">
              <a:solidFill>
                <a:schemeClr val="tx1"/>
              </a:solidFill>
              <a:latin typeface="Palatino Linotype"/>
            </a:endParaRPr>
          </a:p>
          <a:p>
            <a:pPr algn="ctr"/>
            <a:endParaRPr lang="en-US" sz="1200" dirty="0">
              <a:solidFill>
                <a:schemeClr val="tx1"/>
              </a:solidFill>
              <a:latin typeface="Palatino Linotype"/>
            </a:endParaRPr>
          </a:p>
          <a:p>
            <a:pPr algn="ctr"/>
            <a:r>
              <a:rPr lang="en-US" sz="1200" dirty="0" err="1">
                <a:solidFill>
                  <a:schemeClr val="tx1"/>
                </a:solidFill>
                <a:latin typeface="Palatino Linotype"/>
              </a:rPr>
              <a:t>Nicoline</a:t>
            </a:r>
            <a:endParaRPr lang="en-US" sz="1200" dirty="0">
              <a:solidFill>
                <a:schemeClr val="tx1"/>
              </a:solidFill>
              <a:latin typeface="Palatino Linotype"/>
            </a:endParaRP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Palatino Linotype"/>
              </a:rPr>
              <a:t>Evaline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Palatino Linotype"/>
              </a:rPr>
              <a:t>Faith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Palatino Linotype"/>
              </a:rPr>
              <a:t>Avni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Palatino Linotype"/>
              </a:rPr>
              <a:t>Harriet</a:t>
            </a:r>
            <a:endParaRPr lang="en-IN" sz="1200" dirty="0">
              <a:solidFill>
                <a:schemeClr val="tx1"/>
              </a:solidFill>
              <a:latin typeface="Palatino Linotype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F9A56AB-15CD-484B-B04B-6B7C42BE8EFC}"/>
              </a:ext>
            </a:extLst>
          </p:cNvPr>
          <p:cNvSpPr/>
          <p:nvPr/>
        </p:nvSpPr>
        <p:spPr>
          <a:xfrm>
            <a:off x="2078999" y="2974800"/>
            <a:ext cx="1980000" cy="1418400"/>
          </a:xfrm>
          <a:prstGeom prst="roundRect">
            <a:avLst/>
          </a:prstGeom>
          <a:solidFill>
            <a:srgbClr val="CA6ACC"/>
          </a:solidFill>
          <a:ln>
            <a:solidFill>
              <a:srgbClr val="CA6A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tx1"/>
                </a:solidFill>
                <a:latin typeface="Palatino Linotype"/>
              </a:rPr>
              <a:t>Group 3</a:t>
            </a:r>
          </a:p>
          <a:p>
            <a:pPr algn="ctr"/>
            <a:endParaRPr lang="en-US" sz="1300" dirty="0">
              <a:solidFill>
                <a:schemeClr val="tx1"/>
              </a:solidFill>
              <a:latin typeface="Palatino Linotype"/>
            </a:endParaRPr>
          </a:p>
          <a:p>
            <a:pPr algn="ctr"/>
            <a:r>
              <a:rPr lang="en-US" sz="1300" dirty="0">
                <a:solidFill>
                  <a:schemeClr val="tx1"/>
                </a:solidFill>
                <a:latin typeface="Palatino Linotype"/>
              </a:rPr>
              <a:t>Renee</a:t>
            </a:r>
          </a:p>
          <a:p>
            <a:pPr algn="ctr"/>
            <a:r>
              <a:rPr lang="en-US" sz="1300" dirty="0">
                <a:solidFill>
                  <a:schemeClr val="tx1"/>
                </a:solidFill>
                <a:latin typeface="Palatino Linotype"/>
              </a:rPr>
              <a:t>Eileen</a:t>
            </a:r>
          </a:p>
          <a:p>
            <a:pPr algn="ctr"/>
            <a:r>
              <a:rPr lang="en-US" sz="1300" dirty="0">
                <a:solidFill>
                  <a:schemeClr val="tx1"/>
                </a:solidFill>
                <a:latin typeface="Palatino Linotype"/>
              </a:rPr>
              <a:t>Caroline</a:t>
            </a:r>
          </a:p>
          <a:p>
            <a:pPr algn="ctr"/>
            <a:r>
              <a:rPr lang="en-US" sz="1300" dirty="0">
                <a:solidFill>
                  <a:schemeClr val="tx1"/>
                </a:solidFill>
                <a:latin typeface="Palatino Linotype"/>
              </a:rPr>
              <a:t>Vivian</a:t>
            </a:r>
            <a:endParaRPr lang="en-IN" sz="1300" dirty="0">
              <a:solidFill>
                <a:schemeClr val="tx1"/>
              </a:solidFill>
              <a:latin typeface="Palatino Linotype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AFA6490-B414-408A-A84E-677FCDD40D45}"/>
              </a:ext>
            </a:extLst>
          </p:cNvPr>
          <p:cNvSpPr/>
          <p:nvPr/>
        </p:nvSpPr>
        <p:spPr>
          <a:xfrm>
            <a:off x="5022000" y="936000"/>
            <a:ext cx="1980000" cy="1519200"/>
          </a:xfrm>
          <a:prstGeom prst="roundRect">
            <a:avLst/>
          </a:prstGeom>
          <a:solidFill>
            <a:srgbClr val="CA6ACC"/>
          </a:solidFill>
          <a:ln>
            <a:solidFill>
              <a:srgbClr val="CA6A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tx1"/>
                </a:solidFill>
                <a:latin typeface="Palatino Linotype"/>
              </a:rPr>
              <a:t>Group 2 </a:t>
            </a:r>
          </a:p>
          <a:p>
            <a:pPr algn="ctr"/>
            <a:endParaRPr lang="en-US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300" dirty="0" err="1">
                <a:solidFill>
                  <a:schemeClr val="tx1"/>
                </a:solidFill>
                <a:latin typeface="Palatino Linotype"/>
              </a:rPr>
              <a:t>Netsayi</a:t>
            </a:r>
            <a:endParaRPr lang="en-US" sz="1300" dirty="0">
              <a:solidFill>
                <a:schemeClr val="tx1"/>
              </a:solidFill>
              <a:latin typeface="Palatino Linotype"/>
            </a:endParaRPr>
          </a:p>
          <a:p>
            <a:pPr algn="ctr"/>
            <a:r>
              <a:rPr lang="en-US" sz="1300" dirty="0">
                <a:solidFill>
                  <a:schemeClr val="tx1"/>
                </a:solidFill>
                <a:latin typeface="Palatino Linotype"/>
              </a:rPr>
              <a:t>Esther</a:t>
            </a:r>
          </a:p>
          <a:p>
            <a:pPr algn="ctr"/>
            <a:r>
              <a:rPr lang="en-US" sz="1300" dirty="0" err="1">
                <a:solidFill>
                  <a:schemeClr val="tx1"/>
                </a:solidFill>
                <a:latin typeface="Palatino Linotype"/>
              </a:rPr>
              <a:t>Ranjitha</a:t>
            </a:r>
            <a:endParaRPr lang="en-US" sz="1300" dirty="0">
              <a:solidFill>
                <a:schemeClr val="tx1"/>
              </a:solidFill>
              <a:latin typeface="Palatino Linotype"/>
            </a:endParaRPr>
          </a:p>
          <a:p>
            <a:pPr algn="ctr"/>
            <a:r>
              <a:rPr lang="en-US" sz="1300" dirty="0" err="1">
                <a:solidFill>
                  <a:schemeClr val="tx1"/>
                </a:solidFill>
                <a:latin typeface="Palatino Linotype"/>
              </a:rPr>
              <a:t>Kanokwan</a:t>
            </a:r>
            <a:endParaRPr lang="en-IN" sz="1300" dirty="0">
              <a:solidFill>
                <a:schemeClr val="tx1"/>
              </a:solidFill>
              <a:latin typeface="Palatino Linotype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6"/>
          <p:cNvSpPr txBox="1">
            <a:spLocks noGrp="1"/>
          </p:cNvSpPr>
          <p:nvPr>
            <p:ph type="title"/>
          </p:nvPr>
        </p:nvSpPr>
        <p:spPr>
          <a:xfrm>
            <a:off x="457199" y="53558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2000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Identifying Effective Communication Products and Strategies</a:t>
            </a:r>
            <a:endParaRPr sz="2000" b="1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pic>
        <p:nvPicPr>
          <p:cNvPr id="220" name="Google Shape;220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08561" y="1701209"/>
            <a:ext cx="4526877" cy="27353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Learning Activities</a:t>
            </a:r>
            <a:endParaRPr/>
          </a:p>
        </p:txBody>
      </p:sp>
      <p:sp>
        <p:nvSpPr>
          <p:cNvPr id="77" name="Google Shape;77;p3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fontScale="92500" lnSpcReduction="20000"/>
          </a:bodyPr>
          <a:lstStyle/>
          <a:p>
            <a:pPr marL="342900" marR="0" lvl="0" indent="-3429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942092"/>
              </a:buClr>
              <a:buSzPts val="1200"/>
              <a:buChar char="●"/>
            </a:pPr>
            <a:r>
              <a:rPr lang="en" sz="1600" dirty="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Systematic and Scoping Reviews</a:t>
            </a:r>
            <a:endParaRPr sz="1600" dirty="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342900" marR="0" lvl="0" indent="-3429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942092"/>
              </a:buClr>
              <a:buSzPts val="1200"/>
              <a:buChar char="●"/>
            </a:pPr>
            <a:r>
              <a:rPr lang="en" sz="1600" dirty="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Outcome and Impact evaluation </a:t>
            </a:r>
            <a:endParaRPr sz="1600" dirty="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342900" marR="0" lvl="0" indent="-3429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942092"/>
              </a:buClr>
              <a:buSzPts val="1200"/>
              <a:buChar char="●"/>
            </a:pPr>
            <a:r>
              <a:rPr lang="en" sz="1600" dirty="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Mixed methods Research Studies</a:t>
            </a:r>
            <a:endParaRPr sz="1600" dirty="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342900" marR="0" lvl="0" indent="-3429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942092"/>
              </a:buClr>
              <a:buSzPts val="1200"/>
              <a:buChar char="●"/>
            </a:pPr>
            <a:r>
              <a:rPr lang="en" sz="1600" dirty="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Action Research</a:t>
            </a:r>
            <a:endParaRPr sz="1600" dirty="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342900" marR="0" lvl="0" indent="-3429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942092"/>
              </a:buClr>
              <a:buSzPts val="1200"/>
              <a:buChar char="●"/>
            </a:pPr>
            <a:r>
              <a:rPr lang="en" sz="1600" dirty="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Situational analysis</a:t>
            </a:r>
            <a:endParaRPr sz="1600" dirty="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342900" marR="0" lvl="0" indent="-3429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942092"/>
              </a:buClr>
              <a:buSzPts val="1200"/>
              <a:buChar char="●"/>
            </a:pPr>
            <a:r>
              <a:rPr lang="en" sz="1600" dirty="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Case studies </a:t>
            </a:r>
            <a:endParaRPr sz="1600" dirty="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342900" marR="0" lvl="0" indent="-3429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942092"/>
              </a:buClr>
              <a:buSzPts val="1200"/>
              <a:buChar char="●"/>
            </a:pPr>
            <a:r>
              <a:rPr lang="en" sz="1600" dirty="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Training workshops</a:t>
            </a:r>
            <a:endParaRPr sz="1600" dirty="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342900" marR="0" lvl="0" indent="-3429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942092"/>
              </a:buClr>
              <a:buSzPts val="1200"/>
              <a:buChar char="●"/>
            </a:pPr>
            <a:r>
              <a:rPr lang="en" sz="1600" dirty="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Reflection and Learning Sessions</a:t>
            </a:r>
            <a:endParaRPr sz="1600" dirty="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342900" marR="0" lvl="0" indent="-3429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942092"/>
              </a:buClr>
              <a:buSzPts val="1200"/>
              <a:buChar char="●"/>
            </a:pPr>
            <a:r>
              <a:rPr lang="en" sz="1600" dirty="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Peer and learning exchange</a:t>
            </a:r>
            <a:endParaRPr sz="1600" dirty="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342900" marR="0" lvl="0" indent="-3429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942092"/>
              </a:buClr>
              <a:buSzPts val="1200"/>
              <a:buChar char="●"/>
            </a:pPr>
            <a:r>
              <a:rPr lang="en" sz="1600" dirty="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Communities of practice</a:t>
            </a:r>
          </a:p>
          <a:p>
            <a:pPr marL="342900" marR="0" lvl="0" indent="-3429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942092"/>
              </a:buClr>
              <a:buSzPts val="1200"/>
              <a:buChar char="●"/>
            </a:pPr>
            <a:r>
              <a:rPr lang="en" sz="1600" dirty="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………..</a:t>
            </a:r>
          </a:p>
          <a:p>
            <a:pPr marL="342900" marR="0" lvl="0" indent="-3429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942092"/>
              </a:buClr>
              <a:buSzPts val="1200"/>
              <a:buChar char="●"/>
            </a:pPr>
            <a:r>
              <a:rPr lang="en" sz="1600" dirty="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………..</a:t>
            </a:r>
            <a:endParaRPr sz="1600" dirty="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4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2400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Why a Learning Agenda on CSA and Gender?</a:t>
            </a:r>
            <a:endParaRPr sz="2400" b="1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sp>
        <p:nvSpPr>
          <p:cNvPr id="83" name="Google Shape;83;p4"/>
          <p:cNvSpPr txBox="1">
            <a:spLocks noGrp="1"/>
          </p:cNvSpPr>
          <p:nvPr>
            <p:ph type="body" idx="1"/>
          </p:nvPr>
        </p:nvSpPr>
        <p:spPr>
          <a:xfrm>
            <a:off x="337127" y="960005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lnSpcReduction="10000"/>
          </a:bodyPr>
          <a:lstStyle/>
          <a:p>
            <a:pPr marL="111125" lvl="0" indent="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ts val="1850"/>
              <a:buNone/>
            </a:pPr>
            <a:r>
              <a:rPr lang="en" sz="18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Inform a </a:t>
            </a:r>
            <a:r>
              <a:rPr lang="en" sz="1850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six-year gender research</a:t>
            </a:r>
            <a:r>
              <a:rPr lang="en" sz="18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</a:t>
            </a:r>
            <a:r>
              <a:rPr lang="en" sz="1850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for development </a:t>
            </a:r>
            <a:r>
              <a:rPr lang="en" sz="18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(R4D) strategy on the theme</a:t>
            </a:r>
            <a:endParaRPr/>
          </a:p>
          <a:p>
            <a:pPr marL="457200" marR="0" lvl="0" indent="-346075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ts val="1850"/>
              <a:buFont typeface="Times New Roman"/>
              <a:buChar char="●"/>
            </a:pPr>
            <a:r>
              <a:rPr lang="en" sz="18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Form a </a:t>
            </a:r>
            <a:r>
              <a:rPr lang="en" sz="1850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basis for research projects/programs </a:t>
            </a:r>
            <a:r>
              <a:rPr lang="en" sz="18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focused on </a:t>
            </a:r>
            <a:r>
              <a:rPr lang="en" sz="1850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filling</a:t>
            </a:r>
            <a:r>
              <a:rPr lang="en" sz="18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priority knowledge and </a:t>
            </a:r>
            <a:r>
              <a:rPr lang="en" sz="1850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evidence gaps</a:t>
            </a:r>
            <a:r>
              <a:rPr lang="en" sz="18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and </a:t>
            </a:r>
            <a:r>
              <a:rPr lang="en" sz="1850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developing actionable strategies</a:t>
            </a:r>
            <a:r>
              <a:rPr lang="en" sz="18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and approaches that would enhance the synergies between development and application of climate smart agriculture and gender equality and women’s empowerment </a:t>
            </a:r>
            <a:endParaRPr sz="185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457200" marR="0" lvl="0" indent="-34607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64D79"/>
              </a:buClr>
              <a:buSzPts val="1850"/>
              <a:buFont typeface="Times New Roman"/>
              <a:buChar char="●"/>
            </a:pPr>
            <a:r>
              <a:rPr lang="en" sz="18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To </a:t>
            </a:r>
            <a:r>
              <a:rPr lang="en" sz="1850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align with</a:t>
            </a:r>
            <a:r>
              <a:rPr lang="en" sz="18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the</a:t>
            </a:r>
            <a:r>
              <a:rPr lang="en" sz="1850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One CGIAR strategy</a:t>
            </a:r>
            <a:r>
              <a:rPr lang="en" sz="18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and provide options and opportunities to integrate this work in the </a:t>
            </a:r>
            <a:r>
              <a:rPr lang="en" sz="1850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R4D agenda</a:t>
            </a:r>
            <a:r>
              <a:rPr lang="en" sz="18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</a:t>
            </a:r>
            <a:endParaRPr sz="185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457200" marR="0" lvl="0" indent="-34607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64D79"/>
              </a:buClr>
              <a:buSzPts val="1850"/>
              <a:buFont typeface="Times New Roman"/>
              <a:buChar char="●"/>
            </a:pPr>
            <a:r>
              <a:rPr lang="en" sz="18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Highlight the </a:t>
            </a:r>
            <a:r>
              <a:rPr lang="en" sz="1850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capacities needed</a:t>
            </a:r>
            <a:r>
              <a:rPr lang="en" sz="18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to implement the agenda</a:t>
            </a:r>
            <a:endParaRPr sz="185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"/>
          <p:cNvSpPr txBox="1">
            <a:spLocks noGrp="1"/>
          </p:cNvSpPr>
          <p:nvPr>
            <p:ph type="title"/>
          </p:nvPr>
        </p:nvSpPr>
        <p:spPr>
          <a:xfrm>
            <a:off x="316575" y="1615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Learning Agenda Development Process</a:t>
            </a:r>
            <a:endParaRPr sz="2400"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pic>
        <p:nvPicPr>
          <p:cNvPr id="89" name="Google Shape;89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86625" y="958451"/>
            <a:ext cx="5089500" cy="386682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5"/>
          <p:cNvSpPr txBox="1"/>
          <p:nvPr/>
        </p:nvSpPr>
        <p:spPr>
          <a:xfrm>
            <a:off x="6808675" y="4866600"/>
            <a:ext cx="12360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Taken from Baker M., 2017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6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4591"/>
              <a:buFont typeface="Arial"/>
              <a:buNone/>
            </a:pPr>
            <a:br>
              <a:rPr lang="en" sz="3180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r>
              <a:rPr lang="en" sz="3180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CSA+Gender Learning Agenda Journey</a:t>
            </a:r>
            <a:endParaRPr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55555"/>
              <a:buNone/>
            </a:pPr>
            <a:endParaRPr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pic>
        <p:nvPicPr>
          <p:cNvPr id="96" name="Google Shape;96;p6"/>
          <p:cNvPicPr preferRelativeResize="0"/>
          <p:nvPr/>
        </p:nvPicPr>
        <p:blipFill rotWithShape="1">
          <a:blip r:embed="rId3">
            <a:alphaModFix/>
          </a:blip>
          <a:srcRect t="10671"/>
          <a:stretch/>
        </p:blipFill>
        <p:spPr>
          <a:xfrm>
            <a:off x="366823" y="1576800"/>
            <a:ext cx="8410354" cy="2525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7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This workshop..</a:t>
            </a:r>
            <a:endParaRPr/>
          </a:p>
        </p:txBody>
      </p:sp>
      <p:sp>
        <p:nvSpPr>
          <p:cNvPr id="102" name="Google Shape;102;p7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342900" marR="0" lvl="0" indent="-3810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942092"/>
              </a:buClr>
              <a:buSzPts val="1800"/>
              <a:buChar char="●"/>
            </a:pPr>
            <a:r>
              <a:rPr lang="en" sz="22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Prioritise Learning Questions</a:t>
            </a:r>
            <a:endParaRPr sz="22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342900" marR="0" lvl="0" indent="-3810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942092"/>
              </a:buClr>
              <a:buSzPts val="1800"/>
              <a:buChar char="●"/>
            </a:pPr>
            <a:r>
              <a:rPr lang="en" sz="22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Identify Learning Activities</a:t>
            </a:r>
            <a:endParaRPr sz="22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342900" marR="0" lvl="0" indent="-3810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942092"/>
              </a:buClr>
              <a:buSzPts val="1800"/>
              <a:buChar char="●"/>
            </a:pPr>
            <a:r>
              <a:rPr lang="en" sz="22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Identify Capacity Needs to implement the activities and answer the questions</a:t>
            </a:r>
            <a:endParaRPr sz="22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342900" marR="0" lvl="0" indent="-3810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942092"/>
              </a:buClr>
              <a:buSzPts val="1800"/>
              <a:buChar char="●"/>
            </a:pPr>
            <a:r>
              <a:rPr lang="en" sz="22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Identify communication products and strategies</a:t>
            </a:r>
            <a:endParaRPr sz="22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457200" lvl="0" indent="-2286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8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95250" lvl="0" indent="0" algn="ctr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2100"/>
              <a:buNone/>
            </a:pPr>
            <a:endParaRPr b="1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95250" lvl="0" indent="0" algn="ctr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2100"/>
              <a:buNone/>
            </a:pPr>
            <a:r>
              <a:rPr lang="en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Working Theory of Change </a:t>
            </a:r>
            <a:endParaRPr/>
          </a:p>
          <a:p>
            <a:pPr marL="95250" lvl="0" indent="0" algn="ctr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2100"/>
              <a:buNone/>
            </a:pPr>
            <a:r>
              <a:rPr lang="en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&amp; </a:t>
            </a:r>
            <a:endParaRPr/>
          </a:p>
          <a:p>
            <a:pPr marL="95250" lvl="0" indent="0" algn="ctr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2100"/>
              <a:buNone/>
            </a:pPr>
            <a:r>
              <a:rPr lang="en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Evidence Summary Highlights</a:t>
            </a:r>
            <a:endParaRPr>
              <a:solidFill>
                <a:srgbClr val="94209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9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Purpose of a TOC in the LA development process</a:t>
            </a:r>
            <a:endParaRPr b="1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sp>
        <p:nvSpPr>
          <p:cNvPr id="113" name="Google Shape;113;p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608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457200" marR="0" lvl="0" indent="-377825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ts val="2350"/>
              <a:buFont typeface="Times New Roman"/>
              <a:buChar char="●"/>
            </a:pPr>
            <a:r>
              <a:rPr lang="en" sz="23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To support the </a:t>
            </a:r>
            <a:r>
              <a:rPr lang="en" sz="2350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generation of insights</a:t>
            </a:r>
            <a:r>
              <a:rPr lang="en" sz="23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useful for informing the LA</a:t>
            </a:r>
            <a:endParaRPr sz="235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457200" marR="0" lvl="0" indent="-37782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64D79"/>
              </a:buClr>
              <a:buSzPts val="2350"/>
              <a:buFont typeface="Times New Roman"/>
              <a:buChar char="●"/>
            </a:pPr>
            <a:r>
              <a:rPr lang="en" sz="2350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Provides a structure</a:t>
            </a:r>
            <a:r>
              <a:rPr lang="en" sz="23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for the development and prioritization of learning questions and activities</a:t>
            </a:r>
            <a:endParaRPr sz="235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457200" marR="0" lvl="0" indent="-37782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64D79"/>
              </a:buClr>
              <a:buSzPts val="2350"/>
              <a:buFont typeface="Times New Roman"/>
              <a:buChar char="●"/>
            </a:pPr>
            <a:r>
              <a:rPr lang="en" sz="23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Helps </a:t>
            </a:r>
            <a:r>
              <a:rPr lang="en" sz="2350" b="1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surface assumptions and knowledge insights</a:t>
            </a:r>
            <a:r>
              <a:rPr lang="en" sz="23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useful for programmatic and strategic decision making</a:t>
            </a:r>
            <a:endParaRPr sz="235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2100"/>
              <a:buNone/>
            </a:pPr>
            <a:endParaRPr sz="235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989</Words>
  <Application>Microsoft Office PowerPoint</Application>
  <PresentationFormat>On-screen Show (16:9)</PresentationFormat>
  <Paragraphs>124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Palatino Linotype</vt:lpstr>
      <vt:lpstr>Times New Roman</vt:lpstr>
      <vt:lpstr>Simple Light</vt:lpstr>
      <vt:lpstr>Gender and Climate Smart Agriculture:  Co-creating a Learning Agenda </vt:lpstr>
      <vt:lpstr>What is a Learning Agenda?</vt:lpstr>
      <vt:lpstr>Learning Activities</vt:lpstr>
      <vt:lpstr>Why a Learning Agenda on CSA and Gender? </vt:lpstr>
      <vt:lpstr>Learning Agenda Development Process</vt:lpstr>
      <vt:lpstr> CSA+Gender Learning Agenda Journey </vt:lpstr>
      <vt:lpstr>This workshop..</vt:lpstr>
      <vt:lpstr>PowerPoint Presentation</vt:lpstr>
      <vt:lpstr>Purpose of a TOC in the LA development process</vt:lpstr>
      <vt:lpstr>Process </vt:lpstr>
      <vt:lpstr>PowerPoint Presentation</vt:lpstr>
      <vt:lpstr>Evidence Library Highlights</vt:lpstr>
      <vt:lpstr>Tags and related number of resources</vt:lpstr>
      <vt:lpstr>Highlights of Evidence Summary</vt:lpstr>
      <vt:lpstr>Learning gaps identified</vt:lpstr>
      <vt:lpstr>Primary Learning Questions</vt:lpstr>
      <vt:lpstr>Prioritising Learning Questions  &amp;  Identifying Learning Activities and Outputs </vt:lpstr>
      <vt:lpstr>4 Break Out Groups – The Task</vt:lpstr>
      <vt:lpstr>4 Break Out Groups – Process </vt:lpstr>
      <vt:lpstr>Groups</vt:lpstr>
      <vt:lpstr>Gender and Climate Smart Agriculture:  Co-creating a Learning Agenda </vt:lpstr>
      <vt:lpstr>Identification of Capacity Needs and Activities</vt:lpstr>
      <vt:lpstr>4 Break Out Groups – The Task</vt:lpstr>
      <vt:lpstr>4 Break Out Groups – Process </vt:lpstr>
      <vt:lpstr>Groups</vt:lpstr>
      <vt:lpstr>Identifying Effective Communication Products and Strategies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Gender and Climate Smart Agriculture:  Co-creating a Learning Agenda </dc:title>
  <cp:lastModifiedBy>Avni Mishra (IRRI IN)</cp:lastModifiedBy>
  <cp:revision>10</cp:revision>
  <dcterms:modified xsi:type="dcterms:W3CDTF">2022-04-05T20:07:34Z</dcterms:modified>
</cp:coreProperties>
</file>