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8" r:id="rId4"/>
    <p:sldMasterId id="2147485714" r:id="rId5"/>
  </p:sldMasterIdLst>
  <p:notesMasterIdLst>
    <p:notesMasterId r:id="rId19"/>
  </p:notesMasterIdLst>
  <p:handoutMasterIdLst>
    <p:handoutMasterId r:id="rId20"/>
  </p:handoutMasterIdLst>
  <p:sldIdLst>
    <p:sldId id="698" r:id="rId6"/>
    <p:sldId id="721" r:id="rId7"/>
    <p:sldId id="719" r:id="rId8"/>
    <p:sldId id="720" r:id="rId9"/>
    <p:sldId id="722" r:id="rId10"/>
    <p:sldId id="723" r:id="rId11"/>
    <p:sldId id="716" r:id="rId12"/>
    <p:sldId id="708" r:id="rId13"/>
    <p:sldId id="718" r:id="rId14"/>
    <p:sldId id="717" r:id="rId15"/>
    <p:sldId id="715" r:id="rId16"/>
    <p:sldId id="706" r:id="rId17"/>
    <p:sldId id="688" r:id="rId18"/>
  </p:sldIdLst>
  <p:sldSz cx="12192000" cy="6858000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Ballantyne, Peter (ILRI)" initials="" lastIdx="13" clrIdx="0"/>
  <p:cmAuthor id="2" name="LeBorgne, Ewen" initials="" lastIdx="20" clrIdx="1"/>
  <p:cmAuthor id="3" name="Hack, Bernhard (ILRI)" initials="" lastIdx="6" clrIdx="2"/>
  <p:cmAuthor id="4" name="Victor, Michael (ILRI)" initials="" lastIdx="5" clrIdx="3"/>
  <p:cmAuthor id="5" name="Ferrari, Mireille (ILRI)" initials="" lastIdx="1" clrIdx="4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6357" autoAdjust="0"/>
  </p:normalViewPr>
  <p:slideViewPr>
    <p:cSldViewPr snapToGrid="0" snapToObjects="1">
      <p:cViewPr varScale="1">
        <p:scale>
          <a:sx n="110" d="100"/>
          <a:sy n="110" d="100"/>
        </p:scale>
        <p:origin x="630" y="11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87" d="100"/>
          <a:sy n="87" d="100"/>
        </p:scale>
        <p:origin x="3840" y="6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3" Type="http://schemas.openxmlformats.org/officeDocument/2006/relationships/customXml" Target="../customXml/item3.xml"/><Relationship Id="rId21" Type="http://schemas.openxmlformats.org/officeDocument/2006/relationships/commentAuthors" Target="commentAuthor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handoutMaster" Target="handoutMasters/handout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theme" Target="theme/theme1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viewProps" Target="viewProps.xml"/><Relationship Id="rId10" Type="http://schemas.openxmlformats.org/officeDocument/2006/relationships/slide" Target="slides/slide5.xml"/><Relationship Id="rId19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E5F9D455-E20F-1143-865E-3F66D2B04C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9750" cy="512763"/>
          </a:xfrm>
          <a:prstGeom prst="rect">
            <a:avLst/>
          </a:prstGeom>
        </p:spPr>
        <p:txBody>
          <a:bodyPr vert="horz" lIns="97219" tIns="48610" rIns="97219" bIns="48610" rtlCol="0"/>
          <a:lstStyle>
            <a:lvl1pPr algn="l" eaLnBrk="1" hangingPunct="1">
              <a:defRPr sz="1300">
                <a:latin typeface="Arial" pitchFamily="34" charset="0"/>
                <a:ea typeface="MS PGothic" pitchFamily="3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0A70D17-C1D5-8045-850C-F66CD3D70AF0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4022725" y="0"/>
            <a:ext cx="3079750" cy="512763"/>
          </a:xfrm>
          <a:prstGeom prst="rect">
            <a:avLst/>
          </a:prstGeom>
        </p:spPr>
        <p:txBody>
          <a:bodyPr vert="horz" wrap="square" lIns="97219" tIns="48610" rIns="97219" bIns="4861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300">
                <a:latin typeface="Arial" pitchFamily="34" charset="0"/>
              </a:defRPr>
            </a:lvl1pPr>
          </a:lstStyle>
          <a:p>
            <a:pPr>
              <a:defRPr/>
            </a:pPr>
            <a:fld id="{04347779-37AA-D947-AAF6-7E9E7DB5D0DE}" type="datetimeFigureOut">
              <a:rPr lang="en-US"/>
              <a:pPr>
                <a:defRPr/>
              </a:pPr>
              <a:t>7/22/2021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1B1FB55-ECEA-5A49-ABA1-7D7195A66CB1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720263"/>
            <a:ext cx="3079750" cy="512762"/>
          </a:xfrm>
          <a:prstGeom prst="rect">
            <a:avLst/>
          </a:prstGeom>
        </p:spPr>
        <p:txBody>
          <a:bodyPr vert="horz" lIns="97219" tIns="48610" rIns="97219" bIns="48610" rtlCol="0" anchor="b"/>
          <a:lstStyle>
            <a:lvl1pPr algn="l" eaLnBrk="1" hangingPunct="1">
              <a:defRPr sz="1300">
                <a:latin typeface="Arial" pitchFamily="34" charset="0"/>
                <a:ea typeface="MS PGothic" pitchFamily="3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37A7BE0-DD17-5D44-B911-B8340A1CAFC8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4022725" y="9720263"/>
            <a:ext cx="3079750" cy="512762"/>
          </a:xfrm>
          <a:prstGeom prst="rect">
            <a:avLst/>
          </a:prstGeom>
        </p:spPr>
        <p:txBody>
          <a:bodyPr vert="horz" wrap="square" lIns="97219" tIns="48610" rIns="97219" bIns="4861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300">
                <a:latin typeface="Arial" pitchFamily="34" charset="0"/>
              </a:defRPr>
            </a:lvl1pPr>
          </a:lstStyle>
          <a:p>
            <a:pPr>
              <a:defRPr/>
            </a:pPr>
            <a:fld id="{3257A9F1-99FB-DB4B-BD3D-40FBB7E245D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D36B57CD-3699-B446-887D-14FAEE943457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9750" cy="512763"/>
          </a:xfrm>
          <a:prstGeom prst="rect">
            <a:avLst/>
          </a:prstGeom>
        </p:spPr>
        <p:txBody>
          <a:bodyPr vert="horz" lIns="97219" tIns="48610" rIns="97219" bIns="4861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3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2C7B7FF-70BD-C743-84C4-C232CDF413A8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4022725" y="0"/>
            <a:ext cx="3079750" cy="512763"/>
          </a:xfrm>
          <a:prstGeom prst="rect">
            <a:avLst/>
          </a:prstGeom>
        </p:spPr>
        <p:txBody>
          <a:bodyPr vert="horz" wrap="square" lIns="97219" tIns="48610" rIns="97219" bIns="4861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300">
                <a:latin typeface="Calibri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4496B698-5046-3948-9288-F49EAC66328B}" type="datetimeFigureOut">
              <a:rPr lang="en-GB"/>
              <a:pPr>
                <a:defRPr/>
              </a:pPr>
              <a:t>22/07/2021</a:t>
            </a:fld>
            <a:endParaRPr lang="en-GB"/>
          </a:p>
        </p:txBody>
      </p:sp>
      <p:sp>
        <p:nvSpPr>
          <p:cNvPr id="4" name="Slide Image Placeholder 3">
            <a:extLst>
              <a:ext uri="{FF2B5EF4-FFF2-40B4-BE49-F238E27FC236}">
                <a16:creationId xmlns:a16="http://schemas.microsoft.com/office/drawing/2014/main" id="{D30467B5-C785-3442-9EB3-C25751C63B41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41288" y="766763"/>
            <a:ext cx="6821487" cy="3838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219" tIns="48610" rIns="97219" bIns="48610" rtlCol="0" anchor="ctr"/>
          <a:lstStyle/>
          <a:p>
            <a:pPr lvl="0"/>
            <a:endParaRPr lang="en-GB" noProof="0"/>
          </a:p>
        </p:txBody>
      </p:sp>
      <p:sp>
        <p:nvSpPr>
          <p:cNvPr id="5" name="Notes Placeholder 4">
            <a:extLst>
              <a:ext uri="{FF2B5EF4-FFF2-40B4-BE49-F238E27FC236}">
                <a16:creationId xmlns:a16="http://schemas.microsoft.com/office/drawing/2014/main" id="{43245AF0-049D-6843-BCDE-857D7D9B7D0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709613" y="4860925"/>
            <a:ext cx="5684837" cy="4605338"/>
          </a:xfrm>
          <a:prstGeom prst="rect">
            <a:avLst/>
          </a:prstGeom>
        </p:spPr>
        <p:txBody>
          <a:bodyPr vert="horz" lIns="97219" tIns="48610" rIns="97219" bIns="48610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415AEE-B83F-FF4A-9B4F-D43EDE35AA83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9720263"/>
            <a:ext cx="3079750" cy="512762"/>
          </a:xfrm>
          <a:prstGeom prst="rect">
            <a:avLst/>
          </a:prstGeom>
        </p:spPr>
        <p:txBody>
          <a:bodyPr vert="horz" lIns="97219" tIns="48610" rIns="97219" bIns="4861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3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B06ACBC-B154-C64C-8D46-85A4FCCABB0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4022725" y="9720263"/>
            <a:ext cx="3079750" cy="512762"/>
          </a:xfrm>
          <a:prstGeom prst="rect">
            <a:avLst/>
          </a:prstGeom>
        </p:spPr>
        <p:txBody>
          <a:bodyPr vert="horz" wrap="square" lIns="97219" tIns="48610" rIns="97219" bIns="4861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300">
                <a:latin typeface="Calibri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88ACC6E4-9882-8C47-A496-56DAC1B2824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itchFamily="34" charset="-128"/>
        <a:cs typeface="MS PGothic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itchFamily="34" charset="-128"/>
        <a:cs typeface="MS PGothic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itchFamily="34" charset="-128"/>
        <a:cs typeface="MS PGothic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itchFamily="34" charset="-128"/>
        <a:cs typeface="MS PGothic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itchFamily="34" charset="-128"/>
        <a:cs typeface="MS PGothic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Slide Image Placeholder 1">
            <a:extLst>
              <a:ext uri="{FF2B5EF4-FFF2-40B4-BE49-F238E27FC236}">
                <a16:creationId xmlns:a16="http://schemas.microsoft.com/office/drawing/2014/main" id="{D25563B9-0159-024A-AD2F-23CF5138E98E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4578" name="Notes Placeholder 2">
            <a:extLst>
              <a:ext uri="{FF2B5EF4-FFF2-40B4-BE49-F238E27FC236}">
                <a16:creationId xmlns:a16="http://schemas.microsoft.com/office/drawing/2014/main" id="{2AF3F4A4-15DF-3E4B-9541-44C1F0EF8D8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n-US" sz="1400" dirty="0"/>
              <a:t>I now present statistics at a glance on the Africa Dairy Genetic Gains platform </a:t>
            </a:r>
            <a:endParaRPr lang="en-KE" altLang="en-KE" sz="1400" dirty="0"/>
          </a:p>
        </p:txBody>
      </p:sp>
      <p:sp>
        <p:nvSpPr>
          <p:cNvPr id="24579" name="Slide Number Placeholder 3">
            <a:extLst>
              <a:ext uri="{FF2B5EF4-FFF2-40B4-BE49-F238E27FC236}">
                <a16:creationId xmlns:a16="http://schemas.microsoft.com/office/drawing/2014/main" id="{11FED1E8-989D-A74F-86EA-62E8223E456B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fld id="{CD01CC4C-12AA-4A46-8A38-3357CDFDA867}" type="slidenum">
              <a:rPr lang="en-GB" altLang="en-KE" smtClean="0">
                <a:latin typeface="Calibri" panose="020F0502020204030204" pitchFamily="34" charset="0"/>
              </a:rPr>
              <a:pPr/>
              <a:t>1</a:t>
            </a:fld>
            <a:endParaRPr lang="en-GB" altLang="en-KE"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One can also get a very quick overview of the total number of milk data points captured each year within each region within each country</a:t>
            </a:r>
          </a:p>
          <a:p>
            <a:endParaRPr lang="en-US" dirty="0"/>
          </a:p>
          <a:p>
            <a:r>
              <a:rPr lang="en-US" dirty="0"/>
              <a:t>Such summaries are relevant for policy-makers and decision-makers</a:t>
            </a:r>
          </a:p>
          <a:p>
            <a:endParaRPr lang="en-US" dirty="0"/>
          </a:p>
          <a:p>
            <a:r>
              <a:rPr lang="en-US" dirty="0"/>
              <a:t>A lot is more available on the platform, and different types of summaries can be produced depending on the demands or the needs of the user</a:t>
            </a:r>
          </a:p>
          <a:p>
            <a:br>
              <a:rPr lang="en-US" dirty="0"/>
            </a:br>
            <a:br>
              <a:rPr lang="en-US" dirty="0"/>
            </a:b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8ACC6E4-9882-8C47-A496-56DAC1B28245}" type="slidenum">
              <a:rPr lang="en-GB" smtClean="0"/>
              <a:pPr>
                <a:defRPr/>
              </a:pPr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3537465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Developing this platform and providing all this information is a collective effort of many partners, many institutions and the dairy Farmers.</a:t>
            </a:r>
          </a:p>
          <a:p>
            <a:br>
              <a:rPr lang="en-US" dirty="0"/>
            </a:br>
            <a:r>
              <a:rPr lang="en-US" dirty="0"/>
              <a:t>Thank you to everybody who has contributed and enabled us to have data from all types of dairy farmers in Africa all in one portal.</a:t>
            </a:r>
          </a:p>
          <a:p>
            <a:br>
              <a:rPr lang="en-US" dirty="0"/>
            </a:b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8ACC6E4-9882-8C47-A496-56DAC1B28245}" type="slidenum">
              <a:rPr lang="en-GB" smtClean="0"/>
              <a:pPr>
                <a:defRPr/>
              </a:pPr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5885767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8ACC6E4-9882-8C47-A496-56DAC1B28245}" type="slidenum">
              <a:rPr lang="en-GB" smtClean="0"/>
              <a:pPr>
                <a:defRPr/>
              </a:pPr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3278481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Data collected can also be filtered to show the different breeds of animals from which data is being captured</a:t>
            </a:r>
          </a:p>
          <a:p>
            <a:r>
              <a:rPr lang="en-US" dirty="0"/>
              <a:t>For example we have the well known European dairy breeds, and those that are called by indigenous names </a:t>
            </a:r>
          </a:p>
          <a:p>
            <a:r>
              <a:rPr lang="en-US" dirty="0"/>
              <a:t>Graphs are used to present the number of milk records in the database from each breed type. It is also possible to get a glimpse of the average daily milk production for a typical animal of a given breed type within each country</a:t>
            </a:r>
          </a:p>
          <a:p>
            <a:br>
              <a:rPr lang="en-US" dirty="0"/>
            </a:b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8ACC6E4-9882-8C47-A496-56DAC1B28245}" type="slidenum">
              <a:rPr lang="en-GB" smtClean="0"/>
              <a:pPr>
                <a:defRPr/>
              </a:pPr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0191186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586581" y="4695672"/>
            <a:ext cx="5684837" cy="4605338"/>
          </a:xfrm>
        </p:spPr>
        <p:txBody>
          <a:bodyPr/>
          <a:lstStyle/>
          <a:p>
            <a:r>
              <a:rPr lang="en-US" dirty="0"/>
              <a:t>You access the Africa Dairy Genetic Gains data platform through the link at the top of this slide</a:t>
            </a:r>
          </a:p>
          <a:p>
            <a:endParaRPr lang="en-US" dirty="0"/>
          </a:p>
          <a:p>
            <a:r>
              <a:rPr lang="en-US" dirty="0"/>
              <a:t>This is the landing page</a:t>
            </a:r>
          </a:p>
          <a:p>
            <a:r>
              <a:rPr lang="en-US" dirty="0"/>
              <a:t>On the top bar are options with drop down menus reflecting  what is available through  the platform </a:t>
            </a:r>
          </a:p>
          <a:p>
            <a:br>
              <a:rPr lang="en-US" dirty="0"/>
            </a:b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8ACC6E4-9882-8C47-A496-56DAC1B28245}" type="slidenum">
              <a:rPr lang="en-GB" smtClean="0"/>
              <a:pPr>
                <a:defRPr/>
              </a:pPr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8734712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As you scroll down the front page you see which countries have their data recorded on the platform, and get a glimpse on the quantity of data available from each country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8ACC6E4-9882-8C47-A496-56DAC1B28245}" type="slidenum">
              <a:rPr lang="en-GB" smtClean="0"/>
              <a:pPr>
                <a:defRPr/>
              </a:pPr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7004122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Data collected can also be filtered to show the different breeds of animals from which data is being captured</a:t>
            </a:r>
          </a:p>
          <a:p>
            <a:r>
              <a:rPr lang="en-US" dirty="0"/>
              <a:t>For example we have the well known European dairy breeds, and those that are called by indigenous names </a:t>
            </a:r>
          </a:p>
          <a:p>
            <a:r>
              <a:rPr lang="en-US" dirty="0"/>
              <a:t>Graphs are used to present the number of milk records in the database from each breed type. It is also possible to get a glimpse of the average daily milk production for a typical animal of a given breed type within each country</a:t>
            </a:r>
          </a:p>
          <a:p>
            <a:br>
              <a:rPr lang="en-US" dirty="0"/>
            </a:b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8ACC6E4-9882-8C47-A496-56DAC1B28245}" type="slidenum">
              <a:rPr lang="en-GB" smtClean="0"/>
              <a:pPr>
                <a:defRPr/>
              </a:pPr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5331596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Access to details on data for each country is only available to individuals who have been given user rights through their ICT personnel</a:t>
            </a:r>
          </a:p>
          <a:p>
            <a:endParaRPr lang="en-US" dirty="0"/>
          </a:p>
          <a:p>
            <a:r>
              <a:rPr lang="en-US" dirty="0"/>
              <a:t>For example looking at data from Tanzania you see how many farms are registered on the platform;  how many animals have their data recorded;  how many milk data points are available based on animals already registered in the platform </a:t>
            </a:r>
          </a:p>
          <a:p>
            <a:endParaRPr lang="en-US" dirty="0"/>
          </a:p>
          <a:p>
            <a:r>
              <a:rPr lang="en-US" dirty="0"/>
              <a:t>As the data is collected in real-time using digital tools you get a map with the GPS points showing where the data was collected. This is one of the main checks in the platform to ensure that the data came from real farms</a:t>
            </a:r>
          </a:p>
          <a:p>
            <a:br>
              <a:rPr lang="en-US" dirty="0"/>
            </a:b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8ACC6E4-9882-8C47-A496-56DAC1B28245}" type="slidenum">
              <a:rPr lang="en-GB" smtClean="0"/>
              <a:pPr>
                <a:defRPr/>
              </a:pPr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8096746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Data collected can also be filtered to show the different breeds of animals from which data is being captured</a:t>
            </a:r>
          </a:p>
          <a:p>
            <a:r>
              <a:rPr lang="en-US" dirty="0"/>
              <a:t>For example we have the well known European dairy breeds, and those that are called by indigenous names </a:t>
            </a:r>
          </a:p>
          <a:p>
            <a:r>
              <a:rPr lang="en-US" dirty="0"/>
              <a:t>Graphs are used to present the number of milk records in the database from each breed type. It is also possible to get a glimpse of the average daily milk production for a typical animal of a given breed type within each country</a:t>
            </a:r>
          </a:p>
          <a:p>
            <a:br>
              <a:rPr lang="en-US" dirty="0"/>
            </a:b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8ACC6E4-9882-8C47-A496-56DAC1B28245}" type="slidenum">
              <a:rPr lang="en-GB" smtClean="0"/>
              <a:pPr>
                <a:defRPr/>
              </a:pPr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9115850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Services provided for the different animals on farms registered through data capture tools can be monitored over given time-lines. </a:t>
            </a:r>
          </a:p>
          <a:p>
            <a:endParaRPr lang="en-US" dirty="0"/>
          </a:p>
          <a:p>
            <a:r>
              <a:rPr lang="en-US" dirty="0"/>
              <a:t>Graphs and charts are present inseminations performed within specific regions, and the breed-type of semen used when providing the artificial insemination </a:t>
            </a:r>
          </a:p>
          <a:p>
            <a:r>
              <a:rPr lang="en-US" dirty="0"/>
              <a:t>The same information is available on bulls used for natural service</a:t>
            </a:r>
          </a:p>
          <a:p>
            <a:br>
              <a:rPr lang="en-US" dirty="0"/>
            </a:b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8ACC6E4-9882-8C47-A496-56DAC1B28245}" type="slidenum">
              <a:rPr lang="en-GB" smtClean="0"/>
              <a:pPr>
                <a:defRPr/>
              </a:pPr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02134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When monitoring the performance of those providing the artificial insemination service it is possible to get a quick overview of the number of services provided by each individual inseminator within each region on any given day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8ACC6E4-9882-8C47-A496-56DAC1B28245}" type="slidenum">
              <a:rPr lang="en-GB" smtClean="0"/>
              <a:pPr>
                <a:defRPr/>
              </a:pPr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75793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1.pn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3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emf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emf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16.wmf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2.emf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emf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emf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emf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1">
            <a:extLst>
              <a:ext uri="{FF2B5EF4-FFF2-40B4-BE49-F238E27FC236}">
                <a16:creationId xmlns:a16="http://schemas.microsoft.com/office/drawing/2014/main" id="{C263954A-2299-BA49-95D4-E8C04234B5B1}"/>
              </a:ext>
            </a:extLst>
          </p:cNvPr>
          <p:cNvGrpSpPr>
            <a:grpSpLocks/>
          </p:cNvGrpSpPr>
          <p:nvPr/>
        </p:nvGrpSpPr>
        <p:grpSpPr bwMode="auto">
          <a:xfrm>
            <a:off x="0" y="6813550"/>
            <a:ext cx="12192000" cy="50800"/>
            <a:chOff x="0" y="6813551"/>
            <a:chExt cx="12192000" cy="50800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708966A6-F4B1-2A4E-BCF7-4A0ED13CD4F3}"/>
                </a:ext>
              </a:extLst>
            </p:cNvPr>
            <p:cNvSpPr/>
            <p:nvPr/>
          </p:nvSpPr>
          <p:spPr>
            <a:xfrm rot="5400000">
              <a:off x="9545638" y="5954713"/>
              <a:ext cx="50800" cy="1768475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 dirty="0"/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146EB4FE-CA6F-FA4A-A64E-AE97A87DC205}"/>
                </a:ext>
              </a:extLst>
            </p:cNvPr>
            <p:cNvSpPr/>
            <p:nvPr/>
          </p:nvSpPr>
          <p:spPr>
            <a:xfrm rot="5400000">
              <a:off x="11282363" y="5954713"/>
              <a:ext cx="50800" cy="1768475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05BB8223-AA0B-9548-B594-7267CE0B187A}"/>
                </a:ext>
              </a:extLst>
            </p:cNvPr>
            <p:cNvSpPr/>
            <p:nvPr/>
          </p:nvSpPr>
          <p:spPr>
            <a:xfrm rot="5400000">
              <a:off x="7807326" y="5954713"/>
              <a:ext cx="50800" cy="1768475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D7A91E66-86E5-E846-9D4D-B6D0C419371F}"/>
                </a:ext>
              </a:extLst>
            </p:cNvPr>
            <p:cNvSpPr/>
            <p:nvPr/>
          </p:nvSpPr>
          <p:spPr>
            <a:xfrm rot="5400000">
              <a:off x="6070601" y="5954713"/>
              <a:ext cx="50800" cy="1768475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B943BE3D-9E3C-8F41-B650-38F814366134}"/>
                </a:ext>
              </a:extLst>
            </p:cNvPr>
            <p:cNvSpPr/>
            <p:nvPr/>
          </p:nvSpPr>
          <p:spPr>
            <a:xfrm rot="5400000">
              <a:off x="4333876" y="5954713"/>
              <a:ext cx="50800" cy="1768475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5A37F4F4-B8BE-3C4F-8BF9-1CE5001E4BE8}"/>
                </a:ext>
              </a:extLst>
            </p:cNvPr>
            <p:cNvSpPr/>
            <p:nvPr/>
          </p:nvSpPr>
          <p:spPr>
            <a:xfrm rot="5400000">
              <a:off x="2596357" y="5953919"/>
              <a:ext cx="50800" cy="177006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F7E11B8E-8E1C-814E-8B1B-E8B14A122774}"/>
                </a:ext>
              </a:extLst>
            </p:cNvPr>
            <p:cNvSpPr/>
            <p:nvPr/>
          </p:nvSpPr>
          <p:spPr>
            <a:xfrm rot="5400000">
              <a:off x="858838" y="5954713"/>
              <a:ext cx="50800" cy="1768475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</p:grpSp>
      <p:sp>
        <p:nvSpPr>
          <p:cNvPr id="12" name="TextBox 9">
            <a:extLst>
              <a:ext uri="{FF2B5EF4-FFF2-40B4-BE49-F238E27FC236}">
                <a16:creationId xmlns:a16="http://schemas.microsoft.com/office/drawing/2014/main" id="{05C3ECAE-6AA4-EC4F-81B2-FD31224B3C2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788525" y="1744663"/>
            <a:ext cx="1679575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en-US" altLang="en-KE" sz="1000" i="1">
                <a:solidFill>
                  <a:srgbClr val="7F7F7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Better lives through livestock</a:t>
            </a:r>
          </a:p>
        </p:txBody>
      </p:sp>
      <p:pic>
        <p:nvPicPr>
          <p:cNvPr id="14" name="Picture 11">
            <a:extLst>
              <a:ext uri="{FF2B5EF4-FFF2-40B4-BE49-F238E27FC236}">
                <a16:creationId xmlns:a16="http://schemas.microsoft.com/office/drawing/2014/main" id="{7C76D6E1-23CD-7943-AC38-FA212503C6B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V="1">
            <a:off x="585788" y="3043238"/>
            <a:ext cx="10113962" cy="71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2">
            <a:extLst>
              <a:ext uri="{FF2B5EF4-FFF2-40B4-BE49-F238E27FC236}">
                <a16:creationId xmlns:a16="http://schemas.microsoft.com/office/drawing/2014/main" id="{417D4FD1-42F9-3A4A-AA57-53223C7CF13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1513" y="5753100"/>
            <a:ext cx="1354137" cy="630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585590" y="1630891"/>
            <a:ext cx="10688137" cy="139034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solidFill>
                  <a:srgbClr val="712C3D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16" name="Picture 15" descr="Map&#10;&#10;Description automatically generated">
            <a:extLst>
              <a:ext uri="{FF2B5EF4-FFF2-40B4-BE49-F238E27FC236}">
                <a16:creationId xmlns:a16="http://schemas.microsoft.com/office/drawing/2014/main" id="{FD67BD51-5A47-5242-8079-0409A324630B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21634" y="-99195"/>
            <a:ext cx="2956232" cy="20915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96911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left images slant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1">
            <a:extLst>
              <a:ext uri="{FF2B5EF4-FFF2-40B4-BE49-F238E27FC236}">
                <a16:creationId xmlns:a16="http://schemas.microsoft.com/office/drawing/2014/main" id="{9AED0717-E388-A24D-9C87-0737C34DA47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391900" y="125413"/>
            <a:ext cx="641350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r" eaLnBrk="1" hangingPunct="1"/>
            <a:fld id="{975D7C7C-EDCD-AF4B-B43C-3E276DCB5118}" type="slidenum">
              <a:rPr lang="en-GB" altLang="en-KE" sz="120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 eaLnBrk="1" hangingPunct="1"/>
              <a:t>‹#›</a:t>
            </a:fld>
            <a:endParaRPr lang="en-GB" altLang="en-KE" sz="120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7" name="Group 2">
            <a:extLst>
              <a:ext uri="{FF2B5EF4-FFF2-40B4-BE49-F238E27FC236}">
                <a16:creationId xmlns:a16="http://schemas.microsoft.com/office/drawing/2014/main" id="{31E0B94A-1B68-A747-8E53-2664AB77313A}"/>
              </a:ext>
            </a:extLst>
          </p:cNvPr>
          <p:cNvGrpSpPr>
            <a:grpSpLocks/>
          </p:cNvGrpSpPr>
          <p:nvPr/>
        </p:nvGrpSpPr>
        <p:grpSpPr bwMode="auto">
          <a:xfrm>
            <a:off x="0" y="6813550"/>
            <a:ext cx="12192000" cy="50800"/>
            <a:chOff x="0" y="6813551"/>
            <a:chExt cx="12192000" cy="50800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6AE202D7-6DF8-8243-B1AC-E2B9AABB6273}"/>
                </a:ext>
              </a:extLst>
            </p:cNvPr>
            <p:cNvSpPr/>
            <p:nvPr/>
          </p:nvSpPr>
          <p:spPr>
            <a:xfrm rot="5400000">
              <a:off x="9545638" y="5954713"/>
              <a:ext cx="50800" cy="1768475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 dirty="0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F588FE68-EFB2-2E4D-8B01-EDEE46E603C2}"/>
                </a:ext>
              </a:extLst>
            </p:cNvPr>
            <p:cNvSpPr/>
            <p:nvPr/>
          </p:nvSpPr>
          <p:spPr>
            <a:xfrm rot="5400000">
              <a:off x="11282363" y="5954713"/>
              <a:ext cx="50800" cy="1768475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EFA95FEA-5382-C04A-BEBC-6995E35501C7}"/>
                </a:ext>
              </a:extLst>
            </p:cNvPr>
            <p:cNvSpPr/>
            <p:nvPr/>
          </p:nvSpPr>
          <p:spPr>
            <a:xfrm rot="5400000">
              <a:off x="7807326" y="5954713"/>
              <a:ext cx="50800" cy="1768475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806BC148-9A5C-3746-A5A4-22D1476D92D0}"/>
                </a:ext>
              </a:extLst>
            </p:cNvPr>
            <p:cNvSpPr/>
            <p:nvPr/>
          </p:nvSpPr>
          <p:spPr>
            <a:xfrm rot="5400000">
              <a:off x="6070601" y="5954713"/>
              <a:ext cx="50800" cy="1768475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F2B960A2-ED69-BD40-BBC7-7AA1A93FDFD9}"/>
                </a:ext>
              </a:extLst>
            </p:cNvPr>
            <p:cNvSpPr/>
            <p:nvPr/>
          </p:nvSpPr>
          <p:spPr>
            <a:xfrm rot="5400000">
              <a:off x="4333876" y="5954713"/>
              <a:ext cx="50800" cy="1768475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40BCA38D-B8F3-0248-B7FB-DF10716BDECC}"/>
                </a:ext>
              </a:extLst>
            </p:cNvPr>
            <p:cNvSpPr/>
            <p:nvPr/>
          </p:nvSpPr>
          <p:spPr>
            <a:xfrm rot="5400000">
              <a:off x="2596357" y="5953919"/>
              <a:ext cx="50800" cy="177006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B9C3A6F3-F8D1-A847-92EA-138A6EC57B4B}"/>
                </a:ext>
              </a:extLst>
            </p:cNvPr>
            <p:cNvSpPr/>
            <p:nvPr/>
          </p:nvSpPr>
          <p:spPr>
            <a:xfrm rot="5400000">
              <a:off x="858838" y="5954713"/>
              <a:ext cx="50800" cy="1768475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</p:grpSp>
      <p:pic>
        <p:nvPicPr>
          <p:cNvPr id="18" name="Picture 10">
            <a:extLst>
              <a:ext uri="{FF2B5EF4-FFF2-40B4-BE49-F238E27FC236}">
                <a16:creationId xmlns:a16="http://schemas.microsoft.com/office/drawing/2014/main" id="{B27C7EDA-1AFC-7641-86E5-E2227A470A3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93413" y="6105525"/>
            <a:ext cx="1160462" cy="53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Picture 11">
            <a:extLst>
              <a:ext uri="{FF2B5EF4-FFF2-40B4-BE49-F238E27FC236}">
                <a16:creationId xmlns:a16="http://schemas.microsoft.com/office/drawing/2014/main" id="{B60D95F1-EAFA-CB40-BBBD-16AC9C245A7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63938" y="1108075"/>
            <a:ext cx="1460500" cy="46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3455928" y="427831"/>
            <a:ext cx="8102600" cy="677955"/>
          </a:xfrm>
          <a:prstGeom prst="rect">
            <a:avLst/>
          </a:prstGeom>
        </p:spPr>
        <p:txBody>
          <a:bodyPr/>
          <a:lstStyle>
            <a:lvl1pPr marL="0" marR="0" indent="0" algn="l" defTabSz="914411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rgbClr val="682622"/>
                </a:solidFill>
              </a:defRPr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sp>
        <p:nvSpPr>
          <p:cNvPr id="13" name="Content Placeholder 9"/>
          <p:cNvSpPr>
            <a:spLocks noGrp="1"/>
          </p:cNvSpPr>
          <p:nvPr>
            <p:ph sz="quarter" idx="11"/>
          </p:nvPr>
        </p:nvSpPr>
        <p:spPr>
          <a:xfrm>
            <a:off x="3455928" y="1342716"/>
            <a:ext cx="8102600" cy="4572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/>
            </a:lvl1pPr>
            <a:lvl2pPr marL="742960" indent="-28575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Arial" panose="020B0604020202020204" pitchFamily="34" charset="0"/>
              <a:buChar char="•"/>
              <a:defRPr sz="2600"/>
            </a:lvl2pPr>
            <a:lvl3pPr marL="1143014" indent="-22860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Courier New" panose="02070309020205020404" pitchFamily="49" charset="0"/>
              <a:buChar char="o"/>
              <a:defRPr sz="220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2949575" cy="4064000"/>
          </a:xfrm>
          <a:custGeom>
            <a:avLst/>
            <a:gdLst>
              <a:gd name="connsiteX0" fmla="*/ 0 w 2949575"/>
              <a:gd name="connsiteY0" fmla="*/ 0 h 4064000"/>
              <a:gd name="connsiteX1" fmla="*/ 2949575 w 2949575"/>
              <a:gd name="connsiteY1" fmla="*/ 0 h 4064000"/>
              <a:gd name="connsiteX2" fmla="*/ 2949575 w 2949575"/>
              <a:gd name="connsiteY2" fmla="*/ 4064000 h 4064000"/>
              <a:gd name="connsiteX3" fmla="*/ 0 w 2949575"/>
              <a:gd name="connsiteY3" fmla="*/ 4064000 h 4064000"/>
              <a:gd name="connsiteX4" fmla="*/ 0 w 2949575"/>
              <a:gd name="connsiteY4" fmla="*/ 0 h 4064000"/>
              <a:gd name="connsiteX0" fmla="*/ 0 w 2949575"/>
              <a:gd name="connsiteY0" fmla="*/ 0 h 4064000"/>
              <a:gd name="connsiteX1" fmla="*/ 2323933 w 2949575"/>
              <a:gd name="connsiteY1" fmla="*/ 0 h 4064000"/>
              <a:gd name="connsiteX2" fmla="*/ 2949575 w 2949575"/>
              <a:gd name="connsiteY2" fmla="*/ 4064000 h 4064000"/>
              <a:gd name="connsiteX3" fmla="*/ 0 w 2949575"/>
              <a:gd name="connsiteY3" fmla="*/ 4064000 h 4064000"/>
              <a:gd name="connsiteX4" fmla="*/ 0 w 2949575"/>
              <a:gd name="connsiteY4" fmla="*/ 0 h 4064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49575" h="4064000">
                <a:moveTo>
                  <a:pt x="0" y="0"/>
                </a:moveTo>
                <a:lnTo>
                  <a:pt x="2323933" y="0"/>
                </a:lnTo>
                <a:lnTo>
                  <a:pt x="2949575" y="4064000"/>
                </a:lnTo>
                <a:lnTo>
                  <a:pt x="0" y="4064000"/>
                </a:lnTo>
                <a:lnTo>
                  <a:pt x="0" y="0"/>
                </a:lnTo>
                <a:close/>
              </a:path>
            </a:pathLst>
          </a:custGeom>
        </p:spPr>
        <p:txBody>
          <a:bodyPr/>
          <a:lstStyle/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0" y="4111100"/>
            <a:ext cx="3458339" cy="2702450"/>
          </a:xfrm>
          <a:custGeom>
            <a:avLst/>
            <a:gdLst>
              <a:gd name="connsiteX0" fmla="*/ 0 w 2949575"/>
              <a:gd name="connsiteY0" fmla="*/ 0 h 2740025"/>
              <a:gd name="connsiteX1" fmla="*/ 2949575 w 2949575"/>
              <a:gd name="connsiteY1" fmla="*/ 0 h 2740025"/>
              <a:gd name="connsiteX2" fmla="*/ 2949575 w 2949575"/>
              <a:gd name="connsiteY2" fmla="*/ 2740025 h 2740025"/>
              <a:gd name="connsiteX3" fmla="*/ 0 w 2949575"/>
              <a:gd name="connsiteY3" fmla="*/ 2740025 h 2740025"/>
              <a:gd name="connsiteX4" fmla="*/ 0 w 2949575"/>
              <a:gd name="connsiteY4" fmla="*/ 0 h 2740025"/>
              <a:gd name="connsiteX0" fmla="*/ 0 w 3458339"/>
              <a:gd name="connsiteY0" fmla="*/ 0 h 2740025"/>
              <a:gd name="connsiteX1" fmla="*/ 2949575 w 3458339"/>
              <a:gd name="connsiteY1" fmla="*/ 0 h 2740025"/>
              <a:gd name="connsiteX2" fmla="*/ 3458339 w 3458339"/>
              <a:gd name="connsiteY2" fmla="*/ 2740025 h 2740025"/>
              <a:gd name="connsiteX3" fmla="*/ 0 w 3458339"/>
              <a:gd name="connsiteY3" fmla="*/ 2740025 h 2740025"/>
              <a:gd name="connsiteX4" fmla="*/ 0 w 3458339"/>
              <a:gd name="connsiteY4" fmla="*/ 0 h 2740025"/>
              <a:gd name="connsiteX0" fmla="*/ 0 w 3458339"/>
              <a:gd name="connsiteY0" fmla="*/ 6988 h 2747013"/>
              <a:gd name="connsiteX1" fmla="*/ 2949575 w 3458339"/>
              <a:gd name="connsiteY1" fmla="*/ 0 h 2747013"/>
              <a:gd name="connsiteX2" fmla="*/ 3458339 w 3458339"/>
              <a:gd name="connsiteY2" fmla="*/ 2747013 h 2747013"/>
              <a:gd name="connsiteX3" fmla="*/ 0 w 3458339"/>
              <a:gd name="connsiteY3" fmla="*/ 2747013 h 2747013"/>
              <a:gd name="connsiteX4" fmla="*/ 0 w 3458339"/>
              <a:gd name="connsiteY4" fmla="*/ 6988 h 2747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58339" h="2747013">
                <a:moveTo>
                  <a:pt x="0" y="6988"/>
                </a:moveTo>
                <a:lnTo>
                  <a:pt x="2949575" y="0"/>
                </a:lnTo>
                <a:lnTo>
                  <a:pt x="3458339" y="2747013"/>
                </a:lnTo>
                <a:lnTo>
                  <a:pt x="0" y="2747013"/>
                </a:lnTo>
                <a:lnTo>
                  <a:pt x="0" y="6988"/>
                </a:lnTo>
                <a:close/>
              </a:path>
            </a:pathLst>
          </a:custGeom>
        </p:spPr>
        <p:txBody>
          <a:bodyPr/>
          <a:lstStyle/>
          <a:p>
            <a:pPr lvl="0"/>
            <a:r>
              <a:rPr lang="en-US" noProof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22244206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REEFORM CONTENT with graphics on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1">
            <a:extLst>
              <a:ext uri="{FF2B5EF4-FFF2-40B4-BE49-F238E27FC236}">
                <a16:creationId xmlns:a16="http://schemas.microsoft.com/office/drawing/2014/main" id="{378DE12B-4CBF-994B-82AE-EA1FB2B7DE0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391900" y="125413"/>
            <a:ext cx="641350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r" eaLnBrk="1" hangingPunct="1"/>
            <a:fld id="{0B57A632-FDA3-4B4C-8B50-BAE14AF84F87}" type="slidenum">
              <a:rPr lang="en-GB" altLang="en-KE" sz="120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 eaLnBrk="1" hangingPunct="1"/>
              <a:t>‹#›</a:t>
            </a:fld>
            <a:endParaRPr lang="en-GB" altLang="en-KE" sz="120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5" name="Group 2">
            <a:extLst>
              <a:ext uri="{FF2B5EF4-FFF2-40B4-BE49-F238E27FC236}">
                <a16:creationId xmlns:a16="http://schemas.microsoft.com/office/drawing/2014/main" id="{230B2DF8-3595-5648-8E38-120E1654FF3C}"/>
              </a:ext>
            </a:extLst>
          </p:cNvPr>
          <p:cNvGrpSpPr>
            <a:grpSpLocks/>
          </p:cNvGrpSpPr>
          <p:nvPr/>
        </p:nvGrpSpPr>
        <p:grpSpPr bwMode="auto">
          <a:xfrm>
            <a:off x="0" y="6813550"/>
            <a:ext cx="12192000" cy="50800"/>
            <a:chOff x="0" y="6813551"/>
            <a:chExt cx="12192000" cy="50800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E10B86EF-39E5-DD4A-A1A7-07FDFE0AA62F}"/>
                </a:ext>
              </a:extLst>
            </p:cNvPr>
            <p:cNvSpPr/>
            <p:nvPr/>
          </p:nvSpPr>
          <p:spPr>
            <a:xfrm rot="5400000">
              <a:off x="9545638" y="5954713"/>
              <a:ext cx="50800" cy="1768475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 dirty="0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D1D33737-D9A1-B54F-B705-772F87BFD2E5}"/>
                </a:ext>
              </a:extLst>
            </p:cNvPr>
            <p:cNvSpPr/>
            <p:nvPr/>
          </p:nvSpPr>
          <p:spPr>
            <a:xfrm rot="5400000">
              <a:off x="11282363" y="5954713"/>
              <a:ext cx="50800" cy="1768475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71678A18-EB4A-384C-A3B2-2CCE70D73C34}"/>
                </a:ext>
              </a:extLst>
            </p:cNvPr>
            <p:cNvSpPr/>
            <p:nvPr/>
          </p:nvSpPr>
          <p:spPr>
            <a:xfrm rot="5400000">
              <a:off x="7807326" y="5954713"/>
              <a:ext cx="50800" cy="1768475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FC3DF071-7A91-134A-A85E-643D0396237F}"/>
                </a:ext>
              </a:extLst>
            </p:cNvPr>
            <p:cNvSpPr/>
            <p:nvPr/>
          </p:nvSpPr>
          <p:spPr>
            <a:xfrm rot="5400000">
              <a:off x="6070601" y="5954713"/>
              <a:ext cx="50800" cy="1768475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51249CE4-403D-EF49-8418-6A3C1F7F8258}"/>
                </a:ext>
              </a:extLst>
            </p:cNvPr>
            <p:cNvSpPr/>
            <p:nvPr/>
          </p:nvSpPr>
          <p:spPr>
            <a:xfrm rot="5400000">
              <a:off x="4333876" y="5954713"/>
              <a:ext cx="50800" cy="1768475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ACDDADE1-C66D-324F-B0D7-F401D6B4DEE7}"/>
                </a:ext>
              </a:extLst>
            </p:cNvPr>
            <p:cNvSpPr/>
            <p:nvPr/>
          </p:nvSpPr>
          <p:spPr>
            <a:xfrm rot="5400000">
              <a:off x="2596357" y="5953919"/>
              <a:ext cx="50800" cy="177006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60C89FFE-0C00-3943-9CCF-A34C8BD99B6A}"/>
                </a:ext>
              </a:extLst>
            </p:cNvPr>
            <p:cNvSpPr/>
            <p:nvPr/>
          </p:nvSpPr>
          <p:spPr>
            <a:xfrm rot="5400000">
              <a:off x="858838" y="5954713"/>
              <a:ext cx="50800" cy="1768475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</p:grpSp>
      <p:pic>
        <p:nvPicPr>
          <p:cNvPr id="14" name="Picture 10">
            <a:extLst>
              <a:ext uri="{FF2B5EF4-FFF2-40B4-BE49-F238E27FC236}">
                <a16:creationId xmlns:a16="http://schemas.microsoft.com/office/drawing/2014/main" id="{859F9847-F04C-A248-B470-F6CEE1BBA3B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93413" y="6105525"/>
            <a:ext cx="1160462" cy="53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1">
            <a:extLst>
              <a:ext uri="{FF2B5EF4-FFF2-40B4-BE49-F238E27FC236}">
                <a16:creationId xmlns:a16="http://schemas.microsoft.com/office/drawing/2014/main" id="{92D2E8E1-DFF9-8B41-81E3-C2608E24839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11525" y="1450975"/>
            <a:ext cx="1460500" cy="46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Content Placeholder 9"/>
          <p:cNvSpPr>
            <a:spLocks noGrp="1"/>
          </p:cNvSpPr>
          <p:nvPr>
            <p:ph sz="quarter" idx="11"/>
          </p:nvPr>
        </p:nvSpPr>
        <p:spPr>
          <a:xfrm>
            <a:off x="3195734" y="1519491"/>
            <a:ext cx="8102600" cy="4572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/>
            </a:lvl1pPr>
            <a:lvl2pPr marL="742960" indent="-28575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Arial" panose="020B0604020202020204" pitchFamily="34" charset="0"/>
              <a:buChar char="•"/>
              <a:defRPr sz="2600"/>
            </a:lvl2pPr>
            <a:lvl3pPr marL="1143014" indent="-22860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Courier New" panose="02070309020205020404" pitchFamily="49" charset="0"/>
              <a:buChar char="o"/>
              <a:defRPr sz="220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4" name="Title 1"/>
          <p:cNvSpPr>
            <a:spLocks noGrp="1"/>
          </p:cNvSpPr>
          <p:nvPr>
            <p:ph type="title"/>
          </p:nvPr>
        </p:nvSpPr>
        <p:spPr>
          <a:xfrm>
            <a:off x="3195734" y="768055"/>
            <a:ext cx="8102600" cy="677955"/>
          </a:xfrm>
          <a:prstGeom prst="rect">
            <a:avLst/>
          </a:prstGeom>
        </p:spPr>
        <p:txBody>
          <a:bodyPr/>
          <a:lstStyle>
            <a:lvl1pPr marL="0" marR="0" indent="0" algn="l" defTabSz="914411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rgbClr val="682622"/>
                </a:solidFill>
              </a:defRPr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pic>
        <p:nvPicPr>
          <p:cNvPr id="3" name="Picture 2" descr="A picture containing text&#10;&#10;Description automatically generated">
            <a:extLst>
              <a:ext uri="{FF2B5EF4-FFF2-40B4-BE49-F238E27FC236}">
                <a16:creationId xmlns:a16="http://schemas.microsoft.com/office/drawing/2014/main" id="{85D1CC82-B7AA-9342-B9BF-E79D0B70C1B0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592" y="703952"/>
            <a:ext cx="2697512" cy="56714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51683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REEFORM CONTENT with graphics on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1">
            <a:extLst>
              <a:ext uri="{FF2B5EF4-FFF2-40B4-BE49-F238E27FC236}">
                <a16:creationId xmlns:a16="http://schemas.microsoft.com/office/drawing/2014/main" id="{2BD84074-2DAA-B64E-97C0-BD6B5538FD0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391900" y="125413"/>
            <a:ext cx="641350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r" eaLnBrk="1" hangingPunct="1"/>
            <a:fld id="{32697A5E-3BD4-604F-8028-126C42C6146C}" type="slidenum">
              <a:rPr lang="en-GB" altLang="en-KE" sz="120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 eaLnBrk="1" hangingPunct="1"/>
              <a:t>‹#›</a:t>
            </a:fld>
            <a:endParaRPr lang="en-GB" altLang="en-KE" sz="120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5" name="Group 2">
            <a:extLst>
              <a:ext uri="{FF2B5EF4-FFF2-40B4-BE49-F238E27FC236}">
                <a16:creationId xmlns:a16="http://schemas.microsoft.com/office/drawing/2014/main" id="{47521801-130B-B24F-9B74-DF44CF76510A}"/>
              </a:ext>
            </a:extLst>
          </p:cNvPr>
          <p:cNvGrpSpPr>
            <a:grpSpLocks/>
          </p:cNvGrpSpPr>
          <p:nvPr/>
        </p:nvGrpSpPr>
        <p:grpSpPr bwMode="auto">
          <a:xfrm>
            <a:off x="0" y="6813550"/>
            <a:ext cx="12192000" cy="50800"/>
            <a:chOff x="0" y="6813551"/>
            <a:chExt cx="12192000" cy="50800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CB63729E-E97C-864B-8487-3E84C43A59D6}"/>
                </a:ext>
              </a:extLst>
            </p:cNvPr>
            <p:cNvSpPr/>
            <p:nvPr/>
          </p:nvSpPr>
          <p:spPr>
            <a:xfrm rot="5400000">
              <a:off x="9545638" y="5954713"/>
              <a:ext cx="50800" cy="1768475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 dirty="0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E7DA0A20-D8E7-5649-8C65-A9A079F7B4F8}"/>
                </a:ext>
              </a:extLst>
            </p:cNvPr>
            <p:cNvSpPr/>
            <p:nvPr/>
          </p:nvSpPr>
          <p:spPr>
            <a:xfrm rot="5400000">
              <a:off x="11282363" y="5954713"/>
              <a:ext cx="50800" cy="1768475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A7237F2C-5139-FA43-A715-18BA83887B48}"/>
                </a:ext>
              </a:extLst>
            </p:cNvPr>
            <p:cNvSpPr/>
            <p:nvPr/>
          </p:nvSpPr>
          <p:spPr>
            <a:xfrm rot="5400000">
              <a:off x="7807326" y="5954713"/>
              <a:ext cx="50800" cy="1768475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707BDF69-C1D4-FD48-B769-10ED41AC6B9A}"/>
                </a:ext>
              </a:extLst>
            </p:cNvPr>
            <p:cNvSpPr/>
            <p:nvPr/>
          </p:nvSpPr>
          <p:spPr>
            <a:xfrm rot="5400000">
              <a:off x="6070601" y="5954713"/>
              <a:ext cx="50800" cy="1768475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402DAE2C-8209-5845-A41A-795EED20A2E1}"/>
                </a:ext>
              </a:extLst>
            </p:cNvPr>
            <p:cNvSpPr/>
            <p:nvPr/>
          </p:nvSpPr>
          <p:spPr>
            <a:xfrm rot="5400000">
              <a:off x="4333876" y="5954713"/>
              <a:ext cx="50800" cy="1768475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F2589B1B-BD2E-3947-B3DA-E571D143D79B}"/>
                </a:ext>
              </a:extLst>
            </p:cNvPr>
            <p:cNvSpPr/>
            <p:nvPr/>
          </p:nvSpPr>
          <p:spPr>
            <a:xfrm rot="5400000">
              <a:off x="2596357" y="5953919"/>
              <a:ext cx="50800" cy="177006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38CC38A3-5668-D34E-8AB0-DBF3FA4405FE}"/>
                </a:ext>
              </a:extLst>
            </p:cNvPr>
            <p:cNvSpPr/>
            <p:nvPr/>
          </p:nvSpPr>
          <p:spPr>
            <a:xfrm rot="5400000">
              <a:off x="858838" y="5954713"/>
              <a:ext cx="50800" cy="1768475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</p:grpSp>
      <p:pic>
        <p:nvPicPr>
          <p:cNvPr id="14" name="Picture 10">
            <a:extLst>
              <a:ext uri="{FF2B5EF4-FFF2-40B4-BE49-F238E27FC236}">
                <a16:creationId xmlns:a16="http://schemas.microsoft.com/office/drawing/2014/main" id="{8B1908BF-FC3C-8945-9403-DD85FDBA35A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93413" y="6105525"/>
            <a:ext cx="1160462" cy="53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1">
            <a:extLst>
              <a:ext uri="{FF2B5EF4-FFF2-40B4-BE49-F238E27FC236}">
                <a16:creationId xmlns:a16="http://schemas.microsoft.com/office/drawing/2014/main" id="{3AC944AE-3DA6-6D46-9896-8C9A5B5DC31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08038" y="1460500"/>
            <a:ext cx="1460500" cy="44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Content Placeholder 9"/>
          <p:cNvSpPr>
            <a:spLocks noGrp="1"/>
          </p:cNvSpPr>
          <p:nvPr>
            <p:ph sz="quarter" idx="11"/>
          </p:nvPr>
        </p:nvSpPr>
        <p:spPr>
          <a:xfrm>
            <a:off x="682992" y="1519491"/>
            <a:ext cx="8102600" cy="4572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/>
            </a:lvl1pPr>
            <a:lvl2pPr marL="742960" indent="-28575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Arial" panose="020B0604020202020204" pitchFamily="34" charset="0"/>
              <a:buChar char="•"/>
              <a:defRPr sz="2600"/>
            </a:lvl2pPr>
            <a:lvl3pPr marL="1143014" indent="-22860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Courier New" panose="02070309020205020404" pitchFamily="49" charset="0"/>
              <a:buChar char="o"/>
              <a:defRPr sz="220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4" name="Title 1"/>
          <p:cNvSpPr>
            <a:spLocks noGrp="1"/>
          </p:cNvSpPr>
          <p:nvPr>
            <p:ph type="title"/>
          </p:nvPr>
        </p:nvSpPr>
        <p:spPr>
          <a:xfrm>
            <a:off x="682992" y="768055"/>
            <a:ext cx="8102600" cy="677955"/>
          </a:xfrm>
          <a:prstGeom prst="rect">
            <a:avLst/>
          </a:prstGeom>
        </p:spPr>
        <p:txBody>
          <a:bodyPr/>
          <a:lstStyle>
            <a:lvl1pPr marL="0" marR="0" indent="0" algn="l" defTabSz="914411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rgbClr val="712C3D"/>
                </a:solidFill>
              </a:defRPr>
            </a:lvl1pPr>
          </a:lstStyle>
          <a:p>
            <a:pPr lvl="0"/>
            <a:r>
              <a:rPr lang="en-US" noProof="0"/>
              <a:t>Click to edit Master title style</a:t>
            </a:r>
            <a:endParaRPr lang="en-US" noProof="0" dirty="0"/>
          </a:p>
        </p:txBody>
      </p:sp>
      <p:pic>
        <p:nvPicPr>
          <p:cNvPr id="3" name="Picture 2" descr="A picture containing text&#10;&#10;Description automatically generated">
            <a:extLst>
              <a:ext uri="{FF2B5EF4-FFF2-40B4-BE49-F238E27FC236}">
                <a16:creationId xmlns:a16="http://schemas.microsoft.com/office/drawing/2014/main" id="{7C862EEA-28BB-6E4B-9707-1FFF86A71907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53805" y="137301"/>
            <a:ext cx="2679445" cy="56334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477555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pictures on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1">
            <a:extLst>
              <a:ext uri="{FF2B5EF4-FFF2-40B4-BE49-F238E27FC236}">
                <a16:creationId xmlns:a16="http://schemas.microsoft.com/office/drawing/2014/main" id="{2A799ECC-9C25-9146-AD4B-9DD0F48D388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391900" y="125413"/>
            <a:ext cx="641350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r" eaLnBrk="1" hangingPunct="1"/>
            <a:fld id="{03F2B6CA-1276-1047-9AA8-00148647CFFB}" type="slidenum">
              <a:rPr lang="en-GB" altLang="en-KE" sz="120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 eaLnBrk="1" hangingPunct="1"/>
              <a:t>‹#›</a:t>
            </a:fld>
            <a:endParaRPr lang="en-GB" altLang="en-KE" sz="120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7" name="Group 2">
            <a:extLst>
              <a:ext uri="{FF2B5EF4-FFF2-40B4-BE49-F238E27FC236}">
                <a16:creationId xmlns:a16="http://schemas.microsoft.com/office/drawing/2014/main" id="{E5531CC3-CC6E-1843-B82E-9AEC564D71F1}"/>
              </a:ext>
            </a:extLst>
          </p:cNvPr>
          <p:cNvGrpSpPr>
            <a:grpSpLocks/>
          </p:cNvGrpSpPr>
          <p:nvPr/>
        </p:nvGrpSpPr>
        <p:grpSpPr bwMode="auto">
          <a:xfrm>
            <a:off x="0" y="6813550"/>
            <a:ext cx="12192000" cy="50800"/>
            <a:chOff x="0" y="6813551"/>
            <a:chExt cx="12192000" cy="50800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C6E775DC-D560-C348-8BA0-0DD9CCE0553A}"/>
                </a:ext>
              </a:extLst>
            </p:cNvPr>
            <p:cNvSpPr/>
            <p:nvPr/>
          </p:nvSpPr>
          <p:spPr>
            <a:xfrm rot="5400000">
              <a:off x="9545638" y="5954713"/>
              <a:ext cx="50800" cy="1768475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 dirty="0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9AC00026-2EF9-CD48-8AC1-5BCFF3D776CE}"/>
                </a:ext>
              </a:extLst>
            </p:cNvPr>
            <p:cNvSpPr/>
            <p:nvPr/>
          </p:nvSpPr>
          <p:spPr>
            <a:xfrm rot="5400000">
              <a:off x="11282363" y="5954713"/>
              <a:ext cx="50800" cy="1768475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58AB4B9E-72D8-CE40-836E-2062E356E0BA}"/>
                </a:ext>
              </a:extLst>
            </p:cNvPr>
            <p:cNvSpPr/>
            <p:nvPr/>
          </p:nvSpPr>
          <p:spPr>
            <a:xfrm rot="5400000">
              <a:off x="7807326" y="5954713"/>
              <a:ext cx="50800" cy="1768475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D666A9B4-D7F0-1047-8242-B36B9D41D920}"/>
                </a:ext>
              </a:extLst>
            </p:cNvPr>
            <p:cNvSpPr/>
            <p:nvPr/>
          </p:nvSpPr>
          <p:spPr>
            <a:xfrm rot="5400000">
              <a:off x="6070601" y="5954713"/>
              <a:ext cx="50800" cy="1768475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79076A48-E503-3146-8777-D1FD43FBCDDA}"/>
                </a:ext>
              </a:extLst>
            </p:cNvPr>
            <p:cNvSpPr/>
            <p:nvPr/>
          </p:nvSpPr>
          <p:spPr>
            <a:xfrm rot="5400000">
              <a:off x="4333876" y="5954713"/>
              <a:ext cx="50800" cy="1768475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E366B05F-F902-894D-A53B-C2A45B57715A}"/>
                </a:ext>
              </a:extLst>
            </p:cNvPr>
            <p:cNvSpPr/>
            <p:nvPr/>
          </p:nvSpPr>
          <p:spPr>
            <a:xfrm rot="5400000">
              <a:off x="2596357" y="5953919"/>
              <a:ext cx="50800" cy="177006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DBBDB311-E09B-9C46-8413-2A2AF94A4409}"/>
                </a:ext>
              </a:extLst>
            </p:cNvPr>
            <p:cNvSpPr/>
            <p:nvPr/>
          </p:nvSpPr>
          <p:spPr>
            <a:xfrm rot="5400000">
              <a:off x="858838" y="5954713"/>
              <a:ext cx="50800" cy="1768475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</p:grpSp>
      <p:pic>
        <p:nvPicPr>
          <p:cNvPr id="17" name="Picture 10">
            <a:extLst>
              <a:ext uri="{FF2B5EF4-FFF2-40B4-BE49-F238E27FC236}">
                <a16:creationId xmlns:a16="http://schemas.microsoft.com/office/drawing/2014/main" id="{C73892EC-ECFE-E64C-9F0E-E3D58BDACFC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7975" y="6105525"/>
            <a:ext cx="1160463" cy="53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>
            <a:extLst>
              <a:ext uri="{FF2B5EF4-FFF2-40B4-BE49-F238E27FC236}">
                <a16:creationId xmlns:a16="http://schemas.microsoft.com/office/drawing/2014/main" id="{7E435D17-FBA8-6847-9179-E46B6896A09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9600" y="1116013"/>
            <a:ext cx="1460500" cy="46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Content Placeholder 9"/>
          <p:cNvSpPr>
            <a:spLocks noGrp="1"/>
          </p:cNvSpPr>
          <p:nvPr>
            <p:ph sz="quarter" idx="10"/>
          </p:nvPr>
        </p:nvSpPr>
        <p:spPr>
          <a:xfrm>
            <a:off x="609600" y="1342716"/>
            <a:ext cx="8102600" cy="4572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/>
            </a:lvl1pPr>
            <a:lvl2pPr marL="742960" indent="-28575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Arial" panose="020B0604020202020204" pitchFamily="34" charset="0"/>
              <a:buChar char="•"/>
              <a:defRPr sz="2600"/>
            </a:lvl2pPr>
            <a:lvl3pPr marL="1143014" indent="-22860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Courier New" panose="02070309020205020404" pitchFamily="49" charset="0"/>
              <a:buChar char="o"/>
              <a:defRPr sz="220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1"/>
          </p:nvPr>
        </p:nvSpPr>
        <p:spPr>
          <a:xfrm>
            <a:off x="9245600" y="6350"/>
            <a:ext cx="2946400" cy="444373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2"/>
          </p:nvPr>
        </p:nvSpPr>
        <p:spPr>
          <a:xfrm>
            <a:off x="9245600" y="4515995"/>
            <a:ext cx="2946400" cy="229755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22" name="Title 1"/>
          <p:cNvSpPr>
            <a:spLocks noGrp="1"/>
          </p:cNvSpPr>
          <p:nvPr>
            <p:ph type="title"/>
          </p:nvPr>
        </p:nvSpPr>
        <p:spPr>
          <a:xfrm>
            <a:off x="599965" y="427831"/>
            <a:ext cx="8102600" cy="677955"/>
          </a:xfrm>
          <a:prstGeom prst="rect">
            <a:avLst/>
          </a:prstGeom>
        </p:spPr>
        <p:txBody>
          <a:bodyPr/>
          <a:lstStyle>
            <a:lvl1pPr marL="0" marR="0" indent="0" algn="l" defTabSz="914411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rgbClr val="712C3D"/>
                </a:solidFill>
              </a:defRPr>
            </a:lvl1pPr>
          </a:lstStyle>
          <a:p>
            <a:pPr lvl="0"/>
            <a:r>
              <a:rPr lang="en-US" noProof="0"/>
              <a:t>Click to edit Master title style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414208935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REEFORM with color line at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801E01E3-DA2F-F84F-B28E-CEC6442C5F5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391900" y="125413"/>
            <a:ext cx="641350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r" eaLnBrk="1" hangingPunct="1"/>
            <a:fld id="{7B3DA183-37CA-BF44-8637-45CBBA3DC114}" type="slidenum">
              <a:rPr lang="en-GB" altLang="en-KE" sz="120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 eaLnBrk="1" hangingPunct="1"/>
              <a:t>‹#›</a:t>
            </a:fld>
            <a:endParaRPr lang="en-GB" altLang="en-KE" sz="120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8C33C2A3-7CBD-9240-B355-C689A2AD8416}"/>
              </a:ext>
            </a:extLst>
          </p:cNvPr>
          <p:cNvGrpSpPr>
            <a:grpSpLocks/>
          </p:cNvGrpSpPr>
          <p:nvPr/>
        </p:nvGrpSpPr>
        <p:grpSpPr bwMode="auto">
          <a:xfrm>
            <a:off x="0" y="6813550"/>
            <a:ext cx="12192000" cy="50800"/>
            <a:chOff x="0" y="6813551"/>
            <a:chExt cx="12192000" cy="50800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6E4DD567-14E9-9747-86F7-8B1314CCA655}"/>
                </a:ext>
              </a:extLst>
            </p:cNvPr>
            <p:cNvSpPr/>
            <p:nvPr/>
          </p:nvSpPr>
          <p:spPr>
            <a:xfrm rot="5400000">
              <a:off x="9545638" y="5954713"/>
              <a:ext cx="50800" cy="1768475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 dirty="0"/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9FBA9970-245A-FC41-A9E9-6D32C80E8984}"/>
                </a:ext>
              </a:extLst>
            </p:cNvPr>
            <p:cNvSpPr/>
            <p:nvPr/>
          </p:nvSpPr>
          <p:spPr>
            <a:xfrm rot="5400000">
              <a:off x="11282363" y="5954713"/>
              <a:ext cx="50800" cy="1768475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6E42D156-9061-0346-B096-73F642F8016D}"/>
                </a:ext>
              </a:extLst>
            </p:cNvPr>
            <p:cNvSpPr/>
            <p:nvPr/>
          </p:nvSpPr>
          <p:spPr>
            <a:xfrm rot="5400000">
              <a:off x="7807326" y="5954713"/>
              <a:ext cx="50800" cy="1768475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5E90A061-5C63-6943-A8C7-890687DEADC8}"/>
                </a:ext>
              </a:extLst>
            </p:cNvPr>
            <p:cNvSpPr/>
            <p:nvPr/>
          </p:nvSpPr>
          <p:spPr>
            <a:xfrm rot="5400000">
              <a:off x="6070601" y="5954713"/>
              <a:ext cx="50800" cy="1768475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4B98C101-62C4-5A44-83D3-59E8FF8A34BA}"/>
                </a:ext>
              </a:extLst>
            </p:cNvPr>
            <p:cNvSpPr/>
            <p:nvPr/>
          </p:nvSpPr>
          <p:spPr>
            <a:xfrm rot="5400000">
              <a:off x="4333876" y="5954713"/>
              <a:ext cx="50800" cy="1768475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11F2EF99-67C2-FC47-9CC2-5CB1CE880B84}"/>
                </a:ext>
              </a:extLst>
            </p:cNvPr>
            <p:cNvSpPr/>
            <p:nvPr/>
          </p:nvSpPr>
          <p:spPr>
            <a:xfrm rot="5400000">
              <a:off x="2596357" y="5953919"/>
              <a:ext cx="50800" cy="177006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0F848E36-C604-F644-A2CA-513C2E15212E}"/>
                </a:ext>
              </a:extLst>
            </p:cNvPr>
            <p:cNvSpPr/>
            <p:nvPr/>
          </p:nvSpPr>
          <p:spPr>
            <a:xfrm rot="5400000">
              <a:off x="858838" y="5954713"/>
              <a:ext cx="50800" cy="1768475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</p:grpSp>
      <p:pic>
        <p:nvPicPr>
          <p:cNvPr id="11" name="Picture 10">
            <a:extLst>
              <a:ext uri="{FF2B5EF4-FFF2-40B4-BE49-F238E27FC236}">
                <a16:creationId xmlns:a16="http://schemas.microsoft.com/office/drawing/2014/main" id="{A3FFBDF1-8AB4-3E4D-8DFD-F7244FD3A96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93413" y="6105525"/>
            <a:ext cx="1160462" cy="53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0488850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REEFORM layout logo on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098E1ED0-3FF6-A64D-BC40-D8206D83AED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391900" y="125413"/>
            <a:ext cx="641350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r" eaLnBrk="1" hangingPunct="1"/>
            <a:fld id="{431F65F4-0E3D-0546-8139-6B6AC2549528}" type="slidenum">
              <a:rPr lang="en-GB" altLang="en-KE" sz="120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 eaLnBrk="1" hangingPunct="1"/>
              <a:t>‹#›</a:t>
            </a:fld>
            <a:endParaRPr lang="en-GB" altLang="en-KE" sz="120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0B3B51D-58A8-8242-BA9C-178E951334E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93413" y="6105525"/>
            <a:ext cx="1160462" cy="53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8919496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REEFORM layout logo on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24A34211-2653-3A4F-BEB3-59B9B714863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391900" y="125413"/>
            <a:ext cx="641350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r" eaLnBrk="1" hangingPunct="1"/>
            <a:fld id="{E1E722F4-5A2C-8646-A701-E423F44131BB}" type="slidenum">
              <a:rPr lang="en-GB" altLang="en-KE" sz="120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 eaLnBrk="1" hangingPunct="1"/>
              <a:t>‹#›</a:t>
            </a:fld>
            <a:endParaRPr lang="en-GB" altLang="en-KE" sz="120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68E215A-560C-BA4A-9508-913D464E46E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7975" y="6105525"/>
            <a:ext cx="1160463" cy="53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9051493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>
            <a:extLst>
              <a:ext uri="{FF2B5EF4-FFF2-40B4-BE49-F238E27FC236}">
                <a16:creationId xmlns:a16="http://schemas.microsoft.com/office/drawing/2014/main" id="{AAE99088-1C21-7A49-9186-E6FBC87C694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0050" y="5186363"/>
            <a:ext cx="11377613" cy="1541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400595" y="322325"/>
            <a:ext cx="11376551" cy="478255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noProof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212249803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REEFOR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3062939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>
            <a:extLst>
              <a:ext uri="{FF2B5EF4-FFF2-40B4-BE49-F238E27FC236}">
                <a16:creationId xmlns:a16="http://schemas.microsoft.com/office/drawing/2014/main" id="{F3396E7A-5B48-1A45-96DD-EF1264B7F5C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317500" y="1717675"/>
            <a:ext cx="12888913" cy="2995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2">
            <a:extLst>
              <a:ext uri="{FF2B5EF4-FFF2-40B4-BE49-F238E27FC236}">
                <a16:creationId xmlns:a16="http://schemas.microsoft.com/office/drawing/2014/main" id="{65039200-6EAB-1B4A-A969-C543EB3024F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93413" y="6105525"/>
            <a:ext cx="1160462" cy="53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 Placeholder 6"/>
          <p:cNvSpPr>
            <a:spLocks noGrp="1"/>
          </p:cNvSpPr>
          <p:nvPr>
            <p:ph type="body" sz="quarter" idx="10"/>
          </p:nvPr>
        </p:nvSpPr>
        <p:spPr>
          <a:xfrm>
            <a:off x="1213784" y="2911254"/>
            <a:ext cx="9826090" cy="6096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3600" b="0" i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0114728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1">
            <a:extLst>
              <a:ext uri="{FF2B5EF4-FFF2-40B4-BE49-F238E27FC236}">
                <a16:creationId xmlns:a16="http://schemas.microsoft.com/office/drawing/2014/main" id="{E8AAAE71-6966-984D-939C-3DE2CB26C7F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221913" y="1246188"/>
            <a:ext cx="1679575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en-US" altLang="en-KE" sz="1000" i="1">
                <a:solidFill>
                  <a:srgbClr val="7F7F7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Better lives through livestock</a:t>
            </a:r>
          </a:p>
        </p:txBody>
      </p:sp>
      <p:grpSp>
        <p:nvGrpSpPr>
          <p:cNvPr id="5" name="Group 2">
            <a:extLst>
              <a:ext uri="{FF2B5EF4-FFF2-40B4-BE49-F238E27FC236}">
                <a16:creationId xmlns:a16="http://schemas.microsoft.com/office/drawing/2014/main" id="{EA446260-BB98-7A48-9BB1-5024BF35BCEC}"/>
              </a:ext>
            </a:extLst>
          </p:cNvPr>
          <p:cNvGrpSpPr>
            <a:grpSpLocks/>
          </p:cNvGrpSpPr>
          <p:nvPr/>
        </p:nvGrpSpPr>
        <p:grpSpPr bwMode="auto">
          <a:xfrm>
            <a:off x="0" y="6813550"/>
            <a:ext cx="12192000" cy="50800"/>
            <a:chOff x="0" y="6813551"/>
            <a:chExt cx="12192000" cy="50800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B9E2A312-72A6-8645-85C5-5EBC1328AB78}"/>
                </a:ext>
              </a:extLst>
            </p:cNvPr>
            <p:cNvSpPr/>
            <p:nvPr/>
          </p:nvSpPr>
          <p:spPr>
            <a:xfrm rot="5400000">
              <a:off x="9545638" y="5954713"/>
              <a:ext cx="50800" cy="1768475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 dirty="0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E0E92363-8635-3C4C-A2F6-CA9F9C69EF1C}"/>
                </a:ext>
              </a:extLst>
            </p:cNvPr>
            <p:cNvSpPr/>
            <p:nvPr/>
          </p:nvSpPr>
          <p:spPr>
            <a:xfrm rot="5400000">
              <a:off x="11282363" y="5954713"/>
              <a:ext cx="50800" cy="1768475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DFC258CB-5757-8D47-AB57-0BD229602154}"/>
                </a:ext>
              </a:extLst>
            </p:cNvPr>
            <p:cNvSpPr/>
            <p:nvPr/>
          </p:nvSpPr>
          <p:spPr>
            <a:xfrm rot="5400000">
              <a:off x="7807326" y="5954713"/>
              <a:ext cx="50800" cy="1768475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4B708E28-CA18-5D4E-887C-D21719A7D79D}"/>
                </a:ext>
              </a:extLst>
            </p:cNvPr>
            <p:cNvSpPr/>
            <p:nvPr/>
          </p:nvSpPr>
          <p:spPr>
            <a:xfrm rot="5400000">
              <a:off x="6070601" y="5954713"/>
              <a:ext cx="50800" cy="1768475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76DD1515-3A2D-AE43-AB5C-B3A0DF18AEA9}"/>
                </a:ext>
              </a:extLst>
            </p:cNvPr>
            <p:cNvSpPr/>
            <p:nvPr/>
          </p:nvSpPr>
          <p:spPr>
            <a:xfrm rot="5400000">
              <a:off x="4333876" y="5954713"/>
              <a:ext cx="50800" cy="1768475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AE8E91A9-A022-594F-94BC-2AD52B75A7A3}"/>
                </a:ext>
              </a:extLst>
            </p:cNvPr>
            <p:cNvSpPr/>
            <p:nvPr/>
          </p:nvSpPr>
          <p:spPr>
            <a:xfrm rot="5400000">
              <a:off x="2596357" y="5953919"/>
              <a:ext cx="50800" cy="177006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9247F472-163E-2745-B7AD-783EC289124B}"/>
                </a:ext>
              </a:extLst>
            </p:cNvPr>
            <p:cNvSpPr/>
            <p:nvPr/>
          </p:nvSpPr>
          <p:spPr>
            <a:xfrm rot="5400000">
              <a:off x="858838" y="5954713"/>
              <a:ext cx="50800" cy="1768475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</p:grpSp>
      <p:pic>
        <p:nvPicPr>
          <p:cNvPr id="13" name="Picture 10">
            <a:extLst>
              <a:ext uri="{FF2B5EF4-FFF2-40B4-BE49-F238E27FC236}">
                <a16:creationId xmlns:a16="http://schemas.microsoft.com/office/drawing/2014/main" id="{EF02C66B-623C-0548-A7CD-2E30C59D5FD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V="1">
            <a:off x="585788" y="3043238"/>
            <a:ext cx="10113962" cy="71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11">
            <a:extLst>
              <a:ext uri="{FF2B5EF4-FFF2-40B4-BE49-F238E27FC236}">
                <a16:creationId xmlns:a16="http://schemas.microsoft.com/office/drawing/2014/main" id="{0F53DA01-FBFF-E44A-B075-0E36664DAE9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1513" y="5753100"/>
            <a:ext cx="1354137" cy="630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2">
            <a:extLst>
              <a:ext uri="{FF2B5EF4-FFF2-40B4-BE49-F238E27FC236}">
                <a16:creationId xmlns:a16="http://schemas.microsoft.com/office/drawing/2014/main" id="{DAB45DE1-CEF4-A145-BA81-DF9D40936C0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180638" y="250825"/>
            <a:ext cx="1765300" cy="896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585590" y="1630891"/>
            <a:ext cx="10688137" cy="139034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solidFill>
                  <a:srgbClr val="712C3D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9046293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01D9A4-E34A-4A97-9165-490907BFB5E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KE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66FBCD6-F705-4BB8-A19A-A0B4331EC85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K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C2D97D-6E2D-4854-BB15-2080F570EC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63F109-B76C-4C79-A631-60C5E045DA18}" type="datetimeFigureOut">
              <a:rPr lang="en-KE" smtClean="0"/>
              <a:t>07/22/2021</a:t>
            </a:fld>
            <a:endParaRPr lang="en-K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64B81CE-14E6-459A-9A82-C0CD97DA2F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K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8BC4FDC-BC13-47C1-9720-62C7072F58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29A1B6-7DA6-468F-8B37-968357145D16}" type="slidenum">
              <a:rPr lang="en-KE" smtClean="0"/>
              <a:t>‹#›</a:t>
            </a:fld>
            <a:endParaRPr lang="en-KE"/>
          </a:p>
        </p:txBody>
      </p:sp>
    </p:spTree>
    <p:extLst>
      <p:ext uri="{BB962C8B-B14F-4D97-AF65-F5344CB8AC3E}">
        <p14:creationId xmlns:p14="http://schemas.microsoft.com/office/powerpoint/2010/main" val="160624675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8780E6-E8AF-4906-A97B-F8C69EFC36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K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8F9C5B-EC6E-49FD-84FA-988910DDA50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K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6032ED-13C1-4593-BD35-3E77543995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63F109-B76C-4C79-A631-60C5E045DA18}" type="datetimeFigureOut">
              <a:rPr lang="en-KE" smtClean="0"/>
              <a:t>07/22/2021</a:t>
            </a:fld>
            <a:endParaRPr lang="en-K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23CDE5F-F9B0-4ADF-858E-98D99B6F99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K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B9A38AA-5845-4A86-9A02-0152F20F27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29A1B6-7DA6-468F-8B37-968357145D16}" type="slidenum">
              <a:rPr lang="en-KE" smtClean="0"/>
              <a:t>‹#›</a:t>
            </a:fld>
            <a:endParaRPr lang="en-KE"/>
          </a:p>
        </p:txBody>
      </p:sp>
    </p:spTree>
    <p:extLst>
      <p:ext uri="{BB962C8B-B14F-4D97-AF65-F5344CB8AC3E}">
        <p14:creationId xmlns:p14="http://schemas.microsoft.com/office/powerpoint/2010/main" val="283727311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7371DE-71B9-4773-AC1E-141595FEB5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K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0BD1D32-BCA2-4D98-9900-676F0772FFD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BCF6215-4863-4260-9768-1CE32BFFC5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63F109-B76C-4C79-A631-60C5E045DA18}" type="datetimeFigureOut">
              <a:rPr lang="en-KE" smtClean="0"/>
              <a:t>07/22/2021</a:t>
            </a:fld>
            <a:endParaRPr lang="en-K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5FF737A-32B1-4C8E-A246-F113312654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K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B94E665-166E-4E7C-A29A-2C3EADA16C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29A1B6-7DA6-468F-8B37-968357145D16}" type="slidenum">
              <a:rPr lang="en-KE" smtClean="0"/>
              <a:t>‹#›</a:t>
            </a:fld>
            <a:endParaRPr lang="en-KE"/>
          </a:p>
        </p:txBody>
      </p:sp>
    </p:spTree>
    <p:extLst>
      <p:ext uri="{BB962C8B-B14F-4D97-AF65-F5344CB8AC3E}">
        <p14:creationId xmlns:p14="http://schemas.microsoft.com/office/powerpoint/2010/main" val="388179747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52FC5F-457F-4CCB-A351-59BDDBA1BA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K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17688A9-AB25-406F-8371-D6C89E0F2DF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KE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DC19879-84A1-4032-8595-9051F9E6D3D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KE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7C99696-C605-4F45-A69F-5EF4E79A04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63F109-B76C-4C79-A631-60C5E045DA18}" type="datetimeFigureOut">
              <a:rPr lang="en-KE" smtClean="0"/>
              <a:t>07/22/2021</a:t>
            </a:fld>
            <a:endParaRPr lang="en-K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9FE9EE9-8DB7-4C6B-9261-CC2681B9D8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K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0B427F3-33FC-4B63-BBFE-355D6B50C5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29A1B6-7DA6-468F-8B37-968357145D16}" type="slidenum">
              <a:rPr lang="en-KE" smtClean="0"/>
              <a:t>‹#›</a:t>
            </a:fld>
            <a:endParaRPr lang="en-KE"/>
          </a:p>
        </p:txBody>
      </p:sp>
    </p:spTree>
    <p:extLst>
      <p:ext uri="{BB962C8B-B14F-4D97-AF65-F5344CB8AC3E}">
        <p14:creationId xmlns:p14="http://schemas.microsoft.com/office/powerpoint/2010/main" val="72989255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AA1280-5EB5-4B38-929C-1ECB95339E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K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9F21BB5-4D65-47A7-AD97-C5EDEE60677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A2B7129-9961-45B3-A568-E2AF084A4FE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KE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43CB5B0-CFA0-4B2A-A477-7FDD6F4B5AF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FC531CC-056D-4F72-9679-32AF017439E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KE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D63F255-81E9-4D30-BE19-150D2023CC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63F109-B76C-4C79-A631-60C5E045DA18}" type="datetimeFigureOut">
              <a:rPr lang="en-KE" smtClean="0"/>
              <a:t>07/22/2021</a:t>
            </a:fld>
            <a:endParaRPr lang="en-KE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ECD2AAD-DF0F-4AAB-839D-D3212ADD5B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KE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9A6F714-4989-4C4F-9534-C15FC31F4F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29A1B6-7DA6-468F-8B37-968357145D16}" type="slidenum">
              <a:rPr lang="en-KE" smtClean="0"/>
              <a:t>‹#›</a:t>
            </a:fld>
            <a:endParaRPr lang="en-KE"/>
          </a:p>
        </p:txBody>
      </p:sp>
    </p:spTree>
    <p:extLst>
      <p:ext uri="{BB962C8B-B14F-4D97-AF65-F5344CB8AC3E}">
        <p14:creationId xmlns:p14="http://schemas.microsoft.com/office/powerpoint/2010/main" val="71082892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3F9F93-4157-451E-BB06-72BA085C59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KE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E2CA717-AC0E-4518-BFB7-DA45764823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63F109-B76C-4C79-A631-60C5E045DA18}" type="datetimeFigureOut">
              <a:rPr lang="en-KE" smtClean="0"/>
              <a:t>07/22/2021</a:t>
            </a:fld>
            <a:endParaRPr lang="en-KE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DB5B23F-3062-4243-9558-AAA3D44239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KE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C4AAC71-F691-4E33-8056-1D6593406A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29A1B6-7DA6-468F-8B37-968357145D16}" type="slidenum">
              <a:rPr lang="en-KE" smtClean="0"/>
              <a:t>‹#›</a:t>
            </a:fld>
            <a:endParaRPr lang="en-KE"/>
          </a:p>
        </p:txBody>
      </p:sp>
    </p:spTree>
    <p:extLst>
      <p:ext uri="{BB962C8B-B14F-4D97-AF65-F5344CB8AC3E}">
        <p14:creationId xmlns:p14="http://schemas.microsoft.com/office/powerpoint/2010/main" val="131968211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2F2E64D-C818-4BA9-BD33-59AFC5B6B1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63F109-B76C-4C79-A631-60C5E045DA18}" type="datetimeFigureOut">
              <a:rPr lang="en-KE" smtClean="0"/>
              <a:t>07/22/2021</a:t>
            </a:fld>
            <a:endParaRPr lang="en-KE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6AFD6DE-53B9-45A4-A922-931B88DE64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KE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4C2CA76-64C9-4952-A76A-D3A7381218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29A1B6-7DA6-468F-8B37-968357145D16}" type="slidenum">
              <a:rPr lang="en-KE" smtClean="0"/>
              <a:t>‹#›</a:t>
            </a:fld>
            <a:endParaRPr lang="en-KE"/>
          </a:p>
        </p:txBody>
      </p:sp>
    </p:spTree>
    <p:extLst>
      <p:ext uri="{BB962C8B-B14F-4D97-AF65-F5344CB8AC3E}">
        <p14:creationId xmlns:p14="http://schemas.microsoft.com/office/powerpoint/2010/main" val="181542841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BDB0AA-396D-4CFD-A034-0151EE80C7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K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6155E3B-F0A1-4C47-8240-84E3E5D8CE1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K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D87BEA1-B193-4B6E-84F1-7240788651F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0D1BED4-8F9D-4F81-BB6B-A920D93295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63F109-B76C-4C79-A631-60C5E045DA18}" type="datetimeFigureOut">
              <a:rPr lang="en-KE" smtClean="0"/>
              <a:t>07/22/2021</a:t>
            </a:fld>
            <a:endParaRPr lang="en-K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7F20522-0491-45E2-9A30-CA39C4679C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K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EFB6F99-C3A3-49C8-81CF-48A98FBC8F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29A1B6-7DA6-468F-8B37-968357145D16}" type="slidenum">
              <a:rPr lang="en-KE" smtClean="0"/>
              <a:t>‹#›</a:t>
            </a:fld>
            <a:endParaRPr lang="en-KE"/>
          </a:p>
        </p:txBody>
      </p:sp>
    </p:spTree>
    <p:extLst>
      <p:ext uri="{BB962C8B-B14F-4D97-AF65-F5344CB8AC3E}">
        <p14:creationId xmlns:p14="http://schemas.microsoft.com/office/powerpoint/2010/main" val="105030109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033DAE-3F2B-4EBD-907E-D73A5E663E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KE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BFA90EC-A23B-4CE2-A7BF-2EF2D54E911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K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D702CED-D465-49CD-96BF-531CFE2E0D9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16FD929-70B5-4408-938F-D87604B006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63F109-B76C-4C79-A631-60C5E045DA18}" type="datetimeFigureOut">
              <a:rPr lang="en-KE" smtClean="0"/>
              <a:t>07/22/2021</a:t>
            </a:fld>
            <a:endParaRPr lang="en-K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9C4EB88-62FF-4349-8D67-219674A0F1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K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09EA43B-8D8A-417C-ADE6-E4EF1C6D85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29A1B6-7DA6-468F-8B37-968357145D16}" type="slidenum">
              <a:rPr lang="en-KE" smtClean="0"/>
              <a:t>‹#›</a:t>
            </a:fld>
            <a:endParaRPr lang="en-KE"/>
          </a:p>
        </p:txBody>
      </p:sp>
    </p:spTree>
    <p:extLst>
      <p:ext uri="{BB962C8B-B14F-4D97-AF65-F5344CB8AC3E}">
        <p14:creationId xmlns:p14="http://schemas.microsoft.com/office/powerpoint/2010/main" val="7820495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056A10-96FF-48BF-8691-DC69AE19BE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KE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4E38AB5-6E81-4A19-A7F9-8DE9DB5AE81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K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9D1916E-3210-4EA7-8A99-9B624A39F3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63F109-B76C-4C79-A631-60C5E045DA18}" type="datetimeFigureOut">
              <a:rPr lang="en-KE" smtClean="0"/>
              <a:t>07/22/2021</a:t>
            </a:fld>
            <a:endParaRPr lang="en-K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A0F6A93-F369-4847-9D94-2912F89BBC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K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80C31CC-C725-4B21-9EF6-3622270CEB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29A1B6-7DA6-468F-8B37-968357145D16}" type="slidenum">
              <a:rPr lang="en-KE" smtClean="0"/>
              <a:t>‹#›</a:t>
            </a:fld>
            <a:endParaRPr lang="en-KE"/>
          </a:p>
        </p:txBody>
      </p:sp>
    </p:spTree>
    <p:extLst>
      <p:ext uri="{BB962C8B-B14F-4D97-AF65-F5344CB8AC3E}">
        <p14:creationId xmlns:p14="http://schemas.microsoft.com/office/powerpoint/2010/main" val="28241214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1">
            <a:extLst>
              <a:ext uri="{FF2B5EF4-FFF2-40B4-BE49-F238E27FC236}">
                <a16:creationId xmlns:a16="http://schemas.microsoft.com/office/drawing/2014/main" id="{FA1489B6-F0A8-8545-8C8B-E9F3A4D37EA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221913" y="1246188"/>
            <a:ext cx="1679575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en-US" altLang="en-KE" sz="1000" i="1">
                <a:solidFill>
                  <a:srgbClr val="7F7F7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Better lives through livestock</a:t>
            </a:r>
          </a:p>
        </p:txBody>
      </p:sp>
      <p:grpSp>
        <p:nvGrpSpPr>
          <p:cNvPr id="5" name="Group 2">
            <a:extLst>
              <a:ext uri="{FF2B5EF4-FFF2-40B4-BE49-F238E27FC236}">
                <a16:creationId xmlns:a16="http://schemas.microsoft.com/office/drawing/2014/main" id="{D515404E-A9AA-3A44-8A88-A801FBAD0159}"/>
              </a:ext>
            </a:extLst>
          </p:cNvPr>
          <p:cNvGrpSpPr>
            <a:grpSpLocks/>
          </p:cNvGrpSpPr>
          <p:nvPr/>
        </p:nvGrpSpPr>
        <p:grpSpPr bwMode="auto">
          <a:xfrm>
            <a:off x="0" y="6813550"/>
            <a:ext cx="12192000" cy="50800"/>
            <a:chOff x="0" y="6813551"/>
            <a:chExt cx="12192000" cy="50800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E1882129-2DA5-FB4D-B57C-95BF0BB83DFF}"/>
                </a:ext>
              </a:extLst>
            </p:cNvPr>
            <p:cNvSpPr/>
            <p:nvPr/>
          </p:nvSpPr>
          <p:spPr>
            <a:xfrm rot="5400000">
              <a:off x="9545638" y="5954713"/>
              <a:ext cx="50800" cy="1768475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 dirty="0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607B5F1E-91D4-CC41-B9FF-D38FD07A0561}"/>
                </a:ext>
              </a:extLst>
            </p:cNvPr>
            <p:cNvSpPr/>
            <p:nvPr/>
          </p:nvSpPr>
          <p:spPr>
            <a:xfrm rot="5400000">
              <a:off x="11282363" y="5954713"/>
              <a:ext cx="50800" cy="1768475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7C00AC6A-6267-5740-8FDE-D63AC999A95E}"/>
                </a:ext>
              </a:extLst>
            </p:cNvPr>
            <p:cNvSpPr/>
            <p:nvPr/>
          </p:nvSpPr>
          <p:spPr>
            <a:xfrm rot="5400000">
              <a:off x="7807326" y="5954713"/>
              <a:ext cx="50800" cy="1768475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14761E21-19CB-FA46-9AFE-A8ACFC7F2C18}"/>
                </a:ext>
              </a:extLst>
            </p:cNvPr>
            <p:cNvSpPr/>
            <p:nvPr/>
          </p:nvSpPr>
          <p:spPr>
            <a:xfrm rot="5400000">
              <a:off x="6070601" y="5954713"/>
              <a:ext cx="50800" cy="1768475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B056C2DA-6E9C-0542-AD7A-6E1EEC63D107}"/>
                </a:ext>
              </a:extLst>
            </p:cNvPr>
            <p:cNvSpPr/>
            <p:nvPr/>
          </p:nvSpPr>
          <p:spPr>
            <a:xfrm rot="5400000">
              <a:off x="4333876" y="5954713"/>
              <a:ext cx="50800" cy="1768475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E63BB242-1400-6A4F-A615-402A70BDD8BC}"/>
                </a:ext>
              </a:extLst>
            </p:cNvPr>
            <p:cNvSpPr/>
            <p:nvPr/>
          </p:nvSpPr>
          <p:spPr>
            <a:xfrm rot="5400000">
              <a:off x="2596357" y="5953919"/>
              <a:ext cx="50800" cy="177006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F34ED1D9-55A4-A94A-B840-F92D3B68A510}"/>
                </a:ext>
              </a:extLst>
            </p:cNvPr>
            <p:cNvSpPr/>
            <p:nvPr/>
          </p:nvSpPr>
          <p:spPr>
            <a:xfrm rot="5400000">
              <a:off x="858838" y="5954713"/>
              <a:ext cx="50800" cy="1768475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</p:grpSp>
      <p:pic>
        <p:nvPicPr>
          <p:cNvPr id="13" name="Picture 10">
            <a:extLst>
              <a:ext uri="{FF2B5EF4-FFF2-40B4-BE49-F238E27FC236}">
                <a16:creationId xmlns:a16="http://schemas.microsoft.com/office/drawing/2014/main" id="{C0B3593E-1324-D64A-AE61-94E67B896FC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V="1">
            <a:off x="585788" y="3043238"/>
            <a:ext cx="10113962" cy="71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11">
            <a:extLst>
              <a:ext uri="{FF2B5EF4-FFF2-40B4-BE49-F238E27FC236}">
                <a16:creationId xmlns:a16="http://schemas.microsoft.com/office/drawing/2014/main" id="{AFFEA4E6-917F-6B41-90A8-C3B7C33A864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1513" y="5753100"/>
            <a:ext cx="1354137" cy="630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2">
            <a:extLst>
              <a:ext uri="{FF2B5EF4-FFF2-40B4-BE49-F238E27FC236}">
                <a16:creationId xmlns:a16="http://schemas.microsoft.com/office/drawing/2014/main" id="{8DCA5D2A-FD7F-F84C-8C02-78C0E3F2BA6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545763" y="234950"/>
            <a:ext cx="776287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585590" y="1630891"/>
            <a:ext cx="10688137" cy="139034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solidFill>
                  <a:srgbClr val="712C3D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7665354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AC71CC0-AB02-488A-BC28-AE6EC69E67D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KE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CD45CF3-7F59-4691-91A6-5D13474617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K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7C92E1D-FC22-4C19-BA57-C094752E13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63F109-B76C-4C79-A631-60C5E045DA18}" type="datetimeFigureOut">
              <a:rPr lang="en-KE" smtClean="0"/>
              <a:t>07/22/2021</a:t>
            </a:fld>
            <a:endParaRPr lang="en-K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80E256-6DE7-4EF8-852B-93B2A9B874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K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298A062-2AAF-43E4-ACCF-7F40A7F3AA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29A1B6-7DA6-468F-8B37-968357145D16}" type="slidenum">
              <a:rPr lang="en-KE" smtClean="0"/>
              <a:t>‹#›</a:t>
            </a:fld>
            <a:endParaRPr lang="en-KE"/>
          </a:p>
        </p:txBody>
      </p:sp>
    </p:spTree>
    <p:extLst>
      <p:ext uri="{BB962C8B-B14F-4D97-AF65-F5344CB8AC3E}">
        <p14:creationId xmlns:p14="http://schemas.microsoft.com/office/powerpoint/2010/main" val="306896313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09600" y="0"/>
            <a:ext cx="10972800" cy="1143000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chemeClr val="bg1"/>
                </a:solidFill>
              </a:defRPr>
            </a:lvl1pPr>
          </a:lstStyle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/>
            </a:pP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Minimum 0f 30 point</a:t>
            </a:r>
            <a:b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</a:b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and maximum of 2 lines</a:t>
            </a: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itchFamily="34" charset="0"/>
              <a:ea typeface="+mn-ea"/>
              <a:cs typeface="Arial" charset="0"/>
            </a:endParaRPr>
          </a:p>
        </p:txBody>
      </p:sp>
      <p:sp>
        <p:nvSpPr>
          <p:cNvPr id="10" name="Content Placeholder 9"/>
          <p:cNvSpPr>
            <a:spLocks noGrp="1"/>
          </p:cNvSpPr>
          <p:nvPr>
            <p:ph sz="quarter" idx="10" hasCustomPrompt="1"/>
          </p:nvPr>
        </p:nvSpPr>
        <p:spPr>
          <a:xfrm>
            <a:off x="609600" y="1676400"/>
            <a:ext cx="10972800" cy="4572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200000"/>
              </a:lnSpc>
              <a:spcBef>
                <a:spcPts val="0"/>
              </a:spcBef>
              <a:spcAft>
                <a:spcPts val="1200"/>
              </a:spcAft>
              <a:buNone/>
              <a:defRPr sz="3000"/>
            </a:lvl1pPr>
            <a:lvl2pPr marL="742950" indent="-285750">
              <a:lnSpc>
                <a:spcPct val="100000"/>
              </a:lnSpc>
              <a:buFont typeface="Wingdings" pitchFamily="2" charset="2"/>
              <a:buChar char="q"/>
              <a:defRPr sz="2600"/>
            </a:lvl2pPr>
            <a:lvl3pPr>
              <a:defRPr sz="2200"/>
            </a:lvl3pPr>
            <a:lvl4pPr>
              <a:defRPr/>
            </a:lvl4pPr>
          </a:lstStyle>
          <a:p>
            <a:pPr lvl="0"/>
            <a:r>
              <a:rPr lang="en-US" dirty="0"/>
              <a:t>Main point 6 point smaller than slide title</a:t>
            </a:r>
          </a:p>
          <a:p>
            <a:pPr lvl="1"/>
            <a:r>
              <a:rPr lang="en-US" dirty="0"/>
              <a:t>Bullet points 4 point less than main point</a:t>
            </a:r>
          </a:p>
          <a:p>
            <a:pPr lvl="1"/>
            <a:r>
              <a:rPr lang="en-US" dirty="0"/>
              <a:t>Font type is Calibri</a:t>
            </a:r>
          </a:p>
          <a:p>
            <a:pPr lvl="2"/>
            <a:r>
              <a:rPr lang="en-US" dirty="0"/>
              <a:t>It is advised in one slide maximum 6 bullets</a:t>
            </a:r>
          </a:p>
          <a:p>
            <a:pPr lvl="3"/>
            <a:r>
              <a:rPr lang="en-US" dirty="0"/>
              <a:t>We recommend you use images on slides</a:t>
            </a:r>
          </a:p>
          <a:p>
            <a:pPr lvl="3"/>
            <a:r>
              <a:rPr lang="en-US" dirty="0"/>
              <a:t>You can change partner logos on front page</a:t>
            </a:r>
          </a:p>
          <a:p>
            <a:pPr lvl="4"/>
            <a:r>
              <a:rPr lang="en-US" dirty="0"/>
              <a:t>You have to duplicate this slide for more inside pages</a:t>
            </a:r>
          </a:p>
        </p:txBody>
      </p:sp>
      <p:pic>
        <p:nvPicPr>
          <p:cNvPr id="4" name="Picture 3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0550" y="6348735"/>
            <a:ext cx="484849" cy="4330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9" descr="D:\Publications\LOGO's\ILRI-logo-small.jpg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1601" y="6400800"/>
            <a:ext cx="49594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3978050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74AA3FBB-1D20-6B48-8865-5EEBC9C6C54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85590" y="1630891"/>
            <a:ext cx="10688137" cy="139034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solidFill>
                  <a:srgbClr val="712C3D"/>
                </a:solidFill>
              </a:defRPr>
            </a:lvl1pPr>
          </a:lstStyle>
          <a:p>
            <a:pPr algn="l"/>
            <a:r>
              <a:rPr lang="en-US" sz="3600" b="1">
                <a:solidFill>
                  <a:srgbClr val="941100"/>
                </a:solidFill>
                <a:latin typeface="+mn-lt"/>
              </a:rPr>
              <a:t>Title page</a:t>
            </a: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088B1B76-6573-41CF-9553-98088BD1F0B5}"/>
              </a:ext>
            </a:extLst>
          </p:cNvPr>
          <p:cNvGrpSpPr/>
          <p:nvPr userDrawn="1"/>
        </p:nvGrpSpPr>
        <p:grpSpPr>
          <a:xfrm>
            <a:off x="0" y="6813551"/>
            <a:ext cx="12192000" cy="50800"/>
            <a:chOff x="0" y="6813551"/>
            <a:chExt cx="12192000" cy="50800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15938C2B-CA55-2D43-96D6-EE7FFF0A94D6}"/>
                </a:ext>
              </a:extLst>
            </p:cNvPr>
            <p:cNvSpPr/>
            <p:nvPr userDrawn="1"/>
          </p:nvSpPr>
          <p:spPr>
            <a:xfrm rot="5400000">
              <a:off x="9545005" y="5954554"/>
              <a:ext cx="50800" cy="1768793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1F56D824-621F-5642-836B-82EED11BE7E0}"/>
                </a:ext>
              </a:extLst>
            </p:cNvPr>
            <p:cNvSpPr/>
            <p:nvPr userDrawn="1"/>
          </p:nvSpPr>
          <p:spPr>
            <a:xfrm rot="5400000">
              <a:off x="11282204" y="5954554"/>
              <a:ext cx="50800" cy="1768793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51BD3C4B-25D8-3E46-9CF4-89789E906D8E}"/>
                </a:ext>
              </a:extLst>
            </p:cNvPr>
            <p:cNvSpPr/>
            <p:nvPr userDrawn="1"/>
          </p:nvSpPr>
          <p:spPr>
            <a:xfrm rot="5400000">
              <a:off x="7807803" y="5954554"/>
              <a:ext cx="50800" cy="1768793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8BDD8144-8382-6F4B-BC33-A63174A906AF}"/>
                </a:ext>
              </a:extLst>
            </p:cNvPr>
            <p:cNvSpPr/>
            <p:nvPr userDrawn="1"/>
          </p:nvSpPr>
          <p:spPr>
            <a:xfrm rot="5400000">
              <a:off x="6070601" y="5954554"/>
              <a:ext cx="50800" cy="1768793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2F0F0CDE-5E6E-984F-BFBC-E1F058E949F9}"/>
                </a:ext>
              </a:extLst>
            </p:cNvPr>
            <p:cNvSpPr/>
            <p:nvPr userDrawn="1"/>
          </p:nvSpPr>
          <p:spPr>
            <a:xfrm rot="5400000">
              <a:off x="4333400" y="5954554"/>
              <a:ext cx="50800" cy="1768793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0A902A0C-F4E8-D248-A447-66B764EE0175}"/>
                </a:ext>
              </a:extLst>
            </p:cNvPr>
            <p:cNvSpPr/>
            <p:nvPr userDrawn="1"/>
          </p:nvSpPr>
          <p:spPr>
            <a:xfrm rot="5400000">
              <a:off x="2596198" y="5954554"/>
              <a:ext cx="50800" cy="176879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88857410-619F-E044-8EAC-3345E68D7131}"/>
                </a:ext>
              </a:extLst>
            </p:cNvPr>
            <p:cNvSpPr/>
            <p:nvPr userDrawn="1"/>
          </p:nvSpPr>
          <p:spPr>
            <a:xfrm rot="5400000">
              <a:off x="858997" y="5954554"/>
              <a:ext cx="50800" cy="1768793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TextBox 17">
            <a:extLst>
              <a:ext uri="{FF2B5EF4-FFF2-40B4-BE49-F238E27FC236}">
                <a16:creationId xmlns:a16="http://schemas.microsoft.com/office/drawing/2014/main" id="{C9D71E7B-20A4-8F45-BFA6-2DB178CAD708}"/>
              </a:ext>
            </a:extLst>
          </p:cNvPr>
          <p:cNvSpPr txBox="1"/>
          <p:nvPr userDrawn="1"/>
        </p:nvSpPr>
        <p:spPr bwMode="auto">
          <a:xfrm>
            <a:off x="9787761" y="1745307"/>
            <a:ext cx="1680268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rtlCol="0">
            <a:spAutoFit/>
          </a:bodyPr>
          <a:lstStyle/>
          <a:p>
            <a:pPr algn="ctr"/>
            <a:r>
              <a:rPr lang="en-US" sz="1000" i="1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Better lives through livestock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66EE2B1-800F-4C6E-9026-E4753DFCC55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81665" y="316288"/>
            <a:ext cx="3002333" cy="1693977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7EE83CA9-0F67-4409-8C74-27FB1487510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V="1">
            <a:off x="585591" y="3043242"/>
            <a:ext cx="10113940" cy="72109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7DB037DA-8949-481A-B79C-44B3F46773A0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1830" y="5752548"/>
            <a:ext cx="1354332" cy="6302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947297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ENT Standard no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9965" y="427831"/>
            <a:ext cx="10972800" cy="677955"/>
          </a:xfrm>
          <a:prstGeom prst="rect">
            <a:avLst/>
          </a:prstGeom>
        </p:spPr>
        <p:txBody>
          <a:bodyPr/>
          <a:lstStyle>
            <a:lvl1pPr marL="0" marR="0" indent="0" algn="l" defTabSz="914411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rgbClr val="682622"/>
                </a:solidFill>
              </a:defRPr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sp>
        <p:nvSpPr>
          <p:cNvPr id="10" name="Content Placeholder 9"/>
          <p:cNvSpPr>
            <a:spLocks noGrp="1"/>
          </p:cNvSpPr>
          <p:nvPr>
            <p:ph sz="quarter" idx="10"/>
          </p:nvPr>
        </p:nvSpPr>
        <p:spPr>
          <a:xfrm>
            <a:off x="609600" y="1601969"/>
            <a:ext cx="10972800" cy="4572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/>
            </a:lvl1pPr>
            <a:lvl2pPr marL="742960" indent="-28575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Arial" panose="020B0604020202020204" pitchFamily="34" charset="0"/>
              <a:buChar char="•"/>
              <a:defRPr sz="2600"/>
            </a:lvl2pPr>
            <a:lvl3pPr marL="1143014" indent="-22860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Courier New" panose="02070309020205020404" pitchFamily="49" charset="0"/>
              <a:buChar char="o"/>
              <a:defRPr sz="220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</a:t>
            </a:r>
            <a:r>
              <a:rPr lang="en-US" err="1"/>
              <a:t>levelç</a:t>
            </a:r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82CB052-5B31-D543-9ADA-7FAAFC65B78F}"/>
              </a:ext>
            </a:extLst>
          </p:cNvPr>
          <p:cNvSpPr txBox="1"/>
          <p:nvPr userDrawn="1"/>
        </p:nvSpPr>
        <p:spPr>
          <a:xfrm>
            <a:off x="11391723" y="126023"/>
            <a:ext cx="6422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9EC90DB4-0EF6-4763-8A24-99CFAA713A3B}" type="slidenum">
              <a:rPr lang="en-GB" sz="1200" b="0" smtClean="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/>
              <a:t>‹#›</a:t>
            </a:fld>
            <a:endParaRPr lang="en-GB" sz="1200" b="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07725C96-A5D2-4EE8-BAD1-9FB249805D95}"/>
              </a:ext>
            </a:extLst>
          </p:cNvPr>
          <p:cNvGrpSpPr/>
          <p:nvPr userDrawn="1"/>
        </p:nvGrpSpPr>
        <p:grpSpPr>
          <a:xfrm>
            <a:off x="0" y="6813551"/>
            <a:ext cx="12192000" cy="50800"/>
            <a:chOff x="0" y="6813551"/>
            <a:chExt cx="12192000" cy="50800"/>
          </a:xfrm>
        </p:grpSpPr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7A8C52B9-FFE9-40AC-B7ED-EBC724CF394C}"/>
                </a:ext>
              </a:extLst>
            </p:cNvPr>
            <p:cNvSpPr/>
            <p:nvPr userDrawn="1"/>
          </p:nvSpPr>
          <p:spPr>
            <a:xfrm rot="5400000">
              <a:off x="9545005" y="5954554"/>
              <a:ext cx="50800" cy="1768793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2FE4247E-AC6B-4132-A6E8-8DE023AF1BCF}"/>
                </a:ext>
              </a:extLst>
            </p:cNvPr>
            <p:cNvSpPr/>
            <p:nvPr userDrawn="1"/>
          </p:nvSpPr>
          <p:spPr>
            <a:xfrm rot="5400000">
              <a:off x="11282204" y="5954554"/>
              <a:ext cx="50800" cy="1768793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9C8B140F-E10D-42B8-BA00-7C3AF2752C69}"/>
                </a:ext>
              </a:extLst>
            </p:cNvPr>
            <p:cNvSpPr/>
            <p:nvPr userDrawn="1"/>
          </p:nvSpPr>
          <p:spPr>
            <a:xfrm rot="5400000">
              <a:off x="7807803" y="5954554"/>
              <a:ext cx="50800" cy="1768793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E03E0DFD-F092-412B-B934-7E15852A8B38}"/>
                </a:ext>
              </a:extLst>
            </p:cNvPr>
            <p:cNvSpPr/>
            <p:nvPr userDrawn="1"/>
          </p:nvSpPr>
          <p:spPr>
            <a:xfrm rot="5400000">
              <a:off x="6070601" y="5954554"/>
              <a:ext cx="50800" cy="1768793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6A64475B-6B02-411C-9663-56247CFC3B2D}"/>
                </a:ext>
              </a:extLst>
            </p:cNvPr>
            <p:cNvSpPr/>
            <p:nvPr userDrawn="1"/>
          </p:nvSpPr>
          <p:spPr>
            <a:xfrm rot="5400000">
              <a:off x="4333400" y="5954554"/>
              <a:ext cx="50800" cy="1768793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4215B3C9-EF3D-433C-939F-9B551DAFD55D}"/>
                </a:ext>
              </a:extLst>
            </p:cNvPr>
            <p:cNvSpPr/>
            <p:nvPr userDrawn="1"/>
          </p:nvSpPr>
          <p:spPr>
            <a:xfrm rot="5400000">
              <a:off x="2596198" y="5954554"/>
              <a:ext cx="50800" cy="176879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40CD03F2-6EFB-4132-B59E-6C7E57652B76}"/>
                </a:ext>
              </a:extLst>
            </p:cNvPr>
            <p:cNvSpPr/>
            <p:nvPr userDrawn="1"/>
          </p:nvSpPr>
          <p:spPr>
            <a:xfrm rot="5400000">
              <a:off x="858997" y="5954554"/>
              <a:ext cx="50800" cy="1768793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5" name="Picture 14">
            <a:extLst>
              <a:ext uri="{FF2B5EF4-FFF2-40B4-BE49-F238E27FC236}">
                <a16:creationId xmlns:a16="http://schemas.microsoft.com/office/drawing/2014/main" id="{9B023D43-CB1C-4FAC-A110-6E6D444A919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94114" y="6105593"/>
            <a:ext cx="1159840" cy="53975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C5A4C09D-23C5-403F-884A-D9404828DCE8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600" y="1116732"/>
            <a:ext cx="1460605" cy="457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97191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1">
            <a:extLst>
              <a:ext uri="{FF2B5EF4-FFF2-40B4-BE49-F238E27FC236}">
                <a16:creationId xmlns:a16="http://schemas.microsoft.com/office/drawing/2014/main" id="{05744F90-F626-2043-9D25-B0D16F87F61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221913" y="1246188"/>
            <a:ext cx="1679575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en-US" altLang="en-KE" sz="1000" i="1">
                <a:solidFill>
                  <a:srgbClr val="7F7F7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Better lives through livestock</a:t>
            </a:r>
          </a:p>
        </p:txBody>
      </p:sp>
      <p:grpSp>
        <p:nvGrpSpPr>
          <p:cNvPr id="5" name="Group 2">
            <a:extLst>
              <a:ext uri="{FF2B5EF4-FFF2-40B4-BE49-F238E27FC236}">
                <a16:creationId xmlns:a16="http://schemas.microsoft.com/office/drawing/2014/main" id="{C92437D1-B9DD-CC43-B9FC-7B08A9052230}"/>
              </a:ext>
            </a:extLst>
          </p:cNvPr>
          <p:cNvGrpSpPr>
            <a:grpSpLocks/>
          </p:cNvGrpSpPr>
          <p:nvPr/>
        </p:nvGrpSpPr>
        <p:grpSpPr bwMode="auto">
          <a:xfrm>
            <a:off x="0" y="6813550"/>
            <a:ext cx="12192000" cy="50800"/>
            <a:chOff x="0" y="6813551"/>
            <a:chExt cx="12192000" cy="50800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E9481EB3-52AC-3642-BB15-27957B7B3B36}"/>
                </a:ext>
              </a:extLst>
            </p:cNvPr>
            <p:cNvSpPr/>
            <p:nvPr/>
          </p:nvSpPr>
          <p:spPr>
            <a:xfrm rot="5400000">
              <a:off x="9545638" y="5954713"/>
              <a:ext cx="50800" cy="1768475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 dirty="0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65A8205E-42BB-9541-BA05-813040AE2D1F}"/>
                </a:ext>
              </a:extLst>
            </p:cNvPr>
            <p:cNvSpPr/>
            <p:nvPr/>
          </p:nvSpPr>
          <p:spPr>
            <a:xfrm rot="5400000">
              <a:off x="11282363" y="5954713"/>
              <a:ext cx="50800" cy="1768475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986C4E9C-3814-4841-B945-01EDE3A66693}"/>
                </a:ext>
              </a:extLst>
            </p:cNvPr>
            <p:cNvSpPr/>
            <p:nvPr/>
          </p:nvSpPr>
          <p:spPr>
            <a:xfrm rot="5400000">
              <a:off x="7807326" y="5954713"/>
              <a:ext cx="50800" cy="1768475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269B3F08-3815-8D47-8B51-EB8A2AA3B479}"/>
                </a:ext>
              </a:extLst>
            </p:cNvPr>
            <p:cNvSpPr/>
            <p:nvPr/>
          </p:nvSpPr>
          <p:spPr>
            <a:xfrm rot="5400000">
              <a:off x="6070601" y="5954713"/>
              <a:ext cx="50800" cy="1768475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DA1BAB05-AE2E-D64B-B03F-E59F7FA8E185}"/>
                </a:ext>
              </a:extLst>
            </p:cNvPr>
            <p:cNvSpPr/>
            <p:nvPr/>
          </p:nvSpPr>
          <p:spPr>
            <a:xfrm rot="5400000">
              <a:off x="4333876" y="5954713"/>
              <a:ext cx="50800" cy="1768475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8C1CDF31-EBD2-A84E-9F68-CC7B970C9E7A}"/>
                </a:ext>
              </a:extLst>
            </p:cNvPr>
            <p:cNvSpPr/>
            <p:nvPr/>
          </p:nvSpPr>
          <p:spPr>
            <a:xfrm rot="5400000">
              <a:off x="2596357" y="5953919"/>
              <a:ext cx="50800" cy="177006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6B28DA97-246A-BA40-8EE3-31109206F617}"/>
                </a:ext>
              </a:extLst>
            </p:cNvPr>
            <p:cNvSpPr/>
            <p:nvPr/>
          </p:nvSpPr>
          <p:spPr>
            <a:xfrm rot="5400000">
              <a:off x="858838" y="5954713"/>
              <a:ext cx="50800" cy="1768475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</p:grpSp>
      <p:pic>
        <p:nvPicPr>
          <p:cNvPr id="13" name="Picture 10">
            <a:extLst>
              <a:ext uri="{FF2B5EF4-FFF2-40B4-BE49-F238E27FC236}">
                <a16:creationId xmlns:a16="http://schemas.microsoft.com/office/drawing/2014/main" id="{A5EEB8FD-AC8C-674C-BF45-1AD0F6A28E7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V="1">
            <a:off x="585788" y="3043238"/>
            <a:ext cx="10113962" cy="71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11">
            <a:extLst>
              <a:ext uri="{FF2B5EF4-FFF2-40B4-BE49-F238E27FC236}">
                <a16:creationId xmlns:a16="http://schemas.microsoft.com/office/drawing/2014/main" id="{2E96D582-2110-4344-BD06-7DE5F2A418D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1513" y="5753100"/>
            <a:ext cx="1354137" cy="630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2">
            <a:extLst>
              <a:ext uri="{FF2B5EF4-FFF2-40B4-BE49-F238E27FC236}">
                <a16:creationId xmlns:a16="http://schemas.microsoft.com/office/drawing/2014/main" id="{93B8064C-142E-2C42-B00B-B9A12FBE279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548938" y="436563"/>
            <a:ext cx="1025525" cy="763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585590" y="1630891"/>
            <a:ext cx="10688137" cy="139034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solidFill>
                  <a:srgbClr val="69303D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85453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1">
            <a:extLst>
              <a:ext uri="{FF2B5EF4-FFF2-40B4-BE49-F238E27FC236}">
                <a16:creationId xmlns:a16="http://schemas.microsoft.com/office/drawing/2014/main" id="{B3FB62F2-3D23-7543-BD48-C9EA55182CC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221913" y="1246188"/>
            <a:ext cx="1679575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en-US" altLang="en-KE" sz="1000" i="1">
                <a:solidFill>
                  <a:srgbClr val="7F7F7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Better lives through livestock</a:t>
            </a:r>
          </a:p>
        </p:txBody>
      </p:sp>
      <p:grpSp>
        <p:nvGrpSpPr>
          <p:cNvPr id="5" name="Group 2">
            <a:extLst>
              <a:ext uri="{FF2B5EF4-FFF2-40B4-BE49-F238E27FC236}">
                <a16:creationId xmlns:a16="http://schemas.microsoft.com/office/drawing/2014/main" id="{1BE4DCAF-34C2-1C42-AEA5-8B9B0BA56ABB}"/>
              </a:ext>
            </a:extLst>
          </p:cNvPr>
          <p:cNvGrpSpPr>
            <a:grpSpLocks/>
          </p:cNvGrpSpPr>
          <p:nvPr/>
        </p:nvGrpSpPr>
        <p:grpSpPr bwMode="auto">
          <a:xfrm>
            <a:off x="0" y="6813550"/>
            <a:ext cx="12192000" cy="50800"/>
            <a:chOff x="0" y="6813551"/>
            <a:chExt cx="12192000" cy="50800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43D84BB6-BDEA-F84F-B099-EF0F4C1C7DB6}"/>
                </a:ext>
              </a:extLst>
            </p:cNvPr>
            <p:cNvSpPr/>
            <p:nvPr/>
          </p:nvSpPr>
          <p:spPr>
            <a:xfrm rot="5400000">
              <a:off x="9545638" y="5954713"/>
              <a:ext cx="50800" cy="1768475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 dirty="0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D88F5FF2-0905-E347-A597-2BCBC936178A}"/>
                </a:ext>
              </a:extLst>
            </p:cNvPr>
            <p:cNvSpPr/>
            <p:nvPr/>
          </p:nvSpPr>
          <p:spPr>
            <a:xfrm rot="5400000">
              <a:off x="11282363" y="5954713"/>
              <a:ext cx="50800" cy="1768475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8C68B338-14AA-F449-96BF-04D62B2E1CC1}"/>
                </a:ext>
              </a:extLst>
            </p:cNvPr>
            <p:cNvSpPr/>
            <p:nvPr/>
          </p:nvSpPr>
          <p:spPr>
            <a:xfrm rot="5400000">
              <a:off x="7807326" y="5954713"/>
              <a:ext cx="50800" cy="1768475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3DD175FF-8B38-7F4C-A262-3F5382B93A95}"/>
                </a:ext>
              </a:extLst>
            </p:cNvPr>
            <p:cNvSpPr/>
            <p:nvPr/>
          </p:nvSpPr>
          <p:spPr>
            <a:xfrm rot="5400000">
              <a:off x="6070601" y="5954713"/>
              <a:ext cx="50800" cy="1768475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82D5E158-0765-FB49-9488-3E3826084B25}"/>
                </a:ext>
              </a:extLst>
            </p:cNvPr>
            <p:cNvSpPr/>
            <p:nvPr/>
          </p:nvSpPr>
          <p:spPr>
            <a:xfrm rot="5400000">
              <a:off x="4333876" y="5954713"/>
              <a:ext cx="50800" cy="1768475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AA8E4676-1000-6549-8523-15BCC91346AD}"/>
                </a:ext>
              </a:extLst>
            </p:cNvPr>
            <p:cNvSpPr/>
            <p:nvPr/>
          </p:nvSpPr>
          <p:spPr>
            <a:xfrm rot="5400000">
              <a:off x="2596357" y="5953919"/>
              <a:ext cx="50800" cy="177006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39AEF2F3-5627-C74C-9382-F16134947054}"/>
                </a:ext>
              </a:extLst>
            </p:cNvPr>
            <p:cNvSpPr/>
            <p:nvPr/>
          </p:nvSpPr>
          <p:spPr>
            <a:xfrm rot="5400000">
              <a:off x="858838" y="5954713"/>
              <a:ext cx="50800" cy="1768475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</p:grpSp>
      <p:pic>
        <p:nvPicPr>
          <p:cNvPr id="13" name="Picture 10">
            <a:extLst>
              <a:ext uri="{FF2B5EF4-FFF2-40B4-BE49-F238E27FC236}">
                <a16:creationId xmlns:a16="http://schemas.microsoft.com/office/drawing/2014/main" id="{63A86BB6-65A5-7740-A134-1669A9E9A1E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V="1">
            <a:off x="585788" y="3043238"/>
            <a:ext cx="10113962" cy="71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11">
            <a:extLst>
              <a:ext uri="{FF2B5EF4-FFF2-40B4-BE49-F238E27FC236}">
                <a16:creationId xmlns:a16="http://schemas.microsoft.com/office/drawing/2014/main" id="{C5A811E7-A47F-B241-A160-A607EE52D9E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1513" y="5753100"/>
            <a:ext cx="1354137" cy="630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2">
            <a:extLst>
              <a:ext uri="{FF2B5EF4-FFF2-40B4-BE49-F238E27FC236}">
                <a16:creationId xmlns:a16="http://schemas.microsoft.com/office/drawing/2014/main" id="{8B55E6FD-7B8A-F440-9F87-5980588DBCA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541000" y="373063"/>
            <a:ext cx="1012825" cy="85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585590" y="1630891"/>
            <a:ext cx="10688137" cy="139034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solidFill>
                  <a:srgbClr val="69303D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83016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1">
            <a:extLst>
              <a:ext uri="{FF2B5EF4-FFF2-40B4-BE49-F238E27FC236}">
                <a16:creationId xmlns:a16="http://schemas.microsoft.com/office/drawing/2014/main" id="{BE4FE409-FAF8-6F4D-97C8-2AE5E4750DE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221913" y="1246188"/>
            <a:ext cx="1679575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en-US" altLang="en-KE" sz="1000" i="1">
                <a:solidFill>
                  <a:srgbClr val="7F7F7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Better lives through livestock</a:t>
            </a:r>
          </a:p>
        </p:txBody>
      </p:sp>
      <p:grpSp>
        <p:nvGrpSpPr>
          <p:cNvPr id="5" name="Group 2">
            <a:extLst>
              <a:ext uri="{FF2B5EF4-FFF2-40B4-BE49-F238E27FC236}">
                <a16:creationId xmlns:a16="http://schemas.microsoft.com/office/drawing/2014/main" id="{1D56FECE-01C4-D541-8DB1-E42AD326066E}"/>
              </a:ext>
            </a:extLst>
          </p:cNvPr>
          <p:cNvGrpSpPr>
            <a:grpSpLocks/>
          </p:cNvGrpSpPr>
          <p:nvPr/>
        </p:nvGrpSpPr>
        <p:grpSpPr bwMode="auto">
          <a:xfrm>
            <a:off x="0" y="6813550"/>
            <a:ext cx="12192000" cy="50800"/>
            <a:chOff x="0" y="6813551"/>
            <a:chExt cx="12192000" cy="50800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65FD74FF-2BE5-C545-BFF4-B4736D4C04AC}"/>
                </a:ext>
              </a:extLst>
            </p:cNvPr>
            <p:cNvSpPr/>
            <p:nvPr/>
          </p:nvSpPr>
          <p:spPr>
            <a:xfrm rot="5400000">
              <a:off x="9545638" y="5954713"/>
              <a:ext cx="50800" cy="1768475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 dirty="0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26EFE5C9-D9A6-2949-A2D5-9094D00FADB7}"/>
                </a:ext>
              </a:extLst>
            </p:cNvPr>
            <p:cNvSpPr/>
            <p:nvPr/>
          </p:nvSpPr>
          <p:spPr>
            <a:xfrm rot="5400000">
              <a:off x="11282363" y="5954713"/>
              <a:ext cx="50800" cy="1768475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7FE00573-4EC4-7540-9308-65CD03A73B60}"/>
                </a:ext>
              </a:extLst>
            </p:cNvPr>
            <p:cNvSpPr/>
            <p:nvPr/>
          </p:nvSpPr>
          <p:spPr>
            <a:xfrm rot="5400000">
              <a:off x="7807326" y="5954713"/>
              <a:ext cx="50800" cy="1768475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781D9F60-FB7B-6E45-9A16-66FBBAA5F4D5}"/>
                </a:ext>
              </a:extLst>
            </p:cNvPr>
            <p:cNvSpPr/>
            <p:nvPr/>
          </p:nvSpPr>
          <p:spPr>
            <a:xfrm rot="5400000">
              <a:off x="6070601" y="5954713"/>
              <a:ext cx="50800" cy="1768475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5CC5F371-18CC-644B-9731-973A51043041}"/>
                </a:ext>
              </a:extLst>
            </p:cNvPr>
            <p:cNvSpPr/>
            <p:nvPr/>
          </p:nvSpPr>
          <p:spPr>
            <a:xfrm rot="5400000">
              <a:off x="4333876" y="5954713"/>
              <a:ext cx="50800" cy="1768475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87584E38-FCE6-D34D-BD81-B2C22AD5A1CD}"/>
                </a:ext>
              </a:extLst>
            </p:cNvPr>
            <p:cNvSpPr/>
            <p:nvPr/>
          </p:nvSpPr>
          <p:spPr>
            <a:xfrm rot="5400000">
              <a:off x="2596357" y="5953919"/>
              <a:ext cx="50800" cy="177006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DC0F7CB3-B3F6-D543-B30E-8895468B7252}"/>
                </a:ext>
              </a:extLst>
            </p:cNvPr>
            <p:cNvSpPr/>
            <p:nvPr/>
          </p:nvSpPr>
          <p:spPr>
            <a:xfrm rot="5400000">
              <a:off x="858838" y="5954713"/>
              <a:ext cx="50800" cy="1768475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</p:grpSp>
      <p:pic>
        <p:nvPicPr>
          <p:cNvPr id="13" name="Picture 10">
            <a:extLst>
              <a:ext uri="{FF2B5EF4-FFF2-40B4-BE49-F238E27FC236}">
                <a16:creationId xmlns:a16="http://schemas.microsoft.com/office/drawing/2014/main" id="{130E518A-A162-3848-ABC9-AD7B4225E52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V="1">
            <a:off x="585788" y="3043238"/>
            <a:ext cx="10113962" cy="71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11">
            <a:extLst>
              <a:ext uri="{FF2B5EF4-FFF2-40B4-BE49-F238E27FC236}">
                <a16:creationId xmlns:a16="http://schemas.microsoft.com/office/drawing/2014/main" id="{C3271B97-CD70-EE40-9284-E186D6FE106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1513" y="5753100"/>
            <a:ext cx="1354137" cy="630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2">
            <a:extLst>
              <a:ext uri="{FF2B5EF4-FFF2-40B4-BE49-F238E27FC236}">
                <a16:creationId xmlns:a16="http://schemas.microsoft.com/office/drawing/2014/main" id="{A7C00EAC-4D19-AF45-B816-85E5BE578F0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567988" y="390525"/>
            <a:ext cx="898525" cy="823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585590" y="1630891"/>
            <a:ext cx="10688137" cy="139034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solidFill>
                  <a:srgbClr val="69303D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04058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tandard no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1">
            <a:extLst>
              <a:ext uri="{FF2B5EF4-FFF2-40B4-BE49-F238E27FC236}">
                <a16:creationId xmlns:a16="http://schemas.microsoft.com/office/drawing/2014/main" id="{94998332-1027-1B43-828E-42D842F7DE4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391900" y="125413"/>
            <a:ext cx="641350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r" eaLnBrk="1" hangingPunct="1"/>
            <a:fld id="{1FEDC722-3714-FC4F-994F-785F669A5585}" type="slidenum">
              <a:rPr lang="en-GB" altLang="en-KE" sz="120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 eaLnBrk="1" hangingPunct="1"/>
              <a:t>‹#›</a:t>
            </a:fld>
            <a:endParaRPr lang="en-GB" altLang="en-KE" sz="120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5" name="Group 2">
            <a:extLst>
              <a:ext uri="{FF2B5EF4-FFF2-40B4-BE49-F238E27FC236}">
                <a16:creationId xmlns:a16="http://schemas.microsoft.com/office/drawing/2014/main" id="{0E580650-7AB0-B449-96A8-DFCCA1131579}"/>
              </a:ext>
            </a:extLst>
          </p:cNvPr>
          <p:cNvGrpSpPr>
            <a:grpSpLocks/>
          </p:cNvGrpSpPr>
          <p:nvPr/>
        </p:nvGrpSpPr>
        <p:grpSpPr bwMode="auto">
          <a:xfrm>
            <a:off x="0" y="6813550"/>
            <a:ext cx="12192000" cy="50800"/>
            <a:chOff x="0" y="6813551"/>
            <a:chExt cx="12192000" cy="50800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3579ADA3-D3B1-EF44-B760-ACF7ED1DF884}"/>
                </a:ext>
              </a:extLst>
            </p:cNvPr>
            <p:cNvSpPr/>
            <p:nvPr/>
          </p:nvSpPr>
          <p:spPr>
            <a:xfrm rot="5400000">
              <a:off x="9545638" y="5954713"/>
              <a:ext cx="50800" cy="1768475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 dirty="0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B0036C7B-1FCD-3942-B000-A88352D0C425}"/>
                </a:ext>
              </a:extLst>
            </p:cNvPr>
            <p:cNvSpPr/>
            <p:nvPr/>
          </p:nvSpPr>
          <p:spPr>
            <a:xfrm rot="5400000">
              <a:off x="11282363" y="5954713"/>
              <a:ext cx="50800" cy="1768475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4751301B-D709-6C4E-BE57-F32E515A277E}"/>
                </a:ext>
              </a:extLst>
            </p:cNvPr>
            <p:cNvSpPr/>
            <p:nvPr/>
          </p:nvSpPr>
          <p:spPr>
            <a:xfrm rot="5400000">
              <a:off x="7807326" y="5954713"/>
              <a:ext cx="50800" cy="1768475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6C5B653D-2E9D-6342-B322-AFF6D764DD14}"/>
                </a:ext>
              </a:extLst>
            </p:cNvPr>
            <p:cNvSpPr/>
            <p:nvPr/>
          </p:nvSpPr>
          <p:spPr>
            <a:xfrm rot="5400000">
              <a:off x="6070601" y="5954713"/>
              <a:ext cx="50800" cy="1768475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56A01107-285E-1D48-A6DB-516B675270D3}"/>
                </a:ext>
              </a:extLst>
            </p:cNvPr>
            <p:cNvSpPr/>
            <p:nvPr/>
          </p:nvSpPr>
          <p:spPr>
            <a:xfrm rot="5400000">
              <a:off x="4333876" y="5954713"/>
              <a:ext cx="50800" cy="1768475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BE4C2657-3415-6A4C-922E-8F43831F6E69}"/>
                </a:ext>
              </a:extLst>
            </p:cNvPr>
            <p:cNvSpPr/>
            <p:nvPr/>
          </p:nvSpPr>
          <p:spPr>
            <a:xfrm rot="5400000">
              <a:off x="2596357" y="5953919"/>
              <a:ext cx="50800" cy="177006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FB37AB6E-70F0-AB49-B20C-E738CF332B33}"/>
                </a:ext>
              </a:extLst>
            </p:cNvPr>
            <p:cNvSpPr/>
            <p:nvPr/>
          </p:nvSpPr>
          <p:spPr>
            <a:xfrm rot="5400000">
              <a:off x="858838" y="5954713"/>
              <a:ext cx="50800" cy="1768475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</p:grpSp>
      <p:pic>
        <p:nvPicPr>
          <p:cNvPr id="14" name="Picture 10">
            <a:extLst>
              <a:ext uri="{FF2B5EF4-FFF2-40B4-BE49-F238E27FC236}">
                <a16:creationId xmlns:a16="http://schemas.microsoft.com/office/drawing/2014/main" id="{4D7B3629-C448-BA43-870B-89F43EB8EA3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93413" y="6105525"/>
            <a:ext cx="1160462" cy="53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1">
            <a:extLst>
              <a:ext uri="{FF2B5EF4-FFF2-40B4-BE49-F238E27FC236}">
                <a16:creationId xmlns:a16="http://schemas.microsoft.com/office/drawing/2014/main" id="{7FA58149-9B90-7A41-8D3F-CBFC45704B4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9600" y="1116013"/>
            <a:ext cx="1460500" cy="46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9965" y="427831"/>
            <a:ext cx="10972800" cy="677955"/>
          </a:xfrm>
          <a:prstGeom prst="rect">
            <a:avLst/>
          </a:prstGeom>
        </p:spPr>
        <p:txBody>
          <a:bodyPr/>
          <a:lstStyle>
            <a:lvl1pPr marL="0" marR="0" indent="0" algn="l" defTabSz="914411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rgbClr val="682622"/>
                </a:solidFill>
              </a:defRPr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sp>
        <p:nvSpPr>
          <p:cNvPr id="10" name="Content Placeholder 9"/>
          <p:cNvSpPr>
            <a:spLocks noGrp="1"/>
          </p:cNvSpPr>
          <p:nvPr>
            <p:ph sz="quarter" idx="10"/>
          </p:nvPr>
        </p:nvSpPr>
        <p:spPr>
          <a:xfrm>
            <a:off x="609600" y="1601969"/>
            <a:ext cx="10972800" cy="4572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/>
            </a:lvl1pPr>
            <a:lvl2pPr marL="742960" indent="-28575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Arial" panose="020B0604020202020204" pitchFamily="34" charset="0"/>
              <a:buChar char="•"/>
              <a:defRPr sz="2600"/>
            </a:lvl2pPr>
            <a:lvl3pPr marL="1143014" indent="-22860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Courier New" panose="02070309020205020404" pitchFamily="49" charset="0"/>
              <a:buChar char="o"/>
              <a:defRPr sz="220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18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banner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1">
            <a:extLst>
              <a:ext uri="{FF2B5EF4-FFF2-40B4-BE49-F238E27FC236}">
                <a16:creationId xmlns:a16="http://schemas.microsoft.com/office/drawing/2014/main" id="{1B70EB63-6C52-1F4D-9360-FD2278EBCDE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391900" y="125413"/>
            <a:ext cx="641350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r" eaLnBrk="1" hangingPunct="1"/>
            <a:fld id="{B0162140-2925-614F-BEC8-1B2BCD619AC2}" type="slidenum">
              <a:rPr lang="en-GB" altLang="en-KE" sz="120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 eaLnBrk="1" hangingPunct="1"/>
              <a:t>‹#›</a:t>
            </a:fld>
            <a:endParaRPr lang="en-GB" altLang="en-KE" sz="120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6" name="Group 2">
            <a:extLst>
              <a:ext uri="{FF2B5EF4-FFF2-40B4-BE49-F238E27FC236}">
                <a16:creationId xmlns:a16="http://schemas.microsoft.com/office/drawing/2014/main" id="{E2D38A6B-0C24-5C43-B8DC-2ADC87098F3C}"/>
              </a:ext>
            </a:extLst>
          </p:cNvPr>
          <p:cNvGrpSpPr>
            <a:grpSpLocks/>
          </p:cNvGrpSpPr>
          <p:nvPr/>
        </p:nvGrpSpPr>
        <p:grpSpPr bwMode="auto">
          <a:xfrm>
            <a:off x="0" y="2782888"/>
            <a:ext cx="12192000" cy="50800"/>
            <a:chOff x="0" y="6813551"/>
            <a:chExt cx="12192000" cy="50800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970266FA-5A5A-A34C-B544-B097193BF59B}"/>
                </a:ext>
              </a:extLst>
            </p:cNvPr>
            <p:cNvSpPr/>
            <p:nvPr/>
          </p:nvSpPr>
          <p:spPr>
            <a:xfrm rot="5400000">
              <a:off x="9545638" y="5954713"/>
              <a:ext cx="50800" cy="1768475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 dirty="0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FF2D1029-CF93-7247-AE34-B15F824D9F59}"/>
                </a:ext>
              </a:extLst>
            </p:cNvPr>
            <p:cNvSpPr/>
            <p:nvPr/>
          </p:nvSpPr>
          <p:spPr>
            <a:xfrm rot="5400000">
              <a:off x="11282363" y="5954713"/>
              <a:ext cx="50800" cy="1768475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7A0C59A3-DFAF-4347-AADB-90D6518D567A}"/>
                </a:ext>
              </a:extLst>
            </p:cNvPr>
            <p:cNvSpPr/>
            <p:nvPr/>
          </p:nvSpPr>
          <p:spPr>
            <a:xfrm rot="5400000">
              <a:off x="7807326" y="5954713"/>
              <a:ext cx="50800" cy="1768475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62B8BC26-AA82-C242-A969-500DE8255293}"/>
                </a:ext>
              </a:extLst>
            </p:cNvPr>
            <p:cNvSpPr/>
            <p:nvPr/>
          </p:nvSpPr>
          <p:spPr>
            <a:xfrm rot="5400000">
              <a:off x="6070601" y="5954713"/>
              <a:ext cx="50800" cy="1768475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65701007-3BF4-1A4F-A37C-1A793CD18B8C}"/>
                </a:ext>
              </a:extLst>
            </p:cNvPr>
            <p:cNvSpPr/>
            <p:nvPr/>
          </p:nvSpPr>
          <p:spPr>
            <a:xfrm rot="5400000">
              <a:off x="4333876" y="5954713"/>
              <a:ext cx="50800" cy="1768475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FBBD23B6-197C-9D4B-86A0-CA83F74E8907}"/>
                </a:ext>
              </a:extLst>
            </p:cNvPr>
            <p:cNvSpPr/>
            <p:nvPr/>
          </p:nvSpPr>
          <p:spPr>
            <a:xfrm rot="5400000">
              <a:off x="2596357" y="5953919"/>
              <a:ext cx="50800" cy="177006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E434E7A4-A7EA-CD46-8E0F-DC88838B682D}"/>
                </a:ext>
              </a:extLst>
            </p:cNvPr>
            <p:cNvSpPr/>
            <p:nvPr/>
          </p:nvSpPr>
          <p:spPr>
            <a:xfrm rot="5400000">
              <a:off x="858838" y="5954713"/>
              <a:ext cx="50800" cy="1768475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</p:grpSp>
      <p:pic>
        <p:nvPicPr>
          <p:cNvPr id="14" name="Picture 10">
            <a:extLst>
              <a:ext uri="{FF2B5EF4-FFF2-40B4-BE49-F238E27FC236}">
                <a16:creationId xmlns:a16="http://schemas.microsoft.com/office/drawing/2014/main" id="{20CDF1BF-4DC6-504F-B328-BD0AA35E65C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93413" y="6105525"/>
            <a:ext cx="1160462" cy="53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1">
            <a:extLst>
              <a:ext uri="{FF2B5EF4-FFF2-40B4-BE49-F238E27FC236}">
                <a16:creationId xmlns:a16="http://schemas.microsoft.com/office/drawing/2014/main" id="{48A157B9-9C9F-8045-B8DF-684FD27579B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60463" y="3798888"/>
            <a:ext cx="1460500" cy="44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1066795" y="3120247"/>
            <a:ext cx="10247633" cy="677955"/>
          </a:xfrm>
          <a:prstGeom prst="rect">
            <a:avLst/>
          </a:prstGeom>
        </p:spPr>
        <p:txBody>
          <a:bodyPr/>
          <a:lstStyle>
            <a:lvl1pPr marL="0" marR="0" indent="0" algn="l" defTabSz="914411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rgbClr val="682622"/>
                </a:solidFill>
              </a:defRPr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sp>
        <p:nvSpPr>
          <p:cNvPr id="17" name="Content Placeholder 9"/>
          <p:cNvSpPr>
            <a:spLocks noGrp="1"/>
          </p:cNvSpPr>
          <p:nvPr>
            <p:ph sz="quarter" idx="10"/>
          </p:nvPr>
        </p:nvSpPr>
        <p:spPr>
          <a:xfrm>
            <a:off x="1076430" y="3951845"/>
            <a:ext cx="10247633" cy="255208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/>
            </a:lvl1pPr>
            <a:lvl2pPr marL="742960" indent="-28575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Arial" panose="020B0604020202020204" pitchFamily="34" charset="0"/>
              <a:buChar char="•"/>
              <a:defRPr sz="2600"/>
            </a:lvl2pPr>
            <a:lvl3pPr marL="1143014" indent="-22860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Courier New" panose="02070309020205020404" pitchFamily="49" charset="0"/>
              <a:buChar char="o"/>
              <a:defRPr sz="220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1"/>
          </p:nvPr>
        </p:nvSpPr>
        <p:spPr>
          <a:xfrm>
            <a:off x="0" y="0"/>
            <a:ext cx="12192000" cy="27813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noProof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28065828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right image slant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1">
            <a:extLst>
              <a:ext uri="{FF2B5EF4-FFF2-40B4-BE49-F238E27FC236}">
                <a16:creationId xmlns:a16="http://schemas.microsoft.com/office/drawing/2014/main" id="{9D4D9171-689E-F946-B535-2F2A6786C54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391900" y="125413"/>
            <a:ext cx="641350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r" eaLnBrk="1" hangingPunct="1"/>
            <a:fld id="{7D01CF64-9A4C-EE48-93B8-7C698ED83858}" type="slidenum">
              <a:rPr lang="en-GB" altLang="en-KE" sz="120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 eaLnBrk="1" hangingPunct="1"/>
              <a:t>‹#›</a:t>
            </a:fld>
            <a:endParaRPr lang="en-GB" altLang="en-KE" sz="120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6" name="Group 2">
            <a:extLst>
              <a:ext uri="{FF2B5EF4-FFF2-40B4-BE49-F238E27FC236}">
                <a16:creationId xmlns:a16="http://schemas.microsoft.com/office/drawing/2014/main" id="{CC3BEA5E-7378-B04C-957C-11AA8770A790}"/>
              </a:ext>
            </a:extLst>
          </p:cNvPr>
          <p:cNvGrpSpPr>
            <a:grpSpLocks/>
          </p:cNvGrpSpPr>
          <p:nvPr/>
        </p:nvGrpSpPr>
        <p:grpSpPr bwMode="auto">
          <a:xfrm>
            <a:off x="0" y="6813550"/>
            <a:ext cx="12192000" cy="50800"/>
            <a:chOff x="0" y="6813551"/>
            <a:chExt cx="12192000" cy="50800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0C4781EC-6B8B-7E48-B742-9577A9BC7936}"/>
                </a:ext>
              </a:extLst>
            </p:cNvPr>
            <p:cNvSpPr/>
            <p:nvPr/>
          </p:nvSpPr>
          <p:spPr>
            <a:xfrm rot="5400000">
              <a:off x="9545638" y="5954713"/>
              <a:ext cx="50800" cy="1768475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 dirty="0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30CEBB53-5194-F346-9AAD-D81901EC1AB8}"/>
                </a:ext>
              </a:extLst>
            </p:cNvPr>
            <p:cNvSpPr/>
            <p:nvPr/>
          </p:nvSpPr>
          <p:spPr>
            <a:xfrm rot="5400000">
              <a:off x="11282363" y="5954713"/>
              <a:ext cx="50800" cy="1768475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B5F88FA9-40B5-A54B-B501-008E530E72C8}"/>
                </a:ext>
              </a:extLst>
            </p:cNvPr>
            <p:cNvSpPr/>
            <p:nvPr/>
          </p:nvSpPr>
          <p:spPr>
            <a:xfrm rot="5400000">
              <a:off x="7807326" y="5954713"/>
              <a:ext cx="50800" cy="1768475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FFC38E16-8B7D-DD41-A81B-52F127084646}"/>
                </a:ext>
              </a:extLst>
            </p:cNvPr>
            <p:cNvSpPr/>
            <p:nvPr/>
          </p:nvSpPr>
          <p:spPr>
            <a:xfrm rot="5400000">
              <a:off x="6070601" y="5954713"/>
              <a:ext cx="50800" cy="1768475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2124BD9D-BBC3-0340-BA9B-FFD1A42F1C5B}"/>
                </a:ext>
              </a:extLst>
            </p:cNvPr>
            <p:cNvSpPr/>
            <p:nvPr/>
          </p:nvSpPr>
          <p:spPr>
            <a:xfrm rot="5400000">
              <a:off x="4333876" y="5954713"/>
              <a:ext cx="50800" cy="1768475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E968A088-B673-2649-B06B-93300DE4386E}"/>
                </a:ext>
              </a:extLst>
            </p:cNvPr>
            <p:cNvSpPr/>
            <p:nvPr/>
          </p:nvSpPr>
          <p:spPr>
            <a:xfrm rot="5400000">
              <a:off x="2596357" y="5953919"/>
              <a:ext cx="50800" cy="177006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CBAB1250-1BEF-F641-860C-6B7A218516B4}"/>
                </a:ext>
              </a:extLst>
            </p:cNvPr>
            <p:cNvSpPr/>
            <p:nvPr/>
          </p:nvSpPr>
          <p:spPr>
            <a:xfrm rot="5400000">
              <a:off x="858838" y="5954713"/>
              <a:ext cx="50800" cy="1768475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</p:grpSp>
      <p:pic>
        <p:nvPicPr>
          <p:cNvPr id="16" name="Picture 10">
            <a:extLst>
              <a:ext uri="{FF2B5EF4-FFF2-40B4-BE49-F238E27FC236}">
                <a16:creationId xmlns:a16="http://schemas.microsoft.com/office/drawing/2014/main" id="{2420AE24-C916-8346-8C68-184C75157BB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7975" y="6105525"/>
            <a:ext cx="1160463" cy="53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11">
            <a:extLst>
              <a:ext uri="{FF2B5EF4-FFF2-40B4-BE49-F238E27FC236}">
                <a16:creationId xmlns:a16="http://schemas.microsoft.com/office/drawing/2014/main" id="{75548CAA-FC40-6546-A60C-77AF0501B61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9600" y="1116013"/>
            <a:ext cx="1460500" cy="46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7847771" y="25399"/>
            <a:ext cx="4344229" cy="6813551"/>
          </a:xfrm>
          <a:custGeom>
            <a:avLst/>
            <a:gdLst>
              <a:gd name="connsiteX0" fmla="*/ 0 w 3867150"/>
              <a:gd name="connsiteY0" fmla="*/ 0 h 6858000"/>
              <a:gd name="connsiteX1" fmla="*/ 3867150 w 3867150"/>
              <a:gd name="connsiteY1" fmla="*/ 0 h 6858000"/>
              <a:gd name="connsiteX2" fmla="*/ 3867150 w 3867150"/>
              <a:gd name="connsiteY2" fmla="*/ 6858000 h 6858000"/>
              <a:gd name="connsiteX3" fmla="*/ 0 w 3867150"/>
              <a:gd name="connsiteY3" fmla="*/ 6858000 h 6858000"/>
              <a:gd name="connsiteX4" fmla="*/ 0 w 3867150"/>
              <a:gd name="connsiteY4" fmla="*/ 0 h 6858000"/>
              <a:gd name="connsiteX0" fmla="*/ 1121134 w 3867150"/>
              <a:gd name="connsiteY0" fmla="*/ 0 h 6858000"/>
              <a:gd name="connsiteX1" fmla="*/ 3867150 w 3867150"/>
              <a:gd name="connsiteY1" fmla="*/ 0 h 6858000"/>
              <a:gd name="connsiteX2" fmla="*/ 3867150 w 3867150"/>
              <a:gd name="connsiteY2" fmla="*/ 6858000 h 6858000"/>
              <a:gd name="connsiteX3" fmla="*/ 0 w 3867150"/>
              <a:gd name="connsiteY3" fmla="*/ 6858000 h 6858000"/>
              <a:gd name="connsiteX4" fmla="*/ 1121134 w 3867150"/>
              <a:gd name="connsiteY4" fmla="*/ 0 h 6858000"/>
              <a:gd name="connsiteX0" fmla="*/ 1598213 w 4344229"/>
              <a:gd name="connsiteY0" fmla="*/ 0 h 6858000"/>
              <a:gd name="connsiteX1" fmla="*/ 4344229 w 4344229"/>
              <a:gd name="connsiteY1" fmla="*/ 0 h 6858000"/>
              <a:gd name="connsiteX2" fmla="*/ 4344229 w 4344229"/>
              <a:gd name="connsiteY2" fmla="*/ 6858000 h 6858000"/>
              <a:gd name="connsiteX3" fmla="*/ 0 w 4344229"/>
              <a:gd name="connsiteY3" fmla="*/ 6858000 h 6858000"/>
              <a:gd name="connsiteX4" fmla="*/ 1598213 w 4344229"/>
              <a:gd name="connsiteY4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44229" h="6858000">
                <a:moveTo>
                  <a:pt x="1598213" y="0"/>
                </a:moveTo>
                <a:lnTo>
                  <a:pt x="4344229" y="0"/>
                </a:lnTo>
                <a:lnTo>
                  <a:pt x="4344229" y="6858000"/>
                </a:lnTo>
                <a:lnTo>
                  <a:pt x="0" y="6858000"/>
                </a:lnTo>
                <a:lnTo>
                  <a:pt x="1598213" y="0"/>
                </a:lnTo>
                <a:close/>
              </a:path>
            </a:pathLst>
          </a:custGeom>
        </p:spPr>
        <p:txBody>
          <a:bodyPr/>
          <a:lstStyle/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599965" y="427831"/>
            <a:ext cx="8102600" cy="677955"/>
          </a:xfrm>
          <a:prstGeom prst="rect">
            <a:avLst/>
          </a:prstGeom>
        </p:spPr>
        <p:txBody>
          <a:bodyPr/>
          <a:lstStyle>
            <a:lvl1pPr marL="0" marR="0" indent="0" algn="l" defTabSz="914411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rgbClr val="682622"/>
                </a:solidFill>
              </a:defRPr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sp>
        <p:nvSpPr>
          <p:cNvPr id="13" name="Content Placeholder 9"/>
          <p:cNvSpPr>
            <a:spLocks noGrp="1"/>
          </p:cNvSpPr>
          <p:nvPr>
            <p:ph sz="quarter" idx="11"/>
          </p:nvPr>
        </p:nvSpPr>
        <p:spPr>
          <a:xfrm>
            <a:off x="609600" y="1342716"/>
            <a:ext cx="7238170" cy="4572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/>
            </a:lvl1pPr>
            <a:lvl2pPr marL="742960" indent="-28575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Arial" panose="020B0604020202020204" pitchFamily="34" charset="0"/>
              <a:buChar char="•"/>
              <a:defRPr sz="2600"/>
            </a:lvl2pPr>
            <a:lvl3pPr marL="1143014" indent="-22860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Courier New" panose="02070309020205020404" pitchFamily="49" charset="0"/>
              <a:buChar char="o"/>
              <a:defRPr sz="220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95535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7.xml"/><Relationship Id="rId13" Type="http://schemas.openxmlformats.org/officeDocument/2006/relationships/slideLayout" Target="../slideLayouts/slideLayout32.xml"/><Relationship Id="rId3" Type="http://schemas.openxmlformats.org/officeDocument/2006/relationships/slideLayout" Target="../slideLayouts/slideLayout22.xml"/><Relationship Id="rId7" Type="http://schemas.openxmlformats.org/officeDocument/2006/relationships/slideLayout" Target="../slideLayouts/slideLayout26.xml"/><Relationship Id="rId12" Type="http://schemas.openxmlformats.org/officeDocument/2006/relationships/slideLayout" Target="../slideLayouts/slideLayout31.xml"/><Relationship Id="rId2" Type="http://schemas.openxmlformats.org/officeDocument/2006/relationships/slideLayout" Target="../slideLayouts/slideLayout21.xml"/><Relationship Id="rId1" Type="http://schemas.openxmlformats.org/officeDocument/2006/relationships/slideLayout" Target="../slideLayouts/slideLayout20.xml"/><Relationship Id="rId6" Type="http://schemas.openxmlformats.org/officeDocument/2006/relationships/slideLayout" Target="../slideLayouts/slideLayout25.xml"/><Relationship Id="rId11" Type="http://schemas.openxmlformats.org/officeDocument/2006/relationships/slideLayout" Target="../slideLayouts/slideLayout30.xml"/><Relationship Id="rId5" Type="http://schemas.openxmlformats.org/officeDocument/2006/relationships/slideLayout" Target="../slideLayouts/slideLayout24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29.xml"/><Relationship Id="rId4" Type="http://schemas.openxmlformats.org/officeDocument/2006/relationships/slideLayout" Target="../slideLayouts/slideLayout23.xml"/><Relationship Id="rId9" Type="http://schemas.openxmlformats.org/officeDocument/2006/relationships/slideLayout" Target="../slideLayouts/slideLayout28.xml"/><Relationship Id="rId14" Type="http://schemas.openxmlformats.org/officeDocument/2006/relationships/slideLayout" Target="../slideLayouts/slideLayout3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5696" r:id="rId1"/>
    <p:sldLayoutId id="2147485697" r:id="rId2"/>
    <p:sldLayoutId id="2147485698" r:id="rId3"/>
    <p:sldLayoutId id="2147485699" r:id="rId4"/>
    <p:sldLayoutId id="2147485700" r:id="rId5"/>
    <p:sldLayoutId id="2147485701" r:id="rId6"/>
    <p:sldLayoutId id="2147485702" r:id="rId7"/>
    <p:sldLayoutId id="2147485703" r:id="rId8"/>
    <p:sldLayoutId id="2147485704" r:id="rId9"/>
    <p:sldLayoutId id="2147485705" r:id="rId10"/>
    <p:sldLayoutId id="2147485706" r:id="rId11"/>
    <p:sldLayoutId id="2147485707" r:id="rId12"/>
    <p:sldLayoutId id="2147485708" r:id="rId13"/>
    <p:sldLayoutId id="2147485709" r:id="rId14"/>
    <p:sldLayoutId id="2147485710" r:id="rId15"/>
    <p:sldLayoutId id="2147485711" r:id="rId16"/>
    <p:sldLayoutId id="2147485712" r:id="rId17"/>
    <p:sldLayoutId id="2147485695" r:id="rId18"/>
    <p:sldLayoutId id="2147485713" r:id="rId19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MS PGothic" pitchFamily="34" charset="-128"/>
          <a:cs typeface="MS PGothic" charset="0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MS PGothic" pitchFamily="34" charset="-128"/>
          <a:cs typeface="MS PGothic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MS PGothic" pitchFamily="34" charset="-128"/>
          <a:cs typeface="MS PGothic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MS PGothic" pitchFamily="34" charset="-128"/>
          <a:cs typeface="MS PGothic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MS PGothic" pitchFamily="34" charset="-128"/>
          <a:cs typeface="MS PGothic" charset="0"/>
        </a:defRPr>
      </a:lvl5pPr>
      <a:lvl6pPr marL="45720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11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17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23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5pPr>
      <a:lvl6pPr marL="2514632" indent="-228603" algn="l" defTabSz="91441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37" indent="-228603" algn="l" defTabSz="91441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43" indent="-228603" algn="l" defTabSz="91441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48" indent="-228603" algn="l" defTabSz="91441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6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11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17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23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29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34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40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46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211172F-5589-47C1-97F6-AE78C25590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K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172E26D-70E9-466D-A6BA-27C6F4F35E7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K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B63AC55-2EF5-45DA-AA60-A16EB38E1BD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63F109-B76C-4C79-A631-60C5E045DA18}" type="datetimeFigureOut">
              <a:rPr lang="en-KE" smtClean="0"/>
              <a:t>07/22/2021</a:t>
            </a:fld>
            <a:endParaRPr lang="en-K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A5C453B-809D-4EDE-9AA5-783A0E51CBB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K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DA9C285-A60D-4149-ABCE-46D588E335D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29A1B6-7DA6-468F-8B37-968357145D16}" type="slidenum">
              <a:rPr lang="en-KE" smtClean="0"/>
              <a:t>‹#›</a:t>
            </a:fld>
            <a:endParaRPr lang="en-KE"/>
          </a:p>
        </p:txBody>
      </p:sp>
    </p:spTree>
    <p:extLst>
      <p:ext uri="{BB962C8B-B14F-4D97-AF65-F5344CB8AC3E}">
        <p14:creationId xmlns:p14="http://schemas.microsoft.com/office/powerpoint/2010/main" val="23828026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715" r:id="rId1"/>
    <p:sldLayoutId id="2147485716" r:id="rId2"/>
    <p:sldLayoutId id="2147485717" r:id="rId3"/>
    <p:sldLayoutId id="2147485718" r:id="rId4"/>
    <p:sldLayoutId id="2147485719" r:id="rId5"/>
    <p:sldLayoutId id="2147485720" r:id="rId6"/>
    <p:sldLayoutId id="2147485721" r:id="rId7"/>
    <p:sldLayoutId id="2147485722" r:id="rId8"/>
    <p:sldLayoutId id="2147485723" r:id="rId9"/>
    <p:sldLayoutId id="2147485724" r:id="rId10"/>
    <p:sldLayoutId id="2147485725" r:id="rId11"/>
    <p:sldLayoutId id="2147485726" r:id="rId12"/>
    <p:sldLayoutId id="2147485727" r:id="rId13"/>
    <p:sldLayoutId id="2147485728" r:id="rId1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K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6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png"/><Relationship Id="rId13" Type="http://schemas.openxmlformats.org/officeDocument/2006/relationships/image" Target="../media/image44.jpeg"/><Relationship Id="rId18" Type="http://schemas.openxmlformats.org/officeDocument/2006/relationships/image" Target="../media/image48.png"/><Relationship Id="rId3" Type="http://schemas.openxmlformats.org/officeDocument/2006/relationships/image" Target="../media/image37.png"/><Relationship Id="rId21" Type="http://schemas.openxmlformats.org/officeDocument/2006/relationships/image" Target="../media/image51.png"/><Relationship Id="rId7" Type="http://schemas.openxmlformats.org/officeDocument/2006/relationships/hyperlink" Target="http://www.google.com/url?sa=i&amp;source=imgres&amp;cd=&amp;cad=rja&amp;uact=8&amp;ved=0ahUKEwiq17_kh9PJAhUC9h4KHRwvAbQQjRwICTAA&amp;url=http://www.icfj.org/sponsors/bill-and-melinda-gates-foundation&amp;psig=AFQjCNF651CcMtuauzrET5p5YNTvXfUoGg&amp;ust=1449897650328716" TargetMode="External"/><Relationship Id="rId12" Type="http://schemas.openxmlformats.org/officeDocument/2006/relationships/image" Target="../media/image43.png"/><Relationship Id="rId17" Type="http://schemas.openxmlformats.org/officeDocument/2006/relationships/image" Target="../media/image47.png"/><Relationship Id="rId25" Type="http://schemas.openxmlformats.org/officeDocument/2006/relationships/image" Target="../media/image55.png"/><Relationship Id="rId2" Type="http://schemas.openxmlformats.org/officeDocument/2006/relationships/notesSlide" Target="../notesSlides/notesSlide11.xml"/><Relationship Id="rId16" Type="http://schemas.openxmlformats.org/officeDocument/2006/relationships/image" Target="../media/image46.png"/><Relationship Id="rId20" Type="http://schemas.openxmlformats.org/officeDocument/2006/relationships/image" Target="../media/image50.pn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39.jpeg"/><Relationship Id="rId11" Type="http://schemas.openxmlformats.org/officeDocument/2006/relationships/image" Target="../media/image42.jpeg"/><Relationship Id="rId24" Type="http://schemas.openxmlformats.org/officeDocument/2006/relationships/image" Target="../media/image54.jpeg"/><Relationship Id="rId5" Type="http://schemas.openxmlformats.org/officeDocument/2006/relationships/hyperlink" Target="http://www.forbes.com/sites/mfonobongnsehe/2011/08/02/the-best-african-mobile-apps-icow/" TargetMode="External"/><Relationship Id="rId15" Type="http://schemas.openxmlformats.org/officeDocument/2006/relationships/image" Target="../media/image45.jpeg"/><Relationship Id="rId23" Type="http://schemas.openxmlformats.org/officeDocument/2006/relationships/image" Target="../media/image53.jpeg"/><Relationship Id="rId10" Type="http://schemas.openxmlformats.org/officeDocument/2006/relationships/hyperlink" Target="http://www.google.com/url?sa=i&amp;rct=j&amp;q=&amp;source=imgres&amp;cd=&amp;cad=rja&amp;uact=8&amp;ved=0ahUKEwjJg5fUkd3JAhUKlxoKHdCDB4oQjRwICTAA&amp;url=http://www.dgwgo.com/rural-farming-news/sruc-seeks-farm-volunteers-national-e-coli-sampling-programme/&amp;psig=AFQjCNEIPkFzxtRP5q53WCqSEI-bCt0V0A&amp;ust=1450243897983656" TargetMode="External"/><Relationship Id="rId19" Type="http://schemas.openxmlformats.org/officeDocument/2006/relationships/image" Target="../media/image49.png"/><Relationship Id="rId4" Type="http://schemas.openxmlformats.org/officeDocument/2006/relationships/image" Target="../media/image38.gif"/><Relationship Id="rId9" Type="http://schemas.openxmlformats.org/officeDocument/2006/relationships/image" Target="../media/image41.jpeg"/><Relationship Id="rId14" Type="http://schemas.openxmlformats.org/officeDocument/2006/relationships/image" Target="cid:5507a170-d2f2-44d4-a37d-754333347287@eurprd03.prod.outlook.com" TargetMode="External"/><Relationship Id="rId22" Type="http://schemas.openxmlformats.org/officeDocument/2006/relationships/image" Target="../media/image5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3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3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0D751BA7-23F3-4E4F-8A93-B04B4B8452C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33388" y="2038350"/>
            <a:ext cx="9948862" cy="1390650"/>
          </a:xfrm>
        </p:spPr>
        <p:txBody>
          <a:bodyPr>
            <a:normAutofit/>
          </a:bodyPr>
          <a:lstStyle/>
          <a:p>
            <a:pPr algn="l">
              <a:defRPr/>
            </a:pPr>
            <a:r>
              <a:rPr lang="en-US" dirty="0"/>
              <a:t>Overview of the ADGG Data Platform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AE93E93-4A74-423A-BFED-31B0012BF11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97262" y="3278006"/>
            <a:ext cx="6535057" cy="12591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ts val="400"/>
              </a:spcBef>
              <a:buFont typeface="Arial" panose="020B0604020202020204" pitchFamily="34" charset="0"/>
              <a:buNone/>
            </a:pPr>
            <a:r>
              <a:rPr lang="en-US" altLang="en-KE" i="1" dirty="0">
                <a:solidFill>
                  <a:srgbClr val="292929"/>
                </a:solidFill>
                <a:latin typeface="Calibri" panose="020F0502020204030204" pitchFamily="34" charset="0"/>
              </a:rPr>
              <a:t>J.M.K. Ojango*,R. Mrode, C. Ekine, E. Oyieng, D. Mogaka and A.M. Okeyo</a:t>
            </a:r>
          </a:p>
          <a:p>
            <a:pPr eaLnBrk="1" hangingPunct="1">
              <a:lnSpc>
                <a:spcPct val="90000"/>
              </a:lnSpc>
              <a:spcBef>
                <a:spcPts val="400"/>
              </a:spcBef>
              <a:buFont typeface="Arial" panose="020B0604020202020204" pitchFamily="34" charset="0"/>
              <a:buNone/>
            </a:pPr>
            <a:r>
              <a:rPr lang="en-US" altLang="en-KE" i="1" dirty="0">
                <a:solidFill>
                  <a:srgbClr val="292929"/>
                </a:solidFill>
                <a:latin typeface="Calibri" panose="020F0502020204030204" pitchFamily="34" charset="0"/>
              </a:rPr>
              <a:t>*Senior Scientist</a:t>
            </a:r>
          </a:p>
          <a:p>
            <a:pPr eaLnBrk="1" hangingPunct="1">
              <a:lnSpc>
                <a:spcPct val="90000"/>
              </a:lnSpc>
              <a:spcBef>
                <a:spcPts val="400"/>
              </a:spcBef>
              <a:buFont typeface="Arial" panose="020B0604020202020204" pitchFamily="34" charset="0"/>
              <a:buNone/>
            </a:pPr>
            <a:r>
              <a:rPr lang="en-US" altLang="en-KE" i="1" dirty="0">
                <a:solidFill>
                  <a:srgbClr val="292929"/>
                </a:solidFill>
                <a:latin typeface="Calibri" panose="020F0502020204030204" pitchFamily="34" charset="0"/>
              </a:rPr>
              <a:t>Livestock Genetics, ILRI-Biosciences</a:t>
            </a:r>
            <a:endParaRPr lang="en-GB" altLang="en-KE" i="1" dirty="0">
              <a:solidFill>
                <a:srgbClr val="292929"/>
              </a:solidFill>
              <a:latin typeface="Calibri" panose="020F0502020204030204" pitchFamily="34" charset="0"/>
            </a:endParaRPr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24EE9DD6-A923-4C3A-A092-A835D82A467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6600" y="4649788"/>
            <a:ext cx="5638074" cy="9324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ts val="400"/>
              </a:spcBef>
              <a:buFont typeface="Arial" panose="020B0604020202020204" pitchFamily="34" charset="0"/>
              <a:buNone/>
            </a:pPr>
            <a:r>
              <a:rPr lang="en-US" altLang="en-KE" sz="1600" dirty="0">
                <a:solidFill>
                  <a:srgbClr val="292929"/>
                </a:solidFill>
                <a:latin typeface="Calibri" panose="020F0502020204030204" pitchFamily="34" charset="0"/>
              </a:rPr>
              <a:t>Workshop with National partners in livestock production Kenya</a:t>
            </a:r>
          </a:p>
          <a:p>
            <a:pPr eaLnBrk="1" hangingPunct="1">
              <a:lnSpc>
                <a:spcPct val="90000"/>
              </a:lnSpc>
              <a:spcBef>
                <a:spcPts val="400"/>
              </a:spcBef>
              <a:buFont typeface="Arial" panose="020B0604020202020204" pitchFamily="34" charset="0"/>
              <a:buNone/>
            </a:pPr>
            <a:r>
              <a:rPr lang="en-US" altLang="en-KE" sz="1600" dirty="0">
                <a:solidFill>
                  <a:srgbClr val="292929"/>
                </a:solidFill>
                <a:latin typeface="Calibri" panose="020F0502020204030204" pitchFamily="34" charset="0"/>
              </a:rPr>
              <a:t>Kenya Agricultural and Livestock Research Organization,</a:t>
            </a:r>
          </a:p>
          <a:p>
            <a:pPr eaLnBrk="1" hangingPunct="1">
              <a:lnSpc>
                <a:spcPct val="90000"/>
              </a:lnSpc>
              <a:spcBef>
                <a:spcPts val="400"/>
              </a:spcBef>
              <a:buFont typeface="Arial" panose="020B0604020202020204" pitchFamily="34" charset="0"/>
              <a:buNone/>
            </a:pPr>
            <a:r>
              <a:rPr lang="en-US" altLang="en-KE" sz="1600" dirty="0">
                <a:solidFill>
                  <a:srgbClr val="292929"/>
                </a:solidFill>
                <a:latin typeface="Calibri" panose="020F0502020204030204" pitchFamily="34" charset="0"/>
              </a:rPr>
              <a:t> Naivasha,  20</a:t>
            </a:r>
            <a:r>
              <a:rPr lang="en-US" altLang="en-KE" sz="1600" baseline="30000" dirty="0">
                <a:solidFill>
                  <a:srgbClr val="292929"/>
                </a:solidFill>
                <a:latin typeface="Calibri" panose="020F0502020204030204" pitchFamily="34" charset="0"/>
              </a:rPr>
              <a:t>th</a:t>
            </a:r>
            <a:r>
              <a:rPr lang="en-US" altLang="en-KE" sz="1600" dirty="0">
                <a:solidFill>
                  <a:srgbClr val="292929"/>
                </a:solidFill>
                <a:latin typeface="Calibri" panose="020F0502020204030204" pitchFamily="34" charset="0"/>
              </a:rPr>
              <a:t> May 2021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Title 4">
            <a:extLst>
              <a:ext uri="{FF2B5EF4-FFF2-40B4-BE49-F238E27FC236}">
                <a16:creationId xmlns:a16="http://schemas.microsoft.com/office/drawing/2014/main" id="{99C5C1CC-6403-7D41-BFEB-2ED4CDD1AD8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102533" y="74613"/>
            <a:ext cx="8708957" cy="6794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00"/>
            <a:r>
              <a:rPr lang="en-US" altLang="en-KE" dirty="0">
                <a:solidFill>
                  <a:srgbClr val="712C3D"/>
                </a:solidFill>
              </a:rPr>
              <a:t>Monitoring Artificial Insemination services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D642052-D124-49DD-BBEE-E3B9AA7FF5BB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4312" y="1144587"/>
            <a:ext cx="5222449" cy="36576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CE682843-C69E-4CE3-B896-FF09C12C8CDD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26735" y="2290016"/>
            <a:ext cx="6026785" cy="43409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541416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Title 4">
            <a:extLst>
              <a:ext uri="{FF2B5EF4-FFF2-40B4-BE49-F238E27FC236}">
                <a16:creationId xmlns:a16="http://schemas.microsoft.com/office/drawing/2014/main" id="{99C5C1CC-6403-7D41-BFEB-2ED4CDD1AD8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447039" y="279257"/>
            <a:ext cx="10972800" cy="6794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00"/>
            <a:r>
              <a:rPr lang="en-US" altLang="en-KE" dirty="0">
                <a:solidFill>
                  <a:srgbClr val="712C3D"/>
                </a:solidFill>
              </a:rPr>
              <a:t>An overview of milk records captured each year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C1350692-D797-4D5D-87C3-815130F70150}"/>
              </a:ext>
            </a:extLst>
          </p:cNvPr>
          <p:cNvSpPr txBox="1">
            <a:spLocks/>
          </p:cNvSpPr>
          <p:nvPr/>
        </p:nvSpPr>
        <p:spPr>
          <a:xfrm>
            <a:off x="836612" y="1206500"/>
            <a:ext cx="5157787" cy="543877"/>
          </a:xfr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MS PGothic" pitchFamily="34" charset="-128"/>
                <a:cs typeface="MS PGothic" charset="0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MS PGothic" pitchFamily="34" charset="-128"/>
                <a:cs typeface="MS PGothic" charset="0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MS PGothic" pitchFamily="34" charset="-128"/>
                <a:cs typeface="MS PGothic" charset="0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MS PGothic" pitchFamily="34" charset="-128"/>
                <a:cs typeface="MS PGothic" charset="0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MS PGothic" pitchFamily="34" charset="-128"/>
                <a:cs typeface="MS PGothic" charset="0"/>
              </a:defRPr>
            </a:lvl5pPr>
            <a:lvl6pPr marL="2514632" indent="-228603" algn="l" defTabSz="914411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37" indent="-228603" algn="l" defTabSz="914411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43" indent="-228603" algn="l" defTabSz="914411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48" indent="-228603" algn="l" defTabSz="914411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Tanzania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84E8560-91EC-451E-8EC4-36DCD7779969}"/>
              </a:ext>
            </a:extLst>
          </p:cNvPr>
          <p:cNvSpPr txBox="1">
            <a:spLocks/>
          </p:cNvSpPr>
          <p:nvPr/>
        </p:nvSpPr>
        <p:spPr>
          <a:xfrm>
            <a:off x="6172200" y="1147921"/>
            <a:ext cx="5183188" cy="543877"/>
          </a:xfr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MS PGothic" pitchFamily="34" charset="-128"/>
                <a:cs typeface="MS PGothic" charset="0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MS PGothic" pitchFamily="34" charset="-128"/>
                <a:cs typeface="MS PGothic" charset="0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MS PGothic" pitchFamily="34" charset="-128"/>
                <a:cs typeface="MS PGothic" charset="0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MS PGothic" pitchFamily="34" charset="-128"/>
                <a:cs typeface="MS PGothic" charset="0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MS PGothic" pitchFamily="34" charset="-128"/>
                <a:cs typeface="MS PGothic" charset="0"/>
              </a:defRPr>
            </a:lvl5pPr>
            <a:lvl6pPr marL="2514632" indent="-228603" algn="l" defTabSz="914411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37" indent="-228603" algn="l" defTabSz="914411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43" indent="-228603" algn="l" defTabSz="914411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48" indent="-228603" algn="l" defTabSz="914411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Ethiopia</a:t>
            </a:r>
            <a:endParaRPr lang="en-US" dirty="0"/>
          </a:p>
        </p:txBody>
      </p:sp>
      <p:pic>
        <p:nvPicPr>
          <p:cNvPr id="6" name="Content Placeholder 6">
            <a:extLst>
              <a:ext uri="{FF2B5EF4-FFF2-40B4-BE49-F238E27FC236}">
                <a16:creationId xmlns:a16="http://schemas.microsoft.com/office/drawing/2014/main" id="{5AAF0952-A7FF-4CF3-A41A-557EA2F7A8E1}"/>
              </a:ext>
            </a:extLst>
          </p:cNvPr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7039" y="1750378"/>
            <a:ext cx="5572761" cy="4335462"/>
          </a:xfrm>
          <a:prstGeom prst="rect">
            <a:avLst/>
          </a:prstGeom>
          <a:noFill/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C6A066C0-B31F-494A-A2EE-5EA300CD500B}"/>
              </a:ext>
            </a:extLst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68719" y="1750378"/>
            <a:ext cx="5770881" cy="433546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42098250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Title 5">
            <a:extLst>
              <a:ext uri="{FF2B5EF4-FFF2-40B4-BE49-F238E27FC236}">
                <a16:creationId xmlns:a16="http://schemas.microsoft.com/office/drawing/2014/main" id="{C61B0A57-3B6E-C244-95C7-8CE3C96BD9B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3238500" y="237846"/>
            <a:ext cx="8102600" cy="6794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00"/>
            <a:r>
              <a:rPr lang="en-US" dirty="0">
                <a:solidFill>
                  <a:srgbClr val="712C3D"/>
                </a:solidFill>
              </a:rPr>
              <a:t>The project team</a:t>
            </a:r>
            <a:endParaRPr lang="en-US" altLang="en-KE" dirty="0">
              <a:solidFill>
                <a:srgbClr val="712C3D"/>
              </a:solidFill>
            </a:endParaRPr>
          </a:p>
        </p:txBody>
      </p:sp>
      <p:sp>
        <p:nvSpPr>
          <p:cNvPr id="9" name="AutoShape 2" descr="Image result for scottish rural university college">
            <a:extLst>
              <a:ext uri="{FF2B5EF4-FFF2-40B4-BE49-F238E27FC236}">
                <a16:creationId xmlns:a16="http://schemas.microsoft.com/office/drawing/2014/main" id="{C09F499F-8730-4FF7-B528-6A4112E2C98E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2667000" y="754856"/>
            <a:ext cx="1143000" cy="1143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16939A3B-AB33-454A-A44F-10DF5B01F8EF}"/>
              </a:ext>
            </a:extLst>
          </p:cNvPr>
          <p:cNvGrpSpPr/>
          <p:nvPr/>
        </p:nvGrpSpPr>
        <p:grpSpPr>
          <a:xfrm>
            <a:off x="3589828" y="2011158"/>
            <a:ext cx="7985252" cy="4533723"/>
            <a:chOff x="-86022" y="0"/>
            <a:chExt cx="9352656" cy="4689932"/>
          </a:xfrm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43886E01-5964-41D9-AC8A-180676D76DA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5672089" y="845566"/>
              <a:ext cx="990599" cy="990600"/>
            </a:xfrm>
            <a:prstGeom prst="rect">
              <a:avLst/>
            </a:prstGeom>
            <a:noFill/>
          </p:spPr>
        </p:pic>
        <p:pic>
          <p:nvPicPr>
            <p:cNvPr id="14" name="Picture 13" descr="http://www.idd.landolakes.com/media/images/logo.gif?width=331&amp;height=60&amp;ext=.gif%20alt=">
              <a:extLst>
                <a:ext uri="{FF2B5EF4-FFF2-40B4-BE49-F238E27FC236}">
                  <a16:creationId xmlns:a16="http://schemas.microsoft.com/office/drawing/2014/main" id="{ACCC081E-7651-40B9-9ACC-E2F0E1593B2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209235" y="950341"/>
              <a:ext cx="2057399" cy="37294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5" name="Picture 14" descr="https://encrypted-tbn2.gstatic.com/images?q=tbn:ANd9GcT5UdQF6GcdQpNl2reUQ04pgYCfSGC2ECSO8I5PRfHVq1cFeoDwJPCbkQ">
              <a:hlinkClick r:id="rId5"/>
              <a:extLst>
                <a:ext uri="{FF2B5EF4-FFF2-40B4-BE49-F238E27FC236}">
                  <a16:creationId xmlns:a16="http://schemas.microsoft.com/office/drawing/2014/main" id="{1419EE29-E89C-4B0D-8191-330515CA929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654107" y="2632249"/>
              <a:ext cx="967803" cy="8774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6" name="Picture 15" descr="http://www.icfj.org/sites/default/files/Gates-transparent.png?1363111791">
              <a:hlinkClick r:id="rId7"/>
              <a:extLst>
                <a:ext uri="{FF2B5EF4-FFF2-40B4-BE49-F238E27FC236}">
                  <a16:creationId xmlns:a16="http://schemas.microsoft.com/office/drawing/2014/main" id="{D0CBDDBA-C6CB-4560-AFD7-2277359DC0AC}"/>
                </a:ext>
              </a:extLst>
            </p:cNvPr>
            <p:cNvPicPr/>
            <p:nvPr/>
          </p:nvPicPr>
          <p:blipFill>
            <a:blip r:embed="rId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4957" y="3008265"/>
              <a:ext cx="2301240" cy="40019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8" name="Picture 17" descr="D:\profile\Pictures\taliri.jpg">
              <a:extLst>
                <a:ext uri="{FF2B5EF4-FFF2-40B4-BE49-F238E27FC236}">
                  <a16:creationId xmlns:a16="http://schemas.microsoft.com/office/drawing/2014/main" id="{A6013DAA-8DD3-4DB0-BDA7-40275D26BFB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9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51604" y="2528473"/>
              <a:ext cx="950587" cy="98125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9" name="AutoShape 2" descr="Image result for scottish rural university college">
              <a:extLst>
                <a:ext uri="{FF2B5EF4-FFF2-40B4-BE49-F238E27FC236}">
                  <a16:creationId xmlns:a16="http://schemas.microsoft.com/office/drawing/2014/main" id="{246D030D-59D1-42A1-A0E6-9959A7F462A5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68710" y="0"/>
              <a:ext cx="1524000" cy="1524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pic>
          <p:nvPicPr>
            <p:cNvPr id="20" name="Picture 19" descr="http://www.dgwgo.com/wp-content/uploads/2014/08/1-a-1-a-Logo-for-Scotlands-Rural-001.jpg">
              <a:hlinkClick r:id="rId10"/>
              <a:extLst>
                <a:ext uri="{FF2B5EF4-FFF2-40B4-BE49-F238E27FC236}">
                  <a16:creationId xmlns:a16="http://schemas.microsoft.com/office/drawing/2014/main" id="{BC92A613-B483-48E0-AABA-EC0725DF6E6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1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949179" y="1562927"/>
              <a:ext cx="914399" cy="91439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1" name="Picture 20" descr="Luonnonvarakeskus">
              <a:extLst>
                <a:ext uri="{FF2B5EF4-FFF2-40B4-BE49-F238E27FC236}">
                  <a16:creationId xmlns:a16="http://schemas.microsoft.com/office/drawing/2014/main" id="{A6D83A79-7BB5-45D1-AA7B-D1CA163A00D3}"/>
                </a:ext>
              </a:extLst>
            </p:cNvPr>
            <p:cNvPicPr/>
            <p:nvPr/>
          </p:nvPicPr>
          <p:blipFill>
            <a:blip r:embed="rId1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68041" y="1369434"/>
              <a:ext cx="1059100" cy="839342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2" name="TextBox 28">
              <a:extLst>
                <a:ext uri="{FF2B5EF4-FFF2-40B4-BE49-F238E27FC236}">
                  <a16:creationId xmlns:a16="http://schemas.microsoft.com/office/drawing/2014/main" id="{D4E5CAF5-D083-4B59-B2AF-8A9F62FA9C28}"/>
                </a:ext>
              </a:extLst>
            </p:cNvPr>
            <p:cNvSpPr txBox="1"/>
            <p:nvPr/>
          </p:nvSpPr>
          <p:spPr>
            <a:xfrm>
              <a:off x="3492868" y="3895924"/>
              <a:ext cx="4913510" cy="794008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>
                <a:spcBef>
                  <a:spcPts val="0"/>
                </a:spcBef>
                <a:spcAft>
                  <a:spcPts val="0"/>
                </a:spcAft>
              </a:pPr>
              <a:r>
                <a:rPr lang="en-US" sz="2100" dirty="0">
                  <a:solidFill>
                    <a:srgbClr val="0070C0"/>
                  </a:solidFill>
                  <a:ea typeface="Times New Roman" panose="02020603050405020304" pitchFamily="18" charset="0"/>
                  <a:cs typeface="Arial" panose="020B0604020202020204" pitchFamily="34" charset="0"/>
                </a:rPr>
                <a:t>Dairy Farmers &amp; Farmer organizations</a:t>
              </a:r>
              <a:endParaRPr lang="en-US" sz="2100" dirty="0"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24" name="TextBox 30">
              <a:extLst>
                <a:ext uri="{FF2B5EF4-FFF2-40B4-BE49-F238E27FC236}">
                  <a16:creationId xmlns:a16="http://schemas.microsoft.com/office/drawing/2014/main" id="{D2F2E291-6D37-4638-A46F-13EEED9F7C73}"/>
                </a:ext>
              </a:extLst>
            </p:cNvPr>
            <p:cNvSpPr txBox="1"/>
            <p:nvPr/>
          </p:nvSpPr>
          <p:spPr>
            <a:xfrm>
              <a:off x="-86022" y="3810344"/>
              <a:ext cx="4068136" cy="794008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>
                <a:spcBef>
                  <a:spcPts val="0"/>
                </a:spcBef>
                <a:spcAft>
                  <a:spcPts val="0"/>
                </a:spcAft>
              </a:pPr>
              <a:r>
                <a:rPr lang="en-US" sz="2100" dirty="0">
                  <a:solidFill>
                    <a:srgbClr val="0070C0"/>
                  </a:solidFill>
                  <a:ea typeface="Times New Roman" panose="02020603050405020304" pitchFamily="18" charset="0"/>
                  <a:cs typeface="Arial" panose="020B0604020202020204" pitchFamily="34" charset="0"/>
                </a:rPr>
                <a:t>National/regional Institutions/govts.</a:t>
              </a:r>
              <a:endParaRPr lang="en-US" sz="900" dirty="0"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pic>
          <p:nvPicPr>
            <p:cNvPr id="25" name="Picture 24" descr="cid:5507a170-d2f2-44d4-a37d-754333347287@eurprd03.prod.outlook.com">
              <a:extLst>
                <a:ext uri="{FF2B5EF4-FFF2-40B4-BE49-F238E27FC236}">
                  <a16:creationId xmlns:a16="http://schemas.microsoft.com/office/drawing/2014/main" id="{85AC9A35-1CB9-4663-951B-4F7323CE31C4}"/>
                </a:ext>
              </a:extLst>
            </p:cNvPr>
            <p:cNvPicPr/>
            <p:nvPr/>
          </p:nvPicPr>
          <p:blipFill>
            <a:blip r:embed="rId13" r:link="rId1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8585" y="1772773"/>
              <a:ext cx="2672975" cy="99611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6" name="Picture 25">
              <a:extLst>
                <a:ext uri="{FF2B5EF4-FFF2-40B4-BE49-F238E27FC236}">
                  <a16:creationId xmlns:a16="http://schemas.microsoft.com/office/drawing/2014/main" id="{A443CB6E-D878-428E-81F9-9270BDB66F7B}"/>
                </a:ext>
              </a:extLst>
            </p:cNvPr>
            <p:cNvPicPr>
              <a:picLocks noChangeAspect="1"/>
            </p:cNvPicPr>
            <p:nvPr/>
          </p:nvPicPr>
          <p:blipFill>
            <a:blip r:embed="rId1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094936" y="2579706"/>
              <a:ext cx="1028699" cy="1035128"/>
            </a:xfrm>
            <a:prstGeom prst="rect">
              <a:avLst/>
            </a:prstGeom>
          </p:spPr>
        </p:pic>
      </p:grpSp>
      <p:pic>
        <p:nvPicPr>
          <p:cNvPr id="28" name="Picture 27">
            <a:extLst>
              <a:ext uri="{FF2B5EF4-FFF2-40B4-BE49-F238E27FC236}">
                <a16:creationId xmlns:a16="http://schemas.microsoft.com/office/drawing/2014/main" id="{37BBAFA5-EB2C-4D87-8D5F-90C5112558E0}"/>
              </a:ext>
            </a:extLst>
          </p:cNvPr>
          <p:cNvPicPr>
            <a:picLocks noChangeAspect="1"/>
          </p:cNvPicPr>
          <p:nvPr/>
        </p:nvPicPr>
        <p:blipFill>
          <a:blip r:embed="rId1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68395" y="1362847"/>
            <a:ext cx="1150393" cy="888941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4765F2C8-5552-4608-848A-E31B2B4C6799}"/>
              </a:ext>
            </a:extLst>
          </p:cNvPr>
          <p:cNvPicPr>
            <a:picLocks noChangeAspect="1"/>
          </p:cNvPicPr>
          <p:nvPr/>
        </p:nvPicPr>
        <p:blipFill>
          <a:blip r:embed="rId1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64220" y="4504941"/>
            <a:ext cx="821721" cy="427499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28165EB2-2690-47AB-8841-6828EDD1777D}"/>
              </a:ext>
            </a:extLst>
          </p:cNvPr>
          <p:cNvPicPr>
            <a:picLocks noChangeAspect="1"/>
          </p:cNvPicPr>
          <p:nvPr/>
        </p:nvPicPr>
        <p:blipFill>
          <a:blip r:embed="rId1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23100" y="2188470"/>
            <a:ext cx="882737" cy="529642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B7967A69-C75C-4E3A-B355-65E39B3D2AEA}"/>
              </a:ext>
            </a:extLst>
          </p:cNvPr>
          <p:cNvPicPr>
            <a:picLocks noChangeAspect="1"/>
          </p:cNvPicPr>
          <p:nvPr/>
        </p:nvPicPr>
        <p:blipFill>
          <a:blip r:embed="rId1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96427" y="1336406"/>
            <a:ext cx="2179731" cy="888941"/>
          </a:xfrm>
          <a:prstGeom prst="rect">
            <a:avLst/>
          </a:prstGeom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D2BC92B4-2E72-402B-89C0-045093BAFF92}"/>
              </a:ext>
            </a:extLst>
          </p:cNvPr>
          <p:cNvPicPr>
            <a:picLocks noChangeAspect="1"/>
          </p:cNvPicPr>
          <p:nvPr/>
        </p:nvPicPr>
        <p:blipFill>
          <a:blip r:embed="rId2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09979" y="1495736"/>
            <a:ext cx="963305" cy="936546"/>
          </a:xfrm>
          <a:prstGeom prst="rect">
            <a:avLst/>
          </a:prstGeom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id="{21AB3056-291D-44D5-A723-883D1C12E731}"/>
              </a:ext>
            </a:extLst>
          </p:cNvPr>
          <p:cNvPicPr>
            <a:picLocks noChangeAspect="1"/>
          </p:cNvPicPr>
          <p:nvPr/>
        </p:nvPicPr>
        <p:blipFill>
          <a:blip r:embed="rId2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86339" y="2756899"/>
            <a:ext cx="1592517" cy="688857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A67DBB2B-4622-4FCC-94CD-CC01A5A0BD72}"/>
              </a:ext>
            </a:extLst>
          </p:cNvPr>
          <p:cNvPicPr>
            <a:picLocks noChangeAspect="1"/>
          </p:cNvPicPr>
          <p:nvPr/>
        </p:nvPicPr>
        <p:blipFill>
          <a:blip r:embed="rId2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9670" y="3283030"/>
            <a:ext cx="1301185" cy="527017"/>
          </a:xfrm>
          <a:prstGeom prst="rect">
            <a:avLst/>
          </a:prstGeom>
        </p:spPr>
      </p:pic>
      <p:pic>
        <p:nvPicPr>
          <p:cNvPr id="37" name="Picture Placeholder 36">
            <a:extLst>
              <a:ext uri="{FF2B5EF4-FFF2-40B4-BE49-F238E27FC236}">
                <a16:creationId xmlns:a16="http://schemas.microsoft.com/office/drawing/2014/main" id="{6F81F25E-454A-44D7-B13C-A892C6C6F559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41" name="Picture Placeholder 40" descr="A picture containing grass, outdoor, tree, area&#10;&#10;Description automatically generated">
            <a:extLst>
              <a:ext uri="{FF2B5EF4-FFF2-40B4-BE49-F238E27FC236}">
                <a16:creationId xmlns:a16="http://schemas.microsoft.com/office/drawing/2014/main" id="{1CAC5DDD-C81E-4045-A486-84A8FE794CD7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2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28DF810E-EF32-430D-A8DD-DD2C570D3C90}"/>
              </a:ext>
            </a:extLst>
          </p:cNvPr>
          <p:cNvPicPr>
            <a:picLocks noChangeAspect="1"/>
          </p:cNvPicPr>
          <p:nvPr/>
        </p:nvPicPr>
        <p:blipFill>
          <a:blip r:embed="rId25"/>
          <a:stretch>
            <a:fillRect/>
          </a:stretch>
        </p:blipFill>
        <p:spPr>
          <a:xfrm>
            <a:off x="6937602" y="2125777"/>
            <a:ext cx="739408" cy="811386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57507BDF-9B1D-424C-B404-9E81CAB2F7BE}"/>
              </a:ext>
            </a:extLst>
          </p:cNvPr>
          <p:cNvSpPr txBox="1"/>
          <p:nvPr/>
        </p:nvSpPr>
        <p:spPr>
          <a:xfrm>
            <a:off x="7097713" y="2465388"/>
            <a:ext cx="3340100" cy="76993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eaLnBrk="1" hangingPunct="1">
              <a:defRPr/>
            </a:pPr>
            <a:r>
              <a:rPr lang="en-US" sz="4400" spc="300" dirty="0">
                <a:solidFill>
                  <a:schemeClr val="bg1"/>
                </a:solidFill>
                <a:latin typeface="Calibri Light" panose="020F0302020204030204" pitchFamily="34" charset="0"/>
                <a:ea typeface="Calibri" charset="0"/>
                <a:cs typeface="Calibri Light" panose="020F0302020204030204" pitchFamily="34" charset="0"/>
              </a:rPr>
              <a:t>THANK YOU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A43BE96-5FF6-47E5-BF52-15DC9319809D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95425" y="0"/>
            <a:ext cx="8746654" cy="5047847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Title 4">
            <a:extLst>
              <a:ext uri="{FF2B5EF4-FFF2-40B4-BE49-F238E27FC236}">
                <a16:creationId xmlns:a16="http://schemas.microsoft.com/office/drawing/2014/main" id="{99C5C1CC-6403-7D41-BFEB-2ED4CDD1AD8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102534" y="227013"/>
            <a:ext cx="8553786" cy="6794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90000"/>
          </a:bodyPr>
          <a:lstStyle/>
          <a:p>
            <a:pPr defTabSz="914400"/>
            <a:r>
              <a:rPr lang="en-US" altLang="en-KE" b="1" dirty="0">
                <a:solidFill>
                  <a:srgbClr val="712C3D"/>
                </a:solidFill>
              </a:rPr>
              <a:t>Conceptual framework of the ADGG data platform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DB06DC27-14AC-40FE-93F5-068A974D731C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74097" y="-2222"/>
            <a:ext cx="2617903" cy="1964372"/>
          </a:xfrm>
          <a:prstGeom prst="rect">
            <a:avLst/>
          </a:prstGeom>
        </p:spPr>
      </p:pic>
      <p:grpSp>
        <p:nvGrpSpPr>
          <p:cNvPr id="7" name="Group 6">
            <a:extLst>
              <a:ext uri="{FF2B5EF4-FFF2-40B4-BE49-F238E27FC236}">
                <a16:creationId xmlns:a16="http://schemas.microsoft.com/office/drawing/2014/main" id="{02DF7402-356D-4CBA-8904-6BFB63F83165}"/>
              </a:ext>
            </a:extLst>
          </p:cNvPr>
          <p:cNvGrpSpPr/>
          <p:nvPr/>
        </p:nvGrpSpPr>
        <p:grpSpPr>
          <a:xfrm>
            <a:off x="836991" y="1273562"/>
            <a:ext cx="8699939" cy="4830993"/>
            <a:chOff x="483180" y="121062"/>
            <a:chExt cx="11599919" cy="6441323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595C8C0E-3F9D-4660-96D4-F099680A4E7E}"/>
                </a:ext>
              </a:extLst>
            </p:cNvPr>
            <p:cNvGrpSpPr/>
            <p:nvPr/>
          </p:nvGrpSpPr>
          <p:grpSpPr>
            <a:xfrm>
              <a:off x="5182617" y="2647404"/>
              <a:ext cx="2343707" cy="2888798"/>
              <a:chOff x="4358934" y="1430842"/>
              <a:chExt cx="2760957" cy="3416366"/>
            </a:xfrm>
          </p:grpSpPr>
          <p:sp>
            <p:nvSpPr>
              <p:cNvPr id="65" name="Flowchart: Magnetic Disk 64">
                <a:extLst>
                  <a:ext uri="{FF2B5EF4-FFF2-40B4-BE49-F238E27FC236}">
                    <a16:creationId xmlns:a16="http://schemas.microsoft.com/office/drawing/2014/main" id="{143F50DB-A884-4F19-955B-36056F6BB944}"/>
                  </a:ext>
                </a:extLst>
              </p:cNvPr>
              <p:cNvSpPr/>
              <p:nvPr/>
            </p:nvSpPr>
            <p:spPr>
              <a:xfrm>
                <a:off x="4358936" y="4048217"/>
                <a:ext cx="2760955" cy="798991"/>
              </a:xfrm>
              <a:prstGeom prst="flowChartMagneticDisk">
                <a:avLst/>
              </a:prstGeom>
              <a:solidFill>
                <a:schemeClr val="bg1"/>
              </a:solidFill>
              <a:ln w="28575"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l" defTabSz="685797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35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  <a:p>
                <a:pPr marL="0" marR="0" lvl="0" indent="0" algn="l" defTabSz="685797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Country Data platforms</a:t>
                </a:r>
              </a:p>
              <a:p>
                <a:pPr marL="0" marR="0" lvl="0" indent="0" algn="l" defTabSz="685797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35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6" name="Flowchart: Magnetic Disk 65">
                <a:extLst>
                  <a:ext uri="{FF2B5EF4-FFF2-40B4-BE49-F238E27FC236}">
                    <a16:creationId xmlns:a16="http://schemas.microsoft.com/office/drawing/2014/main" id="{1D67F9A9-4A81-40DF-8190-97BAA1DC4F45}"/>
                  </a:ext>
                </a:extLst>
              </p:cNvPr>
              <p:cNvSpPr/>
              <p:nvPr/>
            </p:nvSpPr>
            <p:spPr>
              <a:xfrm>
                <a:off x="4358936" y="3401626"/>
                <a:ext cx="2760955" cy="798991"/>
              </a:xfrm>
              <a:prstGeom prst="flowChartMagneticDisk">
                <a:avLst/>
              </a:prstGeom>
              <a:solidFill>
                <a:schemeClr val="bg1"/>
              </a:solidFill>
              <a:ln w="28575"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l" defTabSz="685797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35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  <a:p>
                <a:pPr marL="0" marR="0" lvl="0" indent="0" algn="l" defTabSz="685797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35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Data Extraction</a:t>
                </a:r>
              </a:p>
              <a:p>
                <a:pPr marL="0" marR="0" lvl="0" indent="0" algn="l" defTabSz="685797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35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7" name="Flowchart: Magnetic Disk 66">
                <a:extLst>
                  <a:ext uri="{FF2B5EF4-FFF2-40B4-BE49-F238E27FC236}">
                    <a16:creationId xmlns:a16="http://schemas.microsoft.com/office/drawing/2014/main" id="{3315F6DD-BEC7-4D4D-AE3D-F9DE446C8977}"/>
                  </a:ext>
                </a:extLst>
              </p:cNvPr>
              <p:cNvSpPr/>
              <p:nvPr/>
            </p:nvSpPr>
            <p:spPr>
              <a:xfrm>
                <a:off x="4358935" y="2755035"/>
                <a:ext cx="2760955" cy="798991"/>
              </a:xfrm>
              <a:prstGeom prst="flowChartMagneticDisk">
                <a:avLst/>
              </a:prstGeom>
              <a:solidFill>
                <a:schemeClr val="bg1"/>
              </a:solidFill>
              <a:ln w="28575"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l" defTabSz="685797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35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API Management</a:t>
                </a:r>
              </a:p>
            </p:txBody>
          </p:sp>
          <p:sp>
            <p:nvSpPr>
              <p:cNvPr id="68" name="Flowchart: Magnetic Disk 67">
                <a:extLst>
                  <a:ext uri="{FF2B5EF4-FFF2-40B4-BE49-F238E27FC236}">
                    <a16:creationId xmlns:a16="http://schemas.microsoft.com/office/drawing/2014/main" id="{063A5B0C-AF53-4B21-B28A-91E198C2CB58}"/>
                  </a:ext>
                </a:extLst>
              </p:cNvPr>
              <p:cNvSpPr/>
              <p:nvPr/>
            </p:nvSpPr>
            <p:spPr>
              <a:xfrm>
                <a:off x="4358934" y="2108444"/>
                <a:ext cx="2760955" cy="798991"/>
              </a:xfrm>
              <a:prstGeom prst="flowChartMagneticDisk">
                <a:avLst/>
              </a:prstGeom>
              <a:solidFill>
                <a:schemeClr val="bg1"/>
              </a:solidFill>
              <a:ln w="28575"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l" defTabSz="685797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35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System Administration</a:t>
                </a:r>
              </a:p>
            </p:txBody>
          </p:sp>
          <p:sp>
            <p:nvSpPr>
              <p:cNvPr id="69" name="Flowchart: Magnetic Disk 68">
                <a:extLst>
                  <a:ext uri="{FF2B5EF4-FFF2-40B4-BE49-F238E27FC236}">
                    <a16:creationId xmlns:a16="http://schemas.microsoft.com/office/drawing/2014/main" id="{5C26E10D-A378-49FC-B7DE-7152F385093E}"/>
                  </a:ext>
                </a:extLst>
              </p:cNvPr>
              <p:cNvSpPr/>
              <p:nvPr/>
            </p:nvSpPr>
            <p:spPr>
              <a:xfrm>
                <a:off x="4358934" y="1430842"/>
                <a:ext cx="2760954" cy="798991"/>
              </a:xfrm>
              <a:prstGeom prst="flowChartMagneticDisk">
                <a:avLst/>
              </a:prstGeom>
              <a:solidFill>
                <a:schemeClr val="bg1"/>
              </a:solidFill>
              <a:ln w="28575"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l" defTabSz="685797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35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Data Validation</a:t>
                </a:r>
              </a:p>
            </p:txBody>
          </p:sp>
        </p:grpSp>
        <p:sp>
          <p:nvSpPr>
            <p:cNvPr id="12" name="Flowchart: Predefined Process 11">
              <a:extLst>
                <a:ext uri="{FF2B5EF4-FFF2-40B4-BE49-F238E27FC236}">
                  <a16:creationId xmlns:a16="http://schemas.microsoft.com/office/drawing/2014/main" id="{C446FE88-7E1B-46AE-9C80-474630EB1812}"/>
                </a:ext>
              </a:extLst>
            </p:cNvPr>
            <p:cNvSpPr/>
            <p:nvPr/>
          </p:nvSpPr>
          <p:spPr>
            <a:xfrm>
              <a:off x="5266933" y="121062"/>
              <a:ext cx="2100235" cy="1072204"/>
            </a:xfrm>
            <a:prstGeom prst="flowChartPredefinedProcess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l" defTabSz="68579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35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User management</a:t>
              </a:r>
            </a:p>
          </p:txBody>
        </p:sp>
        <p:sp>
          <p:nvSpPr>
            <p:cNvPr id="13" name="Flowchart: Predefined Process 12">
              <a:extLst>
                <a:ext uri="{FF2B5EF4-FFF2-40B4-BE49-F238E27FC236}">
                  <a16:creationId xmlns:a16="http://schemas.microsoft.com/office/drawing/2014/main" id="{63CD3C1F-4DBC-49C0-81B8-124A0F7161D8}"/>
                </a:ext>
              </a:extLst>
            </p:cNvPr>
            <p:cNvSpPr/>
            <p:nvPr/>
          </p:nvSpPr>
          <p:spPr>
            <a:xfrm>
              <a:off x="10270574" y="774709"/>
              <a:ext cx="1812525" cy="1072203"/>
            </a:xfrm>
            <a:prstGeom prst="flowChartPredefinedProcess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l" defTabSz="68579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35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Data Analytics</a:t>
              </a:r>
            </a:p>
          </p:txBody>
        </p:sp>
        <p:sp>
          <p:nvSpPr>
            <p:cNvPr id="14" name="Flowchart: Predefined Process 13">
              <a:extLst>
                <a:ext uri="{FF2B5EF4-FFF2-40B4-BE49-F238E27FC236}">
                  <a16:creationId xmlns:a16="http://schemas.microsoft.com/office/drawing/2014/main" id="{35C3F62F-3C10-4AB4-B016-20986098AD7A}"/>
                </a:ext>
              </a:extLst>
            </p:cNvPr>
            <p:cNvSpPr/>
            <p:nvPr/>
          </p:nvSpPr>
          <p:spPr>
            <a:xfrm>
              <a:off x="10126714" y="4770795"/>
              <a:ext cx="1917575" cy="1173424"/>
            </a:xfrm>
            <a:prstGeom prst="flowChartPredefinedProcess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l" defTabSz="68579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35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Other Database integration</a:t>
              </a:r>
            </a:p>
          </p:txBody>
        </p:sp>
        <p:sp>
          <p:nvSpPr>
            <p:cNvPr id="15" name="Flowchart: Predefined Process 14">
              <a:extLst>
                <a:ext uri="{FF2B5EF4-FFF2-40B4-BE49-F238E27FC236}">
                  <a16:creationId xmlns:a16="http://schemas.microsoft.com/office/drawing/2014/main" id="{7CB413F7-8FD0-4E27-8A2F-775B087B53A0}"/>
                </a:ext>
              </a:extLst>
            </p:cNvPr>
            <p:cNvSpPr/>
            <p:nvPr/>
          </p:nvSpPr>
          <p:spPr>
            <a:xfrm>
              <a:off x="654450" y="4989460"/>
              <a:ext cx="2074699" cy="1256804"/>
            </a:xfrm>
            <a:prstGeom prst="flowChartPredefinedProcess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l" defTabSz="68579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35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Data feedback systems</a:t>
              </a:r>
            </a:p>
          </p:txBody>
        </p:sp>
        <p:sp>
          <p:nvSpPr>
            <p:cNvPr id="16" name="Flowchart: Predefined Process 15">
              <a:extLst>
                <a:ext uri="{FF2B5EF4-FFF2-40B4-BE49-F238E27FC236}">
                  <a16:creationId xmlns:a16="http://schemas.microsoft.com/office/drawing/2014/main" id="{CC5DC343-FD40-4EFE-841E-438D9816055C}"/>
                </a:ext>
              </a:extLst>
            </p:cNvPr>
            <p:cNvSpPr/>
            <p:nvPr/>
          </p:nvSpPr>
          <p:spPr>
            <a:xfrm>
              <a:off x="3305798" y="4330211"/>
              <a:ext cx="975060" cy="548975"/>
            </a:xfrm>
            <a:prstGeom prst="flowChartPredefinedProcess">
              <a:avLst/>
            </a:prstGeom>
            <a:solidFill>
              <a:srgbClr val="7030A0">
                <a:alpha val="44000"/>
              </a:srgbClr>
            </a:solidFill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l" defTabSz="68579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35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API</a:t>
              </a:r>
            </a:p>
          </p:txBody>
        </p:sp>
        <p:sp>
          <p:nvSpPr>
            <p:cNvPr id="17" name="Flowchart: Predefined Process 16">
              <a:extLst>
                <a:ext uri="{FF2B5EF4-FFF2-40B4-BE49-F238E27FC236}">
                  <a16:creationId xmlns:a16="http://schemas.microsoft.com/office/drawing/2014/main" id="{0F833379-DB92-4E46-B2D1-A998016F7060}"/>
                </a:ext>
              </a:extLst>
            </p:cNvPr>
            <p:cNvSpPr/>
            <p:nvPr/>
          </p:nvSpPr>
          <p:spPr>
            <a:xfrm>
              <a:off x="3314147" y="3307427"/>
              <a:ext cx="954349" cy="520215"/>
            </a:xfrm>
            <a:prstGeom prst="flowChartPredefinedProcess">
              <a:avLst/>
            </a:prstGeom>
            <a:solidFill>
              <a:srgbClr val="7030A0">
                <a:alpha val="44000"/>
              </a:srgbClr>
            </a:solidFill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l" defTabSz="68579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35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API</a:t>
              </a:r>
            </a:p>
          </p:txBody>
        </p:sp>
        <p:sp>
          <p:nvSpPr>
            <p:cNvPr id="18" name="Arrow: Up-Down 17">
              <a:extLst>
                <a:ext uri="{FF2B5EF4-FFF2-40B4-BE49-F238E27FC236}">
                  <a16:creationId xmlns:a16="http://schemas.microsoft.com/office/drawing/2014/main" id="{DB86DDCB-DBF7-44C6-9D50-E51C9F7405E1}"/>
                </a:ext>
              </a:extLst>
            </p:cNvPr>
            <p:cNvSpPr/>
            <p:nvPr/>
          </p:nvSpPr>
          <p:spPr>
            <a:xfrm>
              <a:off x="6280796" y="1970758"/>
              <a:ext cx="218646" cy="649302"/>
            </a:xfrm>
            <a:prstGeom prst="upDownArrow">
              <a:avLst/>
            </a:prstGeom>
            <a:solidFill>
              <a:srgbClr val="7030A0"/>
            </a:solidFill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l" defTabSz="68579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9" name="Arrow: Up-Down 18">
              <a:extLst>
                <a:ext uri="{FF2B5EF4-FFF2-40B4-BE49-F238E27FC236}">
                  <a16:creationId xmlns:a16="http://schemas.microsoft.com/office/drawing/2014/main" id="{FA2BEC44-0578-467C-A0F2-3EBBD0819BC8}"/>
                </a:ext>
              </a:extLst>
            </p:cNvPr>
            <p:cNvSpPr/>
            <p:nvPr/>
          </p:nvSpPr>
          <p:spPr>
            <a:xfrm rot="15204007">
              <a:off x="4582469" y="3006562"/>
              <a:ext cx="255032" cy="802618"/>
            </a:xfrm>
            <a:prstGeom prst="upDownArrow">
              <a:avLst/>
            </a:prstGeom>
            <a:solidFill>
              <a:srgbClr val="7030A0"/>
            </a:solidFill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l" defTabSz="68579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0" name="Arrow: Up-Down 19">
              <a:extLst>
                <a:ext uri="{FF2B5EF4-FFF2-40B4-BE49-F238E27FC236}">
                  <a16:creationId xmlns:a16="http://schemas.microsoft.com/office/drawing/2014/main" id="{E2D4ABCC-1AA1-45BD-BA8F-3A4F360563D1}"/>
                </a:ext>
              </a:extLst>
            </p:cNvPr>
            <p:cNvSpPr/>
            <p:nvPr/>
          </p:nvSpPr>
          <p:spPr>
            <a:xfrm rot="15984176">
              <a:off x="4611150" y="4236248"/>
              <a:ext cx="249587" cy="775977"/>
            </a:xfrm>
            <a:prstGeom prst="upDownArrow">
              <a:avLst/>
            </a:prstGeom>
            <a:solidFill>
              <a:srgbClr val="7030A0"/>
            </a:solidFill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l" defTabSz="68579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1" name="Arrow: Up-Down 20">
              <a:extLst>
                <a:ext uri="{FF2B5EF4-FFF2-40B4-BE49-F238E27FC236}">
                  <a16:creationId xmlns:a16="http://schemas.microsoft.com/office/drawing/2014/main" id="{8A18AA70-F9F3-40E7-BA9B-AB71DEE6DAFF}"/>
                </a:ext>
              </a:extLst>
            </p:cNvPr>
            <p:cNvSpPr/>
            <p:nvPr/>
          </p:nvSpPr>
          <p:spPr>
            <a:xfrm rot="5695903">
              <a:off x="8022868" y="4134887"/>
              <a:ext cx="294032" cy="946509"/>
            </a:xfrm>
            <a:prstGeom prst="upDownArrow">
              <a:avLst/>
            </a:prstGeom>
            <a:solidFill>
              <a:srgbClr val="7030A0"/>
            </a:solidFill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l" defTabSz="68579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2" name="Arrow: Up-Down 21">
              <a:extLst>
                <a:ext uri="{FF2B5EF4-FFF2-40B4-BE49-F238E27FC236}">
                  <a16:creationId xmlns:a16="http://schemas.microsoft.com/office/drawing/2014/main" id="{D4094DEF-3A49-455A-A576-4936871E6CF4}"/>
                </a:ext>
              </a:extLst>
            </p:cNvPr>
            <p:cNvSpPr/>
            <p:nvPr/>
          </p:nvSpPr>
          <p:spPr>
            <a:xfrm rot="4578514">
              <a:off x="8008232" y="2518545"/>
              <a:ext cx="281933" cy="885339"/>
            </a:xfrm>
            <a:prstGeom prst="upDownArrow">
              <a:avLst/>
            </a:prstGeom>
            <a:solidFill>
              <a:srgbClr val="7030A0"/>
            </a:solidFill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l" defTabSz="68579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BB870230-EC43-4B1B-A351-2A59D910FD36}"/>
                </a:ext>
              </a:extLst>
            </p:cNvPr>
            <p:cNvSpPr/>
            <p:nvPr/>
          </p:nvSpPr>
          <p:spPr>
            <a:xfrm>
              <a:off x="483180" y="166417"/>
              <a:ext cx="2179762" cy="276937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l" defTabSz="68579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6BA7EEF0-D432-4786-BCE6-DEB5C2E6DC8C}"/>
                </a:ext>
              </a:extLst>
            </p:cNvPr>
            <p:cNvGrpSpPr/>
            <p:nvPr/>
          </p:nvGrpSpPr>
          <p:grpSpPr>
            <a:xfrm>
              <a:off x="634081" y="319774"/>
              <a:ext cx="1965279" cy="2353086"/>
              <a:chOff x="1103506" y="242108"/>
              <a:chExt cx="1832379" cy="1045288"/>
            </a:xfrm>
          </p:grpSpPr>
          <p:sp>
            <p:nvSpPr>
              <p:cNvPr id="62" name="Flowchart: Predefined Process 61">
                <a:extLst>
                  <a:ext uri="{FF2B5EF4-FFF2-40B4-BE49-F238E27FC236}">
                    <a16:creationId xmlns:a16="http://schemas.microsoft.com/office/drawing/2014/main" id="{28D0E7BD-719D-47C7-A3B3-B9AFD43C33BE}"/>
                  </a:ext>
                </a:extLst>
              </p:cNvPr>
              <p:cNvSpPr/>
              <p:nvPr/>
            </p:nvSpPr>
            <p:spPr>
              <a:xfrm>
                <a:off x="1109635" y="600344"/>
                <a:ext cx="1776674" cy="234028"/>
              </a:xfrm>
              <a:prstGeom prst="flowChartPredefinedProcess">
                <a:avLst/>
              </a:prstGeom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l" defTabSz="685797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35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Mobile applications</a:t>
                </a:r>
              </a:p>
            </p:txBody>
          </p:sp>
          <p:sp>
            <p:nvSpPr>
              <p:cNvPr id="63" name="Flowchart: Predefined Process 62">
                <a:extLst>
                  <a:ext uri="{FF2B5EF4-FFF2-40B4-BE49-F238E27FC236}">
                    <a16:creationId xmlns:a16="http://schemas.microsoft.com/office/drawing/2014/main" id="{EB136EF4-EBE5-46D7-BBE3-26445C31AA14}"/>
                  </a:ext>
                </a:extLst>
              </p:cNvPr>
              <p:cNvSpPr/>
              <p:nvPr/>
            </p:nvSpPr>
            <p:spPr>
              <a:xfrm>
                <a:off x="1103506" y="1053368"/>
                <a:ext cx="1750964" cy="234028"/>
              </a:xfrm>
              <a:prstGeom prst="flowChartPredefinedProcess">
                <a:avLst/>
              </a:prstGeom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l" defTabSz="685797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35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Web applications</a:t>
                </a:r>
              </a:p>
            </p:txBody>
          </p:sp>
          <p:sp>
            <p:nvSpPr>
              <p:cNvPr id="64" name="Rectangle 63">
                <a:extLst>
                  <a:ext uri="{FF2B5EF4-FFF2-40B4-BE49-F238E27FC236}">
                    <a16:creationId xmlns:a16="http://schemas.microsoft.com/office/drawing/2014/main" id="{6903A9A6-A46D-444A-BA26-6DA7DA828B9E}"/>
                  </a:ext>
                </a:extLst>
              </p:cNvPr>
              <p:cNvSpPr/>
              <p:nvPr/>
            </p:nvSpPr>
            <p:spPr>
              <a:xfrm>
                <a:off x="1115934" y="242108"/>
                <a:ext cx="1819951" cy="235981"/>
              </a:xfrm>
              <a:prstGeom prst="rect">
                <a:avLst/>
              </a:prstGeom>
              <a:noFill/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l" defTabSz="685797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35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Farm Data Capture</a:t>
                </a:r>
              </a:p>
            </p:txBody>
          </p:sp>
        </p:grpSp>
        <p:sp>
          <p:nvSpPr>
            <p:cNvPr id="25" name="Arrow: Left-Up 24">
              <a:extLst>
                <a:ext uri="{FF2B5EF4-FFF2-40B4-BE49-F238E27FC236}">
                  <a16:creationId xmlns:a16="http://schemas.microsoft.com/office/drawing/2014/main" id="{C65E02BD-3E78-4DBB-8838-8C64563A23B9}"/>
                </a:ext>
              </a:extLst>
            </p:cNvPr>
            <p:cNvSpPr/>
            <p:nvPr/>
          </p:nvSpPr>
          <p:spPr>
            <a:xfrm rot="5400000">
              <a:off x="1925680" y="2370222"/>
              <a:ext cx="698763" cy="1902173"/>
            </a:xfrm>
            <a:prstGeom prst="leftUpArrow">
              <a:avLst>
                <a:gd name="adj1" fmla="val 15765"/>
                <a:gd name="adj2" fmla="val 11960"/>
                <a:gd name="adj3" fmla="val 10063"/>
              </a:avLst>
            </a:prstGeom>
            <a:solidFill>
              <a:schemeClr val="accent5">
                <a:lumMod val="75000"/>
              </a:schemeClr>
            </a:solidFill>
            <a:ln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l" defTabSz="68579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6" name="Arrow: Left-Up 25">
              <a:extLst>
                <a:ext uri="{FF2B5EF4-FFF2-40B4-BE49-F238E27FC236}">
                  <a16:creationId xmlns:a16="http://schemas.microsoft.com/office/drawing/2014/main" id="{E8CED72C-0D62-4178-BDDC-014C2EA2A1D1}"/>
                </a:ext>
              </a:extLst>
            </p:cNvPr>
            <p:cNvSpPr/>
            <p:nvPr/>
          </p:nvSpPr>
          <p:spPr>
            <a:xfrm>
              <a:off x="2714229" y="4874614"/>
              <a:ext cx="1171468" cy="891655"/>
            </a:xfrm>
            <a:prstGeom prst="leftUpArrow">
              <a:avLst>
                <a:gd name="adj1" fmla="val 12539"/>
                <a:gd name="adj2" fmla="val 10597"/>
                <a:gd name="adj3" fmla="val 10063"/>
              </a:avLst>
            </a:prstGeom>
            <a:solidFill>
              <a:schemeClr val="accent5">
                <a:lumMod val="75000"/>
              </a:schemeClr>
            </a:solidFill>
            <a:ln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l" defTabSz="68579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7" name="Arrow: Left-Up 26">
              <a:extLst>
                <a:ext uri="{FF2B5EF4-FFF2-40B4-BE49-F238E27FC236}">
                  <a16:creationId xmlns:a16="http://schemas.microsoft.com/office/drawing/2014/main" id="{60838CC3-2FF3-4828-9215-B2EE8BDF6508}"/>
                </a:ext>
              </a:extLst>
            </p:cNvPr>
            <p:cNvSpPr/>
            <p:nvPr/>
          </p:nvSpPr>
          <p:spPr>
            <a:xfrm rot="5400000">
              <a:off x="9177831" y="4712741"/>
              <a:ext cx="782435" cy="1115323"/>
            </a:xfrm>
            <a:prstGeom prst="leftUpArrow">
              <a:avLst>
                <a:gd name="adj1" fmla="val 13225"/>
                <a:gd name="adj2" fmla="val 10597"/>
                <a:gd name="adj3" fmla="val 10063"/>
              </a:avLst>
            </a:prstGeom>
            <a:solidFill>
              <a:schemeClr val="accent5">
                <a:lumMod val="75000"/>
              </a:schemeClr>
            </a:solidFill>
            <a:ln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l" defTabSz="68579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8" name="Arrow: Left-Up 27">
              <a:extLst>
                <a:ext uri="{FF2B5EF4-FFF2-40B4-BE49-F238E27FC236}">
                  <a16:creationId xmlns:a16="http://schemas.microsoft.com/office/drawing/2014/main" id="{39E82BD8-ADA1-483E-B7EF-4A0CBA6795FC}"/>
                </a:ext>
              </a:extLst>
            </p:cNvPr>
            <p:cNvSpPr/>
            <p:nvPr/>
          </p:nvSpPr>
          <p:spPr>
            <a:xfrm rot="10800000">
              <a:off x="8928212" y="1270972"/>
              <a:ext cx="1342361" cy="1212420"/>
            </a:xfrm>
            <a:prstGeom prst="leftUpArrow">
              <a:avLst>
                <a:gd name="adj1" fmla="val 11577"/>
                <a:gd name="adj2" fmla="val 10597"/>
                <a:gd name="adj3" fmla="val 10063"/>
              </a:avLst>
            </a:prstGeom>
            <a:solidFill>
              <a:schemeClr val="accent5">
                <a:lumMod val="75000"/>
              </a:schemeClr>
            </a:soli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l" defTabSz="68579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9" name="Arrow: Up-Down 28">
              <a:extLst>
                <a:ext uri="{FF2B5EF4-FFF2-40B4-BE49-F238E27FC236}">
                  <a16:creationId xmlns:a16="http://schemas.microsoft.com/office/drawing/2014/main" id="{983ECF49-3052-4019-8C5D-7A692646A9CE}"/>
                </a:ext>
              </a:extLst>
            </p:cNvPr>
            <p:cNvSpPr/>
            <p:nvPr/>
          </p:nvSpPr>
          <p:spPr>
            <a:xfrm>
              <a:off x="6233584" y="1191959"/>
              <a:ext cx="147317" cy="274677"/>
            </a:xfrm>
            <a:prstGeom prst="upDownArrow">
              <a:avLst/>
            </a:prstGeom>
            <a:solidFill>
              <a:schemeClr val="accent5">
                <a:lumMod val="75000"/>
              </a:schemeClr>
            </a:solidFill>
            <a:ln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l" defTabSz="68579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grpSp>
          <p:nvGrpSpPr>
            <p:cNvPr id="30" name="Group 29">
              <a:extLst>
                <a:ext uri="{FF2B5EF4-FFF2-40B4-BE49-F238E27FC236}">
                  <a16:creationId xmlns:a16="http://schemas.microsoft.com/office/drawing/2014/main" id="{208ACD6D-B8FC-40FF-86F8-B18ED4A89FD8}"/>
                </a:ext>
              </a:extLst>
            </p:cNvPr>
            <p:cNvGrpSpPr/>
            <p:nvPr/>
          </p:nvGrpSpPr>
          <p:grpSpPr>
            <a:xfrm>
              <a:off x="2656126" y="219389"/>
              <a:ext cx="2107051" cy="824768"/>
              <a:chOff x="2865847" y="233343"/>
              <a:chExt cx="2107051" cy="824768"/>
            </a:xfrm>
          </p:grpSpPr>
          <p:sp>
            <p:nvSpPr>
              <p:cNvPr id="59" name="Flowchart: Predefined Process 58">
                <a:extLst>
                  <a:ext uri="{FF2B5EF4-FFF2-40B4-BE49-F238E27FC236}">
                    <a16:creationId xmlns:a16="http://schemas.microsoft.com/office/drawing/2014/main" id="{B536FCD6-3774-41BB-BEDF-BF124960E333}"/>
                  </a:ext>
                </a:extLst>
              </p:cNvPr>
              <p:cNvSpPr/>
              <p:nvPr/>
            </p:nvSpPr>
            <p:spPr>
              <a:xfrm>
                <a:off x="2872663" y="233343"/>
                <a:ext cx="2100235" cy="252839"/>
              </a:xfrm>
              <a:prstGeom prst="flowChartPredefinedProcess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l" defTabSz="685797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9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Individual farmers</a:t>
                </a:r>
              </a:p>
            </p:txBody>
          </p:sp>
          <p:sp>
            <p:nvSpPr>
              <p:cNvPr id="60" name="Flowchart: Predefined Process 59">
                <a:extLst>
                  <a:ext uri="{FF2B5EF4-FFF2-40B4-BE49-F238E27FC236}">
                    <a16:creationId xmlns:a16="http://schemas.microsoft.com/office/drawing/2014/main" id="{5CF3430F-ECC6-4335-9883-CE418D0FD4B3}"/>
                  </a:ext>
                </a:extLst>
              </p:cNvPr>
              <p:cNvSpPr/>
              <p:nvPr/>
            </p:nvSpPr>
            <p:spPr>
              <a:xfrm>
                <a:off x="2865847" y="527752"/>
                <a:ext cx="2100235" cy="252839"/>
              </a:xfrm>
              <a:prstGeom prst="flowChartPredefinedProcess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l" defTabSz="685797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9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Extension personnel</a:t>
                </a:r>
              </a:p>
            </p:txBody>
          </p:sp>
          <p:sp>
            <p:nvSpPr>
              <p:cNvPr id="61" name="Flowchart: Predefined Process 60">
                <a:extLst>
                  <a:ext uri="{FF2B5EF4-FFF2-40B4-BE49-F238E27FC236}">
                    <a16:creationId xmlns:a16="http://schemas.microsoft.com/office/drawing/2014/main" id="{E4BC6FDE-1F46-467C-AC6D-C2389D8A4854}"/>
                  </a:ext>
                </a:extLst>
              </p:cNvPr>
              <p:cNvSpPr/>
              <p:nvPr/>
            </p:nvSpPr>
            <p:spPr>
              <a:xfrm>
                <a:off x="2865847" y="819595"/>
                <a:ext cx="2100235" cy="238516"/>
              </a:xfrm>
              <a:prstGeom prst="flowChartPredefinedProcess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l" defTabSz="685797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9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Service providers</a:t>
                </a:r>
              </a:p>
            </p:txBody>
          </p:sp>
        </p:grpSp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id="{B6772E80-6DF3-4A45-B498-428DC7756AF4}"/>
                </a:ext>
              </a:extLst>
            </p:cNvPr>
            <p:cNvGrpSpPr/>
            <p:nvPr/>
          </p:nvGrpSpPr>
          <p:grpSpPr>
            <a:xfrm>
              <a:off x="7367167" y="208051"/>
              <a:ext cx="2282370" cy="814783"/>
              <a:chOff x="7423933" y="207564"/>
              <a:chExt cx="2282370" cy="814783"/>
            </a:xfrm>
          </p:grpSpPr>
          <p:sp>
            <p:nvSpPr>
              <p:cNvPr id="56" name="Flowchart: Predefined Process 55">
                <a:extLst>
                  <a:ext uri="{FF2B5EF4-FFF2-40B4-BE49-F238E27FC236}">
                    <a16:creationId xmlns:a16="http://schemas.microsoft.com/office/drawing/2014/main" id="{09F275D3-ED0C-4F08-B4AE-E62BF13269C4}"/>
                  </a:ext>
                </a:extLst>
              </p:cNvPr>
              <p:cNvSpPr/>
              <p:nvPr/>
            </p:nvSpPr>
            <p:spPr>
              <a:xfrm>
                <a:off x="7423935" y="207564"/>
                <a:ext cx="2282368" cy="249537"/>
              </a:xfrm>
              <a:prstGeom prst="flowChartPredefinedProcess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l" defTabSz="685797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9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National governments</a:t>
                </a:r>
              </a:p>
            </p:txBody>
          </p:sp>
          <p:sp>
            <p:nvSpPr>
              <p:cNvPr id="57" name="Flowchart: Predefined Process 56">
                <a:extLst>
                  <a:ext uri="{FF2B5EF4-FFF2-40B4-BE49-F238E27FC236}">
                    <a16:creationId xmlns:a16="http://schemas.microsoft.com/office/drawing/2014/main" id="{2CF4B9D8-0D1C-4AF4-84D4-D73C3AB9B0AE}"/>
                  </a:ext>
                </a:extLst>
              </p:cNvPr>
              <p:cNvSpPr/>
              <p:nvPr/>
            </p:nvSpPr>
            <p:spPr>
              <a:xfrm>
                <a:off x="7423933" y="497384"/>
                <a:ext cx="2282369" cy="219713"/>
              </a:xfrm>
              <a:prstGeom prst="flowChartPredefinedProcess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l" defTabSz="685797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9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Livestock stakeholders</a:t>
                </a:r>
              </a:p>
            </p:txBody>
          </p:sp>
          <p:sp>
            <p:nvSpPr>
              <p:cNvPr id="58" name="Flowchart: Predefined Process 57">
                <a:extLst>
                  <a:ext uri="{FF2B5EF4-FFF2-40B4-BE49-F238E27FC236}">
                    <a16:creationId xmlns:a16="http://schemas.microsoft.com/office/drawing/2014/main" id="{F76C8B77-8355-4F0A-948D-5111615FFE39}"/>
                  </a:ext>
                </a:extLst>
              </p:cNvPr>
              <p:cNvSpPr/>
              <p:nvPr/>
            </p:nvSpPr>
            <p:spPr>
              <a:xfrm>
                <a:off x="7423934" y="779479"/>
                <a:ext cx="2282367" cy="242868"/>
              </a:xfrm>
              <a:prstGeom prst="flowChartPredefinedProcess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l" defTabSz="685797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9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Big Data systems</a:t>
                </a:r>
              </a:p>
            </p:txBody>
          </p:sp>
        </p:grpSp>
        <p:sp>
          <p:nvSpPr>
            <p:cNvPr id="32" name="Flowchart: Predefined Process 31">
              <a:extLst>
                <a:ext uri="{FF2B5EF4-FFF2-40B4-BE49-F238E27FC236}">
                  <a16:creationId xmlns:a16="http://schemas.microsoft.com/office/drawing/2014/main" id="{86177503-786C-421F-BA7C-46E12AEBE54D}"/>
                </a:ext>
              </a:extLst>
            </p:cNvPr>
            <p:cNvSpPr/>
            <p:nvPr/>
          </p:nvSpPr>
          <p:spPr>
            <a:xfrm>
              <a:off x="5864355" y="1422678"/>
              <a:ext cx="954349" cy="520215"/>
            </a:xfrm>
            <a:prstGeom prst="flowChartPredefinedProcess">
              <a:avLst/>
            </a:prstGeom>
            <a:solidFill>
              <a:srgbClr val="7030A0">
                <a:alpha val="44000"/>
              </a:srgbClr>
            </a:solidFill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l" defTabSz="68579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35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API</a:t>
              </a:r>
            </a:p>
          </p:txBody>
        </p:sp>
        <p:sp>
          <p:nvSpPr>
            <p:cNvPr id="33" name="Flowchart: Predefined Process 32">
              <a:extLst>
                <a:ext uri="{FF2B5EF4-FFF2-40B4-BE49-F238E27FC236}">
                  <a16:creationId xmlns:a16="http://schemas.microsoft.com/office/drawing/2014/main" id="{AC8AE9EF-7F79-4C1B-B8ED-103FB0A52D07}"/>
                </a:ext>
              </a:extLst>
            </p:cNvPr>
            <p:cNvSpPr/>
            <p:nvPr/>
          </p:nvSpPr>
          <p:spPr>
            <a:xfrm>
              <a:off x="8695188" y="2523673"/>
              <a:ext cx="954349" cy="520215"/>
            </a:xfrm>
            <a:prstGeom prst="flowChartPredefinedProcess">
              <a:avLst/>
            </a:prstGeom>
            <a:solidFill>
              <a:srgbClr val="7030A0">
                <a:alpha val="44000"/>
              </a:srgbClr>
            </a:solidFill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l" defTabSz="68579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35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API</a:t>
              </a:r>
            </a:p>
          </p:txBody>
        </p:sp>
        <p:sp>
          <p:nvSpPr>
            <p:cNvPr id="34" name="Flowchart: Predefined Process 33">
              <a:extLst>
                <a:ext uri="{FF2B5EF4-FFF2-40B4-BE49-F238E27FC236}">
                  <a16:creationId xmlns:a16="http://schemas.microsoft.com/office/drawing/2014/main" id="{E4DE82DD-F5F4-4BD4-ACB3-D99B073630FE}"/>
                </a:ext>
              </a:extLst>
            </p:cNvPr>
            <p:cNvSpPr/>
            <p:nvPr/>
          </p:nvSpPr>
          <p:spPr>
            <a:xfrm>
              <a:off x="8744706" y="4296589"/>
              <a:ext cx="954349" cy="520215"/>
            </a:xfrm>
            <a:prstGeom prst="flowChartPredefinedProcess">
              <a:avLst/>
            </a:prstGeom>
            <a:solidFill>
              <a:srgbClr val="7030A0">
                <a:alpha val="44000"/>
              </a:srgbClr>
            </a:solidFill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l" defTabSz="68579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35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API</a:t>
              </a:r>
            </a:p>
          </p:txBody>
        </p:sp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9172CC1B-6A16-4BD3-AF4D-15CD2EE3C12D}"/>
                </a:ext>
              </a:extLst>
            </p:cNvPr>
            <p:cNvSpPr/>
            <p:nvPr/>
          </p:nvSpPr>
          <p:spPr>
            <a:xfrm>
              <a:off x="5182617" y="5614262"/>
              <a:ext cx="2343704" cy="479248"/>
            </a:xfrm>
            <a:prstGeom prst="rect">
              <a:avLst/>
            </a:prstGeom>
            <a:solidFill>
              <a:srgbClr val="7030A0">
                <a:alpha val="50000"/>
              </a:srgbClr>
            </a:solidFill>
            <a:ln w="34925"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8579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35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DATA PLATFORM</a:t>
              </a:r>
            </a:p>
          </p:txBody>
        </p:sp>
        <p:grpSp>
          <p:nvGrpSpPr>
            <p:cNvPr id="36" name="Group 35">
              <a:extLst>
                <a:ext uri="{FF2B5EF4-FFF2-40B4-BE49-F238E27FC236}">
                  <a16:creationId xmlns:a16="http://schemas.microsoft.com/office/drawing/2014/main" id="{C954504A-7937-4EF4-A8E4-D5A8AEEEF79E}"/>
                </a:ext>
              </a:extLst>
            </p:cNvPr>
            <p:cNvGrpSpPr/>
            <p:nvPr/>
          </p:nvGrpSpPr>
          <p:grpSpPr>
            <a:xfrm>
              <a:off x="9534472" y="5853615"/>
              <a:ext cx="1472202" cy="708770"/>
              <a:chOff x="2413495" y="1301067"/>
              <a:chExt cx="1472202" cy="708770"/>
            </a:xfrm>
            <a:gradFill flip="none" rotWithShape="1">
              <a:gsLst>
                <a:gs pos="0">
                  <a:schemeClr val="accent4">
                    <a:lumMod val="5000"/>
                    <a:lumOff val="95000"/>
                  </a:schemeClr>
                </a:gs>
                <a:gs pos="74000">
                  <a:schemeClr val="accent4">
                    <a:lumMod val="45000"/>
                    <a:lumOff val="55000"/>
                  </a:schemeClr>
                </a:gs>
                <a:gs pos="83000">
                  <a:schemeClr val="accent4">
                    <a:lumMod val="45000"/>
                    <a:lumOff val="55000"/>
                  </a:schemeClr>
                </a:gs>
                <a:gs pos="100000">
                  <a:schemeClr val="accent4">
                    <a:lumMod val="30000"/>
                    <a:lumOff val="70000"/>
                  </a:schemeClr>
                </a:gs>
              </a:gsLst>
              <a:lin ang="5400000" scaled="1"/>
              <a:tileRect/>
            </a:gradFill>
          </p:grpSpPr>
          <p:sp>
            <p:nvSpPr>
              <p:cNvPr id="53" name="Flowchart: Predefined Process 52">
                <a:extLst>
                  <a:ext uri="{FF2B5EF4-FFF2-40B4-BE49-F238E27FC236}">
                    <a16:creationId xmlns:a16="http://schemas.microsoft.com/office/drawing/2014/main" id="{F6DBF539-F015-4B7A-A609-69BB3CD89087}"/>
                  </a:ext>
                </a:extLst>
              </p:cNvPr>
              <p:cNvSpPr/>
              <p:nvPr/>
            </p:nvSpPr>
            <p:spPr>
              <a:xfrm>
                <a:off x="2413495" y="1301067"/>
                <a:ext cx="1472202" cy="218441"/>
              </a:xfrm>
              <a:prstGeom prst="flowChartPredefinedProcess">
                <a:avLst/>
              </a:prstGeom>
              <a:grpFill/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l" defTabSz="685797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9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KLBA, AVCD</a:t>
                </a:r>
              </a:p>
            </p:txBody>
          </p:sp>
          <p:sp>
            <p:nvSpPr>
              <p:cNvPr id="54" name="Flowchart: Predefined Process 53">
                <a:extLst>
                  <a:ext uri="{FF2B5EF4-FFF2-40B4-BE49-F238E27FC236}">
                    <a16:creationId xmlns:a16="http://schemas.microsoft.com/office/drawing/2014/main" id="{6B4AC326-221C-49FE-BCBB-DC94A0D2802F}"/>
                  </a:ext>
                </a:extLst>
              </p:cNvPr>
              <p:cNvSpPr/>
              <p:nvPr/>
            </p:nvSpPr>
            <p:spPr>
              <a:xfrm>
                <a:off x="2413495" y="1547293"/>
                <a:ext cx="1472202" cy="218442"/>
              </a:xfrm>
              <a:prstGeom prst="flowChartPredefinedProcess">
                <a:avLst/>
              </a:prstGeom>
              <a:grpFill/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l" defTabSz="685797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9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i</a:t>
                </a:r>
                <a:r>
                  <a:rPr kumimoji="0" lang="en-US" sz="9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-Cow</a:t>
                </a:r>
              </a:p>
            </p:txBody>
          </p:sp>
          <p:sp>
            <p:nvSpPr>
              <p:cNvPr id="55" name="Flowchart: Predefined Process 54">
                <a:extLst>
                  <a:ext uri="{FF2B5EF4-FFF2-40B4-BE49-F238E27FC236}">
                    <a16:creationId xmlns:a16="http://schemas.microsoft.com/office/drawing/2014/main" id="{2662C921-A9EC-42FC-BF91-4A4D7C942895}"/>
                  </a:ext>
                </a:extLst>
              </p:cNvPr>
              <p:cNvSpPr/>
              <p:nvPr/>
            </p:nvSpPr>
            <p:spPr>
              <a:xfrm>
                <a:off x="2413495" y="1791395"/>
                <a:ext cx="1472202" cy="218442"/>
              </a:xfrm>
              <a:prstGeom prst="flowChartPredefinedProcess">
                <a:avLst/>
              </a:prstGeom>
              <a:grpFill/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l" defTabSz="685797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9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Cooperatives</a:t>
                </a:r>
              </a:p>
            </p:txBody>
          </p:sp>
        </p:grpSp>
        <p:grpSp>
          <p:nvGrpSpPr>
            <p:cNvPr id="37" name="Group 36">
              <a:extLst>
                <a:ext uri="{FF2B5EF4-FFF2-40B4-BE49-F238E27FC236}">
                  <a16:creationId xmlns:a16="http://schemas.microsoft.com/office/drawing/2014/main" id="{D616A581-62F3-4EB4-966F-D883A784772A}"/>
                </a:ext>
              </a:extLst>
            </p:cNvPr>
            <p:cNvGrpSpPr/>
            <p:nvPr/>
          </p:nvGrpSpPr>
          <p:grpSpPr>
            <a:xfrm>
              <a:off x="2379822" y="2239139"/>
              <a:ext cx="1672007" cy="732523"/>
              <a:chOff x="2379822" y="2239139"/>
              <a:chExt cx="1672007" cy="732523"/>
            </a:xfrm>
            <a:gradFill flip="none" rotWithShape="1">
              <a:gsLst>
                <a:gs pos="0">
                  <a:schemeClr val="accent4">
                    <a:lumMod val="5000"/>
                    <a:lumOff val="95000"/>
                  </a:schemeClr>
                </a:gs>
                <a:gs pos="74000">
                  <a:schemeClr val="accent4">
                    <a:lumMod val="45000"/>
                    <a:lumOff val="55000"/>
                  </a:schemeClr>
                </a:gs>
                <a:gs pos="83000">
                  <a:schemeClr val="accent4">
                    <a:lumMod val="45000"/>
                    <a:lumOff val="55000"/>
                  </a:schemeClr>
                </a:gs>
                <a:gs pos="100000">
                  <a:schemeClr val="accent4">
                    <a:lumMod val="30000"/>
                    <a:lumOff val="70000"/>
                  </a:schemeClr>
                </a:gs>
              </a:gsLst>
              <a:lin ang="5400000" scaled="1"/>
              <a:tileRect/>
            </a:gradFill>
          </p:grpSpPr>
          <p:sp>
            <p:nvSpPr>
              <p:cNvPr id="50" name="Flowchart: Predefined Process 49">
                <a:extLst>
                  <a:ext uri="{FF2B5EF4-FFF2-40B4-BE49-F238E27FC236}">
                    <a16:creationId xmlns:a16="http://schemas.microsoft.com/office/drawing/2014/main" id="{50F371E8-3C4A-4E1E-8C39-670A8A54F591}"/>
                  </a:ext>
                </a:extLst>
              </p:cNvPr>
              <p:cNvSpPr/>
              <p:nvPr/>
            </p:nvSpPr>
            <p:spPr>
              <a:xfrm>
                <a:off x="2379823" y="2239139"/>
                <a:ext cx="1672002" cy="229953"/>
              </a:xfrm>
              <a:prstGeom prst="flowChartPredefinedProcess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l" defTabSz="685797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9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ADGG LSF</a:t>
                </a:r>
              </a:p>
            </p:txBody>
          </p:sp>
          <p:sp>
            <p:nvSpPr>
              <p:cNvPr id="51" name="Flowchart: Predefined Process 50">
                <a:extLst>
                  <a:ext uri="{FF2B5EF4-FFF2-40B4-BE49-F238E27FC236}">
                    <a16:creationId xmlns:a16="http://schemas.microsoft.com/office/drawing/2014/main" id="{D714487F-F8D4-44A0-AF60-1D9F3FD5A05D}"/>
                  </a:ext>
                </a:extLst>
              </p:cNvPr>
              <p:cNvSpPr/>
              <p:nvPr/>
            </p:nvSpPr>
            <p:spPr>
              <a:xfrm>
                <a:off x="2379822" y="2485366"/>
                <a:ext cx="1672007" cy="227545"/>
              </a:xfrm>
              <a:prstGeom prst="flowChartPredefinedProcess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l" defTabSz="685797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9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i</a:t>
                </a:r>
                <a:r>
                  <a:rPr kumimoji="0" lang="en-US" sz="9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-Cow</a:t>
                </a:r>
              </a:p>
            </p:txBody>
          </p:sp>
          <p:sp>
            <p:nvSpPr>
              <p:cNvPr id="52" name="Flowchart: Predefined Process 51">
                <a:extLst>
                  <a:ext uri="{FF2B5EF4-FFF2-40B4-BE49-F238E27FC236}">
                    <a16:creationId xmlns:a16="http://schemas.microsoft.com/office/drawing/2014/main" id="{0217E681-0000-4C61-AC6F-8F31201F1435}"/>
                  </a:ext>
                </a:extLst>
              </p:cNvPr>
              <p:cNvSpPr/>
              <p:nvPr/>
            </p:nvSpPr>
            <p:spPr>
              <a:xfrm>
                <a:off x="2379823" y="2738209"/>
                <a:ext cx="1672002" cy="233453"/>
              </a:xfrm>
              <a:prstGeom prst="flowChartPredefinedProcess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l" defTabSz="685797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9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Interherd</a:t>
                </a:r>
                <a:endParaRPr kumimoji="0" lang="en-US" sz="9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grpSp>
          <p:nvGrpSpPr>
            <p:cNvPr id="38" name="Group 37">
              <a:extLst>
                <a:ext uri="{FF2B5EF4-FFF2-40B4-BE49-F238E27FC236}">
                  <a16:creationId xmlns:a16="http://schemas.microsoft.com/office/drawing/2014/main" id="{A6C4C180-E951-4DE3-835A-39C951DDDFE2}"/>
                </a:ext>
              </a:extLst>
            </p:cNvPr>
            <p:cNvGrpSpPr/>
            <p:nvPr/>
          </p:nvGrpSpPr>
          <p:grpSpPr>
            <a:xfrm>
              <a:off x="2553867" y="5797869"/>
              <a:ext cx="1472201" cy="708407"/>
              <a:chOff x="2389881" y="2239139"/>
              <a:chExt cx="1472201" cy="708407"/>
            </a:xfrm>
            <a:gradFill flip="none" rotWithShape="1">
              <a:gsLst>
                <a:gs pos="0">
                  <a:srgbClr val="97DCFF">
                    <a:tint val="66000"/>
                    <a:satMod val="160000"/>
                  </a:srgbClr>
                </a:gs>
                <a:gs pos="50000">
                  <a:srgbClr val="97DCFF">
                    <a:tint val="44500"/>
                    <a:satMod val="160000"/>
                  </a:srgbClr>
                </a:gs>
                <a:gs pos="100000">
                  <a:srgbClr val="97DCFF">
                    <a:tint val="23500"/>
                    <a:satMod val="160000"/>
                  </a:srgbClr>
                </a:gs>
              </a:gsLst>
              <a:lin ang="10800000" scaled="1"/>
              <a:tileRect/>
            </a:gradFill>
          </p:grpSpPr>
          <p:sp>
            <p:nvSpPr>
              <p:cNvPr id="47" name="Flowchart: Predefined Process 46">
                <a:extLst>
                  <a:ext uri="{FF2B5EF4-FFF2-40B4-BE49-F238E27FC236}">
                    <a16:creationId xmlns:a16="http://schemas.microsoft.com/office/drawing/2014/main" id="{5D78A280-D225-4972-96BD-F8BC7A452E2F}"/>
                  </a:ext>
                </a:extLst>
              </p:cNvPr>
              <p:cNvSpPr/>
              <p:nvPr/>
            </p:nvSpPr>
            <p:spPr>
              <a:xfrm>
                <a:off x="2389881" y="2239139"/>
                <a:ext cx="1472201" cy="218442"/>
              </a:xfrm>
              <a:prstGeom prst="flowChartPredefinedProcess">
                <a:avLst/>
              </a:prstGeom>
              <a:grpFill/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l" defTabSz="685797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9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ADGG </a:t>
                </a:r>
              </a:p>
            </p:txBody>
          </p:sp>
          <p:sp>
            <p:nvSpPr>
              <p:cNvPr id="48" name="Flowchart: Predefined Process 47">
                <a:extLst>
                  <a:ext uri="{FF2B5EF4-FFF2-40B4-BE49-F238E27FC236}">
                    <a16:creationId xmlns:a16="http://schemas.microsoft.com/office/drawing/2014/main" id="{533D8878-E58B-463E-BA07-C9C3A50E02F2}"/>
                  </a:ext>
                </a:extLst>
              </p:cNvPr>
              <p:cNvSpPr/>
              <p:nvPr/>
            </p:nvSpPr>
            <p:spPr>
              <a:xfrm>
                <a:off x="2389881" y="2485366"/>
                <a:ext cx="1472201" cy="218442"/>
              </a:xfrm>
              <a:prstGeom prst="flowChartPredefinedProcess">
                <a:avLst/>
              </a:prstGeom>
              <a:grpFill/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l" defTabSz="685797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9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i</a:t>
                </a:r>
                <a:r>
                  <a:rPr kumimoji="0" lang="en-US" sz="9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-Cow</a:t>
                </a:r>
              </a:p>
            </p:txBody>
          </p:sp>
          <p:sp>
            <p:nvSpPr>
              <p:cNvPr id="49" name="Flowchart: Predefined Process 48">
                <a:extLst>
                  <a:ext uri="{FF2B5EF4-FFF2-40B4-BE49-F238E27FC236}">
                    <a16:creationId xmlns:a16="http://schemas.microsoft.com/office/drawing/2014/main" id="{92DB31D3-0EF7-4ADD-AC97-4EAB9F333197}"/>
                  </a:ext>
                </a:extLst>
              </p:cNvPr>
              <p:cNvSpPr/>
              <p:nvPr/>
            </p:nvSpPr>
            <p:spPr>
              <a:xfrm>
                <a:off x="2389881" y="2729104"/>
                <a:ext cx="1472201" cy="218442"/>
              </a:xfrm>
              <a:prstGeom prst="flowChartPredefinedProcess">
                <a:avLst/>
              </a:prstGeom>
              <a:grpFill/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l" defTabSz="685797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9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Interherd</a:t>
                </a:r>
                <a:endParaRPr kumimoji="0" lang="en-US" sz="9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grpSp>
          <p:nvGrpSpPr>
            <p:cNvPr id="39" name="Group 38">
              <a:extLst>
                <a:ext uri="{FF2B5EF4-FFF2-40B4-BE49-F238E27FC236}">
                  <a16:creationId xmlns:a16="http://schemas.microsoft.com/office/drawing/2014/main" id="{D7087DB3-0D0B-4BF0-97D0-45C87BA9805D}"/>
                </a:ext>
              </a:extLst>
            </p:cNvPr>
            <p:cNvGrpSpPr/>
            <p:nvPr/>
          </p:nvGrpSpPr>
          <p:grpSpPr>
            <a:xfrm>
              <a:off x="9534473" y="1664101"/>
              <a:ext cx="1472201" cy="708407"/>
              <a:chOff x="2389881" y="2239139"/>
              <a:chExt cx="1472201" cy="708407"/>
            </a:xfrm>
            <a:gradFill flip="none" rotWithShape="1">
              <a:gsLst>
                <a:gs pos="0">
                  <a:srgbClr val="97DCFF">
                    <a:tint val="66000"/>
                    <a:satMod val="160000"/>
                  </a:srgbClr>
                </a:gs>
                <a:gs pos="50000">
                  <a:srgbClr val="97DCFF">
                    <a:tint val="44500"/>
                    <a:satMod val="160000"/>
                  </a:srgbClr>
                </a:gs>
                <a:gs pos="100000">
                  <a:srgbClr val="97DCFF">
                    <a:tint val="23500"/>
                    <a:satMod val="160000"/>
                  </a:srgbClr>
                </a:gs>
              </a:gsLst>
              <a:lin ang="10800000" scaled="1"/>
              <a:tileRect/>
            </a:gradFill>
          </p:grpSpPr>
          <p:sp>
            <p:nvSpPr>
              <p:cNvPr id="44" name="Flowchart: Predefined Process 43">
                <a:extLst>
                  <a:ext uri="{FF2B5EF4-FFF2-40B4-BE49-F238E27FC236}">
                    <a16:creationId xmlns:a16="http://schemas.microsoft.com/office/drawing/2014/main" id="{26216EBC-BEDD-4D9B-8CB6-B33015EF0758}"/>
                  </a:ext>
                </a:extLst>
              </p:cNvPr>
              <p:cNvSpPr/>
              <p:nvPr/>
            </p:nvSpPr>
            <p:spPr>
              <a:xfrm>
                <a:off x="2389881" y="2239139"/>
                <a:ext cx="1472201" cy="218442"/>
              </a:xfrm>
              <a:prstGeom prst="flowChartPredefinedProcess">
                <a:avLst/>
              </a:prstGeom>
              <a:grpFill/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l" defTabSz="685797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9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ADGG</a:t>
                </a:r>
              </a:p>
            </p:txBody>
          </p:sp>
          <p:sp>
            <p:nvSpPr>
              <p:cNvPr id="45" name="Flowchart: Predefined Process 44">
                <a:extLst>
                  <a:ext uri="{FF2B5EF4-FFF2-40B4-BE49-F238E27FC236}">
                    <a16:creationId xmlns:a16="http://schemas.microsoft.com/office/drawing/2014/main" id="{FCCCCF8B-E122-4A28-B6DB-28BBADC77C6B}"/>
                  </a:ext>
                </a:extLst>
              </p:cNvPr>
              <p:cNvSpPr/>
              <p:nvPr/>
            </p:nvSpPr>
            <p:spPr>
              <a:xfrm>
                <a:off x="2389881" y="2485366"/>
                <a:ext cx="1472201" cy="218442"/>
              </a:xfrm>
              <a:prstGeom prst="flowChartPredefinedProcess">
                <a:avLst/>
              </a:prstGeom>
              <a:grpFill/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l" defTabSz="685797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9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SRUC</a:t>
                </a:r>
              </a:p>
            </p:txBody>
          </p:sp>
          <p:sp>
            <p:nvSpPr>
              <p:cNvPr id="46" name="Flowchart: Predefined Process 45">
                <a:extLst>
                  <a:ext uri="{FF2B5EF4-FFF2-40B4-BE49-F238E27FC236}">
                    <a16:creationId xmlns:a16="http://schemas.microsoft.com/office/drawing/2014/main" id="{5469E499-273C-407B-B2A5-A11434FB3B7F}"/>
                  </a:ext>
                </a:extLst>
              </p:cNvPr>
              <p:cNvSpPr/>
              <p:nvPr/>
            </p:nvSpPr>
            <p:spPr>
              <a:xfrm>
                <a:off x="2389881" y="2729104"/>
                <a:ext cx="1472201" cy="218442"/>
              </a:xfrm>
              <a:prstGeom prst="flowChartPredefinedProcess">
                <a:avLst/>
              </a:prstGeom>
              <a:grpFill/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l" defTabSz="685797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9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i</a:t>
                </a:r>
                <a:r>
                  <a:rPr kumimoji="0" lang="en-US" sz="9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-Cow</a:t>
                </a:r>
              </a:p>
            </p:txBody>
          </p:sp>
        </p:grpSp>
        <p:grpSp>
          <p:nvGrpSpPr>
            <p:cNvPr id="40" name="Group 39">
              <a:extLst>
                <a:ext uri="{FF2B5EF4-FFF2-40B4-BE49-F238E27FC236}">
                  <a16:creationId xmlns:a16="http://schemas.microsoft.com/office/drawing/2014/main" id="{CA1BC2B6-D6D2-48C0-A246-88C564F5C25A}"/>
                </a:ext>
              </a:extLst>
            </p:cNvPr>
            <p:cNvGrpSpPr/>
            <p:nvPr/>
          </p:nvGrpSpPr>
          <p:grpSpPr>
            <a:xfrm>
              <a:off x="2405124" y="1314943"/>
              <a:ext cx="1646706" cy="699284"/>
              <a:chOff x="2413494" y="1301067"/>
              <a:chExt cx="1646706" cy="699284"/>
            </a:xfrm>
            <a:gradFill flip="none" rotWithShape="1">
              <a:gsLst>
                <a:gs pos="0">
                  <a:schemeClr val="accent4">
                    <a:lumMod val="5000"/>
                    <a:lumOff val="95000"/>
                  </a:schemeClr>
                </a:gs>
                <a:gs pos="74000">
                  <a:schemeClr val="accent4">
                    <a:lumMod val="45000"/>
                    <a:lumOff val="55000"/>
                  </a:schemeClr>
                </a:gs>
                <a:gs pos="83000">
                  <a:schemeClr val="accent4">
                    <a:lumMod val="45000"/>
                    <a:lumOff val="55000"/>
                  </a:schemeClr>
                </a:gs>
                <a:gs pos="100000">
                  <a:schemeClr val="accent4">
                    <a:lumMod val="30000"/>
                    <a:lumOff val="70000"/>
                  </a:schemeClr>
                </a:gs>
              </a:gsLst>
              <a:lin ang="5400000" scaled="1"/>
              <a:tileRect/>
            </a:gradFill>
          </p:grpSpPr>
          <p:sp>
            <p:nvSpPr>
              <p:cNvPr id="41" name="Flowchart: Predefined Process 40">
                <a:extLst>
                  <a:ext uri="{FF2B5EF4-FFF2-40B4-BE49-F238E27FC236}">
                    <a16:creationId xmlns:a16="http://schemas.microsoft.com/office/drawing/2014/main" id="{CD694818-9772-488F-88F3-53D1E34E6FE9}"/>
                  </a:ext>
                </a:extLst>
              </p:cNvPr>
              <p:cNvSpPr/>
              <p:nvPr/>
            </p:nvSpPr>
            <p:spPr>
              <a:xfrm>
                <a:off x="2413495" y="1301067"/>
                <a:ext cx="1646705" cy="204257"/>
              </a:xfrm>
              <a:prstGeom prst="flowChartPredefinedProcess">
                <a:avLst/>
              </a:prstGeom>
              <a:grpFill/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l" defTabSz="685797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9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ODK</a:t>
                </a:r>
              </a:p>
            </p:txBody>
          </p:sp>
          <p:sp>
            <p:nvSpPr>
              <p:cNvPr id="42" name="Flowchart: Predefined Process 41">
                <a:extLst>
                  <a:ext uri="{FF2B5EF4-FFF2-40B4-BE49-F238E27FC236}">
                    <a16:creationId xmlns:a16="http://schemas.microsoft.com/office/drawing/2014/main" id="{84B63A0C-6C4A-4C2D-9956-C70C071D9509}"/>
                  </a:ext>
                </a:extLst>
              </p:cNvPr>
              <p:cNvSpPr/>
              <p:nvPr/>
            </p:nvSpPr>
            <p:spPr>
              <a:xfrm>
                <a:off x="2413495" y="1547293"/>
                <a:ext cx="1646704" cy="204257"/>
              </a:xfrm>
              <a:prstGeom prst="flowChartPredefinedProcess">
                <a:avLst/>
              </a:prstGeom>
              <a:grpFill/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l" defTabSz="685797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9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i</a:t>
                </a:r>
                <a:r>
                  <a:rPr kumimoji="0" lang="en-US" sz="9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-Cow</a:t>
                </a:r>
              </a:p>
            </p:txBody>
          </p:sp>
          <p:sp>
            <p:nvSpPr>
              <p:cNvPr id="43" name="Flowchart: Predefined Process 42">
                <a:extLst>
                  <a:ext uri="{FF2B5EF4-FFF2-40B4-BE49-F238E27FC236}">
                    <a16:creationId xmlns:a16="http://schemas.microsoft.com/office/drawing/2014/main" id="{2CC324D3-B011-4B11-BD68-506C4D889B68}"/>
                  </a:ext>
                </a:extLst>
              </p:cNvPr>
              <p:cNvSpPr/>
              <p:nvPr/>
            </p:nvSpPr>
            <p:spPr>
              <a:xfrm>
                <a:off x="2413494" y="1791395"/>
                <a:ext cx="1646702" cy="208956"/>
              </a:xfrm>
              <a:prstGeom prst="flowChartPredefinedProcess">
                <a:avLst/>
              </a:prstGeom>
              <a:grpFill/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l" defTabSz="685797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9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Designed apps</a:t>
                </a:r>
              </a:p>
            </p:txBody>
          </p:sp>
        </p:grp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62276E62-BE39-4293-AB59-F4C876ACB487}"/>
              </a:ext>
            </a:extLst>
          </p:cNvPr>
          <p:cNvSpPr txBox="1"/>
          <p:nvPr/>
        </p:nvSpPr>
        <p:spPr>
          <a:xfrm>
            <a:off x="7995325" y="6548923"/>
            <a:ext cx="233304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i="1" dirty="0"/>
              <a:t>API = Application Program interphase</a:t>
            </a:r>
          </a:p>
        </p:txBody>
      </p:sp>
    </p:spTree>
    <p:extLst>
      <p:ext uri="{BB962C8B-B14F-4D97-AF65-F5344CB8AC3E}">
        <p14:creationId xmlns:p14="http://schemas.microsoft.com/office/powerpoint/2010/main" val="997369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4ECC57-8792-4C50-9522-136F91EFF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70C0"/>
                </a:solidFill>
              </a:rPr>
              <a:t>https://portal.adgg.ilri.org/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602CCE90-D9B1-4507-8404-13A005C25844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1840" y="1105786"/>
            <a:ext cx="10587635" cy="5056256"/>
          </a:xfrm>
          <a:prstGeom prst="rect">
            <a:avLst/>
          </a:prstGeom>
        </p:spPr>
      </p:pic>
      <p:sp>
        <p:nvSpPr>
          <p:cNvPr id="4" name="Arrow: Up 3">
            <a:extLst>
              <a:ext uri="{FF2B5EF4-FFF2-40B4-BE49-F238E27FC236}">
                <a16:creationId xmlns:a16="http://schemas.microsoft.com/office/drawing/2014/main" id="{7117F3FB-E2C5-4FDB-83E4-652CC12F2890}"/>
              </a:ext>
            </a:extLst>
          </p:cNvPr>
          <p:cNvSpPr/>
          <p:nvPr/>
        </p:nvSpPr>
        <p:spPr>
          <a:xfrm rot="15265830">
            <a:off x="6497564" y="-424782"/>
            <a:ext cx="158379" cy="1657044"/>
          </a:xfrm>
          <a:prstGeom prst="upArrow">
            <a:avLst>
              <a:gd name="adj1" fmla="val 50000"/>
              <a:gd name="adj2" fmla="val 68952"/>
            </a:avLst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74152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430243-8910-4D03-AD02-2DB06C8235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4207" y="222348"/>
            <a:ext cx="10972800" cy="677955"/>
          </a:xfrm>
        </p:spPr>
        <p:txBody>
          <a:bodyPr/>
          <a:lstStyle/>
          <a:p>
            <a:r>
              <a:rPr lang="en-US" dirty="0"/>
              <a:t>Country Access to ADGG Platform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A7D2C0A0-18F2-4076-8A12-F38BA2157371}"/>
              </a:ext>
            </a:extLst>
          </p:cNvPr>
          <p:cNvPicPr>
            <a:picLocks noGrp="1" noChangeAspect="1"/>
          </p:cNvPicPr>
          <p:nvPr>
            <p:ph sz="quarter" idx="10"/>
          </p:nvPr>
        </p:nvPicPr>
        <p:blipFill>
          <a:blip r:embed="rId3"/>
          <a:stretch>
            <a:fillRect/>
          </a:stretch>
        </p:blipFill>
        <p:spPr>
          <a:xfrm>
            <a:off x="599965" y="1207505"/>
            <a:ext cx="5348465" cy="2422386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809D09A0-C570-4F80-B819-0EDD35239D6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20619" y="3629891"/>
            <a:ext cx="5391951" cy="25642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81264400-074E-405A-8654-C2511AE7A6E6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r="27792"/>
          <a:stretch/>
        </p:blipFill>
        <p:spPr>
          <a:xfrm>
            <a:off x="9683836" y="427831"/>
            <a:ext cx="1509839" cy="49968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43133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>
            <a:extLst>
              <a:ext uri="{FF2B5EF4-FFF2-40B4-BE49-F238E27FC236}">
                <a16:creationId xmlns:a16="http://schemas.microsoft.com/office/drawing/2014/main" id="{458D2669-97BE-4DC8-94CC-4314B7274649}"/>
              </a:ext>
            </a:extLst>
          </p:cNvPr>
          <p:cNvGrpSpPr/>
          <p:nvPr/>
        </p:nvGrpSpPr>
        <p:grpSpPr>
          <a:xfrm>
            <a:off x="258559" y="182880"/>
            <a:ext cx="11323840" cy="6357257"/>
            <a:chOff x="659154" y="0"/>
            <a:chExt cx="11323840" cy="6357257"/>
          </a:xfrm>
        </p:grpSpPr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E121B169-F595-4924-8035-A9D12A86B88A}"/>
                </a:ext>
              </a:extLst>
            </p:cNvPr>
            <p:cNvGrpSpPr/>
            <p:nvPr/>
          </p:nvGrpSpPr>
          <p:grpSpPr>
            <a:xfrm>
              <a:off x="2778034" y="0"/>
              <a:ext cx="9204960" cy="6288112"/>
              <a:chOff x="102534" y="158178"/>
              <a:chExt cx="10557164" cy="6562955"/>
            </a:xfrm>
          </p:grpSpPr>
          <p:pic>
            <p:nvPicPr>
              <p:cNvPr id="4" name="Picture 3">
                <a:extLst>
                  <a:ext uri="{FF2B5EF4-FFF2-40B4-BE49-F238E27FC236}">
                    <a16:creationId xmlns:a16="http://schemas.microsoft.com/office/drawing/2014/main" id="{58D0EC5C-7F53-4FE4-A3C7-DCAED44C1B6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02534" y="3152704"/>
                <a:ext cx="10557164" cy="3568429"/>
              </a:xfrm>
              <a:prstGeom prst="rect">
                <a:avLst/>
              </a:prstGeom>
            </p:spPr>
          </p:pic>
          <p:pic>
            <p:nvPicPr>
              <p:cNvPr id="5" name="Picture 4">
                <a:extLst>
                  <a:ext uri="{FF2B5EF4-FFF2-40B4-BE49-F238E27FC236}">
                    <a16:creationId xmlns:a16="http://schemas.microsoft.com/office/drawing/2014/main" id="{657BC9E0-77AE-4C7D-9323-F5B365D198A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02534" y="158178"/>
                <a:ext cx="10557164" cy="2994526"/>
              </a:xfrm>
              <a:prstGeom prst="rect">
                <a:avLst/>
              </a:prstGeom>
            </p:spPr>
          </p:pic>
        </p:grpSp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D595F432-DEF7-42C2-BEDB-1C723CA4ADB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659154" y="0"/>
              <a:ext cx="2118880" cy="635725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4985964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5E4A97-59FE-4BE6-BF08-6E17172376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9056" y="196922"/>
            <a:ext cx="10972800" cy="677955"/>
          </a:xfrm>
        </p:spPr>
        <p:txBody>
          <a:bodyPr>
            <a:normAutofit/>
          </a:bodyPr>
          <a:lstStyle/>
          <a:p>
            <a:r>
              <a:rPr lang="en-US" sz="2800" b="1" dirty="0"/>
              <a:t>Example from Tanzania- 2 months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35EB7C26-1259-436E-A7AD-EE8BDC04B964}"/>
              </a:ext>
            </a:extLst>
          </p:cNvPr>
          <p:cNvPicPr>
            <a:picLocks noGrp="1" noChangeAspect="1"/>
          </p:cNvPicPr>
          <p:nvPr>
            <p:ph sz="quarter" idx="10"/>
          </p:nvPr>
        </p:nvPicPr>
        <p:blipFill>
          <a:blip r:embed="rId2"/>
          <a:stretch>
            <a:fillRect/>
          </a:stretch>
        </p:blipFill>
        <p:spPr>
          <a:xfrm>
            <a:off x="369056" y="764040"/>
            <a:ext cx="11131261" cy="56104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899027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Title 4">
            <a:extLst>
              <a:ext uri="{FF2B5EF4-FFF2-40B4-BE49-F238E27FC236}">
                <a16:creationId xmlns:a16="http://schemas.microsoft.com/office/drawing/2014/main" id="{99C5C1CC-6403-7D41-BFEB-2ED4CDD1AD8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90488" y="169924"/>
            <a:ext cx="10246586" cy="62440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00"/>
            <a:r>
              <a:rPr lang="en-US" altLang="en-KE" sz="3200" dirty="0">
                <a:solidFill>
                  <a:srgbClr val="712C3D"/>
                </a:solidFill>
              </a:rPr>
              <a:t>Country Data- details available for accredited users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4213965-530C-4548-BDF0-8461F8300D3B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1582" y="1223660"/>
            <a:ext cx="3926578" cy="3252546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4B53A90C-7C1F-44B6-B9E6-9B532C300775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45839" y="1223660"/>
            <a:ext cx="4555308" cy="31478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670510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Title 4">
            <a:extLst>
              <a:ext uri="{FF2B5EF4-FFF2-40B4-BE49-F238E27FC236}">
                <a16:creationId xmlns:a16="http://schemas.microsoft.com/office/drawing/2014/main" id="{99C5C1CC-6403-7D41-BFEB-2ED4CDD1AD8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102534" y="227013"/>
            <a:ext cx="8222860" cy="6794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00"/>
            <a:r>
              <a:rPr lang="en-US" altLang="en-KE" dirty="0">
                <a:solidFill>
                  <a:srgbClr val="712C3D"/>
                </a:solidFill>
              </a:rPr>
              <a:t>Filtering specific information in a country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4E0E0CD-CD6D-42C8-801A-12700250554B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2535" y="979964"/>
            <a:ext cx="5479116" cy="3081715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DB06DC27-14AC-40FE-93F5-068A974D731C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74097" y="-2222"/>
            <a:ext cx="2617903" cy="1964372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3CD28E3F-9FBE-4A19-8339-2764528FC071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774895" y="2058707"/>
            <a:ext cx="3076341" cy="3607508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4A8E9591-7770-4548-AABF-1788F76AC64A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51233" y="3140539"/>
            <a:ext cx="3131302" cy="3490448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Title 4">
            <a:extLst>
              <a:ext uri="{FF2B5EF4-FFF2-40B4-BE49-F238E27FC236}">
                <a16:creationId xmlns:a16="http://schemas.microsoft.com/office/drawing/2014/main" id="{99C5C1CC-6403-7D41-BFEB-2ED4CDD1AD8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102534" y="427038"/>
            <a:ext cx="7696200" cy="6794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00"/>
            <a:r>
              <a:rPr lang="en-US" altLang="en-KE" dirty="0">
                <a:solidFill>
                  <a:srgbClr val="712C3D"/>
                </a:solidFill>
              </a:rPr>
              <a:t>Services: Artificial Insemination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C8ED56E-ED45-47E9-8881-13917849CB3D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54933" y="1609351"/>
            <a:ext cx="9120985" cy="3848473"/>
          </a:xfrm>
          <a:prstGeom prst="rect">
            <a:avLst/>
          </a:prstGeom>
        </p:spPr>
      </p:pic>
      <p:pic>
        <p:nvPicPr>
          <p:cNvPr id="5" name="Picture 4" descr="A person standing in front of a horse&#10;&#10;Description automatically generated">
            <a:extLst>
              <a:ext uri="{FF2B5EF4-FFF2-40B4-BE49-F238E27FC236}">
                <a16:creationId xmlns:a16="http://schemas.microsoft.com/office/drawing/2014/main" id="{915D2101-FF63-4562-84BA-C8BAF5573669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03634" y="38232"/>
            <a:ext cx="3288366" cy="1848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5283679"/>
      </p:ext>
    </p:extLst>
  </p:cSld>
  <p:clrMapOvr>
    <a:masterClrMapping/>
  </p:clrMapOvr>
</p:sld>
</file>

<file path=ppt/theme/theme1.xml><?xml version="1.0" encoding="utf-8"?>
<a:theme xmlns:a="http://schemas.openxmlformats.org/drawingml/2006/main" name="ilri_powerpoint_template_apr2013">
  <a:themeElements>
    <a:clrScheme name="Custom 3">
      <a:dk1>
        <a:srgbClr val="000000"/>
      </a:dk1>
      <a:lt1>
        <a:srgbClr val="FFFFFF"/>
      </a:lt1>
      <a:dk2>
        <a:srgbClr val="3D4859"/>
      </a:dk2>
      <a:lt2>
        <a:srgbClr val="FEFBE4"/>
      </a:lt2>
      <a:accent1>
        <a:srgbClr val="69303D"/>
      </a:accent1>
      <a:accent2>
        <a:srgbClr val="B65033"/>
      </a:accent2>
      <a:accent3>
        <a:srgbClr val="ECA041"/>
      </a:accent3>
      <a:accent4>
        <a:srgbClr val="444D63"/>
      </a:accent4>
      <a:accent5>
        <a:srgbClr val="8298A8"/>
      </a:accent5>
      <a:accent6>
        <a:srgbClr val="A3A470"/>
      </a:accent6>
      <a:hlink>
        <a:srgbClr val="762123"/>
      </a:hlink>
      <a:folHlink>
        <a:srgbClr val="BD7B85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 bwMode="auto">
        <a:noFill/>
        <a:ln>
          <a:noFill/>
        </a:ln>
        <a:extLst>
          <a:ext uri="{909E8E84-426E-40dd-AFC4-6F175D3DCCD1}">
            <a14:hiddenFill xmlns:a14="http://schemas.microsoft.com/office/drawing/2010/main" xmlns="">
              <a:solidFill>
                <a:srgbClr val="FFFFFF"/>
              </a:solidFill>
            </a14:hiddenFill>
          </a:ext>
          <a:ext uri="{91240B29-F687-4f45-9708-019B960494DF}">
            <a14:hiddenLine xmlns:a14="http://schemas.microsoft.com/office/drawing/2010/main" xmlns="" w="9525">
              <a:solidFill>
                <a:srgbClr val="000000"/>
              </a:solidFill>
              <a:miter lim="800000"/>
              <a:headEnd/>
              <a:tailEnd/>
            </a14:hiddenLine>
          </a:ext>
        </a:extLst>
      </a:spPr>
      <a:bodyPr wrap="square" rtlCol="0">
        <a:spAutoFit/>
      </a:bodyPr>
      <a:lstStyle>
        <a:defPPr algn="l">
          <a:defRPr sz="2000" dirty="0" smtClean="0">
            <a:solidFill>
              <a:srgbClr val="FFFFFF"/>
            </a:solidFill>
            <a:latin typeface="+mn-lt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ILRIPPT_jan2021.potx  -  Read-Only" id="{D229D1A4-4442-465A-A4CF-72F096AD1133}" vid="{170708C3-8501-4F69-86CC-7981EE1822E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89151CC3285AB44A726E4FF20DF659B" ma:contentTypeVersion="12" ma:contentTypeDescription="Create a new document." ma:contentTypeScope="" ma:versionID="61e66a5077acdc65f8548716c7a62fa3">
  <xsd:schema xmlns:xsd="http://www.w3.org/2001/XMLSchema" xmlns:xs="http://www.w3.org/2001/XMLSchema" xmlns:p="http://schemas.microsoft.com/office/2006/metadata/properties" xmlns:ns2="9f5e9607-a28b-487e-b093-da60e75ee109" xmlns:ns3="d8ada133-6b60-4b4f-b9cb-7718ee96dc55" targetNamespace="http://schemas.microsoft.com/office/2006/metadata/properties" ma:root="true" ma:fieldsID="63ca966046bec4c7b34d6e1ad562576c" ns2:_="" ns3:_="">
    <xsd:import namespace="9f5e9607-a28b-487e-b093-da60e75ee109"/>
    <xsd:import namespace="d8ada133-6b60-4b4f-b9cb-7718ee96dc55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Location" minOccurs="0"/>
                <xsd:element ref="ns3:MediaServiceAutoKeyPoints" minOccurs="0"/>
                <xsd:element ref="ns3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f5e9607-a28b-487e-b093-da60e75ee109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8ada133-6b60-4b4f-b9cb-7718ee96dc5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MediaServiceAutoTags" ma:internalName="MediaServiceAutoTags" ma:readOnly="true">
      <xsd:simpleType>
        <xsd:restriction base="dms:Text"/>
      </xsd:simpleType>
    </xsd:element>
    <xsd:element name="MediaServiceOCR" ma:index="14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D3EDDCB8-33C0-4213-93E7-2DEABCFEB00D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A2A19951-81B1-42CD-8B0C-7606DC69F49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f5e9607-a28b-487e-b093-da60e75ee109"/>
    <ds:schemaRef ds:uri="d8ada133-6b60-4b4f-b9cb-7718ee96dc5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BAEF2A85-305E-4872-962A-A2756340EECE}">
  <ds:schemaRefs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ILRIPPT_jan2021</Template>
  <TotalTime>835</TotalTime>
  <Words>870</Words>
  <Application>Microsoft Office PowerPoint</Application>
  <PresentationFormat>Widescreen</PresentationFormat>
  <Paragraphs>116</Paragraphs>
  <Slides>13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13</vt:i4>
      </vt:variant>
    </vt:vector>
  </HeadingPairs>
  <TitlesOfParts>
    <vt:vector size="21" baseType="lpstr">
      <vt:lpstr>Arial</vt:lpstr>
      <vt:lpstr>Calibri</vt:lpstr>
      <vt:lpstr>Calibri Light</vt:lpstr>
      <vt:lpstr>Courier New</vt:lpstr>
      <vt:lpstr>Times New Roman</vt:lpstr>
      <vt:lpstr>Wingdings</vt:lpstr>
      <vt:lpstr>ilri_powerpoint_template_apr2013</vt:lpstr>
      <vt:lpstr>Office Theme</vt:lpstr>
      <vt:lpstr>Overview of the ADGG Data Platform</vt:lpstr>
      <vt:lpstr>Conceptual framework of the ADGG data platform</vt:lpstr>
      <vt:lpstr>https://portal.adgg.ilri.org/</vt:lpstr>
      <vt:lpstr>Country Access to ADGG Platform</vt:lpstr>
      <vt:lpstr>PowerPoint Presentation</vt:lpstr>
      <vt:lpstr>Example from Tanzania- 2 months</vt:lpstr>
      <vt:lpstr>Country Data- details available for accredited users</vt:lpstr>
      <vt:lpstr>Filtering specific information in a country</vt:lpstr>
      <vt:lpstr>Services: Artificial Insemination</vt:lpstr>
      <vt:lpstr>Monitoring Artificial Insemination services</vt:lpstr>
      <vt:lpstr>An overview of milk records captured each year</vt:lpstr>
      <vt:lpstr>The project team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 goes here (maximum 3 lines)</dc:title>
  <dc:creator>Reviewer</dc:creator>
  <cp:lastModifiedBy>J. Ojango</cp:lastModifiedBy>
  <cp:revision>49</cp:revision>
  <dcterms:created xsi:type="dcterms:W3CDTF">2021-03-07T15:52:45Z</dcterms:created>
  <dcterms:modified xsi:type="dcterms:W3CDTF">2021-07-22T05:37:34Z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0x010100289151CC3285AB44A726E4FF20DF659B</vt:lpwstr>
  </property>
  <property fmtid="{D5CDD505-2E9C-101B-9397-08002B2CF9AE}" pid="3" name="MSIP_Label_80c4d10e-bd94-4e7c-b4a1-fe20ff6d8abe_Enabled">
    <vt:lpwstr>true</vt:lpwstr>
  </property>
  <property fmtid="{D5CDD505-2E9C-101B-9397-08002B2CF9AE}" pid="4" name="MSIP_Label_80c4d10e-bd94-4e7c-b4a1-fe20ff6d8abe_SetDate">
    <vt:lpwstr>2021-01-26T07:19:47Z</vt:lpwstr>
  </property>
  <property fmtid="{D5CDD505-2E9C-101B-9397-08002B2CF9AE}" pid="5" name="MSIP_Label_80c4d10e-bd94-4e7c-b4a1-fe20ff6d8abe_Method">
    <vt:lpwstr>Standard</vt:lpwstr>
  </property>
  <property fmtid="{D5CDD505-2E9C-101B-9397-08002B2CF9AE}" pid="6" name="MSIP_Label_80c4d10e-bd94-4e7c-b4a1-fe20ff6d8abe_Name">
    <vt:lpwstr>80c4d10e-bd94-4e7c-b4a1-fe20ff6d8abe</vt:lpwstr>
  </property>
  <property fmtid="{D5CDD505-2E9C-101B-9397-08002B2CF9AE}" pid="7" name="MSIP_Label_80c4d10e-bd94-4e7c-b4a1-fe20ff6d8abe_SiteId">
    <vt:lpwstr>6afa0e00-fa14-40b7-8a2e-22a7f8c357d5</vt:lpwstr>
  </property>
  <property fmtid="{D5CDD505-2E9C-101B-9397-08002B2CF9AE}" pid="8" name="MSIP_Label_80c4d10e-bd94-4e7c-b4a1-fe20ff6d8abe_ActionId">
    <vt:lpwstr>cbbe11e2-0fe5-494a-8c83-7dfdfd3148c5</vt:lpwstr>
  </property>
  <property fmtid="{D5CDD505-2E9C-101B-9397-08002B2CF9AE}" pid="9" name="MSIP_Label_80c4d10e-bd94-4e7c-b4a1-fe20ff6d8abe_ContentBits">
    <vt:lpwstr>0</vt:lpwstr>
  </property>
</Properties>
</file>