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
  </p:notesMasterIdLst>
  <p:sldIdLst>
    <p:sldId id="256" r:id="rId2"/>
  </p:sldIdLst>
  <p:sldSz cx="21945600" cy="32918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3" pos="13169" userDrawn="1">
          <p15:clr>
            <a:srgbClr val="A4A3A4"/>
          </p15:clr>
        </p15:guide>
        <p15:guide id="4" pos="7152" userDrawn="1">
          <p15:clr>
            <a:srgbClr val="A4A3A4"/>
          </p15:clr>
        </p15:guide>
        <p15:guide id="6" pos="6672" userDrawn="1">
          <p15:clr>
            <a:srgbClr val="A4A3A4"/>
          </p15:clr>
        </p15:guide>
        <p15:guide id="7" pos="600" userDrawn="1">
          <p15:clr>
            <a:srgbClr val="A4A3A4"/>
          </p15:clr>
        </p15:guide>
        <p15:guide id="8" orient="horz" pos="10368">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6914"/>
    <a:srgbClr val="FCF0EA"/>
    <a:srgbClr val="C4C4C4"/>
    <a:srgbClr val="000000"/>
    <a:srgbClr val="FEFAF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912" autoAdjust="0"/>
    <p:restoredTop sz="94660"/>
  </p:normalViewPr>
  <p:slideViewPr>
    <p:cSldViewPr snapToGrid="0">
      <p:cViewPr varScale="1">
        <p:scale>
          <a:sx n="26" d="100"/>
          <a:sy n="26" d="100"/>
        </p:scale>
        <p:origin x="3888" y="344"/>
      </p:cViewPr>
      <p:guideLst>
        <p:guide pos="13169"/>
        <p:guide pos="7152"/>
        <p:guide pos="6672"/>
        <p:guide pos="600"/>
        <p:guide orient="horz" pos="10368"/>
      </p:guideLst>
    </p:cSldViewPr>
  </p:slideViewPr>
  <p:notesTextViewPr>
    <p:cViewPr>
      <p:scale>
        <a:sx n="1" d="1"/>
        <a:sy n="1" d="1"/>
      </p:scale>
      <p:origin x="0" y="0"/>
    </p:cViewPr>
  </p:notesTextViewPr>
  <p:sorterViewPr>
    <p:cViewPr>
      <p:scale>
        <a:sx n="100" d="100"/>
        <a:sy n="100" d="100"/>
      </p:scale>
      <p:origin x="0" y="0"/>
    </p:cViewPr>
  </p:sorterViewPr>
  <p:notesViewPr>
    <p:cSldViewPr snapToGrid="0" showGuides="1">
      <p:cViewPr varScale="1">
        <p:scale>
          <a:sx n="81" d="100"/>
          <a:sy n="81" d="100"/>
        </p:scale>
        <p:origin x="3024" y="60"/>
      </p:cViewPr>
      <p:guideLst/>
    </p:cSldViewPr>
  </p:notes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63C2EED-4D34-4050-AEAE-C526D63AE5CD}" type="datetimeFigureOut">
              <a:rPr lang="en-US" smtClean="0"/>
              <a:t>11/15/24</a:t>
            </a:fld>
            <a:endParaRPr lang="en-US"/>
          </a:p>
        </p:txBody>
      </p:sp>
      <p:sp>
        <p:nvSpPr>
          <p:cNvPr id="4" name="Slide Image Placeholder 3"/>
          <p:cNvSpPr>
            <a:spLocks noGrp="1" noRot="1" noChangeAspect="1"/>
          </p:cNvSpPr>
          <p:nvPr>
            <p:ph type="sldImg" idx="2"/>
          </p:nvPr>
        </p:nvSpPr>
        <p:spPr>
          <a:xfrm>
            <a:off x="2400300" y="1143000"/>
            <a:ext cx="2057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5A706C7-3BF0-431B-875F-C56BF249F80B}" type="slidenum">
              <a:rPr lang="en-US" smtClean="0"/>
              <a:t>‹#›</a:t>
            </a:fld>
            <a:endParaRPr lang="en-US"/>
          </a:p>
        </p:txBody>
      </p:sp>
    </p:spTree>
    <p:extLst>
      <p:ext uri="{BB962C8B-B14F-4D97-AF65-F5344CB8AC3E}">
        <p14:creationId xmlns:p14="http://schemas.microsoft.com/office/powerpoint/2010/main" val="1393252737"/>
      </p:ext>
    </p:extLst>
  </p:cSld>
  <p:clrMap bg1="lt1" tx1="dk1" bg2="lt2" tx2="dk2" accent1="accent1" accent2="accent2" accent3="accent3" accent4="accent4" accent5="accent5" accent6="accent6" hlink="hlink" folHlink="folHlink"/>
  <p:notesStyle>
    <a:lvl1pPr marL="0" algn="l" defTabSz="3133457" rtl="0" eaLnBrk="1" latinLnBrk="0" hangingPunct="1">
      <a:defRPr sz="4114" kern="1200">
        <a:solidFill>
          <a:schemeClr val="tx1"/>
        </a:solidFill>
        <a:latin typeface="+mn-lt"/>
        <a:ea typeface="+mn-ea"/>
        <a:cs typeface="+mn-cs"/>
      </a:defRPr>
    </a:lvl1pPr>
    <a:lvl2pPr marL="1566729" algn="l" defTabSz="3133457" rtl="0" eaLnBrk="1" latinLnBrk="0" hangingPunct="1">
      <a:defRPr sz="4114" kern="1200">
        <a:solidFill>
          <a:schemeClr val="tx1"/>
        </a:solidFill>
        <a:latin typeface="+mn-lt"/>
        <a:ea typeface="+mn-ea"/>
        <a:cs typeface="+mn-cs"/>
      </a:defRPr>
    </a:lvl2pPr>
    <a:lvl3pPr marL="3133457" algn="l" defTabSz="3133457" rtl="0" eaLnBrk="1" latinLnBrk="0" hangingPunct="1">
      <a:defRPr sz="4114" kern="1200">
        <a:solidFill>
          <a:schemeClr val="tx1"/>
        </a:solidFill>
        <a:latin typeface="+mn-lt"/>
        <a:ea typeface="+mn-ea"/>
        <a:cs typeface="+mn-cs"/>
      </a:defRPr>
    </a:lvl3pPr>
    <a:lvl4pPr marL="4700186" algn="l" defTabSz="3133457" rtl="0" eaLnBrk="1" latinLnBrk="0" hangingPunct="1">
      <a:defRPr sz="4114" kern="1200">
        <a:solidFill>
          <a:schemeClr val="tx1"/>
        </a:solidFill>
        <a:latin typeface="+mn-lt"/>
        <a:ea typeface="+mn-ea"/>
        <a:cs typeface="+mn-cs"/>
      </a:defRPr>
    </a:lvl4pPr>
    <a:lvl5pPr marL="6266914" algn="l" defTabSz="3133457" rtl="0" eaLnBrk="1" latinLnBrk="0" hangingPunct="1">
      <a:defRPr sz="4114" kern="1200">
        <a:solidFill>
          <a:schemeClr val="tx1"/>
        </a:solidFill>
        <a:latin typeface="+mn-lt"/>
        <a:ea typeface="+mn-ea"/>
        <a:cs typeface="+mn-cs"/>
      </a:defRPr>
    </a:lvl5pPr>
    <a:lvl6pPr marL="7833643" algn="l" defTabSz="3133457" rtl="0" eaLnBrk="1" latinLnBrk="0" hangingPunct="1">
      <a:defRPr sz="4114" kern="1200">
        <a:solidFill>
          <a:schemeClr val="tx1"/>
        </a:solidFill>
        <a:latin typeface="+mn-lt"/>
        <a:ea typeface="+mn-ea"/>
        <a:cs typeface="+mn-cs"/>
      </a:defRPr>
    </a:lvl6pPr>
    <a:lvl7pPr marL="9400371" algn="l" defTabSz="3133457" rtl="0" eaLnBrk="1" latinLnBrk="0" hangingPunct="1">
      <a:defRPr sz="4114" kern="1200">
        <a:solidFill>
          <a:schemeClr val="tx1"/>
        </a:solidFill>
        <a:latin typeface="+mn-lt"/>
        <a:ea typeface="+mn-ea"/>
        <a:cs typeface="+mn-cs"/>
      </a:defRPr>
    </a:lvl7pPr>
    <a:lvl8pPr marL="10967100" algn="l" defTabSz="3133457" rtl="0" eaLnBrk="1" latinLnBrk="0" hangingPunct="1">
      <a:defRPr sz="4114" kern="1200">
        <a:solidFill>
          <a:schemeClr val="tx1"/>
        </a:solidFill>
        <a:latin typeface="+mn-lt"/>
        <a:ea typeface="+mn-ea"/>
        <a:cs typeface="+mn-cs"/>
      </a:defRPr>
    </a:lvl8pPr>
    <a:lvl9pPr marL="12533828" algn="l" defTabSz="3133457" rtl="0" eaLnBrk="1" latinLnBrk="0" hangingPunct="1">
      <a:defRPr sz="4114"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45920" y="5387342"/>
            <a:ext cx="18653760" cy="11460480"/>
          </a:xfrm>
        </p:spPr>
        <p:txBody>
          <a:bodyPr anchor="b"/>
          <a:lstStyle>
            <a:lvl1pPr algn="ctr">
              <a:defRPr sz="14400"/>
            </a:lvl1pPr>
          </a:lstStyle>
          <a:p>
            <a:r>
              <a:rPr lang="en-US"/>
              <a:t>Click to edit Master title style</a:t>
            </a:r>
            <a:endParaRPr lang="en-US" dirty="0"/>
          </a:p>
        </p:txBody>
      </p:sp>
      <p:sp>
        <p:nvSpPr>
          <p:cNvPr id="3" name="Subtitle 2"/>
          <p:cNvSpPr>
            <a:spLocks noGrp="1"/>
          </p:cNvSpPr>
          <p:nvPr>
            <p:ph type="subTitle" idx="1"/>
          </p:nvPr>
        </p:nvSpPr>
        <p:spPr>
          <a:xfrm>
            <a:off x="2743200" y="17289782"/>
            <a:ext cx="16459200" cy="7947658"/>
          </a:xfrm>
        </p:spPr>
        <p:txBody>
          <a:bodyPr/>
          <a:lstStyle>
            <a:lvl1pPr marL="0" indent="0" algn="ctr">
              <a:buNone/>
              <a:defRPr sz="5760"/>
            </a:lvl1pPr>
            <a:lvl2pPr marL="1097280" indent="0" algn="ctr">
              <a:buNone/>
              <a:defRPr sz="4800"/>
            </a:lvl2pPr>
            <a:lvl3pPr marL="2194560" indent="0" algn="ctr">
              <a:buNone/>
              <a:defRPr sz="4320"/>
            </a:lvl3pPr>
            <a:lvl4pPr marL="3291840" indent="0" algn="ctr">
              <a:buNone/>
              <a:defRPr sz="3840"/>
            </a:lvl4pPr>
            <a:lvl5pPr marL="4389120" indent="0" algn="ctr">
              <a:buNone/>
              <a:defRPr sz="3840"/>
            </a:lvl5pPr>
            <a:lvl6pPr marL="5486400" indent="0" algn="ctr">
              <a:buNone/>
              <a:defRPr sz="3840"/>
            </a:lvl6pPr>
            <a:lvl7pPr marL="6583680" indent="0" algn="ctr">
              <a:buNone/>
              <a:defRPr sz="3840"/>
            </a:lvl7pPr>
            <a:lvl8pPr marL="7680960" indent="0" algn="ctr">
              <a:buNone/>
              <a:defRPr sz="3840"/>
            </a:lvl8pPr>
            <a:lvl9pPr marL="8778240" indent="0" algn="ctr">
              <a:buNone/>
              <a:defRPr sz="384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E5B2D18-7F53-4801-BAB4-2EA9429F781E}" type="datetimeFigureOut">
              <a:rPr lang="en-US" smtClean="0"/>
              <a:t>11/15/24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8F716E-8142-469F-9257-59D497DB7E83}" type="slidenum">
              <a:rPr lang="en-US" smtClean="0"/>
              <a:t>‹#›</a:t>
            </a:fld>
            <a:endParaRPr lang="en-US"/>
          </a:p>
        </p:txBody>
      </p:sp>
    </p:spTree>
    <p:extLst>
      <p:ext uri="{BB962C8B-B14F-4D97-AF65-F5344CB8AC3E}">
        <p14:creationId xmlns:p14="http://schemas.microsoft.com/office/powerpoint/2010/main" val="3866629580"/>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E5B2D18-7F53-4801-BAB4-2EA9429F781E}" type="datetimeFigureOut">
              <a:rPr lang="en-US" smtClean="0"/>
              <a:t>11/15/24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8F716E-8142-469F-9257-59D497DB7E83}" type="slidenum">
              <a:rPr lang="en-US" smtClean="0"/>
              <a:t>‹#›</a:t>
            </a:fld>
            <a:endParaRPr lang="en-US"/>
          </a:p>
        </p:txBody>
      </p:sp>
    </p:spTree>
    <p:extLst>
      <p:ext uri="{BB962C8B-B14F-4D97-AF65-F5344CB8AC3E}">
        <p14:creationId xmlns:p14="http://schemas.microsoft.com/office/powerpoint/2010/main" val="2688471826"/>
      </p:ext>
    </p:extLst>
  </p:cSld>
  <p:clrMapOvr>
    <a:masterClrMapping/>
  </p:clrMapOvr>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704821" y="1752600"/>
            <a:ext cx="4732020" cy="2789682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508761" y="1752600"/>
            <a:ext cx="13921740" cy="2789682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E5B2D18-7F53-4801-BAB4-2EA9429F781E}" type="datetimeFigureOut">
              <a:rPr lang="en-US" smtClean="0"/>
              <a:t>11/15/24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8F716E-8142-469F-9257-59D497DB7E83}" type="slidenum">
              <a:rPr lang="en-US" smtClean="0"/>
              <a:t>‹#›</a:t>
            </a:fld>
            <a:endParaRPr lang="en-US"/>
          </a:p>
        </p:txBody>
      </p:sp>
    </p:spTree>
    <p:extLst>
      <p:ext uri="{BB962C8B-B14F-4D97-AF65-F5344CB8AC3E}">
        <p14:creationId xmlns:p14="http://schemas.microsoft.com/office/powerpoint/2010/main" val="2061006385"/>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CD395796-EF98-1158-0FCC-98A851C010BC}"/>
              </a:ext>
            </a:extLst>
          </p:cNvPr>
          <p:cNvGrpSpPr/>
          <p:nvPr userDrawn="1"/>
        </p:nvGrpSpPr>
        <p:grpSpPr>
          <a:xfrm>
            <a:off x="0" y="-470651"/>
            <a:ext cx="21945601" cy="34017701"/>
            <a:chOff x="0" y="-470651"/>
            <a:chExt cx="21945601" cy="34017701"/>
          </a:xfrm>
        </p:grpSpPr>
        <p:grpSp>
          <p:nvGrpSpPr>
            <p:cNvPr id="10" name="Group 2">
              <a:extLst>
                <a:ext uri="{FF2B5EF4-FFF2-40B4-BE49-F238E27FC236}">
                  <a16:creationId xmlns:a16="http://schemas.microsoft.com/office/drawing/2014/main" id="{9E948348-FA72-21F4-C472-9B375DC559AE}"/>
                </a:ext>
              </a:extLst>
            </p:cNvPr>
            <p:cNvGrpSpPr/>
            <p:nvPr/>
          </p:nvGrpSpPr>
          <p:grpSpPr>
            <a:xfrm>
              <a:off x="21548087" y="9585878"/>
              <a:ext cx="397513" cy="23883559"/>
              <a:chOff x="0" y="0"/>
              <a:chExt cx="87246" cy="1933362"/>
            </a:xfrm>
          </p:grpSpPr>
          <p:sp>
            <p:nvSpPr>
              <p:cNvPr id="41" name="Freeform 3">
                <a:extLst>
                  <a:ext uri="{FF2B5EF4-FFF2-40B4-BE49-F238E27FC236}">
                    <a16:creationId xmlns:a16="http://schemas.microsoft.com/office/drawing/2014/main" id="{076C95C2-A2EB-6653-2F75-9EC3E44E5D12}"/>
                  </a:ext>
                </a:extLst>
              </p:cNvPr>
              <p:cNvSpPr/>
              <p:nvPr/>
            </p:nvSpPr>
            <p:spPr>
              <a:xfrm>
                <a:off x="0" y="0"/>
                <a:ext cx="87246" cy="1933362"/>
              </a:xfrm>
              <a:custGeom>
                <a:avLst/>
                <a:gdLst/>
                <a:ahLst/>
                <a:cxnLst/>
                <a:rect l="l" t="t" r="r" b="b"/>
                <a:pathLst>
                  <a:path w="87246" h="1933362">
                    <a:moveTo>
                      <a:pt x="0" y="0"/>
                    </a:moveTo>
                    <a:lnTo>
                      <a:pt x="87246" y="0"/>
                    </a:lnTo>
                    <a:lnTo>
                      <a:pt x="87246" y="1933362"/>
                    </a:lnTo>
                    <a:lnTo>
                      <a:pt x="0" y="1933362"/>
                    </a:lnTo>
                    <a:close/>
                  </a:path>
                </a:pathLst>
              </a:custGeom>
              <a:solidFill>
                <a:srgbClr val="A3FBE5"/>
              </a:solidFill>
            </p:spPr>
            <p:txBody>
              <a:bodyPr/>
              <a:lstStyle/>
              <a:p>
                <a:endParaRPr lang="en-US"/>
              </a:p>
            </p:txBody>
          </p:sp>
          <p:sp>
            <p:nvSpPr>
              <p:cNvPr id="42" name="TextBox 4">
                <a:extLst>
                  <a:ext uri="{FF2B5EF4-FFF2-40B4-BE49-F238E27FC236}">
                    <a16:creationId xmlns:a16="http://schemas.microsoft.com/office/drawing/2014/main" id="{D6D75305-6704-0752-6C4E-FC9C51A7044E}"/>
                  </a:ext>
                </a:extLst>
              </p:cNvPr>
              <p:cNvSpPr txBox="1"/>
              <p:nvPr/>
            </p:nvSpPr>
            <p:spPr>
              <a:xfrm>
                <a:off x="0" y="-38100"/>
                <a:ext cx="87246" cy="1971462"/>
              </a:xfrm>
              <a:prstGeom prst="rect">
                <a:avLst/>
              </a:prstGeom>
            </p:spPr>
            <p:txBody>
              <a:bodyPr lIns="50800" tIns="50800" rIns="50800" bIns="50800" rtlCol="0" anchor="ctr"/>
              <a:lstStyle/>
              <a:p>
                <a:pPr algn="ctr">
                  <a:lnSpc>
                    <a:spcPts val="2659"/>
                  </a:lnSpc>
                  <a:spcBef>
                    <a:spcPct val="0"/>
                  </a:spcBef>
                </a:pPr>
                <a:endParaRPr/>
              </a:p>
            </p:txBody>
          </p:sp>
        </p:grpSp>
        <p:grpSp>
          <p:nvGrpSpPr>
            <p:cNvPr id="13" name="Group 5">
              <a:extLst>
                <a:ext uri="{FF2B5EF4-FFF2-40B4-BE49-F238E27FC236}">
                  <a16:creationId xmlns:a16="http://schemas.microsoft.com/office/drawing/2014/main" id="{1BD6F311-B44E-5EDD-E7C0-5D01914A9514}"/>
                </a:ext>
              </a:extLst>
            </p:cNvPr>
            <p:cNvGrpSpPr/>
            <p:nvPr/>
          </p:nvGrpSpPr>
          <p:grpSpPr>
            <a:xfrm rot="16200000">
              <a:off x="5284111" y="-5071620"/>
              <a:ext cx="1761142" cy="11904382"/>
              <a:chOff x="-55317" y="-38100"/>
              <a:chExt cx="142564" cy="2612759"/>
            </a:xfrm>
          </p:grpSpPr>
          <p:sp>
            <p:nvSpPr>
              <p:cNvPr id="39" name="Freeform 6">
                <a:extLst>
                  <a:ext uri="{FF2B5EF4-FFF2-40B4-BE49-F238E27FC236}">
                    <a16:creationId xmlns:a16="http://schemas.microsoft.com/office/drawing/2014/main" id="{F930368F-F820-F2AB-3575-F501F546AB94}"/>
                  </a:ext>
                </a:extLst>
              </p:cNvPr>
              <p:cNvSpPr/>
              <p:nvPr/>
            </p:nvSpPr>
            <p:spPr>
              <a:xfrm>
                <a:off x="-55317" y="0"/>
                <a:ext cx="142564" cy="2574659"/>
              </a:xfrm>
              <a:custGeom>
                <a:avLst/>
                <a:gdLst/>
                <a:ahLst/>
                <a:cxnLst/>
                <a:rect l="l" t="t" r="r" b="b"/>
                <a:pathLst>
                  <a:path w="87246" h="2574659">
                    <a:moveTo>
                      <a:pt x="0" y="0"/>
                    </a:moveTo>
                    <a:lnTo>
                      <a:pt x="87246" y="0"/>
                    </a:lnTo>
                    <a:lnTo>
                      <a:pt x="87246" y="2574659"/>
                    </a:lnTo>
                    <a:lnTo>
                      <a:pt x="0" y="2574659"/>
                    </a:lnTo>
                    <a:close/>
                  </a:path>
                </a:pathLst>
              </a:custGeom>
              <a:solidFill>
                <a:srgbClr val="FFC2CA"/>
              </a:solidFill>
            </p:spPr>
            <p:txBody>
              <a:bodyPr/>
              <a:lstStyle/>
              <a:p>
                <a:endParaRPr lang="en-US"/>
              </a:p>
            </p:txBody>
          </p:sp>
          <p:sp>
            <p:nvSpPr>
              <p:cNvPr id="40" name="TextBox 7">
                <a:extLst>
                  <a:ext uri="{FF2B5EF4-FFF2-40B4-BE49-F238E27FC236}">
                    <a16:creationId xmlns:a16="http://schemas.microsoft.com/office/drawing/2014/main" id="{196DE905-B510-5083-ED5F-66EC97B56465}"/>
                  </a:ext>
                </a:extLst>
              </p:cNvPr>
              <p:cNvSpPr txBox="1"/>
              <p:nvPr/>
            </p:nvSpPr>
            <p:spPr>
              <a:xfrm>
                <a:off x="0" y="-38100"/>
                <a:ext cx="87246" cy="2612759"/>
              </a:xfrm>
              <a:prstGeom prst="rect">
                <a:avLst/>
              </a:prstGeom>
            </p:spPr>
            <p:txBody>
              <a:bodyPr lIns="50800" tIns="50800" rIns="50800" bIns="50800" rtlCol="0" anchor="ctr"/>
              <a:lstStyle/>
              <a:p>
                <a:pPr algn="ctr">
                  <a:lnSpc>
                    <a:spcPts val="2659"/>
                  </a:lnSpc>
                  <a:spcBef>
                    <a:spcPct val="0"/>
                  </a:spcBef>
                </a:pPr>
                <a:endParaRPr/>
              </a:p>
            </p:txBody>
          </p:sp>
        </p:grpSp>
        <p:grpSp>
          <p:nvGrpSpPr>
            <p:cNvPr id="4" name="Group 8">
              <a:extLst>
                <a:ext uri="{FF2B5EF4-FFF2-40B4-BE49-F238E27FC236}">
                  <a16:creationId xmlns:a16="http://schemas.microsoft.com/office/drawing/2014/main" id="{4409A396-41F5-10CC-BDF0-5408D16B168A}"/>
                </a:ext>
              </a:extLst>
            </p:cNvPr>
            <p:cNvGrpSpPr/>
            <p:nvPr/>
          </p:nvGrpSpPr>
          <p:grpSpPr>
            <a:xfrm>
              <a:off x="0" y="13"/>
              <a:ext cx="397513" cy="15803349"/>
              <a:chOff x="0" y="0"/>
              <a:chExt cx="87246" cy="1279273"/>
            </a:xfrm>
          </p:grpSpPr>
          <p:sp>
            <p:nvSpPr>
              <p:cNvPr id="37" name="Freeform 9">
                <a:extLst>
                  <a:ext uri="{FF2B5EF4-FFF2-40B4-BE49-F238E27FC236}">
                    <a16:creationId xmlns:a16="http://schemas.microsoft.com/office/drawing/2014/main" id="{3580EB6A-3A60-48EC-F93D-2899D3CBD799}"/>
                  </a:ext>
                </a:extLst>
              </p:cNvPr>
              <p:cNvSpPr/>
              <p:nvPr/>
            </p:nvSpPr>
            <p:spPr>
              <a:xfrm>
                <a:off x="0" y="0"/>
                <a:ext cx="87246" cy="1279273"/>
              </a:xfrm>
              <a:custGeom>
                <a:avLst/>
                <a:gdLst/>
                <a:ahLst/>
                <a:cxnLst/>
                <a:rect l="l" t="t" r="r" b="b"/>
                <a:pathLst>
                  <a:path w="87246" h="1279273">
                    <a:moveTo>
                      <a:pt x="0" y="0"/>
                    </a:moveTo>
                    <a:lnTo>
                      <a:pt x="87246" y="0"/>
                    </a:lnTo>
                    <a:lnTo>
                      <a:pt x="87246" y="1279273"/>
                    </a:lnTo>
                    <a:lnTo>
                      <a:pt x="0" y="1279273"/>
                    </a:lnTo>
                    <a:close/>
                  </a:path>
                </a:pathLst>
              </a:custGeom>
              <a:solidFill>
                <a:srgbClr val="FFC2CA"/>
              </a:solidFill>
            </p:spPr>
            <p:txBody>
              <a:bodyPr/>
              <a:lstStyle/>
              <a:p>
                <a:endParaRPr lang="en-US"/>
              </a:p>
            </p:txBody>
          </p:sp>
          <p:sp>
            <p:nvSpPr>
              <p:cNvPr id="38" name="TextBox 10">
                <a:extLst>
                  <a:ext uri="{FF2B5EF4-FFF2-40B4-BE49-F238E27FC236}">
                    <a16:creationId xmlns:a16="http://schemas.microsoft.com/office/drawing/2014/main" id="{FCC46C74-F1D3-A90A-3144-DDF013CEE3AB}"/>
                  </a:ext>
                </a:extLst>
              </p:cNvPr>
              <p:cNvSpPr txBox="1"/>
              <p:nvPr/>
            </p:nvSpPr>
            <p:spPr>
              <a:xfrm>
                <a:off x="0" y="-38100"/>
                <a:ext cx="87246" cy="1317373"/>
              </a:xfrm>
              <a:prstGeom prst="rect">
                <a:avLst/>
              </a:prstGeom>
            </p:spPr>
            <p:txBody>
              <a:bodyPr lIns="50800" tIns="50800" rIns="50800" bIns="50800" rtlCol="0" anchor="ctr"/>
              <a:lstStyle/>
              <a:p>
                <a:pPr algn="ctr">
                  <a:lnSpc>
                    <a:spcPts val="2659"/>
                  </a:lnSpc>
                  <a:spcBef>
                    <a:spcPct val="0"/>
                  </a:spcBef>
                </a:pPr>
                <a:endParaRPr/>
              </a:p>
            </p:txBody>
          </p:sp>
        </p:grpSp>
        <p:grpSp>
          <p:nvGrpSpPr>
            <p:cNvPr id="5" name="Group 11">
              <a:extLst>
                <a:ext uri="{FF2B5EF4-FFF2-40B4-BE49-F238E27FC236}">
                  <a16:creationId xmlns:a16="http://schemas.microsoft.com/office/drawing/2014/main" id="{72E278CC-3E68-9386-7B00-A9EAA41183E9}"/>
                </a:ext>
              </a:extLst>
            </p:cNvPr>
            <p:cNvGrpSpPr/>
            <p:nvPr/>
          </p:nvGrpSpPr>
          <p:grpSpPr>
            <a:xfrm>
              <a:off x="0" y="15102118"/>
              <a:ext cx="397513" cy="18444932"/>
              <a:chOff x="0" y="-38100"/>
              <a:chExt cx="87246" cy="1493108"/>
            </a:xfrm>
          </p:grpSpPr>
          <p:sp>
            <p:nvSpPr>
              <p:cNvPr id="35" name="Freeform 12">
                <a:extLst>
                  <a:ext uri="{FF2B5EF4-FFF2-40B4-BE49-F238E27FC236}">
                    <a16:creationId xmlns:a16="http://schemas.microsoft.com/office/drawing/2014/main" id="{58181D9A-CC8F-11FE-569E-F2C7F49BD77D}"/>
                  </a:ext>
                </a:extLst>
              </p:cNvPr>
              <p:cNvSpPr/>
              <p:nvPr/>
            </p:nvSpPr>
            <p:spPr>
              <a:xfrm>
                <a:off x="0" y="0"/>
                <a:ext cx="87246" cy="1448291"/>
              </a:xfrm>
              <a:custGeom>
                <a:avLst/>
                <a:gdLst/>
                <a:ahLst/>
                <a:cxnLst/>
                <a:rect l="l" t="t" r="r" b="b"/>
                <a:pathLst>
                  <a:path w="87246" h="1455008">
                    <a:moveTo>
                      <a:pt x="0" y="0"/>
                    </a:moveTo>
                    <a:lnTo>
                      <a:pt x="87246" y="0"/>
                    </a:lnTo>
                    <a:lnTo>
                      <a:pt x="87246" y="1455008"/>
                    </a:lnTo>
                    <a:lnTo>
                      <a:pt x="0" y="1455008"/>
                    </a:lnTo>
                    <a:close/>
                  </a:path>
                </a:pathLst>
              </a:custGeom>
              <a:solidFill>
                <a:srgbClr val="F9ECB8"/>
              </a:solidFill>
            </p:spPr>
            <p:txBody>
              <a:bodyPr/>
              <a:lstStyle/>
              <a:p>
                <a:endParaRPr lang="en-US"/>
              </a:p>
            </p:txBody>
          </p:sp>
          <p:sp>
            <p:nvSpPr>
              <p:cNvPr id="36" name="TextBox 13">
                <a:extLst>
                  <a:ext uri="{FF2B5EF4-FFF2-40B4-BE49-F238E27FC236}">
                    <a16:creationId xmlns:a16="http://schemas.microsoft.com/office/drawing/2014/main" id="{212FBD32-6114-2194-E041-FE9B0E89196F}"/>
                  </a:ext>
                </a:extLst>
              </p:cNvPr>
              <p:cNvSpPr txBox="1"/>
              <p:nvPr/>
            </p:nvSpPr>
            <p:spPr>
              <a:xfrm>
                <a:off x="0" y="-38100"/>
                <a:ext cx="87246" cy="1493108"/>
              </a:xfrm>
              <a:prstGeom prst="rect">
                <a:avLst/>
              </a:prstGeom>
            </p:spPr>
            <p:txBody>
              <a:bodyPr lIns="50800" tIns="50800" rIns="50800" bIns="50800" rtlCol="0" anchor="ctr"/>
              <a:lstStyle/>
              <a:p>
                <a:pPr algn="ctr">
                  <a:lnSpc>
                    <a:spcPts val="2659"/>
                  </a:lnSpc>
                  <a:spcBef>
                    <a:spcPct val="0"/>
                  </a:spcBef>
                </a:pPr>
                <a:endParaRPr/>
              </a:p>
            </p:txBody>
          </p:sp>
        </p:grpSp>
        <p:grpSp>
          <p:nvGrpSpPr>
            <p:cNvPr id="6" name="Group 14">
              <a:extLst>
                <a:ext uri="{FF2B5EF4-FFF2-40B4-BE49-F238E27FC236}">
                  <a16:creationId xmlns:a16="http://schemas.microsoft.com/office/drawing/2014/main" id="{486A5A97-C3AD-5559-D6D2-4B62E54A99BE}"/>
                </a:ext>
              </a:extLst>
            </p:cNvPr>
            <p:cNvGrpSpPr/>
            <p:nvPr/>
          </p:nvGrpSpPr>
          <p:grpSpPr>
            <a:xfrm rot="16200000">
              <a:off x="16063875" y="-4120583"/>
              <a:ext cx="1761129" cy="10002322"/>
              <a:chOff x="-55317" y="-38100"/>
              <a:chExt cx="142563" cy="2195297"/>
            </a:xfrm>
          </p:grpSpPr>
          <p:sp>
            <p:nvSpPr>
              <p:cNvPr id="33" name="Freeform 15">
                <a:extLst>
                  <a:ext uri="{FF2B5EF4-FFF2-40B4-BE49-F238E27FC236}">
                    <a16:creationId xmlns:a16="http://schemas.microsoft.com/office/drawing/2014/main" id="{1F9050A9-7FB4-9217-F2BE-3ACE727EEBDD}"/>
                  </a:ext>
                </a:extLst>
              </p:cNvPr>
              <p:cNvSpPr/>
              <p:nvPr/>
            </p:nvSpPr>
            <p:spPr>
              <a:xfrm>
                <a:off x="-55317" y="0"/>
                <a:ext cx="142563" cy="2157197"/>
              </a:xfrm>
              <a:custGeom>
                <a:avLst/>
                <a:gdLst/>
                <a:ahLst/>
                <a:cxnLst/>
                <a:rect l="l" t="t" r="r" b="b"/>
                <a:pathLst>
                  <a:path w="87246" h="2157197">
                    <a:moveTo>
                      <a:pt x="0" y="0"/>
                    </a:moveTo>
                    <a:lnTo>
                      <a:pt x="87246" y="0"/>
                    </a:lnTo>
                    <a:lnTo>
                      <a:pt x="87246" y="2157197"/>
                    </a:lnTo>
                    <a:lnTo>
                      <a:pt x="0" y="2157197"/>
                    </a:lnTo>
                    <a:close/>
                  </a:path>
                </a:pathLst>
              </a:custGeom>
              <a:solidFill>
                <a:srgbClr val="BCAAD0"/>
              </a:solidFill>
            </p:spPr>
            <p:txBody>
              <a:bodyPr/>
              <a:lstStyle/>
              <a:p>
                <a:endParaRPr lang="en-US"/>
              </a:p>
            </p:txBody>
          </p:sp>
          <p:sp>
            <p:nvSpPr>
              <p:cNvPr id="34" name="TextBox 16">
                <a:extLst>
                  <a:ext uri="{FF2B5EF4-FFF2-40B4-BE49-F238E27FC236}">
                    <a16:creationId xmlns:a16="http://schemas.microsoft.com/office/drawing/2014/main" id="{98908D33-54FA-6D64-B8FF-DA5CBB3167B2}"/>
                  </a:ext>
                </a:extLst>
              </p:cNvPr>
              <p:cNvSpPr txBox="1"/>
              <p:nvPr/>
            </p:nvSpPr>
            <p:spPr>
              <a:xfrm>
                <a:off x="0" y="-38100"/>
                <a:ext cx="87246" cy="2195297"/>
              </a:xfrm>
              <a:prstGeom prst="rect">
                <a:avLst/>
              </a:prstGeom>
            </p:spPr>
            <p:txBody>
              <a:bodyPr lIns="50800" tIns="50800" rIns="50800" bIns="50800" rtlCol="0" anchor="ctr"/>
              <a:lstStyle/>
              <a:p>
                <a:pPr algn="ctr">
                  <a:lnSpc>
                    <a:spcPts val="2659"/>
                  </a:lnSpc>
                  <a:spcBef>
                    <a:spcPct val="0"/>
                  </a:spcBef>
                </a:pPr>
                <a:endParaRPr/>
              </a:p>
            </p:txBody>
          </p:sp>
        </p:grpSp>
        <p:grpSp>
          <p:nvGrpSpPr>
            <p:cNvPr id="7" name="Group 6">
              <a:extLst>
                <a:ext uri="{FF2B5EF4-FFF2-40B4-BE49-F238E27FC236}">
                  <a16:creationId xmlns:a16="http://schemas.microsoft.com/office/drawing/2014/main" id="{C0F8CC44-4645-C604-487A-E67D1C57061B}"/>
                </a:ext>
              </a:extLst>
            </p:cNvPr>
            <p:cNvGrpSpPr/>
            <p:nvPr/>
          </p:nvGrpSpPr>
          <p:grpSpPr>
            <a:xfrm>
              <a:off x="21548087" y="-470651"/>
              <a:ext cx="397513" cy="10271963"/>
              <a:chOff x="0" y="-38100"/>
              <a:chExt cx="87246" cy="831510"/>
            </a:xfrm>
          </p:grpSpPr>
          <p:sp>
            <p:nvSpPr>
              <p:cNvPr id="31" name="Freeform 18">
                <a:extLst>
                  <a:ext uri="{FF2B5EF4-FFF2-40B4-BE49-F238E27FC236}">
                    <a16:creationId xmlns:a16="http://schemas.microsoft.com/office/drawing/2014/main" id="{22D3693E-7225-7861-2E02-5C4209F6DBE3}"/>
                  </a:ext>
                </a:extLst>
              </p:cNvPr>
              <p:cNvSpPr/>
              <p:nvPr/>
            </p:nvSpPr>
            <p:spPr>
              <a:xfrm>
                <a:off x="0" y="0"/>
                <a:ext cx="87246" cy="793410"/>
              </a:xfrm>
              <a:custGeom>
                <a:avLst/>
                <a:gdLst/>
                <a:ahLst/>
                <a:cxnLst/>
                <a:rect l="l" t="t" r="r" b="b"/>
                <a:pathLst>
                  <a:path w="87246" h="793410">
                    <a:moveTo>
                      <a:pt x="0" y="0"/>
                    </a:moveTo>
                    <a:lnTo>
                      <a:pt x="87246" y="0"/>
                    </a:lnTo>
                    <a:lnTo>
                      <a:pt x="87246" y="793410"/>
                    </a:lnTo>
                    <a:lnTo>
                      <a:pt x="0" y="793410"/>
                    </a:lnTo>
                    <a:close/>
                  </a:path>
                </a:pathLst>
              </a:custGeom>
              <a:solidFill>
                <a:srgbClr val="BCAAD0"/>
              </a:solidFill>
            </p:spPr>
            <p:txBody>
              <a:bodyPr/>
              <a:lstStyle/>
              <a:p>
                <a:endParaRPr lang="en-US"/>
              </a:p>
            </p:txBody>
          </p:sp>
          <p:sp>
            <p:nvSpPr>
              <p:cNvPr id="32" name="TextBox 19">
                <a:extLst>
                  <a:ext uri="{FF2B5EF4-FFF2-40B4-BE49-F238E27FC236}">
                    <a16:creationId xmlns:a16="http://schemas.microsoft.com/office/drawing/2014/main" id="{962B93FD-EF52-9FF8-9A6C-17D09B50E598}"/>
                  </a:ext>
                </a:extLst>
              </p:cNvPr>
              <p:cNvSpPr txBox="1"/>
              <p:nvPr/>
            </p:nvSpPr>
            <p:spPr>
              <a:xfrm>
                <a:off x="0" y="-38100"/>
                <a:ext cx="87246" cy="831510"/>
              </a:xfrm>
              <a:prstGeom prst="rect">
                <a:avLst/>
              </a:prstGeom>
            </p:spPr>
            <p:txBody>
              <a:bodyPr lIns="50800" tIns="50800" rIns="50800" bIns="50800" rtlCol="0" anchor="ctr"/>
              <a:lstStyle/>
              <a:p>
                <a:pPr algn="ctr">
                  <a:lnSpc>
                    <a:spcPts val="2659"/>
                  </a:lnSpc>
                  <a:spcBef>
                    <a:spcPct val="0"/>
                  </a:spcBef>
                </a:pPr>
                <a:endParaRPr/>
              </a:p>
            </p:txBody>
          </p:sp>
        </p:grpSp>
        <p:grpSp>
          <p:nvGrpSpPr>
            <p:cNvPr id="8" name="Group 20">
              <a:extLst>
                <a:ext uri="{FF2B5EF4-FFF2-40B4-BE49-F238E27FC236}">
                  <a16:creationId xmlns:a16="http://schemas.microsoft.com/office/drawing/2014/main" id="{675CBF99-B0AD-2C26-4F7C-FD8F99B89A8A}"/>
                </a:ext>
              </a:extLst>
            </p:cNvPr>
            <p:cNvGrpSpPr/>
            <p:nvPr/>
          </p:nvGrpSpPr>
          <p:grpSpPr>
            <a:xfrm rot="16200000">
              <a:off x="20792591" y="32515182"/>
              <a:ext cx="1077779" cy="830726"/>
              <a:chOff x="0" y="0"/>
              <a:chExt cx="87246" cy="182327"/>
            </a:xfrm>
          </p:grpSpPr>
          <p:sp>
            <p:nvSpPr>
              <p:cNvPr id="29" name="Freeform 21">
                <a:extLst>
                  <a:ext uri="{FF2B5EF4-FFF2-40B4-BE49-F238E27FC236}">
                    <a16:creationId xmlns:a16="http://schemas.microsoft.com/office/drawing/2014/main" id="{0FB614EE-84E1-2CDD-54EA-64E6C01D7708}"/>
                  </a:ext>
                </a:extLst>
              </p:cNvPr>
              <p:cNvSpPr/>
              <p:nvPr/>
            </p:nvSpPr>
            <p:spPr>
              <a:xfrm>
                <a:off x="0" y="0"/>
                <a:ext cx="87246" cy="182327"/>
              </a:xfrm>
              <a:custGeom>
                <a:avLst/>
                <a:gdLst/>
                <a:ahLst/>
                <a:cxnLst/>
                <a:rect l="l" t="t" r="r" b="b"/>
                <a:pathLst>
                  <a:path w="87246" h="182327">
                    <a:moveTo>
                      <a:pt x="0" y="0"/>
                    </a:moveTo>
                    <a:lnTo>
                      <a:pt x="87246" y="0"/>
                    </a:lnTo>
                    <a:lnTo>
                      <a:pt x="87246" y="182327"/>
                    </a:lnTo>
                    <a:lnTo>
                      <a:pt x="0" y="182327"/>
                    </a:lnTo>
                    <a:close/>
                  </a:path>
                </a:pathLst>
              </a:custGeom>
              <a:solidFill>
                <a:srgbClr val="A3FBE5"/>
              </a:solidFill>
            </p:spPr>
            <p:txBody>
              <a:bodyPr/>
              <a:lstStyle/>
              <a:p>
                <a:endParaRPr lang="en-US"/>
              </a:p>
            </p:txBody>
          </p:sp>
          <p:sp>
            <p:nvSpPr>
              <p:cNvPr id="30" name="TextBox 22">
                <a:extLst>
                  <a:ext uri="{FF2B5EF4-FFF2-40B4-BE49-F238E27FC236}">
                    <a16:creationId xmlns:a16="http://schemas.microsoft.com/office/drawing/2014/main" id="{B12B9B27-39E0-7771-5D15-F7C66DC821B5}"/>
                  </a:ext>
                </a:extLst>
              </p:cNvPr>
              <p:cNvSpPr txBox="1"/>
              <p:nvPr/>
            </p:nvSpPr>
            <p:spPr>
              <a:xfrm>
                <a:off x="0" y="-38100"/>
                <a:ext cx="87246" cy="220427"/>
              </a:xfrm>
              <a:prstGeom prst="rect">
                <a:avLst/>
              </a:prstGeom>
            </p:spPr>
            <p:txBody>
              <a:bodyPr lIns="50800" tIns="50800" rIns="50800" bIns="50800" rtlCol="0" anchor="ctr"/>
              <a:lstStyle/>
              <a:p>
                <a:pPr algn="ctr">
                  <a:lnSpc>
                    <a:spcPts val="2659"/>
                  </a:lnSpc>
                  <a:spcBef>
                    <a:spcPct val="0"/>
                  </a:spcBef>
                </a:pPr>
                <a:endParaRPr/>
              </a:p>
            </p:txBody>
          </p:sp>
        </p:grpSp>
        <p:grpSp>
          <p:nvGrpSpPr>
            <p:cNvPr id="23" name="Group 23">
              <a:extLst>
                <a:ext uri="{FF2B5EF4-FFF2-40B4-BE49-F238E27FC236}">
                  <a16:creationId xmlns:a16="http://schemas.microsoft.com/office/drawing/2014/main" id="{6D584C82-0742-AA73-7C4A-79F54D8BAB7F}"/>
                </a:ext>
              </a:extLst>
            </p:cNvPr>
            <p:cNvGrpSpPr/>
            <p:nvPr/>
          </p:nvGrpSpPr>
          <p:grpSpPr>
            <a:xfrm rot="16200000">
              <a:off x="1624452" y="30965962"/>
              <a:ext cx="1077779" cy="3929168"/>
              <a:chOff x="0" y="0"/>
              <a:chExt cx="87246" cy="862369"/>
            </a:xfrm>
          </p:grpSpPr>
          <p:sp>
            <p:nvSpPr>
              <p:cNvPr id="27" name="Freeform 24">
                <a:extLst>
                  <a:ext uri="{FF2B5EF4-FFF2-40B4-BE49-F238E27FC236}">
                    <a16:creationId xmlns:a16="http://schemas.microsoft.com/office/drawing/2014/main" id="{2A9CF686-4444-B5BC-1CCC-02E3C3DD8C2C}"/>
                  </a:ext>
                </a:extLst>
              </p:cNvPr>
              <p:cNvSpPr/>
              <p:nvPr/>
            </p:nvSpPr>
            <p:spPr>
              <a:xfrm>
                <a:off x="0" y="0"/>
                <a:ext cx="87246" cy="862369"/>
              </a:xfrm>
              <a:custGeom>
                <a:avLst/>
                <a:gdLst/>
                <a:ahLst/>
                <a:cxnLst/>
                <a:rect l="l" t="t" r="r" b="b"/>
                <a:pathLst>
                  <a:path w="87246" h="862369">
                    <a:moveTo>
                      <a:pt x="0" y="0"/>
                    </a:moveTo>
                    <a:lnTo>
                      <a:pt x="87246" y="0"/>
                    </a:lnTo>
                    <a:lnTo>
                      <a:pt x="87246" y="862369"/>
                    </a:lnTo>
                    <a:lnTo>
                      <a:pt x="0" y="862369"/>
                    </a:lnTo>
                    <a:close/>
                  </a:path>
                </a:pathLst>
              </a:custGeom>
              <a:solidFill>
                <a:srgbClr val="F9ECB8"/>
              </a:solidFill>
            </p:spPr>
            <p:txBody>
              <a:bodyPr/>
              <a:lstStyle/>
              <a:p>
                <a:endParaRPr lang="en-US"/>
              </a:p>
            </p:txBody>
          </p:sp>
          <p:sp>
            <p:nvSpPr>
              <p:cNvPr id="28" name="TextBox 25">
                <a:extLst>
                  <a:ext uri="{FF2B5EF4-FFF2-40B4-BE49-F238E27FC236}">
                    <a16:creationId xmlns:a16="http://schemas.microsoft.com/office/drawing/2014/main" id="{4BC93548-AD41-C3F6-E86A-E4987DEEA903}"/>
                  </a:ext>
                </a:extLst>
              </p:cNvPr>
              <p:cNvSpPr txBox="1"/>
              <p:nvPr/>
            </p:nvSpPr>
            <p:spPr>
              <a:xfrm>
                <a:off x="0" y="-38100"/>
                <a:ext cx="87246" cy="900469"/>
              </a:xfrm>
              <a:prstGeom prst="rect">
                <a:avLst/>
              </a:prstGeom>
            </p:spPr>
            <p:txBody>
              <a:bodyPr lIns="50800" tIns="50800" rIns="50800" bIns="50800" rtlCol="0" anchor="ctr"/>
              <a:lstStyle/>
              <a:p>
                <a:pPr algn="ctr">
                  <a:lnSpc>
                    <a:spcPts val="2659"/>
                  </a:lnSpc>
                  <a:spcBef>
                    <a:spcPct val="0"/>
                  </a:spcBef>
                </a:pPr>
                <a:endParaRPr/>
              </a:p>
            </p:txBody>
          </p:sp>
        </p:grpSp>
        <p:grpSp>
          <p:nvGrpSpPr>
            <p:cNvPr id="24" name="Group 26">
              <a:extLst>
                <a:ext uri="{FF2B5EF4-FFF2-40B4-BE49-F238E27FC236}">
                  <a16:creationId xmlns:a16="http://schemas.microsoft.com/office/drawing/2014/main" id="{399D503D-8EC9-A134-D7A8-89E2F90411F1}"/>
                </a:ext>
              </a:extLst>
            </p:cNvPr>
            <p:cNvGrpSpPr/>
            <p:nvPr/>
          </p:nvGrpSpPr>
          <p:grpSpPr>
            <a:xfrm rot="16200000">
              <a:off x="11856134" y="24343416"/>
              <a:ext cx="1077779" cy="17174267"/>
              <a:chOff x="0" y="-38100"/>
              <a:chExt cx="87246" cy="3769386"/>
            </a:xfrm>
          </p:grpSpPr>
          <p:sp>
            <p:nvSpPr>
              <p:cNvPr id="25" name="Freeform 27">
                <a:extLst>
                  <a:ext uri="{FF2B5EF4-FFF2-40B4-BE49-F238E27FC236}">
                    <a16:creationId xmlns:a16="http://schemas.microsoft.com/office/drawing/2014/main" id="{5A73BA1C-C409-C238-DE5B-14E224C6B571}"/>
                  </a:ext>
                </a:extLst>
              </p:cNvPr>
              <p:cNvSpPr/>
              <p:nvPr/>
            </p:nvSpPr>
            <p:spPr>
              <a:xfrm>
                <a:off x="0" y="0"/>
                <a:ext cx="87246" cy="3731286"/>
              </a:xfrm>
              <a:custGeom>
                <a:avLst/>
                <a:gdLst/>
                <a:ahLst/>
                <a:cxnLst/>
                <a:rect l="l" t="t" r="r" b="b"/>
                <a:pathLst>
                  <a:path w="87246" h="3731286">
                    <a:moveTo>
                      <a:pt x="0" y="0"/>
                    </a:moveTo>
                    <a:lnTo>
                      <a:pt x="87246" y="0"/>
                    </a:lnTo>
                    <a:lnTo>
                      <a:pt x="87246" y="3731286"/>
                    </a:lnTo>
                    <a:lnTo>
                      <a:pt x="0" y="3731286"/>
                    </a:lnTo>
                    <a:close/>
                  </a:path>
                </a:pathLst>
              </a:custGeom>
              <a:solidFill>
                <a:srgbClr val="BCAAD0"/>
              </a:solidFill>
            </p:spPr>
            <p:txBody>
              <a:bodyPr/>
              <a:lstStyle/>
              <a:p>
                <a:endParaRPr lang="en-US"/>
              </a:p>
            </p:txBody>
          </p:sp>
          <p:sp>
            <p:nvSpPr>
              <p:cNvPr id="26" name="TextBox 28">
                <a:extLst>
                  <a:ext uri="{FF2B5EF4-FFF2-40B4-BE49-F238E27FC236}">
                    <a16:creationId xmlns:a16="http://schemas.microsoft.com/office/drawing/2014/main" id="{9B50C2B0-FB57-CB12-C8E8-A53DAE5C4F99}"/>
                  </a:ext>
                </a:extLst>
              </p:cNvPr>
              <p:cNvSpPr txBox="1"/>
              <p:nvPr/>
            </p:nvSpPr>
            <p:spPr>
              <a:xfrm>
                <a:off x="0" y="-38100"/>
                <a:ext cx="87246" cy="3769386"/>
              </a:xfrm>
              <a:prstGeom prst="rect">
                <a:avLst/>
              </a:prstGeom>
            </p:spPr>
            <p:txBody>
              <a:bodyPr lIns="50800" tIns="50800" rIns="50800" bIns="50800" rtlCol="0" anchor="ctr"/>
              <a:lstStyle/>
              <a:p>
                <a:pPr algn="ctr">
                  <a:lnSpc>
                    <a:spcPts val="2659"/>
                  </a:lnSpc>
                  <a:spcBef>
                    <a:spcPct val="0"/>
                  </a:spcBef>
                </a:pPr>
                <a:endParaRPr/>
              </a:p>
            </p:txBody>
          </p:sp>
        </p:grpSp>
      </p:grpSp>
      <p:grpSp>
        <p:nvGrpSpPr>
          <p:cNvPr id="16" name="Group 15">
            <a:extLst>
              <a:ext uri="{FF2B5EF4-FFF2-40B4-BE49-F238E27FC236}">
                <a16:creationId xmlns:a16="http://schemas.microsoft.com/office/drawing/2014/main" id="{DB8F03C9-C6A5-7B10-5C9F-E76B081E8D10}"/>
              </a:ext>
            </a:extLst>
          </p:cNvPr>
          <p:cNvGrpSpPr/>
          <p:nvPr userDrawn="1"/>
        </p:nvGrpSpPr>
        <p:grpSpPr>
          <a:xfrm>
            <a:off x="0" y="32469568"/>
            <a:ext cx="21945600" cy="725319"/>
            <a:chOff x="0" y="6706892"/>
            <a:chExt cx="9144000" cy="151108"/>
          </a:xfrm>
          <a:noFill/>
        </p:grpSpPr>
        <p:sp>
          <p:nvSpPr>
            <p:cNvPr id="17" name="Rectangle 16">
              <a:extLst>
                <a:ext uri="{FF2B5EF4-FFF2-40B4-BE49-F238E27FC236}">
                  <a16:creationId xmlns:a16="http://schemas.microsoft.com/office/drawing/2014/main" id="{584BA407-A8DC-07B0-30FC-421FBFDF7C7C}"/>
                </a:ext>
              </a:extLst>
            </p:cNvPr>
            <p:cNvSpPr/>
            <p:nvPr userDrawn="1"/>
          </p:nvSpPr>
          <p:spPr>
            <a:xfrm>
              <a:off x="0" y="6706892"/>
              <a:ext cx="9144000" cy="15110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810"/>
            </a:p>
          </p:txBody>
        </p:sp>
        <p:sp>
          <p:nvSpPr>
            <p:cNvPr id="18" name="TextBox 10">
              <a:extLst>
                <a:ext uri="{FF2B5EF4-FFF2-40B4-BE49-F238E27FC236}">
                  <a16:creationId xmlns:a16="http://schemas.microsoft.com/office/drawing/2014/main" id="{84191729-70BA-4C73-89B5-AA576BA43B42}"/>
                </a:ext>
              </a:extLst>
            </p:cNvPr>
            <p:cNvSpPr txBox="1">
              <a:spLocks noChangeArrowheads="1"/>
            </p:cNvSpPr>
            <p:nvPr userDrawn="1"/>
          </p:nvSpPr>
          <p:spPr bwMode="auto">
            <a:xfrm>
              <a:off x="7135588" y="6765309"/>
              <a:ext cx="1447800" cy="5386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r>
                <a:rPr lang="en-US" altLang="en-US" sz="1680" dirty="0">
                  <a:solidFill>
                    <a:schemeClr val="tx1"/>
                  </a:solidFill>
                </a:rPr>
                <a:t>www.iita.org   I   www.cgiar.org </a:t>
              </a:r>
            </a:p>
          </p:txBody>
        </p:sp>
        <p:pic>
          <p:nvPicPr>
            <p:cNvPr id="19" name="Picture 18">
              <a:extLst>
                <a:ext uri="{FF2B5EF4-FFF2-40B4-BE49-F238E27FC236}">
                  <a16:creationId xmlns:a16="http://schemas.microsoft.com/office/drawing/2014/main" id="{4726EF5F-9D5E-34B9-FBE5-6323F574800F}"/>
                </a:ext>
              </a:extLst>
            </p:cNvPr>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3510138" y="6730119"/>
              <a:ext cx="613833" cy="11008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sp>
          <p:nvSpPr>
            <p:cNvPr id="20" name="Rectangle 19">
              <a:extLst>
                <a:ext uri="{FF2B5EF4-FFF2-40B4-BE49-F238E27FC236}">
                  <a16:creationId xmlns:a16="http://schemas.microsoft.com/office/drawing/2014/main" id="{A307AD17-9E6C-E14A-7731-412402D18CA9}"/>
                </a:ext>
              </a:extLst>
            </p:cNvPr>
            <p:cNvSpPr/>
            <p:nvPr userDrawn="1"/>
          </p:nvSpPr>
          <p:spPr>
            <a:xfrm>
              <a:off x="4127154" y="6766328"/>
              <a:ext cx="2462159" cy="80791"/>
            </a:xfrm>
            <a:prstGeom prst="rect">
              <a:avLst/>
            </a:prstGeom>
            <a:grpFill/>
          </p:spPr>
          <p:txBody>
            <a:bodyPr wrap="none">
              <a:spAutoFit/>
            </a:bodyPr>
            <a:lstStyle/>
            <a:p>
              <a:r>
                <a:rPr lang="en-GB" sz="2880" baseline="30000" dirty="0">
                  <a:solidFill>
                    <a:schemeClr val="tx1"/>
                  </a:solidFill>
                  <a:latin typeface="Arial" panose="020B0604020202020204" pitchFamily="34" charset="0"/>
                </a:rPr>
                <a:t>IITA is a member of the CGIAR System Organization</a:t>
              </a:r>
            </a:p>
          </p:txBody>
        </p:sp>
        <p:sp>
          <p:nvSpPr>
            <p:cNvPr id="21" name="Rectangle 20">
              <a:extLst>
                <a:ext uri="{FF2B5EF4-FFF2-40B4-BE49-F238E27FC236}">
                  <a16:creationId xmlns:a16="http://schemas.microsoft.com/office/drawing/2014/main" id="{803DAF7F-64AF-633C-A2A1-77D350BCBC4A}"/>
                </a:ext>
              </a:extLst>
            </p:cNvPr>
            <p:cNvSpPr/>
            <p:nvPr userDrawn="1"/>
          </p:nvSpPr>
          <p:spPr>
            <a:xfrm>
              <a:off x="226170" y="6759508"/>
              <a:ext cx="2420574" cy="80791"/>
            </a:xfrm>
            <a:prstGeom prst="rect">
              <a:avLst/>
            </a:prstGeom>
            <a:grpFill/>
          </p:spPr>
          <p:txBody>
            <a:bodyPr wrap="square">
              <a:spAutoFit/>
            </a:bodyPr>
            <a:lstStyle/>
            <a:p>
              <a:r>
                <a:rPr lang="en-GB" sz="2880" baseline="30000" dirty="0">
                  <a:solidFill>
                    <a:schemeClr val="tx1"/>
                  </a:solidFill>
                  <a:latin typeface="Arial" panose="020B0604020202020204" pitchFamily="34" charset="0"/>
                </a:rPr>
                <a:t>International Institute of Tropical Agriculture (IITA)</a:t>
              </a:r>
            </a:p>
          </p:txBody>
        </p:sp>
      </p:grpSp>
      <p:sp>
        <p:nvSpPr>
          <p:cNvPr id="11" name="Rectangle 10">
            <a:extLst>
              <a:ext uri="{FF2B5EF4-FFF2-40B4-BE49-F238E27FC236}">
                <a16:creationId xmlns:a16="http://schemas.microsoft.com/office/drawing/2014/main" id="{1063D84E-9CA3-BAF4-E948-13CFD6127139}"/>
              </a:ext>
            </a:extLst>
          </p:cNvPr>
          <p:cNvSpPr/>
          <p:nvPr userDrawn="1"/>
        </p:nvSpPr>
        <p:spPr>
          <a:xfrm>
            <a:off x="410265" y="11142"/>
            <a:ext cx="8180842" cy="176112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A picture containing text, clipart&#10;&#10;Description automatically generated">
            <a:extLst>
              <a:ext uri="{FF2B5EF4-FFF2-40B4-BE49-F238E27FC236}">
                <a16:creationId xmlns:a16="http://schemas.microsoft.com/office/drawing/2014/main" id="{E1C84AE1-936C-CD1E-9E37-9AE089BB161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16691" y="368584"/>
            <a:ext cx="4381322" cy="1535381"/>
          </a:xfrm>
          <a:prstGeom prst="rect">
            <a:avLst/>
          </a:prstGeom>
        </p:spPr>
      </p:pic>
      <p:sp>
        <p:nvSpPr>
          <p:cNvPr id="14" name="Rectangle 13">
            <a:extLst>
              <a:ext uri="{FF2B5EF4-FFF2-40B4-BE49-F238E27FC236}">
                <a16:creationId xmlns:a16="http://schemas.microsoft.com/office/drawing/2014/main" id="{30B50E21-DE0F-F72F-BCED-F94AD69C7E48}"/>
              </a:ext>
            </a:extLst>
          </p:cNvPr>
          <p:cNvSpPr/>
          <p:nvPr userDrawn="1"/>
        </p:nvSpPr>
        <p:spPr>
          <a:xfrm>
            <a:off x="19111142" y="217197"/>
            <a:ext cx="2448374" cy="1366435"/>
          </a:xfrm>
          <a:prstGeom prst="rect">
            <a:avLst/>
          </a:prstGeom>
          <a:solidFill>
            <a:schemeClr val="bg1"/>
          </a:solidFill>
          <a:ln w="38100">
            <a:solidFill>
              <a:srgbClr val="E6691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descr="Orange and white text on a white background&#10;&#10;Description automatically generated">
            <a:extLst>
              <a:ext uri="{FF2B5EF4-FFF2-40B4-BE49-F238E27FC236}">
                <a16:creationId xmlns:a16="http://schemas.microsoft.com/office/drawing/2014/main" id="{9B4B27A6-5F79-2F7B-1888-93943D3D31E8}"/>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5616006" y="529096"/>
            <a:ext cx="2683234" cy="1254304"/>
          </a:xfrm>
          <a:prstGeom prst="rect">
            <a:avLst/>
          </a:prstGeom>
        </p:spPr>
      </p:pic>
      <p:sp>
        <p:nvSpPr>
          <p:cNvPr id="45" name="Rectangle 44">
            <a:extLst>
              <a:ext uri="{FF2B5EF4-FFF2-40B4-BE49-F238E27FC236}">
                <a16:creationId xmlns:a16="http://schemas.microsoft.com/office/drawing/2014/main" id="{5E9293B8-FC44-FCD0-6EF6-A356C4B4ABDB}"/>
              </a:ext>
            </a:extLst>
          </p:cNvPr>
          <p:cNvSpPr/>
          <p:nvPr userDrawn="1"/>
        </p:nvSpPr>
        <p:spPr>
          <a:xfrm>
            <a:off x="18564447" y="30387851"/>
            <a:ext cx="2396446" cy="182629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22267173"/>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E5B2D18-7F53-4801-BAB4-2EA9429F781E}" type="datetimeFigureOut">
              <a:rPr lang="en-US" smtClean="0"/>
              <a:t>11/15/24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8F716E-8142-469F-9257-59D497DB7E83}" type="slidenum">
              <a:rPr lang="en-US" smtClean="0"/>
              <a:t>‹#›</a:t>
            </a:fld>
            <a:endParaRPr lang="en-US"/>
          </a:p>
        </p:txBody>
      </p:sp>
    </p:spTree>
    <p:extLst>
      <p:ext uri="{BB962C8B-B14F-4D97-AF65-F5344CB8AC3E}">
        <p14:creationId xmlns:p14="http://schemas.microsoft.com/office/powerpoint/2010/main" val="4232014468"/>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97331" y="8206749"/>
            <a:ext cx="18928080" cy="13693138"/>
          </a:xfrm>
        </p:spPr>
        <p:txBody>
          <a:bodyPr anchor="b"/>
          <a:lstStyle>
            <a:lvl1pPr>
              <a:defRPr sz="14400"/>
            </a:lvl1pPr>
          </a:lstStyle>
          <a:p>
            <a:r>
              <a:rPr lang="en-US"/>
              <a:t>Click to edit Master title style</a:t>
            </a:r>
            <a:endParaRPr lang="en-US" dirty="0"/>
          </a:p>
        </p:txBody>
      </p:sp>
      <p:sp>
        <p:nvSpPr>
          <p:cNvPr id="3" name="Text Placeholder 2"/>
          <p:cNvSpPr>
            <a:spLocks noGrp="1"/>
          </p:cNvSpPr>
          <p:nvPr>
            <p:ph type="body" idx="1"/>
          </p:nvPr>
        </p:nvSpPr>
        <p:spPr>
          <a:xfrm>
            <a:off x="1497331" y="22029429"/>
            <a:ext cx="18928080" cy="7200898"/>
          </a:xfrm>
        </p:spPr>
        <p:txBody>
          <a:bodyPr/>
          <a:lstStyle>
            <a:lvl1pPr marL="0" indent="0">
              <a:buNone/>
              <a:defRPr sz="5760">
                <a:solidFill>
                  <a:schemeClr val="tx1"/>
                </a:solidFill>
              </a:defRPr>
            </a:lvl1pPr>
            <a:lvl2pPr marL="1097280" indent="0">
              <a:buNone/>
              <a:defRPr sz="4800">
                <a:solidFill>
                  <a:schemeClr val="tx1">
                    <a:tint val="75000"/>
                  </a:schemeClr>
                </a:solidFill>
              </a:defRPr>
            </a:lvl2pPr>
            <a:lvl3pPr marL="2194560" indent="0">
              <a:buNone/>
              <a:defRPr sz="4320">
                <a:solidFill>
                  <a:schemeClr val="tx1">
                    <a:tint val="75000"/>
                  </a:schemeClr>
                </a:solidFill>
              </a:defRPr>
            </a:lvl3pPr>
            <a:lvl4pPr marL="3291840" indent="0">
              <a:buNone/>
              <a:defRPr sz="3840">
                <a:solidFill>
                  <a:schemeClr val="tx1">
                    <a:tint val="75000"/>
                  </a:schemeClr>
                </a:solidFill>
              </a:defRPr>
            </a:lvl4pPr>
            <a:lvl5pPr marL="4389120" indent="0">
              <a:buNone/>
              <a:defRPr sz="3840">
                <a:solidFill>
                  <a:schemeClr val="tx1">
                    <a:tint val="75000"/>
                  </a:schemeClr>
                </a:solidFill>
              </a:defRPr>
            </a:lvl5pPr>
            <a:lvl6pPr marL="5486400" indent="0">
              <a:buNone/>
              <a:defRPr sz="3840">
                <a:solidFill>
                  <a:schemeClr val="tx1">
                    <a:tint val="75000"/>
                  </a:schemeClr>
                </a:solidFill>
              </a:defRPr>
            </a:lvl6pPr>
            <a:lvl7pPr marL="6583680" indent="0">
              <a:buNone/>
              <a:defRPr sz="3840">
                <a:solidFill>
                  <a:schemeClr val="tx1">
                    <a:tint val="75000"/>
                  </a:schemeClr>
                </a:solidFill>
              </a:defRPr>
            </a:lvl7pPr>
            <a:lvl8pPr marL="7680960" indent="0">
              <a:buNone/>
              <a:defRPr sz="3840">
                <a:solidFill>
                  <a:schemeClr val="tx1">
                    <a:tint val="75000"/>
                  </a:schemeClr>
                </a:solidFill>
              </a:defRPr>
            </a:lvl8pPr>
            <a:lvl9pPr marL="8778240" indent="0">
              <a:buNone/>
              <a:defRPr sz="384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E5B2D18-7F53-4801-BAB4-2EA9429F781E}" type="datetimeFigureOut">
              <a:rPr lang="en-US" smtClean="0"/>
              <a:t>11/15/24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8F716E-8142-469F-9257-59D497DB7E83}" type="slidenum">
              <a:rPr lang="en-US" smtClean="0"/>
              <a:t>‹#›</a:t>
            </a:fld>
            <a:endParaRPr lang="en-US"/>
          </a:p>
        </p:txBody>
      </p:sp>
    </p:spTree>
    <p:extLst>
      <p:ext uri="{BB962C8B-B14F-4D97-AF65-F5344CB8AC3E}">
        <p14:creationId xmlns:p14="http://schemas.microsoft.com/office/powerpoint/2010/main" val="3651155895"/>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08760" y="8763000"/>
            <a:ext cx="9326880" cy="208864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1109960" y="8763000"/>
            <a:ext cx="9326880" cy="208864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E5B2D18-7F53-4801-BAB4-2EA9429F781E}" type="datetimeFigureOut">
              <a:rPr lang="en-US" smtClean="0"/>
              <a:t>11/15/24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8F716E-8142-469F-9257-59D497DB7E83}" type="slidenum">
              <a:rPr lang="en-US" smtClean="0"/>
              <a:t>‹#›</a:t>
            </a:fld>
            <a:endParaRPr lang="en-US"/>
          </a:p>
        </p:txBody>
      </p:sp>
    </p:spTree>
    <p:extLst>
      <p:ext uri="{BB962C8B-B14F-4D97-AF65-F5344CB8AC3E}">
        <p14:creationId xmlns:p14="http://schemas.microsoft.com/office/powerpoint/2010/main" val="2427553363"/>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1618" y="1752607"/>
            <a:ext cx="18928080" cy="6362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1511621" y="8069582"/>
            <a:ext cx="9284016" cy="3954778"/>
          </a:xfrm>
        </p:spPr>
        <p:txBody>
          <a:bodyPr anchor="b"/>
          <a:lstStyle>
            <a:lvl1pPr marL="0" indent="0">
              <a:buNone/>
              <a:defRPr sz="5760" b="1"/>
            </a:lvl1pPr>
            <a:lvl2pPr marL="1097280" indent="0">
              <a:buNone/>
              <a:defRPr sz="4800" b="1"/>
            </a:lvl2pPr>
            <a:lvl3pPr marL="2194560" indent="0">
              <a:buNone/>
              <a:defRPr sz="4320" b="1"/>
            </a:lvl3pPr>
            <a:lvl4pPr marL="3291840" indent="0">
              <a:buNone/>
              <a:defRPr sz="3840" b="1"/>
            </a:lvl4pPr>
            <a:lvl5pPr marL="4389120" indent="0">
              <a:buNone/>
              <a:defRPr sz="3840" b="1"/>
            </a:lvl5pPr>
            <a:lvl6pPr marL="5486400" indent="0">
              <a:buNone/>
              <a:defRPr sz="3840" b="1"/>
            </a:lvl6pPr>
            <a:lvl7pPr marL="6583680" indent="0">
              <a:buNone/>
              <a:defRPr sz="3840" b="1"/>
            </a:lvl7pPr>
            <a:lvl8pPr marL="7680960" indent="0">
              <a:buNone/>
              <a:defRPr sz="3840" b="1"/>
            </a:lvl8pPr>
            <a:lvl9pPr marL="8778240" indent="0">
              <a:buNone/>
              <a:defRPr sz="3840" b="1"/>
            </a:lvl9pPr>
          </a:lstStyle>
          <a:p>
            <a:pPr lvl="0"/>
            <a:r>
              <a:rPr lang="en-US"/>
              <a:t>Click to edit Master text styles</a:t>
            </a:r>
          </a:p>
        </p:txBody>
      </p:sp>
      <p:sp>
        <p:nvSpPr>
          <p:cNvPr id="4" name="Content Placeholder 3"/>
          <p:cNvSpPr>
            <a:spLocks noGrp="1"/>
          </p:cNvSpPr>
          <p:nvPr>
            <p:ph sz="half" idx="2"/>
          </p:nvPr>
        </p:nvSpPr>
        <p:spPr>
          <a:xfrm>
            <a:off x="1511621" y="12024360"/>
            <a:ext cx="9284016" cy="176860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1109961" y="8069582"/>
            <a:ext cx="9329738" cy="3954778"/>
          </a:xfrm>
        </p:spPr>
        <p:txBody>
          <a:bodyPr anchor="b"/>
          <a:lstStyle>
            <a:lvl1pPr marL="0" indent="0">
              <a:buNone/>
              <a:defRPr sz="5760" b="1"/>
            </a:lvl1pPr>
            <a:lvl2pPr marL="1097280" indent="0">
              <a:buNone/>
              <a:defRPr sz="4800" b="1"/>
            </a:lvl2pPr>
            <a:lvl3pPr marL="2194560" indent="0">
              <a:buNone/>
              <a:defRPr sz="4320" b="1"/>
            </a:lvl3pPr>
            <a:lvl4pPr marL="3291840" indent="0">
              <a:buNone/>
              <a:defRPr sz="3840" b="1"/>
            </a:lvl4pPr>
            <a:lvl5pPr marL="4389120" indent="0">
              <a:buNone/>
              <a:defRPr sz="3840" b="1"/>
            </a:lvl5pPr>
            <a:lvl6pPr marL="5486400" indent="0">
              <a:buNone/>
              <a:defRPr sz="3840" b="1"/>
            </a:lvl6pPr>
            <a:lvl7pPr marL="6583680" indent="0">
              <a:buNone/>
              <a:defRPr sz="3840" b="1"/>
            </a:lvl7pPr>
            <a:lvl8pPr marL="7680960" indent="0">
              <a:buNone/>
              <a:defRPr sz="3840" b="1"/>
            </a:lvl8pPr>
            <a:lvl9pPr marL="8778240" indent="0">
              <a:buNone/>
              <a:defRPr sz="3840" b="1"/>
            </a:lvl9pPr>
          </a:lstStyle>
          <a:p>
            <a:pPr lvl="0"/>
            <a:r>
              <a:rPr lang="en-US"/>
              <a:t>Click to edit Master text styles</a:t>
            </a:r>
          </a:p>
        </p:txBody>
      </p:sp>
      <p:sp>
        <p:nvSpPr>
          <p:cNvPr id="6" name="Content Placeholder 5"/>
          <p:cNvSpPr>
            <a:spLocks noGrp="1"/>
          </p:cNvSpPr>
          <p:nvPr>
            <p:ph sz="quarter" idx="4"/>
          </p:nvPr>
        </p:nvSpPr>
        <p:spPr>
          <a:xfrm>
            <a:off x="11109961" y="12024360"/>
            <a:ext cx="9329738" cy="176860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E5B2D18-7F53-4801-BAB4-2EA9429F781E}" type="datetimeFigureOut">
              <a:rPr lang="en-US" smtClean="0"/>
              <a:t>11/15/24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68F716E-8142-469F-9257-59D497DB7E83}" type="slidenum">
              <a:rPr lang="en-US" smtClean="0"/>
              <a:t>‹#›</a:t>
            </a:fld>
            <a:endParaRPr lang="en-US"/>
          </a:p>
        </p:txBody>
      </p:sp>
    </p:spTree>
    <p:extLst>
      <p:ext uri="{BB962C8B-B14F-4D97-AF65-F5344CB8AC3E}">
        <p14:creationId xmlns:p14="http://schemas.microsoft.com/office/powerpoint/2010/main" val="2867217378"/>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E5B2D18-7F53-4801-BAB4-2EA9429F781E}" type="datetimeFigureOut">
              <a:rPr lang="en-US" smtClean="0"/>
              <a:t>11/15/24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68F716E-8142-469F-9257-59D497DB7E83}" type="slidenum">
              <a:rPr lang="en-US" smtClean="0"/>
              <a:t>‹#›</a:t>
            </a:fld>
            <a:endParaRPr lang="en-US"/>
          </a:p>
        </p:txBody>
      </p:sp>
    </p:spTree>
    <p:extLst>
      <p:ext uri="{BB962C8B-B14F-4D97-AF65-F5344CB8AC3E}">
        <p14:creationId xmlns:p14="http://schemas.microsoft.com/office/powerpoint/2010/main" val="1264357734"/>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5B2D18-7F53-4801-BAB4-2EA9429F781E}" type="datetimeFigureOut">
              <a:rPr lang="en-US" smtClean="0"/>
              <a:t>11/15/24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68F716E-8142-469F-9257-59D497DB7E83}" type="slidenum">
              <a:rPr lang="en-US" smtClean="0"/>
              <a:t>‹#›</a:t>
            </a:fld>
            <a:endParaRPr lang="en-US"/>
          </a:p>
        </p:txBody>
      </p:sp>
    </p:spTree>
    <p:extLst>
      <p:ext uri="{BB962C8B-B14F-4D97-AF65-F5344CB8AC3E}">
        <p14:creationId xmlns:p14="http://schemas.microsoft.com/office/powerpoint/2010/main" val="698692388"/>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1619" y="2194560"/>
            <a:ext cx="7078027" cy="7680960"/>
          </a:xfrm>
        </p:spPr>
        <p:txBody>
          <a:bodyPr anchor="b"/>
          <a:lstStyle>
            <a:lvl1pPr>
              <a:defRPr sz="7680"/>
            </a:lvl1pPr>
          </a:lstStyle>
          <a:p>
            <a:r>
              <a:rPr lang="en-US"/>
              <a:t>Click to edit Master title style</a:t>
            </a:r>
            <a:endParaRPr lang="en-US" dirty="0"/>
          </a:p>
        </p:txBody>
      </p:sp>
      <p:sp>
        <p:nvSpPr>
          <p:cNvPr id="3" name="Content Placeholder 2"/>
          <p:cNvSpPr>
            <a:spLocks noGrp="1"/>
          </p:cNvSpPr>
          <p:nvPr>
            <p:ph idx="1"/>
          </p:nvPr>
        </p:nvSpPr>
        <p:spPr>
          <a:xfrm>
            <a:off x="9329738" y="4739647"/>
            <a:ext cx="11109960" cy="23393400"/>
          </a:xfrm>
        </p:spPr>
        <p:txBody>
          <a:bodyPr/>
          <a:lstStyle>
            <a:lvl1pPr>
              <a:defRPr sz="7680"/>
            </a:lvl1pPr>
            <a:lvl2pPr>
              <a:defRPr sz="6720"/>
            </a:lvl2pPr>
            <a:lvl3pPr>
              <a:defRPr sz="5760"/>
            </a:lvl3pPr>
            <a:lvl4pPr>
              <a:defRPr sz="4800"/>
            </a:lvl4pPr>
            <a:lvl5pPr>
              <a:defRPr sz="4800"/>
            </a:lvl5pPr>
            <a:lvl6pPr>
              <a:defRPr sz="4800"/>
            </a:lvl6pPr>
            <a:lvl7pPr>
              <a:defRPr sz="4800"/>
            </a:lvl7pPr>
            <a:lvl8pPr>
              <a:defRPr sz="4800"/>
            </a:lvl8pPr>
            <a:lvl9pPr>
              <a:defRPr sz="4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511619" y="9875520"/>
            <a:ext cx="7078027" cy="18295622"/>
          </a:xfrm>
        </p:spPr>
        <p:txBody>
          <a:bodyPr/>
          <a:lstStyle>
            <a:lvl1pPr marL="0" indent="0">
              <a:buNone/>
              <a:defRPr sz="3840"/>
            </a:lvl1pPr>
            <a:lvl2pPr marL="1097280" indent="0">
              <a:buNone/>
              <a:defRPr sz="3360"/>
            </a:lvl2pPr>
            <a:lvl3pPr marL="2194560" indent="0">
              <a:buNone/>
              <a:defRPr sz="2880"/>
            </a:lvl3pPr>
            <a:lvl4pPr marL="3291840" indent="0">
              <a:buNone/>
              <a:defRPr sz="2400"/>
            </a:lvl4pPr>
            <a:lvl5pPr marL="4389120" indent="0">
              <a:buNone/>
              <a:defRPr sz="2400"/>
            </a:lvl5pPr>
            <a:lvl6pPr marL="5486400" indent="0">
              <a:buNone/>
              <a:defRPr sz="2400"/>
            </a:lvl6pPr>
            <a:lvl7pPr marL="6583680" indent="0">
              <a:buNone/>
              <a:defRPr sz="2400"/>
            </a:lvl7pPr>
            <a:lvl8pPr marL="7680960" indent="0">
              <a:buNone/>
              <a:defRPr sz="2400"/>
            </a:lvl8pPr>
            <a:lvl9pPr marL="8778240" indent="0">
              <a:buNone/>
              <a:defRPr sz="2400"/>
            </a:lvl9pPr>
          </a:lstStyle>
          <a:p>
            <a:pPr lvl="0"/>
            <a:r>
              <a:rPr lang="en-US"/>
              <a:t>Click to edit Master text styles</a:t>
            </a:r>
          </a:p>
        </p:txBody>
      </p:sp>
      <p:sp>
        <p:nvSpPr>
          <p:cNvPr id="5" name="Date Placeholder 4"/>
          <p:cNvSpPr>
            <a:spLocks noGrp="1"/>
          </p:cNvSpPr>
          <p:nvPr>
            <p:ph type="dt" sz="half" idx="10"/>
          </p:nvPr>
        </p:nvSpPr>
        <p:spPr/>
        <p:txBody>
          <a:bodyPr/>
          <a:lstStyle/>
          <a:p>
            <a:fld id="{3E5B2D18-7F53-4801-BAB4-2EA9429F781E}" type="datetimeFigureOut">
              <a:rPr lang="en-US" smtClean="0"/>
              <a:t>11/15/24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8F716E-8142-469F-9257-59D497DB7E83}" type="slidenum">
              <a:rPr lang="en-US" smtClean="0"/>
              <a:t>‹#›</a:t>
            </a:fld>
            <a:endParaRPr lang="en-US"/>
          </a:p>
        </p:txBody>
      </p:sp>
    </p:spTree>
    <p:extLst>
      <p:ext uri="{BB962C8B-B14F-4D97-AF65-F5344CB8AC3E}">
        <p14:creationId xmlns:p14="http://schemas.microsoft.com/office/powerpoint/2010/main" val="1674223049"/>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1619" y="2194560"/>
            <a:ext cx="7078027" cy="7680960"/>
          </a:xfrm>
        </p:spPr>
        <p:txBody>
          <a:bodyPr anchor="b"/>
          <a:lstStyle>
            <a:lvl1pPr>
              <a:defRPr sz="7680"/>
            </a:lvl1pPr>
          </a:lstStyle>
          <a:p>
            <a:r>
              <a:rPr lang="en-US"/>
              <a:t>Click to edit Master title style</a:t>
            </a:r>
            <a:endParaRPr lang="en-US" dirty="0"/>
          </a:p>
        </p:txBody>
      </p:sp>
      <p:sp>
        <p:nvSpPr>
          <p:cNvPr id="3" name="Picture Placeholder 2"/>
          <p:cNvSpPr>
            <a:spLocks noGrp="1" noChangeAspect="1"/>
          </p:cNvSpPr>
          <p:nvPr>
            <p:ph type="pic" idx="1"/>
          </p:nvPr>
        </p:nvSpPr>
        <p:spPr>
          <a:xfrm>
            <a:off x="9329738" y="4739647"/>
            <a:ext cx="11109960" cy="23393400"/>
          </a:xfrm>
        </p:spPr>
        <p:txBody>
          <a:bodyPr anchor="t"/>
          <a:lstStyle>
            <a:lvl1pPr marL="0" indent="0">
              <a:buNone/>
              <a:defRPr sz="7680"/>
            </a:lvl1pPr>
            <a:lvl2pPr marL="1097280" indent="0">
              <a:buNone/>
              <a:defRPr sz="6720"/>
            </a:lvl2pPr>
            <a:lvl3pPr marL="2194560" indent="0">
              <a:buNone/>
              <a:defRPr sz="5760"/>
            </a:lvl3pPr>
            <a:lvl4pPr marL="3291840" indent="0">
              <a:buNone/>
              <a:defRPr sz="4800"/>
            </a:lvl4pPr>
            <a:lvl5pPr marL="4389120" indent="0">
              <a:buNone/>
              <a:defRPr sz="4800"/>
            </a:lvl5pPr>
            <a:lvl6pPr marL="5486400" indent="0">
              <a:buNone/>
              <a:defRPr sz="4800"/>
            </a:lvl6pPr>
            <a:lvl7pPr marL="6583680" indent="0">
              <a:buNone/>
              <a:defRPr sz="4800"/>
            </a:lvl7pPr>
            <a:lvl8pPr marL="7680960" indent="0">
              <a:buNone/>
              <a:defRPr sz="4800"/>
            </a:lvl8pPr>
            <a:lvl9pPr marL="8778240" indent="0">
              <a:buNone/>
              <a:defRPr sz="4800"/>
            </a:lvl9pPr>
          </a:lstStyle>
          <a:p>
            <a:r>
              <a:rPr lang="en-US"/>
              <a:t>Click icon to add picture</a:t>
            </a:r>
            <a:endParaRPr lang="en-US" dirty="0"/>
          </a:p>
        </p:txBody>
      </p:sp>
      <p:sp>
        <p:nvSpPr>
          <p:cNvPr id="4" name="Text Placeholder 3"/>
          <p:cNvSpPr>
            <a:spLocks noGrp="1"/>
          </p:cNvSpPr>
          <p:nvPr>
            <p:ph type="body" sz="half" idx="2"/>
          </p:nvPr>
        </p:nvSpPr>
        <p:spPr>
          <a:xfrm>
            <a:off x="1511619" y="9875520"/>
            <a:ext cx="7078027" cy="18295622"/>
          </a:xfrm>
        </p:spPr>
        <p:txBody>
          <a:bodyPr/>
          <a:lstStyle>
            <a:lvl1pPr marL="0" indent="0">
              <a:buNone/>
              <a:defRPr sz="3840"/>
            </a:lvl1pPr>
            <a:lvl2pPr marL="1097280" indent="0">
              <a:buNone/>
              <a:defRPr sz="3360"/>
            </a:lvl2pPr>
            <a:lvl3pPr marL="2194560" indent="0">
              <a:buNone/>
              <a:defRPr sz="2880"/>
            </a:lvl3pPr>
            <a:lvl4pPr marL="3291840" indent="0">
              <a:buNone/>
              <a:defRPr sz="2400"/>
            </a:lvl4pPr>
            <a:lvl5pPr marL="4389120" indent="0">
              <a:buNone/>
              <a:defRPr sz="2400"/>
            </a:lvl5pPr>
            <a:lvl6pPr marL="5486400" indent="0">
              <a:buNone/>
              <a:defRPr sz="2400"/>
            </a:lvl6pPr>
            <a:lvl7pPr marL="6583680" indent="0">
              <a:buNone/>
              <a:defRPr sz="2400"/>
            </a:lvl7pPr>
            <a:lvl8pPr marL="7680960" indent="0">
              <a:buNone/>
              <a:defRPr sz="2400"/>
            </a:lvl8pPr>
            <a:lvl9pPr marL="8778240" indent="0">
              <a:buNone/>
              <a:defRPr sz="2400"/>
            </a:lvl9pPr>
          </a:lstStyle>
          <a:p>
            <a:pPr lvl="0"/>
            <a:r>
              <a:rPr lang="en-US"/>
              <a:t>Click to edit Master text styles</a:t>
            </a:r>
          </a:p>
        </p:txBody>
      </p:sp>
      <p:sp>
        <p:nvSpPr>
          <p:cNvPr id="5" name="Date Placeholder 4"/>
          <p:cNvSpPr>
            <a:spLocks noGrp="1"/>
          </p:cNvSpPr>
          <p:nvPr>
            <p:ph type="dt" sz="half" idx="10"/>
          </p:nvPr>
        </p:nvSpPr>
        <p:spPr/>
        <p:txBody>
          <a:bodyPr/>
          <a:lstStyle/>
          <a:p>
            <a:fld id="{3E5B2D18-7F53-4801-BAB4-2EA9429F781E}" type="datetimeFigureOut">
              <a:rPr lang="en-US" smtClean="0"/>
              <a:t>11/15/24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8F716E-8142-469F-9257-59D497DB7E83}" type="slidenum">
              <a:rPr lang="en-US" smtClean="0"/>
              <a:t>‹#›</a:t>
            </a:fld>
            <a:endParaRPr lang="en-US"/>
          </a:p>
        </p:txBody>
      </p:sp>
    </p:spTree>
    <p:extLst>
      <p:ext uri="{BB962C8B-B14F-4D97-AF65-F5344CB8AC3E}">
        <p14:creationId xmlns:p14="http://schemas.microsoft.com/office/powerpoint/2010/main" val="590301961"/>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08760" y="1752607"/>
            <a:ext cx="18928080" cy="6362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508760" y="8763000"/>
            <a:ext cx="18928080" cy="2088642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508760" y="30510487"/>
            <a:ext cx="4937760" cy="1752600"/>
          </a:xfrm>
          <a:prstGeom prst="rect">
            <a:avLst/>
          </a:prstGeom>
        </p:spPr>
        <p:txBody>
          <a:bodyPr vert="horz" lIns="91440" tIns="45720" rIns="91440" bIns="45720" rtlCol="0" anchor="ctr"/>
          <a:lstStyle>
            <a:lvl1pPr algn="l">
              <a:defRPr sz="2880">
                <a:solidFill>
                  <a:schemeClr val="tx1">
                    <a:tint val="75000"/>
                  </a:schemeClr>
                </a:solidFill>
              </a:defRPr>
            </a:lvl1pPr>
          </a:lstStyle>
          <a:p>
            <a:fld id="{3E5B2D18-7F53-4801-BAB4-2EA9429F781E}" type="datetimeFigureOut">
              <a:rPr lang="en-US" smtClean="0"/>
              <a:t>11/15/24</a:t>
            </a:fld>
            <a:endParaRPr lang="en-US"/>
          </a:p>
        </p:txBody>
      </p:sp>
      <p:sp>
        <p:nvSpPr>
          <p:cNvPr id="5" name="Footer Placeholder 4"/>
          <p:cNvSpPr>
            <a:spLocks noGrp="1"/>
          </p:cNvSpPr>
          <p:nvPr>
            <p:ph type="ftr" sz="quarter" idx="3"/>
          </p:nvPr>
        </p:nvSpPr>
        <p:spPr>
          <a:xfrm>
            <a:off x="7269480" y="30510487"/>
            <a:ext cx="7406640" cy="1752600"/>
          </a:xfrm>
          <a:prstGeom prst="rect">
            <a:avLst/>
          </a:prstGeom>
        </p:spPr>
        <p:txBody>
          <a:bodyPr vert="horz" lIns="91440" tIns="45720" rIns="91440" bIns="45720" rtlCol="0" anchor="ctr"/>
          <a:lstStyle>
            <a:lvl1pPr algn="ctr">
              <a:defRPr sz="288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5499080" y="30510487"/>
            <a:ext cx="4937760" cy="1752600"/>
          </a:xfrm>
          <a:prstGeom prst="rect">
            <a:avLst/>
          </a:prstGeom>
        </p:spPr>
        <p:txBody>
          <a:bodyPr vert="horz" lIns="91440" tIns="45720" rIns="91440" bIns="45720" rtlCol="0" anchor="ctr"/>
          <a:lstStyle>
            <a:lvl1pPr algn="r">
              <a:defRPr sz="2880">
                <a:solidFill>
                  <a:schemeClr val="tx1">
                    <a:tint val="75000"/>
                  </a:schemeClr>
                </a:solidFill>
              </a:defRPr>
            </a:lvl1pPr>
          </a:lstStyle>
          <a:p>
            <a:fld id="{668F716E-8142-469F-9257-59D497DB7E83}" type="slidenum">
              <a:rPr lang="en-US" smtClean="0"/>
              <a:t>‹#›</a:t>
            </a:fld>
            <a:endParaRPr lang="en-US"/>
          </a:p>
        </p:txBody>
      </p:sp>
    </p:spTree>
    <p:extLst>
      <p:ext uri="{BB962C8B-B14F-4D97-AF65-F5344CB8AC3E}">
        <p14:creationId xmlns:p14="http://schemas.microsoft.com/office/powerpoint/2010/main" val="105125218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xStyles>
    <p:titleStyle>
      <a:lvl1pPr algn="l" defTabSz="2194560" rtl="0" eaLnBrk="1" latinLnBrk="0" hangingPunct="1">
        <a:lnSpc>
          <a:spcPct val="90000"/>
        </a:lnSpc>
        <a:spcBef>
          <a:spcPct val="0"/>
        </a:spcBef>
        <a:buNone/>
        <a:defRPr sz="10560" kern="1200">
          <a:solidFill>
            <a:schemeClr val="tx1"/>
          </a:solidFill>
          <a:latin typeface="+mj-lt"/>
          <a:ea typeface="+mj-ea"/>
          <a:cs typeface="+mj-cs"/>
        </a:defRPr>
      </a:lvl1pPr>
    </p:titleStyle>
    <p:bodyStyle>
      <a:lvl1pPr marL="548640" indent="-548640" algn="l" defTabSz="2194560" rtl="0" eaLnBrk="1" latinLnBrk="0" hangingPunct="1">
        <a:lnSpc>
          <a:spcPct val="90000"/>
        </a:lnSpc>
        <a:spcBef>
          <a:spcPts val="2400"/>
        </a:spcBef>
        <a:buFont typeface="Arial" panose="020B0604020202020204" pitchFamily="34" charset="0"/>
        <a:buChar char="•"/>
        <a:defRPr sz="6720" kern="1200">
          <a:solidFill>
            <a:schemeClr val="tx1"/>
          </a:solidFill>
          <a:latin typeface="+mn-lt"/>
          <a:ea typeface="+mn-ea"/>
          <a:cs typeface="+mn-cs"/>
        </a:defRPr>
      </a:lvl1pPr>
      <a:lvl2pPr marL="1645920" indent="-548640" algn="l" defTabSz="2194560" rtl="0" eaLnBrk="1" latinLnBrk="0" hangingPunct="1">
        <a:lnSpc>
          <a:spcPct val="90000"/>
        </a:lnSpc>
        <a:spcBef>
          <a:spcPts val="1200"/>
        </a:spcBef>
        <a:buFont typeface="Arial" panose="020B0604020202020204" pitchFamily="34" charset="0"/>
        <a:buChar char="•"/>
        <a:defRPr sz="5760" kern="1200">
          <a:solidFill>
            <a:schemeClr val="tx1"/>
          </a:solidFill>
          <a:latin typeface="+mn-lt"/>
          <a:ea typeface="+mn-ea"/>
          <a:cs typeface="+mn-cs"/>
        </a:defRPr>
      </a:lvl2pPr>
      <a:lvl3pPr marL="2743200" indent="-548640" algn="l" defTabSz="2194560" rtl="0" eaLnBrk="1" latinLnBrk="0" hangingPunct="1">
        <a:lnSpc>
          <a:spcPct val="90000"/>
        </a:lnSpc>
        <a:spcBef>
          <a:spcPts val="1200"/>
        </a:spcBef>
        <a:buFont typeface="Arial" panose="020B0604020202020204" pitchFamily="34" charset="0"/>
        <a:buChar char="•"/>
        <a:defRPr sz="4800" kern="1200">
          <a:solidFill>
            <a:schemeClr val="tx1"/>
          </a:solidFill>
          <a:latin typeface="+mn-lt"/>
          <a:ea typeface="+mn-ea"/>
          <a:cs typeface="+mn-cs"/>
        </a:defRPr>
      </a:lvl3pPr>
      <a:lvl4pPr marL="384048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4pPr>
      <a:lvl5pPr marL="493776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5pPr>
      <a:lvl6pPr marL="603504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6pPr>
      <a:lvl7pPr marL="713232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7pPr>
      <a:lvl8pPr marL="822960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8pPr>
      <a:lvl9pPr marL="932688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9pPr>
    </p:bodyStyle>
    <p:otherStyle>
      <a:defPPr>
        <a:defRPr lang="en-US"/>
      </a:defPPr>
      <a:lvl1pPr marL="0" algn="l" defTabSz="2194560" rtl="0" eaLnBrk="1" latinLnBrk="0" hangingPunct="1">
        <a:defRPr sz="4320" kern="1200">
          <a:solidFill>
            <a:schemeClr val="tx1"/>
          </a:solidFill>
          <a:latin typeface="+mn-lt"/>
          <a:ea typeface="+mn-ea"/>
          <a:cs typeface="+mn-cs"/>
        </a:defRPr>
      </a:lvl1pPr>
      <a:lvl2pPr marL="1097280" algn="l" defTabSz="2194560" rtl="0" eaLnBrk="1" latinLnBrk="0" hangingPunct="1">
        <a:defRPr sz="4320" kern="1200">
          <a:solidFill>
            <a:schemeClr val="tx1"/>
          </a:solidFill>
          <a:latin typeface="+mn-lt"/>
          <a:ea typeface="+mn-ea"/>
          <a:cs typeface="+mn-cs"/>
        </a:defRPr>
      </a:lvl2pPr>
      <a:lvl3pPr marL="2194560" algn="l" defTabSz="2194560" rtl="0" eaLnBrk="1" latinLnBrk="0" hangingPunct="1">
        <a:defRPr sz="4320" kern="1200">
          <a:solidFill>
            <a:schemeClr val="tx1"/>
          </a:solidFill>
          <a:latin typeface="+mn-lt"/>
          <a:ea typeface="+mn-ea"/>
          <a:cs typeface="+mn-cs"/>
        </a:defRPr>
      </a:lvl3pPr>
      <a:lvl4pPr marL="3291840" algn="l" defTabSz="2194560" rtl="0" eaLnBrk="1" latinLnBrk="0" hangingPunct="1">
        <a:defRPr sz="4320" kern="1200">
          <a:solidFill>
            <a:schemeClr val="tx1"/>
          </a:solidFill>
          <a:latin typeface="+mn-lt"/>
          <a:ea typeface="+mn-ea"/>
          <a:cs typeface="+mn-cs"/>
        </a:defRPr>
      </a:lvl4pPr>
      <a:lvl5pPr marL="4389120" algn="l" defTabSz="2194560" rtl="0" eaLnBrk="1" latinLnBrk="0" hangingPunct="1">
        <a:defRPr sz="4320" kern="1200">
          <a:solidFill>
            <a:schemeClr val="tx1"/>
          </a:solidFill>
          <a:latin typeface="+mn-lt"/>
          <a:ea typeface="+mn-ea"/>
          <a:cs typeface="+mn-cs"/>
        </a:defRPr>
      </a:lvl5pPr>
      <a:lvl6pPr marL="5486400" algn="l" defTabSz="2194560" rtl="0" eaLnBrk="1" latinLnBrk="0" hangingPunct="1">
        <a:defRPr sz="4320" kern="1200">
          <a:solidFill>
            <a:schemeClr val="tx1"/>
          </a:solidFill>
          <a:latin typeface="+mn-lt"/>
          <a:ea typeface="+mn-ea"/>
          <a:cs typeface="+mn-cs"/>
        </a:defRPr>
      </a:lvl6pPr>
      <a:lvl7pPr marL="6583680" algn="l" defTabSz="2194560" rtl="0" eaLnBrk="1" latinLnBrk="0" hangingPunct="1">
        <a:defRPr sz="4320" kern="1200">
          <a:solidFill>
            <a:schemeClr val="tx1"/>
          </a:solidFill>
          <a:latin typeface="+mn-lt"/>
          <a:ea typeface="+mn-ea"/>
          <a:cs typeface="+mn-cs"/>
        </a:defRPr>
      </a:lvl7pPr>
      <a:lvl8pPr marL="7680960" algn="l" defTabSz="2194560" rtl="0" eaLnBrk="1" latinLnBrk="0" hangingPunct="1">
        <a:defRPr sz="4320" kern="1200">
          <a:solidFill>
            <a:schemeClr val="tx1"/>
          </a:solidFill>
          <a:latin typeface="+mn-lt"/>
          <a:ea typeface="+mn-ea"/>
          <a:cs typeface="+mn-cs"/>
        </a:defRPr>
      </a:lvl8pPr>
      <a:lvl9pPr marL="8778240" algn="l" defTabSz="2194560" rtl="0" eaLnBrk="1" latinLnBrk="0" hangingPunct="1">
        <a:defRPr sz="432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12.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52CE5CFE-FE8D-EA9A-65EF-7A49C462DA3B}"/>
              </a:ext>
            </a:extLst>
          </p:cNvPr>
          <p:cNvSpPr/>
          <p:nvPr/>
        </p:nvSpPr>
        <p:spPr>
          <a:xfrm>
            <a:off x="1035934" y="5759567"/>
            <a:ext cx="9639300" cy="24854883"/>
          </a:xfrm>
          <a:prstGeom prst="rect">
            <a:avLst/>
          </a:prstGeom>
          <a:solidFill>
            <a:srgbClr val="FCF0EA">
              <a:alpha val="47059"/>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4158F4DA-F661-C96E-DCD0-CAA66C4A2362}"/>
              </a:ext>
            </a:extLst>
          </p:cNvPr>
          <p:cNvSpPr/>
          <p:nvPr/>
        </p:nvSpPr>
        <p:spPr>
          <a:xfrm>
            <a:off x="11316032" y="5639558"/>
            <a:ext cx="9639300" cy="24974892"/>
          </a:xfrm>
          <a:prstGeom prst="rect">
            <a:avLst/>
          </a:prstGeom>
          <a:solidFill>
            <a:srgbClr val="FCF0EA">
              <a:alpha val="47059"/>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we</a:t>
            </a:r>
          </a:p>
        </p:txBody>
      </p:sp>
      <p:sp>
        <p:nvSpPr>
          <p:cNvPr id="2" name="Subtitle 2">
            <a:extLst>
              <a:ext uri="{FF2B5EF4-FFF2-40B4-BE49-F238E27FC236}">
                <a16:creationId xmlns:a16="http://schemas.microsoft.com/office/drawing/2014/main" id="{701281BA-E843-4490-0BEE-A817B2503E9C}"/>
              </a:ext>
            </a:extLst>
          </p:cNvPr>
          <p:cNvSpPr txBox="1">
            <a:spLocks/>
          </p:cNvSpPr>
          <p:nvPr/>
        </p:nvSpPr>
        <p:spPr>
          <a:xfrm>
            <a:off x="1241669" y="5911101"/>
            <a:ext cx="9219224" cy="12167825"/>
          </a:xfrm>
          <a:prstGeom prst="rect">
            <a:avLst/>
          </a:prstGeom>
        </p:spPr>
        <p:txBody>
          <a:bodyPr/>
          <a:lstStyle>
            <a:lvl1pPr marL="0" indent="0" algn="ctr" defTabSz="2194560" rtl="0" eaLnBrk="1" latinLnBrk="0" hangingPunct="1">
              <a:lnSpc>
                <a:spcPct val="90000"/>
              </a:lnSpc>
              <a:spcBef>
                <a:spcPts val="2400"/>
              </a:spcBef>
              <a:buFont typeface="Arial" panose="020B0604020202020204" pitchFamily="34" charset="0"/>
              <a:buNone/>
              <a:defRPr sz="2400" kern="1200">
                <a:solidFill>
                  <a:schemeClr val="tx1"/>
                </a:solidFill>
                <a:latin typeface="+mn-lt"/>
                <a:ea typeface="+mn-ea"/>
                <a:cs typeface="+mn-cs"/>
              </a:defRPr>
            </a:lvl1pPr>
            <a:lvl2pPr marL="457237" indent="0" algn="ctr" defTabSz="2194560" rtl="0" eaLnBrk="1" latinLnBrk="0" hangingPunct="1">
              <a:lnSpc>
                <a:spcPct val="90000"/>
              </a:lnSpc>
              <a:spcBef>
                <a:spcPts val="1200"/>
              </a:spcBef>
              <a:buFont typeface="Arial" panose="020B0604020202020204" pitchFamily="34" charset="0"/>
              <a:buNone/>
              <a:defRPr sz="2000" kern="1200">
                <a:solidFill>
                  <a:schemeClr val="tx1"/>
                </a:solidFill>
                <a:latin typeface="+mn-lt"/>
                <a:ea typeface="+mn-ea"/>
                <a:cs typeface="+mn-cs"/>
              </a:defRPr>
            </a:lvl2pPr>
            <a:lvl3pPr marL="914473" indent="0" algn="ctr" defTabSz="2194560" rtl="0" eaLnBrk="1" latinLnBrk="0" hangingPunct="1">
              <a:lnSpc>
                <a:spcPct val="90000"/>
              </a:lnSpc>
              <a:spcBef>
                <a:spcPts val="1200"/>
              </a:spcBef>
              <a:buFont typeface="Arial" panose="020B0604020202020204" pitchFamily="34" charset="0"/>
              <a:buNone/>
              <a:defRPr sz="1800" kern="1200">
                <a:solidFill>
                  <a:schemeClr val="tx1"/>
                </a:solidFill>
                <a:latin typeface="+mn-lt"/>
                <a:ea typeface="+mn-ea"/>
                <a:cs typeface="+mn-cs"/>
              </a:defRPr>
            </a:lvl3pPr>
            <a:lvl4pPr marL="1371710" indent="0" algn="ctr" defTabSz="2194560" rtl="0" eaLnBrk="1" latinLnBrk="0" hangingPunct="1">
              <a:lnSpc>
                <a:spcPct val="90000"/>
              </a:lnSpc>
              <a:spcBef>
                <a:spcPts val="1200"/>
              </a:spcBef>
              <a:buFont typeface="Arial" panose="020B0604020202020204" pitchFamily="34" charset="0"/>
              <a:buNone/>
              <a:defRPr sz="1600" kern="1200">
                <a:solidFill>
                  <a:schemeClr val="tx1"/>
                </a:solidFill>
                <a:latin typeface="+mn-lt"/>
                <a:ea typeface="+mn-ea"/>
                <a:cs typeface="+mn-cs"/>
              </a:defRPr>
            </a:lvl4pPr>
            <a:lvl5pPr marL="1828946" indent="0" algn="ctr" defTabSz="2194560" rtl="0" eaLnBrk="1" latinLnBrk="0" hangingPunct="1">
              <a:lnSpc>
                <a:spcPct val="90000"/>
              </a:lnSpc>
              <a:spcBef>
                <a:spcPts val="1200"/>
              </a:spcBef>
              <a:buFont typeface="Arial" panose="020B0604020202020204" pitchFamily="34" charset="0"/>
              <a:buNone/>
              <a:defRPr sz="1600" kern="1200">
                <a:solidFill>
                  <a:schemeClr val="tx1"/>
                </a:solidFill>
                <a:latin typeface="+mn-lt"/>
                <a:ea typeface="+mn-ea"/>
                <a:cs typeface="+mn-cs"/>
              </a:defRPr>
            </a:lvl5pPr>
            <a:lvl6pPr marL="2286183" indent="0" algn="ctr" defTabSz="2194560" rtl="0" eaLnBrk="1" latinLnBrk="0" hangingPunct="1">
              <a:lnSpc>
                <a:spcPct val="90000"/>
              </a:lnSpc>
              <a:spcBef>
                <a:spcPts val="1200"/>
              </a:spcBef>
              <a:buFont typeface="Arial" panose="020B0604020202020204" pitchFamily="34" charset="0"/>
              <a:buNone/>
              <a:defRPr sz="1600" kern="1200">
                <a:solidFill>
                  <a:schemeClr val="tx1"/>
                </a:solidFill>
                <a:latin typeface="+mn-lt"/>
                <a:ea typeface="+mn-ea"/>
                <a:cs typeface="+mn-cs"/>
              </a:defRPr>
            </a:lvl6pPr>
            <a:lvl7pPr marL="2743419" indent="0" algn="ctr" defTabSz="2194560" rtl="0" eaLnBrk="1" latinLnBrk="0" hangingPunct="1">
              <a:lnSpc>
                <a:spcPct val="90000"/>
              </a:lnSpc>
              <a:spcBef>
                <a:spcPts val="1200"/>
              </a:spcBef>
              <a:buFont typeface="Arial" panose="020B0604020202020204" pitchFamily="34" charset="0"/>
              <a:buNone/>
              <a:defRPr sz="1600" kern="1200">
                <a:solidFill>
                  <a:schemeClr val="tx1"/>
                </a:solidFill>
                <a:latin typeface="+mn-lt"/>
                <a:ea typeface="+mn-ea"/>
                <a:cs typeface="+mn-cs"/>
              </a:defRPr>
            </a:lvl7pPr>
            <a:lvl8pPr marL="3200656" indent="0" algn="ctr" defTabSz="2194560" rtl="0" eaLnBrk="1" latinLnBrk="0" hangingPunct="1">
              <a:lnSpc>
                <a:spcPct val="90000"/>
              </a:lnSpc>
              <a:spcBef>
                <a:spcPts val="1200"/>
              </a:spcBef>
              <a:buFont typeface="Arial" panose="020B0604020202020204" pitchFamily="34" charset="0"/>
              <a:buNone/>
              <a:defRPr sz="1600" kern="1200">
                <a:solidFill>
                  <a:schemeClr val="tx1"/>
                </a:solidFill>
                <a:latin typeface="+mn-lt"/>
                <a:ea typeface="+mn-ea"/>
                <a:cs typeface="+mn-cs"/>
              </a:defRPr>
            </a:lvl8pPr>
            <a:lvl9pPr marL="3657893" indent="0" algn="ctr" defTabSz="2194560" rtl="0" eaLnBrk="1" latinLnBrk="0" hangingPunct="1">
              <a:lnSpc>
                <a:spcPct val="90000"/>
              </a:lnSpc>
              <a:spcBef>
                <a:spcPts val="1200"/>
              </a:spcBef>
              <a:buFont typeface="Arial" panose="020B0604020202020204" pitchFamily="34" charset="0"/>
              <a:buNone/>
              <a:defRPr sz="1600" kern="1200">
                <a:solidFill>
                  <a:schemeClr val="tx1"/>
                </a:solidFill>
                <a:latin typeface="+mn-lt"/>
                <a:ea typeface="+mn-ea"/>
                <a:cs typeface="+mn-cs"/>
              </a:defRPr>
            </a:lvl9pPr>
          </a:lstStyle>
          <a:p>
            <a:pPr marL="0" marR="0" algn="just">
              <a:lnSpc>
                <a:spcPct val="100000"/>
              </a:lnSpc>
              <a:spcBef>
                <a:spcPts val="0"/>
              </a:spcBef>
            </a:pPr>
            <a:r>
              <a:rPr lang="en-US" sz="3600" b="1" kern="100" dirty="0">
                <a:solidFill>
                  <a:srgbClr val="C00000"/>
                </a:solidFill>
                <a:effectLst/>
                <a:ea typeface="Times New Roman" panose="02020603050405020304" pitchFamily="18" charset="0"/>
                <a:cs typeface="Times New Roman" panose="02020603050405020304" pitchFamily="18" charset="0"/>
              </a:rPr>
              <a:t>Introduction</a:t>
            </a:r>
            <a:endParaRPr lang="en-US" sz="3600" b="1" kern="100" dirty="0">
              <a:solidFill>
                <a:srgbClr val="C00000"/>
              </a:solidFill>
              <a:ea typeface="Times New Roman" panose="02020603050405020304" pitchFamily="18" charset="0"/>
              <a:cs typeface="Times New Roman" panose="02020603050405020304" pitchFamily="18" charset="0"/>
            </a:endParaRPr>
          </a:p>
          <a:p>
            <a:pPr marL="0" marR="0" algn="just">
              <a:lnSpc>
                <a:spcPct val="100000"/>
              </a:lnSpc>
              <a:spcBef>
                <a:spcPts val="0"/>
              </a:spcBef>
            </a:pPr>
            <a:r>
              <a:rPr lang="en-US" sz="2600" kern="100" dirty="0">
                <a:effectLst/>
                <a:ea typeface="Times New Roman" panose="02020603050405020304" pitchFamily="18" charset="0"/>
                <a:cs typeface="Times New Roman" panose="02020603050405020304" pitchFamily="18" charset="0"/>
              </a:rPr>
              <a:t>Consumer preferences for cassava products like </a:t>
            </a:r>
            <a:r>
              <a:rPr lang="en-US" sz="2600" kern="100" dirty="0" err="1">
                <a:effectLst/>
                <a:ea typeface="Times New Roman" panose="02020603050405020304" pitchFamily="18" charset="0"/>
                <a:cs typeface="Times New Roman" panose="02020603050405020304" pitchFamily="18" charset="0"/>
              </a:rPr>
              <a:t>eba</a:t>
            </a:r>
            <a:r>
              <a:rPr lang="en-US" sz="2600" kern="100" dirty="0">
                <a:effectLst/>
                <a:ea typeface="Times New Roman" panose="02020603050405020304" pitchFamily="18" charset="0"/>
                <a:cs typeface="Times New Roman" panose="02020603050405020304" pitchFamily="18" charset="0"/>
              </a:rPr>
              <a:t> are influenced by texture, flavor, appearance, and cooking properties, which vary widely among users. Integrating these preferences into cassava breeding objectives can enhance adoption and impact. This study compares two consumer testing methods—Hedonic (Likert) scores and TRICOT ranking—to assess preference patterns and correlate them with biophysical attributes of fresh roots, gari, and </a:t>
            </a:r>
            <a:r>
              <a:rPr lang="en-US" sz="2600" kern="100" dirty="0" err="1">
                <a:effectLst/>
                <a:ea typeface="Times New Roman" panose="02020603050405020304" pitchFamily="18" charset="0"/>
                <a:cs typeface="Times New Roman" panose="02020603050405020304" pitchFamily="18" charset="0"/>
              </a:rPr>
              <a:t>eba</a:t>
            </a:r>
            <a:r>
              <a:rPr lang="en-US" sz="2600" kern="100" dirty="0">
                <a:effectLst/>
                <a:ea typeface="Times New Roman" panose="02020603050405020304" pitchFamily="18" charset="0"/>
                <a:cs typeface="Times New Roman" panose="02020603050405020304" pitchFamily="18" charset="0"/>
              </a:rPr>
              <a:t>. The objectives were: </a:t>
            </a:r>
          </a:p>
          <a:p>
            <a:pPr marL="342900" marR="0" indent="-342900" algn="just">
              <a:lnSpc>
                <a:spcPct val="100000"/>
              </a:lnSpc>
              <a:spcBef>
                <a:spcPts val="0"/>
              </a:spcBef>
              <a:buFont typeface="Arial" panose="020B0604020202020204" pitchFamily="34" charset="0"/>
              <a:buChar char="•"/>
            </a:pPr>
            <a:r>
              <a:rPr lang="en-US" sz="2600" kern="100" dirty="0">
                <a:solidFill>
                  <a:srgbClr val="000000"/>
                </a:solidFill>
                <a:ea typeface="Aptos" panose="020B0004020202020204" pitchFamily="34" charset="0"/>
                <a:cs typeface="Times New Roman" panose="02020603050405020304" pitchFamily="18" charset="0"/>
              </a:rPr>
              <a:t>Develop an indirect phenotyping approach that incorporates consumer preferences into breeding objectives using mid-throughput phenotyping and machine learning.</a:t>
            </a:r>
          </a:p>
          <a:p>
            <a:pPr marL="342900" marR="0" indent="-342900" algn="just">
              <a:lnSpc>
                <a:spcPct val="100000"/>
              </a:lnSpc>
              <a:spcBef>
                <a:spcPts val="0"/>
              </a:spcBef>
              <a:buFont typeface="Arial" panose="020B0604020202020204" pitchFamily="34" charset="0"/>
              <a:buChar char="•"/>
            </a:pPr>
            <a:r>
              <a:rPr lang="en-US" sz="2600" kern="100" dirty="0">
                <a:solidFill>
                  <a:srgbClr val="000000"/>
                </a:solidFill>
                <a:ea typeface="Aptos" panose="020B0004020202020204" pitchFamily="34" charset="0"/>
                <a:cs typeface="Times New Roman" panose="02020603050405020304" pitchFamily="18" charset="0"/>
              </a:rPr>
              <a:t>Identify key biophysical, textural, and sensory traits that correlate strongly with consumer preferences using Hedonic scoring and TRICOT ranking methods.</a:t>
            </a:r>
          </a:p>
        </p:txBody>
      </p:sp>
      <p:sp>
        <p:nvSpPr>
          <p:cNvPr id="6" name="Subtitle 2">
            <a:extLst>
              <a:ext uri="{FF2B5EF4-FFF2-40B4-BE49-F238E27FC236}">
                <a16:creationId xmlns:a16="http://schemas.microsoft.com/office/drawing/2014/main" id="{CA7F6891-70E3-7B35-9EA0-A9827DDA6FC6}"/>
              </a:ext>
            </a:extLst>
          </p:cNvPr>
          <p:cNvSpPr txBox="1">
            <a:spLocks/>
          </p:cNvSpPr>
          <p:nvPr/>
        </p:nvSpPr>
        <p:spPr>
          <a:xfrm>
            <a:off x="1018609" y="2051095"/>
            <a:ext cx="19908382" cy="1532732"/>
          </a:xfrm>
          <a:prstGeom prst="rect">
            <a:avLst/>
          </a:prstGeom>
        </p:spPr>
        <p:txBody>
          <a:bodyPr vert="horz" lIns="91440" tIns="45720" rIns="91440" bIns="45720" rtlCol="0">
            <a:noAutofit/>
          </a:bodyPr>
          <a:lstStyle>
            <a:lvl1pPr marL="548640" indent="-548640" algn="l" defTabSz="2194560" rtl="0" eaLnBrk="1" latinLnBrk="0" hangingPunct="1">
              <a:lnSpc>
                <a:spcPct val="90000"/>
              </a:lnSpc>
              <a:spcBef>
                <a:spcPts val="2400"/>
              </a:spcBef>
              <a:buFont typeface="Arial" panose="020B0604020202020204" pitchFamily="34" charset="0"/>
              <a:buChar char="•"/>
              <a:defRPr sz="6720" kern="1200">
                <a:solidFill>
                  <a:schemeClr val="tx1"/>
                </a:solidFill>
                <a:latin typeface="+mn-lt"/>
                <a:ea typeface="+mn-ea"/>
                <a:cs typeface="+mn-cs"/>
              </a:defRPr>
            </a:lvl1pPr>
            <a:lvl2pPr marL="1645920" indent="-548640" algn="l" defTabSz="2194560" rtl="0" eaLnBrk="1" latinLnBrk="0" hangingPunct="1">
              <a:lnSpc>
                <a:spcPct val="90000"/>
              </a:lnSpc>
              <a:spcBef>
                <a:spcPts val="1200"/>
              </a:spcBef>
              <a:buFont typeface="Arial" panose="020B0604020202020204" pitchFamily="34" charset="0"/>
              <a:buChar char="•"/>
              <a:defRPr sz="5760" kern="1200">
                <a:solidFill>
                  <a:schemeClr val="tx1"/>
                </a:solidFill>
                <a:latin typeface="+mn-lt"/>
                <a:ea typeface="+mn-ea"/>
                <a:cs typeface="+mn-cs"/>
              </a:defRPr>
            </a:lvl2pPr>
            <a:lvl3pPr marL="2743200" indent="-548640" algn="l" defTabSz="2194560" rtl="0" eaLnBrk="1" latinLnBrk="0" hangingPunct="1">
              <a:lnSpc>
                <a:spcPct val="90000"/>
              </a:lnSpc>
              <a:spcBef>
                <a:spcPts val="1200"/>
              </a:spcBef>
              <a:buFont typeface="Arial" panose="020B0604020202020204" pitchFamily="34" charset="0"/>
              <a:buChar char="•"/>
              <a:defRPr sz="4800" kern="1200">
                <a:solidFill>
                  <a:schemeClr val="tx1"/>
                </a:solidFill>
                <a:latin typeface="+mn-lt"/>
                <a:ea typeface="+mn-ea"/>
                <a:cs typeface="+mn-cs"/>
              </a:defRPr>
            </a:lvl3pPr>
            <a:lvl4pPr marL="384048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4pPr>
            <a:lvl5pPr marL="493776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5pPr>
            <a:lvl6pPr marL="603504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6pPr>
            <a:lvl7pPr marL="713232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7pPr>
            <a:lvl8pPr marL="822960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8pPr>
            <a:lvl9pPr marL="932688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9pPr>
          </a:lstStyle>
          <a:p>
            <a:pPr marL="0" indent="0" algn="ctr">
              <a:buNone/>
            </a:pPr>
            <a:r>
              <a:rPr lang="en-US" sz="4800" b="1" kern="100" dirty="0">
                <a:effectLst/>
                <a:ea typeface="Aptos" panose="020B0004020202020204" pitchFamily="34" charset="0"/>
                <a:cs typeface="Times New Roman" panose="02020603050405020304" pitchFamily="18" charset="0"/>
              </a:rPr>
              <a:t>Evaluating Consumer Preferences for Eba Using Hedonic Scoring and TRICOT Ranking: Integrating Biophysical Traits in Cassava Breeding</a:t>
            </a:r>
            <a:endParaRPr lang="en-US" sz="4800" b="1" dirty="0"/>
          </a:p>
        </p:txBody>
      </p:sp>
      <p:sp>
        <p:nvSpPr>
          <p:cNvPr id="7" name="Title 7">
            <a:extLst>
              <a:ext uri="{FF2B5EF4-FFF2-40B4-BE49-F238E27FC236}">
                <a16:creationId xmlns:a16="http://schemas.microsoft.com/office/drawing/2014/main" id="{B4B14A4E-C709-0EA1-749C-3CB721DBFB91}"/>
              </a:ext>
            </a:extLst>
          </p:cNvPr>
          <p:cNvSpPr txBox="1">
            <a:spLocks/>
          </p:cNvSpPr>
          <p:nvPr/>
        </p:nvSpPr>
        <p:spPr>
          <a:xfrm>
            <a:off x="1039726" y="3621746"/>
            <a:ext cx="20002832" cy="1720086"/>
          </a:xfrm>
          <a:prstGeom prst="rect">
            <a:avLst/>
          </a:prstGeom>
          <a:noFill/>
        </p:spPr>
        <p:txBody>
          <a:bodyPr vert="horz" wrap="square" lIns="91440" tIns="45720" rIns="91440" bIns="45720" rtlCol="0" anchor="ctr">
            <a:spAutoFit/>
          </a:bodyPr>
          <a:lstStyle>
            <a:lvl1pPr algn="l" defTabSz="2194560" rtl="0" eaLnBrk="1" latinLnBrk="0" hangingPunct="1">
              <a:lnSpc>
                <a:spcPct val="90000"/>
              </a:lnSpc>
              <a:spcBef>
                <a:spcPct val="0"/>
              </a:spcBef>
              <a:buNone/>
              <a:defRPr sz="10560" kern="1200">
                <a:solidFill>
                  <a:schemeClr val="tx1"/>
                </a:solidFill>
                <a:latin typeface="+mj-lt"/>
                <a:ea typeface="+mj-ea"/>
                <a:cs typeface="+mj-cs"/>
              </a:defRPr>
            </a:lvl1pPr>
          </a:lstStyle>
          <a:p>
            <a:pPr marL="0" marR="0">
              <a:lnSpc>
                <a:spcPct val="107000"/>
              </a:lnSpc>
              <a:spcAft>
                <a:spcPts val="800"/>
              </a:spcAft>
            </a:pPr>
            <a:r>
              <a:rPr lang="en-US" sz="2000" b="1" kern="100" dirty="0">
                <a:solidFill>
                  <a:srgbClr val="000000"/>
                </a:solidFill>
                <a:effectLst/>
                <a:highlight>
                  <a:srgbClr val="FFFFFF"/>
                </a:highlight>
                <a:latin typeface="+mn-lt"/>
                <a:ea typeface="Times New Roman" panose="02020603050405020304" pitchFamily="18" charset="0"/>
                <a:cs typeface="Times New Roman" panose="02020603050405020304" pitchFamily="18" charset="0"/>
              </a:rPr>
              <a:t>Cynthia Idhigu Aghogho *</a:t>
            </a:r>
            <a:r>
              <a:rPr lang="en-US" sz="2000" b="1" kern="100" baseline="30000" dirty="0">
                <a:solidFill>
                  <a:srgbClr val="000000"/>
                </a:solidFill>
                <a:effectLst/>
                <a:highlight>
                  <a:srgbClr val="FFFFFF"/>
                </a:highlight>
                <a:latin typeface="+mn-lt"/>
                <a:ea typeface="Times New Roman" panose="02020603050405020304" pitchFamily="18" charset="0"/>
                <a:cs typeface="Times New Roman" panose="02020603050405020304" pitchFamily="18" charset="0"/>
              </a:rPr>
              <a:t>2,3</a:t>
            </a:r>
            <a:r>
              <a:rPr lang="en-US" sz="2000" b="1" kern="100" dirty="0">
                <a:solidFill>
                  <a:srgbClr val="000000"/>
                </a:solidFill>
                <a:effectLst/>
                <a:highlight>
                  <a:srgbClr val="FFFFFF"/>
                </a:highlight>
                <a:latin typeface="+mn-lt"/>
                <a:ea typeface="Times New Roman" panose="02020603050405020304" pitchFamily="18" charset="0"/>
                <a:cs typeface="Times New Roman" panose="02020603050405020304" pitchFamily="18" charset="0"/>
              </a:rPr>
              <a:t>, Chike E Ugoji</a:t>
            </a:r>
            <a:r>
              <a:rPr lang="en-US" sz="2000" b="1" kern="100" baseline="30000" dirty="0">
                <a:solidFill>
                  <a:srgbClr val="000000"/>
                </a:solidFill>
                <a:effectLst/>
                <a:highlight>
                  <a:srgbClr val="FFFFFF"/>
                </a:highlight>
                <a:latin typeface="+mn-lt"/>
                <a:ea typeface="Times New Roman" panose="02020603050405020304" pitchFamily="18" charset="0"/>
                <a:cs typeface="Times New Roman" panose="02020603050405020304" pitchFamily="18" charset="0"/>
              </a:rPr>
              <a:t>1</a:t>
            </a:r>
            <a:r>
              <a:rPr lang="en-US" sz="2000" b="1" kern="100" dirty="0">
                <a:solidFill>
                  <a:srgbClr val="000000"/>
                </a:solidFill>
                <a:effectLst/>
                <a:highlight>
                  <a:srgbClr val="FFFFFF"/>
                </a:highlight>
                <a:latin typeface="+mn-lt"/>
                <a:ea typeface="Times New Roman" panose="02020603050405020304" pitchFamily="18" charset="0"/>
                <a:cs typeface="Times New Roman" panose="02020603050405020304" pitchFamily="18" charset="0"/>
              </a:rPr>
              <a:t>, </a:t>
            </a:r>
            <a:r>
              <a:rPr lang="en-US" sz="2000" b="1" kern="100" dirty="0" err="1">
                <a:solidFill>
                  <a:srgbClr val="000000"/>
                </a:solidFill>
                <a:effectLst/>
                <a:highlight>
                  <a:srgbClr val="FFFFFF"/>
                </a:highlight>
                <a:latin typeface="+mn-lt"/>
                <a:ea typeface="Times New Roman" panose="02020603050405020304" pitchFamily="18" charset="0"/>
                <a:cs typeface="Times New Roman" panose="02020603050405020304" pitchFamily="18" charset="0"/>
              </a:rPr>
              <a:t>Omotola</a:t>
            </a:r>
            <a:r>
              <a:rPr lang="en-US" sz="2000" b="1" kern="100" dirty="0">
                <a:solidFill>
                  <a:srgbClr val="000000"/>
                </a:solidFill>
                <a:effectLst/>
                <a:highlight>
                  <a:srgbClr val="FFFFFF"/>
                </a:highlight>
                <a:latin typeface="+mn-lt"/>
                <a:ea typeface="Times New Roman" panose="02020603050405020304" pitchFamily="18" charset="0"/>
                <a:cs typeface="Times New Roman" panose="02020603050405020304" pitchFamily="18" charset="0"/>
              </a:rPr>
              <a:t> Dorcas Olaoye</a:t>
            </a:r>
            <a:r>
              <a:rPr lang="en-US" sz="2000" b="1" kern="100" baseline="30000" dirty="0">
                <a:solidFill>
                  <a:srgbClr val="000000"/>
                </a:solidFill>
                <a:effectLst/>
                <a:highlight>
                  <a:srgbClr val="FFFFFF"/>
                </a:highlight>
                <a:latin typeface="+mn-lt"/>
                <a:ea typeface="Times New Roman" panose="02020603050405020304" pitchFamily="18" charset="0"/>
                <a:cs typeface="Times New Roman" panose="02020603050405020304" pitchFamily="18" charset="0"/>
              </a:rPr>
              <a:t>1,2</a:t>
            </a:r>
            <a:r>
              <a:rPr lang="en-US" sz="2000" b="1" kern="100" dirty="0">
                <a:solidFill>
                  <a:srgbClr val="000000"/>
                </a:solidFill>
                <a:effectLst/>
                <a:highlight>
                  <a:srgbClr val="FFFFFF"/>
                </a:highlight>
                <a:latin typeface="+mn-lt"/>
                <a:ea typeface="Times New Roman" panose="02020603050405020304" pitchFamily="18" charset="0"/>
                <a:cs typeface="Times New Roman" panose="02020603050405020304" pitchFamily="18" charset="0"/>
              </a:rPr>
              <a:t>, Bussie Maziya-Dixon</a:t>
            </a:r>
            <a:r>
              <a:rPr lang="en-US" sz="2000" b="1" kern="100" baseline="30000" dirty="0">
                <a:solidFill>
                  <a:srgbClr val="000000"/>
                </a:solidFill>
                <a:effectLst/>
                <a:highlight>
                  <a:srgbClr val="FFFFFF"/>
                </a:highlight>
                <a:latin typeface="+mn-lt"/>
                <a:ea typeface="Times New Roman" panose="02020603050405020304" pitchFamily="18" charset="0"/>
                <a:cs typeface="Times New Roman" panose="02020603050405020304" pitchFamily="18" charset="0"/>
              </a:rPr>
              <a:t>1</a:t>
            </a:r>
            <a:r>
              <a:rPr lang="en-US" sz="2000" b="1" kern="100" dirty="0">
                <a:solidFill>
                  <a:srgbClr val="000000"/>
                </a:solidFill>
                <a:effectLst/>
                <a:highlight>
                  <a:srgbClr val="FFFFFF"/>
                </a:highlight>
                <a:latin typeface="+mn-lt"/>
                <a:ea typeface="Times New Roman" panose="02020603050405020304" pitchFamily="18" charset="0"/>
                <a:cs typeface="Times New Roman" panose="02020603050405020304" pitchFamily="18" charset="0"/>
              </a:rPr>
              <a:t>, Elizabeth Parkes</a:t>
            </a:r>
            <a:r>
              <a:rPr lang="en-US" sz="2000" b="1" kern="100" baseline="30000" dirty="0">
                <a:solidFill>
                  <a:srgbClr val="000000"/>
                </a:solidFill>
                <a:effectLst/>
                <a:highlight>
                  <a:srgbClr val="FFFFFF"/>
                </a:highlight>
                <a:latin typeface="+mn-lt"/>
                <a:ea typeface="Times New Roman" panose="02020603050405020304" pitchFamily="18" charset="0"/>
                <a:cs typeface="Times New Roman" panose="02020603050405020304" pitchFamily="18" charset="0"/>
              </a:rPr>
              <a:t>1</a:t>
            </a:r>
            <a:r>
              <a:rPr lang="en-US" sz="2000" b="1" kern="100" dirty="0">
                <a:solidFill>
                  <a:srgbClr val="000000"/>
                </a:solidFill>
                <a:effectLst/>
                <a:highlight>
                  <a:srgbClr val="FFFFFF"/>
                </a:highlight>
                <a:latin typeface="+mn-lt"/>
                <a:ea typeface="Times New Roman" panose="02020603050405020304" pitchFamily="18" charset="0"/>
                <a:cs typeface="Times New Roman" panose="02020603050405020304" pitchFamily="18" charset="0"/>
              </a:rPr>
              <a:t>, Micheal </a:t>
            </a:r>
            <a:r>
              <a:rPr lang="en-US" sz="2000" b="1" kern="100" dirty="0" err="1">
                <a:solidFill>
                  <a:srgbClr val="000000"/>
                </a:solidFill>
                <a:effectLst/>
                <a:highlight>
                  <a:srgbClr val="FFFFFF"/>
                </a:highlight>
                <a:latin typeface="+mn-lt"/>
                <a:ea typeface="Times New Roman" panose="02020603050405020304" pitchFamily="18" charset="0"/>
                <a:cs typeface="Times New Roman" panose="02020603050405020304" pitchFamily="18" charset="0"/>
              </a:rPr>
              <a:t>Adesokan</a:t>
            </a:r>
            <a:r>
              <a:rPr lang="en-US" sz="2000" b="1" kern="100" dirty="0">
                <a:solidFill>
                  <a:srgbClr val="000000"/>
                </a:solidFill>
                <a:effectLst/>
                <a:highlight>
                  <a:srgbClr val="FFFFFF"/>
                </a:highlight>
                <a:latin typeface="+mn-lt"/>
                <a:ea typeface="Times New Roman" panose="02020603050405020304" pitchFamily="18" charset="0"/>
                <a:cs typeface="Times New Roman" panose="02020603050405020304" pitchFamily="18" charset="0"/>
              </a:rPr>
              <a:t> </a:t>
            </a:r>
            <a:r>
              <a:rPr lang="en-US" sz="2000" b="1" kern="100" baseline="30000" dirty="0">
                <a:solidFill>
                  <a:srgbClr val="000000"/>
                </a:solidFill>
                <a:effectLst/>
                <a:highlight>
                  <a:srgbClr val="FFFFFF"/>
                </a:highlight>
                <a:latin typeface="+mn-lt"/>
                <a:ea typeface="Times New Roman" panose="02020603050405020304" pitchFamily="18" charset="0"/>
                <a:cs typeface="Times New Roman" panose="02020603050405020304" pitchFamily="18" charset="0"/>
              </a:rPr>
              <a:t>1</a:t>
            </a:r>
            <a:r>
              <a:rPr lang="en-US" sz="2000" b="1" kern="100" dirty="0">
                <a:solidFill>
                  <a:srgbClr val="000000"/>
                </a:solidFill>
                <a:effectLst/>
                <a:highlight>
                  <a:srgbClr val="FFFFFF"/>
                </a:highlight>
                <a:latin typeface="+mn-lt"/>
                <a:ea typeface="Times New Roman" panose="02020603050405020304" pitchFamily="18" charset="0"/>
                <a:cs typeface="Times New Roman" panose="02020603050405020304" pitchFamily="18" charset="0"/>
              </a:rPr>
              <a:t>, Ibnou Dieng</a:t>
            </a:r>
            <a:r>
              <a:rPr lang="en-US" sz="2000" b="1" kern="100" baseline="30000" dirty="0">
                <a:solidFill>
                  <a:srgbClr val="000000"/>
                </a:solidFill>
                <a:effectLst/>
                <a:highlight>
                  <a:srgbClr val="FFFFFF"/>
                </a:highlight>
                <a:latin typeface="+mn-lt"/>
                <a:ea typeface="Times New Roman" panose="02020603050405020304" pitchFamily="18" charset="0"/>
                <a:cs typeface="Times New Roman" panose="02020603050405020304" pitchFamily="18" charset="0"/>
              </a:rPr>
              <a:t>1</a:t>
            </a:r>
            <a:r>
              <a:rPr lang="en-US" sz="2000" b="1" kern="100" dirty="0">
                <a:solidFill>
                  <a:srgbClr val="000000"/>
                </a:solidFill>
                <a:effectLst/>
                <a:highlight>
                  <a:srgbClr val="FFFFFF"/>
                </a:highlight>
                <a:latin typeface="+mn-lt"/>
                <a:ea typeface="Times New Roman" panose="02020603050405020304" pitchFamily="18" charset="0"/>
                <a:cs typeface="Times New Roman" panose="02020603050405020304" pitchFamily="18" charset="0"/>
              </a:rPr>
              <a:t>, Bela Teeken</a:t>
            </a:r>
            <a:r>
              <a:rPr lang="en-US" sz="2000" b="1" kern="100" baseline="30000" dirty="0">
                <a:solidFill>
                  <a:srgbClr val="000000"/>
                </a:solidFill>
                <a:effectLst/>
                <a:highlight>
                  <a:srgbClr val="FFFFFF"/>
                </a:highlight>
                <a:latin typeface="+mn-lt"/>
                <a:ea typeface="Times New Roman" panose="02020603050405020304" pitchFamily="18" charset="0"/>
                <a:cs typeface="Times New Roman" panose="02020603050405020304" pitchFamily="18" charset="0"/>
              </a:rPr>
              <a:t>1</a:t>
            </a:r>
            <a:r>
              <a:rPr lang="en-US" sz="2000" b="1" kern="100" dirty="0">
                <a:solidFill>
                  <a:srgbClr val="000000"/>
                </a:solidFill>
                <a:effectLst/>
                <a:highlight>
                  <a:srgbClr val="FFFFFF"/>
                </a:highlight>
                <a:latin typeface="+mn-lt"/>
                <a:ea typeface="Times New Roman" panose="02020603050405020304" pitchFamily="18" charset="0"/>
                <a:cs typeface="Times New Roman" panose="02020603050405020304" pitchFamily="18" charset="0"/>
              </a:rPr>
              <a:t>, Bello Abolore</a:t>
            </a:r>
            <a:r>
              <a:rPr lang="en-US" sz="2000" b="1" kern="100" baseline="30000" dirty="0">
                <a:solidFill>
                  <a:srgbClr val="000000"/>
                </a:solidFill>
                <a:effectLst/>
                <a:highlight>
                  <a:srgbClr val="FFFFFF"/>
                </a:highlight>
                <a:latin typeface="+mn-lt"/>
                <a:ea typeface="Times New Roman" panose="02020603050405020304" pitchFamily="18" charset="0"/>
                <a:cs typeface="Times New Roman" panose="02020603050405020304" pitchFamily="18" charset="0"/>
              </a:rPr>
              <a:t>1</a:t>
            </a:r>
            <a:r>
              <a:rPr lang="en-US" sz="2000" b="1" kern="100" dirty="0">
                <a:solidFill>
                  <a:srgbClr val="000000"/>
                </a:solidFill>
                <a:effectLst/>
                <a:highlight>
                  <a:srgbClr val="FFFFFF"/>
                </a:highlight>
                <a:latin typeface="+mn-lt"/>
                <a:ea typeface="Times New Roman" panose="02020603050405020304" pitchFamily="18" charset="0"/>
                <a:cs typeface="Times New Roman" panose="02020603050405020304" pitchFamily="18" charset="0"/>
              </a:rPr>
              <a:t>, Rachel Abioye</a:t>
            </a:r>
            <a:r>
              <a:rPr lang="en-US" sz="2000" b="1" kern="100" baseline="30000" dirty="0">
                <a:solidFill>
                  <a:srgbClr val="000000"/>
                </a:solidFill>
                <a:effectLst/>
                <a:highlight>
                  <a:srgbClr val="FFFFFF"/>
                </a:highlight>
                <a:latin typeface="+mn-lt"/>
                <a:ea typeface="Times New Roman" panose="02020603050405020304" pitchFamily="18" charset="0"/>
                <a:cs typeface="Times New Roman" panose="02020603050405020304" pitchFamily="18" charset="0"/>
              </a:rPr>
              <a:t>1</a:t>
            </a:r>
            <a:r>
              <a:rPr lang="en-US" sz="2000" b="1" kern="100" dirty="0">
                <a:solidFill>
                  <a:srgbClr val="000000"/>
                </a:solidFill>
                <a:effectLst/>
                <a:highlight>
                  <a:srgbClr val="FFFFFF"/>
                </a:highlight>
                <a:latin typeface="+mn-lt"/>
                <a:ea typeface="Times New Roman" panose="02020603050405020304" pitchFamily="18" charset="0"/>
                <a:cs typeface="Times New Roman" panose="02020603050405020304" pitchFamily="18" charset="0"/>
              </a:rPr>
              <a:t>, Abiodun Moyore</a:t>
            </a:r>
            <a:r>
              <a:rPr lang="en-US" sz="2000" b="1" kern="100" baseline="30000" dirty="0">
                <a:solidFill>
                  <a:srgbClr val="000000"/>
                </a:solidFill>
                <a:effectLst/>
                <a:highlight>
                  <a:srgbClr val="FFFFFF"/>
                </a:highlight>
                <a:latin typeface="+mn-lt"/>
                <a:ea typeface="Times New Roman" panose="02020603050405020304" pitchFamily="18" charset="0"/>
                <a:cs typeface="Times New Roman" panose="02020603050405020304" pitchFamily="18" charset="0"/>
              </a:rPr>
              <a:t>1</a:t>
            </a:r>
            <a:r>
              <a:rPr lang="en-US" sz="2000" b="1" kern="100" dirty="0">
                <a:solidFill>
                  <a:srgbClr val="000000"/>
                </a:solidFill>
                <a:effectLst/>
                <a:highlight>
                  <a:srgbClr val="FFFFFF"/>
                </a:highlight>
                <a:latin typeface="+mn-lt"/>
                <a:ea typeface="Times New Roman" panose="02020603050405020304" pitchFamily="18" charset="0"/>
                <a:cs typeface="Times New Roman" panose="02020603050405020304" pitchFamily="18" charset="0"/>
              </a:rPr>
              <a:t>, Olamide Olaosebikan</a:t>
            </a:r>
            <a:r>
              <a:rPr lang="en-US" sz="2000" b="1" kern="100" baseline="30000" dirty="0">
                <a:solidFill>
                  <a:srgbClr val="000000"/>
                </a:solidFill>
                <a:effectLst/>
                <a:highlight>
                  <a:srgbClr val="FFFFFF"/>
                </a:highlight>
                <a:latin typeface="+mn-lt"/>
                <a:ea typeface="Times New Roman" panose="02020603050405020304" pitchFamily="18" charset="0"/>
                <a:cs typeface="Times New Roman" panose="02020603050405020304" pitchFamily="18" charset="0"/>
              </a:rPr>
              <a:t>1</a:t>
            </a:r>
            <a:r>
              <a:rPr lang="en-US" sz="2000" b="1" kern="100" dirty="0">
                <a:solidFill>
                  <a:srgbClr val="000000"/>
                </a:solidFill>
                <a:effectLst/>
                <a:highlight>
                  <a:srgbClr val="FFFFFF"/>
                </a:highlight>
                <a:latin typeface="+mn-lt"/>
                <a:ea typeface="Times New Roman" panose="02020603050405020304" pitchFamily="18" charset="0"/>
                <a:cs typeface="Times New Roman" panose="02020603050405020304" pitchFamily="18" charset="0"/>
              </a:rPr>
              <a:t>, Elohor Mercy Diebiru-Ojo</a:t>
            </a:r>
            <a:r>
              <a:rPr lang="en-US" sz="2000" b="1" kern="100" baseline="30000" dirty="0">
                <a:solidFill>
                  <a:srgbClr val="000000"/>
                </a:solidFill>
                <a:effectLst/>
                <a:highlight>
                  <a:srgbClr val="FFFFFF"/>
                </a:highlight>
                <a:latin typeface="+mn-lt"/>
                <a:ea typeface="Times New Roman" panose="02020603050405020304" pitchFamily="18" charset="0"/>
                <a:cs typeface="Times New Roman" panose="02020603050405020304" pitchFamily="18" charset="0"/>
              </a:rPr>
              <a:t>1</a:t>
            </a:r>
            <a:r>
              <a:rPr lang="en-US" sz="2000" b="1" kern="100" dirty="0">
                <a:solidFill>
                  <a:srgbClr val="000000"/>
                </a:solidFill>
                <a:effectLst/>
                <a:highlight>
                  <a:srgbClr val="FFFFFF"/>
                </a:highlight>
                <a:latin typeface="+mn-lt"/>
                <a:ea typeface="Times New Roman" panose="02020603050405020304" pitchFamily="18" charset="0"/>
                <a:cs typeface="Times New Roman" panose="02020603050405020304" pitchFamily="18" charset="0"/>
              </a:rPr>
              <a:t>, </a:t>
            </a:r>
            <a:r>
              <a:rPr lang="en-US" sz="2000" b="1" kern="100" dirty="0" err="1">
                <a:solidFill>
                  <a:srgbClr val="000000"/>
                </a:solidFill>
                <a:effectLst/>
                <a:highlight>
                  <a:srgbClr val="FFFFFF"/>
                </a:highlight>
                <a:latin typeface="+mn-lt"/>
                <a:ea typeface="Times New Roman" panose="02020603050405020304" pitchFamily="18" charset="0"/>
                <a:cs typeface="Times New Roman" panose="02020603050405020304" pitchFamily="18" charset="0"/>
              </a:rPr>
              <a:t>Edwige</a:t>
            </a:r>
            <a:r>
              <a:rPr lang="en-US" sz="2000" b="1" kern="100" dirty="0">
                <a:solidFill>
                  <a:srgbClr val="000000"/>
                </a:solidFill>
                <a:effectLst/>
                <a:highlight>
                  <a:srgbClr val="FFFFFF"/>
                </a:highlight>
                <a:latin typeface="+mn-lt"/>
                <a:ea typeface="Times New Roman" panose="02020603050405020304" pitchFamily="18" charset="0"/>
                <a:cs typeface="Times New Roman" panose="02020603050405020304" pitchFamily="18" charset="0"/>
              </a:rPr>
              <a:t> Gaby </a:t>
            </a:r>
            <a:r>
              <a:rPr lang="en-US" sz="2000" b="1" kern="100" dirty="0" err="1">
                <a:solidFill>
                  <a:srgbClr val="000000"/>
                </a:solidFill>
                <a:effectLst/>
                <a:highlight>
                  <a:srgbClr val="FFFFFF"/>
                </a:highlight>
                <a:latin typeface="+mn-lt"/>
                <a:ea typeface="Times New Roman" panose="02020603050405020304" pitchFamily="18" charset="0"/>
                <a:cs typeface="Times New Roman" panose="02020603050405020304" pitchFamily="18" charset="0"/>
              </a:rPr>
              <a:t>Nkouaya</a:t>
            </a:r>
            <a:r>
              <a:rPr lang="en-US" sz="2000" b="1" kern="100" dirty="0">
                <a:solidFill>
                  <a:srgbClr val="000000"/>
                </a:solidFill>
                <a:effectLst/>
                <a:highlight>
                  <a:srgbClr val="FFFFFF"/>
                </a:highlight>
                <a:latin typeface="+mn-lt"/>
                <a:ea typeface="Times New Roman" panose="02020603050405020304" pitchFamily="18" charset="0"/>
                <a:cs typeface="Times New Roman" panose="02020603050405020304" pitchFamily="18" charset="0"/>
              </a:rPr>
              <a:t> Mbanjo</a:t>
            </a:r>
            <a:r>
              <a:rPr lang="en-US" sz="2000" b="1" kern="100" baseline="30000" dirty="0">
                <a:solidFill>
                  <a:srgbClr val="000000"/>
                </a:solidFill>
                <a:effectLst/>
                <a:highlight>
                  <a:srgbClr val="FFFFFF"/>
                </a:highlight>
                <a:latin typeface="+mn-lt"/>
                <a:ea typeface="Times New Roman" panose="02020603050405020304" pitchFamily="18" charset="0"/>
                <a:cs typeface="Times New Roman" panose="02020603050405020304" pitchFamily="18" charset="0"/>
              </a:rPr>
              <a:t>1</a:t>
            </a:r>
            <a:r>
              <a:rPr lang="en-US" sz="2000" b="1" kern="100" dirty="0">
                <a:solidFill>
                  <a:srgbClr val="000000"/>
                </a:solidFill>
                <a:effectLst/>
                <a:highlight>
                  <a:srgbClr val="FFFFFF"/>
                </a:highlight>
                <a:latin typeface="+mn-lt"/>
                <a:ea typeface="Times New Roman" panose="02020603050405020304" pitchFamily="18" charset="0"/>
                <a:cs typeface="Times New Roman" panose="02020603050405020304" pitchFamily="18" charset="0"/>
              </a:rPr>
              <a:t>, Mushoriwa Hapson</a:t>
            </a:r>
            <a:r>
              <a:rPr lang="en-US" sz="2000" b="1" kern="100" baseline="30000" dirty="0">
                <a:solidFill>
                  <a:srgbClr val="000000"/>
                </a:solidFill>
                <a:effectLst/>
                <a:highlight>
                  <a:srgbClr val="FFFFFF"/>
                </a:highlight>
                <a:latin typeface="+mn-lt"/>
                <a:ea typeface="Times New Roman" panose="02020603050405020304" pitchFamily="18" charset="0"/>
                <a:cs typeface="Times New Roman" panose="02020603050405020304" pitchFamily="18" charset="0"/>
              </a:rPr>
              <a:t>1, </a:t>
            </a:r>
            <a:r>
              <a:rPr lang="en-US" sz="2000" b="1" kern="100" dirty="0">
                <a:solidFill>
                  <a:srgbClr val="000000"/>
                </a:solidFill>
                <a:effectLst/>
                <a:highlight>
                  <a:srgbClr val="FFFFFF"/>
                </a:highlight>
                <a:latin typeface="+mn-lt"/>
                <a:ea typeface="Times New Roman" panose="02020603050405020304" pitchFamily="18" charset="0"/>
                <a:cs typeface="Times New Roman" panose="02020603050405020304" pitchFamily="18" charset="0"/>
              </a:rPr>
              <a:t>Ismail Y. Rabbi</a:t>
            </a:r>
            <a:r>
              <a:rPr lang="en-US" sz="2000" b="1" kern="100" baseline="30000" dirty="0">
                <a:solidFill>
                  <a:srgbClr val="000000"/>
                </a:solidFill>
                <a:effectLst/>
                <a:highlight>
                  <a:srgbClr val="FFFFFF"/>
                </a:highlight>
                <a:latin typeface="+mn-lt"/>
                <a:ea typeface="Times New Roman" panose="02020603050405020304" pitchFamily="18" charset="0"/>
                <a:cs typeface="Times New Roman" panose="02020603050405020304" pitchFamily="18" charset="0"/>
              </a:rPr>
              <a:t>1</a:t>
            </a:r>
          </a:p>
          <a:p>
            <a:pPr marL="0" marR="0">
              <a:lnSpc>
                <a:spcPct val="107000"/>
              </a:lnSpc>
              <a:spcAft>
                <a:spcPts val="800"/>
              </a:spcAft>
            </a:pPr>
            <a:r>
              <a:rPr lang="en-US" sz="1600" kern="100" baseline="30000" dirty="0">
                <a:solidFill>
                  <a:srgbClr val="000000"/>
                </a:solidFill>
                <a:effectLst/>
                <a:highlight>
                  <a:srgbClr val="FFFFFF"/>
                </a:highlight>
                <a:latin typeface="+mn-lt"/>
                <a:ea typeface="Times New Roman" panose="02020603050405020304" pitchFamily="18" charset="0"/>
                <a:cs typeface="Times New Roman" panose="02020603050405020304" pitchFamily="18" charset="0"/>
              </a:rPr>
              <a:t> 1 </a:t>
            </a:r>
            <a:r>
              <a:rPr lang="en-US" sz="1600" kern="100" dirty="0">
                <a:solidFill>
                  <a:srgbClr val="000000"/>
                </a:solidFill>
                <a:effectLst/>
                <a:highlight>
                  <a:srgbClr val="FFFFFF"/>
                </a:highlight>
                <a:latin typeface="+mn-lt"/>
                <a:ea typeface="Times New Roman" panose="02020603050405020304" pitchFamily="18" charset="0"/>
                <a:cs typeface="Times New Roman" panose="02020603050405020304" pitchFamily="18" charset="0"/>
              </a:rPr>
              <a:t>International Institute of Tropical Agriculture (IITA) PMB 5320, Oyo Road Ibadan, Oyo State, Nigeria</a:t>
            </a:r>
            <a:r>
              <a:rPr lang="en-US" sz="1600" kern="100" dirty="0">
                <a:highlight>
                  <a:srgbClr val="FFFFFF"/>
                </a:highlight>
                <a:latin typeface="+mn-lt"/>
                <a:ea typeface="Times New Roman" panose="02020603050405020304" pitchFamily="18" charset="0"/>
                <a:cs typeface="Times New Roman" panose="02020603050405020304" pitchFamily="18" charset="0"/>
              </a:rPr>
              <a:t> </a:t>
            </a:r>
          </a:p>
          <a:p>
            <a:pPr marL="0" marR="0">
              <a:lnSpc>
                <a:spcPct val="50000"/>
              </a:lnSpc>
              <a:spcBef>
                <a:spcPts val="600"/>
              </a:spcBef>
              <a:spcAft>
                <a:spcPts val="600"/>
              </a:spcAft>
            </a:pPr>
            <a:r>
              <a:rPr lang="en-US" sz="1600" kern="100" baseline="30000" dirty="0">
                <a:solidFill>
                  <a:srgbClr val="000000"/>
                </a:solidFill>
                <a:effectLst/>
                <a:highlight>
                  <a:srgbClr val="FFFFFF"/>
                </a:highlight>
                <a:latin typeface="+mn-lt"/>
                <a:ea typeface="Times New Roman" panose="02020603050405020304" pitchFamily="18" charset="0"/>
                <a:cs typeface="Times New Roman" panose="02020603050405020304" pitchFamily="18" charset="0"/>
              </a:rPr>
              <a:t>2 </a:t>
            </a:r>
            <a:r>
              <a:rPr lang="en-US" sz="1600" kern="100" dirty="0">
                <a:solidFill>
                  <a:srgbClr val="000000"/>
                </a:solidFill>
                <a:effectLst/>
                <a:highlight>
                  <a:srgbClr val="FFFFFF"/>
                </a:highlight>
                <a:latin typeface="+mn-lt"/>
                <a:ea typeface="Times New Roman" panose="02020603050405020304" pitchFamily="18" charset="0"/>
                <a:cs typeface="Times New Roman" panose="02020603050405020304" pitchFamily="18" charset="0"/>
              </a:rPr>
              <a:t>West Africa Centre for Crop Improvement (WACCI), College of Basic and Applied Sciences University of Ghana, PMB LG 30, Legon, Ghana.</a:t>
            </a:r>
          </a:p>
          <a:p>
            <a:pPr marL="0" marR="0">
              <a:lnSpc>
                <a:spcPct val="50000"/>
              </a:lnSpc>
              <a:spcBef>
                <a:spcPts val="600"/>
              </a:spcBef>
              <a:spcAft>
                <a:spcPts val="600"/>
              </a:spcAft>
            </a:pPr>
            <a:r>
              <a:rPr lang="en-GB" sz="1600" baseline="30000" dirty="0">
                <a:latin typeface="+mn-lt"/>
              </a:rPr>
              <a:t>3</a:t>
            </a:r>
            <a:r>
              <a:rPr lang="en-GB" sz="1600" i="0" u="none" strike="noStrike" baseline="30000" dirty="0">
                <a:effectLst/>
                <a:latin typeface="+mn-lt"/>
              </a:rPr>
              <a:t> </a:t>
            </a:r>
            <a:r>
              <a:rPr lang="en-GB" sz="1600" i="0" u="none" strike="noStrike" dirty="0">
                <a:effectLst/>
                <a:latin typeface="+mn-lt"/>
              </a:rPr>
              <a:t>Crop Soil and Environmental Sciences, Auburn University Alabama, USA </a:t>
            </a:r>
            <a:r>
              <a:rPr lang="en-US" sz="1600" kern="100" dirty="0">
                <a:solidFill>
                  <a:srgbClr val="000000"/>
                </a:solidFill>
                <a:effectLst/>
                <a:highlight>
                  <a:srgbClr val="FFFFFF"/>
                </a:highlight>
                <a:latin typeface="+mn-lt"/>
                <a:ea typeface="Times New Roman" panose="02020603050405020304" pitchFamily="18" charset="0"/>
                <a:cs typeface="Times New Roman" panose="02020603050405020304" pitchFamily="18" charset="0"/>
              </a:rPr>
              <a:t>	</a:t>
            </a:r>
            <a:r>
              <a:rPr lang="en-US" sz="1600" kern="100" dirty="0">
                <a:highlight>
                  <a:srgbClr val="FFFFFF"/>
                </a:highlight>
                <a:latin typeface="+mn-lt"/>
                <a:ea typeface="Times New Roman" panose="02020603050405020304" pitchFamily="18" charset="0"/>
                <a:cs typeface="Times New Roman" panose="02020603050405020304" pitchFamily="18" charset="0"/>
              </a:rPr>
              <a:t> </a:t>
            </a:r>
            <a:r>
              <a:rPr lang="en-US" sz="1600" kern="100" dirty="0">
                <a:solidFill>
                  <a:srgbClr val="000000"/>
                </a:solidFill>
                <a:effectLst/>
                <a:highlight>
                  <a:srgbClr val="FFFFFF"/>
                </a:highlight>
                <a:latin typeface="+mn-lt"/>
                <a:ea typeface="Times New Roman" panose="02020603050405020304" pitchFamily="18" charset="0"/>
                <a:cs typeface="Times New Roman" panose="02020603050405020304" pitchFamily="18" charset="0"/>
              </a:rPr>
              <a:t>Corresponding Author email:</a:t>
            </a:r>
            <a:r>
              <a:rPr lang="en-US" sz="1600" kern="100" dirty="0">
                <a:solidFill>
                  <a:srgbClr val="000000"/>
                </a:solidFill>
                <a:effectLst/>
                <a:latin typeface="+mn-lt"/>
                <a:ea typeface="Times New Roman" panose="02020603050405020304" pitchFamily="18" charset="0"/>
                <a:cs typeface="Times New Roman" panose="02020603050405020304" pitchFamily="18" charset="0"/>
              </a:rPr>
              <a:t> </a:t>
            </a:r>
            <a:r>
              <a:rPr lang="en-US" sz="1600" kern="100" dirty="0" err="1">
                <a:solidFill>
                  <a:srgbClr val="000000"/>
                </a:solidFill>
                <a:effectLst/>
                <a:latin typeface="+mn-lt"/>
                <a:ea typeface="Times New Roman" panose="02020603050405020304" pitchFamily="18" charset="0"/>
                <a:cs typeface="Times New Roman" panose="02020603050405020304" pitchFamily="18" charset="0"/>
              </a:rPr>
              <a:t>I.Rabbi@cgiar.org</a:t>
            </a:r>
            <a:endParaRPr lang="en-US" sz="1600" kern="100" dirty="0">
              <a:effectLst/>
              <a:latin typeface="+mn-lt"/>
              <a:ea typeface="Aptos" panose="020B0004020202020204" pitchFamily="34" charset="0"/>
              <a:cs typeface="Times New Roman" panose="02020603050405020304" pitchFamily="18" charset="0"/>
            </a:endParaRPr>
          </a:p>
        </p:txBody>
      </p:sp>
      <p:sp>
        <p:nvSpPr>
          <p:cNvPr id="50" name="Title 41">
            <a:extLst>
              <a:ext uri="{FF2B5EF4-FFF2-40B4-BE49-F238E27FC236}">
                <a16:creationId xmlns:a16="http://schemas.microsoft.com/office/drawing/2014/main" id="{7BAFE05D-0CED-772C-1DB9-7A695B28F590}"/>
              </a:ext>
            </a:extLst>
          </p:cNvPr>
          <p:cNvSpPr txBox="1">
            <a:spLocks/>
          </p:cNvSpPr>
          <p:nvPr/>
        </p:nvSpPr>
        <p:spPr>
          <a:xfrm>
            <a:off x="-6759955" y="21101879"/>
            <a:ext cx="9639300" cy="1142200"/>
          </a:xfrm>
          <a:prstGeom prst="rect">
            <a:avLst/>
          </a:prstGeom>
        </p:spPr>
        <p:txBody>
          <a:bodyPr vert="horz" lIns="91440" tIns="45720" rIns="91440" bIns="45720" rtlCol="0" anchor="t">
            <a:normAutofit/>
          </a:bodyPr>
          <a:lstStyle>
            <a:lvl1pPr algn="ctr" defTabSz="2194560" rtl="0" eaLnBrk="1" latinLnBrk="0" hangingPunct="1">
              <a:lnSpc>
                <a:spcPct val="90000"/>
              </a:lnSpc>
              <a:spcBef>
                <a:spcPct val="0"/>
              </a:spcBef>
              <a:buNone/>
              <a:defRPr sz="6000" kern="1200">
                <a:solidFill>
                  <a:schemeClr val="tx1"/>
                </a:solidFill>
                <a:latin typeface="+mj-lt"/>
                <a:ea typeface="+mj-ea"/>
                <a:cs typeface="+mj-cs"/>
              </a:defRPr>
            </a:lvl1pPr>
          </a:lstStyle>
          <a:p>
            <a:pPr algn="l"/>
            <a:endParaRPr lang="en-US" b="1" dirty="0">
              <a:latin typeface="Arial" panose="020B0604020202020204" pitchFamily="34" charset="0"/>
              <a:cs typeface="Arial" panose="020B0604020202020204" pitchFamily="34" charset="0"/>
            </a:endParaRPr>
          </a:p>
        </p:txBody>
      </p:sp>
      <p:sp>
        <p:nvSpPr>
          <p:cNvPr id="53" name="Title 1">
            <a:extLst>
              <a:ext uri="{FF2B5EF4-FFF2-40B4-BE49-F238E27FC236}">
                <a16:creationId xmlns:a16="http://schemas.microsoft.com/office/drawing/2014/main" id="{8EA39782-3159-D6AA-46CD-75C045798129}"/>
              </a:ext>
            </a:extLst>
          </p:cNvPr>
          <p:cNvSpPr txBox="1">
            <a:spLocks/>
          </p:cNvSpPr>
          <p:nvPr/>
        </p:nvSpPr>
        <p:spPr>
          <a:xfrm>
            <a:off x="11464823" y="18563968"/>
            <a:ext cx="8999083" cy="1691940"/>
          </a:xfrm>
          <a:prstGeom prst="rect">
            <a:avLst/>
          </a:prstGeom>
        </p:spPr>
        <p:txBody>
          <a:bodyPr vert="horz" lIns="91440" tIns="45720" rIns="91440" bIns="45720" rtlCol="0" anchor="t">
            <a:normAutofit/>
          </a:bodyPr>
          <a:lstStyle>
            <a:lvl1pPr algn="ctr" defTabSz="2194560" rtl="0" eaLnBrk="1" latinLnBrk="0" hangingPunct="1">
              <a:lnSpc>
                <a:spcPct val="90000"/>
              </a:lnSpc>
              <a:spcBef>
                <a:spcPct val="0"/>
              </a:spcBef>
              <a:buNone/>
              <a:defRPr sz="6000" kern="1200">
                <a:solidFill>
                  <a:schemeClr val="tx1"/>
                </a:solidFill>
                <a:latin typeface="+mj-lt"/>
                <a:ea typeface="+mj-ea"/>
                <a:cs typeface="+mj-cs"/>
              </a:defRPr>
            </a:lvl1pPr>
          </a:lstStyle>
          <a:p>
            <a:pPr algn="l"/>
            <a:endParaRPr lang="en-US" b="1" dirty="0">
              <a:solidFill>
                <a:srgbClr val="FF0000"/>
              </a:solidFill>
              <a:latin typeface="Arial" panose="020B0604020202020204" pitchFamily="34" charset="0"/>
              <a:cs typeface="Arial" panose="020B0604020202020204" pitchFamily="34" charset="0"/>
            </a:endParaRPr>
          </a:p>
        </p:txBody>
      </p:sp>
      <p:sp>
        <p:nvSpPr>
          <p:cNvPr id="54" name="Content Placeholder 2">
            <a:extLst>
              <a:ext uri="{FF2B5EF4-FFF2-40B4-BE49-F238E27FC236}">
                <a16:creationId xmlns:a16="http://schemas.microsoft.com/office/drawing/2014/main" id="{E368416F-413F-40EC-78B8-BABF17537478}"/>
              </a:ext>
            </a:extLst>
          </p:cNvPr>
          <p:cNvSpPr txBox="1">
            <a:spLocks/>
          </p:cNvSpPr>
          <p:nvPr/>
        </p:nvSpPr>
        <p:spPr>
          <a:xfrm>
            <a:off x="11543528" y="18305965"/>
            <a:ext cx="8882904" cy="11677429"/>
          </a:xfrm>
          <a:prstGeom prst="rect">
            <a:avLst/>
          </a:prstGeom>
        </p:spPr>
        <p:txBody>
          <a:bodyPr/>
          <a:lstStyle>
            <a:lvl1pPr marL="548640" indent="-548640" algn="l" defTabSz="2194560" rtl="0" eaLnBrk="1" latinLnBrk="0" hangingPunct="1">
              <a:lnSpc>
                <a:spcPct val="90000"/>
              </a:lnSpc>
              <a:spcBef>
                <a:spcPts val="2400"/>
              </a:spcBef>
              <a:buFont typeface="Arial" panose="020B0604020202020204" pitchFamily="34" charset="0"/>
              <a:buChar char="•"/>
              <a:defRPr sz="6720" kern="1200">
                <a:solidFill>
                  <a:schemeClr val="tx1"/>
                </a:solidFill>
                <a:latin typeface="+mn-lt"/>
                <a:ea typeface="+mn-ea"/>
                <a:cs typeface="+mn-cs"/>
              </a:defRPr>
            </a:lvl1pPr>
            <a:lvl2pPr marL="1645920" indent="-548640" algn="l" defTabSz="2194560" rtl="0" eaLnBrk="1" latinLnBrk="0" hangingPunct="1">
              <a:lnSpc>
                <a:spcPct val="90000"/>
              </a:lnSpc>
              <a:spcBef>
                <a:spcPts val="1200"/>
              </a:spcBef>
              <a:buFont typeface="Arial" panose="020B0604020202020204" pitchFamily="34" charset="0"/>
              <a:buChar char="•"/>
              <a:defRPr sz="5760" kern="1200">
                <a:solidFill>
                  <a:schemeClr val="tx1"/>
                </a:solidFill>
                <a:latin typeface="+mn-lt"/>
                <a:ea typeface="+mn-ea"/>
                <a:cs typeface="+mn-cs"/>
              </a:defRPr>
            </a:lvl2pPr>
            <a:lvl3pPr marL="2743200" indent="-548640" algn="l" defTabSz="2194560" rtl="0" eaLnBrk="1" latinLnBrk="0" hangingPunct="1">
              <a:lnSpc>
                <a:spcPct val="90000"/>
              </a:lnSpc>
              <a:spcBef>
                <a:spcPts val="1200"/>
              </a:spcBef>
              <a:buFont typeface="Arial" panose="020B0604020202020204" pitchFamily="34" charset="0"/>
              <a:buChar char="•"/>
              <a:defRPr sz="4800" kern="1200">
                <a:solidFill>
                  <a:schemeClr val="tx1"/>
                </a:solidFill>
                <a:latin typeface="+mn-lt"/>
                <a:ea typeface="+mn-ea"/>
                <a:cs typeface="+mn-cs"/>
              </a:defRPr>
            </a:lvl3pPr>
            <a:lvl4pPr marL="384048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4pPr>
            <a:lvl5pPr marL="493776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5pPr>
            <a:lvl6pPr marL="603504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6pPr>
            <a:lvl7pPr marL="713232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7pPr>
            <a:lvl8pPr marL="822960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8pPr>
            <a:lvl9pPr marL="932688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9pPr>
          </a:lstStyle>
          <a:p>
            <a:pPr marL="0" marR="0" indent="0" algn="just">
              <a:lnSpc>
                <a:spcPct val="107000"/>
              </a:lnSpc>
              <a:spcBef>
                <a:spcPts val="0"/>
              </a:spcBef>
              <a:buNone/>
            </a:pPr>
            <a:r>
              <a:rPr lang="en-US" sz="3600" b="1" kern="100" dirty="0">
                <a:solidFill>
                  <a:srgbClr val="C00000"/>
                </a:solidFill>
                <a:effectLst/>
                <a:ea typeface="Aptos" panose="020B0004020202020204" pitchFamily="34" charset="0"/>
                <a:cs typeface="Times New Roman" panose="02020603050405020304" pitchFamily="18" charset="0"/>
              </a:rPr>
              <a:t>Results and </a:t>
            </a:r>
            <a:r>
              <a:rPr lang="en-US" sz="3600" b="1" kern="100" dirty="0">
                <a:solidFill>
                  <a:srgbClr val="C00000"/>
                </a:solidFill>
                <a:ea typeface="Aptos" panose="020B0004020202020204" pitchFamily="34" charset="0"/>
                <a:cs typeface="Times New Roman" panose="02020603050405020304" pitchFamily="18" charset="0"/>
              </a:rPr>
              <a:t>D</a:t>
            </a:r>
            <a:r>
              <a:rPr lang="en-US" sz="3600" b="1" kern="100" dirty="0">
                <a:solidFill>
                  <a:srgbClr val="C00000"/>
                </a:solidFill>
                <a:effectLst/>
                <a:ea typeface="Aptos" panose="020B0004020202020204" pitchFamily="34" charset="0"/>
                <a:cs typeface="Times New Roman" panose="02020603050405020304" pitchFamily="18" charset="0"/>
              </a:rPr>
              <a:t>iscussion</a:t>
            </a:r>
            <a:endParaRPr lang="en-US" sz="3600" kern="100" dirty="0">
              <a:solidFill>
                <a:srgbClr val="C00000"/>
              </a:solidFill>
              <a:effectLst/>
              <a:ea typeface="Aptos" panose="020B0004020202020204" pitchFamily="34" charset="0"/>
              <a:cs typeface="Times New Roman" panose="02020603050405020304" pitchFamily="18" charset="0"/>
            </a:endParaRPr>
          </a:p>
          <a:p>
            <a:pPr marL="0" marR="0" indent="0" algn="just">
              <a:lnSpc>
                <a:spcPct val="107000"/>
              </a:lnSpc>
              <a:spcBef>
                <a:spcPts val="0"/>
              </a:spcBef>
              <a:buNone/>
            </a:pPr>
            <a:r>
              <a:rPr lang="en-US" sz="2600" kern="100" dirty="0">
                <a:solidFill>
                  <a:srgbClr val="000000"/>
                </a:solidFill>
                <a:effectLst/>
                <a:ea typeface="Times New Roman" panose="02020603050405020304" pitchFamily="18" charset="0"/>
                <a:cs typeface="Times New Roman" panose="02020603050405020304" pitchFamily="18" charset="0"/>
              </a:rPr>
              <a:t>Both methods consistently identified favorable genotypes; however, the TRICOT approach demonstrated stronger correlations between consumer preferences and biophysical traits (Figure 1). Preferences for color and firmness were more closely associated with overall acceptability than moldability or stickiness. </a:t>
            </a:r>
          </a:p>
          <a:p>
            <a:pPr algn="just">
              <a:lnSpc>
                <a:spcPct val="107000"/>
              </a:lnSpc>
              <a:spcBef>
                <a:spcPts val="0"/>
              </a:spcBef>
            </a:pPr>
            <a:r>
              <a:rPr lang="en-US" sz="2600" b="1" kern="100" dirty="0">
                <a:solidFill>
                  <a:srgbClr val="000000"/>
                </a:solidFill>
                <a:effectLst/>
                <a:ea typeface="Times New Roman" panose="02020603050405020304" pitchFamily="18" charset="0"/>
                <a:cs typeface="Times New Roman" panose="02020603050405020304" pitchFamily="18" charset="0"/>
              </a:rPr>
              <a:t>Biophysical Correlations </a:t>
            </a:r>
            <a:r>
              <a:rPr lang="en-US" sz="2600" kern="100" dirty="0">
                <a:solidFill>
                  <a:srgbClr val="000000"/>
                </a:solidFill>
                <a:effectLst/>
                <a:ea typeface="Times New Roman" panose="02020603050405020304" pitchFamily="18" charset="0"/>
                <a:cs typeface="Times New Roman" panose="02020603050405020304" pitchFamily="18" charset="0"/>
              </a:rPr>
              <a:t>- Dry matter content showed a positive correlation with firmness but was negatively correlated with stickiness preference.</a:t>
            </a:r>
          </a:p>
          <a:p>
            <a:pPr algn="just">
              <a:lnSpc>
                <a:spcPct val="107000"/>
              </a:lnSpc>
              <a:spcBef>
                <a:spcPts val="0"/>
              </a:spcBef>
            </a:pPr>
            <a:r>
              <a:rPr lang="en-US" sz="2600" b="1" kern="100" dirty="0">
                <a:solidFill>
                  <a:srgbClr val="000000"/>
                </a:solidFill>
                <a:effectLst/>
                <a:ea typeface="Times New Roman" panose="02020603050405020304" pitchFamily="18" charset="0"/>
                <a:cs typeface="Times New Roman" panose="02020603050405020304" pitchFamily="18" charset="0"/>
              </a:rPr>
              <a:t>Machine Learning Predictions </a:t>
            </a:r>
            <a:r>
              <a:rPr lang="en-US" sz="2600" kern="100" dirty="0">
                <a:solidFill>
                  <a:srgbClr val="000000"/>
                </a:solidFill>
                <a:effectLst/>
                <a:ea typeface="Times New Roman" panose="02020603050405020304" pitchFamily="18" charset="0"/>
                <a:cs typeface="Times New Roman" panose="02020603050405020304" pitchFamily="18" charset="0"/>
              </a:rPr>
              <a:t>- High prediction accuracy was achieved for overall acceptability, color, and firmness, while predictions for stickiness had lower accuracy (Figure 3).</a:t>
            </a:r>
          </a:p>
          <a:p>
            <a:pPr algn="just">
              <a:lnSpc>
                <a:spcPct val="107000"/>
              </a:lnSpc>
              <a:spcBef>
                <a:spcPts val="0"/>
              </a:spcBef>
            </a:pPr>
            <a:r>
              <a:rPr lang="en-US" sz="2600" b="1" kern="100" dirty="0">
                <a:solidFill>
                  <a:srgbClr val="000000"/>
                </a:solidFill>
                <a:effectLst/>
                <a:ea typeface="Times New Roman" panose="02020603050405020304" pitchFamily="18" charset="0"/>
                <a:cs typeface="Times New Roman" panose="02020603050405020304" pitchFamily="18" charset="0"/>
              </a:rPr>
              <a:t>Genotype Performance </a:t>
            </a:r>
            <a:r>
              <a:rPr lang="en-US" sz="2600" kern="100" dirty="0">
                <a:solidFill>
                  <a:srgbClr val="000000"/>
                </a:solidFill>
                <a:effectLst/>
                <a:ea typeface="Times New Roman" panose="02020603050405020304" pitchFamily="18" charset="0"/>
                <a:cs typeface="Times New Roman" panose="02020603050405020304" pitchFamily="18" charset="0"/>
              </a:rPr>
              <a:t>- The ranking of 19 genotypes using both methods was consistent, highlighting promising varieties for further evaluation (Figure 2).</a:t>
            </a:r>
          </a:p>
          <a:p>
            <a:pPr marL="0" marR="0" indent="0" algn="just">
              <a:lnSpc>
                <a:spcPct val="107000"/>
              </a:lnSpc>
              <a:spcBef>
                <a:spcPts val="0"/>
              </a:spcBef>
              <a:buNone/>
            </a:pPr>
            <a:r>
              <a:rPr lang="en-US" sz="3600" b="1" kern="100" dirty="0">
                <a:solidFill>
                  <a:srgbClr val="C00000"/>
                </a:solidFill>
                <a:effectLst/>
                <a:ea typeface="Times New Roman" panose="02020603050405020304" pitchFamily="18" charset="0"/>
                <a:cs typeface="Times New Roman" panose="02020603050405020304" pitchFamily="18" charset="0"/>
              </a:rPr>
              <a:t>Conclusion</a:t>
            </a:r>
          </a:p>
          <a:p>
            <a:pPr marL="0" marR="0" indent="0" algn="just">
              <a:lnSpc>
                <a:spcPct val="107000"/>
              </a:lnSpc>
              <a:spcBef>
                <a:spcPts val="0"/>
              </a:spcBef>
              <a:buNone/>
            </a:pPr>
            <a:r>
              <a:rPr lang="en-US" sz="2600" kern="100" dirty="0">
                <a:effectLst/>
                <a:ea typeface="Times New Roman" panose="02020603050405020304" pitchFamily="18" charset="0"/>
                <a:cs typeface="Times New Roman" panose="02020603050405020304" pitchFamily="18" charset="0"/>
              </a:rPr>
              <a:t>This study highlights the value of correlating consumer preferences with biophysical traits in cassava breeding. The TRICOT method showed strong potential for identifying key sensory traits linked to consumer acceptability. Machine learning models provided useful insights for predicting preference traits, offering a promising approach for targeted breeding. Further optimization of the models can enhance their predictive power and aid in the development of consumer-preferred cassava varieties.</a:t>
            </a:r>
            <a:endParaRPr lang="en-US" sz="2600" kern="100" dirty="0">
              <a:effectLst/>
              <a:ea typeface="Aptos" panose="020B0004020202020204" pitchFamily="34" charset="0"/>
              <a:cs typeface="Times New Roman" panose="02020603050405020304" pitchFamily="18" charset="0"/>
            </a:endParaRPr>
          </a:p>
        </p:txBody>
      </p:sp>
      <p:sp>
        <p:nvSpPr>
          <p:cNvPr id="46" name="Title 41">
            <a:extLst>
              <a:ext uri="{FF2B5EF4-FFF2-40B4-BE49-F238E27FC236}">
                <a16:creationId xmlns:a16="http://schemas.microsoft.com/office/drawing/2014/main" id="{8AB42113-1A6F-AC5A-DE5D-A56495976A2A}"/>
              </a:ext>
            </a:extLst>
          </p:cNvPr>
          <p:cNvSpPr txBox="1">
            <a:spLocks/>
          </p:cNvSpPr>
          <p:nvPr/>
        </p:nvSpPr>
        <p:spPr>
          <a:xfrm>
            <a:off x="19209831" y="461303"/>
            <a:ext cx="2301430" cy="870768"/>
          </a:xfrm>
          <a:prstGeom prst="rect">
            <a:avLst/>
          </a:prstGeom>
        </p:spPr>
        <p:txBody>
          <a:bodyPr vert="horz" lIns="91440" tIns="45720" rIns="91440" bIns="45720" rtlCol="0" anchor="t">
            <a:normAutofit fontScale="85000" lnSpcReduction="20000"/>
          </a:bodyPr>
          <a:lstStyle>
            <a:lvl1pPr algn="ctr" defTabSz="2194560" rtl="0" eaLnBrk="1" latinLnBrk="0" hangingPunct="1">
              <a:lnSpc>
                <a:spcPct val="90000"/>
              </a:lnSpc>
              <a:spcBef>
                <a:spcPct val="0"/>
              </a:spcBef>
              <a:buNone/>
              <a:defRPr sz="6000" kern="1200">
                <a:solidFill>
                  <a:schemeClr val="tx1"/>
                </a:solidFill>
                <a:latin typeface="+mj-lt"/>
                <a:ea typeface="+mj-ea"/>
                <a:cs typeface="+mj-cs"/>
              </a:defRPr>
            </a:lvl1pPr>
          </a:lstStyle>
          <a:p>
            <a:r>
              <a:rPr lang="en-US" sz="2800" dirty="0">
                <a:latin typeface="Arial" panose="020B0604020202020204" pitchFamily="34" charset="0"/>
                <a:cs typeface="Arial" panose="020B0604020202020204" pitchFamily="34" charset="0"/>
              </a:rPr>
              <a:t>https://</a:t>
            </a:r>
            <a:r>
              <a:rPr lang="en-US" sz="2800" dirty="0" err="1">
                <a:latin typeface="Arial" panose="020B0604020202020204" pitchFamily="34" charset="0"/>
                <a:cs typeface="Arial" panose="020B0604020202020204" pitchFamily="34" charset="0"/>
              </a:rPr>
              <a:t>orcid.org</a:t>
            </a:r>
            <a:r>
              <a:rPr lang="en-US" sz="2800" dirty="0">
                <a:latin typeface="Arial" panose="020B0604020202020204" pitchFamily="34" charset="0"/>
                <a:cs typeface="Arial" panose="020B0604020202020204" pitchFamily="34" charset="0"/>
              </a:rPr>
              <a:t>/0000-0003-0244-3975</a:t>
            </a:r>
          </a:p>
        </p:txBody>
      </p:sp>
      <p:pic>
        <p:nvPicPr>
          <p:cNvPr id="4" name="image1.png" descr="A screenshot of a computer&#10;&#10;Description automatically generated">
            <a:extLst>
              <a:ext uri="{FF2B5EF4-FFF2-40B4-BE49-F238E27FC236}">
                <a16:creationId xmlns:a16="http://schemas.microsoft.com/office/drawing/2014/main" id="{E1E509DA-7833-19CF-D0C6-7126E5481133}"/>
              </a:ext>
            </a:extLst>
          </p:cNvPr>
          <p:cNvPicPr/>
          <p:nvPr/>
        </p:nvPicPr>
        <p:blipFill>
          <a:blip r:embed="rId2" cstate="print">
            <a:extLst>
              <a:ext uri="{28A0092B-C50C-407E-A947-70E740481C1C}">
                <a14:useLocalDpi xmlns:a14="http://schemas.microsoft.com/office/drawing/2010/main"/>
              </a:ext>
            </a:extLst>
          </a:blip>
          <a:srcRect/>
          <a:stretch/>
        </p:blipFill>
        <p:spPr>
          <a:xfrm>
            <a:off x="1999990" y="18744291"/>
            <a:ext cx="7809858" cy="5895348"/>
          </a:xfrm>
          <a:prstGeom prst="rect">
            <a:avLst/>
          </a:prstGeom>
          <a:ln/>
        </p:spPr>
      </p:pic>
      <p:pic>
        <p:nvPicPr>
          <p:cNvPr id="5" name="image9.png" descr="A screenshot of a computer&#10;&#10;Description automatically generated">
            <a:extLst>
              <a:ext uri="{FF2B5EF4-FFF2-40B4-BE49-F238E27FC236}">
                <a16:creationId xmlns:a16="http://schemas.microsoft.com/office/drawing/2014/main" id="{DCD7097A-A3BB-614B-9C0B-95F439B830BC}"/>
              </a:ext>
            </a:extLst>
          </p:cNvPr>
          <p:cNvPicPr/>
          <p:nvPr/>
        </p:nvPicPr>
        <p:blipFill>
          <a:blip r:embed="rId3" cstate="print">
            <a:extLst>
              <a:ext uri="{28A0092B-C50C-407E-A947-70E740481C1C}">
                <a14:useLocalDpi xmlns:a14="http://schemas.microsoft.com/office/drawing/2010/main"/>
              </a:ext>
            </a:extLst>
          </a:blip>
          <a:srcRect t="2629"/>
          <a:stretch/>
        </p:blipFill>
        <p:spPr>
          <a:xfrm>
            <a:off x="2001418" y="24568564"/>
            <a:ext cx="7823824" cy="6620684"/>
          </a:xfrm>
          <a:prstGeom prst="rect">
            <a:avLst/>
          </a:prstGeom>
          <a:ln/>
        </p:spPr>
      </p:pic>
      <p:sp>
        <p:nvSpPr>
          <p:cNvPr id="10" name="TextBox 9">
            <a:extLst>
              <a:ext uri="{FF2B5EF4-FFF2-40B4-BE49-F238E27FC236}">
                <a16:creationId xmlns:a16="http://schemas.microsoft.com/office/drawing/2014/main" id="{C3EF5D74-E712-7C5D-2FB9-095EC65FA5F9}"/>
              </a:ext>
            </a:extLst>
          </p:cNvPr>
          <p:cNvSpPr txBox="1"/>
          <p:nvPr/>
        </p:nvSpPr>
        <p:spPr>
          <a:xfrm>
            <a:off x="1116616" y="19112917"/>
            <a:ext cx="411470" cy="523220"/>
          </a:xfrm>
          <a:prstGeom prst="rect">
            <a:avLst/>
          </a:prstGeom>
          <a:noFill/>
        </p:spPr>
        <p:txBody>
          <a:bodyPr wrap="square" rtlCol="0">
            <a:spAutoFit/>
          </a:bodyPr>
          <a:lstStyle/>
          <a:p>
            <a:r>
              <a:rPr lang="en-US" sz="2800" dirty="0"/>
              <a:t>A</a:t>
            </a:r>
          </a:p>
        </p:txBody>
      </p:sp>
      <p:sp>
        <p:nvSpPr>
          <p:cNvPr id="13" name="TextBox 12">
            <a:extLst>
              <a:ext uri="{FF2B5EF4-FFF2-40B4-BE49-F238E27FC236}">
                <a16:creationId xmlns:a16="http://schemas.microsoft.com/office/drawing/2014/main" id="{566E1D05-D99C-538F-A3CE-E7AF26E07FF6}"/>
              </a:ext>
            </a:extLst>
          </p:cNvPr>
          <p:cNvSpPr txBox="1"/>
          <p:nvPr/>
        </p:nvSpPr>
        <p:spPr>
          <a:xfrm>
            <a:off x="1073149" y="24789427"/>
            <a:ext cx="411470" cy="523220"/>
          </a:xfrm>
          <a:prstGeom prst="rect">
            <a:avLst/>
          </a:prstGeom>
          <a:noFill/>
        </p:spPr>
        <p:txBody>
          <a:bodyPr wrap="square" rtlCol="0">
            <a:spAutoFit/>
          </a:bodyPr>
          <a:lstStyle/>
          <a:p>
            <a:r>
              <a:rPr lang="en-US" sz="2800" dirty="0"/>
              <a:t>B</a:t>
            </a:r>
          </a:p>
        </p:txBody>
      </p:sp>
      <p:sp>
        <p:nvSpPr>
          <p:cNvPr id="16" name="TextBox 15">
            <a:extLst>
              <a:ext uri="{FF2B5EF4-FFF2-40B4-BE49-F238E27FC236}">
                <a16:creationId xmlns:a16="http://schemas.microsoft.com/office/drawing/2014/main" id="{FFBD9A04-B625-D404-4CB4-3170DE6FC708}"/>
              </a:ext>
            </a:extLst>
          </p:cNvPr>
          <p:cNvSpPr txBox="1"/>
          <p:nvPr/>
        </p:nvSpPr>
        <p:spPr>
          <a:xfrm>
            <a:off x="1035934" y="31137849"/>
            <a:ext cx="9460220" cy="737253"/>
          </a:xfrm>
          <a:prstGeom prst="rect">
            <a:avLst/>
          </a:prstGeom>
          <a:noFill/>
        </p:spPr>
        <p:txBody>
          <a:bodyPr wrap="square" rtlCol="0">
            <a:spAutoFit/>
          </a:bodyPr>
          <a:lstStyle/>
          <a:p>
            <a:pPr marL="0" marR="0">
              <a:lnSpc>
                <a:spcPct val="107000"/>
              </a:lnSpc>
              <a:spcAft>
                <a:spcPts val="1500"/>
              </a:spcAft>
            </a:pPr>
            <a:r>
              <a:rPr lang="en-US" sz="2000" b="1" kern="100" dirty="0">
                <a:solidFill>
                  <a:srgbClr val="000000"/>
                </a:solidFill>
                <a:effectLst/>
                <a:ea typeface="Times New Roman" panose="02020603050405020304" pitchFamily="18" charset="0"/>
                <a:cs typeface="Times New Roman" panose="02020603050405020304" pitchFamily="18" charset="0"/>
              </a:rPr>
              <a:t>Fig 1: Correlation coefficient matrix of biophysical and consumer preference from different survey method  a: classical b: tricot survey method.</a:t>
            </a:r>
            <a:endParaRPr lang="en-US" sz="2000" kern="100" dirty="0">
              <a:effectLst/>
              <a:ea typeface="Aptos" panose="020B0004020202020204" pitchFamily="34" charset="0"/>
              <a:cs typeface="Times New Roman" panose="02020603050405020304" pitchFamily="18" charset="0"/>
            </a:endParaRPr>
          </a:p>
        </p:txBody>
      </p:sp>
      <p:pic>
        <p:nvPicPr>
          <p:cNvPr id="18" name="image5.png">
            <a:extLst>
              <a:ext uri="{FF2B5EF4-FFF2-40B4-BE49-F238E27FC236}">
                <a16:creationId xmlns:a16="http://schemas.microsoft.com/office/drawing/2014/main" id="{1A862045-18FF-A603-2C92-39DE221064FA}"/>
              </a:ext>
            </a:extLst>
          </p:cNvPr>
          <p:cNvPicPr/>
          <p:nvPr/>
        </p:nvPicPr>
        <p:blipFill>
          <a:blip r:embed="rId4"/>
          <a:srcRect/>
          <a:stretch>
            <a:fillRect/>
          </a:stretch>
        </p:blipFill>
        <p:spPr>
          <a:xfrm>
            <a:off x="11382164" y="5829656"/>
            <a:ext cx="9527502" cy="5950302"/>
          </a:xfrm>
          <a:prstGeom prst="rect">
            <a:avLst/>
          </a:prstGeom>
          <a:ln/>
        </p:spPr>
      </p:pic>
      <p:sp>
        <p:nvSpPr>
          <p:cNvPr id="19" name="TextBox 18">
            <a:extLst>
              <a:ext uri="{FF2B5EF4-FFF2-40B4-BE49-F238E27FC236}">
                <a16:creationId xmlns:a16="http://schemas.microsoft.com/office/drawing/2014/main" id="{668D387C-B8F6-9F2B-F527-0A8DC861E40C}"/>
              </a:ext>
            </a:extLst>
          </p:cNvPr>
          <p:cNvSpPr txBox="1"/>
          <p:nvPr/>
        </p:nvSpPr>
        <p:spPr>
          <a:xfrm>
            <a:off x="11543528" y="11862870"/>
            <a:ext cx="9123188" cy="707886"/>
          </a:xfrm>
          <a:prstGeom prst="rect">
            <a:avLst/>
          </a:prstGeom>
          <a:noFill/>
        </p:spPr>
        <p:txBody>
          <a:bodyPr wrap="square" rtlCol="0">
            <a:spAutoFit/>
          </a:bodyPr>
          <a:lstStyle/>
          <a:p>
            <a:pPr algn="just"/>
            <a:r>
              <a:rPr lang="en-US" sz="2000" b="1" kern="100" dirty="0">
                <a:effectLst/>
                <a:ea typeface="Times New Roman" panose="02020603050405020304" pitchFamily="18" charset="0"/>
                <a:cs typeface="Times New Roman" panose="02020603050405020304" pitchFamily="18" charset="0"/>
              </a:rPr>
              <a:t>Fig 2: Ranking of 19 genotypes based on consumers preference scoring using classical hedonic and TRICOT ranking approaches.</a:t>
            </a:r>
            <a:endParaRPr lang="en-US" sz="2000" kern="100" dirty="0">
              <a:effectLst/>
              <a:ea typeface="Aptos" panose="020B0004020202020204" pitchFamily="34" charset="0"/>
              <a:cs typeface="Times New Roman" panose="02020603050405020304" pitchFamily="18" charset="0"/>
            </a:endParaRPr>
          </a:p>
        </p:txBody>
      </p:sp>
      <p:pic>
        <p:nvPicPr>
          <p:cNvPr id="21" name="image3.png">
            <a:extLst>
              <a:ext uri="{FF2B5EF4-FFF2-40B4-BE49-F238E27FC236}">
                <a16:creationId xmlns:a16="http://schemas.microsoft.com/office/drawing/2014/main" id="{3F2B62AB-B89B-409C-D07F-FC9E5C6CE3FF}"/>
              </a:ext>
            </a:extLst>
          </p:cNvPr>
          <p:cNvPicPr/>
          <p:nvPr/>
        </p:nvPicPr>
        <p:blipFill>
          <a:blip r:embed="rId5"/>
          <a:srcRect/>
          <a:stretch>
            <a:fillRect/>
          </a:stretch>
        </p:blipFill>
        <p:spPr>
          <a:xfrm>
            <a:off x="11411036" y="12570757"/>
            <a:ext cx="9444842" cy="5050364"/>
          </a:xfrm>
          <a:prstGeom prst="rect">
            <a:avLst/>
          </a:prstGeom>
          <a:ln/>
        </p:spPr>
      </p:pic>
      <p:sp>
        <p:nvSpPr>
          <p:cNvPr id="22" name="TextBox 21">
            <a:extLst>
              <a:ext uri="{FF2B5EF4-FFF2-40B4-BE49-F238E27FC236}">
                <a16:creationId xmlns:a16="http://schemas.microsoft.com/office/drawing/2014/main" id="{CD839695-2AB1-A8E3-BC06-CFDB8C346804}"/>
              </a:ext>
            </a:extLst>
          </p:cNvPr>
          <p:cNvSpPr txBox="1"/>
          <p:nvPr/>
        </p:nvSpPr>
        <p:spPr>
          <a:xfrm>
            <a:off x="11543528" y="17493567"/>
            <a:ext cx="9131289" cy="707886"/>
          </a:xfrm>
          <a:prstGeom prst="rect">
            <a:avLst/>
          </a:prstGeom>
          <a:noFill/>
        </p:spPr>
        <p:txBody>
          <a:bodyPr wrap="square" rtlCol="0">
            <a:spAutoFit/>
          </a:bodyPr>
          <a:lstStyle/>
          <a:p>
            <a:pPr algn="just"/>
            <a:r>
              <a:rPr lang="en-US" sz="2000" b="1" kern="100" dirty="0">
                <a:effectLst/>
                <a:ea typeface="Times New Roman" panose="02020603050405020304" pitchFamily="18" charset="0"/>
                <a:cs typeface="Times New Roman" panose="02020603050405020304" pitchFamily="18" charset="0"/>
              </a:rPr>
              <a:t>Fig 3: Accuracy of predicting consumers preference from biophysical, textural and colour related  data across a range of statistical and machine learning models for </a:t>
            </a:r>
            <a:r>
              <a:rPr lang="en-US" sz="2000" b="1" kern="100" dirty="0" err="1">
                <a:effectLst/>
                <a:ea typeface="Times New Roman" panose="02020603050405020304" pitchFamily="18" charset="0"/>
                <a:cs typeface="Times New Roman" panose="02020603050405020304" pitchFamily="18" charset="0"/>
              </a:rPr>
              <a:t>eba</a:t>
            </a:r>
            <a:endParaRPr lang="en-US" sz="2000" kern="100" dirty="0">
              <a:effectLst/>
              <a:ea typeface="Aptos" panose="020B0004020202020204" pitchFamily="34" charset="0"/>
              <a:cs typeface="Times New Roman" panose="02020603050405020304" pitchFamily="18" charset="0"/>
            </a:endParaRPr>
          </a:p>
        </p:txBody>
      </p:sp>
      <p:grpSp>
        <p:nvGrpSpPr>
          <p:cNvPr id="32" name="Group 31">
            <a:extLst>
              <a:ext uri="{FF2B5EF4-FFF2-40B4-BE49-F238E27FC236}">
                <a16:creationId xmlns:a16="http://schemas.microsoft.com/office/drawing/2014/main" id="{DD237973-0038-F352-925E-01781ED670B6}"/>
              </a:ext>
            </a:extLst>
          </p:cNvPr>
          <p:cNvGrpSpPr/>
          <p:nvPr/>
        </p:nvGrpSpPr>
        <p:grpSpPr>
          <a:xfrm>
            <a:off x="11735062" y="30210433"/>
            <a:ext cx="6217989" cy="2048407"/>
            <a:chOff x="7352178" y="30399298"/>
            <a:chExt cx="4437183" cy="1517964"/>
          </a:xfrm>
        </p:grpSpPr>
        <p:pic>
          <p:nvPicPr>
            <p:cNvPr id="30" name="Picture 29">
              <a:extLst>
                <a:ext uri="{FF2B5EF4-FFF2-40B4-BE49-F238E27FC236}">
                  <a16:creationId xmlns:a16="http://schemas.microsoft.com/office/drawing/2014/main" id="{01C0EBE3-5056-90BA-C120-0335D44D4582}"/>
                </a:ext>
              </a:extLst>
            </p:cNvPr>
            <p:cNvPicPr>
              <a:picLocks noChangeAspect="1"/>
            </p:cNvPicPr>
            <p:nvPr/>
          </p:nvPicPr>
          <p:blipFill>
            <a:blip r:embed="rId6"/>
            <a:stretch>
              <a:fillRect/>
            </a:stretch>
          </p:blipFill>
          <p:spPr>
            <a:xfrm>
              <a:off x="8984668" y="30399298"/>
              <a:ext cx="2804693" cy="1498272"/>
            </a:xfrm>
            <a:prstGeom prst="rect">
              <a:avLst/>
            </a:prstGeom>
          </p:spPr>
        </p:pic>
        <p:pic>
          <p:nvPicPr>
            <p:cNvPr id="31" name="Picture 30">
              <a:extLst>
                <a:ext uri="{FF2B5EF4-FFF2-40B4-BE49-F238E27FC236}">
                  <a16:creationId xmlns:a16="http://schemas.microsoft.com/office/drawing/2014/main" id="{8F33B7B4-848E-564D-39C2-4799E1F7EB27}"/>
                </a:ext>
              </a:extLst>
            </p:cNvPr>
            <p:cNvPicPr>
              <a:picLocks noChangeAspect="1"/>
            </p:cNvPicPr>
            <p:nvPr/>
          </p:nvPicPr>
          <p:blipFill>
            <a:blip r:embed="rId7"/>
            <a:stretch>
              <a:fillRect/>
            </a:stretch>
          </p:blipFill>
          <p:spPr>
            <a:xfrm>
              <a:off x="7352178" y="30418990"/>
              <a:ext cx="1498271" cy="1498272"/>
            </a:xfrm>
            <a:prstGeom prst="rect">
              <a:avLst/>
            </a:prstGeom>
          </p:spPr>
        </p:pic>
      </p:grpSp>
      <p:pic>
        <p:nvPicPr>
          <p:cNvPr id="12" name="Picture 11">
            <a:extLst>
              <a:ext uri="{FF2B5EF4-FFF2-40B4-BE49-F238E27FC236}">
                <a16:creationId xmlns:a16="http://schemas.microsoft.com/office/drawing/2014/main" id="{6DCE5D6B-76C9-4630-2EF5-5E3E68FE6779}"/>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19012879" y="30550203"/>
            <a:ext cx="1661938" cy="1531945"/>
          </a:xfrm>
          <a:prstGeom prst="rect">
            <a:avLst/>
          </a:prstGeom>
        </p:spPr>
      </p:pic>
      <p:sp>
        <p:nvSpPr>
          <p:cNvPr id="11" name="TextBox 10">
            <a:extLst>
              <a:ext uri="{FF2B5EF4-FFF2-40B4-BE49-F238E27FC236}">
                <a16:creationId xmlns:a16="http://schemas.microsoft.com/office/drawing/2014/main" id="{BB58977F-01A9-81DE-F1AD-A1A9BFB0C19E}"/>
              </a:ext>
            </a:extLst>
          </p:cNvPr>
          <p:cNvSpPr txBox="1"/>
          <p:nvPr/>
        </p:nvSpPr>
        <p:spPr>
          <a:xfrm rot="16200000">
            <a:off x="333476" y="21959591"/>
            <a:ext cx="2963696" cy="400110"/>
          </a:xfrm>
          <a:prstGeom prst="rect">
            <a:avLst/>
          </a:prstGeom>
          <a:noFill/>
        </p:spPr>
        <p:txBody>
          <a:bodyPr wrap="none" rtlCol="0">
            <a:spAutoFit/>
          </a:bodyPr>
          <a:lstStyle/>
          <a:p>
            <a:r>
              <a:rPr lang="en-NG" sz="2000" dirty="0"/>
              <a:t>Biophysical measurements</a:t>
            </a:r>
          </a:p>
        </p:txBody>
      </p:sp>
      <p:sp>
        <p:nvSpPr>
          <p:cNvPr id="14" name="TextBox 13">
            <a:extLst>
              <a:ext uri="{FF2B5EF4-FFF2-40B4-BE49-F238E27FC236}">
                <a16:creationId xmlns:a16="http://schemas.microsoft.com/office/drawing/2014/main" id="{B8488440-688B-9FDB-0CA5-2C53A16E098A}"/>
              </a:ext>
            </a:extLst>
          </p:cNvPr>
          <p:cNvSpPr txBox="1"/>
          <p:nvPr/>
        </p:nvSpPr>
        <p:spPr>
          <a:xfrm rot="16200000">
            <a:off x="405822" y="28137481"/>
            <a:ext cx="2963696" cy="400110"/>
          </a:xfrm>
          <a:prstGeom prst="rect">
            <a:avLst/>
          </a:prstGeom>
          <a:noFill/>
        </p:spPr>
        <p:txBody>
          <a:bodyPr wrap="none" rtlCol="0">
            <a:spAutoFit/>
          </a:bodyPr>
          <a:lstStyle/>
          <a:p>
            <a:r>
              <a:rPr lang="en-NG" sz="2000" dirty="0"/>
              <a:t>Biophysical measurements</a:t>
            </a:r>
          </a:p>
        </p:txBody>
      </p:sp>
      <p:sp>
        <p:nvSpPr>
          <p:cNvPr id="15" name="TextBox 14">
            <a:extLst>
              <a:ext uri="{FF2B5EF4-FFF2-40B4-BE49-F238E27FC236}">
                <a16:creationId xmlns:a16="http://schemas.microsoft.com/office/drawing/2014/main" id="{78C987DA-2CF2-27DB-76F2-C56DE2476FAF}"/>
              </a:ext>
            </a:extLst>
          </p:cNvPr>
          <p:cNvSpPr txBox="1"/>
          <p:nvPr/>
        </p:nvSpPr>
        <p:spPr>
          <a:xfrm>
            <a:off x="3116826" y="24251336"/>
            <a:ext cx="5122605" cy="369332"/>
          </a:xfrm>
          <a:prstGeom prst="rect">
            <a:avLst/>
          </a:prstGeom>
          <a:noFill/>
        </p:spPr>
        <p:txBody>
          <a:bodyPr wrap="square" rtlCol="0">
            <a:spAutoFit/>
          </a:bodyPr>
          <a:lstStyle/>
          <a:p>
            <a:pPr algn="ctr"/>
            <a:r>
              <a:rPr lang="en-NG" dirty="0"/>
              <a:t>Consumer scores</a:t>
            </a:r>
          </a:p>
        </p:txBody>
      </p:sp>
      <p:sp>
        <p:nvSpPr>
          <p:cNvPr id="17" name="TextBox 16">
            <a:extLst>
              <a:ext uri="{FF2B5EF4-FFF2-40B4-BE49-F238E27FC236}">
                <a16:creationId xmlns:a16="http://schemas.microsoft.com/office/drawing/2014/main" id="{CD3D8A97-F948-7C43-FC28-35D1AE754A41}"/>
              </a:ext>
            </a:extLst>
          </p:cNvPr>
          <p:cNvSpPr txBox="1"/>
          <p:nvPr/>
        </p:nvSpPr>
        <p:spPr>
          <a:xfrm>
            <a:off x="3185652" y="30237954"/>
            <a:ext cx="5053779" cy="369332"/>
          </a:xfrm>
          <a:prstGeom prst="rect">
            <a:avLst/>
          </a:prstGeom>
          <a:noFill/>
        </p:spPr>
        <p:txBody>
          <a:bodyPr wrap="square" rtlCol="0">
            <a:spAutoFit/>
          </a:bodyPr>
          <a:lstStyle/>
          <a:p>
            <a:pPr algn="ctr"/>
            <a:r>
              <a:rPr lang="en-NG" dirty="0"/>
              <a:t>Consumer ranking</a:t>
            </a:r>
          </a:p>
        </p:txBody>
      </p:sp>
      <p:graphicFrame>
        <p:nvGraphicFramePr>
          <p:cNvPr id="20" name="Table 19">
            <a:extLst>
              <a:ext uri="{FF2B5EF4-FFF2-40B4-BE49-F238E27FC236}">
                <a16:creationId xmlns:a16="http://schemas.microsoft.com/office/drawing/2014/main" id="{D20B3123-E16A-065D-A028-295D7CD37FC2}"/>
              </a:ext>
            </a:extLst>
          </p:cNvPr>
          <p:cNvGraphicFramePr>
            <a:graphicFrameLocks noGrp="1"/>
          </p:cNvGraphicFramePr>
          <p:nvPr>
            <p:extLst>
              <p:ext uri="{D42A27DB-BD31-4B8C-83A1-F6EECF244321}">
                <p14:modId xmlns:p14="http://schemas.microsoft.com/office/powerpoint/2010/main" val="3329890556"/>
              </p:ext>
            </p:extLst>
          </p:nvPr>
        </p:nvGraphicFramePr>
        <p:xfrm>
          <a:off x="6275533" y="12541341"/>
          <a:ext cx="4399700" cy="5931861"/>
        </p:xfrm>
        <a:graphic>
          <a:graphicData uri="http://schemas.openxmlformats.org/drawingml/2006/table">
            <a:tbl>
              <a:tblPr firstRow="1" firstCol="1" bandRow="1">
                <a:tableStyleId>{5C22544A-7EE6-4342-B048-85BDC9FD1C3A}</a:tableStyleId>
              </a:tblPr>
              <a:tblGrid>
                <a:gridCol w="1525483">
                  <a:extLst>
                    <a:ext uri="{9D8B030D-6E8A-4147-A177-3AD203B41FA5}">
                      <a16:colId xmlns:a16="http://schemas.microsoft.com/office/drawing/2014/main" val="3480957774"/>
                    </a:ext>
                  </a:extLst>
                </a:gridCol>
                <a:gridCol w="1609514">
                  <a:extLst>
                    <a:ext uri="{9D8B030D-6E8A-4147-A177-3AD203B41FA5}">
                      <a16:colId xmlns:a16="http://schemas.microsoft.com/office/drawing/2014/main" val="3447998349"/>
                    </a:ext>
                  </a:extLst>
                </a:gridCol>
                <a:gridCol w="1264703">
                  <a:extLst>
                    <a:ext uri="{9D8B030D-6E8A-4147-A177-3AD203B41FA5}">
                      <a16:colId xmlns:a16="http://schemas.microsoft.com/office/drawing/2014/main" val="1306102131"/>
                    </a:ext>
                  </a:extLst>
                </a:gridCol>
              </a:tblGrid>
              <a:tr h="436352">
                <a:tc gridSpan="3">
                  <a:txBody>
                    <a:bodyPr/>
                    <a:lstStyle/>
                    <a:p>
                      <a:pPr algn="l">
                        <a:lnSpc>
                          <a:spcPct val="107000"/>
                        </a:lnSpc>
                        <a:spcAft>
                          <a:spcPts val="800"/>
                        </a:spcAft>
                      </a:pPr>
                      <a:r>
                        <a:rPr lang="en-US" sz="1600" kern="0" dirty="0">
                          <a:effectLst/>
                        </a:rPr>
                        <a:t>Overview of comparison criteria for hedonic scores and TRICOT</a:t>
                      </a:r>
                      <a:endParaRPr lang="en-NG" sz="9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tc hMerge="1">
                  <a:txBody>
                    <a:bodyPr/>
                    <a:lstStyle/>
                    <a:p>
                      <a:endParaRPr lang="en-NG"/>
                    </a:p>
                  </a:txBody>
                  <a:tcPr/>
                </a:tc>
                <a:tc hMerge="1">
                  <a:txBody>
                    <a:bodyPr/>
                    <a:lstStyle/>
                    <a:p>
                      <a:endParaRPr lang="en-NG"/>
                    </a:p>
                  </a:txBody>
                  <a:tcPr/>
                </a:tc>
                <a:extLst>
                  <a:ext uri="{0D108BD9-81ED-4DB2-BD59-A6C34878D82A}">
                    <a16:rowId xmlns:a16="http://schemas.microsoft.com/office/drawing/2014/main" val="2397610799"/>
                  </a:ext>
                </a:extLst>
              </a:tr>
              <a:tr h="436352">
                <a:tc>
                  <a:txBody>
                    <a:bodyPr/>
                    <a:lstStyle/>
                    <a:p>
                      <a:pPr algn="l">
                        <a:lnSpc>
                          <a:spcPct val="107000"/>
                        </a:lnSpc>
                        <a:spcAft>
                          <a:spcPts val="800"/>
                        </a:spcAft>
                      </a:pPr>
                      <a:r>
                        <a:rPr lang="en-US" sz="1600" kern="0" dirty="0">
                          <a:effectLst/>
                        </a:rPr>
                        <a:t>Criteria for Comparison</a:t>
                      </a:r>
                      <a:endParaRPr lang="en-NG" sz="9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kern="0" dirty="0">
                          <a:effectLst/>
                        </a:rPr>
                        <a:t>Hedonic (Likert) Scores</a:t>
                      </a:r>
                      <a:endParaRPr lang="en-NG" sz="9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kern="0" dirty="0">
                          <a:effectLst/>
                          <a:latin typeface="Aptos" panose="020B0004020202020204" pitchFamily="34" charset="0"/>
                          <a:ea typeface="Aptos" panose="020B0004020202020204" pitchFamily="34" charset="0"/>
                          <a:cs typeface="Times New Roman" panose="02020603050405020304" pitchFamily="18" charset="0"/>
                        </a:rPr>
                        <a:t>Ranking</a:t>
                      </a:r>
                      <a:endParaRPr lang="en-NG" sz="9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803504154"/>
                  </a:ext>
                </a:extLst>
              </a:tr>
              <a:tr h="658584">
                <a:tc>
                  <a:txBody>
                    <a:bodyPr/>
                    <a:lstStyle/>
                    <a:p>
                      <a:pPr algn="l">
                        <a:lnSpc>
                          <a:spcPct val="107000"/>
                        </a:lnSpc>
                        <a:spcAft>
                          <a:spcPts val="800"/>
                        </a:spcAft>
                      </a:pPr>
                      <a:r>
                        <a:rPr lang="en-US" sz="1600" kern="0" dirty="0">
                          <a:effectLst/>
                        </a:rPr>
                        <a:t>Experimental design</a:t>
                      </a:r>
                      <a:endParaRPr lang="en-NG" sz="9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kern="0" dirty="0">
                          <a:effectLst/>
                        </a:rPr>
                        <a:t>Incomplete Block Design (block size 8)</a:t>
                      </a:r>
                      <a:endParaRPr lang="en-NG" sz="9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kern="0" dirty="0">
                          <a:effectLst/>
                        </a:rPr>
                        <a:t>Incomplete Block Design (block size 3)</a:t>
                      </a:r>
                      <a:endParaRPr lang="en-NG" sz="9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965771606"/>
                  </a:ext>
                </a:extLst>
              </a:tr>
              <a:tr h="436352">
                <a:tc>
                  <a:txBody>
                    <a:bodyPr/>
                    <a:lstStyle/>
                    <a:p>
                      <a:pPr algn="l">
                        <a:lnSpc>
                          <a:spcPct val="107000"/>
                        </a:lnSpc>
                        <a:spcAft>
                          <a:spcPts val="800"/>
                        </a:spcAft>
                      </a:pPr>
                      <a:r>
                        <a:rPr lang="en-US" sz="1600" kern="0" dirty="0">
                          <a:effectLst/>
                        </a:rPr>
                        <a:t>Number of Genotypes</a:t>
                      </a:r>
                      <a:endParaRPr lang="en-NG" sz="9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kern="0" dirty="0">
                          <a:effectLst/>
                        </a:rPr>
                        <a:t>19</a:t>
                      </a:r>
                      <a:endParaRPr lang="en-NG" sz="9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kern="0">
                          <a:effectLst/>
                        </a:rPr>
                        <a:t>19</a:t>
                      </a:r>
                      <a:endParaRPr lang="en-NG" sz="9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681140897"/>
                  </a:ext>
                </a:extLst>
              </a:tr>
              <a:tr h="436352">
                <a:tc>
                  <a:txBody>
                    <a:bodyPr/>
                    <a:lstStyle/>
                    <a:p>
                      <a:pPr algn="l">
                        <a:lnSpc>
                          <a:spcPct val="107000"/>
                        </a:lnSpc>
                        <a:spcAft>
                          <a:spcPts val="800"/>
                        </a:spcAft>
                      </a:pPr>
                      <a:r>
                        <a:rPr lang="en-US" sz="1600" kern="0" dirty="0">
                          <a:effectLst/>
                        </a:rPr>
                        <a:t>Number of Participants</a:t>
                      </a:r>
                      <a:endParaRPr lang="en-NG" sz="9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kern="0" dirty="0">
                          <a:effectLst/>
                        </a:rPr>
                        <a:t>480</a:t>
                      </a:r>
                      <a:endParaRPr lang="en-NG" sz="9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kern="0" dirty="0">
                          <a:effectLst/>
                        </a:rPr>
                        <a:t>720</a:t>
                      </a:r>
                      <a:endParaRPr lang="en-NG" sz="9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128983409"/>
                  </a:ext>
                </a:extLst>
              </a:tr>
              <a:tr h="436352">
                <a:tc>
                  <a:txBody>
                    <a:bodyPr/>
                    <a:lstStyle/>
                    <a:p>
                      <a:pPr algn="l">
                        <a:lnSpc>
                          <a:spcPct val="107000"/>
                        </a:lnSpc>
                        <a:spcAft>
                          <a:spcPts val="800"/>
                        </a:spcAft>
                      </a:pPr>
                      <a:r>
                        <a:rPr lang="en-US" sz="1600" kern="0">
                          <a:effectLst/>
                        </a:rPr>
                        <a:t>Number of batches</a:t>
                      </a:r>
                      <a:endParaRPr lang="en-NG" sz="9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kern="0" dirty="0">
                          <a:effectLst/>
                        </a:rPr>
                        <a:t>4</a:t>
                      </a:r>
                      <a:endParaRPr lang="en-NG" sz="9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kern="0" dirty="0">
                          <a:effectLst/>
                        </a:rPr>
                        <a:t>720 </a:t>
                      </a:r>
                      <a:endParaRPr lang="en-NG" sz="9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763425354"/>
                  </a:ext>
                </a:extLst>
              </a:tr>
              <a:tr h="880816">
                <a:tc>
                  <a:txBody>
                    <a:bodyPr/>
                    <a:lstStyle/>
                    <a:p>
                      <a:pPr algn="l">
                        <a:lnSpc>
                          <a:spcPct val="107000"/>
                        </a:lnSpc>
                        <a:spcAft>
                          <a:spcPts val="800"/>
                        </a:spcAft>
                      </a:pPr>
                      <a:r>
                        <a:rPr lang="en-US" sz="1600" kern="0" dirty="0">
                          <a:effectLst/>
                        </a:rPr>
                        <a:t>Sample assessed per participant per session</a:t>
                      </a:r>
                      <a:endParaRPr lang="en-NG" sz="9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kern="0" dirty="0">
                          <a:effectLst/>
                        </a:rPr>
                        <a:t>7 (3 are checks)</a:t>
                      </a:r>
                      <a:endParaRPr lang="en-NG" sz="9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kern="0" dirty="0">
                          <a:effectLst/>
                        </a:rPr>
                        <a:t>3</a:t>
                      </a:r>
                      <a:endParaRPr lang="en-NG" sz="9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255067101"/>
                  </a:ext>
                </a:extLst>
              </a:tr>
              <a:tr h="789630">
                <a:tc>
                  <a:txBody>
                    <a:bodyPr/>
                    <a:lstStyle/>
                    <a:p>
                      <a:pPr algn="l">
                        <a:lnSpc>
                          <a:spcPct val="107000"/>
                        </a:lnSpc>
                        <a:spcAft>
                          <a:spcPts val="800"/>
                        </a:spcAft>
                      </a:pPr>
                      <a:r>
                        <a:rPr lang="en-US" sz="1600" kern="0">
                          <a:effectLst/>
                        </a:rPr>
                        <a:t>Question mode</a:t>
                      </a:r>
                      <a:endParaRPr lang="en-NG" sz="9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kern="0" dirty="0">
                          <a:effectLst/>
                        </a:rPr>
                        <a:t>9-point Hedonic/Likert scale</a:t>
                      </a:r>
                      <a:endParaRPr lang="en-NG" sz="9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kern="0" dirty="0">
                          <a:effectLst/>
                        </a:rPr>
                        <a:t>Simple comparison and ranks</a:t>
                      </a:r>
                      <a:endParaRPr lang="en-NG" sz="9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728048934"/>
                  </a:ext>
                </a:extLst>
              </a:tr>
              <a:tr h="658584">
                <a:tc>
                  <a:txBody>
                    <a:bodyPr/>
                    <a:lstStyle/>
                    <a:p>
                      <a:pPr algn="l">
                        <a:lnSpc>
                          <a:spcPct val="107000"/>
                        </a:lnSpc>
                        <a:spcAft>
                          <a:spcPts val="800"/>
                        </a:spcAft>
                      </a:pPr>
                      <a:r>
                        <a:rPr lang="en-US" sz="1600" kern="0">
                          <a:effectLst/>
                        </a:rPr>
                        <a:t>Number of times a sample is surveyed</a:t>
                      </a:r>
                      <a:endParaRPr lang="en-NG" sz="9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kern="0" dirty="0">
                          <a:effectLst/>
                        </a:rPr>
                        <a:t>120</a:t>
                      </a:r>
                      <a:endParaRPr lang="en-NG" sz="9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kern="0" dirty="0">
                          <a:effectLst/>
                        </a:rPr>
                        <a:t>120</a:t>
                      </a:r>
                      <a:endParaRPr lang="en-NG" sz="9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953771503"/>
                  </a:ext>
                </a:extLst>
              </a:tr>
            </a:tbl>
          </a:graphicData>
        </a:graphic>
      </p:graphicFrame>
      <p:sp>
        <p:nvSpPr>
          <p:cNvPr id="3" name="Subtitle 2">
            <a:extLst>
              <a:ext uri="{FF2B5EF4-FFF2-40B4-BE49-F238E27FC236}">
                <a16:creationId xmlns:a16="http://schemas.microsoft.com/office/drawing/2014/main" id="{68330652-D830-8D71-E276-1276694F739F}"/>
              </a:ext>
            </a:extLst>
          </p:cNvPr>
          <p:cNvSpPr txBox="1">
            <a:spLocks/>
          </p:cNvSpPr>
          <p:nvPr/>
        </p:nvSpPr>
        <p:spPr>
          <a:xfrm>
            <a:off x="1278884" y="12356420"/>
            <a:ext cx="4711806" cy="6446150"/>
          </a:xfrm>
          <a:prstGeom prst="rect">
            <a:avLst/>
          </a:prstGeom>
        </p:spPr>
        <p:txBody>
          <a:bodyPr/>
          <a:lstStyle>
            <a:lvl1pPr marL="0" indent="0" algn="ctr" defTabSz="2194560" rtl="0" eaLnBrk="1" latinLnBrk="0" hangingPunct="1">
              <a:lnSpc>
                <a:spcPct val="90000"/>
              </a:lnSpc>
              <a:spcBef>
                <a:spcPts val="2400"/>
              </a:spcBef>
              <a:buFont typeface="Arial" panose="020B0604020202020204" pitchFamily="34" charset="0"/>
              <a:buNone/>
              <a:defRPr sz="2400" kern="1200">
                <a:solidFill>
                  <a:schemeClr val="tx1"/>
                </a:solidFill>
                <a:latin typeface="+mn-lt"/>
                <a:ea typeface="+mn-ea"/>
                <a:cs typeface="+mn-cs"/>
              </a:defRPr>
            </a:lvl1pPr>
            <a:lvl2pPr marL="457237" indent="0" algn="ctr" defTabSz="2194560" rtl="0" eaLnBrk="1" latinLnBrk="0" hangingPunct="1">
              <a:lnSpc>
                <a:spcPct val="90000"/>
              </a:lnSpc>
              <a:spcBef>
                <a:spcPts val="1200"/>
              </a:spcBef>
              <a:buFont typeface="Arial" panose="020B0604020202020204" pitchFamily="34" charset="0"/>
              <a:buNone/>
              <a:defRPr sz="2000" kern="1200">
                <a:solidFill>
                  <a:schemeClr val="tx1"/>
                </a:solidFill>
                <a:latin typeface="+mn-lt"/>
                <a:ea typeface="+mn-ea"/>
                <a:cs typeface="+mn-cs"/>
              </a:defRPr>
            </a:lvl2pPr>
            <a:lvl3pPr marL="914473" indent="0" algn="ctr" defTabSz="2194560" rtl="0" eaLnBrk="1" latinLnBrk="0" hangingPunct="1">
              <a:lnSpc>
                <a:spcPct val="90000"/>
              </a:lnSpc>
              <a:spcBef>
                <a:spcPts val="1200"/>
              </a:spcBef>
              <a:buFont typeface="Arial" panose="020B0604020202020204" pitchFamily="34" charset="0"/>
              <a:buNone/>
              <a:defRPr sz="1800" kern="1200">
                <a:solidFill>
                  <a:schemeClr val="tx1"/>
                </a:solidFill>
                <a:latin typeface="+mn-lt"/>
                <a:ea typeface="+mn-ea"/>
                <a:cs typeface="+mn-cs"/>
              </a:defRPr>
            </a:lvl3pPr>
            <a:lvl4pPr marL="1371710" indent="0" algn="ctr" defTabSz="2194560" rtl="0" eaLnBrk="1" latinLnBrk="0" hangingPunct="1">
              <a:lnSpc>
                <a:spcPct val="90000"/>
              </a:lnSpc>
              <a:spcBef>
                <a:spcPts val="1200"/>
              </a:spcBef>
              <a:buFont typeface="Arial" panose="020B0604020202020204" pitchFamily="34" charset="0"/>
              <a:buNone/>
              <a:defRPr sz="1600" kern="1200">
                <a:solidFill>
                  <a:schemeClr val="tx1"/>
                </a:solidFill>
                <a:latin typeface="+mn-lt"/>
                <a:ea typeface="+mn-ea"/>
                <a:cs typeface="+mn-cs"/>
              </a:defRPr>
            </a:lvl4pPr>
            <a:lvl5pPr marL="1828946" indent="0" algn="ctr" defTabSz="2194560" rtl="0" eaLnBrk="1" latinLnBrk="0" hangingPunct="1">
              <a:lnSpc>
                <a:spcPct val="90000"/>
              </a:lnSpc>
              <a:spcBef>
                <a:spcPts val="1200"/>
              </a:spcBef>
              <a:buFont typeface="Arial" panose="020B0604020202020204" pitchFamily="34" charset="0"/>
              <a:buNone/>
              <a:defRPr sz="1600" kern="1200">
                <a:solidFill>
                  <a:schemeClr val="tx1"/>
                </a:solidFill>
                <a:latin typeface="+mn-lt"/>
                <a:ea typeface="+mn-ea"/>
                <a:cs typeface="+mn-cs"/>
              </a:defRPr>
            </a:lvl5pPr>
            <a:lvl6pPr marL="2286183" indent="0" algn="ctr" defTabSz="2194560" rtl="0" eaLnBrk="1" latinLnBrk="0" hangingPunct="1">
              <a:lnSpc>
                <a:spcPct val="90000"/>
              </a:lnSpc>
              <a:spcBef>
                <a:spcPts val="1200"/>
              </a:spcBef>
              <a:buFont typeface="Arial" panose="020B0604020202020204" pitchFamily="34" charset="0"/>
              <a:buNone/>
              <a:defRPr sz="1600" kern="1200">
                <a:solidFill>
                  <a:schemeClr val="tx1"/>
                </a:solidFill>
                <a:latin typeface="+mn-lt"/>
                <a:ea typeface="+mn-ea"/>
                <a:cs typeface="+mn-cs"/>
              </a:defRPr>
            </a:lvl6pPr>
            <a:lvl7pPr marL="2743419" indent="0" algn="ctr" defTabSz="2194560" rtl="0" eaLnBrk="1" latinLnBrk="0" hangingPunct="1">
              <a:lnSpc>
                <a:spcPct val="90000"/>
              </a:lnSpc>
              <a:spcBef>
                <a:spcPts val="1200"/>
              </a:spcBef>
              <a:buFont typeface="Arial" panose="020B0604020202020204" pitchFamily="34" charset="0"/>
              <a:buNone/>
              <a:defRPr sz="1600" kern="1200">
                <a:solidFill>
                  <a:schemeClr val="tx1"/>
                </a:solidFill>
                <a:latin typeface="+mn-lt"/>
                <a:ea typeface="+mn-ea"/>
                <a:cs typeface="+mn-cs"/>
              </a:defRPr>
            </a:lvl7pPr>
            <a:lvl8pPr marL="3200656" indent="0" algn="ctr" defTabSz="2194560" rtl="0" eaLnBrk="1" latinLnBrk="0" hangingPunct="1">
              <a:lnSpc>
                <a:spcPct val="90000"/>
              </a:lnSpc>
              <a:spcBef>
                <a:spcPts val="1200"/>
              </a:spcBef>
              <a:buFont typeface="Arial" panose="020B0604020202020204" pitchFamily="34" charset="0"/>
              <a:buNone/>
              <a:defRPr sz="1600" kern="1200">
                <a:solidFill>
                  <a:schemeClr val="tx1"/>
                </a:solidFill>
                <a:latin typeface="+mn-lt"/>
                <a:ea typeface="+mn-ea"/>
                <a:cs typeface="+mn-cs"/>
              </a:defRPr>
            </a:lvl8pPr>
            <a:lvl9pPr marL="3657893" indent="0" algn="ctr" defTabSz="2194560" rtl="0" eaLnBrk="1" latinLnBrk="0" hangingPunct="1">
              <a:lnSpc>
                <a:spcPct val="90000"/>
              </a:lnSpc>
              <a:spcBef>
                <a:spcPts val="1200"/>
              </a:spcBef>
              <a:buFont typeface="Arial" panose="020B0604020202020204" pitchFamily="34" charset="0"/>
              <a:buNone/>
              <a:defRPr sz="1600" kern="1200">
                <a:solidFill>
                  <a:schemeClr val="tx1"/>
                </a:solidFill>
                <a:latin typeface="+mn-lt"/>
                <a:ea typeface="+mn-ea"/>
                <a:cs typeface="+mn-cs"/>
              </a:defRPr>
            </a:lvl9pPr>
          </a:lstStyle>
          <a:p>
            <a:pPr algn="just">
              <a:lnSpc>
                <a:spcPct val="100000"/>
              </a:lnSpc>
              <a:spcBef>
                <a:spcPts val="0"/>
              </a:spcBef>
            </a:pPr>
            <a:r>
              <a:rPr lang="en-US" sz="3200" b="1" kern="100" dirty="0">
                <a:solidFill>
                  <a:srgbClr val="C00000"/>
                </a:solidFill>
                <a:cs typeface="Times New Roman" panose="02020603050405020304" pitchFamily="18" charset="0"/>
              </a:rPr>
              <a:t>Materials and Methods</a:t>
            </a:r>
          </a:p>
          <a:p>
            <a:pPr marL="342900" marR="0" indent="-342900" algn="just">
              <a:lnSpc>
                <a:spcPct val="100000"/>
              </a:lnSpc>
              <a:spcBef>
                <a:spcPts val="0"/>
              </a:spcBef>
              <a:buFont typeface="Arial" panose="020B0604020202020204" pitchFamily="34" charset="0"/>
              <a:buChar char="•"/>
            </a:pPr>
            <a:r>
              <a:rPr lang="en-US" sz="1800" b="1" kern="100" dirty="0">
                <a:solidFill>
                  <a:srgbClr val="000000"/>
                </a:solidFill>
                <a:ea typeface="Aptos" panose="020B0004020202020204" pitchFamily="34" charset="0"/>
                <a:cs typeface="Times New Roman" panose="02020603050405020304" pitchFamily="18" charset="0"/>
              </a:rPr>
              <a:t>Survey Methods - </a:t>
            </a:r>
            <a:r>
              <a:rPr lang="en-US" sz="1800" kern="100" dirty="0">
                <a:solidFill>
                  <a:srgbClr val="000000"/>
                </a:solidFill>
                <a:ea typeface="Aptos" panose="020B0004020202020204" pitchFamily="34" charset="0"/>
                <a:cs typeface="Times New Roman" panose="02020603050405020304" pitchFamily="18" charset="0"/>
              </a:rPr>
              <a:t>Two distinct consumer testing approaches were used:</a:t>
            </a:r>
          </a:p>
          <a:p>
            <a:pPr marL="800137" lvl="1" indent="-342900" algn="just">
              <a:lnSpc>
                <a:spcPct val="100000"/>
              </a:lnSpc>
              <a:spcBef>
                <a:spcPts val="0"/>
              </a:spcBef>
              <a:buFont typeface="Arial" panose="020B0604020202020204" pitchFamily="34" charset="0"/>
              <a:buChar char="•"/>
            </a:pPr>
            <a:r>
              <a:rPr lang="en-US" sz="1800" b="1" kern="100" dirty="0">
                <a:solidFill>
                  <a:srgbClr val="000000"/>
                </a:solidFill>
                <a:ea typeface="Aptos" panose="020B0004020202020204" pitchFamily="34" charset="0"/>
                <a:cs typeface="Times New Roman" panose="02020603050405020304" pitchFamily="18" charset="0"/>
              </a:rPr>
              <a:t>Hedonic Scores - </a:t>
            </a:r>
            <a:r>
              <a:rPr lang="en-US" sz="1800" kern="100" dirty="0">
                <a:solidFill>
                  <a:srgbClr val="000000"/>
                </a:solidFill>
                <a:ea typeface="Aptos" panose="020B0004020202020204" pitchFamily="34" charset="0"/>
                <a:cs typeface="Times New Roman" panose="02020603050405020304" pitchFamily="18" charset="0"/>
              </a:rPr>
              <a:t>A 9-point Likert scale, evaluating 19 genotypes with 480 participants in 4 batches. Each participant assessed 7 samples, including 3 checks.</a:t>
            </a:r>
          </a:p>
          <a:p>
            <a:pPr marL="800137" lvl="1" indent="-342900" algn="just">
              <a:lnSpc>
                <a:spcPct val="100000"/>
              </a:lnSpc>
              <a:spcBef>
                <a:spcPts val="0"/>
              </a:spcBef>
              <a:buFont typeface="Arial" panose="020B0604020202020204" pitchFamily="34" charset="0"/>
              <a:buChar char="•"/>
            </a:pPr>
            <a:r>
              <a:rPr lang="en-US" sz="1800" b="1" kern="100" dirty="0">
                <a:solidFill>
                  <a:srgbClr val="000000"/>
                </a:solidFill>
                <a:ea typeface="Aptos" panose="020B0004020202020204" pitchFamily="34" charset="0"/>
                <a:cs typeface="Times New Roman" panose="02020603050405020304" pitchFamily="18" charset="0"/>
              </a:rPr>
              <a:t>TRICOT Ranking - </a:t>
            </a:r>
            <a:r>
              <a:rPr lang="en-US" sz="1800" kern="100" dirty="0">
                <a:solidFill>
                  <a:srgbClr val="000000"/>
                </a:solidFill>
                <a:ea typeface="Aptos" panose="020B0004020202020204" pitchFamily="34" charset="0"/>
                <a:cs typeface="Times New Roman" panose="02020603050405020304" pitchFamily="18" charset="0"/>
              </a:rPr>
              <a:t>Simple comparison and ranking of 19 genotypes by 720 participants in a block size of 3. Each sample was surveyed 120 times.</a:t>
            </a:r>
          </a:p>
          <a:p>
            <a:pPr marL="342900" marR="0" indent="-342900" algn="just">
              <a:lnSpc>
                <a:spcPct val="100000"/>
              </a:lnSpc>
              <a:spcBef>
                <a:spcPts val="0"/>
              </a:spcBef>
              <a:buFont typeface="Arial" panose="020B0604020202020204" pitchFamily="34" charset="0"/>
              <a:buChar char="•"/>
            </a:pPr>
            <a:r>
              <a:rPr lang="en-US" sz="1800" b="1" kern="100" dirty="0">
                <a:solidFill>
                  <a:srgbClr val="000000"/>
                </a:solidFill>
                <a:ea typeface="Aptos" panose="020B0004020202020204" pitchFamily="34" charset="0"/>
                <a:cs typeface="Times New Roman" panose="02020603050405020304" pitchFamily="18" charset="0"/>
              </a:rPr>
              <a:t>Data Collection - </a:t>
            </a:r>
            <a:r>
              <a:rPr lang="en-US" sz="1800" kern="100" dirty="0">
                <a:solidFill>
                  <a:srgbClr val="000000"/>
                </a:solidFill>
                <a:ea typeface="Aptos" panose="020B0004020202020204" pitchFamily="34" charset="0"/>
                <a:cs typeface="Times New Roman" panose="02020603050405020304" pitchFamily="18" charset="0"/>
              </a:rPr>
              <a:t>Consumer preference data were linked with biophysical measurements (e.g., dry matter content, color, texture) of fresh roots, gari, and </a:t>
            </a:r>
            <a:r>
              <a:rPr lang="en-US" sz="1800" kern="100" dirty="0" err="1">
                <a:solidFill>
                  <a:srgbClr val="000000"/>
                </a:solidFill>
                <a:ea typeface="Aptos" panose="020B0004020202020204" pitchFamily="34" charset="0"/>
                <a:cs typeface="Times New Roman" panose="02020603050405020304" pitchFamily="18" charset="0"/>
              </a:rPr>
              <a:t>eba</a:t>
            </a:r>
            <a:r>
              <a:rPr lang="en-US" sz="1800" kern="100" dirty="0">
                <a:solidFill>
                  <a:srgbClr val="000000"/>
                </a:solidFill>
                <a:ea typeface="Aptos" panose="020B0004020202020204" pitchFamily="34" charset="0"/>
                <a:cs typeface="Times New Roman" panose="02020603050405020304" pitchFamily="18" charset="0"/>
              </a:rPr>
              <a:t>.</a:t>
            </a:r>
          </a:p>
          <a:p>
            <a:pPr marL="342900" marR="0" indent="-342900" algn="just">
              <a:lnSpc>
                <a:spcPct val="100000"/>
              </a:lnSpc>
              <a:spcBef>
                <a:spcPts val="0"/>
              </a:spcBef>
              <a:buFont typeface="Arial" panose="020B0604020202020204" pitchFamily="34" charset="0"/>
              <a:buChar char="•"/>
            </a:pPr>
            <a:r>
              <a:rPr lang="en-US" sz="1800" b="1" kern="100" dirty="0">
                <a:solidFill>
                  <a:srgbClr val="000000"/>
                </a:solidFill>
                <a:ea typeface="Aptos" panose="020B0004020202020204" pitchFamily="34" charset="0"/>
                <a:cs typeface="Times New Roman" panose="02020603050405020304" pitchFamily="18" charset="0"/>
              </a:rPr>
              <a:t>Analysis - </a:t>
            </a:r>
            <a:r>
              <a:rPr lang="en-US" sz="1800" kern="100" dirty="0">
                <a:solidFill>
                  <a:srgbClr val="000000"/>
                </a:solidFill>
                <a:ea typeface="Aptos" panose="020B0004020202020204" pitchFamily="34" charset="0"/>
                <a:cs typeface="Times New Roman" panose="02020603050405020304" pitchFamily="18" charset="0"/>
              </a:rPr>
              <a:t>Machine learning models were applied to predict consumer preferences based on biophysical traits. Correlation analysis was conducted to compare the effectiveness of the two survey methods.</a:t>
            </a:r>
          </a:p>
        </p:txBody>
      </p:sp>
      <p:pic>
        <p:nvPicPr>
          <p:cNvPr id="24" name="Picture 23" descr="A group of people standing around a table with food&#10;&#10;Description automatically generated">
            <a:extLst>
              <a:ext uri="{FF2B5EF4-FFF2-40B4-BE49-F238E27FC236}">
                <a16:creationId xmlns:a16="http://schemas.microsoft.com/office/drawing/2014/main" id="{B364C784-CEBB-C09D-97DC-CE2FF90623E5}"/>
              </a:ext>
            </a:extLst>
          </p:cNvPr>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8806644" y="-39497"/>
            <a:ext cx="3737178" cy="1818280"/>
          </a:xfrm>
          <a:prstGeom prst="rect">
            <a:avLst/>
          </a:prstGeom>
        </p:spPr>
      </p:pic>
      <p:pic>
        <p:nvPicPr>
          <p:cNvPr id="29" name="Picture 28" descr="A pile of cassavas&#10;&#10;Description automatically generated">
            <a:extLst>
              <a:ext uri="{FF2B5EF4-FFF2-40B4-BE49-F238E27FC236}">
                <a16:creationId xmlns:a16="http://schemas.microsoft.com/office/drawing/2014/main" id="{AB418BA3-8CA7-0773-29EA-606865825130}"/>
              </a:ext>
            </a:extLst>
          </p:cNvPr>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14952023" y="-42501"/>
            <a:ext cx="3667244" cy="1816891"/>
          </a:xfrm>
          <a:prstGeom prst="rect">
            <a:avLst/>
          </a:prstGeom>
        </p:spPr>
      </p:pic>
      <p:pic>
        <p:nvPicPr>
          <p:cNvPr id="34" name="Picture 33" descr="A table with plates of food&#10;&#10;Description automatically generated">
            <a:extLst>
              <a:ext uri="{FF2B5EF4-FFF2-40B4-BE49-F238E27FC236}">
                <a16:creationId xmlns:a16="http://schemas.microsoft.com/office/drawing/2014/main" id="{95421BAA-E47E-9401-1D75-CEC3350198B9}"/>
              </a:ext>
            </a:extLst>
          </p:cNvPr>
          <p:cNvPicPr>
            <a:picLocks noChangeAspect="1"/>
          </p:cNvPicPr>
          <p:nvPr/>
        </p:nvPicPr>
        <p:blipFill>
          <a:blip r:embed="rId11" cstate="print">
            <a:extLst>
              <a:ext uri="{28A0092B-C50C-407E-A947-70E740481C1C}">
                <a14:useLocalDpi xmlns:a14="http://schemas.microsoft.com/office/drawing/2010/main"/>
              </a:ext>
            </a:extLst>
          </a:blip>
          <a:stretch>
            <a:fillRect/>
          </a:stretch>
        </p:blipFill>
        <p:spPr>
          <a:xfrm>
            <a:off x="12784853" y="-8502"/>
            <a:ext cx="1977213" cy="1761872"/>
          </a:xfrm>
          <a:prstGeom prst="rect">
            <a:avLst/>
          </a:prstGeom>
        </p:spPr>
      </p:pic>
    </p:spTree>
    <p:extLst>
      <p:ext uri="{BB962C8B-B14F-4D97-AF65-F5344CB8AC3E}">
        <p14:creationId xmlns:p14="http://schemas.microsoft.com/office/powerpoint/2010/main" val="340099080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1063</TotalTime>
  <Words>767</Words>
  <Application>Microsoft Macintosh PowerPoint</Application>
  <PresentationFormat>Custom</PresentationFormat>
  <Paragraphs>58</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Aptos</vt:lpstr>
      <vt:lpstr>Arial</vt:lpstr>
      <vt:lpstr>Calibri</vt:lpstr>
      <vt:lpstr>Calibri Light</vt:lpstr>
      <vt:lpstr>Times New Roman</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Banana's bounty harvest in Africa</dc:title>
  <dc:creator>Ono-Raphael, Clement (IITA)</dc:creator>
  <cp:lastModifiedBy>Ismail Rabbi</cp:lastModifiedBy>
  <cp:revision>59</cp:revision>
  <cp:lastPrinted>2024-11-15T20:39:07Z</cp:lastPrinted>
  <dcterms:created xsi:type="dcterms:W3CDTF">2023-02-20T12:49:05Z</dcterms:created>
  <dcterms:modified xsi:type="dcterms:W3CDTF">2024-11-15T21:20:06Z</dcterms:modified>
</cp:coreProperties>
</file>