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22"/>
  </p:notesMasterIdLst>
  <p:sldIdLst>
    <p:sldId id="331" r:id="rId2"/>
    <p:sldId id="295" r:id="rId3"/>
    <p:sldId id="299" r:id="rId4"/>
    <p:sldId id="340" r:id="rId5"/>
    <p:sldId id="329" r:id="rId6"/>
    <p:sldId id="330" r:id="rId7"/>
    <p:sldId id="296" r:id="rId8"/>
    <p:sldId id="297" r:id="rId9"/>
    <p:sldId id="298" r:id="rId10"/>
    <p:sldId id="303" r:id="rId11"/>
    <p:sldId id="302" r:id="rId12"/>
    <p:sldId id="301" r:id="rId13"/>
    <p:sldId id="300" r:id="rId14"/>
    <p:sldId id="305" r:id="rId15"/>
    <p:sldId id="307" r:id="rId16"/>
    <p:sldId id="328" r:id="rId17"/>
    <p:sldId id="306" r:id="rId18"/>
    <p:sldId id="308" r:id="rId19"/>
    <p:sldId id="309" r:id="rId20"/>
    <p:sldId id="34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31" autoAdjust="0"/>
    <p:restoredTop sz="94660"/>
  </p:normalViewPr>
  <p:slideViewPr>
    <p:cSldViewPr snapToGrid="0">
      <p:cViewPr varScale="1">
        <p:scale>
          <a:sx n="67" d="100"/>
          <a:sy n="67" d="100"/>
        </p:scale>
        <p:origin x="9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8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75872427006245"/>
          <c:y val="7.2752139854790246E-2"/>
          <c:w val="0.8680385876855734"/>
          <c:h val="0.7543443193198932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Sheet1!$Q$6:$Q$8</c:f>
                <c:numCache>
                  <c:formatCode>General</c:formatCode>
                  <c:ptCount val="3"/>
                  <c:pt idx="0">
                    <c:v>2.16294272635725</c:v>
                  </c:pt>
                  <c:pt idx="1">
                    <c:v>1.8434532756645556</c:v>
                  </c:pt>
                  <c:pt idx="2">
                    <c:v>2.3268480543721695</c:v>
                  </c:pt>
                </c:numCache>
              </c:numRef>
            </c:plus>
            <c:minus>
              <c:numRef>
                <c:f>Sheet1!$Q$6:$Q$8</c:f>
                <c:numCache>
                  <c:formatCode>General</c:formatCode>
                  <c:ptCount val="3"/>
                  <c:pt idx="0">
                    <c:v>2.16294272635725</c:v>
                  </c:pt>
                  <c:pt idx="1">
                    <c:v>1.8434532756645556</c:v>
                  </c:pt>
                  <c:pt idx="2">
                    <c:v>2.3268480543721695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3"/>
              <c:pt idx="0">
                <c:v>AA</c:v>
              </c:pt>
              <c:pt idx="1">
                <c:v> AG</c:v>
              </c:pt>
              <c:pt idx="2">
                <c:v> GG</c:v>
              </c:pt>
            </c:strLit>
          </c:cat>
          <c:val>
            <c:numRef>
              <c:f>Sheet1!$O$6:$O$8</c:f>
              <c:numCache>
                <c:formatCode>General</c:formatCode>
                <c:ptCount val="3"/>
                <c:pt idx="0">
                  <c:v>10.221322052120687</c:v>
                </c:pt>
                <c:pt idx="1">
                  <c:v>11.034298982399999</c:v>
                </c:pt>
                <c:pt idx="2">
                  <c:v>15.49870467875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14-4E53-A884-46FB16A39E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64700208"/>
        <c:axId val="764705784"/>
      </c:barChart>
      <c:catAx>
        <c:axId val="764700208"/>
        <c:scaling>
          <c:orientation val="minMax"/>
        </c:scaling>
        <c:delete val="0"/>
        <c:axPos val="b"/>
        <c:numFmt formatCode="#,##0" sourceLinked="0"/>
        <c:majorTickMark val="out"/>
        <c:minorTickMark val="none"/>
        <c:tickLblPos val="nextTo"/>
        <c:spPr>
          <a:solidFill>
            <a:schemeClr val="accent1">
              <a:alpha val="0"/>
            </a:schemeClr>
          </a:solidFill>
          <a:ln w="12700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4705784"/>
        <c:crosses val="autoZero"/>
        <c:auto val="1"/>
        <c:lblAlgn val="ctr"/>
        <c:lblOffset val="100"/>
        <c:noMultiLvlLbl val="0"/>
      </c:catAx>
      <c:valAx>
        <c:axId val="7647057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4700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>
          <a:ln>
            <a:noFill/>
          </a:ln>
        </a:defRPr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2"/>
              <c:pt idx="0">
                <c:v>Present</c:v>
              </c:pt>
              <c:pt idx="1">
                <c:v> Absent</c:v>
              </c:pt>
            </c:strLit>
          </c:cat>
          <c:val>
            <c:numRef>
              <c:f>Sheet2!$J$26:$J$27</c:f>
              <c:numCache>
                <c:formatCode>General</c:formatCode>
                <c:ptCount val="2"/>
                <c:pt idx="0">
                  <c:v>28.532169295319154</c:v>
                </c:pt>
                <c:pt idx="1">
                  <c:v>52.55034984035715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0A-418D-8A34-A4631CE30E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5207232"/>
        <c:axId val="595207560"/>
      </c:barChart>
      <c:catAx>
        <c:axId val="595207232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rgbClr val="0070C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207560"/>
        <c:crosses val="autoZero"/>
        <c:auto val="1"/>
        <c:lblAlgn val="ctr"/>
        <c:lblOffset val="100"/>
        <c:noMultiLvlLbl val="0"/>
      </c:catAx>
      <c:valAx>
        <c:axId val="5952075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WUE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0070C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207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outerShdw blurRad="63500" sx="102000" sy="102000" algn="ctr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0.20034</cdr:x>
      <cdr:y>0.74545</cdr:y>
    </cdr:from>
    <cdr:to>
      <cdr:x>0.38031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41AD063C-D2D5-453C-85F8-9AAF4B396040}"/>
            </a:ext>
          </a:extLst>
        </cdr:cNvPr>
        <cdr:cNvSpPr txBox="1"/>
      </cdr:nvSpPr>
      <cdr:spPr>
        <a:xfrm xmlns:a="http://schemas.openxmlformats.org/drawingml/2006/main">
          <a:off x="1017917" y="353683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0.21027</cdr:x>
      <cdr:y>0.70187</cdr:y>
    </cdr:from>
    <cdr:to>
      <cdr:x>0.27988</cdr:x>
      <cdr:y>0.78732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233EE6D5-6F4E-4951-9888-9AD89ED6A086}"/>
            </a:ext>
          </a:extLst>
        </cdr:cNvPr>
        <cdr:cNvSpPr txBox="1"/>
      </cdr:nvSpPr>
      <cdr:spPr>
        <a:xfrm xmlns:a="http://schemas.openxmlformats.org/drawingml/2006/main">
          <a:off x="818992" y="1836128"/>
          <a:ext cx="271133" cy="2235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/>
            <a:t>56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95A7E-DF55-429F-9D70-5E163FAC96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5A7E9-6D39-4BBE-960E-B5FB8C0C6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190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4983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860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624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0132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1985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1396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333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965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A98C722-AC00-4826-9330-4BA4202EAF3C}" type="slidenum">
              <a:rPr lang="en-US" altLang="en-US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316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802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518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617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842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277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226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hyperlink" Target="http://www.cgiar.org/about-us/our-funders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0286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90925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13858DE-9425-4F33-B7FC-419106E3C884}"/>
              </a:ext>
            </a:extLst>
          </p:cNvPr>
          <p:cNvCxnSpPr/>
          <p:nvPr userDrawn="1"/>
        </p:nvCxnSpPr>
        <p:spPr>
          <a:xfrm>
            <a:off x="0" y="6289965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97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112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076881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688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222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436460" y="6550969"/>
            <a:ext cx="8128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GB" sz="1000" dirty="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880" y="2302889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5F0500"/>
              </a:buClr>
              <a:defRPr/>
            </a:pPr>
            <a:r>
              <a:rPr lang="en-US" sz="3200" i="1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  <a:cs typeface="Arial" charset="0"/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40" y="6569512"/>
            <a:ext cx="78232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664071" y="3992626"/>
            <a:ext cx="86680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ILRI thanks all donors and organizations who globally supported its work through their contributions to the </a:t>
            </a:r>
            <a:r>
              <a:rPr lang="en-US" sz="1200" b="1" dirty="0">
                <a:solidFill>
                  <a:srgbClr val="72201E"/>
                </a:solidFill>
                <a:latin typeface="Calibri"/>
              </a:rPr>
              <a:t>CGIAR system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071" y="4838762"/>
            <a:ext cx="8668512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294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BF6690-E120-4833-B770-80B8B51B6EB8}" type="datetimeFigureOut">
              <a:rPr lang="en-GB" smtClean="0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19/06/2019</a:t>
            </a:fld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0707D0-352E-4E81-9FA1-E1117734D990}" type="slidenum">
              <a:rPr lang="en-GB" smtClean="0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597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50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emf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57" y="6172312"/>
            <a:ext cx="669410" cy="68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02" y="6158244"/>
            <a:ext cx="669409" cy="68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1524000" y="3655134"/>
            <a:ext cx="9144000" cy="2116138"/>
            <a:chOff x="0" y="3598862"/>
            <a:chExt cx="9144000" cy="21161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598862"/>
              <a:ext cx="3048000" cy="2116138"/>
            </a:xfrm>
            <a:prstGeom prst="rect">
              <a:avLst/>
            </a:prstGeom>
          </p:spPr>
        </p:pic>
        <p:pic>
          <p:nvPicPr>
            <p:cNvPr id="2050" name="Picture 2" descr="C:\Users\zsewunet\Downloads\4189986967_eb3e1b1848_b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46193" y="3598862"/>
              <a:ext cx="3724275" cy="2116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04178"/>
              <a:ext cx="2147215" cy="2110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A843622-D9EF-44A5-AEA7-41CB7650637D}"/>
              </a:ext>
            </a:extLst>
          </p:cNvPr>
          <p:cNvSpPr/>
          <p:nvPr/>
        </p:nvSpPr>
        <p:spPr>
          <a:xfrm>
            <a:off x="0" y="90236"/>
            <a:ext cx="12191999" cy="155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000" b="1" dirty="0">
                <a:solidFill>
                  <a:schemeClr val="bg1"/>
                </a:solidFill>
              </a:rPr>
              <a:t>Genotyping by sequencing provides new insights into the molecular genetic diversity of Napier grass collections and identified candidate genes associated with important forage traits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7ECA5F-CA10-47DB-8A75-A42EE86F9881}"/>
              </a:ext>
            </a:extLst>
          </p:cNvPr>
          <p:cNvSpPr txBox="1"/>
          <p:nvPr/>
        </p:nvSpPr>
        <p:spPr>
          <a:xfrm>
            <a:off x="1558281" y="2094352"/>
            <a:ext cx="99002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Meki S Muktar, Ermias Habte and Chris S Jones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International Forage and Turf grass Breeding Conference (IFTBC), </a:t>
            </a:r>
            <a:r>
              <a:rPr lang="en-US" sz="2000" dirty="0">
                <a:solidFill>
                  <a:schemeClr val="bg1"/>
                </a:solidFill>
              </a:rPr>
              <a:t>Florida, 24-27 </a:t>
            </a:r>
            <a:r>
              <a:rPr lang="en-GB" sz="2000" dirty="0">
                <a:solidFill>
                  <a:schemeClr val="bg1"/>
                </a:solidFill>
              </a:rPr>
              <a:t>March 2019</a:t>
            </a:r>
          </a:p>
        </p:txBody>
      </p:sp>
    </p:spTree>
    <p:extLst>
      <p:ext uri="{BB962C8B-B14F-4D97-AF65-F5344CB8AC3E}">
        <p14:creationId xmlns:p14="http://schemas.microsoft.com/office/powerpoint/2010/main" val="1857488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484D909-27CD-4C10-A1EF-E18F1D617BEF}"/>
              </a:ext>
            </a:extLst>
          </p:cNvPr>
          <p:cNvSpPr/>
          <p:nvPr/>
        </p:nvSpPr>
        <p:spPr>
          <a:xfrm>
            <a:off x="323850" y="277665"/>
            <a:ext cx="11544300" cy="655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phenotyping of the Napier grass population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9B2068-FD86-40C9-A97F-EA8FAB28E9FC}"/>
              </a:ext>
            </a:extLst>
          </p:cNvPr>
          <p:cNvGrpSpPr/>
          <p:nvPr/>
        </p:nvGrpSpPr>
        <p:grpSpPr>
          <a:xfrm>
            <a:off x="342901" y="1136806"/>
            <a:ext cx="11431757" cy="5046899"/>
            <a:chOff x="323850" y="976371"/>
            <a:chExt cx="11662410" cy="545829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E7F9598-9C2E-41D8-AD92-E126753731C0}"/>
                </a:ext>
              </a:extLst>
            </p:cNvPr>
            <p:cNvSpPr/>
            <p:nvPr/>
          </p:nvSpPr>
          <p:spPr>
            <a:xfrm>
              <a:off x="883920" y="976371"/>
              <a:ext cx="928687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93725" lvl="1">
                <a:spcBef>
                  <a:spcPts val="600"/>
                </a:spcBef>
              </a:pPr>
              <a:r>
                <a: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Data have been collected every 8 weeks of plant regrowth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05202D2-4229-4EF2-813C-C8465599EB08}"/>
                </a:ext>
              </a:extLst>
            </p:cNvPr>
            <p:cNvGrpSpPr/>
            <p:nvPr/>
          </p:nvGrpSpPr>
          <p:grpSpPr>
            <a:xfrm>
              <a:off x="323850" y="1505632"/>
              <a:ext cx="11544300" cy="4929035"/>
              <a:chOff x="534572" y="1590038"/>
              <a:chExt cx="11544300" cy="4929035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9C478D36-43B4-4A6C-B67E-4FF0580E79C1}"/>
                  </a:ext>
                </a:extLst>
              </p:cNvPr>
              <p:cNvGrpSpPr/>
              <p:nvPr/>
            </p:nvGrpSpPr>
            <p:grpSpPr>
              <a:xfrm>
                <a:off x="652682" y="1590038"/>
                <a:ext cx="7982390" cy="4875570"/>
                <a:chOff x="883920" y="1822207"/>
                <a:chExt cx="7982390" cy="4875570"/>
              </a:xfrm>
            </p:grpSpPr>
            <p:sp>
              <p:nvSpPr>
                <p:cNvPr id="15" name="Content Placeholder 2">
                  <a:extLst>
                    <a:ext uri="{FF2B5EF4-FFF2-40B4-BE49-F238E27FC236}">
                      <a16:creationId xmlns:a16="http://schemas.microsoft.com/office/drawing/2014/main" id="{CB2A41B3-8E2A-4C37-BF83-8E90E731842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247712" y="1822207"/>
                  <a:ext cx="4618598" cy="434630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70000"/>
                    </a:lnSpc>
                  </a:pPr>
                  <a:r>
                    <a:rPr lang="en-GB" sz="2400" b="1" dirty="0">
                      <a:solidFill>
                        <a:srgbClr val="7030A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Forage quality traits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GB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Dry matter/Ash content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GB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Crude protein content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GB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Neutral detergent fibre(NDF)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GB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Acid detergent fibre(ADF)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GB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 Vitro organic Matter Digestibility(IVOMD)</a:t>
                  </a:r>
                </a:p>
              </p:txBody>
            </p:sp>
            <p:sp>
              <p:nvSpPr>
                <p:cNvPr id="16" name="Content Placeholder 2">
                  <a:extLst>
                    <a:ext uri="{FF2B5EF4-FFF2-40B4-BE49-F238E27FC236}">
                      <a16:creationId xmlns:a16="http://schemas.microsoft.com/office/drawing/2014/main" id="{4CF4E328-C7E3-4651-9ADD-6C3233F964D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83920" y="1885679"/>
                  <a:ext cx="4431323" cy="296902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GB" sz="2400" b="1" dirty="0">
                      <a:solidFill>
                        <a:srgbClr val="7030A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Morphological traits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GB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Plant height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GB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No of tillers per plant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GB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Leaf length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GB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Leaf width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GB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Stem thickness</a:t>
                  </a: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BE52DFA-6658-4BEA-896A-F2DA70542FAE}"/>
                    </a:ext>
                  </a:extLst>
                </p:cNvPr>
                <p:cNvSpPr/>
                <p:nvPr/>
              </p:nvSpPr>
              <p:spPr>
                <a:xfrm>
                  <a:off x="922754" y="4854708"/>
                  <a:ext cx="3681046" cy="184306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57150" indent="-22860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GB" sz="2400" b="1" dirty="0">
                      <a:solidFill>
                        <a:srgbClr val="7030A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Agronomic traits</a:t>
                  </a:r>
                </a:p>
                <a:p>
                  <a:pPr marL="514350" lvl="1" indent="-22860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Total fresh weight (g)</a:t>
                  </a:r>
                </a:p>
                <a:p>
                  <a:pPr marL="514350" lvl="1" indent="-22860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Total dry weight (g)</a:t>
                  </a:r>
                </a:p>
                <a:p>
                  <a:pPr marL="514350" lvl="1" indent="-22860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Leaf/Stem ratio</a:t>
                  </a:r>
                </a:p>
              </p:txBody>
            </p:sp>
          </p:grp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620F118-9FC1-4F62-AC17-C4F3CE597A7F}"/>
                  </a:ext>
                </a:extLst>
              </p:cNvPr>
              <p:cNvSpPr/>
              <p:nvPr/>
            </p:nvSpPr>
            <p:spPr>
              <a:xfrm>
                <a:off x="534572" y="1681477"/>
                <a:ext cx="11544300" cy="4837596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85CC9384-C801-4530-AE90-B09AC2A61A26}"/>
                </a:ext>
              </a:extLst>
            </p:cNvPr>
            <p:cNvSpPr txBox="1">
              <a:spLocks/>
            </p:cNvSpPr>
            <p:nvPr/>
          </p:nvSpPr>
          <p:spPr>
            <a:xfrm>
              <a:off x="7367662" y="1512831"/>
              <a:ext cx="4618598" cy="388690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70000"/>
                </a:lnSpc>
              </a:pPr>
              <a:r>
                <a:rPr lang="en-US" sz="2400" b="1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Soil parameters</a:t>
              </a:r>
            </a:p>
            <a:p>
              <a:pPr lvl="1">
                <a:lnSpc>
                  <a:spcPct val="150000"/>
                </a:lnSpc>
              </a:pP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Organic matter</a:t>
              </a:r>
            </a:p>
            <a:p>
              <a:pPr lvl="1">
                <a:lnSpc>
                  <a:spcPct val="150000"/>
                </a:lnSpc>
              </a:pP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Available K, P, N</a:t>
              </a:r>
            </a:p>
            <a:p>
              <a:pPr lvl="1">
                <a:lnSpc>
                  <a:spcPct val="150000"/>
                </a:lnSpc>
              </a:pP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CN ratio</a:t>
              </a:r>
            </a:p>
            <a:p>
              <a:pPr lvl="1">
                <a:lnSpc>
                  <a:spcPct val="150000"/>
                </a:lnSpc>
              </a:pP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CEC</a:t>
              </a:r>
            </a:p>
            <a:p>
              <a:pPr lvl="1">
                <a:lnSpc>
                  <a:spcPct val="150000"/>
                </a:lnSpc>
              </a:pP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Soil moisture content using Delta soil moisture probe (HD, England) </a:t>
              </a:r>
            </a:p>
            <a:p>
              <a:pPr lvl="1">
                <a:lnSpc>
                  <a:spcPct val="150000"/>
                </a:lnSpc>
              </a:pPr>
              <a:endParaRPr lang="en-GB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6710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369D5F7-3D4A-422E-AD60-E7DD6B23AB94}"/>
              </a:ext>
            </a:extLst>
          </p:cNvPr>
          <p:cNvSpPr/>
          <p:nvPr/>
        </p:nvSpPr>
        <p:spPr>
          <a:xfrm>
            <a:off x="0" y="1368575"/>
            <a:ext cx="110989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3725" lvl="1">
              <a:spcBef>
                <a:spcPts val="600"/>
              </a:spcBef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Phenotype data corrected for spatial heterogeneity (</a:t>
            </a:r>
            <a:r>
              <a:rPr lang="en-US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SpATS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R-package,</a:t>
            </a:r>
            <a:r>
              <a:rPr lang="en-US" sz="2400" dirty="0">
                <a:latin typeface="t1-gul-regular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Rodríguez-Álvarez et al., 2018)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B986F3-BC90-44CE-A074-9878D707BC46}"/>
              </a:ext>
            </a:extLst>
          </p:cNvPr>
          <p:cNvSpPr/>
          <p:nvPr/>
        </p:nvSpPr>
        <p:spPr>
          <a:xfrm>
            <a:off x="72535" y="319658"/>
            <a:ext cx="11544300" cy="655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Phenotype data analysis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DF3F18-04AC-44E9-BF12-6820F6ED07E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35" y="2782597"/>
            <a:ext cx="11887201" cy="21931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5301ADE-B9EE-42E7-B1B0-718BAF8797FE}"/>
              </a:ext>
            </a:extLst>
          </p:cNvPr>
          <p:cNvSpPr/>
          <p:nvPr/>
        </p:nvSpPr>
        <p:spPr>
          <a:xfrm>
            <a:off x="1" y="5368769"/>
            <a:ext cx="9664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3725" lvl="1">
              <a:spcBef>
                <a:spcPts val="600"/>
              </a:spcBef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 factors = Soil moisture data and other soil nutrient measurements </a:t>
            </a:r>
          </a:p>
        </p:txBody>
      </p:sp>
    </p:spTree>
    <p:extLst>
      <p:ext uri="{BB962C8B-B14F-4D97-AF65-F5344CB8AC3E}">
        <p14:creationId xmlns:p14="http://schemas.microsoft.com/office/powerpoint/2010/main" val="9099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7C0D8EC-DBDE-46B4-B144-F43BD669AFAB}"/>
              </a:ext>
            </a:extLst>
          </p:cNvPr>
          <p:cNvGrpSpPr/>
          <p:nvPr/>
        </p:nvGrpSpPr>
        <p:grpSpPr>
          <a:xfrm>
            <a:off x="1089943" y="1209822"/>
            <a:ext cx="9732271" cy="4784368"/>
            <a:chOff x="1090734" y="1091954"/>
            <a:chExt cx="10120543" cy="472896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0EF1A6A-F8D1-4126-B630-75480EBC11B5}"/>
                </a:ext>
              </a:extLst>
            </p:cNvPr>
            <p:cNvSpPr/>
            <p:nvPr/>
          </p:nvSpPr>
          <p:spPr>
            <a:xfrm>
              <a:off x="1090734" y="1091954"/>
              <a:ext cx="10120543" cy="4728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itle 1">
              <a:extLst>
                <a:ext uri="{FF2B5EF4-FFF2-40B4-BE49-F238E27FC236}">
                  <a16:creationId xmlns:a16="http://schemas.microsoft.com/office/drawing/2014/main" id="{C359CA0A-D3B8-4C11-8298-44B4A3345915}"/>
                </a:ext>
              </a:extLst>
            </p:cNvPr>
            <p:cNvSpPr txBox="1">
              <a:spLocks/>
            </p:cNvSpPr>
            <p:nvPr/>
          </p:nvSpPr>
          <p:spPr>
            <a:xfrm>
              <a:off x="1459210" y="1260275"/>
              <a:ext cx="8663592" cy="439232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Napier grass population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Phenotype = morphological and agronomic data for 3 different conditions (each an average of two harvests);</a:t>
              </a:r>
            </a:p>
            <a:p>
              <a:pPr marL="800100" lvl="1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rgbClr val="002060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Wet season (rainy season)</a:t>
              </a:r>
            </a:p>
            <a:p>
              <a:pPr marL="800100" lvl="1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rgbClr val="002060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Dry season</a:t>
              </a:r>
            </a:p>
            <a:p>
              <a:pPr marL="1257300" lvl="2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rgbClr val="002060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Well-watered</a:t>
              </a:r>
            </a:p>
            <a:p>
              <a:pPr marL="1257300" lvl="2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rgbClr val="002060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Reduced-water</a:t>
              </a:r>
              <a:endPara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indent="-342900" latinLnBrk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Markers = SNPs and SilicoDArTs, polymorphic markers</a:t>
              </a:r>
            </a:p>
            <a:p>
              <a:pPr marL="342900" indent="-342900" latinLnBrk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Population structure and kinship/relatedness in the population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64A40D4B-7DF5-4CA7-A9D9-8F9A0BCAF1E3}"/>
              </a:ext>
            </a:extLst>
          </p:cNvPr>
          <p:cNvSpPr/>
          <p:nvPr/>
        </p:nvSpPr>
        <p:spPr>
          <a:xfrm>
            <a:off x="-346189" y="218697"/>
            <a:ext cx="11912159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GWAS in mixed model</a:t>
            </a:r>
          </a:p>
        </p:txBody>
      </p:sp>
    </p:spTree>
    <p:extLst>
      <p:ext uri="{BB962C8B-B14F-4D97-AF65-F5344CB8AC3E}">
        <p14:creationId xmlns:p14="http://schemas.microsoft.com/office/powerpoint/2010/main" val="860938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1F14D4F-884A-4C35-901D-C811443C96C0}"/>
              </a:ext>
            </a:extLst>
          </p:cNvPr>
          <p:cNvSpPr/>
          <p:nvPr/>
        </p:nvSpPr>
        <p:spPr>
          <a:xfrm>
            <a:off x="0" y="290341"/>
            <a:ext cx="11914782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GWAS in mixed model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0AAB01-DA9D-46D7-991B-30F8AE6EFB51}"/>
              </a:ext>
            </a:extLst>
          </p:cNvPr>
          <p:cNvGrpSpPr/>
          <p:nvPr/>
        </p:nvGrpSpPr>
        <p:grpSpPr>
          <a:xfrm>
            <a:off x="855228" y="2057400"/>
            <a:ext cx="10803467" cy="2743200"/>
            <a:chOff x="982133" y="1879600"/>
            <a:chExt cx="10803467" cy="27432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055C71D-E71F-443C-B607-90C62B0025D5}"/>
                </a:ext>
              </a:extLst>
            </p:cNvPr>
            <p:cNvSpPr/>
            <p:nvPr/>
          </p:nvSpPr>
          <p:spPr>
            <a:xfrm>
              <a:off x="982133" y="1918364"/>
              <a:ext cx="10786533" cy="268804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3200" b="1" dirty="0">
                  <a:solidFill>
                    <a:srgbClr val="A94D10"/>
                  </a:solidFill>
                  <a:latin typeface="FuturaStd-Medium"/>
                </a:rPr>
                <a:t>GWAS</a:t>
              </a:r>
            </a:p>
            <a:p>
              <a:pPr marL="457200" indent="-4572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800" dirty="0">
                  <a:solidFill>
                    <a:srgbClr val="A94D10"/>
                  </a:solidFill>
                  <a:latin typeface="FuturaStd-Medium"/>
                </a:rPr>
                <a:t>Q + K linear mixed model</a:t>
              </a:r>
              <a:r>
                <a:rPr lang="da-DK" sz="2800" dirty="0">
                  <a:latin typeface="FuturaStd-Medium"/>
                </a:rPr>
                <a:t> (Yu et al., 2006; Kang et al., 2008)</a:t>
              </a:r>
              <a:endParaRPr lang="en-US" sz="2800" dirty="0">
                <a:solidFill>
                  <a:srgbClr val="A94D10"/>
                </a:solidFill>
                <a:latin typeface="FuturaStd-Medium"/>
              </a:endParaRPr>
            </a:p>
            <a:p>
              <a:pPr marL="457200" indent="-4572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sz="2800" dirty="0">
                  <a:latin typeface="FuturaStd-Medium"/>
                </a:rPr>
                <a:t>y = Xβ + ZSt + ZQv + Zu + e</a:t>
              </a:r>
            </a:p>
            <a:p>
              <a:pPr marL="457200" indent="-4572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sz="2800" dirty="0">
                  <a:latin typeface="FuturaStd-Medium"/>
                </a:rPr>
                <a:t>Multiple testing corrected by FDR</a:t>
              </a:r>
              <a:endParaRPr lang="en-US" sz="2800" dirty="0">
                <a:latin typeface="FuturaStd-Medium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85AD934-44EA-4E52-9375-8127DC7A096A}"/>
                </a:ext>
              </a:extLst>
            </p:cNvPr>
            <p:cNvSpPr/>
            <p:nvPr/>
          </p:nvSpPr>
          <p:spPr>
            <a:xfrm>
              <a:off x="982133" y="1879600"/>
              <a:ext cx="10803467" cy="2743200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87661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F752C6E-A30E-492D-A58B-03D893587BBE}"/>
              </a:ext>
            </a:extLst>
          </p:cNvPr>
          <p:cNvSpPr/>
          <p:nvPr/>
        </p:nvSpPr>
        <p:spPr>
          <a:xfrm>
            <a:off x="570558" y="360626"/>
            <a:ext cx="11261563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GWAS in mixed model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0AE4F7-A108-43A1-8A47-4659D1E1DB17}"/>
              </a:ext>
            </a:extLst>
          </p:cNvPr>
          <p:cNvGrpSpPr/>
          <p:nvPr/>
        </p:nvGrpSpPr>
        <p:grpSpPr>
          <a:xfrm>
            <a:off x="1344102" y="1281789"/>
            <a:ext cx="9488021" cy="4698608"/>
            <a:chOff x="1175290" y="862136"/>
            <a:chExt cx="10038367" cy="553866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4F9EEBE-A734-4B2A-9931-8155B0F0764C}"/>
                </a:ext>
              </a:extLst>
            </p:cNvPr>
            <p:cNvGrpSpPr/>
            <p:nvPr/>
          </p:nvGrpSpPr>
          <p:grpSpPr>
            <a:xfrm>
              <a:off x="1175290" y="862136"/>
              <a:ext cx="10038367" cy="5538663"/>
              <a:chOff x="1175290" y="862136"/>
              <a:chExt cx="10038367" cy="5538663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68F03B2-84D8-4476-87B2-D8D158E527C6}"/>
                  </a:ext>
                </a:extLst>
              </p:cNvPr>
              <p:cNvGrpSpPr/>
              <p:nvPr/>
            </p:nvGrpSpPr>
            <p:grpSpPr>
              <a:xfrm>
                <a:off x="1175290" y="862136"/>
                <a:ext cx="10038367" cy="5538663"/>
                <a:chOff x="948502" y="876204"/>
                <a:chExt cx="10038367" cy="5538663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03BCDEB2-0EE2-4D18-BA7A-35576FBF8C40}"/>
                    </a:ext>
                  </a:extLst>
                </p:cNvPr>
                <p:cNvGrpSpPr/>
                <p:nvPr/>
              </p:nvGrpSpPr>
              <p:grpSpPr>
                <a:xfrm>
                  <a:off x="948502" y="876204"/>
                  <a:ext cx="10038367" cy="5538663"/>
                  <a:chOff x="681215" y="918408"/>
                  <a:chExt cx="10038367" cy="5538663"/>
                </a:xfrm>
              </p:grpSpPr>
              <p:grpSp>
                <p:nvGrpSpPr>
                  <p:cNvPr id="14" name="Group 13">
                    <a:extLst>
                      <a:ext uri="{FF2B5EF4-FFF2-40B4-BE49-F238E27FC236}">
                        <a16:creationId xmlns:a16="http://schemas.microsoft.com/office/drawing/2014/main" id="{F8CB8735-5113-4E09-B2B6-1E63923CC884}"/>
                      </a:ext>
                    </a:extLst>
                  </p:cNvPr>
                  <p:cNvGrpSpPr/>
                  <p:nvPr/>
                </p:nvGrpSpPr>
                <p:grpSpPr>
                  <a:xfrm>
                    <a:off x="883920" y="918408"/>
                    <a:ext cx="9665123" cy="2854319"/>
                    <a:chOff x="883920" y="918408"/>
                    <a:chExt cx="9665123" cy="2854319"/>
                  </a:xfrm>
                </p:grpSpPr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2B0AAB91-EC30-4236-BCF8-333A4A3FDC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3920" y="918408"/>
                      <a:ext cx="9286875" cy="461665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marL="593725" lvl="1">
                        <a:spcBef>
                          <a:spcPts val="600"/>
                        </a:spcBef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Dry season, reduced water condition</a:t>
                      </a:r>
                    </a:p>
                  </p:txBody>
                </p:sp>
                <p:grpSp>
                  <p:nvGrpSpPr>
                    <p:cNvPr id="17" name="Group 16">
                      <a:extLst>
                        <a:ext uri="{FF2B5EF4-FFF2-40B4-BE49-F238E27FC236}">
                          <a16:creationId xmlns:a16="http://schemas.microsoft.com/office/drawing/2014/main" id="{DD826EBD-617B-48FB-86D7-AF715B43B32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54018" y="1156667"/>
                      <a:ext cx="3895025" cy="2616060"/>
                      <a:chOff x="6072996" y="1887490"/>
                      <a:chExt cx="5080959" cy="3592183"/>
                    </a:xfrm>
                  </p:grpSpPr>
                  <p:graphicFrame>
                    <p:nvGraphicFramePr>
                      <p:cNvPr id="18" name="Chart 17">
                        <a:extLst>
                          <a:ext uri="{FF2B5EF4-FFF2-40B4-BE49-F238E27FC236}">
                            <a16:creationId xmlns:a16="http://schemas.microsoft.com/office/drawing/2014/main" id="{97522F65-5FC0-4207-A2AA-8A8C85E93FAD}"/>
                          </a:ext>
                        </a:extLst>
                      </p:cNvPr>
                      <p:cNvGraphicFramePr>
                        <a:graphicFrameLocks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2686247532"/>
                          </p:ext>
                        </p:extLst>
                      </p:nvPr>
                    </p:nvGraphicFramePr>
                    <p:xfrm>
                      <a:off x="6072996" y="1887490"/>
                      <a:ext cx="5080959" cy="3592183"/>
                    </p:xfrm>
                    <a:graphic>
                      <a:graphicData uri="http://schemas.openxmlformats.org/drawingml/2006/chart">
                        <c:chart xmlns:c="http://schemas.openxmlformats.org/drawingml/2006/chart" xmlns:r="http://schemas.openxmlformats.org/officeDocument/2006/relationships" r:id="rId3"/>
                      </a:graphicData>
                    </a:graphic>
                  </p:graphicFrame>
                  <p:sp>
                    <p:nvSpPr>
                      <p:cNvPr id="19" name="TextBox 1">
                        <a:extLst>
                          <a:ext uri="{FF2B5EF4-FFF2-40B4-BE49-F238E27FC236}">
                            <a16:creationId xmlns:a16="http://schemas.microsoft.com/office/drawing/2014/main" id="{43E5AFA9-8040-4FE5-9406-2BF0DD9AA10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635980" y="4433255"/>
                        <a:ext cx="353683" cy="306958"/>
                      </a:xfrm>
                      <a:prstGeom prst="rect">
                        <a:avLst/>
                      </a:prstGeom>
                    </p:spPr>
                    <p:txBody>
                      <a:bodyPr wrap="none" rtlCol="0"/>
                      <a:lstStyle>
                        <a:lvl1pPr marL="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r>
                          <a:rPr lang="en-US" sz="1100" dirty="0"/>
                          <a:t>5</a:t>
                        </a:r>
                      </a:p>
                    </p:txBody>
                  </p:sp>
                  <p:sp>
                    <p:nvSpPr>
                      <p:cNvPr id="20" name="TextBox 1">
                        <a:extLst>
                          <a:ext uri="{FF2B5EF4-FFF2-40B4-BE49-F238E27FC236}">
                            <a16:creationId xmlns:a16="http://schemas.microsoft.com/office/drawing/2014/main" id="{51FC5BAA-6DD2-4E25-A7FF-1A79695F831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0090077" y="4421411"/>
                        <a:ext cx="353683" cy="306958"/>
                      </a:xfrm>
                      <a:prstGeom prst="rect">
                        <a:avLst/>
                      </a:prstGeom>
                    </p:spPr>
                    <p:txBody>
                      <a:bodyPr wrap="none" rtlCol="0"/>
                      <a:lstStyle>
                        <a:lvl1pPr marL="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r>
                          <a:rPr lang="en-US" sz="1100" dirty="0"/>
                          <a:t>16</a:t>
                        </a:r>
                      </a:p>
                    </p:txBody>
                  </p:sp>
                </p:grpSp>
              </p:grpSp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C85AE99E-C99D-4B9A-89A9-E0EEC4A47303}"/>
                      </a:ext>
                    </a:extLst>
                  </p:cNvPr>
                  <p:cNvSpPr/>
                  <p:nvPr/>
                </p:nvSpPr>
                <p:spPr>
                  <a:xfrm>
                    <a:off x="681215" y="918408"/>
                    <a:ext cx="10038367" cy="5538663"/>
                  </a:xfrm>
                  <a:prstGeom prst="rect">
                    <a:avLst/>
                  </a:prstGeom>
                  <a:noFill/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pic>
              <p:nvPicPr>
                <p:cNvPr id="13" name="Picture 12" descr="A screenshot of a cell phone&#10;&#10;Description automatically generated">
                  <a:extLst>
                    <a:ext uri="{FF2B5EF4-FFF2-40B4-BE49-F238E27FC236}">
                      <a16:creationId xmlns:a16="http://schemas.microsoft.com/office/drawing/2014/main" id="{DACB4E07-D6B0-4810-A7D8-62952A0F58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98337" y="1495448"/>
                  <a:ext cx="4366366" cy="4820015"/>
                </a:xfrm>
                <a:prstGeom prst="rect">
                  <a:avLst/>
                </a:prstGeom>
              </p:spPr>
            </p:pic>
          </p:grp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5991DFA2-49C7-4807-ABE3-DB5F75BBC4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148093" y="3772473"/>
                <a:ext cx="3906900" cy="2501968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25AB992-B434-4FA7-B0D5-AC5EC37BA2CD}"/>
                </a:ext>
              </a:extLst>
            </p:cNvPr>
            <p:cNvSpPr/>
            <p:nvPr/>
          </p:nvSpPr>
          <p:spPr>
            <a:xfrm>
              <a:off x="7019778" y="5852160"/>
              <a:ext cx="717453" cy="42228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76944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FFBF57-7E65-47AC-9724-6D4C5D6A0888}"/>
              </a:ext>
            </a:extLst>
          </p:cNvPr>
          <p:cNvSpPr/>
          <p:nvPr/>
        </p:nvSpPr>
        <p:spPr>
          <a:xfrm>
            <a:off x="515162" y="218008"/>
            <a:ext cx="11357610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GWAS in mixed model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16CFF65-87FC-4619-BBB2-5667A057E762}"/>
              </a:ext>
            </a:extLst>
          </p:cNvPr>
          <p:cNvGrpSpPr/>
          <p:nvPr/>
        </p:nvGrpSpPr>
        <p:grpSpPr>
          <a:xfrm>
            <a:off x="1522522" y="1378634"/>
            <a:ext cx="9896990" cy="4697008"/>
            <a:chOff x="822592" y="876204"/>
            <a:chExt cx="10382509" cy="542452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2B56C57-C39D-45D5-83C2-5CD2864908D2}"/>
                </a:ext>
              </a:extLst>
            </p:cNvPr>
            <p:cNvGrpSpPr/>
            <p:nvPr/>
          </p:nvGrpSpPr>
          <p:grpSpPr>
            <a:xfrm>
              <a:off x="1151207" y="876204"/>
              <a:ext cx="10053894" cy="4198239"/>
              <a:chOff x="1151207" y="876204"/>
              <a:chExt cx="10053894" cy="4198239"/>
            </a:xfrm>
          </p:grpSpPr>
          <p:graphicFrame>
            <p:nvGraphicFramePr>
              <p:cNvPr id="12" name="Chart 11">
                <a:extLst>
                  <a:ext uri="{FF2B5EF4-FFF2-40B4-BE49-F238E27FC236}">
                    <a16:creationId xmlns:a16="http://schemas.microsoft.com/office/drawing/2014/main" id="{857AF30E-509D-4A40-BE6F-1ACE7561299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54340738"/>
                  </p:ext>
                </p:extLst>
              </p:nvPr>
            </p:nvGraphicFramePr>
            <p:xfrm>
              <a:off x="6304488" y="1783556"/>
              <a:ext cx="4900613" cy="329088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B1877A5-ED90-4407-9639-6A17D4DE2772}"/>
                  </a:ext>
                </a:extLst>
              </p:cNvPr>
              <p:cNvSpPr/>
              <p:nvPr/>
            </p:nvSpPr>
            <p:spPr>
              <a:xfrm>
                <a:off x="1151207" y="876204"/>
                <a:ext cx="928687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93725" lvl="1">
                  <a:spcBef>
                    <a:spcPts val="600"/>
                  </a:spcBef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Dry season, reduced water condition</a:t>
                </a:r>
              </a:p>
            </p:txBody>
          </p:sp>
        </p:grpSp>
        <p:pic>
          <p:nvPicPr>
            <p:cNvPr id="11" name="Picture 10" descr="A close up of a logo&#10;&#10;Description automatically generated">
              <a:extLst>
                <a:ext uri="{FF2B5EF4-FFF2-40B4-BE49-F238E27FC236}">
                  <a16:creationId xmlns:a16="http://schemas.microsoft.com/office/drawing/2014/main" id="{440349B4-66A3-413E-9D92-C22AFCDC3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2592" y="1568960"/>
              <a:ext cx="4900613" cy="47317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8501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B9168E1-B4A5-4CDA-B9BC-81577E154CEB}"/>
              </a:ext>
            </a:extLst>
          </p:cNvPr>
          <p:cNvSpPr/>
          <p:nvPr/>
        </p:nvSpPr>
        <p:spPr>
          <a:xfrm>
            <a:off x="1110821" y="181877"/>
            <a:ext cx="9970358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GWAS in mixed model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9BEBA1F-1D8C-4D24-B573-7144E9A1871A}"/>
              </a:ext>
            </a:extLst>
          </p:cNvPr>
          <p:cNvGrpSpPr/>
          <p:nvPr/>
        </p:nvGrpSpPr>
        <p:grpSpPr>
          <a:xfrm>
            <a:off x="1659987" y="1096610"/>
            <a:ext cx="9125241" cy="5065039"/>
            <a:chOff x="513425" y="635996"/>
            <a:chExt cx="10904850" cy="570863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1B4EF52-2892-4BC5-84DC-A3B4B3CAF0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3724" y="1256221"/>
              <a:ext cx="5397904" cy="508841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Picture 10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9005898D-2E57-4250-A1D2-D31FD8A7C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8442" y="1256221"/>
              <a:ext cx="4979833" cy="508841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0D18C80-29E9-472B-A85A-9176C348EF9D}"/>
                </a:ext>
              </a:extLst>
            </p:cNvPr>
            <p:cNvSpPr/>
            <p:nvPr/>
          </p:nvSpPr>
          <p:spPr>
            <a:xfrm>
              <a:off x="513425" y="635996"/>
              <a:ext cx="9286876" cy="461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93725" lvl="1">
                <a:spcBef>
                  <a:spcPts val="600"/>
                </a:spcBef>
              </a:pPr>
              <a:r>
                <a: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Dry season, well watered condition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2870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F34B7C8-BBC8-4BC6-AF12-B6FC2C1BB492}"/>
              </a:ext>
            </a:extLst>
          </p:cNvPr>
          <p:cNvGrpSpPr/>
          <p:nvPr/>
        </p:nvGrpSpPr>
        <p:grpSpPr>
          <a:xfrm>
            <a:off x="1055077" y="1139484"/>
            <a:ext cx="9857229" cy="4909623"/>
            <a:chOff x="883920" y="963708"/>
            <a:chExt cx="10154995" cy="52699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F61B028-06C2-4E57-AB98-EEA33770E924}"/>
                </a:ext>
              </a:extLst>
            </p:cNvPr>
            <p:cNvSpPr/>
            <p:nvPr/>
          </p:nvSpPr>
          <p:spPr>
            <a:xfrm>
              <a:off x="883920" y="963708"/>
              <a:ext cx="928687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93725" lvl="1">
                <a:spcBef>
                  <a:spcPts val="600"/>
                </a:spcBef>
              </a:pPr>
              <a:r>
                <a: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Dry season, well watered condition</a:t>
              </a:r>
            </a:p>
          </p:txBody>
        </p:sp>
        <p:pic>
          <p:nvPicPr>
            <p:cNvPr id="10" name="Picture 9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FAC942A6-BEB8-4261-93C4-16014AAB2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3085" y="1653368"/>
              <a:ext cx="4514949" cy="458027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Picture 10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ABE9C6F1-DB0E-4D63-B67F-1B189C15A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87606" y="1653368"/>
              <a:ext cx="4651309" cy="458027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F7E69222-CCE4-4192-9424-7F7CECAAE183}"/>
              </a:ext>
            </a:extLst>
          </p:cNvPr>
          <p:cNvSpPr/>
          <p:nvPr/>
        </p:nvSpPr>
        <p:spPr>
          <a:xfrm>
            <a:off x="313292" y="324862"/>
            <a:ext cx="11565415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GWAS in mixed model</a:t>
            </a:r>
          </a:p>
        </p:txBody>
      </p:sp>
    </p:spTree>
    <p:extLst>
      <p:ext uri="{BB962C8B-B14F-4D97-AF65-F5344CB8AC3E}">
        <p14:creationId xmlns:p14="http://schemas.microsoft.com/office/powerpoint/2010/main" val="1021564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5550A10-4084-432F-8292-901B9D623FAF}"/>
              </a:ext>
            </a:extLst>
          </p:cNvPr>
          <p:cNvSpPr/>
          <p:nvPr/>
        </p:nvSpPr>
        <p:spPr>
          <a:xfrm>
            <a:off x="161889" y="331033"/>
            <a:ext cx="11914782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GWAS in mixed model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F37FAF-F5FE-4CF0-853A-924AE52C934C}"/>
              </a:ext>
            </a:extLst>
          </p:cNvPr>
          <p:cNvSpPr/>
          <p:nvPr/>
        </p:nvSpPr>
        <p:spPr>
          <a:xfrm>
            <a:off x="883920" y="1419987"/>
            <a:ext cx="92868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3725" lvl="1">
              <a:spcBef>
                <a:spcPts val="600"/>
              </a:spcBef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Wet season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8AED758-C867-46A0-83A4-043AF04132F4}"/>
              </a:ext>
            </a:extLst>
          </p:cNvPr>
          <p:cNvGrpSpPr/>
          <p:nvPr/>
        </p:nvGrpSpPr>
        <p:grpSpPr>
          <a:xfrm>
            <a:off x="603097" y="2124221"/>
            <a:ext cx="10985806" cy="3742008"/>
            <a:chOff x="547726" y="1883619"/>
            <a:chExt cx="11816714" cy="397092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E552F99-44B2-4274-8829-8EB2425FF695}"/>
                </a:ext>
              </a:extLst>
            </p:cNvPr>
            <p:cNvGrpSpPr/>
            <p:nvPr/>
          </p:nvGrpSpPr>
          <p:grpSpPr>
            <a:xfrm>
              <a:off x="8496580" y="1883619"/>
              <a:ext cx="3867860" cy="3970929"/>
              <a:chOff x="8496580" y="1883619"/>
              <a:chExt cx="3867860" cy="3970929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A0C1584-11AB-4EDE-A0E9-2C9595AF04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496580" y="1883619"/>
                <a:ext cx="3867860" cy="3970929"/>
              </a:xfrm>
              <a:prstGeom prst="rect">
                <a:avLst/>
              </a:prstGeom>
            </p:spPr>
          </p:pic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D9A5A96C-1FA3-4F99-9584-28A6F5B02B10}"/>
                  </a:ext>
                </a:extLst>
              </p:cNvPr>
              <p:cNvSpPr/>
              <p:nvPr/>
            </p:nvSpPr>
            <p:spPr>
              <a:xfrm>
                <a:off x="8574657" y="4589253"/>
                <a:ext cx="914400" cy="810883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3" name="Picture 12" descr="A close up of a map&#10;&#10;Description automatically generated">
              <a:extLst>
                <a:ext uri="{FF2B5EF4-FFF2-40B4-BE49-F238E27FC236}">
                  <a16:creationId xmlns:a16="http://schemas.microsoft.com/office/drawing/2014/main" id="{715FA023-7B92-4479-A632-E6AF80DF2F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7726" y="1915770"/>
              <a:ext cx="3867861" cy="3930827"/>
            </a:xfrm>
            <a:prstGeom prst="rect">
              <a:avLst/>
            </a:prstGeom>
          </p:spPr>
        </p:pic>
        <p:pic>
          <p:nvPicPr>
            <p:cNvPr id="14" name="Picture 13" descr="A close up of a logo&#10;&#10;Description automatically generated">
              <a:extLst>
                <a:ext uri="{FF2B5EF4-FFF2-40B4-BE49-F238E27FC236}">
                  <a16:creationId xmlns:a16="http://schemas.microsoft.com/office/drawing/2014/main" id="{D0E275EF-7C24-488D-BD8F-DE2836569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1158" y="1915771"/>
              <a:ext cx="3619932" cy="39308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0584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C4B3606-65EB-43D0-896B-CEB26A86F208}"/>
              </a:ext>
            </a:extLst>
          </p:cNvPr>
          <p:cNvSpPr/>
          <p:nvPr/>
        </p:nvSpPr>
        <p:spPr>
          <a:xfrm>
            <a:off x="940190" y="1608308"/>
            <a:ext cx="10311619" cy="4465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Rural Development Administration (RDA) of the Republic of Korea, project on the development of new forage genetic resources and their utilization</a:t>
            </a: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Germany-GIZ-Deutsche Gesellschaft 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für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Internationale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Zusammenarbeit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Gap Funding for Forage Selection and Breeding Activities</a:t>
            </a: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Federal Ministry for Economic Cooperation and Development (BMZ), Genebank uplift Funding from Germany</a:t>
            </a: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CGIAR Research Program on Livestock</a:t>
            </a: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EMBRAPA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7E2C2F-C852-40AE-8D63-B519A5FCF846}"/>
              </a:ext>
            </a:extLst>
          </p:cNvPr>
          <p:cNvSpPr/>
          <p:nvPr/>
        </p:nvSpPr>
        <p:spPr>
          <a:xfrm>
            <a:off x="0" y="281353"/>
            <a:ext cx="11914782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ACKNOWLEDGMENTS</a:t>
            </a:r>
          </a:p>
        </p:txBody>
      </p:sp>
    </p:spTree>
    <p:extLst>
      <p:ext uri="{BB962C8B-B14F-4D97-AF65-F5344CB8AC3E}">
        <p14:creationId xmlns:p14="http://schemas.microsoft.com/office/powerpoint/2010/main" val="46093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60D35A-E318-46A5-8148-7CBE0680AABC}"/>
              </a:ext>
            </a:extLst>
          </p:cNvPr>
          <p:cNvSpPr/>
          <p:nvPr/>
        </p:nvSpPr>
        <p:spPr>
          <a:xfrm>
            <a:off x="0" y="323558"/>
            <a:ext cx="12053391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D50E92-121D-445B-98DC-5AEB661F9CD1}"/>
              </a:ext>
            </a:extLst>
          </p:cNvPr>
          <p:cNvSpPr/>
          <p:nvPr/>
        </p:nvSpPr>
        <p:spPr>
          <a:xfrm>
            <a:off x="854104" y="1220542"/>
            <a:ext cx="1047549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457200" indent="-4572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Napier grass population</a:t>
            </a:r>
          </a:p>
          <a:p>
            <a:pPr marL="457200" indent="-4572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Genotyping and genome-wide markers generation by GBS</a:t>
            </a:r>
          </a:p>
          <a:p>
            <a:pPr marL="457200" indent="-4572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Putative physical map position of markers</a:t>
            </a:r>
          </a:p>
          <a:p>
            <a:pPr marL="457200" indent="-4572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Diversity in the Napier grass populations</a:t>
            </a:r>
          </a:p>
          <a:p>
            <a:pPr marL="457200" indent="-4572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linkage disequilibrium across the Napier grass genome</a:t>
            </a:r>
          </a:p>
          <a:p>
            <a:pPr marL="457200" indent="-4572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GWAS and Identification of candidate genes/markers associated with important forage traits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FF049E-2CE1-4B00-94BC-05AB99AEB25F}"/>
              </a:ext>
            </a:extLst>
          </p:cNvPr>
          <p:cNvSpPr/>
          <p:nvPr/>
        </p:nvSpPr>
        <p:spPr>
          <a:xfrm>
            <a:off x="844062" y="1221889"/>
            <a:ext cx="10475495" cy="501024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549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32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B0D133A-2B09-4AD7-B926-4F48AE6D54DD}"/>
              </a:ext>
            </a:extLst>
          </p:cNvPr>
          <p:cNvSpPr/>
          <p:nvPr/>
        </p:nvSpPr>
        <p:spPr>
          <a:xfrm>
            <a:off x="138609" y="211549"/>
            <a:ext cx="11914782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227ADC9-2BEC-446D-B533-AFA87C84B6D9}"/>
              </a:ext>
            </a:extLst>
          </p:cNvPr>
          <p:cNvGrpSpPr/>
          <p:nvPr/>
        </p:nvGrpSpPr>
        <p:grpSpPr>
          <a:xfrm>
            <a:off x="415014" y="1314932"/>
            <a:ext cx="11370270" cy="4853948"/>
            <a:chOff x="370992" y="1465057"/>
            <a:chExt cx="11370270" cy="4853948"/>
          </a:xfrm>
        </p:grpSpPr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6B00F199-3399-4FD3-A41A-3BA861D01AAF}"/>
                </a:ext>
              </a:extLst>
            </p:cNvPr>
            <p:cNvSpPr txBox="1">
              <a:spLocks/>
            </p:cNvSpPr>
            <p:nvPr/>
          </p:nvSpPr>
          <p:spPr>
            <a:xfrm>
              <a:off x="370992" y="1465057"/>
              <a:ext cx="6230099" cy="48357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lvl="1" indent="0">
                <a:lnSpc>
                  <a:spcPct val="150000"/>
                </a:lnSpc>
                <a:buNone/>
              </a:pPr>
              <a:r>
                <a:rPr lang="en-GB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Napier grass (</a:t>
              </a:r>
              <a:r>
                <a:rPr lang="en-GB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Cenchrus purpureus</a:t>
              </a:r>
              <a:r>
                <a:rPr lang="en-GB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pPr marL="1074738" lvl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GB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Perennial grass</a:t>
              </a:r>
            </a:p>
            <a:p>
              <a:pPr marL="1074738" lvl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GB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Widely used in cut and carry feeding</a:t>
              </a:r>
            </a:p>
            <a:p>
              <a:pPr marL="1074738" lvl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GB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High yield, per unit area</a:t>
              </a:r>
            </a:p>
            <a:p>
              <a:pPr marL="1074738" lvl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GB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Ability to withstand repeated cuttings </a:t>
              </a:r>
            </a:p>
            <a:p>
              <a:pPr marL="1074738" lvl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GB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Resistance to most pests and diseases </a:t>
              </a:r>
            </a:p>
            <a:p>
              <a:pPr marL="1074738" lvl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GB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Tolerance to intermittent drought</a:t>
              </a:r>
            </a:p>
            <a:p>
              <a:pPr marL="1074738" lvl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 potential energy crop</a:t>
              </a:r>
              <a:endPara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63FBD2A-3D8D-4884-B22B-612BDDF235B8}"/>
                </a:ext>
              </a:extLst>
            </p:cNvPr>
            <p:cNvGrpSpPr/>
            <p:nvPr/>
          </p:nvGrpSpPr>
          <p:grpSpPr>
            <a:xfrm>
              <a:off x="6601091" y="1489089"/>
              <a:ext cx="5140171" cy="4829916"/>
              <a:chOff x="1790321" y="1218459"/>
              <a:chExt cx="3989042" cy="4326381"/>
            </a:xfrm>
          </p:grpSpPr>
          <p:pic>
            <p:nvPicPr>
              <p:cNvPr id="13" name="Picture 2" descr="Image result for Napier grass">
                <a:extLst>
                  <a:ext uri="{FF2B5EF4-FFF2-40B4-BE49-F238E27FC236}">
                    <a16:creationId xmlns:a16="http://schemas.microsoft.com/office/drawing/2014/main" id="{0A75BBA7-3F49-412C-A83E-964719553EC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0321" y="1218459"/>
                <a:ext cx="3989042" cy="2248270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Related image">
                <a:extLst>
                  <a:ext uri="{FF2B5EF4-FFF2-40B4-BE49-F238E27FC236}">
                    <a16:creationId xmlns:a16="http://schemas.microsoft.com/office/drawing/2014/main" id="{F723537E-9634-4731-B5C5-F1A8676D093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0321" y="3471945"/>
                <a:ext cx="3989042" cy="2072895"/>
              </a:xfrm>
              <a:prstGeom prst="rect">
                <a:avLst/>
              </a:prstGeom>
              <a:noFill/>
            </p:spPr>
          </p:pic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AC2CA17-6E17-4BAF-B6EB-B21D8117D55C}"/>
                </a:ext>
              </a:extLst>
            </p:cNvPr>
            <p:cNvSpPr/>
            <p:nvPr/>
          </p:nvSpPr>
          <p:spPr>
            <a:xfrm>
              <a:off x="450738" y="1483266"/>
              <a:ext cx="11290524" cy="4835739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02137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1085498-1D10-40EA-A3D2-F085430B0F6A}"/>
              </a:ext>
            </a:extLst>
          </p:cNvPr>
          <p:cNvGrpSpPr/>
          <p:nvPr/>
        </p:nvGrpSpPr>
        <p:grpSpPr>
          <a:xfrm>
            <a:off x="2083924" y="1269217"/>
            <a:ext cx="9142095" cy="4544653"/>
            <a:chOff x="2083924" y="1269217"/>
            <a:chExt cx="9142095" cy="4544653"/>
          </a:xfrm>
        </p:grpSpPr>
        <p:pic>
          <p:nvPicPr>
            <p:cNvPr id="5" name="Picture 4" descr="Image result for ILRI forage genebank in pics">
              <a:extLst>
                <a:ext uri="{FF2B5EF4-FFF2-40B4-BE49-F238E27FC236}">
                  <a16:creationId xmlns:a16="http://schemas.microsoft.com/office/drawing/2014/main" id="{F94AA488-116D-488D-ACE5-E8E03B251C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6172" y="3657127"/>
              <a:ext cx="3769847" cy="196634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Image result for ILRI forage genebank in pics">
              <a:extLst>
                <a:ext uri="{FF2B5EF4-FFF2-40B4-BE49-F238E27FC236}">
                  <a16:creationId xmlns:a16="http://schemas.microsoft.com/office/drawing/2014/main" id="{897BCAE5-5528-44BE-A767-44D81BB43C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3924" y="1326477"/>
              <a:ext cx="4136954" cy="1521827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Image result for Napier grass">
              <a:extLst>
                <a:ext uri="{FF2B5EF4-FFF2-40B4-BE49-F238E27FC236}">
                  <a16:creationId xmlns:a16="http://schemas.microsoft.com/office/drawing/2014/main" id="{8DC888AC-2608-4F9A-B3F5-2B584800C6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087662" y="2880937"/>
              <a:ext cx="4160829" cy="134234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A58260D-7F26-4513-B2EE-E1768CEC0AF7}"/>
                </a:ext>
              </a:extLst>
            </p:cNvPr>
            <p:cNvSpPr/>
            <p:nvPr/>
          </p:nvSpPr>
          <p:spPr>
            <a:xfrm>
              <a:off x="8391364" y="5455091"/>
              <a:ext cx="2230488" cy="3587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2000" dirty="0">
                  <a:solidFill>
                    <a:srgbClr val="00206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Ex Situ conservation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D374CB-A440-4AD6-8BB2-2A96F39EBF4A}"/>
                </a:ext>
              </a:extLst>
            </p:cNvPr>
            <p:cNvSpPr/>
            <p:nvPr/>
          </p:nvSpPr>
          <p:spPr>
            <a:xfrm>
              <a:off x="3125332" y="4187723"/>
              <a:ext cx="2162953" cy="3587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2000" dirty="0">
                  <a:solidFill>
                    <a:srgbClr val="00206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In Situ conservation </a:t>
              </a:r>
            </a:p>
          </p:txBody>
        </p:sp>
        <p:pic>
          <p:nvPicPr>
            <p:cNvPr id="10" name="Content Placeholder 3">
              <a:extLst>
                <a:ext uri="{FF2B5EF4-FFF2-40B4-BE49-F238E27FC236}">
                  <a16:creationId xmlns:a16="http://schemas.microsoft.com/office/drawing/2014/main" id="{70E9293D-2DD7-4FB4-B3B6-AA8527E2D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27428" y="1269217"/>
              <a:ext cx="3736520" cy="2361500"/>
            </a:xfrm>
            <a:prstGeom prst="rect">
              <a:avLst/>
            </a:prstGeom>
          </p:spPr>
        </p:pic>
      </p:grp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7F9B22E-851F-4DD5-9BF7-9607EBD8EB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592241"/>
              </p:ext>
            </p:extLst>
          </p:nvPr>
        </p:nvGraphicFramePr>
        <p:xfrm>
          <a:off x="740898" y="5000902"/>
          <a:ext cx="6546659" cy="1180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2885">
                  <a:extLst>
                    <a:ext uri="{9D8B030D-6E8A-4147-A177-3AD203B41FA5}">
                      <a16:colId xmlns:a16="http://schemas.microsoft.com/office/drawing/2014/main" val="520151236"/>
                    </a:ext>
                  </a:extLst>
                </a:gridCol>
                <a:gridCol w="2505710">
                  <a:extLst>
                    <a:ext uri="{9D8B030D-6E8A-4147-A177-3AD203B41FA5}">
                      <a16:colId xmlns:a16="http://schemas.microsoft.com/office/drawing/2014/main" val="39976547"/>
                    </a:ext>
                  </a:extLst>
                </a:gridCol>
                <a:gridCol w="1237742">
                  <a:extLst>
                    <a:ext uri="{9D8B030D-6E8A-4147-A177-3AD203B41FA5}">
                      <a16:colId xmlns:a16="http://schemas.microsoft.com/office/drawing/2014/main" val="1658434598"/>
                    </a:ext>
                  </a:extLst>
                </a:gridCol>
                <a:gridCol w="1310322">
                  <a:extLst>
                    <a:ext uri="{9D8B030D-6E8A-4147-A177-3AD203B41FA5}">
                      <a16:colId xmlns:a16="http://schemas.microsoft.com/office/drawing/2014/main" val="1308051190"/>
                    </a:ext>
                  </a:extLst>
                </a:gridCol>
              </a:tblGrid>
              <a:tr h="30682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ILRI collections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EMBRAPA collections 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2768114"/>
                  </a:ext>
                </a:extLst>
              </a:tr>
              <a:tr h="5871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chemeClr val="bg1"/>
                          </a:solidFill>
                          <a:effectLst/>
                        </a:rPr>
                        <a:t>C. purpureus</a:t>
                      </a:r>
                      <a:endParaRPr lang="en-US" sz="1800" b="0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</a:rPr>
                        <a:t>Hybrid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chemeClr val="bg1"/>
                          </a:solidFill>
                          <a:effectLst/>
                        </a:rPr>
                        <a:t>(purpureus x glaucum)</a:t>
                      </a:r>
                      <a:endParaRPr lang="en-US" sz="1800" b="0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</a:rPr>
                        <a:t>Elite lines </a:t>
                      </a:r>
                      <a:endParaRPr lang="en-US" sz="1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</a:rPr>
                        <a:t>Accessions</a:t>
                      </a:r>
                      <a:endParaRPr lang="en-US" sz="1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395864"/>
                  </a:ext>
                </a:extLst>
              </a:tr>
              <a:tr h="2869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bg1"/>
                          </a:solidFill>
                          <a:effectLst/>
                        </a:rPr>
                        <a:t>52</a:t>
                      </a:r>
                      <a:endParaRPr lang="en-US" sz="1800" b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</a:rPr>
                        <a:t>8</a:t>
                      </a:r>
                      <a:endParaRPr lang="en-US" sz="1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</a:rPr>
                        <a:t>25</a:t>
                      </a:r>
                      <a:endParaRPr lang="en-US" sz="1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</a:rPr>
                        <a:t>20</a:t>
                      </a:r>
                      <a:endParaRPr lang="en-US" sz="1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079336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05E62F87-8D55-4B78-93C2-68B5D078923D}"/>
              </a:ext>
            </a:extLst>
          </p:cNvPr>
          <p:cNvSpPr/>
          <p:nvPr/>
        </p:nvSpPr>
        <p:spPr>
          <a:xfrm>
            <a:off x="-314" y="233325"/>
            <a:ext cx="11914782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Napier grass population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5FC271-6C4C-450D-B45D-0E2BAAE92C7D}"/>
              </a:ext>
            </a:extLst>
          </p:cNvPr>
          <p:cNvSpPr/>
          <p:nvPr/>
        </p:nvSpPr>
        <p:spPr>
          <a:xfrm>
            <a:off x="1182945" y="4643188"/>
            <a:ext cx="4423006" cy="39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Napier grass population used in the study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177498C-5EBA-4C23-9503-25683DA14DD9}"/>
              </a:ext>
            </a:extLst>
          </p:cNvPr>
          <p:cNvSpPr/>
          <p:nvPr/>
        </p:nvSpPr>
        <p:spPr>
          <a:xfrm>
            <a:off x="520505" y="1242069"/>
            <a:ext cx="11155680" cy="498991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43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845A50D-B886-4D36-87FC-41046B11D050}"/>
              </a:ext>
            </a:extLst>
          </p:cNvPr>
          <p:cNvSpPr/>
          <p:nvPr/>
        </p:nvSpPr>
        <p:spPr>
          <a:xfrm>
            <a:off x="138609" y="204128"/>
            <a:ext cx="11914782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Genotyping of Napier grass accessions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7554090-4EF1-4DB0-A468-4202D4A5817C}"/>
              </a:ext>
            </a:extLst>
          </p:cNvPr>
          <p:cNvGrpSpPr/>
          <p:nvPr/>
        </p:nvGrpSpPr>
        <p:grpSpPr>
          <a:xfrm>
            <a:off x="876072" y="1308295"/>
            <a:ext cx="10701639" cy="4811151"/>
            <a:chOff x="568778" y="1032314"/>
            <a:chExt cx="11054443" cy="531961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5F8DF93-86BC-4A73-A965-DD70B54CFBA4}"/>
                </a:ext>
              </a:extLst>
            </p:cNvPr>
            <p:cNvGrpSpPr/>
            <p:nvPr/>
          </p:nvGrpSpPr>
          <p:grpSpPr>
            <a:xfrm>
              <a:off x="759407" y="1032314"/>
              <a:ext cx="10686276" cy="5319617"/>
              <a:chOff x="506490" y="1012825"/>
              <a:chExt cx="10686276" cy="5319617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1BBD9C1-0C02-43E1-A2F0-0B64EC771D9F}"/>
                  </a:ext>
                </a:extLst>
              </p:cNvPr>
              <p:cNvSpPr/>
              <p:nvPr/>
            </p:nvSpPr>
            <p:spPr>
              <a:xfrm>
                <a:off x="545532" y="1012825"/>
                <a:ext cx="2011448" cy="4608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07000"/>
                  </a:lnSpc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GBS-DArTseq</a:t>
                </a:r>
              </a:p>
            </p:txBody>
          </p: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63F8D57-BBBA-42F4-AE8B-CCE4367514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6490" y="1593987"/>
                <a:ext cx="3721382" cy="1975123"/>
              </a:xfrm>
              <a:prstGeom prst="rect">
                <a:avLst/>
              </a:prstGeom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0A5AC1C-0592-43F9-A857-910EB6238D8A}"/>
                  </a:ext>
                </a:extLst>
              </p:cNvPr>
              <p:cNvSpPr txBox="1"/>
              <p:nvPr/>
            </p:nvSpPr>
            <p:spPr>
              <a:xfrm>
                <a:off x="1025412" y="3815571"/>
                <a:ext cx="252652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SilicoDArTs = 116,190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SNPs = 85,452 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6B314D5E-9FF4-421D-9B65-DD18D44D0709}"/>
                  </a:ext>
                </a:extLst>
              </p:cNvPr>
              <p:cNvGrpSpPr/>
              <p:nvPr/>
            </p:nvGrpSpPr>
            <p:grpSpPr>
              <a:xfrm>
                <a:off x="5317759" y="2143432"/>
                <a:ext cx="5875007" cy="3413940"/>
                <a:chOff x="4889830" y="1325259"/>
                <a:chExt cx="7128400" cy="4035802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C49739CD-367C-4522-B2CA-E1E93F28CDAD}"/>
                    </a:ext>
                  </a:extLst>
                </p:cNvPr>
                <p:cNvGrpSpPr/>
                <p:nvPr/>
              </p:nvGrpSpPr>
              <p:grpSpPr>
                <a:xfrm>
                  <a:off x="4889830" y="2128311"/>
                  <a:ext cx="7128400" cy="3232750"/>
                  <a:chOff x="4857932" y="1233943"/>
                  <a:chExt cx="7128400" cy="3232750"/>
                </a:xfrm>
              </p:grpSpPr>
              <p:grpSp>
                <p:nvGrpSpPr>
                  <p:cNvPr id="24" name="Group 23">
                    <a:extLst>
                      <a:ext uri="{FF2B5EF4-FFF2-40B4-BE49-F238E27FC236}">
                        <a16:creationId xmlns:a16="http://schemas.microsoft.com/office/drawing/2014/main" id="{D99D271D-5373-4A1A-BA27-22C775B6D23A}"/>
                      </a:ext>
                    </a:extLst>
                  </p:cNvPr>
                  <p:cNvGrpSpPr/>
                  <p:nvPr/>
                </p:nvGrpSpPr>
                <p:grpSpPr>
                  <a:xfrm>
                    <a:off x="4857932" y="1233943"/>
                    <a:ext cx="6920309" cy="2324026"/>
                    <a:chOff x="7526337" y="1251167"/>
                    <a:chExt cx="6920309" cy="2324026"/>
                  </a:xfrm>
                </p:grpSpPr>
                <p:pic>
                  <p:nvPicPr>
                    <p:cNvPr id="28" name="Picture 27" descr="C:\Users\MShehabu\AppData\Local\Microsoft\Windows\INetCache\Content.Word\Map_allSilicos.png">
                      <a:extLst>
                        <a:ext uri="{FF2B5EF4-FFF2-40B4-BE49-F238E27FC236}">
                          <a16:creationId xmlns:a16="http://schemas.microsoft.com/office/drawing/2014/main" id="{1ACC9D7B-A5AC-4210-947A-273D41897A72}"/>
                        </a:ext>
                      </a:extLst>
                    </p:cNvPr>
                    <p:cNvPicPr/>
                    <p:nvPr/>
                  </p:nvPicPr>
                  <p:blipFill>
                    <a:blip r:embed="rId3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 bwMode="auto">
                    <a:xfrm>
                      <a:off x="7526337" y="1255928"/>
                      <a:ext cx="3565641" cy="231926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9" name="Picture 28" descr="C:\Users\MShehabu\AppData\Local\Microsoft\Windows\INetCache\Content.Word\Map_allSNPs2.png">
                      <a:extLst>
                        <a:ext uri="{FF2B5EF4-FFF2-40B4-BE49-F238E27FC236}">
                          <a16:creationId xmlns:a16="http://schemas.microsoft.com/office/drawing/2014/main" id="{C5950BE8-3640-4D8E-919A-4345B074484C}"/>
                        </a:ext>
                      </a:extLst>
                    </p:cNvPr>
                    <p:cNvPicPr/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 bwMode="auto">
                    <a:xfrm>
                      <a:off x="10875962" y="1251167"/>
                      <a:ext cx="3570684" cy="2275042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B46BA6C7-F15D-412C-89BA-9DBD4FFF8527}"/>
                      </a:ext>
                    </a:extLst>
                  </p:cNvPr>
                  <p:cNvGrpSpPr/>
                  <p:nvPr/>
                </p:nvGrpSpPr>
                <p:grpSpPr>
                  <a:xfrm>
                    <a:off x="5114855" y="3484325"/>
                    <a:ext cx="6871477" cy="982368"/>
                    <a:chOff x="4763122" y="4053827"/>
                    <a:chExt cx="6871477" cy="982368"/>
                  </a:xfrm>
                </p:grpSpPr>
                <p:sp>
                  <p:nvSpPr>
                    <p:cNvPr id="26" name="TextBox 25">
                      <a:extLst>
                        <a:ext uri="{FF2B5EF4-FFF2-40B4-BE49-F238E27FC236}">
                          <a16:creationId xmlns:a16="http://schemas.microsoft.com/office/drawing/2014/main" id="{81C0CFF5-4FF9-416B-BD27-A6B1C62E685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763122" y="4053828"/>
                      <a:ext cx="3566494" cy="98236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/>
                        <a:t>SilicoDArTs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Total markers = 116,190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Mapped markers = 20,144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 (17 %)</a:t>
                      </a:r>
                    </a:p>
                  </p:txBody>
                </p:sp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29FD7818-75C0-4485-9B41-AB227F80DB8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32289" y="4053827"/>
                      <a:ext cx="3502310" cy="909598"/>
                    </a:xfrm>
                    <a:prstGeom prst="rect">
                      <a:avLst/>
                    </a:prstGeom>
                    <a:noFill/>
                    <a:effectLst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/>
                        <a:t>SNPs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Total markers = 85,452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Mapped markers = 28,610 (33 %)</a:t>
                      </a:r>
                    </a:p>
                  </p:txBody>
                </p:sp>
              </p:grpSp>
            </p:grp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D040E3C7-5F17-4742-809F-4A6E9B77B56A}"/>
                    </a:ext>
                  </a:extLst>
                </p:cNvPr>
                <p:cNvSpPr/>
                <p:nvPr/>
              </p:nvSpPr>
              <p:spPr>
                <a:xfrm>
                  <a:off x="5146753" y="1325259"/>
                  <a:ext cx="6397905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00206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Putative physical map position of markers using reference genome </a:t>
                  </a:r>
                </a:p>
                <a:p>
                  <a:pPr algn="ctr"/>
                  <a:r>
                    <a:rPr lang="en-US" dirty="0">
                      <a:solidFill>
                        <a:srgbClr val="00206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of pearl millet (</a:t>
                  </a:r>
                  <a:r>
                    <a:rPr lang="en-US" i="1" dirty="0">
                      <a:solidFill>
                        <a:srgbClr val="00206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P. glaucum</a:t>
                  </a:r>
                  <a:r>
                    <a:rPr lang="en-US" dirty="0">
                      <a:solidFill>
                        <a:srgbClr val="00206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 </a:t>
                  </a:r>
                  <a:endParaRPr lang="en-GB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A76B5B9-7775-4881-9359-383F078CD7FE}"/>
                  </a:ext>
                </a:extLst>
              </p:cNvPr>
              <p:cNvGrpSpPr/>
              <p:nvPr/>
            </p:nvGrpSpPr>
            <p:grpSpPr>
              <a:xfrm>
                <a:off x="560439" y="4729317"/>
                <a:ext cx="3816802" cy="1603125"/>
                <a:chOff x="560439" y="4729317"/>
                <a:chExt cx="3816802" cy="1603125"/>
              </a:xfrm>
            </p:grpSpPr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5AF6AD68-3237-45EC-B230-659A91B016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439" y="4729317"/>
                  <a:ext cx="3816802" cy="1095556"/>
                </a:xfrm>
                <a:prstGeom prst="rect">
                  <a:avLst/>
                </a:prstGeom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p:spPr>
            </p:pic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615623F0-335D-4633-887B-80D381D670C2}"/>
                    </a:ext>
                  </a:extLst>
                </p:cNvPr>
                <p:cNvSpPr/>
                <p:nvPr/>
              </p:nvSpPr>
              <p:spPr>
                <a:xfrm>
                  <a:off x="570271" y="5932332"/>
                  <a:ext cx="3780595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000" dirty="0">
                      <a:solidFill>
                        <a:srgbClr val="000000"/>
                      </a:solidFill>
                      <a:latin typeface="Minion Pro"/>
                    </a:rPr>
                    <a:t> </a:t>
                  </a:r>
                  <a:r>
                    <a:rPr lang="en-US" dirty="0">
                      <a:solidFill>
                        <a:srgbClr val="000000"/>
                      </a:solidFill>
                      <a:latin typeface="Minion Pro"/>
                    </a:rPr>
                    <a:t>Bennetzen et al., 2012 </a:t>
                  </a:r>
                  <a:endParaRPr lang="en-US" dirty="0"/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6459C7A3-065E-4C48-8A58-5C5640B6B38E}"/>
                    </a:ext>
                  </a:extLst>
                </p:cNvPr>
                <p:cNvSpPr/>
                <p:nvPr/>
              </p:nvSpPr>
              <p:spPr>
                <a:xfrm>
                  <a:off x="3254477" y="4896466"/>
                  <a:ext cx="1111046" cy="245806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4C0797D-A0A7-4EA5-A364-E2EA911A07E6}"/>
                </a:ext>
              </a:extLst>
            </p:cNvPr>
            <p:cNvSpPr/>
            <p:nvPr/>
          </p:nvSpPr>
          <p:spPr>
            <a:xfrm>
              <a:off x="568778" y="1032314"/>
              <a:ext cx="11054443" cy="5319617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68952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EC13241-056A-4A0F-B774-03F20E585C22}"/>
              </a:ext>
            </a:extLst>
          </p:cNvPr>
          <p:cNvSpPr/>
          <p:nvPr/>
        </p:nvSpPr>
        <p:spPr>
          <a:xfrm>
            <a:off x="230359" y="254606"/>
            <a:ext cx="11544300" cy="655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Diversity in the Napier grass populations</a:t>
            </a:r>
            <a:endParaRPr lang="en-US" sz="2400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89607D7-D0B9-45C9-B994-A410776ECA25}"/>
              </a:ext>
            </a:extLst>
          </p:cNvPr>
          <p:cNvGrpSpPr/>
          <p:nvPr/>
        </p:nvGrpSpPr>
        <p:grpSpPr>
          <a:xfrm>
            <a:off x="543281" y="1237957"/>
            <a:ext cx="11231378" cy="4882405"/>
            <a:chOff x="104418" y="987639"/>
            <a:chExt cx="11983164" cy="533234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A722389-1ABB-4558-AF85-AD7B214C2B5E}"/>
                </a:ext>
              </a:extLst>
            </p:cNvPr>
            <p:cNvGrpSpPr/>
            <p:nvPr/>
          </p:nvGrpSpPr>
          <p:grpSpPr>
            <a:xfrm>
              <a:off x="4324838" y="987639"/>
              <a:ext cx="7727664" cy="5332348"/>
              <a:chOff x="3109989" y="999225"/>
              <a:chExt cx="8452594" cy="5605554"/>
            </a:xfrm>
          </p:grpSpPr>
          <p:pic>
            <p:nvPicPr>
              <p:cNvPr id="11" name="Picture 10" descr="C:\Users\MShehabu\AppData\Local\Microsoft\Windows\INetCache\Content.Word\upgm7.png">
                <a:extLst>
                  <a:ext uri="{FF2B5EF4-FFF2-40B4-BE49-F238E27FC236}">
                    <a16:creationId xmlns:a16="http://schemas.microsoft.com/office/drawing/2014/main" id="{B05A6555-5408-4363-B6C2-44AAC9ECBC22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15640" y="1152207"/>
                <a:ext cx="3227070" cy="285813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" name="Picture 11" descr="C:\Users\MShehabu\AppData\Local\Microsoft\Windows\INetCache\Content.Word\PCA morpho.png">
                <a:extLst>
                  <a:ext uri="{FF2B5EF4-FFF2-40B4-BE49-F238E27FC236}">
                    <a16:creationId xmlns:a16="http://schemas.microsoft.com/office/drawing/2014/main" id="{53E44377-424A-456A-A7EC-CF0B9F5FD00E}"/>
                  </a:ext>
                </a:extLst>
              </p:cNvPr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6921500" y="1149667"/>
                <a:ext cx="4574377" cy="2904183"/>
              </a:xfrm>
              <a:prstGeom prst="rect">
                <a:avLst/>
              </a:prstGeom>
            </p:spPr>
          </p:pic>
          <p:pic>
            <p:nvPicPr>
              <p:cNvPr id="13" name="Picture 12" descr="C:\Users\MShehabu\AppData\Local\Microsoft\Windows\INetCache\Content.Word\deltak edited.png">
                <a:extLst>
                  <a:ext uri="{FF2B5EF4-FFF2-40B4-BE49-F238E27FC236}">
                    <a16:creationId xmlns:a16="http://schemas.microsoft.com/office/drawing/2014/main" id="{BA8A25A2-44F6-4B86-AF05-F8B74DD36E23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42979" y="4171874"/>
                <a:ext cx="1876425" cy="137858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" name="Picture 13" descr="C:\Users\MShehabu\AppData\Local\Microsoft\Windows\INetCache\Content.Word\Q5edited.png">
                <a:extLst>
                  <a:ext uri="{FF2B5EF4-FFF2-40B4-BE49-F238E27FC236}">
                    <a16:creationId xmlns:a16="http://schemas.microsoft.com/office/drawing/2014/main" id="{253E7A7A-71C5-4395-9EC2-0EDC0AF63B25}"/>
                  </a:ext>
                </a:extLst>
              </p:cNvPr>
              <p:cNvPicPr/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43698" y="4223291"/>
                <a:ext cx="6318885" cy="133731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Text Box 2">
                <a:extLst>
                  <a:ext uri="{FF2B5EF4-FFF2-40B4-BE49-F238E27FC236}">
                    <a16:creationId xmlns:a16="http://schemas.microsoft.com/office/drawing/2014/main" id="{65101DF1-2B9A-4A90-A9C2-59FBA12085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0710" y="999225"/>
                <a:ext cx="309880" cy="335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non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 Box 2">
                <a:extLst>
                  <a:ext uri="{FF2B5EF4-FFF2-40B4-BE49-F238E27FC236}">
                    <a16:creationId xmlns:a16="http://schemas.microsoft.com/office/drawing/2014/main" id="{9F95AEEB-C476-4A12-8DFB-419331EA89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89593" y="1027036"/>
                <a:ext cx="302894" cy="372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non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Text Box 2">
                <a:extLst>
                  <a:ext uri="{FF2B5EF4-FFF2-40B4-BE49-F238E27FC236}">
                    <a16:creationId xmlns:a16="http://schemas.microsoft.com/office/drawing/2014/main" id="{85646D25-0BB2-454C-9569-E841E191F7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75552" y="3937318"/>
                <a:ext cx="300355" cy="335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non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Text Box 2">
                <a:extLst>
                  <a:ext uri="{FF2B5EF4-FFF2-40B4-BE49-F238E27FC236}">
                    <a16:creationId xmlns:a16="http://schemas.microsoft.com/office/drawing/2014/main" id="{53AB1DFE-886C-4003-B80B-F156643129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16630" y="3949283"/>
                <a:ext cx="316865" cy="335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non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1C80425-C652-4B33-8B9A-4F310BA4EF33}"/>
                  </a:ext>
                </a:extLst>
              </p:cNvPr>
              <p:cNvSpPr/>
              <p:nvPr/>
            </p:nvSpPr>
            <p:spPr>
              <a:xfrm>
                <a:off x="3109989" y="5591218"/>
                <a:ext cx="8324849" cy="10135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70510" marR="0" algn="just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Clusters of the 104 Napier grass accessions using 980 selected SNPs. (</a:t>
                </a:r>
                <a:r>
                  <a:rPr lang="en-US" sz="12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en-US" sz="12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UPGMA tree showing seven groups; (</a:t>
                </a:r>
                <a:r>
                  <a:rPr lang="en-US" sz="12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en-US" sz="12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PCA plot for PC1 and PC2; (</a:t>
                </a:r>
                <a:r>
                  <a:rPr lang="en-US" sz="12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</a:t>
                </a:r>
                <a:r>
                  <a:rPr lang="en-US" sz="12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The delta K suggesting two major groups and up to 5 subgroups; (</a:t>
                </a:r>
                <a:r>
                  <a:rPr lang="en-US" sz="12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</a:t>
                </a:r>
                <a:r>
                  <a:rPr lang="en-US" sz="12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Bar plots based on the admixture model in STRUCTURE, for K = 2 and K = 5. The colors are according to the STRUCTURE k = 5.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88F46EB-2303-4274-BFB5-D51683C0238C}"/>
                </a:ext>
              </a:extLst>
            </p:cNvPr>
            <p:cNvSpPr/>
            <p:nvPr/>
          </p:nvSpPr>
          <p:spPr>
            <a:xfrm>
              <a:off x="104418" y="2368676"/>
              <a:ext cx="4391025" cy="25083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00050">
                <a:spcBef>
                  <a:spcPts val="600"/>
                </a:spcBef>
              </a:pPr>
              <a:r>
                <a:rPr lang="en-US" sz="20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Diversity and population structure analysis</a:t>
              </a:r>
            </a:p>
            <a:p>
              <a:pPr lvl="1" indent="-149225">
                <a:spcBef>
                  <a:spcPts val="600"/>
                </a:spcBef>
                <a:buFont typeface="Arial" charset="0"/>
                <a:buChar char="•"/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Selected set of SNP markers </a:t>
              </a:r>
            </a:p>
            <a:p>
              <a:pPr lvl="2" indent="-149225">
                <a:spcBef>
                  <a:spcPts val="600"/>
                </a:spcBef>
                <a:buFont typeface="Arial" charset="0"/>
                <a:buChar char="•"/>
              </a:pP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UPGMA </a:t>
              </a:r>
            </a:p>
            <a:p>
              <a:pPr lvl="2" indent="-149225">
                <a:spcBef>
                  <a:spcPts val="600"/>
                </a:spcBef>
                <a:buFont typeface="Arial" charset="0"/>
                <a:buChar char="•"/>
              </a:pP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PCA</a:t>
              </a:r>
            </a:p>
            <a:p>
              <a:pPr lvl="2" indent="-149225">
                <a:spcBef>
                  <a:spcPts val="600"/>
                </a:spcBef>
                <a:buFont typeface="Arial" charset="0"/>
                <a:buChar char="•"/>
              </a:pP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STRUCTURE software</a:t>
              </a:r>
            </a:p>
            <a:p>
              <a:pPr lvl="2" indent="-149225">
                <a:spcBef>
                  <a:spcPts val="600"/>
                </a:spcBef>
                <a:buFont typeface="Arial" charset="0"/>
                <a:buChar char="•"/>
              </a:pP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AMOVA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D902091-9313-4A50-8DD5-5B9ECC605717}"/>
                </a:ext>
              </a:extLst>
            </p:cNvPr>
            <p:cNvSpPr/>
            <p:nvPr/>
          </p:nvSpPr>
          <p:spPr>
            <a:xfrm>
              <a:off x="104418" y="1001707"/>
              <a:ext cx="11983164" cy="5286552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53529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DA1CFED-9460-4E98-99D2-96838ACB1790}"/>
              </a:ext>
            </a:extLst>
          </p:cNvPr>
          <p:cNvSpPr/>
          <p:nvPr/>
        </p:nvSpPr>
        <p:spPr>
          <a:xfrm>
            <a:off x="323850" y="301344"/>
            <a:ext cx="11544300" cy="655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Diversity in the Napier grass populations</a:t>
            </a:r>
            <a:endParaRPr lang="en-US" sz="2400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0477DE4-27BA-4D6A-8AAB-4F5D2D905EB1}"/>
              </a:ext>
            </a:extLst>
          </p:cNvPr>
          <p:cNvGrpSpPr/>
          <p:nvPr/>
        </p:nvGrpSpPr>
        <p:grpSpPr>
          <a:xfrm>
            <a:off x="876886" y="1589649"/>
            <a:ext cx="10438228" cy="4234375"/>
            <a:chOff x="872197" y="1252025"/>
            <a:chExt cx="10438228" cy="423437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B65DF87-D98B-4431-88D7-A5B5961244B1}"/>
                </a:ext>
              </a:extLst>
            </p:cNvPr>
            <p:cNvGrpSpPr/>
            <p:nvPr/>
          </p:nvGrpSpPr>
          <p:grpSpPr>
            <a:xfrm>
              <a:off x="872197" y="1252025"/>
              <a:ext cx="10438228" cy="4234375"/>
              <a:chOff x="872197" y="1252025"/>
              <a:chExt cx="10438228" cy="4234375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A24D5BC-23D2-4EA4-9F6A-8948BFD07B3E}"/>
                  </a:ext>
                </a:extLst>
              </p:cNvPr>
              <p:cNvGrpSpPr/>
              <p:nvPr/>
            </p:nvGrpSpPr>
            <p:grpSpPr>
              <a:xfrm>
                <a:off x="1028700" y="1719763"/>
                <a:ext cx="10134599" cy="3636837"/>
                <a:chOff x="1019175" y="2336482"/>
                <a:chExt cx="10134599" cy="3636837"/>
              </a:xfrm>
            </p:grpSpPr>
            <p:pic>
              <p:nvPicPr>
                <p:cNvPr id="16" name="Picture 15" descr="C:\Users\MShehabu\AppData\Local\Microsoft\Windows\INetCache\Content.Word\Core_irrigated.png">
                  <a:extLst>
                    <a:ext uri="{FF2B5EF4-FFF2-40B4-BE49-F238E27FC236}">
                      <a16:creationId xmlns:a16="http://schemas.microsoft.com/office/drawing/2014/main" id="{FA1134AF-C0DE-449E-81E7-5D64F3D15E88}"/>
                    </a:ext>
                  </a:extLst>
                </p:cNvPr>
                <p:cNvPicPr/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61110" y="2339657"/>
                  <a:ext cx="2678430" cy="202628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" name="Picture 16" descr="C:\Users\MShehabu\AppData\Local\Microsoft\Windows\INetCache\Content.Word\Core_non-irrigated.png">
                  <a:extLst>
                    <a:ext uri="{FF2B5EF4-FFF2-40B4-BE49-F238E27FC236}">
                      <a16:creationId xmlns:a16="http://schemas.microsoft.com/office/drawing/2014/main" id="{ABD52EB5-B800-4DC5-AF0A-8A8140A9C1B9}"/>
                    </a:ext>
                  </a:extLst>
                </p:cNvPr>
                <p:cNvPicPr/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11002" y="2336482"/>
                  <a:ext cx="2874645" cy="207073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8" name="Picture 17" descr="C:\Users\MShehabu\AppData\Local\Microsoft\Windows\INetCache\Content.Word\UPGMA_68_980snps.png">
                  <a:extLst>
                    <a:ext uri="{FF2B5EF4-FFF2-40B4-BE49-F238E27FC236}">
                      <a16:creationId xmlns:a16="http://schemas.microsoft.com/office/drawing/2014/main" id="{7392F133-CBFA-41B3-BF3C-871B0FEA55DA}"/>
                    </a:ext>
                  </a:extLst>
                </p:cNvPr>
                <p:cNvPicPr/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390447" y="2366962"/>
                  <a:ext cx="2440305" cy="214312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A2EF7FD2-E8E8-496C-9283-E114C9156D67}"/>
                    </a:ext>
                  </a:extLst>
                </p:cNvPr>
                <p:cNvSpPr/>
                <p:nvPr/>
              </p:nvSpPr>
              <p:spPr>
                <a:xfrm>
                  <a:off x="1019175" y="5103594"/>
                  <a:ext cx="10134599" cy="86972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16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휴먼명조"/>
                      <a:cs typeface="Times New Roman" panose="02020603050405020304" pitchFamily="18" charset="0"/>
                    </a:rPr>
                    <a:t>UPGMA tree for the subsets under optimal-water (</a:t>
                  </a:r>
                  <a:r>
                    <a:rPr lang="en-US" sz="16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휴먼명조"/>
                      <a:cs typeface="Times New Roman" panose="02020603050405020304" pitchFamily="18" charset="0"/>
                    </a:rPr>
                    <a:t>A</a:t>
                  </a:r>
                  <a:r>
                    <a:rPr lang="en-US" sz="16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휴먼명조"/>
                      <a:cs typeface="Times New Roman" panose="02020603050405020304" pitchFamily="18" charset="0"/>
                    </a:rPr>
                    <a:t>) and water-deficit (</a:t>
                  </a:r>
                  <a:r>
                    <a:rPr lang="en-US" sz="16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휴먼명조"/>
                      <a:cs typeface="Times New Roman" panose="02020603050405020304" pitchFamily="18" charset="0"/>
                    </a:rPr>
                    <a:t>B</a:t>
                  </a:r>
                  <a:r>
                    <a:rPr lang="en-US" sz="16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휴먼명조"/>
                      <a:cs typeface="Times New Roman" panose="02020603050405020304" pitchFamily="18" charset="0"/>
                    </a:rPr>
                    <a:t>) conditions. In (</a:t>
                  </a:r>
                  <a:r>
                    <a:rPr lang="en-US" sz="16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휴먼명조"/>
                      <a:cs typeface="Times New Roman" panose="02020603050405020304" pitchFamily="18" charset="0"/>
                    </a:rPr>
                    <a:t>C)</a:t>
                  </a:r>
                  <a:r>
                    <a:rPr lang="en-US" sz="16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휴먼명조"/>
                      <a:cs typeface="Times New Roman" panose="02020603050405020304" pitchFamily="18" charset="0"/>
                    </a:rPr>
                    <a:t>, the positions of the subsets in the whole collection is shown by colors, accessions not selected for the subsets are shaded a tan-color. Accessions common in the two subsets are showed by asterisks.</a:t>
                  </a:r>
                  <a:endParaRPr lang="en-US" sz="14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1D1689C-51E6-4291-A827-A3496B657503}"/>
                  </a:ext>
                </a:extLst>
              </p:cNvPr>
              <p:cNvSpPr/>
              <p:nvPr/>
            </p:nvSpPr>
            <p:spPr>
              <a:xfrm>
                <a:off x="872197" y="1252025"/>
                <a:ext cx="10438228" cy="4234375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1936BA1-3EB7-4A3E-97D4-64A95F76F796}"/>
                </a:ext>
              </a:extLst>
            </p:cNvPr>
            <p:cNvSpPr txBox="1"/>
            <p:nvPr/>
          </p:nvSpPr>
          <p:spPr>
            <a:xfrm>
              <a:off x="1268362" y="1661652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7954E57-FDAD-43B6-89A4-8AA90B7F650B}"/>
                </a:ext>
              </a:extLst>
            </p:cNvPr>
            <p:cNvSpPr txBox="1"/>
            <p:nvPr/>
          </p:nvSpPr>
          <p:spPr>
            <a:xfrm>
              <a:off x="4213123" y="1627239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5B8EA82-FE8F-46E2-9477-4470D201401E}"/>
                </a:ext>
              </a:extLst>
            </p:cNvPr>
            <p:cNvSpPr txBox="1"/>
            <p:nvPr/>
          </p:nvSpPr>
          <p:spPr>
            <a:xfrm>
              <a:off x="7457769" y="160757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5876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21201BD-07A5-42E9-A76B-2035FCF00B74}"/>
              </a:ext>
            </a:extLst>
          </p:cNvPr>
          <p:cNvSpPr/>
          <p:nvPr/>
        </p:nvSpPr>
        <p:spPr>
          <a:xfrm>
            <a:off x="323850" y="336688"/>
            <a:ext cx="11544300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Estimated linkage disequilibrium across the Napier grass genome</a:t>
            </a:r>
            <a:endParaRPr lang="en-US" sz="2400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5650FE1-81B5-46C0-B3B3-34CF0900E5F9}"/>
              </a:ext>
            </a:extLst>
          </p:cNvPr>
          <p:cNvGrpSpPr/>
          <p:nvPr/>
        </p:nvGrpSpPr>
        <p:grpSpPr>
          <a:xfrm>
            <a:off x="2004675" y="1519311"/>
            <a:ext cx="7814573" cy="4477886"/>
            <a:chOff x="859912" y="1237957"/>
            <a:chExt cx="10055738" cy="654139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E20A29E-3909-4825-B806-6C211B013309}"/>
                </a:ext>
              </a:extLst>
            </p:cNvPr>
            <p:cNvGrpSpPr/>
            <p:nvPr/>
          </p:nvGrpSpPr>
          <p:grpSpPr>
            <a:xfrm>
              <a:off x="859912" y="1409700"/>
              <a:ext cx="9981000" cy="3543300"/>
              <a:chOff x="850387" y="1047750"/>
              <a:chExt cx="9981000" cy="3543300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3431F1D-F8AB-455F-8A00-380BAF6086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0387" y="1047750"/>
                <a:ext cx="5303444" cy="35433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B95989C-2952-43BE-81B6-396331431B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99262" y="1144433"/>
                <a:ext cx="5032125" cy="3351367"/>
              </a:xfrm>
              <a:prstGeom prst="rect">
                <a:avLst/>
              </a:prstGeom>
            </p:spPr>
          </p:pic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64AAF2B-8281-4527-9824-149260A89750}"/>
                </a:ext>
              </a:extLst>
            </p:cNvPr>
            <p:cNvSpPr/>
            <p:nvPr/>
          </p:nvSpPr>
          <p:spPr>
            <a:xfrm>
              <a:off x="859912" y="6345670"/>
              <a:ext cx="10055738" cy="14336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LD-decay in 104 Napier grass accessions (blue), 45 EMBRAPA accessions (orange) and 59 ILRI accessions (red) (</a:t>
              </a:r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). In (</a:t>
              </a:r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), the LD-decay per chromosome is shown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5B20F09-E1E2-41BE-954F-140F97F1AD63}"/>
                </a:ext>
              </a:extLst>
            </p:cNvPr>
            <p:cNvSpPr/>
            <p:nvPr/>
          </p:nvSpPr>
          <p:spPr>
            <a:xfrm>
              <a:off x="859912" y="1237957"/>
              <a:ext cx="10055738" cy="4839286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B17E2E7-D8C4-485F-A66B-8562EA445822}"/>
              </a:ext>
            </a:extLst>
          </p:cNvPr>
          <p:cNvSpPr txBox="1"/>
          <p:nvPr/>
        </p:nvSpPr>
        <p:spPr>
          <a:xfrm>
            <a:off x="1963164" y="143855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E185A7-F65D-479B-8C21-3E821DBC60FB}"/>
              </a:ext>
            </a:extLst>
          </p:cNvPr>
          <p:cNvSpPr txBox="1"/>
          <p:nvPr/>
        </p:nvSpPr>
        <p:spPr>
          <a:xfrm>
            <a:off x="5870930" y="143855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086187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E75A8F4-5132-4A54-8CA0-1A8F38BF928B}"/>
              </a:ext>
            </a:extLst>
          </p:cNvPr>
          <p:cNvGrpSpPr/>
          <p:nvPr/>
        </p:nvGrpSpPr>
        <p:grpSpPr>
          <a:xfrm>
            <a:off x="342901" y="1366795"/>
            <a:ext cx="3521921" cy="3865728"/>
            <a:chOff x="342901" y="1634585"/>
            <a:chExt cx="3521921" cy="3865728"/>
          </a:xfrm>
        </p:grpSpPr>
        <p:pic>
          <p:nvPicPr>
            <p:cNvPr id="7" name="Picture 6" descr="A tree in the middle of a dirt field&#10;&#10;Description automatically generated">
              <a:extLst>
                <a:ext uri="{FF2B5EF4-FFF2-40B4-BE49-F238E27FC236}">
                  <a16:creationId xmlns:a16="http://schemas.microsoft.com/office/drawing/2014/main" id="{4C5E5AC7-E0B9-48F6-BA3E-E4477EB9F1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901" y="1634585"/>
              <a:ext cx="3521921" cy="1932864"/>
            </a:xfrm>
            <a:prstGeom prst="rect">
              <a:avLst/>
            </a:prstGeom>
          </p:spPr>
        </p:pic>
        <p:pic>
          <p:nvPicPr>
            <p:cNvPr id="8" name="Picture 7" descr="A green plant&#10;&#10;Description automatically generated">
              <a:extLst>
                <a:ext uri="{FF2B5EF4-FFF2-40B4-BE49-F238E27FC236}">
                  <a16:creationId xmlns:a16="http://schemas.microsoft.com/office/drawing/2014/main" id="{B6EBA1FC-A784-4867-B149-5E3E5C00C7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901" y="3567449"/>
              <a:ext cx="3521921" cy="1932864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3C8B933-D3E7-4477-94EC-3F10B5DD495C}"/>
              </a:ext>
            </a:extLst>
          </p:cNvPr>
          <p:cNvSpPr/>
          <p:nvPr/>
        </p:nvSpPr>
        <p:spPr>
          <a:xfrm>
            <a:off x="314765" y="269294"/>
            <a:ext cx="11544300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phenotyping of the Napier grass population</a:t>
            </a:r>
            <a:endParaRPr lang="en-US" sz="2400" dirty="0">
              <a:solidFill>
                <a:schemeClr val="bg1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A8AE997-FAC4-438A-8443-5B435E4595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31802"/>
              </p:ext>
            </p:extLst>
          </p:nvPr>
        </p:nvGraphicFramePr>
        <p:xfrm>
          <a:off x="4012447" y="1383595"/>
          <a:ext cx="7836652" cy="3865728"/>
        </p:xfrm>
        <a:graphic>
          <a:graphicData uri="http://schemas.openxmlformats.org/drawingml/2006/table">
            <a:tbl>
              <a:tblPr/>
              <a:tblGrid>
                <a:gridCol w="340724">
                  <a:extLst>
                    <a:ext uri="{9D8B030D-6E8A-4147-A177-3AD203B41FA5}">
                      <a16:colId xmlns:a16="http://schemas.microsoft.com/office/drawing/2014/main" val="3518192332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637843267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2232084741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979940611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1266315481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14450764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3115408571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1977527136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1694116571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4177695071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4198426983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2541874865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1017392283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4202249954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152617707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3167949973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4029228526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3533593916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778914040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187747305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2455047540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3486697931"/>
                    </a:ext>
                  </a:extLst>
                </a:gridCol>
                <a:gridCol w="340724">
                  <a:extLst>
                    <a:ext uri="{9D8B030D-6E8A-4147-A177-3AD203B41FA5}">
                      <a16:colId xmlns:a16="http://schemas.microsoft.com/office/drawing/2014/main" val="2877455693"/>
                    </a:ext>
                  </a:extLst>
                </a:gridCol>
              </a:tblGrid>
              <a:tr h="2220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Irrigated 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irrigated 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Irrigated 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irrigated 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867601"/>
                  </a:ext>
                </a:extLst>
              </a:tr>
              <a:tr h="17896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Block 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Block 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Block 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Block 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0288272"/>
                  </a:ext>
                </a:extLst>
              </a:tr>
              <a:tr h="322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830885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364388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852594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24571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038374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84628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4884097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607221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647354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364632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41675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983993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083751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923244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1488754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025547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6548760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3832436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42155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19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062000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7867314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24277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15262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491254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24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3730165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DA03A769-AA6D-45F4-85CE-B84AE9EEB5F1}"/>
              </a:ext>
            </a:extLst>
          </p:cNvPr>
          <p:cNvSpPr/>
          <p:nvPr/>
        </p:nvSpPr>
        <p:spPr>
          <a:xfrm>
            <a:off x="272561" y="1262576"/>
            <a:ext cx="11690253" cy="410776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423DAB-7D9A-4750-8784-969EEAE8AF5A}"/>
              </a:ext>
            </a:extLst>
          </p:cNvPr>
          <p:cNvSpPr/>
          <p:nvPr/>
        </p:nvSpPr>
        <p:spPr>
          <a:xfrm>
            <a:off x="3864822" y="5353542"/>
            <a:ext cx="3748599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Blocks 1 and 3 = well watered</a:t>
            </a:r>
          </a:p>
          <a:p>
            <a:pPr marL="57150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Blocks 2 and 4 = reduced water</a:t>
            </a:r>
          </a:p>
        </p:txBody>
      </p:sp>
    </p:spTree>
    <p:extLst>
      <p:ext uri="{BB962C8B-B14F-4D97-AF65-F5344CB8AC3E}">
        <p14:creationId xmlns:p14="http://schemas.microsoft.com/office/powerpoint/2010/main" val="3552394246"/>
      </p:ext>
    </p:extLst>
  </p:cSld>
  <p:clrMapOvr>
    <a:masterClrMapping/>
  </p:clrMapOvr>
</p:sld>
</file>

<file path=ppt/theme/theme1.xml><?xml version="1.0" encoding="utf-8"?>
<a:theme xmlns:a="http://schemas.openxmlformats.org/drawingml/2006/main" name="1_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5273</TotalTime>
  <Words>1202</Words>
  <Application>Microsoft Office PowerPoint</Application>
  <PresentationFormat>Widescreen</PresentationFormat>
  <Paragraphs>662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FuturaStd-Medium</vt:lpstr>
      <vt:lpstr>Minion Pro</vt:lpstr>
      <vt:lpstr>t1-gul-regular</vt:lpstr>
      <vt:lpstr>Times New Roman</vt:lpstr>
      <vt:lpstr>Wingdings</vt:lpstr>
      <vt:lpstr>1_ilri_powerpoint_template_Feb2013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Feeds and forage development program ILRI-Korean RDA</dc:title>
  <dc:creator>Teshome, Abel (ILRI)</dc:creator>
  <cp:lastModifiedBy>Mulat, Bizuwork (ILRI)</cp:lastModifiedBy>
  <cp:revision>192</cp:revision>
  <dcterms:created xsi:type="dcterms:W3CDTF">2017-07-13T02:50:54Z</dcterms:created>
  <dcterms:modified xsi:type="dcterms:W3CDTF">2019-06-19T05:49:21Z</dcterms:modified>
</cp:coreProperties>
</file>