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648" r:id="rId1"/>
    <p:sldMasterId id="2147483715" r:id="rId2"/>
    <p:sldMasterId id="2147483724" r:id="rId3"/>
    <p:sldMasterId id="2147483733" r:id="rId4"/>
  </p:sldMasterIdLst>
  <p:notesMasterIdLst>
    <p:notesMasterId r:id="rId48"/>
  </p:notesMasterIdLst>
  <p:handoutMasterIdLst>
    <p:handoutMasterId r:id="rId49"/>
  </p:handoutMasterIdLst>
  <p:sldIdLst>
    <p:sldId id="678" r:id="rId5"/>
    <p:sldId id="690" r:id="rId6"/>
    <p:sldId id="709" r:id="rId7"/>
    <p:sldId id="680" r:id="rId8"/>
    <p:sldId id="698" r:id="rId9"/>
    <p:sldId id="682" r:id="rId10"/>
    <p:sldId id="683" r:id="rId11"/>
    <p:sldId id="684" r:id="rId12"/>
    <p:sldId id="686" r:id="rId13"/>
    <p:sldId id="687" r:id="rId14"/>
    <p:sldId id="688" r:id="rId15"/>
    <p:sldId id="689" r:id="rId16"/>
    <p:sldId id="627" r:id="rId17"/>
    <p:sldId id="695" r:id="rId18"/>
    <p:sldId id="696" r:id="rId19"/>
    <p:sldId id="624" r:id="rId20"/>
    <p:sldId id="620" r:id="rId21"/>
    <p:sldId id="621" r:id="rId22"/>
    <p:sldId id="630" r:id="rId23"/>
    <p:sldId id="632" r:id="rId24"/>
    <p:sldId id="633" r:id="rId25"/>
    <p:sldId id="702" r:id="rId26"/>
    <p:sldId id="635" r:id="rId27"/>
    <p:sldId id="636" r:id="rId28"/>
    <p:sldId id="638" r:id="rId29"/>
    <p:sldId id="640" r:id="rId30"/>
    <p:sldId id="641" r:id="rId31"/>
    <p:sldId id="642" r:id="rId32"/>
    <p:sldId id="644" r:id="rId33"/>
    <p:sldId id="649" r:id="rId34"/>
    <p:sldId id="691" r:id="rId35"/>
    <p:sldId id="694" r:id="rId36"/>
    <p:sldId id="692" r:id="rId37"/>
    <p:sldId id="693" r:id="rId38"/>
    <p:sldId id="699" r:id="rId39"/>
    <p:sldId id="700" r:id="rId40"/>
    <p:sldId id="703" r:id="rId41"/>
    <p:sldId id="705" r:id="rId42"/>
    <p:sldId id="704" r:id="rId43"/>
    <p:sldId id="706" r:id="rId44"/>
    <p:sldId id="707" r:id="rId45"/>
    <p:sldId id="708" r:id="rId46"/>
    <p:sldId id="697" r:id="rId4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537ABA"/>
    <a:srgbClr val="63323F"/>
    <a:srgbClr val="F2DCDB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280" autoAdjust="0"/>
  </p:normalViewPr>
  <p:slideViewPr>
    <p:cSldViewPr>
      <p:cViewPr varScale="1">
        <p:scale>
          <a:sx n="107" d="100"/>
          <a:sy n="107" d="100"/>
        </p:scale>
        <p:origin x="1728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Death reasons cattle</a:t>
            </a:r>
          </a:p>
        </c:rich>
      </c:tx>
      <c:layout>
        <c:manualLayout>
          <c:xMode val="edge"/>
          <c:yMode val="edge"/>
          <c:x val="0.40715660542432203"/>
          <c:y val="1.66666666666666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'death reason'!$L$36</c:f>
              <c:strCache>
                <c:ptCount val="1"/>
                <c:pt idx="0">
                  <c:v>disease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'death reason'!$K$37:$K$40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reason'!$L$37:$L$40</c:f>
              <c:numCache>
                <c:formatCode>###0</c:formatCode>
                <c:ptCount val="4"/>
                <c:pt idx="0">
                  <c:v>45</c:v>
                </c:pt>
                <c:pt idx="1">
                  <c:v>267</c:v>
                </c:pt>
                <c:pt idx="2">
                  <c:v>20</c:v>
                </c:pt>
                <c:pt idx="3">
                  <c:v>502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7D-4B88-A4EA-CF487C15CAA5}"/>
            </c:ext>
          </c:extLst>
        </c:ser>
        <c:ser>
          <c:idx val="1"/>
          <c:order val="1"/>
          <c:tx>
            <c:strRef>
              <c:f>'death reason'!$M$36</c:f>
              <c:strCache>
                <c:ptCount val="1"/>
                <c:pt idx="0">
                  <c:v>starvation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'death reason'!$K$37:$K$40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reason'!$M$37:$M$40</c:f>
              <c:numCache>
                <c:formatCode>###0</c:formatCode>
                <c:ptCount val="4"/>
                <c:pt idx="0">
                  <c:v>333</c:v>
                </c:pt>
                <c:pt idx="1">
                  <c:v>130</c:v>
                </c:pt>
                <c:pt idx="2">
                  <c:v>103</c:v>
                </c:pt>
                <c:pt idx="3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7D-4B88-A4EA-CF487C15CAA5}"/>
            </c:ext>
          </c:extLst>
        </c:ser>
        <c:ser>
          <c:idx val="2"/>
          <c:order val="2"/>
          <c:tx>
            <c:strRef>
              <c:f>'death reason'!$N$36</c:f>
              <c:strCache>
                <c:ptCount val="1"/>
                <c:pt idx="0">
                  <c:v> lack of water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'death reason'!$K$37:$K$40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reason'!$N$37:$N$40</c:f>
              <c:numCache>
                <c:formatCode>###0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7D-4B88-A4EA-CF487C15CAA5}"/>
            </c:ext>
          </c:extLst>
        </c:ser>
        <c:ser>
          <c:idx val="3"/>
          <c:order val="3"/>
          <c:tx>
            <c:strRef>
              <c:f>'death reason'!$O$36</c:f>
              <c:strCache>
                <c:ptCount val="1"/>
                <c:pt idx="0">
                  <c:v>accident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'death reason'!$K$37:$K$40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reason'!$O$37:$O$40</c:f>
              <c:numCache>
                <c:formatCode>###0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F7D-4B88-A4EA-CF487C15CAA5}"/>
            </c:ext>
          </c:extLst>
        </c:ser>
        <c:ser>
          <c:idx val="4"/>
          <c:order val="4"/>
          <c:tx>
            <c:strRef>
              <c:f>'death reason'!$P$36</c:f>
              <c:strCache>
                <c:ptCount val="1"/>
                <c:pt idx="0">
                  <c:v>old age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'death reason'!$K$37:$K$40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reason'!$P$37:$P$40</c:f>
              <c:numCache>
                <c:formatCode>###0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F7D-4B88-A4EA-CF487C15CAA5}"/>
            </c:ext>
          </c:extLst>
        </c:ser>
        <c:ser>
          <c:idx val="5"/>
          <c:order val="5"/>
          <c:tx>
            <c:strRef>
              <c:f>'death reason'!$Q$36</c:f>
              <c:strCache>
                <c:ptCount val="1"/>
                <c:pt idx="0">
                  <c:v> predators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'death reason'!$K$37:$K$40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reason'!$Q$37:$Q$40</c:f>
              <c:numCache>
                <c:formatCode>###0</c:formatCode>
                <c:ptCount val="4"/>
                <c:pt idx="0">
                  <c:v>0</c:v>
                </c:pt>
                <c:pt idx="1">
                  <c:v>42</c:v>
                </c:pt>
                <c:pt idx="2">
                  <c:v>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F7D-4B88-A4EA-CF487C15CAA5}"/>
            </c:ext>
          </c:extLst>
        </c:ser>
        <c:ser>
          <c:idx val="6"/>
          <c:order val="6"/>
          <c:tx>
            <c:strRef>
              <c:f>'death reason'!$R$36</c:f>
              <c:strCache>
                <c:ptCount val="1"/>
                <c:pt idx="0">
                  <c:v>unknown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'death reason'!$K$37:$K$40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reason'!$R$37:$R$40</c:f>
              <c:numCache>
                <c:formatCode>###0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F7D-4B88-A4EA-CF487C15CAA5}"/>
            </c:ext>
          </c:extLst>
        </c:ser>
        <c:ser>
          <c:idx val="7"/>
          <c:order val="7"/>
          <c:tx>
            <c:strRef>
              <c:f>'death reason'!$S$36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'death reason'!$K$37:$K$40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reason'!$S$37:$S$40</c:f>
              <c:numCache>
                <c:formatCode>###0</c:formatCode>
                <c:ptCount val="4"/>
                <c:pt idx="0">
                  <c:v>2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F7D-4B88-A4EA-CF487C15CA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9085576"/>
        <c:axId val="509083616"/>
      </c:barChart>
      <c:catAx>
        <c:axId val="509085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9083616"/>
        <c:crosses val="autoZero"/>
        <c:auto val="1"/>
        <c:lblAlgn val="ctr"/>
        <c:lblOffset val="100"/>
        <c:noMultiLvlLbl val="0"/>
      </c:catAx>
      <c:valAx>
        <c:axId val="509083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9085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'death reason'!$L$47</c:f>
              <c:strCache>
                <c:ptCount val="1"/>
                <c:pt idx="0">
                  <c:v>disease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'death reason'!$K$48:$K$51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reason'!$L$48:$L$51</c:f>
              <c:numCache>
                <c:formatCode>###0</c:formatCode>
                <c:ptCount val="4"/>
                <c:pt idx="0">
                  <c:v>29</c:v>
                </c:pt>
                <c:pt idx="1">
                  <c:v>226</c:v>
                </c:pt>
                <c:pt idx="2">
                  <c:v>157</c:v>
                </c:pt>
                <c:pt idx="3">
                  <c:v>179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4B-4CE2-AB73-6B3F802FA2D3}"/>
            </c:ext>
          </c:extLst>
        </c:ser>
        <c:ser>
          <c:idx val="1"/>
          <c:order val="1"/>
          <c:tx>
            <c:strRef>
              <c:f>'death reason'!$M$47</c:f>
              <c:strCache>
                <c:ptCount val="1"/>
                <c:pt idx="0">
                  <c:v>starvation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'death reason'!$K$48:$K$51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reason'!$M$48:$M$51</c:f>
              <c:numCache>
                <c:formatCode>###0</c:formatCode>
                <c:ptCount val="4"/>
                <c:pt idx="0">
                  <c:v>367</c:v>
                </c:pt>
                <c:pt idx="1">
                  <c:v>61</c:v>
                </c:pt>
                <c:pt idx="2">
                  <c:v>369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4B-4CE2-AB73-6B3F802FA2D3}"/>
            </c:ext>
          </c:extLst>
        </c:ser>
        <c:ser>
          <c:idx val="2"/>
          <c:order val="2"/>
          <c:tx>
            <c:strRef>
              <c:f>'death reason'!$N$47</c:f>
              <c:strCache>
                <c:ptCount val="1"/>
                <c:pt idx="0">
                  <c:v> lack of water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'death reason'!$K$48:$K$51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reason'!$N$48:$N$51</c:f>
              <c:numCache>
                <c:formatCode>###0</c:formatCode>
                <c:ptCount val="4"/>
                <c:pt idx="0">
                  <c:v>0</c:v>
                </c:pt>
                <c:pt idx="1">
                  <c:v>9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4B-4CE2-AB73-6B3F802FA2D3}"/>
            </c:ext>
          </c:extLst>
        </c:ser>
        <c:ser>
          <c:idx val="3"/>
          <c:order val="3"/>
          <c:tx>
            <c:strRef>
              <c:f>'death reason'!$O$47</c:f>
              <c:strCache>
                <c:ptCount val="1"/>
                <c:pt idx="0">
                  <c:v>accident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'death reason'!$K$48:$K$51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reason'!$O$48:$O$51</c:f>
              <c:numCache>
                <c:formatCode>###0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84B-4CE2-AB73-6B3F802FA2D3}"/>
            </c:ext>
          </c:extLst>
        </c:ser>
        <c:ser>
          <c:idx val="4"/>
          <c:order val="4"/>
          <c:tx>
            <c:strRef>
              <c:f>'death reason'!$P$47</c:f>
              <c:strCache>
                <c:ptCount val="1"/>
                <c:pt idx="0">
                  <c:v>old age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'death reason'!$K$48:$K$51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reason'!$P$48:$P$51</c:f>
              <c:numCache>
                <c:formatCode>###0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84B-4CE2-AB73-6B3F802FA2D3}"/>
            </c:ext>
          </c:extLst>
        </c:ser>
        <c:ser>
          <c:idx val="5"/>
          <c:order val="5"/>
          <c:tx>
            <c:strRef>
              <c:f>'death reason'!$Q$47</c:f>
              <c:strCache>
                <c:ptCount val="1"/>
                <c:pt idx="0">
                  <c:v> predators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'death reason'!$K$48:$K$51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reason'!$Q$48:$Q$51</c:f>
              <c:numCache>
                <c:formatCode>###0</c:formatCode>
                <c:ptCount val="4"/>
                <c:pt idx="0">
                  <c:v>3</c:v>
                </c:pt>
                <c:pt idx="1">
                  <c:v>30</c:v>
                </c:pt>
                <c:pt idx="2">
                  <c:v>28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84B-4CE2-AB73-6B3F802FA2D3}"/>
            </c:ext>
          </c:extLst>
        </c:ser>
        <c:ser>
          <c:idx val="6"/>
          <c:order val="6"/>
          <c:tx>
            <c:strRef>
              <c:f>'death reason'!$R$47</c:f>
              <c:strCache>
                <c:ptCount val="1"/>
                <c:pt idx="0">
                  <c:v>unknown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'death reason'!$K$48:$K$51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reason'!$R$48:$R$51</c:f>
              <c:numCache>
                <c:formatCode>###0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84B-4CE2-AB73-6B3F802FA2D3}"/>
            </c:ext>
          </c:extLst>
        </c:ser>
        <c:ser>
          <c:idx val="7"/>
          <c:order val="7"/>
          <c:tx>
            <c:strRef>
              <c:f>'death reason'!$S$47</c:f>
              <c:strCache>
                <c:ptCount val="1"/>
                <c:pt idx="0">
                  <c:v>Other (Specify)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'death reason'!$K$48:$K$51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reason'!$S$48:$S$51</c:f>
              <c:numCache>
                <c:formatCode>###0</c:formatCode>
                <c:ptCount val="4"/>
                <c:pt idx="0">
                  <c:v>0</c:v>
                </c:pt>
                <c:pt idx="1">
                  <c:v>1</c:v>
                </c:pt>
                <c:pt idx="2">
                  <c:v>16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84B-4CE2-AB73-6B3F802FA2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9081656"/>
        <c:axId val="509087928"/>
      </c:barChart>
      <c:catAx>
        <c:axId val="509081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9087928"/>
        <c:crosses val="autoZero"/>
        <c:auto val="1"/>
        <c:lblAlgn val="ctr"/>
        <c:lblOffset val="100"/>
        <c:noMultiLvlLbl val="0"/>
      </c:catAx>
      <c:valAx>
        <c:axId val="509087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9081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5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50"/>
              <a:t>Death reasons goats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'death reason'!$L$60</c:f>
              <c:strCache>
                <c:ptCount val="1"/>
                <c:pt idx="0">
                  <c:v>disease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'death reason'!$K$61:$K$64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reason'!$L$61:$L$64</c:f>
              <c:numCache>
                <c:formatCode>###0</c:formatCode>
                <c:ptCount val="4"/>
                <c:pt idx="0">
                  <c:v>58</c:v>
                </c:pt>
                <c:pt idx="1">
                  <c:v>332</c:v>
                </c:pt>
                <c:pt idx="2">
                  <c:v>146</c:v>
                </c:pt>
                <c:pt idx="3">
                  <c:v>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3D-4CD0-BE90-21EDD6504912}"/>
            </c:ext>
          </c:extLst>
        </c:ser>
        <c:ser>
          <c:idx val="1"/>
          <c:order val="1"/>
          <c:tx>
            <c:strRef>
              <c:f>'death reason'!$M$60</c:f>
              <c:strCache>
                <c:ptCount val="1"/>
                <c:pt idx="0">
                  <c:v>starvation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'death reason'!$K$61:$K$64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reason'!$M$61:$M$64</c:f>
              <c:numCache>
                <c:formatCode>###0</c:formatCode>
                <c:ptCount val="4"/>
                <c:pt idx="0">
                  <c:v>528</c:v>
                </c:pt>
                <c:pt idx="1">
                  <c:v>55</c:v>
                </c:pt>
                <c:pt idx="2">
                  <c:v>400</c:v>
                </c:pt>
                <c:pt idx="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3D-4CD0-BE90-21EDD6504912}"/>
            </c:ext>
          </c:extLst>
        </c:ser>
        <c:ser>
          <c:idx val="2"/>
          <c:order val="2"/>
          <c:tx>
            <c:strRef>
              <c:f>'death reason'!$N$60</c:f>
              <c:strCache>
                <c:ptCount val="1"/>
                <c:pt idx="0">
                  <c:v> lack of water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'death reason'!$K$61:$K$64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reason'!$N$61:$N$64</c:f>
              <c:numCache>
                <c:formatCode>###0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3D-4CD0-BE90-21EDD6504912}"/>
            </c:ext>
          </c:extLst>
        </c:ser>
        <c:ser>
          <c:idx val="3"/>
          <c:order val="3"/>
          <c:tx>
            <c:strRef>
              <c:f>'death reason'!$O$60</c:f>
              <c:strCache>
                <c:ptCount val="1"/>
                <c:pt idx="0">
                  <c:v>accident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'death reason'!$K$61:$K$64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reason'!$O$61:$O$64</c:f>
              <c:numCache>
                <c:formatCode>###0</c:formatCode>
                <c:ptCount val="4"/>
                <c:pt idx="0">
                  <c:v>3</c:v>
                </c:pt>
                <c:pt idx="1">
                  <c:v>0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63D-4CD0-BE90-21EDD6504912}"/>
            </c:ext>
          </c:extLst>
        </c:ser>
        <c:ser>
          <c:idx val="4"/>
          <c:order val="4"/>
          <c:tx>
            <c:strRef>
              <c:f>'death reason'!$P$60</c:f>
              <c:strCache>
                <c:ptCount val="1"/>
                <c:pt idx="0">
                  <c:v>old age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'death reason'!$K$61:$K$64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reason'!$P$61:$P$64</c:f>
              <c:numCache>
                <c:formatCode>###0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63D-4CD0-BE90-21EDD6504912}"/>
            </c:ext>
          </c:extLst>
        </c:ser>
        <c:ser>
          <c:idx val="5"/>
          <c:order val="5"/>
          <c:tx>
            <c:strRef>
              <c:f>'death reason'!$Q$60</c:f>
              <c:strCache>
                <c:ptCount val="1"/>
                <c:pt idx="0">
                  <c:v> predators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'death reason'!$K$61:$K$64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reason'!$Q$61:$Q$64</c:f>
              <c:numCache>
                <c:formatCode>###0</c:formatCode>
                <c:ptCount val="4"/>
                <c:pt idx="0">
                  <c:v>0</c:v>
                </c:pt>
                <c:pt idx="1">
                  <c:v>48</c:v>
                </c:pt>
                <c:pt idx="2">
                  <c:v>30</c:v>
                </c:pt>
                <c:pt idx="3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63D-4CD0-BE90-21EDD6504912}"/>
            </c:ext>
          </c:extLst>
        </c:ser>
        <c:ser>
          <c:idx val="6"/>
          <c:order val="6"/>
          <c:tx>
            <c:strRef>
              <c:f>'death reason'!$R$60</c:f>
              <c:strCache>
                <c:ptCount val="1"/>
                <c:pt idx="0">
                  <c:v>unknown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'death reason'!$K$61:$K$64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reason'!$R$61:$R$64</c:f>
              <c:numCache>
                <c:formatCode>###0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63D-4CD0-BE90-21EDD6504912}"/>
            </c:ext>
          </c:extLst>
        </c:ser>
        <c:ser>
          <c:idx val="7"/>
          <c:order val="7"/>
          <c:tx>
            <c:strRef>
              <c:f>'death reason'!$S$60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'death reason'!$K$61:$K$64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reason'!$S$61:$S$64</c:f>
              <c:numCache>
                <c:formatCode>###0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17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63D-4CD0-BE90-21EDD6504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30377400"/>
        <c:axId val="377247344"/>
      </c:barChart>
      <c:catAx>
        <c:axId val="430377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7247344"/>
        <c:crosses val="autoZero"/>
        <c:auto val="1"/>
        <c:lblAlgn val="ctr"/>
        <c:lblOffset val="100"/>
        <c:noMultiLvlLbl val="0"/>
      </c:catAx>
      <c:valAx>
        <c:axId val="377247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0377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Death reasons equines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'death reason'!$L$74</c:f>
              <c:strCache>
                <c:ptCount val="1"/>
                <c:pt idx="0">
                  <c:v>disease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'death reason'!$K$75:$K$78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reason'!$L$75:$L$78</c:f>
              <c:numCache>
                <c:formatCode>###0</c:formatCode>
                <c:ptCount val="4"/>
                <c:pt idx="0">
                  <c:v>12</c:v>
                </c:pt>
                <c:pt idx="1">
                  <c:v>49</c:v>
                </c:pt>
                <c:pt idx="2">
                  <c:v>7</c:v>
                </c:pt>
                <c:pt idx="3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1F-4D1F-BF24-6265A5DF6F01}"/>
            </c:ext>
          </c:extLst>
        </c:ser>
        <c:ser>
          <c:idx val="1"/>
          <c:order val="1"/>
          <c:tx>
            <c:strRef>
              <c:f>'death reason'!$M$74</c:f>
              <c:strCache>
                <c:ptCount val="1"/>
                <c:pt idx="0">
                  <c:v>starvation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'death reason'!$K$75:$K$78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reason'!$M$75:$M$78</c:f>
              <c:numCache>
                <c:formatCode>###0</c:formatCode>
                <c:ptCount val="4"/>
                <c:pt idx="0">
                  <c:v>46</c:v>
                </c:pt>
                <c:pt idx="1">
                  <c:v>2</c:v>
                </c:pt>
                <c:pt idx="2">
                  <c:v>29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1F-4D1F-BF24-6265A5DF6F01}"/>
            </c:ext>
          </c:extLst>
        </c:ser>
        <c:ser>
          <c:idx val="2"/>
          <c:order val="2"/>
          <c:tx>
            <c:strRef>
              <c:f>'death reason'!$N$74</c:f>
              <c:strCache>
                <c:ptCount val="1"/>
                <c:pt idx="0">
                  <c:v> lack of water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'death reason'!$K$75:$K$78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reason'!$N$75:$N$78</c:f>
              <c:numCache>
                <c:formatCode>###0</c:formatCode>
                <c:ptCount val="4"/>
                <c:pt idx="0">
                  <c:v>0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1F-4D1F-BF24-6265A5DF6F01}"/>
            </c:ext>
          </c:extLst>
        </c:ser>
        <c:ser>
          <c:idx val="3"/>
          <c:order val="3"/>
          <c:tx>
            <c:strRef>
              <c:f>'death reason'!$O$74</c:f>
              <c:strCache>
                <c:ptCount val="1"/>
                <c:pt idx="0">
                  <c:v>accident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'death reason'!$K$75:$K$78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reason'!$O$75:$O$78</c:f>
              <c:numCache>
                <c:formatCode>###0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1F-4D1F-BF24-6265A5DF6F01}"/>
            </c:ext>
          </c:extLst>
        </c:ser>
        <c:ser>
          <c:idx val="4"/>
          <c:order val="4"/>
          <c:tx>
            <c:strRef>
              <c:f>'death reason'!$P$74</c:f>
              <c:strCache>
                <c:ptCount val="1"/>
                <c:pt idx="0">
                  <c:v> predators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'death reason'!$K$75:$K$78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reason'!$P$75:$P$78</c:f>
              <c:numCache>
                <c:formatCode>###0</c:formatCode>
                <c:ptCount val="4"/>
                <c:pt idx="0">
                  <c:v>13</c:v>
                </c:pt>
                <c:pt idx="1">
                  <c:v>16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1F-4D1F-BF24-6265A5DF6F01}"/>
            </c:ext>
          </c:extLst>
        </c:ser>
        <c:ser>
          <c:idx val="5"/>
          <c:order val="5"/>
          <c:tx>
            <c:strRef>
              <c:f>'death reason'!$Q$74</c:f>
              <c:strCache>
                <c:ptCount val="1"/>
                <c:pt idx="0">
                  <c:v>unknown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'death reason'!$K$75:$K$78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reason'!$Q$75:$Q$78</c:f>
              <c:numCache>
                <c:formatCode>###0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C1F-4D1F-BF24-6265A5DF6F01}"/>
            </c:ext>
          </c:extLst>
        </c:ser>
        <c:ser>
          <c:idx val="6"/>
          <c:order val="6"/>
          <c:tx>
            <c:strRef>
              <c:f>'death reason'!$R$74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'death reason'!$K$75:$K$78</c:f>
              <c:strCache>
                <c:ptCount val="4"/>
                <c:pt idx="0">
                  <c:v> Afar</c:v>
                </c:pt>
                <c:pt idx="1">
                  <c:v>Oromia</c:v>
                </c:pt>
                <c:pt idx="2">
                  <c:v> Somali</c:v>
                </c:pt>
                <c:pt idx="3">
                  <c:v>SNNP</c:v>
                </c:pt>
              </c:strCache>
            </c:strRef>
          </c:cat>
          <c:val>
            <c:numRef>
              <c:f>'death reason'!$R$75:$R$78</c:f>
              <c:numCache>
                <c:formatCode>###0</c:formatCode>
                <c:ptCount val="4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C1F-4D1F-BF24-6265A5DF6F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7242640"/>
        <c:axId val="377250480"/>
      </c:barChart>
      <c:catAx>
        <c:axId val="377242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7250480"/>
        <c:crosses val="autoZero"/>
        <c:auto val="1"/>
        <c:lblAlgn val="ctr"/>
        <c:lblOffset val="100"/>
        <c:noMultiLvlLbl val="0"/>
      </c:catAx>
      <c:valAx>
        <c:axId val="377250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7242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27-Mar-19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27-Mar-19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To replace a photo above, copy and paste this link in your browser: </a:t>
            </a:r>
            <a:r>
              <a:rPr lang="en-US" u="sng" dirty="0">
                <a:hlinkClick r:id="rId3"/>
              </a:rPr>
              <a:t>http://www.flickr.com/photos/ilri/sets/72157632057087650/detail/</a:t>
            </a:r>
            <a:r>
              <a:rPr lang="en-US" dirty="0"/>
              <a:t>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7D74BA-9241-4FDF-9233-D13516D928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344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B841EF-47C0-44DC-9DCF-F548741BD76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311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jpeg"/><Relationship Id="rId5" Type="http://schemas.openxmlformats.org/officeDocument/2006/relationships/hyperlink" Target="https://www.cgiar.org/funders" TargetMode="External"/><Relationship Id="rId4" Type="http://schemas.openxmlformats.org/officeDocument/2006/relationships/hyperlink" Target="http://www.cgiar.org/about-us/our-funders" TargetMode="Externa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jpe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9.jpeg"/><Relationship Id="rId5" Type="http://schemas.openxmlformats.org/officeDocument/2006/relationships/hyperlink" Target="https://www.cgiar.org/funders" TargetMode="External"/><Relationship Id="rId4" Type="http://schemas.openxmlformats.org/officeDocument/2006/relationships/hyperlink" Target="http://www.cgiar.org/about-us/our-funders" TargetMode="Externa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2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2400"/>
              </a:lnSpc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2250" dirty="0">
                <a:solidFill>
                  <a:srgbClr val="FFFFFF"/>
                </a:solidFill>
              </a:rPr>
              <a:t>Minimum 0f 30 point</a:t>
            </a:r>
            <a:br>
              <a:rPr lang="en-US" sz="2250" dirty="0">
                <a:solidFill>
                  <a:srgbClr val="FFFFFF"/>
                </a:solidFill>
              </a:rPr>
            </a:br>
            <a:r>
              <a:rPr lang="en-US" sz="2250" dirty="0">
                <a:solidFill>
                  <a:srgbClr val="FFFFFF"/>
                </a:solidFill>
              </a:rPr>
              <a:t> and maximum 3 lines title</a:t>
            </a:r>
            <a:br>
              <a:rPr lang="en-US" sz="2250" dirty="0">
                <a:solidFill>
                  <a:srgbClr val="FFFFFF"/>
                </a:solidFill>
              </a:rPr>
            </a:br>
            <a:r>
              <a:rPr lang="en-US" sz="225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2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5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900"/>
              </a:spcAft>
              <a:buNone/>
              <a:defRPr sz="2250"/>
            </a:lvl1pPr>
            <a:lvl2pPr marL="557213" indent="-214313">
              <a:lnSpc>
                <a:spcPct val="100000"/>
              </a:lnSpc>
              <a:buFont typeface="Wingdings" pitchFamily="2" charset="2"/>
              <a:buChar char="q"/>
              <a:defRPr sz="1950"/>
            </a:lvl2pPr>
            <a:lvl3pPr>
              <a:defRPr sz="165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3" y="6348736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1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042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750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3" y="6348736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1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9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365466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3" y="6348736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1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677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3" y="6348736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1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460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70"/>
            <a:ext cx="609600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7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75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90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24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5"/>
            <a:ext cx="457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24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3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4" y="3992626"/>
            <a:ext cx="65010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which globally support its work through their contributions </a:t>
            </a:r>
            <a:b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</a:b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to the</a:t>
            </a:r>
            <a:r>
              <a:rPr lang="en-US" sz="9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 </a:t>
            </a:r>
            <a:r>
              <a:rPr lang="en-US" sz="9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  <a:hlinkClick r:id="rId5"/>
              </a:rPr>
              <a:t>CGIAR Trust Fund</a:t>
            </a:r>
            <a:endParaRPr lang="en-US" sz="9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327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B6BAD-D0AF-466B-ACCC-3CA9D10B1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28904-6E58-4ECF-82E7-9850436F7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68B726-530D-4A71-B45C-E13A68AA5C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9F14C-F034-43C7-BC75-0F5A13401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90E0-8256-4DA6-B09B-36D63F8DC495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956945-67FF-4906-B1EC-6138DD289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57D489-82F4-4706-B882-B914328E1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B9CC-4A52-477C-8B67-27FF8BDC1C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401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4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2400"/>
              </a:lnSpc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1688" dirty="0">
                <a:solidFill>
                  <a:srgbClr val="FFFFFF"/>
                </a:solidFill>
              </a:rPr>
              <a:t>Minimum 0f 30 point</a:t>
            </a:r>
            <a:br>
              <a:rPr lang="en-US" sz="1688" dirty="0">
                <a:solidFill>
                  <a:srgbClr val="FFFFFF"/>
                </a:solidFill>
              </a:rPr>
            </a:br>
            <a:r>
              <a:rPr lang="en-US" sz="1688" dirty="0">
                <a:solidFill>
                  <a:srgbClr val="FFFFFF"/>
                </a:solidFill>
              </a:rPr>
              <a:t> and maximum 3 lines title</a:t>
            </a:r>
            <a:br>
              <a:rPr lang="en-US" sz="1688" dirty="0">
                <a:solidFill>
                  <a:srgbClr val="FFFFFF"/>
                </a:solidFill>
              </a:rPr>
            </a:br>
            <a:r>
              <a:rPr lang="en-US" sz="1688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4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38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25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0261567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025">
                <a:solidFill>
                  <a:schemeClr val="bg1"/>
                </a:solidFill>
              </a:defRPr>
            </a:lvl1pPr>
          </a:lstStyle>
          <a:p>
            <a:pPr marL="0" marR="0" lvl="0" indent="0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0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0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0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02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257175" indent="-2571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88"/>
            </a:lvl1pPr>
            <a:lvl2pPr marL="514350" indent="-2571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63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38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248401"/>
            <a:ext cx="3364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2" y="6248401"/>
            <a:ext cx="380999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6188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25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2025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025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2025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025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344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250"/>
            </a:lvl1pPr>
            <a:lvl2pPr marL="6858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95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248401"/>
            <a:ext cx="3364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1" y="6248401"/>
            <a:ext cx="380999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202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4" y="6348738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2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9" y="1295400"/>
            <a:ext cx="8577262" cy="4953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30165820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025">
                <a:solidFill>
                  <a:schemeClr val="bg1"/>
                </a:solidFill>
              </a:defRPr>
            </a:lvl1pPr>
          </a:lstStyle>
          <a:p>
            <a:pPr marL="0" marR="0" lvl="0" indent="0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0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0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0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02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4" y="6348738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2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67984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30547A8-C24B-4D49-9EDF-188815230F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861" y="-559822"/>
            <a:ext cx="6487663" cy="5766811"/>
          </a:xfrm>
          <a:prstGeom prst="rect">
            <a:avLst/>
          </a:prstGeom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28860" y="6452615"/>
            <a:ext cx="6143490" cy="308122"/>
            <a:chOff x="1066800" y="6543985"/>
            <a:chExt cx="6705600" cy="22031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121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506" i="1" dirty="0">
                  <a:latin typeface="+mj-lt"/>
                </a:rPr>
                <a:t>The presentation has a Creative Commons license. You are free to re-use or distribute this work, provided credit is given to ILRI.</a:t>
              </a:r>
              <a:endParaRPr lang="en-US" sz="506" dirty="0">
                <a:latin typeface="+mj-lt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0" y="979893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1800" i="1" dirty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2114550" y="4534991"/>
            <a:ext cx="457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18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861" y="5257800"/>
            <a:ext cx="6487663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502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1457A-E449-495A-BE6D-F33B1EB845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C3629-EE6F-4587-806C-54CFA2EE7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C0076-4F07-443E-9269-C8F7C6C4AB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A6D723AF-BC15-4C20-A771-8ADA215C7DBC}" type="datetimeFigureOut">
              <a:rPr lang="en-US" smtClean="0"/>
              <a:t>27-Mar-19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7AA7-755A-43EF-A146-90D46BF8C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79400-BC9E-4367-99BE-14024295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BEF5FF03-D416-42F1-A76A-8C289E544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117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5A1C5397-EDFB-47FD-B569-78E1AF341B82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FDA80C65-D4EE-4D6A-8C2A-778C2A96D6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7092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9181615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2261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7286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34863741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3276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79907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which globally support its work through their contributions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to the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 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  <a:hlinkClick r:id="rId5"/>
              </a:rPr>
              <a:t>CGIAR Trust Fund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9428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B6BAD-D0AF-466B-ACCC-3CA9D10B1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28904-6E58-4ECF-82E7-9850436F7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68B726-530D-4A71-B45C-E13A68AA5C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9F14C-F034-43C7-BC75-0F5A13401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90E0-8256-4DA6-B09B-36D63F8DC495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956945-67FF-4906-B1EC-6138DD289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57D489-82F4-4706-B882-B914328E1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B9CC-4A52-477C-8B67-27FF8BDC1C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77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3" y="6348736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1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9" y="1295400"/>
            <a:ext cx="8577262" cy="4953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3" y="6348736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1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30547A8-C24B-4D49-9EDF-188815230F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860" y="-559822"/>
            <a:ext cx="6487663" cy="5766811"/>
          </a:xfrm>
          <a:prstGeom prst="rect">
            <a:avLst/>
          </a:prstGeom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28860" y="6452615"/>
            <a:ext cx="6143490" cy="308122"/>
            <a:chOff x="1066800" y="6543985"/>
            <a:chExt cx="6705600" cy="22031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140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675" i="1" dirty="0">
                  <a:latin typeface="+mj-lt"/>
                </a:rPr>
                <a:t>The presentation has a Creative Commons license. You are free to re-use or distribute this work, provided credit is given to ILRI.</a:t>
              </a:r>
              <a:endParaRPr lang="en-US" sz="675" dirty="0">
                <a:latin typeface="+mj-lt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0" y="97989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2400" i="1" dirty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2114550" y="4534990"/>
            <a:ext cx="457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24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860" y="5257800"/>
            <a:ext cx="6487663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1457A-E449-495A-BE6D-F33B1EB845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C3629-EE6F-4587-806C-54CFA2EE7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C0076-4F07-443E-9269-C8F7C6C4AB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6D723AF-BC15-4C20-A771-8ADA215C7DBC}" type="datetimeFigureOut">
              <a:rPr lang="en-US" smtClean="0"/>
              <a:t>27-Mar-19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7AA7-755A-43EF-A146-90D46BF8C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79400-BC9E-4367-99BE-14024295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EF5FF03-D416-42F1-A76A-8C289E544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907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A1C5397-EDFB-47FD-B569-78E1AF341B82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DA80C65-D4EE-4D6A-8C2A-778C2A96D6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083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2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2400"/>
              </a:lnSpc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2250" dirty="0">
                <a:solidFill>
                  <a:srgbClr val="FFFFFF"/>
                </a:solidFill>
              </a:rPr>
              <a:t>Minimum 0f 30 point</a:t>
            </a:r>
            <a:br>
              <a:rPr lang="en-US" sz="2250" dirty="0">
                <a:solidFill>
                  <a:srgbClr val="FFFFFF"/>
                </a:solidFill>
              </a:rPr>
            </a:br>
            <a:r>
              <a:rPr lang="en-US" sz="2250" dirty="0">
                <a:solidFill>
                  <a:srgbClr val="FFFFFF"/>
                </a:solidFill>
              </a:rPr>
              <a:t> and maximum 3 lines title</a:t>
            </a:r>
            <a:br>
              <a:rPr lang="en-US" sz="2250" dirty="0">
                <a:solidFill>
                  <a:srgbClr val="FFFFFF"/>
                </a:solidFill>
              </a:rPr>
            </a:br>
            <a:r>
              <a:rPr lang="en-US" sz="225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2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5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869101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08" r:id="rId6"/>
    <p:sldLayoutId id="2147483713" r:id="rId7"/>
    <p:sldLayoutId id="2147483714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60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8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5pPr>
      <a:lvl6pPr marL="257175"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6pPr>
      <a:lvl7pPr marL="514350"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7pPr>
      <a:lvl8pPr marL="771525"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8pPr>
      <a:lvl9pPr marL="1028700"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9pPr>
    </p:titleStyle>
    <p:bodyStyle>
      <a:lvl1pPr marL="192881" indent="-19288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7910" indent="-16073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75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590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854" y="5609994"/>
            <a:ext cx="602834" cy="61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0141" y="5647305"/>
            <a:ext cx="502057" cy="59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61699" y="640023"/>
            <a:ext cx="9144000" cy="1181631"/>
          </a:xfrm>
        </p:spPr>
        <p:txBody>
          <a:bodyPr/>
          <a:lstStyle/>
          <a:p>
            <a:r>
              <a:rPr lang="en-US" sz="2800" dirty="0"/>
              <a:t>Informing Sustainable and Resilient Development of Pastoral and Agro-Pastoral Production Systems in Ethiopia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389389" y="1492104"/>
            <a:ext cx="8458200" cy="881100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sz="2000" dirty="0"/>
              <a:t>Berhanu Gebremedhin, Mengistu Woldehanna, Fiona Flintan, Barbara Wieland and Jane Poole</a:t>
            </a:r>
          </a:p>
          <a:p>
            <a:pPr lvl="0">
              <a:spcBef>
                <a:spcPts val="0"/>
              </a:spcBef>
            </a:pPr>
            <a:r>
              <a:rPr lang="en-US" sz="2000" dirty="0"/>
              <a:t>ILRI</a:t>
            </a:r>
            <a:br>
              <a:rPr lang="en-US" sz="2400" dirty="0"/>
            </a:br>
            <a:endParaRPr lang="en-US" sz="2400" dirty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41911" y="2554824"/>
            <a:ext cx="8686800" cy="739379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sz="1600" dirty="0"/>
              <a:t>Workshop on Developing Dryland Areas in Ethiopia, </a:t>
            </a:r>
          </a:p>
          <a:p>
            <a:pPr lvl="0">
              <a:spcBef>
                <a:spcPts val="0"/>
              </a:spcBef>
            </a:pPr>
            <a:r>
              <a:rPr lang="en-US" sz="1600" dirty="0"/>
              <a:t>Addis Ababa, 7-8 March 2019</a:t>
            </a:r>
          </a:p>
          <a:p>
            <a:pPr lvl="0">
              <a:spcBef>
                <a:spcPts val="0"/>
              </a:spcBef>
            </a:pPr>
            <a:endParaRPr lang="en-US" sz="2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43000" y="3556396"/>
            <a:ext cx="6858000" cy="1587104"/>
            <a:chOff x="0" y="3598862"/>
            <a:chExt cx="9144000" cy="211613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3598862"/>
              <a:ext cx="3048000" cy="2116138"/>
            </a:xfrm>
            <a:prstGeom prst="rect">
              <a:avLst/>
            </a:prstGeom>
          </p:spPr>
        </p:pic>
        <p:pic>
          <p:nvPicPr>
            <p:cNvPr id="2050" name="Picture 2" descr="C:\Users\zsewunet\Downloads\4189986967_eb3e1b1848_b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46193" y="3598862"/>
              <a:ext cx="3724275" cy="2116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04178"/>
              <a:ext cx="2147215" cy="2110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5" name="Picture 14" descr="D:\MoA final logo.jpg">
            <a:extLst>
              <a:ext uri="{FF2B5EF4-FFF2-40B4-BE49-F238E27FC236}">
                <a16:creationId xmlns:a16="http://schemas.microsoft.com/office/drawing/2014/main" id="{7CFFB9F7-9FF1-484B-AF28-F604D835B4D5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313" y="5554717"/>
            <a:ext cx="1160246" cy="663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51513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20330-E3FF-4A30-8860-AF734AA6A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sz="3600" dirty="0"/>
              <a:t>Claims of having a permanent residence (years)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94BA0EB-69DC-415D-A26B-1A1CDE979653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516748938"/>
              </p:ext>
            </p:extLst>
          </p:nvPr>
        </p:nvGraphicFramePr>
        <p:xfrm>
          <a:off x="0" y="1143000"/>
          <a:ext cx="91440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73329575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198069556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245049180"/>
                    </a:ext>
                  </a:extLst>
                </a:gridCol>
              </a:tblGrid>
              <a:tr h="1701800">
                <a:tc>
                  <a:txBody>
                    <a:bodyPr/>
                    <a:lstStyle/>
                    <a:p>
                      <a:r>
                        <a:rPr lang="en-GB" sz="2400" dirty="0"/>
                        <a:t>DRSLP-II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24.2</a:t>
                      </a:r>
                    </a:p>
                  </a:txBody>
                  <a:tcPr marL="68580" marR="68580" marT="34290" marB="34290"/>
                </a:tc>
                <a:tc rowSpan="3">
                  <a:txBody>
                    <a:bodyPr/>
                    <a:lstStyle/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r>
                        <a:rPr lang="en-GB" sz="2400" dirty="0"/>
                        <a:t>Evidence of statically higher years of residence in agro-pastoral than in pastoral households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90345166"/>
                  </a:ext>
                </a:extLst>
              </a:tr>
              <a:tr h="1701800">
                <a:tc>
                  <a:txBody>
                    <a:bodyPr/>
                    <a:lstStyle/>
                    <a:p>
                      <a:r>
                        <a:rPr lang="en-GB" sz="2400" dirty="0"/>
                        <a:t>DRSLP-Afar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18.7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790477"/>
                  </a:ext>
                </a:extLst>
              </a:tr>
              <a:tr h="1701800">
                <a:tc>
                  <a:txBody>
                    <a:bodyPr/>
                    <a:lstStyle/>
                    <a:p>
                      <a:r>
                        <a:rPr lang="en-GB" sz="2400" dirty="0"/>
                        <a:t>RPLRP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34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05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3301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47810-10AA-4D9E-AD80-375747B6B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8991599" cy="857250"/>
          </a:xfrm>
        </p:spPr>
        <p:txBody>
          <a:bodyPr/>
          <a:lstStyle/>
          <a:p>
            <a:r>
              <a:rPr lang="en-GB" sz="3600" dirty="0"/>
              <a:t>School enrolment (% of population)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52D0836-C01C-4EEA-810E-659026902EB5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786454853"/>
              </p:ext>
            </p:extLst>
          </p:nvPr>
        </p:nvGraphicFramePr>
        <p:xfrm>
          <a:off x="0" y="1219200"/>
          <a:ext cx="90678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2600">
                  <a:extLst>
                    <a:ext uri="{9D8B030D-6E8A-4147-A177-3AD203B41FA5}">
                      <a16:colId xmlns:a16="http://schemas.microsoft.com/office/drawing/2014/main" val="3811154779"/>
                    </a:ext>
                  </a:extLst>
                </a:gridCol>
                <a:gridCol w="3022600">
                  <a:extLst>
                    <a:ext uri="{9D8B030D-6E8A-4147-A177-3AD203B41FA5}">
                      <a16:colId xmlns:a16="http://schemas.microsoft.com/office/drawing/2014/main" val="2300487834"/>
                    </a:ext>
                  </a:extLst>
                </a:gridCol>
                <a:gridCol w="3022600">
                  <a:extLst>
                    <a:ext uri="{9D8B030D-6E8A-4147-A177-3AD203B41FA5}">
                      <a16:colId xmlns:a16="http://schemas.microsoft.com/office/drawing/2014/main" val="3014485930"/>
                    </a:ext>
                  </a:extLst>
                </a:gridCol>
              </a:tblGrid>
              <a:tr h="1778000">
                <a:tc>
                  <a:txBody>
                    <a:bodyPr/>
                    <a:lstStyle/>
                    <a:p>
                      <a:r>
                        <a:rPr lang="en-GB" sz="2400" dirty="0"/>
                        <a:t>DRSLP-II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35.0</a:t>
                      </a:r>
                    </a:p>
                  </a:txBody>
                  <a:tcPr marL="68580" marR="68580" marT="34290" marB="34290"/>
                </a:tc>
                <a:tc rowSpan="3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Evidence of statistically higher enrolment in agropastoral than in pastoral households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2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2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2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Evidence of statistically higher enrolment for males than females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76174957"/>
                  </a:ext>
                </a:extLst>
              </a:tr>
              <a:tr h="1778000">
                <a:tc>
                  <a:txBody>
                    <a:bodyPr/>
                    <a:lstStyle/>
                    <a:p>
                      <a:r>
                        <a:rPr lang="en-GB" sz="2400" dirty="0"/>
                        <a:t>DRSLP-Afar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20.9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961547"/>
                  </a:ext>
                </a:extLst>
              </a:tr>
              <a:tr h="1778000">
                <a:tc>
                  <a:txBody>
                    <a:bodyPr/>
                    <a:lstStyle/>
                    <a:p>
                      <a:r>
                        <a:rPr lang="en-GB" sz="2400" dirty="0"/>
                        <a:t>RPLRP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29.6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076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8159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33A19-059B-4D0E-A1DF-E5D5EB892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sz="3600" dirty="0"/>
              <a:t>Population: female to male ratio (%)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A0FD630-3A06-4168-A05E-697288B65622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70176232"/>
              </p:ext>
            </p:extLst>
          </p:nvPr>
        </p:nvGraphicFramePr>
        <p:xfrm>
          <a:off x="0" y="1143000"/>
          <a:ext cx="91440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4122166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92269325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060632092"/>
                    </a:ext>
                  </a:extLst>
                </a:gridCol>
              </a:tblGrid>
              <a:tr h="1727200">
                <a:tc>
                  <a:txBody>
                    <a:bodyPr/>
                    <a:lstStyle/>
                    <a:p>
                      <a:r>
                        <a:rPr lang="en-GB" sz="2400" dirty="0"/>
                        <a:t>DRSLP-II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87.0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r>
                        <a:rPr lang="en-GB" sz="2400" dirty="0"/>
                        <a:t>No evidence of statistical difference between pastoral and agro-pastoral zones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261007"/>
                  </a:ext>
                </a:extLst>
              </a:tr>
              <a:tr h="1727200">
                <a:tc>
                  <a:txBody>
                    <a:bodyPr/>
                    <a:lstStyle/>
                    <a:p>
                      <a:r>
                        <a:rPr lang="en-GB" sz="2400" dirty="0"/>
                        <a:t>DRSLP-Afar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86.0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1963171"/>
                  </a:ext>
                </a:extLst>
              </a:tr>
              <a:tr h="1727200">
                <a:tc>
                  <a:txBody>
                    <a:bodyPr/>
                    <a:lstStyle/>
                    <a:p>
                      <a:r>
                        <a:rPr lang="en-GB" sz="2400" dirty="0"/>
                        <a:t>RPLRP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89.0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72759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2091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775AD6-F807-4BBB-BC75-EA0313D63D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1500" y="1428750"/>
            <a:ext cx="8267700" cy="342900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r>
              <a:rPr lang="en-GB" sz="4800" dirty="0">
                <a:solidFill>
                  <a:schemeClr val="tx1"/>
                </a:solidFill>
              </a:rPr>
              <a:t>Results from RPLRP data set  </a:t>
            </a:r>
          </a:p>
        </p:txBody>
      </p:sp>
    </p:spTree>
    <p:extLst>
      <p:ext uri="{BB962C8B-B14F-4D97-AF65-F5344CB8AC3E}">
        <p14:creationId xmlns:p14="http://schemas.microsoft.com/office/powerpoint/2010/main" val="877323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1A2D3A9-0E89-492B-82EC-B5657B4BE2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43000"/>
            <a:ext cx="9029700" cy="502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77300" cy="621443"/>
          </a:xfrm>
        </p:spPr>
        <p:txBody>
          <a:bodyPr/>
          <a:lstStyle/>
          <a:p>
            <a:r>
              <a:rPr lang="en-GB" sz="3600" dirty="0"/>
              <a:t>RPLRP Sample Woredas</a:t>
            </a:r>
          </a:p>
        </p:txBody>
      </p:sp>
    </p:spTree>
    <p:extLst>
      <p:ext uri="{BB962C8B-B14F-4D97-AF65-F5344CB8AC3E}">
        <p14:creationId xmlns:p14="http://schemas.microsoft.com/office/powerpoint/2010/main" val="170369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96AE1A-9D63-48C1-8EEA-C15C589682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85900" y="1219200"/>
            <a:ext cx="6172200" cy="411480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4400" dirty="0">
                <a:solidFill>
                  <a:schemeClr val="tx1"/>
                </a:solidFill>
              </a:rPr>
              <a:t>Livestock Ownership</a:t>
            </a:r>
          </a:p>
        </p:txBody>
      </p:sp>
    </p:spTree>
    <p:extLst>
      <p:ext uri="{BB962C8B-B14F-4D97-AF65-F5344CB8AC3E}">
        <p14:creationId xmlns:p14="http://schemas.microsoft.com/office/powerpoint/2010/main" val="15145654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246D1-A7C7-4B13-9BEA-E745BF611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" y="76200"/>
            <a:ext cx="9029701" cy="857250"/>
          </a:xfrm>
        </p:spPr>
        <p:txBody>
          <a:bodyPr/>
          <a:lstStyle/>
          <a:p>
            <a:r>
              <a:rPr lang="en-GB" sz="3600" b="1" dirty="0"/>
              <a:t>Mean livestock holding - TLU </a:t>
            </a:r>
            <a:br>
              <a:rPr lang="en-US" sz="3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3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3600" b="1" dirty="0"/>
              <a:t> </a:t>
            </a:r>
            <a:endParaRPr lang="en-US" sz="3600" b="1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D0CD2098-072A-4D79-A3A4-898713C1AE02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987441935"/>
              </p:ext>
            </p:extLst>
          </p:nvPr>
        </p:nvGraphicFramePr>
        <p:xfrm>
          <a:off x="57151" y="1219200"/>
          <a:ext cx="9029701" cy="4953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9659">
                  <a:extLst>
                    <a:ext uri="{9D8B030D-6E8A-4147-A177-3AD203B41FA5}">
                      <a16:colId xmlns:a16="http://schemas.microsoft.com/office/drawing/2014/main" val="3400434756"/>
                    </a:ext>
                  </a:extLst>
                </a:gridCol>
                <a:gridCol w="1403215">
                  <a:extLst>
                    <a:ext uri="{9D8B030D-6E8A-4147-A177-3AD203B41FA5}">
                      <a16:colId xmlns:a16="http://schemas.microsoft.com/office/drawing/2014/main" val="1645425114"/>
                    </a:ext>
                  </a:extLst>
                </a:gridCol>
                <a:gridCol w="1415858">
                  <a:extLst>
                    <a:ext uri="{9D8B030D-6E8A-4147-A177-3AD203B41FA5}">
                      <a16:colId xmlns:a16="http://schemas.microsoft.com/office/drawing/2014/main" val="1976162956"/>
                    </a:ext>
                  </a:extLst>
                </a:gridCol>
                <a:gridCol w="1163026">
                  <a:extLst>
                    <a:ext uri="{9D8B030D-6E8A-4147-A177-3AD203B41FA5}">
                      <a16:colId xmlns:a16="http://schemas.microsoft.com/office/drawing/2014/main" val="1964437923"/>
                    </a:ext>
                  </a:extLst>
                </a:gridCol>
                <a:gridCol w="1410440">
                  <a:extLst>
                    <a:ext uri="{9D8B030D-6E8A-4147-A177-3AD203B41FA5}">
                      <a16:colId xmlns:a16="http://schemas.microsoft.com/office/drawing/2014/main" val="318124661"/>
                    </a:ext>
                  </a:extLst>
                </a:gridCol>
                <a:gridCol w="1977503">
                  <a:extLst>
                    <a:ext uri="{9D8B030D-6E8A-4147-A177-3AD203B41FA5}">
                      <a16:colId xmlns:a16="http://schemas.microsoft.com/office/drawing/2014/main" val="3532679984"/>
                    </a:ext>
                  </a:extLst>
                </a:gridCol>
              </a:tblGrid>
              <a:tr h="990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Cattle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Sheep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Goat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Camel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TLU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64982661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 Afar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effectLst/>
                        </a:rPr>
                        <a:t>9.38</a:t>
                      </a:r>
                      <a:endParaRPr lang="en-US" sz="2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effectLst/>
                        </a:rPr>
                        <a:t>2.89</a:t>
                      </a:r>
                      <a:endParaRPr lang="en-US" sz="2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solidFill>
                            <a:srgbClr val="0070C0"/>
                          </a:solidFill>
                          <a:effectLst/>
                        </a:rPr>
                        <a:t>5.64</a:t>
                      </a:r>
                      <a:endParaRPr lang="en-US" sz="2700" b="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solidFill>
                            <a:srgbClr val="0070C0"/>
                          </a:solidFill>
                          <a:effectLst/>
                        </a:rPr>
                        <a:t>4.42</a:t>
                      </a:r>
                      <a:endParaRPr lang="en-US" sz="2700" b="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>
                          <a:effectLst/>
                        </a:rPr>
                        <a:t>26.75</a:t>
                      </a:r>
                      <a:endParaRPr lang="en-US" sz="27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994466443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Borana</a:t>
                      </a:r>
                    </a:p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solidFill>
                            <a:srgbClr val="0070C0"/>
                          </a:solidFill>
                          <a:effectLst/>
                        </a:rPr>
                        <a:t>18.66</a:t>
                      </a:r>
                      <a:endParaRPr lang="en-US" sz="2700" b="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effectLst/>
                        </a:rPr>
                        <a:t>1.58</a:t>
                      </a:r>
                      <a:endParaRPr lang="en-US" sz="2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effectLst/>
                        </a:rPr>
                        <a:t>2.41</a:t>
                      </a:r>
                      <a:endParaRPr lang="en-US" sz="2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effectLst/>
                        </a:rPr>
                        <a:t>1.70</a:t>
                      </a:r>
                      <a:endParaRPr lang="en-US" sz="2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>
                          <a:effectLst/>
                        </a:rPr>
                        <a:t>26.04</a:t>
                      </a:r>
                      <a:endParaRPr lang="en-US" sz="27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178673528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</a:rPr>
                        <a:t> </a:t>
                      </a:r>
                      <a:r>
                        <a:rPr lang="en-US" sz="24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Somali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>
                          <a:effectLst/>
                        </a:rPr>
                        <a:t>2.85</a:t>
                      </a:r>
                      <a:endParaRPr lang="en-US" sz="27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solidFill>
                            <a:srgbClr val="0070C0"/>
                          </a:solidFill>
                          <a:effectLst/>
                        </a:rPr>
                        <a:t>4.19</a:t>
                      </a:r>
                      <a:endParaRPr lang="en-US" sz="2700" b="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solidFill>
                            <a:srgbClr val="0070C0"/>
                          </a:solidFill>
                          <a:effectLst/>
                        </a:rPr>
                        <a:t>5.38</a:t>
                      </a:r>
                      <a:endParaRPr lang="en-US" sz="2700" b="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solidFill>
                            <a:srgbClr val="0070C0"/>
                          </a:solidFill>
                          <a:effectLst/>
                        </a:rPr>
                        <a:t>4.65</a:t>
                      </a:r>
                      <a:endParaRPr lang="en-US" sz="2700" b="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solidFill>
                            <a:schemeClr val="tx1"/>
                          </a:solidFill>
                          <a:effectLst/>
                        </a:rPr>
                        <a:t>21.73</a:t>
                      </a:r>
                      <a:endParaRPr lang="en-US" sz="27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803705020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S. Omo and B. Maji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solidFill>
                            <a:srgbClr val="0070C0"/>
                          </a:solidFill>
                          <a:effectLst/>
                        </a:rPr>
                        <a:t>35.32</a:t>
                      </a:r>
                      <a:endParaRPr lang="en-US" sz="2700" b="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effectLst/>
                        </a:rPr>
                        <a:t>2.70</a:t>
                      </a:r>
                      <a:endParaRPr lang="en-US" sz="2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solidFill>
                            <a:srgbClr val="0070C0"/>
                          </a:solidFill>
                          <a:effectLst/>
                        </a:rPr>
                        <a:t>5.39</a:t>
                      </a:r>
                      <a:endParaRPr lang="en-US" sz="2700" b="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effectLst/>
                        </a:rPr>
                        <a:t>0</a:t>
                      </a:r>
                      <a:endParaRPr lang="en-US" sz="2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0" dirty="0">
                          <a:solidFill>
                            <a:schemeClr val="tx1"/>
                          </a:solidFill>
                          <a:effectLst/>
                        </a:rPr>
                        <a:t>43.41</a:t>
                      </a:r>
                      <a:endParaRPr lang="en-US" sz="27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490732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7911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835C4-ADF6-4619-8545-C09E0BDB8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2400"/>
            <a:ext cx="9094392" cy="8382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Livestock ownership - Number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99159299"/>
              </p:ext>
            </p:extLst>
          </p:nvPr>
        </p:nvGraphicFramePr>
        <p:xfrm>
          <a:off x="57150" y="1169775"/>
          <a:ext cx="5429249" cy="52829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83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32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3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38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0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934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Region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</a:t>
                      </a:r>
                    </a:p>
                  </a:txBody>
                  <a:tcPr marL="22136" marR="22136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6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Cattle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Sheep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Goat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Camel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02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Afar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13.39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28.92 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56.44 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4.42</a:t>
                      </a:r>
                      <a:r>
                        <a:rPr lang="en-US" sz="2400" b="1" dirty="0">
                          <a:effectLst/>
                        </a:rPr>
                        <a:t> </a:t>
                      </a:r>
                      <a:endParaRPr lang="en-GB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02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Borana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26.65 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15.84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24.10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1.70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02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Somali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4.07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41.92</a:t>
                      </a:r>
                      <a:r>
                        <a:rPr lang="en-US" sz="2400" b="1" dirty="0">
                          <a:effectLst/>
                        </a:rPr>
                        <a:t> </a:t>
                      </a:r>
                      <a:endParaRPr lang="en-GB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53.77</a:t>
                      </a:r>
                      <a:r>
                        <a:rPr lang="en-US" sz="2400" b="1" dirty="0">
                          <a:effectLst/>
                        </a:rPr>
                        <a:t> </a:t>
                      </a:r>
                      <a:endParaRPr lang="en-GB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4.65 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02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S. Omo and B. Maji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50.45 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27.04 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53.92 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0.00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136" marR="2213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86398" y="1219200"/>
            <a:ext cx="3607993" cy="5216201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3600" dirty="0"/>
              <a:t>Importance of species varies by region</a:t>
            </a:r>
          </a:p>
        </p:txBody>
      </p:sp>
      <p:pic>
        <p:nvPicPr>
          <p:cNvPr id="6" name="Picture 5" descr="https://ilri-comms.wikispaces.com/file/view/ILRI_CGIAR_logo.png/590711432/ILRI_CGIAR_logo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6435401"/>
            <a:ext cx="514350" cy="3429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2685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04" y="152400"/>
            <a:ext cx="9085296" cy="354806"/>
          </a:xfrm>
        </p:spPr>
        <p:txBody>
          <a:bodyPr/>
          <a:lstStyle/>
          <a:p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Proportion of households who own livestock by species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73884856"/>
              </p:ext>
            </p:extLst>
          </p:nvPr>
        </p:nvGraphicFramePr>
        <p:xfrm>
          <a:off x="57149" y="1227117"/>
          <a:ext cx="9010651" cy="50433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22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0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5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17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0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927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Region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543">
                <a:tc>
                  <a:txBody>
                    <a:bodyPr/>
                    <a:lstStyle/>
                    <a:p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cattle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sheep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goat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camel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3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Afar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65.65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67.69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91.84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44.22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07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Borana 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98.41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52.65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82.80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20.63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5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Somali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40.70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80.86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95.42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34.50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83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S. Omo &amp; B. Maji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98.81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46.43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</a:rPr>
                        <a:t>81.35</a:t>
                      </a:r>
                      <a:endParaRPr lang="en-GB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93" marR="23793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5" name="Picture 4" descr="https://ilri-comms.wikispaces.com/file/view/ILRI_CGIAR_logo.png/590711432/ILRI_CGIAR_logo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6350159"/>
            <a:ext cx="481693" cy="400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1635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7150" y="2514600"/>
            <a:ext cx="9029700" cy="2343150"/>
          </a:xfrm>
        </p:spPr>
        <p:txBody>
          <a:bodyPr/>
          <a:lstStyle/>
          <a:p>
            <a:r>
              <a:rPr lang="en-GB" sz="4400" dirty="0">
                <a:solidFill>
                  <a:schemeClr val="tx1"/>
                </a:solidFill>
              </a:rPr>
              <a:t>Household Cash Income  </a:t>
            </a:r>
          </a:p>
        </p:txBody>
      </p:sp>
    </p:spTree>
    <p:extLst>
      <p:ext uri="{BB962C8B-B14F-4D97-AF65-F5344CB8AC3E}">
        <p14:creationId xmlns:p14="http://schemas.microsoft.com/office/powerpoint/2010/main" val="3130330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3E379-115C-49CD-A22A-7D9B2EEBA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sz="4400" dirty="0"/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E9A5F-22D7-4396-B8CF-1FA8E0BCEE1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200" y="1160106"/>
            <a:ext cx="8991600" cy="5164494"/>
          </a:xfrm>
        </p:spPr>
        <p:txBody>
          <a:bodyPr/>
          <a:lstStyle/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3600" dirty="0"/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3600" dirty="0"/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To Show that context specific interventions may be need for sustainable and resilient development of the pastoral and agro-pastoral areas </a:t>
            </a:r>
          </a:p>
        </p:txBody>
      </p:sp>
    </p:spTree>
    <p:extLst>
      <p:ext uri="{BB962C8B-B14F-4D97-AF65-F5344CB8AC3E}">
        <p14:creationId xmlns:p14="http://schemas.microsoft.com/office/powerpoint/2010/main" val="279952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37322"/>
            <a:ext cx="9086850" cy="685800"/>
          </a:xfrm>
        </p:spPr>
        <p:txBody>
          <a:bodyPr/>
          <a:lstStyle/>
          <a:p>
            <a:r>
              <a:rPr lang="en-GB" sz="4000" dirty="0">
                <a:solidFill>
                  <a:schemeClr val="bg1"/>
                </a:solidFill>
              </a:rPr>
              <a:t>Average household cash income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40345443"/>
              </p:ext>
            </p:extLst>
          </p:nvPr>
        </p:nvGraphicFramePr>
        <p:xfrm>
          <a:off x="8164" y="1295401"/>
          <a:ext cx="4906736" cy="48462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44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47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92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134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Region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Pastoral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Agro-pastoral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Total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9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Mean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Mean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Mean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6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Afar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28,432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17,950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24,474</a:t>
                      </a:r>
                      <a:endParaRPr lang="en-GB" sz="1800" b="1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6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Oromia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30,962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22,779</a:t>
                      </a:r>
                      <a:endParaRPr lang="en-GB" sz="18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24,360</a:t>
                      </a:r>
                      <a:endParaRPr lang="en-GB" sz="18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6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Somali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25,464</a:t>
                      </a:r>
                      <a:endParaRPr lang="en-GB" sz="18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17,616</a:t>
                      </a:r>
                      <a:endParaRPr lang="en-GB" sz="18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23,180</a:t>
                      </a:r>
                      <a:endParaRPr lang="en-GB" sz="18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6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SNNP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25,896</a:t>
                      </a:r>
                      <a:endParaRPr lang="en-GB" sz="18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25,611</a:t>
                      </a:r>
                      <a:endParaRPr lang="en-GB" sz="18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25,695</a:t>
                      </a:r>
                      <a:endParaRPr lang="en-GB" sz="18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497" marR="26497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972050" y="1295400"/>
            <a:ext cx="4163786" cy="5105403"/>
          </a:xfrm>
        </p:spPr>
        <p:txBody>
          <a:bodyPr/>
          <a:lstStyle/>
          <a:p>
            <a:r>
              <a:rPr lang="en-GB" dirty="0"/>
              <a:t>No significant difference in average household cash income across regions</a:t>
            </a:r>
          </a:p>
          <a:p>
            <a:endParaRPr lang="en-GB" dirty="0"/>
          </a:p>
          <a:p>
            <a:r>
              <a:rPr lang="en-GB" dirty="0"/>
              <a:t>Wide cash income difference across households</a:t>
            </a:r>
          </a:p>
          <a:p>
            <a:endParaRPr lang="en-GB" dirty="0"/>
          </a:p>
          <a:p>
            <a:r>
              <a:rPr lang="en-GB" dirty="0"/>
              <a:t>Cash income higher in pastoral areas only in Somali.  </a:t>
            </a:r>
          </a:p>
        </p:txBody>
      </p:sp>
      <p:pic>
        <p:nvPicPr>
          <p:cNvPr id="5" name="Picture 4" descr="https://ilri-comms.wikispaces.com/file/view/ILRI_CGIAR_logo.png/590711432/ILRI_CGIAR_logo.png">
            <a:extLst>
              <a:ext uri="{FF2B5EF4-FFF2-40B4-BE49-F238E27FC236}">
                <a16:creationId xmlns:a16="http://schemas.microsoft.com/office/drawing/2014/main" id="{300002EA-9A4E-4081-B224-D216E87CD50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6350159"/>
            <a:ext cx="481693" cy="400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9609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469106"/>
          </a:xfrm>
        </p:spPr>
        <p:txBody>
          <a:bodyPr/>
          <a:lstStyle/>
          <a:p>
            <a:r>
              <a:rPr lang="en-GB" sz="3600" dirty="0">
                <a:solidFill>
                  <a:schemeClr val="bg1"/>
                </a:solidFill>
              </a:rPr>
              <a:t>Average cash income structure of households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80352369"/>
              </p:ext>
            </p:extLst>
          </p:nvPr>
        </p:nvGraphicFramePr>
        <p:xfrm>
          <a:off x="52873" y="1149781"/>
          <a:ext cx="5943597" cy="5283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79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7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73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9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79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78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2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0839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Region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125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Livestock sales </a:t>
                      </a:r>
                    </a:p>
                  </a:txBody>
                  <a:tcPr marL="23464" marR="234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Livestock products and services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Other on-farm activities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wage employment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Business activities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Other income sources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98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Afar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18,672 </a:t>
                      </a:r>
                      <a:endParaRPr lang="en-GB" sz="18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966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1,267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887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464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2,217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3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Borana </a:t>
                      </a: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16,306 </a:t>
                      </a:r>
                      <a:endParaRPr lang="en-GB" sz="18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959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3,573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1,276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1,236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1,009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3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Somali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14,436 </a:t>
                      </a:r>
                      <a:endParaRPr lang="en-GB" sz="18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1,020</a:t>
                      </a: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186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453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4,122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2,961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82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Omo and B. Maji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16,253 </a:t>
                      </a:r>
                      <a:endParaRPr lang="en-GB" sz="18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2,287 </a:t>
                      </a:r>
                      <a:endParaRPr lang="en-GB" sz="18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</a:rPr>
                        <a:t>4,181 </a:t>
                      </a:r>
                      <a:endParaRPr lang="en-GB" sz="18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305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260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2,408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464" marR="23464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019800" y="1219199"/>
            <a:ext cx="3048000" cy="5111305"/>
          </a:xfrm>
        </p:spPr>
        <p:txBody>
          <a:bodyPr/>
          <a:lstStyle/>
          <a:p>
            <a:endParaRPr lang="en-GB" sz="2100" dirty="0"/>
          </a:p>
          <a:p>
            <a:r>
              <a:rPr lang="en-GB" sz="2100" dirty="0"/>
              <a:t>Cash income from the sale of livestock most important source</a:t>
            </a:r>
          </a:p>
          <a:p>
            <a:endParaRPr lang="en-GB" sz="675" dirty="0"/>
          </a:p>
          <a:p>
            <a:endParaRPr lang="en-GB" sz="675" dirty="0"/>
          </a:p>
          <a:p>
            <a:endParaRPr lang="en-GB" sz="675" dirty="0"/>
          </a:p>
          <a:p>
            <a:endParaRPr lang="en-GB" sz="675" dirty="0"/>
          </a:p>
          <a:p>
            <a:endParaRPr lang="en-GB" sz="675" dirty="0"/>
          </a:p>
          <a:p>
            <a:endParaRPr lang="en-GB" sz="675" dirty="0"/>
          </a:p>
          <a:p>
            <a:r>
              <a:rPr lang="en-GB" sz="2100" dirty="0"/>
              <a:t>Other important sources of cash income vary from region to region </a:t>
            </a:r>
          </a:p>
        </p:txBody>
      </p:sp>
      <p:pic>
        <p:nvPicPr>
          <p:cNvPr id="5" name="Picture 4" descr="https://ilri-comms.wikispaces.com/file/view/ILRI_CGIAR_logo.png/590711432/ILRI_CGIAR_logo.png">
            <a:extLst>
              <a:ext uri="{FF2B5EF4-FFF2-40B4-BE49-F238E27FC236}">
                <a16:creationId xmlns:a16="http://schemas.microsoft.com/office/drawing/2014/main" id="{1631D153-00EE-4A33-B05A-40E1A538172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6350159"/>
            <a:ext cx="481693" cy="400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53078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10677-E0D1-470B-BB80-A51A4C422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47" y="0"/>
            <a:ext cx="9038253" cy="10969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Contribution to Income of the different sources (%)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E076916-78B3-4A63-A0C9-121828354AA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83700813"/>
              </p:ext>
            </p:extLst>
          </p:nvPr>
        </p:nvGraphicFramePr>
        <p:xfrm>
          <a:off x="29546" y="1219200"/>
          <a:ext cx="9038252" cy="4952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0500">
                  <a:extLst>
                    <a:ext uri="{9D8B030D-6E8A-4147-A177-3AD203B41FA5}">
                      <a16:colId xmlns:a16="http://schemas.microsoft.com/office/drawing/2014/main" val="3403855226"/>
                    </a:ext>
                  </a:extLst>
                </a:gridCol>
                <a:gridCol w="1345570">
                  <a:extLst>
                    <a:ext uri="{9D8B030D-6E8A-4147-A177-3AD203B41FA5}">
                      <a16:colId xmlns:a16="http://schemas.microsoft.com/office/drawing/2014/main" val="1218664803"/>
                    </a:ext>
                  </a:extLst>
                </a:gridCol>
                <a:gridCol w="1349184">
                  <a:extLst>
                    <a:ext uri="{9D8B030D-6E8A-4147-A177-3AD203B41FA5}">
                      <a16:colId xmlns:a16="http://schemas.microsoft.com/office/drawing/2014/main" val="1328628035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7377627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26874177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757563898"/>
                    </a:ext>
                  </a:extLst>
                </a:gridCol>
                <a:gridCol w="1066798">
                  <a:extLst>
                    <a:ext uri="{9D8B030D-6E8A-4147-A177-3AD203B41FA5}">
                      <a16:colId xmlns:a16="http://schemas.microsoft.com/office/drawing/2014/main" val="2535600858"/>
                    </a:ext>
                  </a:extLst>
                </a:gridCol>
              </a:tblGrid>
              <a:tr h="1349933">
                <a:tc>
                  <a:txBody>
                    <a:bodyPr/>
                    <a:lstStyle/>
                    <a:p>
                      <a:endParaRPr lang="en-GB" sz="2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Livestock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Livestock products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Other on-farm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wages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business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other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extLst>
                  <a:ext uri="{0D108BD9-81ED-4DB2-BD59-A6C34878D82A}">
                    <a16:rowId xmlns:a16="http://schemas.microsoft.com/office/drawing/2014/main" val="1419216197"/>
                  </a:ext>
                </a:extLst>
              </a:tr>
              <a:tr h="789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Afar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76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4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5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4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2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9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extLst>
                  <a:ext uri="{0D108BD9-81ED-4DB2-BD59-A6C34878D82A}">
                    <a16:rowId xmlns:a16="http://schemas.microsoft.com/office/drawing/2014/main" val="1954131287"/>
                  </a:ext>
                </a:extLst>
              </a:tr>
              <a:tr h="10124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Borana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67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4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15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5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5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4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extLst>
                  <a:ext uri="{0D108BD9-81ED-4DB2-BD59-A6C34878D82A}">
                    <a16:rowId xmlns:a16="http://schemas.microsoft.com/office/drawing/2014/main" val="2316364024"/>
                  </a:ext>
                </a:extLst>
              </a:tr>
              <a:tr h="10124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Somali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62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4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0.8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2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18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13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extLst>
                  <a:ext uri="{0D108BD9-81ED-4DB2-BD59-A6C34878D82A}">
                    <a16:rowId xmlns:a16="http://schemas.microsoft.com/office/drawing/2014/main" val="224669046"/>
                  </a:ext>
                </a:extLst>
              </a:tr>
              <a:tr h="789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S. Omo &amp; B. Maji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63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9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16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9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/>
                </a:tc>
                <a:extLst>
                  <a:ext uri="{0D108BD9-81ED-4DB2-BD59-A6C34878D82A}">
                    <a16:rowId xmlns:a16="http://schemas.microsoft.com/office/drawing/2014/main" val="271717814"/>
                  </a:ext>
                </a:extLst>
              </a:tr>
            </a:tbl>
          </a:graphicData>
        </a:graphic>
      </p:graphicFrame>
      <p:pic>
        <p:nvPicPr>
          <p:cNvPr id="6" name="Picture 5" descr="https://ilri-comms.wikispaces.com/file/view/ILRI_CGIAR_logo.png/590711432/ILRI_CGIAR_logo.png">
            <a:extLst>
              <a:ext uri="{FF2B5EF4-FFF2-40B4-BE49-F238E27FC236}">
                <a16:creationId xmlns:a16="http://schemas.microsoft.com/office/drawing/2014/main" id="{26C53AA5-E260-442D-ABFB-934A5889682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6350159"/>
            <a:ext cx="481693" cy="400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18969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199" cy="774451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Cash income from livestock sales by livelihoods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90532231"/>
              </p:ext>
            </p:extLst>
          </p:nvPr>
        </p:nvGraphicFramePr>
        <p:xfrm>
          <a:off x="0" y="1447800"/>
          <a:ext cx="5181600" cy="4953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88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3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63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988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Region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Pastoral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Agro-Pastoral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51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Mean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Mean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66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Afar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23,363.66 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10,936.31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1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Borana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28,236.30 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13,450.05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21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Somali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15,951.44 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10,746.10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66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S. Omo &amp; B. Maji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19,119.19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15,061.59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122" marR="2412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181600" y="1524000"/>
            <a:ext cx="3962400" cy="4876800"/>
          </a:xfrm>
        </p:spPr>
        <p:txBody>
          <a:bodyPr/>
          <a:lstStyle/>
          <a:p>
            <a:r>
              <a:rPr lang="en-GB" dirty="0"/>
              <a:t>Cash income from livestock sales numerically much higher in pastoral than agro-pastoral areas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However, difference is statistically significant only in Borana, S. Omo &amp; B. Maji</a:t>
            </a:r>
          </a:p>
        </p:txBody>
      </p:sp>
      <p:pic>
        <p:nvPicPr>
          <p:cNvPr id="6" name="Picture 5" descr="https://ilri-comms.wikispaces.com/file/view/ILRI_CGIAR_logo.png/590711432/ILRI_CGIAR_logo.png">
            <a:extLst>
              <a:ext uri="{FF2B5EF4-FFF2-40B4-BE49-F238E27FC236}">
                <a16:creationId xmlns:a16="http://schemas.microsoft.com/office/drawing/2014/main" id="{0C0682EC-8F63-4434-B88B-13504AD8826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7" y="6447065"/>
            <a:ext cx="481693" cy="400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26418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" y="76200"/>
            <a:ext cx="9086850" cy="469106"/>
          </a:xfrm>
        </p:spPr>
        <p:txBody>
          <a:bodyPr/>
          <a:lstStyle/>
          <a:p>
            <a:r>
              <a:rPr lang="en-GB" sz="3600" dirty="0">
                <a:solidFill>
                  <a:schemeClr val="bg1"/>
                </a:solidFill>
              </a:rPr>
              <a:t>Cash income of non-livestock  on-farm activities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32398793"/>
              </p:ext>
            </p:extLst>
          </p:nvPr>
        </p:nvGraphicFramePr>
        <p:xfrm>
          <a:off x="69979" y="1218882"/>
          <a:ext cx="4286251" cy="49533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7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43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43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0493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Region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Pastoral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Agro-Pastoral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88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Mean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Mean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Afar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538.81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2,467.88 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5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Borana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0.03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4,427.85 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5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Somali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102.75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391.70 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9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S. Omo &amp; B. Maji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194.62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5,837.89 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4289" marR="2428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382667" y="1245319"/>
            <a:ext cx="4629150" cy="4926878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pPr algn="just"/>
            <a:r>
              <a:rPr lang="en-GB" dirty="0"/>
              <a:t>Cash income from non-livestock on-farm activities significantly higher in agropastoral than pastoral areas</a:t>
            </a:r>
          </a:p>
        </p:txBody>
      </p:sp>
      <p:pic>
        <p:nvPicPr>
          <p:cNvPr id="5" name="Picture 4" descr="https://ilri-comms.wikispaces.com/file/view/ILRI_CGIAR_logo.png/590711432/ILRI_CGIAR_logo.png">
            <a:extLst>
              <a:ext uri="{FF2B5EF4-FFF2-40B4-BE49-F238E27FC236}">
                <a16:creationId xmlns:a16="http://schemas.microsoft.com/office/drawing/2014/main" id="{A0C01231-DA2D-4428-8F0E-3C46932528F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6350159"/>
            <a:ext cx="481693" cy="400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27181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304800"/>
            <a:ext cx="9029700" cy="469106"/>
          </a:xfrm>
        </p:spPr>
        <p:txBody>
          <a:bodyPr/>
          <a:lstStyle/>
          <a:p>
            <a:r>
              <a:rPr lang="en-GB" sz="3200" b="1" dirty="0">
                <a:solidFill>
                  <a:schemeClr val="bg1"/>
                </a:solidFill>
              </a:rPr>
              <a:t>Cash income from business activities by livelihoods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00775164"/>
              </p:ext>
            </p:extLst>
          </p:nvPr>
        </p:nvGraphicFramePr>
        <p:xfrm>
          <a:off x="57150" y="1143000"/>
          <a:ext cx="4972051" cy="5105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1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5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5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6179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Region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Pastoral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Agro-Pastoral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723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Mean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Mean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58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Afar,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473.55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450.45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0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Borana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164.38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0070C0"/>
                          </a:solidFill>
                          <a:effectLst/>
                        </a:rPr>
                        <a:t>1,492.13</a:t>
                      </a:r>
                      <a:r>
                        <a:rPr lang="en-US" sz="2400" b="1" i="1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endParaRPr lang="en-GB" sz="2400" b="1" i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Somali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4,857.12  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0070C0"/>
                          </a:solidFill>
                          <a:effectLst/>
                        </a:rPr>
                        <a:t>2,332.77</a:t>
                      </a:r>
                      <a:r>
                        <a:rPr lang="en-US" sz="2400" b="1" i="1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endParaRPr lang="en-GB" sz="2400" b="1" i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58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S. Omo &amp; B. Maji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47.30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349.16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029200" y="1143000"/>
            <a:ext cx="4057649" cy="5105400"/>
          </a:xfrm>
        </p:spPr>
        <p:txBody>
          <a:bodyPr/>
          <a:lstStyle/>
          <a:p>
            <a:r>
              <a:rPr lang="en-GB" dirty="0"/>
              <a:t>Cash income from businesses statistically  higher in agro-pastoral areas in Borana, S. Omo &amp; B. Maji</a:t>
            </a:r>
          </a:p>
          <a:p>
            <a:endParaRPr lang="en-GB" dirty="0"/>
          </a:p>
          <a:p>
            <a:endParaRPr lang="en-GB" sz="800" dirty="0"/>
          </a:p>
          <a:p>
            <a:endParaRPr lang="en-GB" dirty="0"/>
          </a:p>
          <a:p>
            <a:r>
              <a:rPr lang="en-GB" dirty="0"/>
              <a:t>Cash income from businesses statistically higher in pastoral than agro-pastoral areas in Somali</a:t>
            </a:r>
          </a:p>
          <a:p>
            <a:endParaRPr lang="en-GB" dirty="0"/>
          </a:p>
        </p:txBody>
      </p:sp>
      <p:pic>
        <p:nvPicPr>
          <p:cNvPr id="5" name="Picture 4" descr="https://ilri-comms.wikispaces.com/file/view/ILRI_CGIAR_logo.png/590711432/ILRI_CGIAR_logo.png">
            <a:extLst>
              <a:ext uri="{FF2B5EF4-FFF2-40B4-BE49-F238E27FC236}">
                <a16:creationId xmlns:a16="http://schemas.microsoft.com/office/drawing/2014/main" id="{4CFFB195-8FB4-4830-A602-911AB6A9503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6350159"/>
            <a:ext cx="481693" cy="400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105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2514600"/>
            <a:ext cx="9086850" cy="2343150"/>
          </a:xfrm>
        </p:spPr>
        <p:txBody>
          <a:bodyPr/>
          <a:lstStyle/>
          <a:p>
            <a:r>
              <a:rPr lang="en-GB" sz="3300" dirty="0">
                <a:solidFill>
                  <a:schemeClr val="tx1"/>
                </a:solidFill>
              </a:rPr>
              <a:t>Livestock Market Participation and Access to Market  </a:t>
            </a:r>
          </a:p>
        </p:txBody>
      </p:sp>
    </p:spTree>
    <p:extLst>
      <p:ext uri="{BB962C8B-B14F-4D97-AF65-F5344CB8AC3E}">
        <p14:creationId xmlns:p14="http://schemas.microsoft.com/office/powerpoint/2010/main" val="2124989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Proportion of households who sold livestock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257798" y="1295400"/>
            <a:ext cx="3886201" cy="5029200"/>
          </a:xfrm>
        </p:spPr>
        <p:txBody>
          <a:bodyPr/>
          <a:lstStyle/>
          <a:p>
            <a:r>
              <a:rPr lang="en-GB" dirty="0"/>
              <a:t>Highest market participation in goats in all  regions </a:t>
            </a:r>
          </a:p>
          <a:p>
            <a:endParaRPr lang="en-GB" dirty="0"/>
          </a:p>
          <a:p>
            <a:r>
              <a:rPr lang="en-GB" dirty="0"/>
              <a:t>Higher proportion of households in Borana, S. Omo and B. Maji sold cattle than other study areas</a:t>
            </a:r>
          </a:p>
          <a:p>
            <a:endParaRPr lang="en-GB" dirty="0"/>
          </a:p>
          <a:p>
            <a:r>
              <a:rPr lang="en-GB" dirty="0"/>
              <a:t>Higher proportion of households in Afar and Somali sold sheep than other areas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56204304"/>
              </p:ext>
            </p:extLst>
          </p:nvPr>
        </p:nvGraphicFramePr>
        <p:xfrm>
          <a:off x="0" y="1219200"/>
          <a:ext cx="5257797" cy="5105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2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2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95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06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5090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Region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09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cattle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sheep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goat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camel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0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Afar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38.78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49.32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91.84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15.99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0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Borana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64.81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26.19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82.80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4.23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0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Somali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11.05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52.83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95.42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12.13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0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S. Omo &amp; B. Maji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84.92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30.56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81.35</a:t>
                      </a:r>
                      <a:endParaRPr lang="en-GB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345" marR="2534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0823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8" y="0"/>
            <a:ext cx="9144000" cy="994172"/>
          </a:xfrm>
        </p:spPr>
        <p:txBody>
          <a:bodyPr/>
          <a:lstStyle/>
          <a:p>
            <a:r>
              <a:rPr lang="en-GB" sz="2400" b="1" dirty="0">
                <a:solidFill>
                  <a:schemeClr val="bg1"/>
                </a:solidFill>
              </a:rPr>
              <a:t>Proportion who sold livestock by drought and normal years (%)</a:t>
            </a:r>
            <a:br>
              <a:rPr lang="en-GB" sz="2400" b="1" dirty="0">
                <a:solidFill>
                  <a:schemeClr val="bg1"/>
                </a:solidFill>
              </a:rPr>
            </a:br>
            <a:endParaRPr lang="en-GB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59445366"/>
              </p:ext>
            </p:extLst>
          </p:nvPr>
        </p:nvGraphicFramePr>
        <p:xfrm>
          <a:off x="32657" y="1143000"/>
          <a:ext cx="6191252" cy="5105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4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89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76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76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55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61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27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29343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Region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Total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93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Cattle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Sheep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Goats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Camel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93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Drought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Normal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Drought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Normal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Drought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Normal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Drought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Normal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93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Afar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39.8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25.3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49.7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36.9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82.0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52.6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16.3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9.6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93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Borana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74.3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50.0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36.5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28.0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59.7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45.1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93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Somali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12.7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8.6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49.9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60.9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58.5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73.6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13.2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7.3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93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S. Omo &amp; B. Maji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83.7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71.4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34.9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31.8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76.2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70.2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10" marR="2391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172199" y="1175657"/>
            <a:ext cx="2950573" cy="5072744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Overall pattern is that higher proportion of households sell livestock in drought than in normal years</a:t>
            </a:r>
          </a:p>
          <a:p>
            <a:endParaRPr lang="en-GB" dirty="0"/>
          </a:p>
        </p:txBody>
      </p:sp>
      <p:pic>
        <p:nvPicPr>
          <p:cNvPr id="5" name="Picture 4" descr="https://ilri-comms.wikispaces.com/file/view/ILRI_CGIAR_logo.png/590711432/ILRI_CGIAR_logo.png">
            <a:extLst>
              <a:ext uri="{FF2B5EF4-FFF2-40B4-BE49-F238E27FC236}">
                <a16:creationId xmlns:a16="http://schemas.microsoft.com/office/drawing/2014/main" id="{481547DB-15F5-4B6E-954D-B9ACB65E37E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6350159"/>
            <a:ext cx="481693" cy="400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09056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6" y="152400"/>
            <a:ext cx="9144000" cy="994172"/>
          </a:xfrm>
        </p:spPr>
        <p:txBody>
          <a:bodyPr/>
          <a:lstStyle/>
          <a:p>
            <a:r>
              <a:rPr lang="en-GB" sz="2700" dirty="0">
                <a:solidFill>
                  <a:schemeClr val="bg1"/>
                </a:solidFill>
              </a:rPr>
              <a:t>Average market distance (walking time) from homestead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19316149"/>
              </p:ext>
            </p:extLst>
          </p:nvPr>
        </p:nvGraphicFramePr>
        <p:xfrm>
          <a:off x="68036" y="1146572"/>
          <a:ext cx="5436441" cy="5217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1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6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0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40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4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40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40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404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404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217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adjacent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less than 1 hour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1 - 3 hours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3 - 5 hours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5 - 8 hours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  day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  days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&gt;2 days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3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Afar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6.67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29.9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26.2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13.1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7.0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10.0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7.6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Borana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6.8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38.3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21.2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13.2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7.5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10.4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2.1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63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Somali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33.7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19.9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15.6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5.9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4.5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5.0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15.0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5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SNNP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0.4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22.0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28.9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24.4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12.9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7.0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4.5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0.00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63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Total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.06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16.2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30.3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21.4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11.3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6.5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7.9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6.2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699" marR="2669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562599" y="1146572"/>
            <a:ext cx="3591315" cy="5217762"/>
          </a:xfrm>
        </p:spPr>
        <p:txBody>
          <a:bodyPr/>
          <a:lstStyle/>
          <a:p>
            <a:r>
              <a:rPr lang="en-GB" sz="1800" dirty="0"/>
              <a:t>Market access a challenge </a:t>
            </a:r>
          </a:p>
          <a:p>
            <a:pPr lvl="1"/>
            <a:r>
              <a:rPr lang="en-GB" sz="1800" dirty="0"/>
              <a:t>About a quarter in Afar and Somali travel for more than 1 day</a:t>
            </a:r>
          </a:p>
          <a:p>
            <a:pPr lvl="1"/>
            <a:endParaRPr lang="en-GB" sz="300" dirty="0"/>
          </a:p>
          <a:p>
            <a:pPr lvl="1"/>
            <a:r>
              <a:rPr lang="en-GB" sz="1800" dirty="0"/>
              <a:t>About one-fifth in </a:t>
            </a:r>
            <a:r>
              <a:rPr lang="en-GB" sz="1800" dirty="0" err="1"/>
              <a:t>Borana</a:t>
            </a:r>
            <a:r>
              <a:rPr lang="en-GB" sz="1800" dirty="0"/>
              <a:t> travel for more than 1 day</a:t>
            </a:r>
          </a:p>
          <a:p>
            <a:pPr lvl="1"/>
            <a:endParaRPr lang="en-GB" sz="300" dirty="0"/>
          </a:p>
          <a:p>
            <a:pPr lvl="1"/>
            <a:r>
              <a:rPr lang="en-GB" sz="1800" dirty="0"/>
              <a:t>About 10% in S. Omo &amp; B. Maji travel for more than a day</a:t>
            </a:r>
          </a:p>
          <a:p>
            <a:endParaRPr lang="en-GB" sz="600" dirty="0"/>
          </a:p>
          <a:p>
            <a:endParaRPr lang="en-GB" sz="800" dirty="0"/>
          </a:p>
          <a:p>
            <a:r>
              <a:rPr lang="en-GB" sz="1800" dirty="0"/>
              <a:t>Overall about one-fifth travel for more than a day </a:t>
            </a:r>
          </a:p>
          <a:p>
            <a:endParaRPr lang="en-GB" sz="600" dirty="0"/>
          </a:p>
          <a:p>
            <a:endParaRPr lang="en-GB" sz="800" dirty="0"/>
          </a:p>
          <a:p>
            <a:r>
              <a:rPr lang="en-GB" sz="1800" dirty="0"/>
              <a:t>Market access more of challenge in pastoral than in agro-pastoral areas in Afar, Borana, S. Omo &amp; B. Maji</a:t>
            </a:r>
          </a:p>
        </p:txBody>
      </p:sp>
    </p:spTree>
    <p:extLst>
      <p:ext uri="{BB962C8B-B14F-4D97-AF65-F5344CB8AC3E}">
        <p14:creationId xmlns:p14="http://schemas.microsoft.com/office/powerpoint/2010/main" val="1511889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E9B06-A0A1-443B-BF6E-9D51C7E14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sz="4000" dirty="0"/>
              <a:t>Presentation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82757-5801-4ABD-82CD-30CFE306462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2400" y="1219200"/>
            <a:ext cx="8915400" cy="5105400"/>
          </a:xfrm>
        </p:spPr>
        <p:txBody>
          <a:bodyPr/>
          <a:lstStyle/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600" dirty="0"/>
              <a:t>Some figures worth noting</a:t>
            </a:r>
          </a:p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600" dirty="0"/>
              <a:t>Livestock ownership</a:t>
            </a:r>
          </a:p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600" dirty="0"/>
              <a:t>Household cash income</a:t>
            </a:r>
          </a:p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600" dirty="0"/>
              <a:t>Livestock market participation and market access</a:t>
            </a:r>
          </a:p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600" dirty="0"/>
              <a:t>Causes of livestock deaths </a:t>
            </a:r>
          </a:p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600" dirty="0"/>
              <a:t>Food security</a:t>
            </a:r>
          </a:p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571500" indent="-5715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600" dirty="0"/>
              <a:t>Key conclusions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67187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1000" y="2209800"/>
            <a:ext cx="8382000" cy="3124200"/>
          </a:xfrm>
        </p:spPr>
        <p:txBody>
          <a:bodyPr/>
          <a:lstStyle/>
          <a:p>
            <a:r>
              <a:rPr lang="en-GB" sz="4400" dirty="0">
                <a:solidFill>
                  <a:schemeClr val="tx1"/>
                </a:solidFill>
              </a:rPr>
              <a:t>Causes of livestock Deaths </a:t>
            </a:r>
          </a:p>
        </p:txBody>
      </p:sp>
    </p:spTree>
    <p:extLst>
      <p:ext uri="{BB962C8B-B14F-4D97-AF65-F5344CB8AC3E}">
        <p14:creationId xmlns:p14="http://schemas.microsoft.com/office/powerpoint/2010/main" val="11804495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AC77DFD-0944-431B-AA73-1C9BDC1BE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sz="4000" dirty="0"/>
              <a:t>Death reasons in cattle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75302FE-5EFA-4EDA-A876-7BD26621462B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841832687"/>
              </p:ext>
            </p:extLst>
          </p:nvPr>
        </p:nvGraphicFramePr>
        <p:xfrm>
          <a:off x="457200" y="16764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62512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37308-1624-48EA-BB82-35B6289BF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sz="4000" dirty="0"/>
              <a:t>Reasons of death in sheep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30AD33B-12BB-4D63-9D7C-A3033AB9C249}"/>
              </a:ext>
            </a:extLst>
          </p:cNvPr>
          <p:cNvGraphicFramePr>
            <a:graphicFrameLocks noGrp="1"/>
          </p:cNvGraphicFramePr>
          <p:nvPr>
            <p:ph sz="quarter" idx="10"/>
          </p:nvPr>
        </p:nvGraphicFramePr>
        <p:xfrm>
          <a:off x="457200" y="16764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23148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24A6D-AE28-4929-BC0E-FD91DA17E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067800" cy="1143000"/>
          </a:xfrm>
        </p:spPr>
        <p:txBody>
          <a:bodyPr/>
          <a:lstStyle/>
          <a:p>
            <a:r>
              <a:rPr lang="en-GB" sz="4000" dirty="0"/>
              <a:t>Reasons of deaths in goats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34A4DB2-F2E6-4945-8420-84D373D2A93E}"/>
              </a:ext>
            </a:extLst>
          </p:cNvPr>
          <p:cNvGraphicFramePr>
            <a:graphicFrameLocks noGrp="1"/>
          </p:cNvGraphicFramePr>
          <p:nvPr>
            <p:ph sz="quarter" idx="10"/>
          </p:nvPr>
        </p:nvGraphicFramePr>
        <p:xfrm>
          <a:off x="457200" y="16764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548294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3CCF6-29DB-4970-9021-CA30AE843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sz="4000" dirty="0"/>
              <a:t>Causes of deaths in equines and camels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A7B8FFC-4074-4C10-8587-DB16F8ABA3A9}"/>
              </a:ext>
            </a:extLst>
          </p:cNvPr>
          <p:cNvGraphicFramePr>
            <a:graphicFrameLocks noGrp="1"/>
          </p:cNvGraphicFramePr>
          <p:nvPr>
            <p:ph sz="quarter" idx="10"/>
          </p:nvPr>
        </p:nvGraphicFramePr>
        <p:xfrm>
          <a:off x="457200" y="16764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93547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A6AF8B-689A-40BB-90D5-EAD592D65B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0" y="2209800"/>
            <a:ext cx="8458200" cy="3124200"/>
          </a:xfrm>
        </p:spPr>
        <p:txBody>
          <a:bodyPr/>
          <a:lstStyle/>
          <a:p>
            <a:r>
              <a:rPr lang="en-GB" sz="4400" dirty="0">
                <a:solidFill>
                  <a:schemeClr val="tx1"/>
                </a:solidFill>
              </a:rPr>
              <a:t>Food Security </a:t>
            </a:r>
          </a:p>
          <a:p>
            <a:r>
              <a:rPr lang="en-GB" sz="4400" dirty="0">
                <a:solidFill>
                  <a:schemeClr val="tx1"/>
                </a:solidFill>
              </a:rPr>
              <a:t>(Based on the DRSLP-II and DRSLP-Afar Data)  </a:t>
            </a:r>
          </a:p>
        </p:txBody>
      </p:sp>
    </p:spTree>
    <p:extLst>
      <p:ext uri="{BB962C8B-B14F-4D97-AF65-F5344CB8AC3E}">
        <p14:creationId xmlns:p14="http://schemas.microsoft.com/office/powerpoint/2010/main" val="20099817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EE199A-195E-4855-B8D8-C4734A36F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dirty="0"/>
              <a:t>Methodology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69693-14DC-485D-99D7-3BB92FC5112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200" y="1143000"/>
            <a:ext cx="8991600" cy="54102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Based on the </a:t>
            </a:r>
            <a:r>
              <a:rPr lang="en-GB" sz="2400" dirty="0">
                <a:solidFill>
                  <a:srgbClr val="C00000"/>
                </a:solidFill>
              </a:rPr>
              <a:t>Household Food Insecurity Access Scale (HFIAS) </a:t>
            </a:r>
            <a:r>
              <a:rPr lang="en-GB" sz="2400" dirty="0"/>
              <a:t>methodology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Household food Insecurity Access-Related conditions</a:t>
            </a:r>
          </a:p>
          <a:p>
            <a:pPr marL="1014413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500" dirty="0"/>
              <a:t>Specific and disaggregated information about the perceptions of surveyed households</a:t>
            </a:r>
          </a:p>
          <a:p>
            <a:pPr marL="1014413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Household food insecurity access-related domains</a:t>
            </a:r>
          </a:p>
          <a:p>
            <a:pPr marL="1014413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500" dirty="0"/>
              <a:t>Summary information on the prevalence of households experiencing one or more behaviours</a:t>
            </a:r>
          </a:p>
          <a:p>
            <a:pPr marL="1014413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Household food insecurity access scale score</a:t>
            </a:r>
          </a:p>
          <a:p>
            <a:pPr marL="1014413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Continuous measure of the degree of food insecurity in the household 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Household food insecurity access prevalence</a:t>
            </a:r>
          </a:p>
          <a:p>
            <a:pPr marL="1014413" lvl="1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Categorical indicator of food insecurity status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8883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BD8DA-B197-4391-96C2-B20066EFE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dirty="0"/>
              <a:t>Food insecurity months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8D091-97DA-4B38-80EC-1F558F97F1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200" y="1143000"/>
            <a:ext cx="8991600" cy="51054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Least food insecurity months</a:t>
            </a:r>
            <a:r>
              <a:rPr lang="en-GB" sz="2400" dirty="0"/>
              <a:t>: August - November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Mild food security months: </a:t>
            </a:r>
            <a:r>
              <a:rPr lang="en-GB" sz="2400" dirty="0"/>
              <a:t>December – January and June- July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Sevier food insecurity months:  </a:t>
            </a:r>
            <a:r>
              <a:rPr lang="en-GB" sz="2400" dirty="0"/>
              <a:t>February - May</a:t>
            </a:r>
          </a:p>
        </p:txBody>
      </p:sp>
    </p:spTree>
    <p:extLst>
      <p:ext uri="{BB962C8B-B14F-4D97-AF65-F5344CB8AC3E}">
        <p14:creationId xmlns:p14="http://schemas.microsoft.com/office/powerpoint/2010/main" val="34560287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BF16D-A36B-45DC-B87C-A2869AD4E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dirty="0"/>
              <a:t>Categorization of food insecurity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63C4D-0E36-4AA9-AF14-511CCB74888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1143000"/>
            <a:ext cx="9067800" cy="518160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Food secure </a:t>
            </a:r>
            <a:r>
              <a:rPr lang="en-GB" dirty="0"/>
              <a:t>household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/>
              <a:t>experiences none of the food insecurity (access) conditions, or just experience worry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Mildly food insecure  </a:t>
            </a:r>
            <a:r>
              <a:rPr lang="en-GB" dirty="0"/>
              <a:t>household worries about not having enough food sometimes or often, and/or is unable to eat preferred food and/or eats some food considered undesirable, but does not cut back on quantity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Moderately food insecure </a:t>
            </a:r>
            <a:r>
              <a:rPr lang="en-GB" dirty="0"/>
              <a:t>household sacrifices quality more frequently, eats undesirable food, and/or starts to cut back on quantity by reducing meal size, number of meals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Severely food insecure </a:t>
            </a:r>
            <a:r>
              <a:rPr lang="en-GB" dirty="0"/>
              <a:t>household has graduated to cut back on meal size or number of meals often, and/or experiences conditions of running out of food, going to bed hungry, or going a whole day and night hungry</a:t>
            </a:r>
          </a:p>
        </p:txBody>
      </p:sp>
    </p:spTree>
    <p:extLst>
      <p:ext uri="{BB962C8B-B14F-4D97-AF65-F5344CB8AC3E}">
        <p14:creationId xmlns:p14="http://schemas.microsoft.com/office/powerpoint/2010/main" val="35634358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2FA1-092D-4C2E-A5E6-F9FC22A5F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sz="3600" dirty="0"/>
              <a:t>Food insecurity prevalence 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B5AC7BB-94B8-4E17-95F5-62ABD4606F3C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525972413"/>
              </p:ext>
            </p:extLst>
          </p:nvPr>
        </p:nvGraphicFramePr>
        <p:xfrm>
          <a:off x="0" y="1143001"/>
          <a:ext cx="9144000" cy="52092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4092366349"/>
                    </a:ext>
                  </a:extLst>
                </a:gridCol>
                <a:gridCol w="2058615">
                  <a:extLst>
                    <a:ext uri="{9D8B030D-6E8A-4147-A177-3AD203B41FA5}">
                      <a16:colId xmlns:a16="http://schemas.microsoft.com/office/drawing/2014/main" val="1197623014"/>
                    </a:ext>
                  </a:extLst>
                </a:gridCol>
                <a:gridCol w="1999599">
                  <a:extLst>
                    <a:ext uri="{9D8B030D-6E8A-4147-A177-3AD203B41FA5}">
                      <a16:colId xmlns:a16="http://schemas.microsoft.com/office/drawing/2014/main" val="3006139314"/>
                    </a:ext>
                  </a:extLst>
                </a:gridCol>
                <a:gridCol w="2037786">
                  <a:extLst>
                    <a:ext uri="{9D8B030D-6E8A-4147-A177-3AD203B41FA5}">
                      <a16:colId xmlns:a16="http://schemas.microsoft.com/office/drawing/2014/main" val="229376136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655421963"/>
                    </a:ext>
                  </a:extLst>
                </a:gridCol>
              </a:tblGrid>
              <a:tr h="10852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Food Secure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Mildly Food Insecure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Moderately Food Insecure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Severely Insecure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7098202"/>
                  </a:ext>
                </a:extLst>
              </a:tr>
              <a:tr h="648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Borana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28.1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4.1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32.2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35.6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8041488"/>
                  </a:ext>
                </a:extLst>
              </a:tr>
              <a:tr h="648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Guji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36.7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3.3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20.4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39.6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7335407"/>
                  </a:ext>
                </a:extLst>
              </a:tr>
              <a:tr h="7515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South Omo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34.4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6.7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24.4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34.4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8925319"/>
                  </a:ext>
                </a:extLst>
              </a:tr>
              <a:tr h="7515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Bench Maji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55.6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4.4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22.2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17.8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051569"/>
                  </a:ext>
                </a:extLst>
              </a:tr>
              <a:tr h="648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Kaffa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43.3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15.0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26.7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15.0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292342"/>
                  </a:ext>
                </a:extLst>
              </a:tr>
              <a:tr h="648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Total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38.2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4.9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25.3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31.6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54999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16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AAE31-046C-4D1B-A578-4A3BDBD67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838200"/>
          </a:xfrm>
        </p:spPr>
        <p:txBody>
          <a:bodyPr/>
          <a:lstStyle/>
          <a:p>
            <a:r>
              <a:rPr lang="en-GB" sz="3600" dirty="0"/>
              <a:t>Data 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5F5390-A020-4174-893A-CEDB0AEC6A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200" y="1143000"/>
            <a:ext cx="9067800" cy="5638800"/>
          </a:xfrm>
        </p:spPr>
        <p:txBody>
          <a:bodyPr/>
          <a:lstStyle/>
          <a:p>
            <a:r>
              <a:rPr lang="en-GB" sz="2400" dirty="0">
                <a:solidFill>
                  <a:srgbClr val="C00000"/>
                </a:solidFill>
              </a:rPr>
              <a:t>Total of 4830 households surveyed</a:t>
            </a:r>
          </a:p>
          <a:p>
            <a:r>
              <a:rPr lang="en-GB" sz="2400" dirty="0">
                <a:solidFill>
                  <a:srgbClr val="0070C0"/>
                </a:solidFill>
              </a:rPr>
              <a:t>Regional Pastoral Livelihoods Resilience Project (RPLRP)</a:t>
            </a:r>
          </a:p>
          <a:p>
            <a:pPr lvl="1"/>
            <a:r>
              <a:rPr lang="en-GB" sz="2000" dirty="0"/>
              <a:t>Afar region, Somali region, Borana, South Omo, Bench Maji </a:t>
            </a:r>
          </a:p>
          <a:p>
            <a:pPr lvl="1"/>
            <a:r>
              <a:rPr lang="en-GB" sz="2000" dirty="0"/>
              <a:t>Sample size: 1300</a:t>
            </a:r>
          </a:p>
          <a:p>
            <a:pPr lvl="1"/>
            <a:r>
              <a:rPr lang="en-GB" sz="2000" dirty="0"/>
              <a:t>Reference period: 2015/16 </a:t>
            </a:r>
          </a:p>
          <a:p>
            <a:r>
              <a:rPr lang="en-GB" sz="2400" dirty="0">
                <a:solidFill>
                  <a:srgbClr val="0070C0"/>
                </a:solidFill>
              </a:rPr>
              <a:t>Pastoral Community Development Project (PCDP</a:t>
            </a:r>
            <a:r>
              <a:rPr lang="en-GB" sz="2400" dirty="0"/>
              <a:t>)</a:t>
            </a:r>
          </a:p>
          <a:p>
            <a:pPr lvl="1"/>
            <a:r>
              <a:rPr lang="en-GB" sz="2000" dirty="0"/>
              <a:t>Afar region, Somali region, Borana, </a:t>
            </a:r>
            <a:r>
              <a:rPr lang="en-GB" sz="2000" dirty="0" err="1"/>
              <a:t>Guji</a:t>
            </a:r>
            <a:r>
              <a:rPr lang="en-GB" sz="2000" dirty="0"/>
              <a:t>, Bale, West </a:t>
            </a:r>
            <a:r>
              <a:rPr lang="en-GB" sz="2000" dirty="0" err="1"/>
              <a:t>Hararghe</a:t>
            </a:r>
            <a:r>
              <a:rPr lang="en-GB" sz="2000" dirty="0"/>
              <a:t>, South Omo, Bench Maji, Kaffa</a:t>
            </a:r>
          </a:p>
          <a:p>
            <a:pPr lvl="1"/>
            <a:r>
              <a:rPr lang="en-GB" sz="2000" dirty="0"/>
              <a:t>Sample size: 2300, reference period: 2014/15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Drought Resistance and Sustainable Livelihoods Project II (DRSLP II</a:t>
            </a:r>
            <a:r>
              <a:rPr lang="en-GB" sz="2400" dirty="0"/>
              <a:t>)</a:t>
            </a:r>
          </a:p>
          <a:p>
            <a:pPr lvl="1"/>
            <a:r>
              <a:rPr lang="en-GB" sz="2000" dirty="0"/>
              <a:t>Borana, </a:t>
            </a:r>
            <a:r>
              <a:rPr lang="en-GB" sz="2000" dirty="0" err="1"/>
              <a:t>Guji</a:t>
            </a:r>
            <a:r>
              <a:rPr lang="en-GB" sz="2000" dirty="0"/>
              <a:t>, South Omo, Bench Maji, Kaffa  </a:t>
            </a:r>
          </a:p>
          <a:p>
            <a:pPr lvl="1"/>
            <a:r>
              <a:rPr lang="en-GB" sz="2000" dirty="0"/>
              <a:t>Sample size: 870</a:t>
            </a:r>
          </a:p>
          <a:p>
            <a:pPr lvl="1"/>
            <a:r>
              <a:rPr lang="en-GB" sz="2000" dirty="0"/>
              <a:t>Reference period: 2016/17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Drought Resilience and sustainable livelihoods Project –Afar</a:t>
            </a:r>
          </a:p>
          <a:p>
            <a:pPr lvl="1"/>
            <a:r>
              <a:rPr lang="en-GB" sz="2000" dirty="0"/>
              <a:t>6 woredas in Afar region (Amibara, Dawe, Telalak, </a:t>
            </a:r>
            <a:r>
              <a:rPr lang="en-GB" sz="2000" dirty="0" err="1"/>
              <a:t>Chefra</a:t>
            </a:r>
            <a:r>
              <a:rPr lang="en-GB" sz="2000" dirty="0"/>
              <a:t>, aura and Gewane) </a:t>
            </a:r>
          </a:p>
          <a:p>
            <a:pPr lvl="1"/>
            <a:r>
              <a:rPr lang="en-GB" sz="2000" dirty="0"/>
              <a:t>Sample size: 360</a:t>
            </a:r>
          </a:p>
          <a:p>
            <a:pPr lvl="1"/>
            <a:r>
              <a:rPr lang="en-GB" sz="2000" dirty="0"/>
              <a:t>Reference period: 2016/17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9976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17DCF-99F0-4D54-80E1-E9768BB73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dirty="0"/>
              <a:t>Food insecurity prevalence by livelihood zone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B817060-A89D-4FD5-B03A-C18F25AAD469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260355372"/>
              </p:ext>
            </p:extLst>
          </p:nvPr>
        </p:nvGraphicFramePr>
        <p:xfrm>
          <a:off x="0" y="1143000"/>
          <a:ext cx="9144001" cy="53740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3030">
                  <a:extLst>
                    <a:ext uri="{9D8B030D-6E8A-4147-A177-3AD203B41FA5}">
                      <a16:colId xmlns:a16="http://schemas.microsoft.com/office/drawing/2014/main" val="3946538726"/>
                    </a:ext>
                  </a:extLst>
                </a:gridCol>
                <a:gridCol w="744770">
                  <a:extLst>
                    <a:ext uri="{9D8B030D-6E8A-4147-A177-3AD203B41FA5}">
                      <a16:colId xmlns:a16="http://schemas.microsoft.com/office/drawing/2014/main" val="394372215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96503629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14954999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94803118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60476397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493388497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358141874"/>
                    </a:ext>
                  </a:extLst>
                </a:gridCol>
                <a:gridCol w="1143001">
                  <a:extLst>
                    <a:ext uri="{9D8B030D-6E8A-4147-A177-3AD203B41FA5}">
                      <a16:colId xmlns:a16="http://schemas.microsoft.com/office/drawing/2014/main" val="2237272462"/>
                    </a:ext>
                  </a:extLst>
                </a:gridCol>
              </a:tblGrid>
              <a:tr h="218549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Pastoral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Agro-pastoral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0780429"/>
                  </a:ext>
                </a:extLst>
              </a:tr>
              <a:tr h="110681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Food Secure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Mildly Food Insecure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Moderately Food Insecure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Severely Food Insecure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Food Secure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Mildly Food Insecure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Moderately Food Insecure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Severely Food Insecure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extLst>
                  <a:ext uri="{0D108BD9-81ED-4DB2-BD59-A6C34878D82A}">
                    <a16:rowId xmlns:a16="http://schemas.microsoft.com/office/drawing/2014/main" val="3694481855"/>
                  </a:ext>
                </a:extLst>
              </a:tr>
              <a:tr h="6734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Borana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27.4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3.5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33.2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35.8</a:t>
                      </a:r>
                      <a:endParaRPr lang="en-GB" sz="18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31.8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27.3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34.1</a:t>
                      </a:r>
                      <a:endParaRPr lang="en-GB" sz="18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extLst>
                  <a:ext uri="{0D108BD9-81ED-4DB2-BD59-A6C34878D82A}">
                    <a16:rowId xmlns:a16="http://schemas.microsoft.com/office/drawing/2014/main" val="3991423419"/>
                  </a:ext>
                </a:extLst>
              </a:tr>
              <a:tr h="6734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Guji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21.2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6.1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24.2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48.5</a:t>
                      </a:r>
                      <a:endParaRPr lang="en-GB" sz="18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41.7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19.1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36.8</a:t>
                      </a:r>
                      <a:endParaRPr lang="en-GB" sz="18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extLst>
                  <a:ext uri="{0D108BD9-81ED-4DB2-BD59-A6C34878D82A}">
                    <a16:rowId xmlns:a16="http://schemas.microsoft.com/office/drawing/2014/main" val="2220363598"/>
                  </a:ext>
                </a:extLst>
              </a:tr>
              <a:tr h="3367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South Omo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35.2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6.8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22.7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35.2</a:t>
                      </a:r>
                      <a:endParaRPr lang="en-GB" sz="18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na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na</a:t>
                      </a:r>
                      <a:endParaRPr lang="en-GB" sz="18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extLst>
                  <a:ext uri="{0D108BD9-81ED-4DB2-BD59-A6C34878D82A}">
                    <a16:rowId xmlns:a16="http://schemas.microsoft.com/office/drawing/2014/main" val="4219503287"/>
                  </a:ext>
                </a:extLst>
              </a:tr>
              <a:tr h="6734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Bench Maji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35.5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3.2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32.3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29.0</a:t>
                      </a:r>
                      <a:endParaRPr lang="en-GB" sz="18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59.7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20.1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15.4</a:t>
                      </a:r>
                      <a:endParaRPr lang="en-GB" sz="18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extLst>
                  <a:ext uri="{0D108BD9-81ED-4DB2-BD59-A6C34878D82A}">
                    <a16:rowId xmlns:a16="http://schemas.microsoft.com/office/drawing/2014/main" val="1055739781"/>
                  </a:ext>
                </a:extLst>
              </a:tr>
              <a:tr h="6734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Kaffa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26.3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26.3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26.3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21.1</a:t>
                      </a:r>
                      <a:endParaRPr lang="en-GB" sz="18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51.2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9.8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26.8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12.2</a:t>
                      </a:r>
                      <a:endParaRPr lang="en-GB" sz="18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extLst>
                  <a:ext uri="{0D108BD9-81ED-4DB2-BD59-A6C34878D82A}">
                    <a16:rowId xmlns:a16="http://schemas.microsoft.com/office/drawing/2014/main" val="3169182180"/>
                  </a:ext>
                </a:extLst>
              </a:tr>
              <a:tr h="6734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28.6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5.6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29.3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36.5</a:t>
                      </a:r>
                      <a:endParaRPr lang="en-GB" sz="18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47.5</a:t>
                      </a:r>
                      <a:endParaRPr lang="en-GB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21.4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26.8</a:t>
                      </a:r>
                      <a:endParaRPr lang="en-GB" sz="18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47" marR="49347" marT="0" marB="0"/>
                </a:tc>
                <a:extLst>
                  <a:ext uri="{0D108BD9-81ED-4DB2-BD59-A6C34878D82A}">
                    <a16:rowId xmlns:a16="http://schemas.microsoft.com/office/drawing/2014/main" val="2206428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94201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56C85-5FC3-4879-ADFF-0F39CCBB5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sz="3600" dirty="0"/>
              <a:t>Food security prevalence in Afar survey woredas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E3FBF4E-EDBA-456C-A42B-9CB3C4A0A419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091940338"/>
              </p:ext>
            </p:extLst>
          </p:nvPr>
        </p:nvGraphicFramePr>
        <p:xfrm>
          <a:off x="0" y="1143000"/>
          <a:ext cx="9144000" cy="5257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8487">
                  <a:extLst>
                    <a:ext uri="{9D8B030D-6E8A-4147-A177-3AD203B41FA5}">
                      <a16:colId xmlns:a16="http://schemas.microsoft.com/office/drawing/2014/main" val="1606352667"/>
                    </a:ext>
                  </a:extLst>
                </a:gridCol>
                <a:gridCol w="1839772">
                  <a:extLst>
                    <a:ext uri="{9D8B030D-6E8A-4147-A177-3AD203B41FA5}">
                      <a16:colId xmlns:a16="http://schemas.microsoft.com/office/drawing/2014/main" val="1120115423"/>
                    </a:ext>
                  </a:extLst>
                </a:gridCol>
                <a:gridCol w="2209192">
                  <a:extLst>
                    <a:ext uri="{9D8B030D-6E8A-4147-A177-3AD203B41FA5}">
                      <a16:colId xmlns:a16="http://schemas.microsoft.com/office/drawing/2014/main" val="1437794949"/>
                    </a:ext>
                  </a:extLst>
                </a:gridCol>
                <a:gridCol w="2209192">
                  <a:extLst>
                    <a:ext uri="{9D8B030D-6E8A-4147-A177-3AD203B41FA5}">
                      <a16:colId xmlns:a16="http://schemas.microsoft.com/office/drawing/2014/main" val="1179033414"/>
                    </a:ext>
                  </a:extLst>
                </a:gridCol>
                <a:gridCol w="1267357">
                  <a:extLst>
                    <a:ext uri="{9D8B030D-6E8A-4147-A177-3AD203B41FA5}">
                      <a16:colId xmlns:a16="http://schemas.microsoft.com/office/drawing/2014/main" val="2826284995"/>
                    </a:ext>
                  </a:extLst>
                </a:gridCol>
              </a:tblGrid>
              <a:tr h="13077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Food Secure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Mildly Food Insecure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Moderately Food Insecure 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Severely Food Insecure 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0147835"/>
                  </a:ext>
                </a:extLst>
              </a:tr>
              <a:tr h="5642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Amibara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41.7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6.7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43.3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8.3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247530"/>
                  </a:ext>
                </a:extLst>
              </a:tr>
              <a:tr h="5642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Chifera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45.0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1.7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41.7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11.7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0429147"/>
                  </a:ext>
                </a:extLst>
              </a:tr>
              <a:tr h="5642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Dawe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43.3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6.7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35.0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15.0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5639256"/>
                  </a:ext>
                </a:extLst>
              </a:tr>
              <a:tr h="5642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Telalak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46.7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8.3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36.7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8.3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3700472"/>
                  </a:ext>
                </a:extLst>
              </a:tr>
              <a:tr h="5642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Aura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46.7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3.3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38.3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11.7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5413628"/>
                  </a:ext>
                </a:extLst>
              </a:tr>
              <a:tr h="5642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Gewane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45.0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6.7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28.3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20.0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7232885"/>
                  </a:ext>
                </a:extLst>
              </a:tr>
              <a:tr h="564289">
                <a:tc>
                  <a:txBody>
                    <a:bodyPr/>
                    <a:lstStyle/>
                    <a:p>
                      <a:r>
                        <a:rPr lang="en-GB" sz="2400" dirty="0"/>
                        <a:t>Total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44.7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5.6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37.2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12.5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7112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61500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1351EF-5043-436E-9EA5-6563A6E2E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/>
          <a:lstStyle/>
          <a:p>
            <a:r>
              <a:rPr lang="en-GB" sz="4000" dirty="0"/>
              <a:t>Key conclusions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DF0820-D83D-4035-B824-B415D7BA2B2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200" y="1295400"/>
            <a:ext cx="8991600" cy="502920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200" dirty="0"/>
              <a:t>Attention needed to the emerging category of female-headed and youth-headed households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200" dirty="0"/>
              <a:t>Differentiated interventions by pastoral and agro-pastoral livelihood zones required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200" dirty="0"/>
              <a:t>Projects/programs need to take regional/zonal differences into account.</a:t>
            </a:r>
          </a:p>
        </p:txBody>
      </p:sp>
    </p:spTree>
    <p:extLst>
      <p:ext uri="{BB962C8B-B14F-4D97-AF65-F5344CB8AC3E}">
        <p14:creationId xmlns:p14="http://schemas.microsoft.com/office/powerpoint/2010/main" val="25427036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687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939143-6C1D-4D5D-A393-FC1475EA3A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85900" y="914400"/>
            <a:ext cx="6172200" cy="4419600"/>
          </a:xfrm>
        </p:spPr>
        <p:txBody>
          <a:bodyPr/>
          <a:lstStyle/>
          <a:p>
            <a:endParaRPr lang="en-GB" sz="4000" dirty="0">
              <a:solidFill>
                <a:schemeClr val="tx1"/>
              </a:solidFill>
            </a:endParaRPr>
          </a:p>
          <a:p>
            <a:endParaRPr lang="en-GB" sz="4000" dirty="0">
              <a:solidFill>
                <a:schemeClr val="tx1"/>
              </a:solidFill>
            </a:endParaRPr>
          </a:p>
          <a:p>
            <a:endParaRPr lang="en-GB" sz="4000" dirty="0">
              <a:solidFill>
                <a:schemeClr val="tx1"/>
              </a:solidFill>
            </a:endParaRPr>
          </a:p>
          <a:p>
            <a:r>
              <a:rPr lang="en-GB" sz="4000" dirty="0">
                <a:solidFill>
                  <a:schemeClr val="tx1"/>
                </a:solidFill>
              </a:rPr>
              <a:t>Some figures worth noting </a:t>
            </a:r>
          </a:p>
        </p:txBody>
      </p:sp>
    </p:spTree>
    <p:extLst>
      <p:ext uri="{BB962C8B-B14F-4D97-AF65-F5344CB8AC3E}">
        <p14:creationId xmlns:p14="http://schemas.microsoft.com/office/powerpoint/2010/main" val="3273467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4A008-AB17-48B9-A8AC-060FE8A1E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2400"/>
            <a:ext cx="8915400" cy="857250"/>
          </a:xfrm>
        </p:spPr>
        <p:txBody>
          <a:bodyPr/>
          <a:lstStyle/>
          <a:p>
            <a:r>
              <a:rPr lang="en-GB" sz="4000" dirty="0"/>
              <a:t>Female headed households (%)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C09AE5A-D629-45B1-812B-E4E14AEF0A21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513054941"/>
              </p:ext>
            </p:extLst>
          </p:nvPr>
        </p:nvGraphicFramePr>
        <p:xfrm>
          <a:off x="0" y="1219200"/>
          <a:ext cx="91440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4050446832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10988133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649324269"/>
                    </a:ext>
                  </a:extLst>
                </a:gridCol>
              </a:tblGrid>
              <a:tr h="1276350">
                <a:tc>
                  <a:txBody>
                    <a:bodyPr/>
                    <a:lstStyle/>
                    <a:p>
                      <a:r>
                        <a:rPr lang="en-GB" sz="2400" dirty="0"/>
                        <a:t>DRSLP-II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9.0</a:t>
                      </a:r>
                    </a:p>
                  </a:txBody>
                  <a:tcPr marL="68580" marR="68580" marT="34290" marB="34290"/>
                </a:tc>
                <a:tc rowSpan="4">
                  <a:txBody>
                    <a:bodyPr/>
                    <a:lstStyle/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r>
                        <a:rPr lang="en-GB" sz="2400" dirty="0"/>
                        <a:t>Evidence of statistically higher female headed households in pastoral than in agropastoral households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25483846"/>
                  </a:ext>
                </a:extLst>
              </a:tr>
              <a:tr h="1276350">
                <a:tc>
                  <a:txBody>
                    <a:bodyPr/>
                    <a:lstStyle/>
                    <a:p>
                      <a:r>
                        <a:rPr lang="en-GB" sz="2400" dirty="0"/>
                        <a:t>DRSLP-Afar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18.6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188921"/>
                  </a:ext>
                </a:extLst>
              </a:tr>
              <a:tr h="1276350">
                <a:tc>
                  <a:txBody>
                    <a:bodyPr/>
                    <a:lstStyle/>
                    <a:p>
                      <a:r>
                        <a:rPr lang="en-GB" sz="2400" dirty="0"/>
                        <a:t>RPLRP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10.0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304377"/>
                  </a:ext>
                </a:extLst>
              </a:tr>
              <a:tr h="1276350">
                <a:tc>
                  <a:txBody>
                    <a:bodyPr/>
                    <a:lstStyle/>
                    <a:p>
                      <a:r>
                        <a:rPr lang="en-GB" sz="2400" dirty="0"/>
                        <a:t>PCDP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22.5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230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151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FC461-53A9-4878-8801-1A3FBEC40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sz="3600" dirty="0"/>
              <a:t>Youth (18-29 years old) headed households (%)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4BA23D8-A15A-454B-9C00-342787B984D2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466846558"/>
              </p:ext>
            </p:extLst>
          </p:nvPr>
        </p:nvGraphicFramePr>
        <p:xfrm>
          <a:off x="76200" y="1143000"/>
          <a:ext cx="90678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2600">
                  <a:extLst>
                    <a:ext uri="{9D8B030D-6E8A-4147-A177-3AD203B41FA5}">
                      <a16:colId xmlns:a16="http://schemas.microsoft.com/office/drawing/2014/main" val="721528234"/>
                    </a:ext>
                  </a:extLst>
                </a:gridCol>
                <a:gridCol w="3022600">
                  <a:extLst>
                    <a:ext uri="{9D8B030D-6E8A-4147-A177-3AD203B41FA5}">
                      <a16:colId xmlns:a16="http://schemas.microsoft.com/office/drawing/2014/main" val="3067088973"/>
                    </a:ext>
                  </a:extLst>
                </a:gridCol>
                <a:gridCol w="3022600">
                  <a:extLst>
                    <a:ext uri="{9D8B030D-6E8A-4147-A177-3AD203B41FA5}">
                      <a16:colId xmlns:a16="http://schemas.microsoft.com/office/drawing/2014/main" val="1063997634"/>
                    </a:ext>
                  </a:extLst>
                </a:gridCol>
              </a:tblGrid>
              <a:tr h="2590800">
                <a:tc>
                  <a:txBody>
                    <a:bodyPr/>
                    <a:lstStyle/>
                    <a:p>
                      <a:r>
                        <a:rPr lang="en-GB" sz="2400" dirty="0"/>
                        <a:t>DRSLP-II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16.0</a:t>
                      </a: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r>
                        <a:rPr lang="en-GB" sz="2400" dirty="0"/>
                        <a:t>No evidence of statistical difference by livelihood zone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68729019"/>
                  </a:ext>
                </a:extLst>
              </a:tr>
              <a:tr h="2590800">
                <a:tc>
                  <a:txBody>
                    <a:bodyPr/>
                    <a:lstStyle/>
                    <a:p>
                      <a:r>
                        <a:rPr lang="en-GB" sz="2400" dirty="0"/>
                        <a:t>DRSLP-Afar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17.2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063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4027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70753-C1D5-4C59-956A-636437AE5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sz="3600" dirty="0"/>
              <a:t>Age of household heads (years)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0C56367-170E-4096-9253-2A08BF414C87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538374621"/>
              </p:ext>
            </p:extLst>
          </p:nvPr>
        </p:nvGraphicFramePr>
        <p:xfrm>
          <a:off x="0" y="1143000"/>
          <a:ext cx="91440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806891032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90356585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173533691"/>
                    </a:ext>
                  </a:extLst>
                </a:gridCol>
              </a:tblGrid>
              <a:tr h="1314450">
                <a:tc>
                  <a:txBody>
                    <a:bodyPr/>
                    <a:lstStyle/>
                    <a:p>
                      <a:r>
                        <a:rPr lang="en-GB" sz="2400" dirty="0"/>
                        <a:t>DRSLP-II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42</a:t>
                      </a:r>
                    </a:p>
                  </a:txBody>
                  <a:tcPr marL="68580" marR="68580" marT="34290" marB="34290"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No evidence of statistical difference by livelihood zone</a:t>
                      </a:r>
                    </a:p>
                    <a:p>
                      <a:endParaRPr lang="en-GB" sz="2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91840719"/>
                  </a:ext>
                </a:extLst>
              </a:tr>
              <a:tr h="1314450">
                <a:tc>
                  <a:txBody>
                    <a:bodyPr/>
                    <a:lstStyle/>
                    <a:p>
                      <a:r>
                        <a:rPr lang="en-GB" sz="2400" dirty="0"/>
                        <a:t>DRSLP-Afar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40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705006"/>
                  </a:ext>
                </a:extLst>
              </a:tr>
              <a:tr h="1314450">
                <a:tc>
                  <a:txBody>
                    <a:bodyPr/>
                    <a:lstStyle/>
                    <a:p>
                      <a:r>
                        <a:rPr lang="en-GB" sz="2400" dirty="0"/>
                        <a:t>RPLRP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44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807047"/>
                  </a:ext>
                </a:extLst>
              </a:tr>
              <a:tr h="1314450">
                <a:tc>
                  <a:txBody>
                    <a:bodyPr/>
                    <a:lstStyle/>
                    <a:p>
                      <a:r>
                        <a:rPr lang="en-GB" sz="2400" dirty="0"/>
                        <a:t>PCDP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39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1191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7498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892A4-57A6-4321-BCC6-156A626E9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sz="3600" dirty="0"/>
              <a:t>Household size (number)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EB85FE6-0C29-4163-A94A-3E6F2028C312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786828699"/>
              </p:ext>
            </p:extLst>
          </p:nvPr>
        </p:nvGraphicFramePr>
        <p:xfrm>
          <a:off x="0" y="1143000"/>
          <a:ext cx="91440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578295478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21254795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61905871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r>
                        <a:rPr lang="en-GB" sz="2400" dirty="0"/>
                        <a:t>DRSLP-II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7.0</a:t>
                      </a:r>
                    </a:p>
                  </a:txBody>
                  <a:tcPr marL="68580" marR="68580" marT="34290" marB="34290"/>
                </a:tc>
                <a:tc rowSpan="4">
                  <a:txBody>
                    <a:bodyPr/>
                    <a:lstStyle/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endParaRPr lang="en-GB" sz="2400" dirty="0"/>
                    </a:p>
                    <a:p>
                      <a:r>
                        <a:rPr lang="en-GB" sz="2400" dirty="0"/>
                        <a:t>Evidence of statically higher household size in agropastoral than in pastoral households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07833440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r>
                        <a:rPr lang="en-GB" sz="2400" dirty="0"/>
                        <a:t>DRSLP-Afar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7.0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035306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r>
                        <a:rPr lang="en-GB" sz="2400" dirty="0"/>
                        <a:t>RPLRP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6.4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2953974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r>
                        <a:rPr lang="en-GB" sz="2400" dirty="0"/>
                        <a:t>PCDP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7.2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90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127747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Dec2012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D2096D3E-47B4-AF47-B4E4-31C16F070017}" vid="{7A25EF99-4AB2-1F44-BC04-7C9CFBD8805B}"/>
    </a:ext>
  </a:extLst>
</a:theme>
</file>

<file path=ppt/theme/theme3.xml><?xml version="1.0" encoding="utf-8"?>
<a:theme xmlns:a="http://schemas.openxmlformats.org/drawingml/2006/main" name="1_ilri_powerpoint_template_Dec2012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D2096D3E-47B4-AF47-B4E4-31C16F070017}" vid="{7A25EF99-4AB2-1F44-BC04-7C9CFBD8805B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ilri_powerpoint_template_Dec2012</Template>
  <TotalTime>10115</TotalTime>
  <Words>1756</Words>
  <Application>Microsoft Office PowerPoint</Application>
  <PresentationFormat>On-screen Show (4:3)</PresentationFormat>
  <Paragraphs>753</Paragraphs>
  <Slides>43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Calibri</vt:lpstr>
      <vt:lpstr>Wingdings</vt:lpstr>
      <vt:lpstr>ilri_powerpoint_template_Dec2012</vt:lpstr>
      <vt:lpstr>ilri_powerpoint_template_Feb2013</vt:lpstr>
      <vt:lpstr>1_ilri_powerpoint_template_Dec2012</vt:lpstr>
      <vt:lpstr>1_ilri_powerpoint_template_Feb2013</vt:lpstr>
      <vt:lpstr>PowerPoint Presentation</vt:lpstr>
      <vt:lpstr>Objective</vt:lpstr>
      <vt:lpstr>Presentation outline</vt:lpstr>
      <vt:lpstr>Data base</vt:lpstr>
      <vt:lpstr>PowerPoint Presentation</vt:lpstr>
      <vt:lpstr>Female headed households (%)</vt:lpstr>
      <vt:lpstr>Youth (18-29 years old) headed households (%)</vt:lpstr>
      <vt:lpstr>Age of household heads (years)</vt:lpstr>
      <vt:lpstr>Household size (number)</vt:lpstr>
      <vt:lpstr>Claims of having a permanent residence (years) </vt:lpstr>
      <vt:lpstr>School enrolment (% of population)</vt:lpstr>
      <vt:lpstr>Population: female to male ratio (%)</vt:lpstr>
      <vt:lpstr>PowerPoint Presentation</vt:lpstr>
      <vt:lpstr>RPLRP Sample Woredas</vt:lpstr>
      <vt:lpstr>PowerPoint Presentation</vt:lpstr>
      <vt:lpstr>Mean livestock holding - TLU    </vt:lpstr>
      <vt:lpstr>Livestock ownership - Number </vt:lpstr>
      <vt:lpstr>Proportion of households who own livestock by species</vt:lpstr>
      <vt:lpstr>PowerPoint Presentation</vt:lpstr>
      <vt:lpstr>Average household cash income</vt:lpstr>
      <vt:lpstr>Average cash income structure of households </vt:lpstr>
      <vt:lpstr>Contribution to Income of the different sources (%)</vt:lpstr>
      <vt:lpstr>Cash income from livestock sales by livelihoods </vt:lpstr>
      <vt:lpstr>Cash income of non-livestock  on-farm activities</vt:lpstr>
      <vt:lpstr>Cash income from business activities by livelihoods </vt:lpstr>
      <vt:lpstr>PowerPoint Presentation</vt:lpstr>
      <vt:lpstr>Proportion of households who sold livestock</vt:lpstr>
      <vt:lpstr>Proportion who sold livestock by drought and normal years (%) </vt:lpstr>
      <vt:lpstr>Average market distance (walking time) from homestead</vt:lpstr>
      <vt:lpstr>PowerPoint Presentation</vt:lpstr>
      <vt:lpstr>Death reasons in cattle</vt:lpstr>
      <vt:lpstr>Reasons of death in sheep</vt:lpstr>
      <vt:lpstr>Reasons of deaths in goats</vt:lpstr>
      <vt:lpstr>Causes of deaths in equines and camels</vt:lpstr>
      <vt:lpstr>PowerPoint Presentation</vt:lpstr>
      <vt:lpstr>Methodology </vt:lpstr>
      <vt:lpstr>Food insecurity months</vt:lpstr>
      <vt:lpstr>Categorization of food insecurity </vt:lpstr>
      <vt:lpstr>Food insecurity prevalence </vt:lpstr>
      <vt:lpstr>Food insecurity prevalence by livelihood zone </vt:lpstr>
      <vt:lpstr>Food security prevalence in Afar survey woredas </vt:lpstr>
      <vt:lpstr>Key conclusions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PBallantyne</dc:creator>
  <cp:lastModifiedBy>Yabowork, Abenet (ILRI)</cp:lastModifiedBy>
  <cp:revision>490</cp:revision>
  <cp:lastPrinted>2019-03-06T16:19:40Z</cp:lastPrinted>
  <dcterms:created xsi:type="dcterms:W3CDTF">2012-12-19T18:31:13Z</dcterms:created>
  <dcterms:modified xsi:type="dcterms:W3CDTF">2019-03-27T07:01:21Z</dcterms:modified>
</cp:coreProperties>
</file>