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3.xml" ContentType="application/inkml+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2"/>
  </p:notesMasterIdLst>
  <p:sldIdLst>
    <p:sldId id="260" r:id="rId5"/>
    <p:sldId id="296" r:id="rId6"/>
    <p:sldId id="304" r:id="rId7"/>
    <p:sldId id="284" r:id="rId8"/>
    <p:sldId id="294" r:id="rId9"/>
    <p:sldId id="279" r:id="rId10"/>
    <p:sldId id="310" r:id="rId11"/>
    <p:sldId id="289" r:id="rId12"/>
    <p:sldId id="311" r:id="rId13"/>
    <p:sldId id="307" r:id="rId14"/>
    <p:sldId id="312" r:id="rId15"/>
    <p:sldId id="308" r:id="rId16"/>
    <p:sldId id="288" r:id="rId17"/>
    <p:sldId id="292" r:id="rId18"/>
    <p:sldId id="299" r:id="rId19"/>
    <p:sldId id="297" r:id="rId20"/>
    <p:sldId id="30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unima Hakhu" initials="AH" lastIdx="4" clrIdx="0">
    <p:extLst>
      <p:ext uri="{19B8F6BF-5375-455C-9EA6-DF929625EA0E}">
        <p15:presenceInfo xmlns:p15="http://schemas.microsoft.com/office/powerpoint/2012/main" userId="ca64667a88e9582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43F1F"/>
    <a:srgbClr val="25AAFF"/>
    <a:srgbClr val="2292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9"/>
    <p:restoredTop sz="83237" autoAdjust="0"/>
  </p:normalViewPr>
  <p:slideViewPr>
    <p:cSldViewPr snapToGrid="0" snapToObjects="1">
      <p:cViewPr varScale="1">
        <p:scale>
          <a:sx n="73" d="100"/>
          <a:sy n="73" d="100"/>
        </p:scale>
        <p:origin x="72" y="486"/>
      </p:cViewPr>
      <p:guideLst/>
    </p:cSldViewPr>
  </p:slideViewPr>
  <p:outlineViewPr>
    <p:cViewPr>
      <p:scale>
        <a:sx n="33" d="100"/>
        <a:sy n="33" d="100"/>
      </p:scale>
      <p:origin x="0" y="0"/>
    </p:cViewPr>
  </p:outlineViewPr>
  <p:notesTextViewPr>
    <p:cViewPr>
      <p:scale>
        <a:sx n="90" d="100"/>
        <a:sy n="9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8T07:45:46.869"/>
    </inkml:context>
    <inkml:brush xml:id="br0">
      <inkml:brushProperty name="width" value="0.2" units="cm"/>
      <inkml:brushProperty name="height" value="0.2" units="cm"/>
      <inkml:brushProperty name="color" value="#A38A7A"/>
    </inkml:brush>
  </inkml:definitions>
  <inkml:trace contextRef="#ctx0" brushRef="#br0">0 177 24575,'77'0'0,"8"0"0,-23 0 0,5 0-1639,13 0 1,2 0 1288,0 0 0,3 0-283,-18 0 0,3 0 1,0 0 632,28 0 0,0 0 0,-28 0 0,1 0 0,-1 0 0,1 0 0,0 0 0,-2 0 0,30 0 0,-2 0 0,0 0 0,-1 0 0,-8 0 0,0 0 0,8 0 0,1 0 0,-8 0 0,2 0 0,-22 0 0,1 0 0,-1 0 0,18 0 0,6 0 0,-8 0 0,10 0 0,1 0 0,-10 0 0,11 0 0,-2 0 0,3 0 0,6 0 0,-16 0 897,11 0-897,-19 0 0,-1 0 0,9 0 0,-9 0 0,11 0 0,1 0 0,-1 0 0,0 0 0,0 0 0,-11 0 0,9 0 0,-19 0 0,-1 0 0,-4 0 1767,-7 0-1767,10 0 0,10 0 0,-8 0 0,19 0 0,-9 0 2238,11 0-2238,0 0 0,-10 0 0,7 0 0,-7 0 0,10 0 0,-10 0 0,7 0 0,-7 0 0,10 0 0,-10 0 0,7-16 0,-18 12 0,19-12 489,-28 16-489,14-8 0,-26 6 0,7-5 0,-9 0 0,9 5 480,-7-5-480,17 7 4,-8 0-4,10 0 0,-1 0 0,1 0 0,-10 0 0,-2 0 0,11 0 0,-23 0 0,21 0 0,-34 0 0,23 0 0,-21 0 0,31 0 0,-23 0 0,24 0 0,-16 0 0,7 0 0,-9 0 0,0 0 0,-8 0 0,6 0 0,-7 0 0,1-6 0,6 4 0,-6-4 0,0 0 0,26-3 0,-29 1 0,21 2 0,-28 6 0,0-7 0,-1 6 0,1-6 0,8 7 0,-6-6 0,14 5 0,-14-6 0,5 7 0,-7 0 0,-7 0 0,6 0 0,-13 0 0,5 0 0,-6 0 0,-1 0 0,1 0 0,0 0 0,-6-5 0,4 3 0,11-3 0,9 5 0,24 0 0,2 0 0,10 0 0,-10 6 0,7 3 0,-16 7 0,17 0 0,-17-7 0,7 5 0,-17-12 0,-3 5 0,-7-7 0,0 0 0,0 0 0,0 0 0,-7 0 0,5 0 0,-12 0 0,12 0 0,-11 0 0,11 0 0,-12 0 0,12 0 0,-11 0 0,4 0 0,-6 0 0,-1 0 0,1 0 0,12 0 0,-10 0 0,10 0 0,-12 0 0,0 0 0,-1 0 0,1 0 0,-1 0 0,1 0 0,0-6 0,-1 4 0,1-3 0,-1 5 0,1-6 0,0 5 0,-1-5 0,1 0 0,-1 5 0,1-5 0,0 1 0,-1 3 0,1-4 0,-1 1 0,1 3 0,0-3 0,-1 5 0,1-6 0,-1 5 0,1-5 0,-1 6 0,1-6 0,0 5 0,-1-5 0,1 6 0,-1-6 0,1 5 0,0-5 0,-1 6 0,-5 0 0,-1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13T03:10:18.891"/>
    </inkml:context>
    <inkml:brush xml:id="br0">
      <inkml:brushProperty name="width" value="0.2" units="cm"/>
      <inkml:brushProperty name="height" value="0.2" units="cm"/>
      <inkml:brushProperty name="color" value="#A38A7A"/>
    </inkml:brush>
  </inkml:definitions>
  <inkml:trace contextRef="#ctx0" brushRef="#br0">0 177 24575,'77'0'0,"8"0"0,-23 0 0,5 0-1639,13 0 1,2 0 1288,0 0 0,3 0-283,-18 0 0,3 0 1,0 0 632,28 0 0,0 0 0,-28 0 0,1 0 0,-1 0 0,1 0 0,0 0 0,-2 0 0,30 0 0,-2 0 0,0 0 0,-1 0 0,-8 0 0,0 0 0,8 0 0,1 0 0,-8 0 0,2 0 0,-22 0 0,1 0 0,-1 0 0,18 0 0,6 0 0,-8 0 0,10 0 0,1 0 0,-10 0 0,11 0 0,-2 0 0,3 0 0,6 0 0,-16 0 897,11 0-897,-19 0 0,-1 0 0,9 0 0,-9 0 0,11 0 0,1 0 0,-1 0 0,0 0 0,0 0 0,-11 0 0,9 0 0,-19 0 0,-1 0 0,-4 0 1767,-7 0-1767,10 0 0,10 0 0,-8 0 0,19 0 0,-9 0 2238,11 0-2238,0 0 0,-10 0 0,7 0 0,-7 0 0,10 0 0,-10 0 0,7 0 0,-7 0 0,10 0 0,-10 0 0,7-16 0,-18 12 0,19-12 489,-28 16-489,14-8 0,-26 6 0,7-5 0,-9 0 0,9 5 480,-7-5-480,17 7 4,-8 0-4,10 0 0,-1 0 0,1 0 0,-10 0 0,-2 0 0,11 0 0,-23 0 0,21 0 0,-34 0 0,23 0 0,-21 0 0,31 0 0,-23 0 0,24 0 0,-16 0 0,7 0 0,-9 0 0,0 0 0,-8 0 0,6 0 0,-7 0 0,1-6 0,6 4 0,-6-4 0,0 0 0,26-3 0,-29 1 0,21 2 0,-28 6 0,0-7 0,-1 6 0,1-6 0,8 7 0,-6-6 0,14 5 0,-14-6 0,5 7 0,-7 0 0,-7 0 0,6 0 0,-13 0 0,5 0 0,-6 0 0,-1 0 0,1 0 0,0 0 0,-6-5 0,4 3 0,11-3 0,9 5 0,24 0 0,2 0 0,10 0 0,-10 6 0,7 3 0,-16 7 0,17 0 0,-17-7 0,7 5 0,-17-12 0,-3 5 0,-7-7 0,0 0 0,0 0 0,0 0 0,-7 0 0,5 0 0,-12 0 0,12 0 0,-11 0 0,11 0 0,-12 0 0,12 0 0,-11 0 0,4 0 0,-6 0 0,-1 0 0,1 0 0,12 0 0,-10 0 0,10 0 0,-12 0 0,0 0 0,-1 0 0,1 0 0,-1 0 0,1 0 0,0-6 0,-1 4 0,1-3 0,-1 5 0,1-6 0,0 5 0,-1-5 0,1 0 0,-1 5 0,1-5 0,0 1 0,-1 3 0,1-4 0,-1 1 0,1 3 0,0-3 0,-1 5 0,1-6 0,-1 5 0,1-5 0,-1 6 0,1-6 0,0 5 0,-1-5 0,1 6 0,-1-6 0,1 5 0,0-5 0,-1 6 0,-5 0 0,-1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13T03:52:36.469"/>
    </inkml:context>
    <inkml:brush xml:id="br0">
      <inkml:brushProperty name="width" value="0.2" units="cm"/>
      <inkml:brushProperty name="height" value="0.2" units="cm"/>
      <inkml:brushProperty name="color" value="#A38A7A"/>
    </inkml:brush>
  </inkml:definitions>
  <inkml:trace contextRef="#ctx0" brushRef="#br0">0 177 24575,'77'0'0,"8"0"0,-23 0 0,5 0-1639,13 0 1,2 0 1288,0 0 0,3 0-283,-18 0 0,3 0 1,0 0 632,28 0 0,0 0 0,-28 0 0,1 0 0,-1 0 0,1 0 0,0 0 0,-2 0 0,30 0 0,-2 0 0,0 0 0,-1 0 0,-8 0 0,0 0 0,8 0 0,1 0 0,-8 0 0,2 0 0,-22 0 0,1 0 0,-1 0 0,18 0 0,6 0 0,-8 0 0,10 0 0,1 0 0,-10 0 0,11 0 0,-2 0 0,3 0 0,6 0 0,-16 0 897,11 0-897,-19 0 0,-1 0 0,9 0 0,-9 0 0,11 0 0,1 0 0,-1 0 0,0 0 0,0 0 0,-11 0 0,9 0 0,-19 0 0,-1 0 0,-4 0 1767,-7 0-1767,10 0 0,10 0 0,-8 0 0,19 0 0,-9 0 2238,11 0-2238,0 0 0,-10 0 0,7 0 0,-7 0 0,10 0 0,-10 0 0,7 0 0,-7 0 0,10 0 0,-10 0 0,7-16 0,-18 12 0,19-12 489,-28 16-489,14-8 0,-26 6 0,7-5 0,-9 0 0,9 5 480,-7-5-480,17 7 4,-8 0-4,10 0 0,-1 0 0,1 0 0,-10 0 0,-2 0 0,11 0 0,-23 0 0,21 0 0,-34 0 0,23 0 0,-21 0 0,31 0 0,-23 0 0,24 0 0,-16 0 0,7 0 0,-9 0 0,0 0 0,-8 0 0,6 0 0,-7 0 0,1-6 0,6 4 0,-6-4 0,0 0 0,26-3 0,-29 1 0,21 2 0,-28 6 0,0-7 0,-1 6 0,1-6 0,8 7 0,-6-6 0,14 5 0,-14-6 0,5 7 0,-7 0 0,-7 0 0,6 0 0,-13 0 0,5 0 0,-6 0 0,-1 0 0,1 0 0,0 0 0,-6-5 0,4 3 0,11-3 0,9 5 0,24 0 0,2 0 0,10 0 0,-10 6 0,7 3 0,-16 7 0,17 0 0,-17-7 0,7 5 0,-17-12 0,-3 5 0,-7-7 0,0 0 0,0 0 0,0 0 0,-7 0 0,5 0 0,-12 0 0,12 0 0,-11 0 0,11 0 0,-12 0 0,12 0 0,-11 0 0,4 0 0,-6 0 0,-1 0 0,1 0 0,12 0 0,-10 0 0,10 0 0,-12 0 0,0 0 0,-1 0 0,1 0 0,-1 0 0,1 0 0,0-6 0,-1 4 0,1-3 0,-1 5 0,1-6 0,0 5 0,-1-5 0,1 0 0,-1 5 0,1-5 0,0 1 0,-1 3 0,1-4 0,-1 1 0,1 3 0,0-3 0,-1 5 0,1-6 0,-1 5 0,1-5 0,-1 6 0,1-6 0,0 5 0,-1-5 0,1 6 0,-1-6 0,1 5 0,0-5 0,-1 6 0,-5 0 0,-1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13T03:52:43.396"/>
    </inkml:context>
    <inkml:brush xml:id="br0">
      <inkml:brushProperty name="width" value="0.2" units="cm"/>
      <inkml:brushProperty name="height" value="0.2" units="cm"/>
      <inkml:brushProperty name="color" value="#A38A7A"/>
    </inkml:brush>
  </inkml:definitions>
  <inkml:trace contextRef="#ctx0" brushRef="#br0">0 177 24575,'77'0'0,"8"0"0,-23 0 0,5 0-1639,13 0 1,2 0 1288,0 0 0,3 0-283,-18 0 0,3 0 1,0 0 632,28 0 0,0 0 0,-28 0 0,1 0 0,-1 0 0,1 0 0,0 0 0,-2 0 0,30 0 0,-2 0 0,0 0 0,-1 0 0,-8 0 0,0 0 0,8 0 0,1 0 0,-8 0 0,2 0 0,-22 0 0,1 0 0,-1 0 0,18 0 0,6 0 0,-8 0 0,10 0 0,1 0 0,-10 0 0,11 0 0,-2 0 0,3 0 0,6 0 0,-16 0 897,11 0-897,-19 0 0,-1 0 0,9 0 0,-9 0 0,11 0 0,1 0 0,-1 0 0,0 0 0,0 0 0,-11 0 0,9 0 0,-19 0 0,-1 0 0,-4 0 1767,-7 0-1767,10 0 0,10 0 0,-8 0 0,19 0 0,-9 0 2238,11 0-2238,0 0 0,-10 0 0,7 0 0,-7 0 0,10 0 0,-10 0 0,7 0 0,-7 0 0,10 0 0,-10 0 0,7-16 0,-18 12 0,19-12 489,-28 16-489,14-8 0,-26 6 0,7-5 0,-9 0 0,9 5 480,-7-5-480,17 7 4,-8 0-4,10 0 0,-1 0 0,1 0 0,-10 0 0,-2 0 0,11 0 0,-23 0 0,21 0 0,-34 0 0,23 0 0,-21 0 0,31 0 0,-23 0 0,24 0 0,-16 0 0,7 0 0,-9 0 0,0 0 0,-8 0 0,6 0 0,-7 0 0,1-6 0,6 4 0,-6-4 0,0 0 0,26-3 0,-29 1 0,21 2 0,-28 6 0,0-7 0,-1 6 0,1-6 0,8 7 0,-6-6 0,14 5 0,-14-6 0,5 7 0,-7 0 0,-7 0 0,6 0 0,-13 0 0,5 0 0,-6 0 0,-1 0 0,1 0 0,0 0 0,-6-5 0,4 3 0,11-3 0,9 5 0,24 0 0,2 0 0,10 0 0,-10 6 0,7 3 0,-16 7 0,17 0 0,-17-7 0,7 5 0,-17-12 0,-3 5 0,-7-7 0,0 0 0,0 0 0,0 0 0,-7 0 0,5 0 0,-12 0 0,12 0 0,-11 0 0,11 0 0,-12 0 0,12 0 0,-11 0 0,4 0 0,-6 0 0,-1 0 0,1 0 0,12 0 0,-10 0 0,10 0 0,-12 0 0,0 0 0,-1 0 0,1 0 0,-1 0 0,1 0 0,0-6 0,-1 4 0,1-3 0,-1 5 0,1-6 0,0 5 0,-1-5 0,1 0 0,-1 5 0,1-5 0,0 1 0,-1 3 0,1-4 0,-1 1 0,1 3 0,0-3 0,-1 5 0,1-6 0,-1 5 0,1-5 0,-1 6 0,1-6 0,0 5 0,-1-5 0,1 6 0,-1-6 0,1 5 0,0-5 0,-1 6 0,-5 0 0,-1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103C7C-A6A4-A94C-A86D-C60E1AE9DC1F}" type="datetimeFigureOut">
              <a:rPr lang="en-GB" smtClean="0"/>
              <a:t>03/03/2022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095F33-9577-F649-9C94-3AE890676E0C}" type="slidenum">
              <a:rPr lang="en-GB" smtClean="0"/>
              <a:t>‹Nº›</a:t>
            </a:fld>
            <a:endParaRPr lang="en-GB" dirty="0"/>
          </a:p>
        </p:txBody>
      </p:sp>
    </p:spTree>
    <p:extLst>
      <p:ext uri="{BB962C8B-B14F-4D97-AF65-F5344CB8AC3E}">
        <p14:creationId xmlns:p14="http://schemas.microsoft.com/office/powerpoint/2010/main" val="343710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 everyone. Today I am going to present our study on women’s agri-business during the COVID in Myanmar and Vietnam. I present this on behalf of the team from other </a:t>
            </a:r>
            <a:r>
              <a:rPr lang="en-GB" dirty="0" err="1"/>
              <a:t>centers</a:t>
            </a:r>
            <a:r>
              <a:rPr lang="en-GB" dirty="0"/>
              <a:t> and local partners. </a:t>
            </a:r>
          </a:p>
        </p:txBody>
      </p:sp>
      <p:sp>
        <p:nvSpPr>
          <p:cNvPr id="4" name="Slide Number Placeholder 3"/>
          <p:cNvSpPr>
            <a:spLocks noGrp="1"/>
          </p:cNvSpPr>
          <p:nvPr>
            <p:ph type="sldNum" sz="quarter" idx="5"/>
          </p:nvPr>
        </p:nvSpPr>
        <p:spPr/>
        <p:txBody>
          <a:bodyPr/>
          <a:lstStyle/>
          <a:p>
            <a:fld id="{52095F33-9577-F649-9C94-3AE890676E0C}" type="slidenum">
              <a:rPr lang="en-GB" smtClean="0"/>
              <a:t>1</a:t>
            </a:fld>
            <a:endParaRPr lang="en-GB"/>
          </a:p>
        </p:txBody>
      </p:sp>
    </p:spTree>
    <p:extLst>
      <p:ext uri="{BB962C8B-B14F-4D97-AF65-F5344CB8AC3E}">
        <p14:creationId xmlns:p14="http://schemas.microsoft.com/office/powerpoint/2010/main" val="1787919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Women’s agribusiness stands between an economic activities and non-economic activities. Therefore research on understanding women’s agri-business need to look at both sides. (click) key message is that women need to invest in reciprocal support relationships for maintaining their livelihoods which are often neglected in economic analyses. Non economic activities are equally valuable for women to sustain their own business.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Methodological implication is </a:t>
            </a:r>
            <a:r>
              <a:rPr lang="en-GB" sz="1200" dirty="0"/>
              <a:t>Research on informal food systems need pluralistic approaches – as compared to formal food systems which take places in isolation from family relations.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10</a:t>
            </a:fld>
            <a:endParaRPr lang="en-GB" dirty="0"/>
          </a:p>
        </p:txBody>
      </p:sp>
    </p:spTree>
    <p:extLst>
      <p:ext uri="{BB962C8B-B14F-4D97-AF65-F5344CB8AC3E}">
        <p14:creationId xmlns:p14="http://schemas.microsoft.com/office/powerpoint/2010/main" val="3023679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I introduce a story of Ohm Mar who lost her husband in acute diabetes suddenly. Her husband was her business partner, providing not only physical labour but also business connections with fishers. </a:t>
            </a:r>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11</a:t>
            </a:fld>
            <a:endParaRPr lang="en-GB" dirty="0"/>
          </a:p>
        </p:txBody>
      </p:sp>
    </p:spTree>
    <p:extLst>
      <p:ext uri="{BB962C8B-B14F-4D97-AF65-F5344CB8AC3E}">
        <p14:creationId xmlns:p14="http://schemas.microsoft.com/office/powerpoint/2010/main" val="27395274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processes in which women’s agribusiness are affected by COVID is very complicated because their non-economic activities are also affected by COVID. In the global North, childcare was highlighted but in the global south, it is far more than the issue of child care. (Click) Key message here is </a:t>
            </a:r>
            <a:r>
              <a:rPr lang="en-GB" sz="1200" dirty="0"/>
              <a:t>without addressing social provisioning for the poor, especially for women, agricultural development alone cannot make agriculture resilient to on-going overlapping crises  (Click) </a:t>
            </a:r>
            <a:r>
              <a:rPr lang="en-GB" dirty="0"/>
              <a:t>“Women’s empowerment” should not be simply involving more women in market-oriented agri-food systems.  We all know it but I very often see this message that women increased incomes and empowered. This message creates discursive power implicitly as if we do not care about women’s other roles. Methodological implication is </a:t>
            </a:r>
            <a:r>
              <a:rPr lang="en-GB" sz="1200" dirty="0"/>
              <a:t>Transdisciplinary approaches to research and development is required to put more emphasis and value on understanding non-economic socially valuable activities. </a:t>
            </a:r>
            <a:endParaRPr lang="en-GB" dirty="0"/>
          </a:p>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12</a:t>
            </a:fld>
            <a:endParaRPr lang="en-GB" dirty="0"/>
          </a:p>
        </p:txBody>
      </p:sp>
    </p:spTree>
    <p:extLst>
      <p:ext uri="{BB962C8B-B14F-4D97-AF65-F5344CB8AC3E}">
        <p14:creationId xmlns:p14="http://schemas.microsoft.com/office/powerpoint/2010/main" val="2425053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13</a:t>
            </a:fld>
            <a:endParaRPr lang="en-GB" dirty="0"/>
          </a:p>
        </p:txBody>
      </p:sp>
    </p:spTree>
    <p:extLst>
      <p:ext uri="{BB962C8B-B14F-4D97-AF65-F5344CB8AC3E}">
        <p14:creationId xmlns:p14="http://schemas.microsoft.com/office/powerpoint/2010/main" val="24661330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14</a:t>
            </a:fld>
            <a:endParaRPr lang="en-GB" dirty="0"/>
          </a:p>
        </p:txBody>
      </p:sp>
    </p:spTree>
    <p:extLst>
      <p:ext uri="{BB962C8B-B14F-4D97-AF65-F5344CB8AC3E}">
        <p14:creationId xmlns:p14="http://schemas.microsoft.com/office/powerpoint/2010/main" val="843131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study employed feminist political economy approaches as theoretical framework. I briefly explain about it. Please look at the figure on the right. Capitalist systems look at relationships between labour, capital and market. Actually, economic activities depend on non-economic elements such as natural resources, women’s labour for child care and food preparation but they remain invisible and unrecognized as if they are forever free resources. (Click) Therefore, those non-economic aspects are neglected from accounts of how capitalist systems work both conceptually and methodologically. This is a contradiction of capitalism (Click) </a:t>
            </a:r>
            <a:r>
              <a:rPr lang="en-GB" sz="1200" dirty="0"/>
              <a:t>This ideology allows the capitalist economy to create multiple hierarchies in research disciplines, the society and the household.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(Click) </a:t>
            </a:r>
            <a:r>
              <a:rPr lang="en-GB" sz="1200" dirty="0"/>
              <a:t>In this study, we explore interdependent relations between economic and non-economic activities.  </a:t>
            </a:r>
            <a:endParaRPr lang="en-GB" sz="900" dirty="0"/>
          </a:p>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2</a:t>
            </a:fld>
            <a:endParaRPr lang="en-GB" dirty="0"/>
          </a:p>
        </p:txBody>
      </p:sp>
    </p:spTree>
    <p:extLst>
      <p:ext uri="{BB962C8B-B14F-4D97-AF65-F5344CB8AC3E}">
        <p14:creationId xmlns:p14="http://schemas.microsoft.com/office/powerpoint/2010/main" val="2223928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previous slide I explained the contradiction of capitalism. Next, I explain how it played out in the pandemic. The pandemic itself is part of a crisis of capitalism that exploits natural resources and reproduces inequality.  (Click) </a:t>
            </a:r>
            <a:r>
              <a:rPr lang="en-GB" sz="1200" dirty="0"/>
              <a:t>The fragility of social provisioning comes from the contradiction of capitalism. </a:t>
            </a:r>
            <a:r>
              <a:rPr lang="en-GB" sz="900" dirty="0"/>
              <a:t>(Click) </a:t>
            </a:r>
            <a:r>
              <a:rPr lang="en-GB" sz="1200" dirty="0"/>
              <a:t>An understanding of crisis within the capitalist economy and its thinking is too narrow. We need to explore overall crisis tendencies inherent in structural features. (Click) When you look at the crisis tendency of climate change, we observe the root of the problem is the same. (Click) In the past, global responses to crises reinforced gender gaps. We therefore need critical thinking. This study builds on those literature and contribute through empirical evidence from the global South. </a:t>
            </a:r>
          </a:p>
        </p:txBody>
      </p:sp>
      <p:sp>
        <p:nvSpPr>
          <p:cNvPr id="4" name="Slide Number Placeholder 3"/>
          <p:cNvSpPr>
            <a:spLocks noGrp="1"/>
          </p:cNvSpPr>
          <p:nvPr>
            <p:ph type="sldNum" sz="quarter" idx="5"/>
          </p:nvPr>
        </p:nvSpPr>
        <p:spPr/>
        <p:txBody>
          <a:bodyPr/>
          <a:lstStyle/>
          <a:p>
            <a:fld id="{52095F33-9577-F649-9C94-3AE890676E0C}" type="slidenum">
              <a:rPr lang="en-GB" smtClean="0"/>
              <a:t>3</a:t>
            </a:fld>
            <a:endParaRPr lang="en-GB"/>
          </a:p>
        </p:txBody>
      </p:sp>
    </p:spTree>
    <p:extLst>
      <p:ext uri="{BB962C8B-B14F-4D97-AF65-F5344CB8AC3E}">
        <p14:creationId xmlns:p14="http://schemas.microsoft.com/office/powerpoint/2010/main" val="2066094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conducted fieldwork in two sites in each country. Lam Dong province is the largest horticultural industry in Vietnam. We interviewed women entrepreneurs such as seed importers, vegetable exporters, agricultural tourism operators. The impact of COVID on their business was mainly supply chain disruption and decreased demand. Lao Cai province is located in Chinese borders and we looked at cross-border traders and local retailers mainly livestock and fish. The impact of COVID was derived from closing the borders and subsequent economic recession. </a:t>
            </a:r>
          </a:p>
        </p:txBody>
      </p:sp>
      <p:sp>
        <p:nvSpPr>
          <p:cNvPr id="4" name="Slide Number Placeholder 3"/>
          <p:cNvSpPr>
            <a:spLocks noGrp="1"/>
          </p:cNvSpPr>
          <p:nvPr>
            <p:ph type="sldNum" sz="quarter" idx="5"/>
          </p:nvPr>
        </p:nvSpPr>
        <p:spPr/>
        <p:txBody>
          <a:bodyPr/>
          <a:lstStyle/>
          <a:p>
            <a:fld id="{52095F33-9577-F649-9C94-3AE890676E0C}" type="slidenum">
              <a:rPr lang="en-GB" smtClean="0"/>
              <a:t>4</a:t>
            </a:fld>
            <a:endParaRPr lang="en-GB"/>
          </a:p>
        </p:txBody>
      </p:sp>
    </p:spTree>
    <p:extLst>
      <p:ext uri="{BB962C8B-B14F-4D97-AF65-F5344CB8AC3E}">
        <p14:creationId xmlns:p14="http://schemas.microsoft.com/office/powerpoint/2010/main" val="3909623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Myanmar, the focus was fisheries in coastal states. In addition to COVID, they had the military coup last year and it affected very seriously on their livelihoods as well as our research methods. </a:t>
            </a:r>
          </a:p>
        </p:txBody>
      </p:sp>
      <p:sp>
        <p:nvSpPr>
          <p:cNvPr id="4" name="Slide Number Placeholder 3"/>
          <p:cNvSpPr>
            <a:spLocks noGrp="1"/>
          </p:cNvSpPr>
          <p:nvPr>
            <p:ph type="sldNum" sz="quarter" idx="5"/>
          </p:nvPr>
        </p:nvSpPr>
        <p:spPr/>
        <p:txBody>
          <a:bodyPr/>
          <a:lstStyle/>
          <a:p>
            <a:fld id="{52095F33-9577-F649-9C94-3AE890676E0C}" type="slidenum">
              <a:rPr lang="en-GB" smtClean="0"/>
              <a:t>5</a:t>
            </a:fld>
            <a:endParaRPr lang="en-GB" dirty="0"/>
          </a:p>
        </p:txBody>
      </p:sp>
    </p:spTree>
    <p:extLst>
      <p:ext uri="{BB962C8B-B14F-4D97-AF65-F5344CB8AC3E}">
        <p14:creationId xmlns:p14="http://schemas.microsoft.com/office/powerpoint/2010/main" val="676600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qualitative research. We conducted in-depth interviews with 30 women. Due to COVID restriction, the half of the interview was hybrid in Vietnam (that one local researcher visited them while I was connected online from Hanoi). For Myanmar, we did all interviews online. </a:t>
            </a:r>
          </a:p>
        </p:txBody>
      </p:sp>
      <p:sp>
        <p:nvSpPr>
          <p:cNvPr id="4" name="Slide Number Placeholder 3"/>
          <p:cNvSpPr>
            <a:spLocks noGrp="1"/>
          </p:cNvSpPr>
          <p:nvPr>
            <p:ph type="sldNum" sz="quarter" idx="5"/>
          </p:nvPr>
        </p:nvSpPr>
        <p:spPr/>
        <p:txBody>
          <a:bodyPr/>
          <a:lstStyle/>
          <a:p>
            <a:fld id="{52095F33-9577-F649-9C94-3AE890676E0C}" type="slidenum">
              <a:rPr lang="en-GB" smtClean="0"/>
              <a:t>6</a:t>
            </a:fld>
            <a:endParaRPr lang="en-GB" dirty="0"/>
          </a:p>
        </p:txBody>
      </p:sp>
    </p:spTree>
    <p:extLst>
      <p:ext uri="{BB962C8B-B14F-4D97-AF65-F5344CB8AC3E}">
        <p14:creationId xmlns:p14="http://schemas.microsoft.com/office/powerpoint/2010/main" val="3135464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7</a:t>
            </a:fld>
            <a:endParaRPr lang="en-GB" dirty="0"/>
          </a:p>
        </p:txBody>
      </p:sp>
    </p:spTree>
    <p:extLst>
      <p:ext uri="{BB962C8B-B14F-4D97-AF65-F5344CB8AC3E}">
        <p14:creationId xmlns:p14="http://schemas.microsoft.com/office/powerpoint/2010/main" val="1978202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When women engage in economic activities, they cannot separate themselves from their identities as a mother, wife and daughter-in-law. They stand between. The feminist literature suggests that male entrepreneurs can separate their business from the family. The research framework focusing on economic activities was originally designed to understand men’s experience but not women’s. Key messages here is that (Click) It is the patriarchy which constraints women’s business, not necessarily individual women’s lack of capital, knowledge and skills. (Click) </a:t>
            </a:r>
            <a:r>
              <a:rPr lang="en-GB" sz="1200" dirty="0"/>
              <a:t>What are our goals of women’s (economic) empowerment? How should we conceptualize economic activities? (Click) Methodological implications are here: the (male-oriented) concepts and methodologies in agribusiness research need to be reframes. </a:t>
            </a:r>
          </a:p>
          <a:p>
            <a:endParaRPr lang="en-GB" dirty="0"/>
          </a:p>
        </p:txBody>
      </p:sp>
      <p:sp>
        <p:nvSpPr>
          <p:cNvPr id="4" name="Slide Number Placeholder 3"/>
          <p:cNvSpPr>
            <a:spLocks noGrp="1"/>
          </p:cNvSpPr>
          <p:nvPr>
            <p:ph type="sldNum" sz="quarter" idx="5"/>
          </p:nvPr>
        </p:nvSpPr>
        <p:spPr/>
        <p:txBody>
          <a:bodyPr/>
          <a:lstStyle/>
          <a:p>
            <a:fld id="{52095F33-9577-F649-9C94-3AE890676E0C}" type="slidenum">
              <a:rPr lang="en-GB" smtClean="0"/>
              <a:t>8</a:t>
            </a:fld>
            <a:endParaRPr lang="en-GB" dirty="0"/>
          </a:p>
        </p:txBody>
      </p:sp>
    </p:spTree>
    <p:extLst>
      <p:ext uri="{BB962C8B-B14F-4D97-AF65-F5344CB8AC3E}">
        <p14:creationId xmlns:p14="http://schemas.microsoft.com/office/powerpoint/2010/main" val="2197259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explain it from the relationship between women fish dealers and male fishers. Fish catches are uncertain. Fishers cannot go to fishing without credit. They therefore borrow money from women fish dealers and (Click) return the money by fish. (Click) Women fish dealers also receive financial and material support from their  family to invest in productive assets to lend. (Click x 2) Male fishers are often the friends of their male relatives therefore they have trust relations. During the COVID, fishermen keep borrowing money from their fish dealers to survive, or provide rice instead of money to fill the immediate needs. (Click) A fish dealer Daw Tin Tin said ”I still provide credit to fishers as I consider them part of my family”. This shows that their business is deeply embedded in family relations.</a:t>
            </a:r>
          </a:p>
        </p:txBody>
      </p:sp>
      <p:sp>
        <p:nvSpPr>
          <p:cNvPr id="4" name="Slide Number Placeholder 3"/>
          <p:cNvSpPr>
            <a:spLocks noGrp="1"/>
          </p:cNvSpPr>
          <p:nvPr>
            <p:ph type="sldNum" sz="quarter" idx="5"/>
          </p:nvPr>
        </p:nvSpPr>
        <p:spPr/>
        <p:txBody>
          <a:bodyPr/>
          <a:lstStyle/>
          <a:p>
            <a:fld id="{52095F33-9577-F649-9C94-3AE890676E0C}" type="slidenum">
              <a:rPr lang="en-GB" smtClean="0"/>
              <a:t>9</a:t>
            </a:fld>
            <a:endParaRPr lang="en-GB" dirty="0"/>
          </a:p>
        </p:txBody>
      </p:sp>
    </p:spTree>
    <p:extLst>
      <p:ext uri="{BB962C8B-B14F-4D97-AF65-F5344CB8AC3E}">
        <p14:creationId xmlns:p14="http://schemas.microsoft.com/office/powerpoint/2010/main" val="251439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1648114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517732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2267667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2875788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3194124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1770082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1488321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2834897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3930317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222601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CBAADA6-869D-3342-AE96-25F3AE037F24}" type="datetimeFigureOut">
              <a:rPr lang="en-GB" smtClean="0"/>
              <a:t>03/03/2022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B7A5F-D4BA-4041-90DF-C2B9922A054F}" type="slidenum">
              <a:rPr lang="en-GB" smtClean="0"/>
              <a:t>‹Nº›</a:t>
            </a:fld>
            <a:endParaRPr lang="en-GB" dirty="0"/>
          </a:p>
        </p:txBody>
      </p:sp>
    </p:spTree>
    <p:extLst>
      <p:ext uri="{BB962C8B-B14F-4D97-AF65-F5344CB8AC3E}">
        <p14:creationId xmlns:p14="http://schemas.microsoft.com/office/powerpoint/2010/main" val="4265781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AADA6-869D-3342-AE96-25F3AE037F24}" type="datetimeFigureOut">
              <a:rPr lang="en-GB" smtClean="0"/>
              <a:t>03/03/2022</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B7A5F-D4BA-4041-90DF-C2B9922A054F}" type="slidenum">
              <a:rPr lang="en-GB" smtClean="0"/>
              <a:t>‹Nº›</a:t>
            </a:fld>
            <a:endParaRPr lang="en-GB" dirty="0"/>
          </a:p>
        </p:txBody>
      </p:sp>
    </p:spTree>
    <p:extLst>
      <p:ext uri="{BB962C8B-B14F-4D97-AF65-F5344CB8AC3E}">
        <p14:creationId xmlns:p14="http://schemas.microsoft.com/office/powerpoint/2010/main" val="551350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mailto:n.Kawarazuka@cigar.org" TargetMode="External"/><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2.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jpeg"/></Relationships>
</file>

<file path=ppt/slides/_rels/slide1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14.pn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230.png"/><Relationship Id="rId4" Type="http://schemas.openxmlformats.org/officeDocument/2006/relationships/customXml" Target="../ink/ink3.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customXml" Target="../ink/ink4.xml"/><Relationship Id="rId7"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2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4.png"/><Relationship Id="rId7"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70.png"/><Relationship Id="rId4" Type="http://schemas.openxmlformats.org/officeDocument/2006/relationships/customXml" Target="../ink/ink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4.png"/><Relationship Id="rId7"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230.png"/><Relationship Id="rId4" Type="http://schemas.openxmlformats.org/officeDocument/2006/relationships/customXml" Target="../ink/ink2.xml"/></Relationships>
</file>

<file path=ppt/slides/_rels/slide9.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BB5EE25-47D2-F74D-AB4D-F354DB4F1116}"/>
              </a:ext>
            </a:extLst>
          </p:cNvPr>
          <p:cNvSpPr>
            <a:spLocks noGrp="1"/>
          </p:cNvSpPr>
          <p:nvPr>
            <p:ph type="title"/>
          </p:nvPr>
        </p:nvSpPr>
        <p:spPr>
          <a:xfrm>
            <a:off x="458856" y="276688"/>
            <a:ext cx="10370509" cy="819098"/>
          </a:xfrm>
        </p:spPr>
        <p:txBody>
          <a:bodyPr>
            <a:noAutofit/>
          </a:bodyPr>
          <a:lstStyle/>
          <a:p>
            <a:r>
              <a:rPr lang="en-GB" sz="2400" dirty="0">
                <a:latin typeface="+mn-lt"/>
              </a:rPr>
              <a:t>COVID-19, a crisis of capitalism and gender: </a:t>
            </a:r>
            <a:br>
              <a:rPr lang="en-GB" sz="2400" dirty="0">
                <a:latin typeface="+mn-lt"/>
              </a:rPr>
            </a:br>
            <a:r>
              <a:rPr lang="en-GB" sz="2400" dirty="0">
                <a:latin typeface="+mn-lt"/>
              </a:rPr>
              <a:t>Insights from women </a:t>
            </a:r>
            <a:r>
              <a:rPr lang="en-GB" sz="2400" dirty="0" err="1">
                <a:latin typeface="+mn-lt"/>
              </a:rPr>
              <a:t>agri</a:t>
            </a:r>
            <a:r>
              <a:rPr lang="en-GB" sz="2400" dirty="0">
                <a:latin typeface="+mn-lt"/>
              </a:rPr>
              <a:t>-entrepreneurs’ experience in Myanmar and Vietnam </a:t>
            </a:r>
          </a:p>
        </p:txBody>
      </p:sp>
      <p:pic>
        <p:nvPicPr>
          <p:cNvPr id="1030" name="Picture 6" descr="International Livestock Research Institute (ILRI) | Water, Land and  Ecosystems">
            <a:extLst>
              <a:ext uri="{FF2B5EF4-FFF2-40B4-BE49-F238E27FC236}">
                <a16:creationId xmlns:a16="http://schemas.microsoft.com/office/drawing/2014/main" id="{4E9ED091-E7AF-AC4A-89FE-06F71E39A62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80108" y="6005645"/>
            <a:ext cx="1480575" cy="74028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E4D3696-9B59-CB43-A7D5-675E462E913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1179" y="5937579"/>
            <a:ext cx="1368220" cy="76365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ome page | CGIAR Gender Platform">
            <a:extLst>
              <a:ext uri="{FF2B5EF4-FFF2-40B4-BE49-F238E27FC236}">
                <a16:creationId xmlns:a16="http://schemas.microsoft.com/office/drawing/2014/main" id="{7A837CAB-AD36-4C43-B8C0-7B1E8621AA0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8856" y="4693811"/>
            <a:ext cx="1787468" cy="93986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2329E83-F6A6-254F-B3EC-2899DFB04E94}"/>
              </a:ext>
            </a:extLst>
          </p:cNvPr>
          <p:cNvSpPr txBox="1"/>
          <p:nvPr/>
        </p:nvSpPr>
        <p:spPr>
          <a:xfrm>
            <a:off x="9825246" y="4509145"/>
            <a:ext cx="1907898" cy="369332"/>
          </a:xfrm>
          <a:prstGeom prst="rect">
            <a:avLst/>
          </a:prstGeom>
          <a:noFill/>
        </p:spPr>
        <p:txBody>
          <a:bodyPr wrap="square" rtlCol="0">
            <a:spAutoFit/>
          </a:bodyPr>
          <a:lstStyle/>
          <a:p>
            <a:r>
              <a:rPr lang="en-GB" b="1" dirty="0"/>
              <a:t>15 February 2022 </a:t>
            </a:r>
          </a:p>
        </p:txBody>
      </p:sp>
      <p:pic>
        <p:nvPicPr>
          <p:cNvPr id="5" name="Picture 2" descr="National Institute of Animal Sciences, Vietnam - Home | Facebook">
            <a:extLst>
              <a:ext uri="{FF2B5EF4-FFF2-40B4-BE49-F238E27FC236}">
                <a16:creationId xmlns:a16="http://schemas.microsoft.com/office/drawing/2014/main" id="{C37AA2E3-EC3D-3C46-9B8D-1D0ACC82BFB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97433" y="6005645"/>
            <a:ext cx="613619" cy="6164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National Institute of Veterinary Research, Vietnam | International  Livestock Research Institute">
            <a:extLst>
              <a:ext uri="{FF2B5EF4-FFF2-40B4-BE49-F238E27FC236}">
                <a16:creationId xmlns:a16="http://schemas.microsoft.com/office/drawing/2014/main" id="{09ADD6D3-EBA5-3B42-B5A2-E41A8A6F073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351190" y="5932734"/>
            <a:ext cx="562214" cy="7451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Meryl Williams Fellowship Intake 2021Mentor - Expression of Interest Survey">
            <a:extLst>
              <a:ext uri="{FF2B5EF4-FFF2-40B4-BE49-F238E27FC236}">
                <a16:creationId xmlns:a16="http://schemas.microsoft.com/office/drawing/2014/main" id="{824E43DF-CFBC-A04E-AFE2-79C084642EBF}"/>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524268" y="5969949"/>
            <a:ext cx="613619" cy="65177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540967EA-13E4-4C4C-A98D-987786B1C6D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982667" y="6006056"/>
            <a:ext cx="613620" cy="615665"/>
          </a:xfrm>
          <a:prstGeom prst="rect">
            <a:avLst/>
          </a:prstGeom>
        </p:spPr>
      </p:pic>
      <p:pic>
        <p:nvPicPr>
          <p:cNvPr id="1028" name="Picture 4" descr="Point B Design + Training">
            <a:extLst>
              <a:ext uri="{FF2B5EF4-FFF2-40B4-BE49-F238E27FC236}">
                <a16:creationId xmlns:a16="http://schemas.microsoft.com/office/drawing/2014/main" id="{C1B4B8C1-505D-5C4A-A8C1-8608ACC70CEA}"/>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848596" y="5988002"/>
            <a:ext cx="1009316" cy="65177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International Water Management Institute |">
            <a:extLst>
              <a:ext uri="{FF2B5EF4-FFF2-40B4-BE49-F238E27FC236}">
                <a16:creationId xmlns:a16="http://schemas.microsoft.com/office/drawing/2014/main" id="{FE0401C7-9BB1-CB45-9A30-298ABB112D1D}"/>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2827047" y="5868286"/>
            <a:ext cx="2593231" cy="8233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WorldFish | Aquatic Foods for Healthy People and Planet">
            <a:extLst>
              <a:ext uri="{FF2B5EF4-FFF2-40B4-BE49-F238E27FC236}">
                <a16:creationId xmlns:a16="http://schemas.microsoft.com/office/drawing/2014/main" id="{C7DAAE9E-0AB6-C149-95A9-6A7A0ABFBEBF}"/>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600051" y="6052600"/>
            <a:ext cx="965848" cy="44164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1D50340-1BF0-554F-95FD-DB6DAE6F5DC0}"/>
              </a:ext>
            </a:extLst>
          </p:cNvPr>
          <p:cNvSpPr txBox="1"/>
          <p:nvPr/>
        </p:nvSpPr>
        <p:spPr>
          <a:xfrm>
            <a:off x="2800789" y="4475679"/>
            <a:ext cx="8690882" cy="338554"/>
          </a:xfrm>
          <a:prstGeom prst="rect">
            <a:avLst/>
          </a:prstGeom>
          <a:noFill/>
        </p:spPr>
        <p:txBody>
          <a:bodyPr wrap="square" rtlCol="0">
            <a:spAutoFit/>
          </a:bodyPr>
          <a:lstStyle/>
          <a:p>
            <a:r>
              <a:rPr lang="en-GB" sz="1600" b="1" dirty="0">
                <a:solidFill>
                  <a:schemeClr val="tx1">
                    <a:lumMod val="75000"/>
                    <a:lumOff val="25000"/>
                  </a:schemeClr>
                </a:solidFill>
              </a:rPr>
              <a:t>Presented by </a:t>
            </a:r>
            <a:r>
              <a:rPr lang="en-GB" sz="1600" dirty="0">
                <a:solidFill>
                  <a:schemeClr val="tx1">
                    <a:lumMod val="75000"/>
                    <a:lumOff val="25000"/>
                  </a:schemeClr>
                </a:solidFill>
              </a:rPr>
              <a:t>Nozomi Kawarazuka (CIP)  </a:t>
            </a:r>
            <a:r>
              <a:rPr lang="en-GB" sz="1600" dirty="0">
                <a:solidFill>
                  <a:schemeClr val="tx1">
                    <a:lumMod val="75000"/>
                    <a:lumOff val="25000"/>
                  </a:schemeClr>
                </a:solidFill>
                <a:hlinkClick r:id="rId13"/>
              </a:rPr>
              <a:t>n.Kawarazuka@cigar.org</a:t>
            </a:r>
            <a:r>
              <a:rPr lang="en-GB" sz="1600" dirty="0">
                <a:solidFill>
                  <a:schemeClr val="tx1">
                    <a:lumMod val="75000"/>
                    <a:lumOff val="25000"/>
                  </a:schemeClr>
                </a:solidFill>
              </a:rPr>
              <a:t> </a:t>
            </a:r>
          </a:p>
        </p:txBody>
      </p:sp>
      <p:pic>
        <p:nvPicPr>
          <p:cNvPr id="17" name="Picture 16" descr="A picture containing outdoor, swimming&#10;&#10;Description automatically generated">
            <a:extLst>
              <a:ext uri="{FF2B5EF4-FFF2-40B4-BE49-F238E27FC236}">
                <a16:creationId xmlns:a16="http://schemas.microsoft.com/office/drawing/2014/main" id="{BBC04C21-8355-6849-AE36-EAF47B567829}"/>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bwMode="auto">
          <a:xfrm>
            <a:off x="4111998" y="1389522"/>
            <a:ext cx="3758785" cy="2601895"/>
          </a:xfrm>
          <a:prstGeom prst="rect">
            <a:avLst/>
          </a:prstGeom>
          <a:ln>
            <a:noFill/>
          </a:ln>
          <a:extLst>
            <a:ext uri="{53640926-AAD7-44D8-BBD7-CCE9431645EC}">
              <a14:shadowObscured xmlns:a14="http://schemas.microsoft.com/office/drawing/2010/main"/>
            </a:ext>
          </a:extLst>
        </p:spPr>
      </p:pic>
      <p:pic>
        <p:nvPicPr>
          <p:cNvPr id="18" name="Picture 17" descr="A person and a child sitting on the floor&#10;&#10;Description automatically generated with medium confidence">
            <a:extLst>
              <a:ext uri="{FF2B5EF4-FFF2-40B4-BE49-F238E27FC236}">
                <a16:creationId xmlns:a16="http://schemas.microsoft.com/office/drawing/2014/main" id="{D2543718-E60D-4240-9479-B56E07321D55}"/>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933248" y="1389522"/>
            <a:ext cx="2939664" cy="2592670"/>
          </a:xfrm>
          <a:prstGeom prst="rect">
            <a:avLst/>
          </a:prstGeom>
        </p:spPr>
      </p:pic>
      <p:pic>
        <p:nvPicPr>
          <p:cNvPr id="19" name="Picture 18" descr="A person cooking in a kitchen&#10;&#10;Description automatically generated with medium confidence">
            <a:extLst>
              <a:ext uri="{FF2B5EF4-FFF2-40B4-BE49-F238E27FC236}">
                <a16:creationId xmlns:a16="http://schemas.microsoft.com/office/drawing/2014/main" id="{8A302473-A3EB-8A4E-AD9E-5CFB2CA3DEE8}"/>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8191555" y="1404365"/>
            <a:ext cx="1982965" cy="2645553"/>
          </a:xfrm>
          <a:prstGeom prst="rect">
            <a:avLst/>
          </a:prstGeom>
        </p:spPr>
      </p:pic>
      <p:sp>
        <p:nvSpPr>
          <p:cNvPr id="13" name="TextBox 12">
            <a:extLst>
              <a:ext uri="{FF2B5EF4-FFF2-40B4-BE49-F238E27FC236}">
                <a16:creationId xmlns:a16="http://schemas.microsoft.com/office/drawing/2014/main" id="{49C33794-59BB-C04A-B782-2B9E34CEC7C2}"/>
              </a:ext>
            </a:extLst>
          </p:cNvPr>
          <p:cNvSpPr txBox="1"/>
          <p:nvPr/>
        </p:nvSpPr>
        <p:spPr>
          <a:xfrm>
            <a:off x="2800789" y="5150458"/>
            <a:ext cx="6870471" cy="338554"/>
          </a:xfrm>
          <a:prstGeom prst="rect">
            <a:avLst/>
          </a:prstGeom>
          <a:noFill/>
        </p:spPr>
        <p:txBody>
          <a:bodyPr wrap="none" rtlCol="0">
            <a:spAutoFit/>
          </a:bodyPr>
          <a:lstStyle/>
          <a:p>
            <a:r>
              <a:rPr lang="en-GB" sz="1600" dirty="0">
                <a:solidFill>
                  <a:schemeClr val="tx1">
                    <a:lumMod val="75000"/>
                    <a:lumOff val="25000"/>
                  </a:schemeClr>
                </a:solidFill>
              </a:rPr>
              <a:t>Htet Yin Tun, </a:t>
            </a:r>
            <a:r>
              <a:rPr lang="en-GB" sz="1600" dirty="0" err="1">
                <a:solidFill>
                  <a:schemeClr val="tx1">
                    <a:lumMod val="75000"/>
                    <a:lumOff val="25000"/>
                  </a:schemeClr>
                </a:solidFill>
              </a:rPr>
              <a:t>Naw</a:t>
            </a:r>
            <a:r>
              <a:rPr lang="en-GB" sz="1600" dirty="0">
                <a:solidFill>
                  <a:schemeClr val="tx1">
                    <a:lumMod val="75000"/>
                    <a:lumOff val="25000"/>
                  </a:schemeClr>
                </a:solidFill>
              </a:rPr>
              <a:t> </a:t>
            </a:r>
            <a:r>
              <a:rPr lang="en-GB" sz="1600" dirty="0" err="1">
                <a:solidFill>
                  <a:schemeClr val="tx1">
                    <a:lumMod val="75000"/>
                    <a:lumOff val="25000"/>
                  </a:schemeClr>
                </a:solidFill>
              </a:rPr>
              <a:t>Tha</a:t>
            </a:r>
            <a:r>
              <a:rPr lang="en-GB" sz="1600" dirty="0">
                <a:solidFill>
                  <a:schemeClr val="tx1">
                    <a:lumMod val="75000"/>
                    <a:lumOff val="25000"/>
                  </a:schemeClr>
                </a:solidFill>
              </a:rPr>
              <a:t> Ku Paul, Win </a:t>
            </a:r>
            <a:r>
              <a:rPr lang="en-GB" sz="1600" dirty="0" err="1">
                <a:solidFill>
                  <a:schemeClr val="tx1">
                    <a:lumMod val="75000"/>
                    <a:lumOff val="25000"/>
                  </a:schemeClr>
                </a:solidFill>
              </a:rPr>
              <a:t>Nandar</a:t>
            </a:r>
            <a:r>
              <a:rPr lang="en-GB" sz="1600" dirty="0">
                <a:solidFill>
                  <a:schemeClr val="tx1">
                    <a:lumMod val="75000"/>
                    <a:lumOff val="25000"/>
                  </a:schemeClr>
                </a:solidFill>
              </a:rPr>
              <a:t> </a:t>
            </a:r>
            <a:r>
              <a:rPr lang="en-GB" sz="1600" dirty="0" err="1">
                <a:solidFill>
                  <a:schemeClr val="tx1">
                    <a:lumMod val="75000"/>
                    <a:lumOff val="25000"/>
                  </a:schemeClr>
                </a:solidFill>
              </a:rPr>
              <a:t>Htay</a:t>
            </a:r>
            <a:r>
              <a:rPr lang="en-GB" sz="1600" dirty="0">
                <a:solidFill>
                  <a:schemeClr val="tx1">
                    <a:lumMod val="75000"/>
                    <a:lumOff val="25000"/>
                  </a:schemeClr>
                </a:solidFill>
              </a:rPr>
              <a:t>, Greg </a:t>
            </a:r>
            <a:r>
              <a:rPr lang="en-GB" sz="1600" dirty="0" err="1">
                <a:solidFill>
                  <a:schemeClr val="tx1">
                    <a:lumMod val="75000"/>
                    <a:lumOff val="25000"/>
                  </a:schemeClr>
                </a:solidFill>
              </a:rPr>
              <a:t>Antos</a:t>
            </a:r>
            <a:r>
              <a:rPr lang="en-GB" sz="1600" dirty="0">
                <a:solidFill>
                  <a:schemeClr val="tx1">
                    <a:lumMod val="75000"/>
                    <a:lumOff val="25000"/>
                  </a:schemeClr>
                </a:solidFill>
              </a:rPr>
              <a:t> (Point B, Myanmar)</a:t>
            </a:r>
          </a:p>
        </p:txBody>
      </p:sp>
      <p:sp>
        <p:nvSpPr>
          <p:cNvPr id="14" name="TextBox 13">
            <a:extLst>
              <a:ext uri="{FF2B5EF4-FFF2-40B4-BE49-F238E27FC236}">
                <a16:creationId xmlns:a16="http://schemas.microsoft.com/office/drawing/2014/main" id="{C461727A-EBEB-9343-961A-6A00E019A0FC}"/>
              </a:ext>
            </a:extLst>
          </p:cNvPr>
          <p:cNvSpPr txBox="1"/>
          <p:nvPr/>
        </p:nvSpPr>
        <p:spPr>
          <a:xfrm>
            <a:off x="2800789" y="5421940"/>
            <a:ext cx="5679504" cy="338554"/>
          </a:xfrm>
          <a:prstGeom prst="rect">
            <a:avLst/>
          </a:prstGeom>
          <a:noFill/>
        </p:spPr>
        <p:txBody>
          <a:bodyPr wrap="none" rtlCol="0">
            <a:spAutoFit/>
          </a:bodyPr>
          <a:lstStyle/>
          <a:p>
            <a:r>
              <a:rPr lang="en-GB" sz="1600" dirty="0">
                <a:solidFill>
                  <a:schemeClr val="tx1">
                    <a:lumMod val="75000"/>
                    <a:lumOff val="25000"/>
                  </a:schemeClr>
                </a:solidFill>
              </a:rPr>
              <a:t>Pham </a:t>
            </a:r>
            <a:r>
              <a:rPr lang="en-GB" sz="1600" dirty="0" err="1">
                <a:solidFill>
                  <a:schemeClr val="tx1">
                    <a:lumMod val="75000"/>
                    <a:lumOff val="25000"/>
                  </a:schemeClr>
                </a:solidFill>
              </a:rPr>
              <a:t>Thi</a:t>
            </a:r>
            <a:r>
              <a:rPr lang="en-GB" sz="1600" dirty="0">
                <a:solidFill>
                  <a:schemeClr val="tx1">
                    <a:lumMod val="75000"/>
                    <a:lumOff val="25000"/>
                  </a:schemeClr>
                </a:solidFill>
              </a:rPr>
              <a:t> </a:t>
            </a:r>
            <a:r>
              <a:rPr lang="en-GB" sz="1600" dirty="0" err="1">
                <a:solidFill>
                  <a:schemeClr val="tx1">
                    <a:lumMod val="75000"/>
                    <a:lumOff val="25000"/>
                  </a:schemeClr>
                </a:solidFill>
              </a:rPr>
              <a:t>Hoa</a:t>
            </a:r>
            <a:r>
              <a:rPr lang="en-GB" sz="1600" dirty="0">
                <a:solidFill>
                  <a:schemeClr val="tx1">
                    <a:lumMod val="75000"/>
                    <a:lumOff val="25000"/>
                  </a:schemeClr>
                </a:solidFill>
              </a:rPr>
              <a:t>, Le </a:t>
            </a:r>
            <a:r>
              <a:rPr lang="en-GB" sz="1600" dirty="0" err="1">
                <a:solidFill>
                  <a:schemeClr val="tx1">
                    <a:lumMod val="75000"/>
                    <a:lumOff val="25000"/>
                  </a:schemeClr>
                </a:solidFill>
              </a:rPr>
              <a:t>Thi</a:t>
            </a:r>
            <a:r>
              <a:rPr lang="en-GB" sz="1600" dirty="0">
                <a:solidFill>
                  <a:schemeClr val="tx1">
                    <a:lumMod val="75000"/>
                    <a:lumOff val="25000"/>
                  </a:schemeClr>
                </a:solidFill>
              </a:rPr>
              <a:t> </a:t>
            </a:r>
            <a:r>
              <a:rPr lang="en-GB" sz="1600" dirty="0" err="1">
                <a:solidFill>
                  <a:schemeClr val="tx1">
                    <a:lumMod val="75000"/>
                    <a:lumOff val="25000"/>
                  </a:schemeClr>
                </a:solidFill>
              </a:rPr>
              <a:t>Huyen</a:t>
            </a:r>
            <a:r>
              <a:rPr lang="en-GB" sz="1600" dirty="0">
                <a:solidFill>
                  <a:schemeClr val="tx1">
                    <a:lumMod val="75000"/>
                    <a:lumOff val="25000"/>
                  </a:schemeClr>
                </a:solidFill>
              </a:rPr>
              <a:t>, Dao </a:t>
            </a:r>
            <a:r>
              <a:rPr lang="en-GB" sz="1600" dirty="0" err="1">
                <a:solidFill>
                  <a:schemeClr val="tx1">
                    <a:lumMod val="75000"/>
                    <a:lumOff val="25000"/>
                  </a:schemeClr>
                </a:solidFill>
              </a:rPr>
              <a:t>Duy</a:t>
            </a:r>
            <a:r>
              <a:rPr lang="en-GB" sz="1600" dirty="0">
                <a:solidFill>
                  <a:schemeClr val="tx1">
                    <a:lumMod val="75000"/>
                    <a:lumOff val="25000"/>
                  </a:schemeClr>
                </a:solidFill>
              </a:rPr>
              <a:t> Tung, Bui Trang</a:t>
            </a:r>
            <a:r>
              <a:rPr lang="en-US" sz="1600" dirty="0">
                <a:solidFill>
                  <a:schemeClr val="tx1">
                    <a:lumMod val="75000"/>
                    <a:lumOff val="25000"/>
                  </a:schemeClr>
                </a:solidFill>
              </a:rPr>
              <a:t> (Vietnam)</a:t>
            </a:r>
            <a:endParaRPr lang="en-GB" sz="1600" dirty="0">
              <a:solidFill>
                <a:schemeClr val="tx1">
                  <a:lumMod val="75000"/>
                  <a:lumOff val="25000"/>
                </a:schemeClr>
              </a:solidFill>
            </a:endParaRPr>
          </a:p>
        </p:txBody>
      </p:sp>
      <p:sp>
        <p:nvSpPr>
          <p:cNvPr id="20" name="TextBox 19">
            <a:extLst>
              <a:ext uri="{FF2B5EF4-FFF2-40B4-BE49-F238E27FC236}">
                <a16:creationId xmlns:a16="http://schemas.microsoft.com/office/drawing/2014/main" id="{E4B45011-055F-9C45-A7DC-0393938A21F7}"/>
              </a:ext>
            </a:extLst>
          </p:cNvPr>
          <p:cNvSpPr txBox="1"/>
          <p:nvPr/>
        </p:nvSpPr>
        <p:spPr>
          <a:xfrm>
            <a:off x="887172" y="3789096"/>
            <a:ext cx="885179" cy="215444"/>
          </a:xfrm>
          <a:prstGeom prst="rect">
            <a:avLst/>
          </a:prstGeom>
          <a:noFill/>
        </p:spPr>
        <p:txBody>
          <a:bodyPr wrap="none" rtlCol="0">
            <a:spAutoFit/>
          </a:bodyPr>
          <a:lstStyle/>
          <a:p>
            <a:r>
              <a:rPr lang="en-GB" sz="800" dirty="0">
                <a:solidFill>
                  <a:schemeClr val="bg1"/>
                </a:solidFill>
              </a:rPr>
              <a:t>© N.Kawarazuka</a:t>
            </a:r>
          </a:p>
        </p:txBody>
      </p:sp>
      <p:sp>
        <p:nvSpPr>
          <p:cNvPr id="21" name="TextBox 20">
            <a:extLst>
              <a:ext uri="{FF2B5EF4-FFF2-40B4-BE49-F238E27FC236}">
                <a16:creationId xmlns:a16="http://schemas.microsoft.com/office/drawing/2014/main" id="{623C75EB-94E5-9B4D-8B0B-518F0BBCF89D}"/>
              </a:ext>
            </a:extLst>
          </p:cNvPr>
          <p:cNvSpPr txBox="1"/>
          <p:nvPr/>
        </p:nvSpPr>
        <p:spPr>
          <a:xfrm>
            <a:off x="4111998" y="3786153"/>
            <a:ext cx="976549" cy="215444"/>
          </a:xfrm>
          <a:prstGeom prst="rect">
            <a:avLst/>
          </a:prstGeom>
          <a:noFill/>
        </p:spPr>
        <p:txBody>
          <a:bodyPr wrap="none" rtlCol="0">
            <a:spAutoFit/>
          </a:bodyPr>
          <a:lstStyle/>
          <a:p>
            <a:r>
              <a:rPr lang="en-GB" sz="800" dirty="0">
                <a:solidFill>
                  <a:schemeClr val="bg1"/>
                </a:solidFill>
              </a:rPr>
              <a:t>© Moe Kyaw Kyaw</a:t>
            </a:r>
          </a:p>
        </p:txBody>
      </p:sp>
      <p:sp>
        <p:nvSpPr>
          <p:cNvPr id="22" name="TextBox 21">
            <a:extLst>
              <a:ext uri="{FF2B5EF4-FFF2-40B4-BE49-F238E27FC236}">
                <a16:creationId xmlns:a16="http://schemas.microsoft.com/office/drawing/2014/main" id="{26C39708-2A6C-6344-ADC6-C9FD93F15D3E}"/>
              </a:ext>
            </a:extLst>
          </p:cNvPr>
          <p:cNvSpPr txBox="1"/>
          <p:nvPr/>
        </p:nvSpPr>
        <p:spPr>
          <a:xfrm>
            <a:off x="8158046" y="3837553"/>
            <a:ext cx="872355" cy="215444"/>
          </a:xfrm>
          <a:prstGeom prst="rect">
            <a:avLst/>
          </a:prstGeom>
          <a:noFill/>
        </p:spPr>
        <p:txBody>
          <a:bodyPr wrap="none" rtlCol="0">
            <a:spAutoFit/>
          </a:bodyPr>
          <a:lstStyle/>
          <a:p>
            <a:r>
              <a:rPr lang="en-GB" sz="800" dirty="0">
                <a:solidFill>
                  <a:schemeClr val="bg1"/>
                </a:solidFill>
              </a:rPr>
              <a:t>© Pham </a:t>
            </a:r>
            <a:r>
              <a:rPr lang="en-GB" sz="800" dirty="0" err="1">
                <a:solidFill>
                  <a:schemeClr val="bg1"/>
                </a:solidFill>
              </a:rPr>
              <a:t>Thi</a:t>
            </a:r>
            <a:r>
              <a:rPr lang="en-GB" sz="800" dirty="0">
                <a:solidFill>
                  <a:schemeClr val="bg1"/>
                </a:solidFill>
              </a:rPr>
              <a:t> </a:t>
            </a:r>
            <a:r>
              <a:rPr lang="en-GB" sz="800" dirty="0" err="1">
                <a:solidFill>
                  <a:schemeClr val="bg1"/>
                </a:solidFill>
              </a:rPr>
              <a:t>Hoa</a:t>
            </a:r>
            <a:endParaRPr lang="en-GB" sz="800" dirty="0">
              <a:solidFill>
                <a:schemeClr val="bg1"/>
              </a:solidFill>
            </a:endParaRPr>
          </a:p>
        </p:txBody>
      </p:sp>
      <p:sp>
        <p:nvSpPr>
          <p:cNvPr id="12" name="TextBox 11">
            <a:extLst>
              <a:ext uri="{FF2B5EF4-FFF2-40B4-BE49-F238E27FC236}">
                <a16:creationId xmlns:a16="http://schemas.microsoft.com/office/drawing/2014/main" id="{A4C10DF8-A486-624F-B3CC-D8D488EB1366}"/>
              </a:ext>
            </a:extLst>
          </p:cNvPr>
          <p:cNvSpPr txBox="1"/>
          <p:nvPr/>
        </p:nvSpPr>
        <p:spPr>
          <a:xfrm>
            <a:off x="2800789" y="4861609"/>
            <a:ext cx="7596118" cy="338554"/>
          </a:xfrm>
          <a:prstGeom prst="rect">
            <a:avLst/>
          </a:prstGeom>
          <a:noFill/>
        </p:spPr>
        <p:txBody>
          <a:bodyPr wrap="none" rtlCol="0">
            <a:spAutoFit/>
          </a:bodyPr>
          <a:lstStyle/>
          <a:p>
            <a:r>
              <a:rPr lang="en-GB" sz="1600" b="1" dirty="0">
                <a:solidFill>
                  <a:schemeClr val="tx1">
                    <a:lumMod val="75000"/>
                    <a:lumOff val="25000"/>
                  </a:schemeClr>
                </a:solidFill>
              </a:rPr>
              <a:t>The team: </a:t>
            </a:r>
            <a:r>
              <a:rPr lang="en-GB" sz="1600" dirty="0">
                <a:solidFill>
                  <a:schemeClr val="tx1">
                    <a:lumMod val="75000"/>
                    <a:lumOff val="25000"/>
                  </a:schemeClr>
                </a:solidFill>
              </a:rPr>
              <a:t>Esther </a:t>
            </a:r>
            <a:r>
              <a:rPr lang="en-GB" sz="1600" dirty="0" err="1">
                <a:solidFill>
                  <a:schemeClr val="tx1">
                    <a:lumMod val="75000"/>
                    <a:lumOff val="25000"/>
                  </a:schemeClr>
                </a:solidFill>
              </a:rPr>
              <a:t>Achandi</a:t>
            </a:r>
            <a:r>
              <a:rPr lang="en-GB" sz="1600" dirty="0">
                <a:solidFill>
                  <a:schemeClr val="tx1">
                    <a:lumMod val="75000"/>
                    <a:lumOff val="25000"/>
                  </a:schemeClr>
                </a:solidFill>
              </a:rPr>
              <a:t> (ILRI), </a:t>
            </a:r>
            <a:r>
              <a:rPr lang="en-GB" sz="1600" dirty="0" err="1">
                <a:solidFill>
                  <a:schemeClr val="tx1">
                    <a:lumMod val="75000"/>
                    <a:lumOff val="25000"/>
                  </a:schemeClr>
                </a:solidFill>
              </a:rPr>
              <a:t>Surendran</a:t>
            </a:r>
            <a:r>
              <a:rPr lang="en-GB" sz="1600" dirty="0">
                <a:solidFill>
                  <a:schemeClr val="tx1">
                    <a:lumMod val="75000"/>
                    <a:lumOff val="25000"/>
                  </a:schemeClr>
                </a:solidFill>
              </a:rPr>
              <a:t> Rajaratnam (WorldFish), Deepa Joshi (IWMI)  </a:t>
            </a:r>
          </a:p>
        </p:txBody>
      </p:sp>
      <p:sp>
        <p:nvSpPr>
          <p:cNvPr id="15" name="TextBox 14">
            <a:extLst>
              <a:ext uri="{FF2B5EF4-FFF2-40B4-BE49-F238E27FC236}">
                <a16:creationId xmlns:a16="http://schemas.microsoft.com/office/drawing/2014/main" id="{4C163536-2738-9341-BC96-57658B28C539}"/>
              </a:ext>
            </a:extLst>
          </p:cNvPr>
          <p:cNvSpPr txBox="1"/>
          <p:nvPr/>
        </p:nvSpPr>
        <p:spPr>
          <a:xfrm>
            <a:off x="11420398" y="75289"/>
            <a:ext cx="625492" cy="369332"/>
          </a:xfrm>
          <a:prstGeom prst="rect">
            <a:avLst/>
          </a:prstGeom>
          <a:noFill/>
        </p:spPr>
        <p:txBody>
          <a:bodyPr wrap="none" rtlCol="0">
            <a:spAutoFit/>
          </a:bodyPr>
          <a:lstStyle/>
          <a:p>
            <a:r>
              <a:rPr lang="en-GB" dirty="0"/>
              <a:t>1/14</a:t>
            </a:r>
          </a:p>
        </p:txBody>
      </p:sp>
    </p:spTree>
    <p:extLst>
      <p:ext uri="{BB962C8B-B14F-4D97-AF65-F5344CB8AC3E}">
        <p14:creationId xmlns:p14="http://schemas.microsoft.com/office/powerpoint/2010/main" val="1937587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8B2B3CA-07B4-AD45-BD98-719BF018E2A5}"/>
              </a:ext>
            </a:extLst>
          </p:cNvPr>
          <p:cNvSpPr txBox="1"/>
          <p:nvPr/>
        </p:nvSpPr>
        <p:spPr>
          <a:xfrm>
            <a:off x="293848" y="245539"/>
            <a:ext cx="9820082" cy="430887"/>
          </a:xfrm>
          <a:prstGeom prst="rect">
            <a:avLst/>
          </a:prstGeom>
          <a:solidFill>
            <a:schemeClr val="accent4">
              <a:lumMod val="20000"/>
              <a:lumOff val="80000"/>
            </a:schemeClr>
          </a:solidFill>
        </p:spPr>
        <p:txBody>
          <a:bodyPr wrap="square" rtlCol="0">
            <a:spAutoFit/>
          </a:bodyPr>
          <a:lstStyle/>
          <a:p>
            <a:r>
              <a:rPr lang="en-GB" sz="2200" dirty="0"/>
              <a:t>Finding 2: Informal agribusiness has its own safety nets based on reciprocal support  </a:t>
            </a:r>
          </a:p>
        </p:txBody>
      </p:sp>
      <p:sp>
        <p:nvSpPr>
          <p:cNvPr id="3" name="TextBox 2">
            <a:extLst>
              <a:ext uri="{FF2B5EF4-FFF2-40B4-BE49-F238E27FC236}">
                <a16:creationId xmlns:a16="http://schemas.microsoft.com/office/drawing/2014/main" id="{54E8AAC1-9767-A344-96A7-485DA2157B85}"/>
              </a:ext>
            </a:extLst>
          </p:cNvPr>
          <p:cNvSpPr txBox="1"/>
          <p:nvPr/>
        </p:nvSpPr>
        <p:spPr>
          <a:xfrm>
            <a:off x="195600" y="5884451"/>
            <a:ext cx="11800800" cy="707886"/>
          </a:xfrm>
          <a:prstGeom prst="rect">
            <a:avLst/>
          </a:prstGeom>
          <a:solidFill>
            <a:schemeClr val="accent6">
              <a:lumMod val="20000"/>
              <a:lumOff val="80000"/>
            </a:schemeClr>
          </a:solidFill>
        </p:spPr>
        <p:txBody>
          <a:bodyPr wrap="square" rtlCol="0">
            <a:spAutoFit/>
          </a:bodyPr>
          <a:lstStyle/>
          <a:p>
            <a:r>
              <a:rPr lang="en-GB" sz="2000" dirty="0"/>
              <a:t>Implications: Research on informal food systems need pluralistic approaches – as compared to research on formal food systems. </a:t>
            </a:r>
          </a:p>
        </p:txBody>
      </p:sp>
      <p:pic>
        <p:nvPicPr>
          <p:cNvPr id="7" name="Picture 2" descr="ガーベラの無料フリーイラスト | 咲くっとイラスト（さくっといらすと）">
            <a:extLst>
              <a:ext uri="{FF2B5EF4-FFF2-40B4-BE49-F238E27FC236}">
                <a16:creationId xmlns:a16="http://schemas.microsoft.com/office/drawing/2014/main" id="{C96A7525-9290-544D-901C-B441B9AA528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77751" y="1768133"/>
            <a:ext cx="1791309" cy="204883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2BB5665A-CFDD-DB43-9429-703648E1187C}"/>
                  </a:ext>
                </a:extLst>
              </p14:cNvPr>
              <p14:cNvContentPartPr/>
              <p14:nvPr/>
            </p14:nvContentPartPr>
            <p14:xfrm>
              <a:off x="7409686" y="3753249"/>
              <a:ext cx="3727440" cy="63720"/>
            </p14:xfrm>
          </p:contentPart>
        </mc:Choice>
        <mc:Fallback xmlns="">
          <p:pic>
            <p:nvPicPr>
              <p:cNvPr id="8" name="Ink 7">
                <a:extLst>
                  <a:ext uri="{FF2B5EF4-FFF2-40B4-BE49-F238E27FC236}">
                    <a16:creationId xmlns:a16="http://schemas.microsoft.com/office/drawing/2014/main" id="{2BB5665A-CFDD-DB43-9429-703648E1187C}"/>
                  </a:ext>
                </a:extLst>
              </p:cNvPr>
              <p:cNvPicPr/>
              <p:nvPr/>
            </p:nvPicPr>
            <p:blipFill>
              <a:blip r:embed="rId5"/>
              <a:stretch>
                <a:fillRect/>
              </a:stretch>
            </p:blipFill>
            <p:spPr>
              <a:xfrm>
                <a:off x="7373686" y="3717451"/>
                <a:ext cx="3799080" cy="134958"/>
              </a:xfrm>
              <a:prstGeom prst="rect">
                <a:avLst/>
              </a:prstGeom>
            </p:spPr>
          </p:pic>
        </mc:Fallback>
      </mc:AlternateContent>
      <p:sp>
        <p:nvSpPr>
          <p:cNvPr id="10" name="TextBox 9">
            <a:extLst>
              <a:ext uri="{FF2B5EF4-FFF2-40B4-BE49-F238E27FC236}">
                <a16:creationId xmlns:a16="http://schemas.microsoft.com/office/drawing/2014/main" id="{262F69D1-3C68-6843-97BC-00D2E7F70240}"/>
              </a:ext>
            </a:extLst>
          </p:cNvPr>
          <p:cNvSpPr txBox="1"/>
          <p:nvPr/>
        </p:nvSpPr>
        <p:spPr>
          <a:xfrm>
            <a:off x="7803841" y="938839"/>
            <a:ext cx="2874120" cy="461665"/>
          </a:xfrm>
          <a:prstGeom prst="rect">
            <a:avLst/>
          </a:prstGeom>
          <a:noFill/>
        </p:spPr>
        <p:txBody>
          <a:bodyPr wrap="square" rtlCol="0">
            <a:spAutoFit/>
          </a:bodyPr>
          <a:lstStyle/>
          <a:p>
            <a:r>
              <a:rPr lang="en-GB" sz="2400" dirty="0">
                <a:solidFill>
                  <a:schemeClr val="accent6">
                    <a:lumMod val="50000"/>
                  </a:schemeClr>
                </a:solidFill>
              </a:rPr>
              <a:t>&lt;Economic activities&gt;</a:t>
            </a:r>
          </a:p>
        </p:txBody>
      </p:sp>
      <p:sp>
        <p:nvSpPr>
          <p:cNvPr id="11" name="TextBox 10">
            <a:extLst>
              <a:ext uri="{FF2B5EF4-FFF2-40B4-BE49-F238E27FC236}">
                <a16:creationId xmlns:a16="http://schemas.microsoft.com/office/drawing/2014/main" id="{3A2F13D1-B11C-CD48-8236-46EB3E49281A}"/>
              </a:ext>
            </a:extLst>
          </p:cNvPr>
          <p:cNvSpPr txBox="1"/>
          <p:nvPr/>
        </p:nvSpPr>
        <p:spPr>
          <a:xfrm>
            <a:off x="10160515" y="2529232"/>
            <a:ext cx="803490" cy="369332"/>
          </a:xfrm>
          <a:prstGeom prst="rect">
            <a:avLst/>
          </a:prstGeom>
          <a:noFill/>
        </p:spPr>
        <p:txBody>
          <a:bodyPr wrap="none" rtlCol="0">
            <a:spAutoFit/>
          </a:bodyPr>
          <a:lstStyle/>
          <a:p>
            <a:r>
              <a:rPr lang="en-GB" dirty="0">
                <a:solidFill>
                  <a:schemeClr val="accent6">
                    <a:lumMod val="50000"/>
                  </a:schemeClr>
                </a:solidFill>
              </a:rPr>
              <a:t>capital</a:t>
            </a:r>
          </a:p>
        </p:txBody>
      </p:sp>
      <p:sp>
        <p:nvSpPr>
          <p:cNvPr id="12" name="TextBox 11">
            <a:extLst>
              <a:ext uri="{FF2B5EF4-FFF2-40B4-BE49-F238E27FC236}">
                <a16:creationId xmlns:a16="http://schemas.microsoft.com/office/drawing/2014/main" id="{48E64504-E809-3C42-AA28-F58B7EAFD19F}"/>
              </a:ext>
            </a:extLst>
          </p:cNvPr>
          <p:cNvSpPr txBox="1"/>
          <p:nvPr/>
        </p:nvSpPr>
        <p:spPr>
          <a:xfrm>
            <a:off x="7555318" y="2522958"/>
            <a:ext cx="793807" cy="369332"/>
          </a:xfrm>
          <a:prstGeom prst="rect">
            <a:avLst/>
          </a:prstGeom>
          <a:noFill/>
        </p:spPr>
        <p:txBody>
          <a:bodyPr wrap="none" rtlCol="0">
            <a:spAutoFit/>
          </a:bodyPr>
          <a:lstStyle/>
          <a:p>
            <a:r>
              <a:rPr lang="en-GB" dirty="0">
                <a:solidFill>
                  <a:schemeClr val="accent6">
                    <a:lumMod val="50000"/>
                  </a:schemeClr>
                </a:solidFill>
              </a:rPr>
              <a:t>labour</a:t>
            </a:r>
          </a:p>
        </p:txBody>
      </p:sp>
      <p:pic>
        <p:nvPicPr>
          <p:cNvPr id="14" name="Picture 4" descr="白い背景に緑の葉と根を持つヒマワリの花 - イラストレーションのベクターアート素材や画像を多数ご用意 - iStock">
            <a:extLst>
              <a:ext uri="{FF2B5EF4-FFF2-40B4-BE49-F238E27FC236}">
                <a16:creationId xmlns:a16="http://schemas.microsoft.com/office/drawing/2014/main" id="{0677249B-887F-6C4F-9DDC-A119E06A7A6E}"/>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633115" y="3861059"/>
            <a:ext cx="1193800" cy="77647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7E7E46D4-DFAD-3E40-8FF1-EF08BC08BDA1}"/>
              </a:ext>
            </a:extLst>
          </p:cNvPr>
          <p:cNvSpPr txBox="1"/>
          <p:nvPr/>
        </p:nvSpPr>
        <p:spPr>
          <a:xfrm>
            <a:off x="8633115" y="1417291"/>
            <a:ext cx="847668" cy="369332"/>
          </a:xfrm>
          <a:prstGeom prst="rect">
            <a:avLst/>
          </a:prstGeom>
          <a:noFill/>
        </p:spPr>
        <p:txBody>
          <a:bodyPr wrap="none" rtlCol="0">
            <a:spAutoFit/>
          </a:bodyPr>
          <a:lstStyle/>
          <a:p>
            <a:r>
              <a:rPr lang="en-GB" dirty="0">
                <a:solidFill>
                  <a:schemeClr val="accent6">
                    <a:lumMod val="50000"/>
                  </a:schemeClr>
                </a:solidFill>
              </a:rPr>
              <a:t>market</a:t>
            </a:r>
          </a:p>
        </p:txBody>
      </p:sp>
      <p:pic>
        <p:nvPicPr>
          <p:cNvPr id="19" name="Picture 6" descr="お母さんと赤ちゃん】の画像素材(40524518) | イラスト素材ならイメージナビ">
            <a:extLst>
              <a:ext uri="{FF2B5EF4-FFF2-40B4-BE49-F238E27FC236}">
                <a16:creationId xmlns:a16="http://schemas.microsoft.com/office/drawing/2014/main" id="{E4242A34-4A04-F042-95E3-8D7709DC074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094019" y="3124218"/>
            <a:ext cx="881159" cy="88115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A picture containing person, person, holding, green&#10;&#10;Description automatically generated">
            <a:extLst>
              <a:ext uri="{FF2B5EF4-FFF2-40B4-BE49-F238E27FC236}">
                <a16:creationId xmlns:a16="http://schemas.microsoft.com/office/drawing/2014/main" id="{3A108B76-8640-E948-883A-F878DB2BB0D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1060170" y="4227720"/>
            <a:ext cx="403065" cy="522895"/>
          </a:xfrm>
          <a:prstGeom prst="rect">
            <a:avLst/>
          </a:prstGeom>
        </p:spPr>
      </p:pic>
      <p:sp>
        <p:nvSpPr>
          <p:cNvPr id="21" name="Striped Right Arrow 20">
            <a:extLst>
              <a:ext uri="{FF2B5EF4-FFF2-40B4-BE49-F238E27FC236}">
                <a16:creationId xmlns:a16="http://schemas.microsoft.com/office/drawing/2014/main" id="{5418FB35-00D5-EE4E-A997-7DDAB987ACD2}"/>
              </a:ext>
            </a:extLst>
          </p:cNvPr>
          <p:cNvSpPr/>
          <p:nvPr/>
        </p:nvSpPr>
        <p:spPr>
          <a:xfrm rot="18107043">
            <a:off x="8217796" y="4212465"/>
            <a:ext cx="580461"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Striped Right Arrow 21">
            <a:extLst>
              <a:ext uri="{FF2B5EF4-FFF2-40B4-BE49-F238E27FC236}">
                <a16:creationId xmlns:a16="http://schemas.microsoft.com/office/drawing/2014/main" id="{CD35A38D-44C7-0A47-A1A5-DEAFD76BF944}"/>
              </a:ext>
            </a:extLst>
          </p:cNvPr>
          <p:cNvSpPr/>
          <p:nvPr/>
        </p:nvSpPr>
        <p:spPr>
          <a:xfrm rot="13670077">
            <a:off x="9658979" y="4170972"/>
            <a:ext cx="646332"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0B149E7-4156-534D-890D-C6584705A77B}"/>
              </a:ext>
            </a:extLst>
          </p:cNvPr>
          <p:cNvSpPr txBox="1"/>
          <p:nvPr/>
        </p:nvSpPr>
        <p:spPr>
          <a:xfrm>
            <a:off x="448236" y="1061083"/>
            <a:ext cx="1526828" cy="369332"/>
          </a:xfrm>
          <a:prstGeom prst="rect">
            <a:avLst/>
          </a:prstGeom>
          <a:noFill/>
        </p:spPr>
        <p:txBody>
          <a:bodyPr wrap="none" rtlCol="0">
            <a:spAutoFit/>
          </a:bodyPr>
          <a:lstStyle/>
          <a:p>
            <a:r>
              <a:rPr lang="en-GB" b="1" dirty="0"/>
              <a:t>Key messages</a:t>
            </a:r>
          </a:p>
        </p:txBody>
      </p:sp>
      <p:sp>
        <p:nvSpPr>
          <p:cNvPr id="24" name="TextBox 23">
            <a:extLst>
              <a:ext uri="{FF2B5EF4-FFF2-40B4-BE49-F238E27FC236}">
                <a16:creationId xmlns:a16="http://schemas.microsoft.com/office/drawing/2014/main" id="{CF4CF60A-A41E-4740-B53C-F67372C1398E}"/>
              </a:ext>
            </a:extLst>
          </p:cNvPr>
          <p:cNvSpPr txBox="1"/>
          <p:nvPr/>
        </p:nvSpPr>
        <p:spPr>
          <a:xfrm>
            <a:off x="448236" y="1810262"/>
            <a:ext cx="4188447" cy="2554545"/>
          </a:xfrm>
          <a:prstGeom prst="rect">
            <a:avLst/>
          </a:prstGeom>
          <a:noFill/>
        </p:spPr>
        <p:txBody>
          <a:bodyPr wrap="square" rtlCol="0">
            <a:spAutoFit/>
          </a:bodyPr>
          <a:lstStyle/>
          <a:p>
            <a:r>
              <a:rPr lang="en-GB" sz="2000" dirty="0"/>
              <a:t>Women need to invest in maintaining reciprocal support relationships for maintaining their livelihoods which are often neglected in economic analyses. </a:t>
            </a:r>
          </a:p>
          <a:p>
            <a:endParaRPr lang="en-GB" sz="2000" dirty="0"/>
          </a:p>
          <a:p>
            <a:r>
              <a:rPr lang="en-GB" sz="2000" dirty="0"/>
              <a:t>Non economic activities are equally valuable for women to sustain economic activities. </a:t>
            </a:r>
          </a:p>
        </p:txBody>
      </p:sp>
      <p:sp>
        <p:nvSpPr>
          <p:cNvPr id="26" name="TextBox 25">
            <a:extLst>
              <a:ext uri="{FF2B5EF4-FFF2-40B4-BE49-F238E27FC236}">
                <a16:creationId xmlns:a16="http://schemas.microsoft.com/office/drawing/2014/main" id="{A5420A46-ED02-E644-8348-861BB6A7DEE1}"/>
              </a:ext>
            </a:extLst>
          </p:cNvPr>
          <p:cNvSpPr txBox="1"/>
          <p:nvPr/>
        </p:nvSpPr>
        <p:spPr>
          <a:xfrm>
            <a:off x="195600" y="4711246"/>
            <a:ext cx="7548861" cy="923330"/>
          </a:xfrm>
          <a:prstGeom prst="rect">
            <a:avLst/>
          </a:prstGeom>
          <a:noFill/>
        </p:spPr>
        <p:txBody>
          <a:bodyPr wrap="none" rtlCol="0">
            <a:spAutoFit/>
          </a:bodyPr>
          <a:lstStyle/>
          <a:p>
            <a:r>
              <a:rPr lang="en-GB" b="1" dirty="0">
                <a:solidFill>
                  <a:schemeClr val="accent1">
                    <a:lumMod val="50000"/>
                  </a:schemeClr>
                </a:solidFill>
              </a:rPr>
              <a:t>The relevant literature</a:t>
            </a:r>
          </a:p>
          <a:p>
            <a:r>
              <a:rPr lang="en-GB" dirty="0">
                <a:solidFill>
                  <a:schemeClr val="accent1">
                    <a:lumMod val="50000"/>
                  </a:schemeClr>
                </a:solidFill>
              </a:rPr>
              <a:t>The social dimensions of informal economy (</a:t>
            </a:r>
            <a:r>
              <a:rPr lang="en-GB" dirty="0" err="1">
                <a:solidFill>
                  <a:schemeClr val="accent1">
                    <a:lumMod val="50000"/>
                  </a:schemeClr>
                </a:solidFill>
              </a:rPr>
              <a:t>Overa</a:t>
            </a:r>
            <a:r>
              <a:rPr lang="en-GB" dirty="0">
                <a:solidFill>
                  <a:schemeClr val="accent1">
                    <a:lumMod val="50000"/>
                  </a:schemeClr>
                </a:solidFill>
              </a:rPr>
              <a:t> 2003, Harris-White 2015)</a:t>
            </a:r>
          </a:p>
          <a:p>
            <a:r>
              <a:rPr lang="en-GB" dirty="0">
                <a:solidFill>
                  <a:schemeClr val="accent1">
                    <a:lumMod val="50000"/>
                  </a:schemeClr>
                </a:solidFill>
              </a:rPr>
              <a:t>Diverse economies (Gibson-Graham 2008) </a:t>
            </a:r>
          </a:p>
        </p:txBody>
      </p:sp>
      <p:sp>
        <p:nvSpPr>
          <p:cNvPr id="27" name="TextBox 26">
            <a:extLst>
              <a:ext uri="{FF2B5EF4-FFF2-40B4-BE49-F238E27FC236}">
                <a16:creationId xmlns:a16="http://schemas.microsoft.com/office/drawing/2014/main" id="{DE68BE7C-7F1E-5F41-8668-8672E976BEDF}"/>
              </a:ext>
            </a:extLst>
          </p:cNvPr>
          <p:cNvSpPr txBox="1"/>
          <p:nvPr/>
        </p:nvSpPr>
        <p:spPr>
          <a:xfrm>
            <a:off x="7126642" y="4425808"/>
            <a:ext cx="1123449" cy="369332"/>
          </a:xfrm>
          <a:prstGeom prst="rect">
            <a:avLst/>
          </a:prstGeom>
          <a:noFill/>
        </p:spPr>
        <p:txBody>
          <a:bodyPr wrap="none" rtlCol="0">
            <a:spAutoFit/>
          </a:bodyPr>
          <a:lstStyle/>
          <a:p>
            <a:r>
              <a:rPr lang="en-GB" dirty="0">
                <a:solidFill>
                  <a:srgbClr val="FF0000"/>
                </a:solidFill>
              </a:rPr>
              <a:t>daughters</a:t>
            </a:r>
          </a:p>
        </p:txBody>
      </p:sp>
      <p:sp>
        <p:nvSpPr>
          <p:cNvPr id="28" name="TextBox 27">
            <a:extLst>
              <a:ext uri="{FF2B5EF4-FFF2-40B4-BE49-F238E27FC236}">
                <a16:creationId xmlns:a16="http://schemas.microsoft.com/office/drawing/2014/main" id="{CAF57C67-0E06-BB4E-8A5C-FAB2CFDAAD87}"/>
              </a:ext>
            </a:extLst>
          </p:cNvPr>
          <p:cNvSpPr txBox="1"/>
          <p:nvPr/>
        </p:nvSpPr>
        <p:spPr>
          <a:xfrm>
            <a:off x="10113930" y="4499481"/>
            <a:ext cx="660758" cy="369332"/>
          </a:xfrm>
          <a:prstGeom prst="rect">
            <a:avLst/>
          </a:prstGeom>
          <a:noFill/>
        </p:spPr>
        <p:txBody>
          <a:bodyPr wrap="none" rtlCol="0">
            <a:spAutoFit/>
          </a:bodyPr>
          <a:lstStyle/>
          <a:p>
            <a:r>
              <a:rPr lang="en-GB" dirty="0">
                <a:solidFill>
                  <a:srgbClr val="FF0000"/>
                </a:solidFill>
              </a:rPr>
              <a:t>sons </a:t>
            </a:r>
          </a:p>
        </p:txBody>
      </p:sp>
      <p:sp>
        <p:nvSpPr>
          <p:cNvPr id="29" name="TextBox 28">
            <a:extLst>
              <a:ext uri="{FF2B5EF4-FFF2-40B4-BE49-F238E27FC236}">
                <a16:creationId xmlns:a16="http://schemas.microsoft.com/office/drawing/2014/main" id="{8E4A0D34-15EA-0B4C-A9F9-05B7B795D76C}"/>
              </a:ext>
            </a:extLst>
          </p:cNvPr>
          <p:cNvSpPr txBox="1"/>
          <p:nvPr/>
        </p:nvSpPr>
        <p:spPr>
          <a:xfrm>
            <a:off x="7973780" y="4811882"/>
            <a:ext cx="2963312" cy="369332"/>
          </a:xfrm>
          <a:prstGeom prst="rect">
            <a:avLst/>
          </a:prstGeom>
          <a:noFill/>
        </p:spPr>
        <p:txBody>
          <a:bodyPr wrap="none" rtlCol="0">
            <a:spAutoFit/>
          </a:bodyPr>
          <a:lstStyle/>
          <a:p>
            <a:r>
              <a:rPr lang="en-GB" dirty="0">
                <a:solidFill>
                  <a:srgbClr val="FF0000"/>
                </a:solidFill>
              </a:rPr>
              <a:t>trust relations with producers</a:t>
            </a:r>
          </a:p>
        </p:txBody>
      </p:sp>
      <p:sp>
        <p:nvSpPr>
          <p:cNvPr id="30" name="TextBox 29">
            <a:extLst>
              <a:ext uri="{FF2B5EF4-FFF2-40B4-BE49-F238E27FC236}">
                <a16:creationId xmlns:a16="http://schemas.microsoft.com/office/drawing/2014/main" id="{E478655D-BEB2-244E-9356-213E74AA1533}"/>
              </a:ext>
            </a:extLst>
          </p:cNvPr>
          <p:cNvSpPr txBox="1"/>
          <p:nvPr/>
        </p:nvSpPr>
        <p:spPr>
          <a:xfrm>
            <a:off x="10169060" y="4159177"/>
            <a:ext cx="761747" cy="369332"/>
          </a:xfrm>
          <a:prstGeom prst="rect">
            <a:avLst/>
          </a:prstGeom>
          <a:noFill/>
        </p:spPr>
        <p:txBody>
          <a:bodyPr wrap="none" rtlCol="0">
            <a:spAutoFit/>
          </a:bodyPr>
          <a:lstStyle/>
          <a:p>
            <a:r>
              <a:rPr lang="en-GB" dirty="0">
                <a:solidFill>
                  <a:srgbClr val="FF0000"/>
                </a:solidFill>
              </a:rPr>
              <a:t>In-law</a:t>
            </a:r>
          </a:p>
        </p:txBody>
      </p:sp>
      <p:sp>
        <p:nvSpPr>
          <p:cNvPr id="31" name="TextBox 30">
            <a:extLst>
              <a:ext uri="{FF2B5EF4-FFF2-40B4-BE49-F238E27FC236}">
                <a16:creationId xmlns:a16="http://schemas.microsoft.com/office/drawing/2014/main" id="{7A7BBDE0-3553-0446-8839-D403460290B8}"/>
              </a:ext>
            </a:extLst>
          </p:cNvPr>
          <p:cNvSpPr txBox="1"/>
          <p:nvPr/>
        </p:nvSpPr>
        <p:spPr>
          <a:xfrm>
            <a:off x="5498591" y="3516598"/>
            <a:ext cx="1869743" cy="646331"/>
          </a:xfrm>
          <a:prstGeom prst="rect">
            <a:avLst/>
          </a:prstGeom>
          <a:noFill/>
        </p:spPr>
        <p:txBody>
          <a:bodyPr wrap="none" rtlCol="0">
            <a:spAutoFit/>
          </a:bodyPr>
          <a:lstStyle/>
          <a:p>
            <a:r>
              <a:rPr lang="en-GB" dirty="0">
                <a:solidFill>
                  <a:srgbClr val="FF0000"/>
                </a:solidFill>
              </a:rPr>
              <a:t>Fish/livestock/veg</a:t>
            </a:r>
          </a:p>
          <a:p>
            <a:r>
              <a:rPr lang="en-GB" dirty="0">
                <a:solidFill>
                  <a:srgbClr val="FF0000"/>
                </a:solidFill>
              </a:rPr>
              <a:t>enterprises </a:t>
            </a:r>
          </a:p>
        </p:txBody>
      </p:sp>
      <p:sp>
        <p:nvSpPr>
          <p:cNvPr id="2" name="TextBox 1">
            <a:extLst>
              <a:ext uri="{FF2B5EF4-FFF2-40B4-BE49-F238E27FC236}">
                <a16:creationId xmlns:a16="http://schemas.microsoft.com/office/drawing/2014/main" id="{13DE634E-250D-2B42-B61C-38A8796062CB}"/>
              </a:ext>
            </a:extLst>
          </p:cNvPr>
          <p:cNvSpPr txBox="1"/>
          <p:nvPr/>
        </p:nvSpPr>
        <p:spPr>
          <a:xfrm>
            <a:off x="11366183" y="122617"/>
            <a:ext cx="742511" cy="369332"/>
          </a:xfrm>
          <a:prstGeom prst="rect">
            <a:avLst/>
          </a:prstGeom>
          <a:noFill/>
        </p:spPr>
        <p:txBody>
          <a:bodyPr wrap="none" rtlCol="0">
            <a:spAutoFit/>
          </a:bodyPr>
          <a:lstStyle/>
          <a:p>
            <a:r>
              <a:rPr lang="en-GB" dirty="0"/>
              <a:t>10/14</a:t>
            </a:r>
          </a:p>
        </p:txBody>
      </p:sp>
    </p:spTree>
    <p:extLst>
      <p:ext uri="{BB962C8B-B14F-4D97-AF65-F5344CB8AC3E}">
        <p14:creationId xmlns:p14="http://schemas.microsoft.com/office/powerpoint/2010/main" val="339692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2BA8C3-D62A-8245-AC83-4DB21D97E60E}"/>
              </a:ext>
            </a:extLst>
          </p:cNvPr>
          <p:cNvSpPr txBox="1"/>
          <p:nvPr/>
        </p:nvSpPr>
        <p:spPr>
          <a:xfrm>
            <a:off x="293848" y="245539"/>
            <a:ext cx="10502502" cy="769441"/>
          </a:xfrm>
          <a:prstGeom prst="rect">
            <a:avLst/>
          </a:prstGeom>
          <a:solidFill>
            <a:schemeClr val="accent2">
              <a:lumMod val="20000"/>
              <a:lumOff val="80000"/>
            </a:schemeClr>
          </a:solidFill>
        </p:spPr>
        <p:txBody>
          <a:bodyPr wrap="square" rtlCol="0">
            <a:spAutoFit/>
          </a:bodyPr>
          <a:lstStyle/>
          <a:p>
            <a:r>
              <a:rPr lang="en-GB" sz="2200" dirty="0"/>
              <a:t>Finding 3: COVID-19 affects not only economic activities but also non-economic activities. The latter has a significant implication for women’s agribusiness  </a:t>
            </a:r>
          </a:p>
        </p:txBody>
      </p:sp>
      <p:sp>
        <p:nvSpPr>
          <p:cNvPr id="8" name="TextBox 7">
            <a:extLst>
              <a:ext uri="{FF2B5EF4-FFF2-40B4-BE49-F238E27FC236}">
                <a16:creationId xmlns:a16="http://schemas.microsoft.com/office/drawing/2014/main" id="{3045E729-06CC-3D49-9EF1-E8BF2B8E4B18}"/>
              </a:ext>
            </a:extLst>
          </p:cNvPr>
          <p:cNvSpPr txBox="1"/>
          <p:nvPr/>
        </p:nvSpPr>
        <p:spPr>
          <a:xfrm>
            <a:off x="419101" y="1526019"/>
            <a:ext cx="4518309" cy="4708981"/>
          </a:xfrm>
          <a:prstGeom prst="rect">
            <a:avLst/>
          </a:prstGeom>
          <a:noFill/>
        </p:spPr>
        <p:txBody>
          <a:bodyPr wrap="square">
            <a:spAutoFit/>
          </a:bodyPr>
          <a:lstStyle/>
          <a:p>
            <a:r>
              <a:rPr lang="en-GB" sz="2000" dirty="0"/>
              <a:t>Ohm Mar (45) </a:t>
            </a:r>
          </a:p>
          <a:p>
            <a:r>
              <a:rPr lang="en-GB" sz="2000" dirty="0"/>
              <a:t>Fish dealer with 2 school-aged daughters</a:t>
            </a:r>
          </a:p>
          <a:p>
            <a:endParaRPr lang="en-GB" sz="2000" dirty="0"/>
          </a:p>
          <a:p>
            <a:r>
              <a:rPr lang="en-GB" sz="2000" dirty="0"/>
              <a:t>“</a:t>
            </a:r>
            <a:r>
              <a:rPr lang="en-GB" sz="2000" dirty="0">
                <a:solidFill>
                  <a:srgbClr val="000000"/>
                </a:solidFill>
                <a:effectLst/>
                <a:ea typeface="Times New Roman" panose="02020603050405020304" pitchFamily="18" charset="0"/>
                <a:cs typeface="Calibri" panose="020F0502020204030204" pitchFamily="34" charset="0"/>
              </a:rPr>
              <a:t>I feel that </a:t>
            </a:r>
            <a:r>
              <a:rPr lang="en-GB" sz="2000" dirty="0">
                <a:solidFill>
                  <a:srgbClr val="000000"/>
                </a:solidFill>
                <a:ea typeface="Times New Roman" panose="02020603050405020304" pitchFamily="18" charset="0"/>
                <a:cs typeface="Calibri" panose="020F0502020204030204" pitchFamily="34" charset="0"/>
              </a:rPr>
              <a:t>my husband</a:t>
            </a:r>
            <a:r>
              <a:rPr lang="en-GB" sz="2000" dirty="0">
                <a:solidFill>
                  <a:srgbClr val="000000"/>
                </a:solidFill>
                <a:effectLst/>
                <a:ea typeface="Times New Roman" panose="02020603050405020304" pitchFamily="18" charset="0"/>
                <a:cs typeface="Calibri" panose="020F0502020204030204" pitchFamily="34" charset="0"/>
              </a:rPr>
              <a:t> passed away because of a shortage of doctors and medical services due to the political crisis… </a:t>
            </a:r>
            <a:r>
              <a:rPr lang="en-GB" sz="2000" dirty="0">
                <a:solidFill>
                  <a:srgbClr val="000000"/>
                </a:solidFill>
                <a:effectLst/>
                <a:ea typeface="Times New Roman" panose="02020603050405020304" pitchFamily="18" charset="0"/>
                <a:cs typeface="Times New Roman" panose="02020603050405020304" pitchFamily="18" charset="0"/>
              </a:rPr>
              <a:t>[When I resumed my work after my husband’s death,] I was exhausted as I had to weigh fish till 11 p.m., and I couldn’t sleep at all. I felt depressed, and I didn’t want to continue working. I even thought of giving up this livelihood, but I couldn’t do so in reality [as I am responsible for providing for my daughters]”. </a:t>
            </a:r>
            <a:endParaRPr lang="en-GB" sz="2000" dirty="0">
              <a:effectLst/>
              <a:ea typeface="Times New Roman" panose="02020603050405020304" pitchFamily="18" charset="0"/>
              <a:cs typeface="Times New Roman" panose="02020603050405020304" pitchFamily="18" charset="0"/>
            </a:endParaRPr>
          </a:p>
        </p:txBody>
      </p:sp>
      <p:pic>
        <p:nvPicPr>
          <p:cNvPr id="12" name="Picture 11" descr="A picture containing food, ground, person, meal&#10;&#10;Description automatically generated">
            <a:extLst>
              <a:ext uri="{FF2B5EF4-FFF2-40B4-BE49-F238E27FC236}">
                <a16:creationId xmlns:a16="http://schemas.microsoft.com/office/drawing/2014/main" id="{CBB9A53E-E622-A342-8E56-D972BC5590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07052" y="2687848"/>
            <a:ext cx="5865847" cy="3762596"/>
          </a:xfrm>
          <a:prstGeom prst="rect">
            <a:avLst/>
          </a:prstGeom>
        </p:spPr>
      </p:pic>
      <p:sp>
        <p:nvSpPr>
          <p:cNvPr id="14" name="TextBox 13">
            <a:extLst>
              <a:ext uri="{FF2B5EF4-FFF2-40B4-BE49-F238E27FC236}">
                <a16:creationId xmlns:a16="http://schemas.microsoft.com/office/drawing/2014/main" id="{C7B6A08D-03E2-6647-B1DB-88CD39DCE23F}"/>
              </a:ext>
            </a:extLst>
          </p:cNvPr>
          <p:cNvSpPr txBox="1"/>
          <p:nvPr/>
        </p:nvSpPr>
        <p:spPr>
          <a:xfrm>
            <a:off x="10796350" y="6235000"/>
            <a:ext cx="976549" cy="215444"/>
          </a:xfrm>
          <a:prstGeom prst="rect">
            <a:avLst/>
          </a:prstGeom>
          <a:noFill/>
        </p:spPr>
        <p:txBody>
          <a:bodyPr wrap="none" rtlCol="0">
            <a:spAutoFit/>
          </a:bodyPr>
          <a:lstStyle/>
          <a:p>
            <a:r>
              <a:rPr lang="en-GB" sz="800" dirty="0">
                <a:solidFill>
                  <a:schemeClr val="bg1"/>
                </a:solidFill>
              </a:rPr>
              <a:t>© Moe Kyaw Kyaw</a:t>
            </a:r>
          </a:p>
        </p:txBody>
      </p:sp>
      <p:sp>
        <p:nvSpPr>
          <p:cNvPr id="2" name="TextBox 1">
            <a:extLst>
              <a:ext uri="{FF2B5EF4-FFF2-40B4-BE49-F238E27FC236}">
                <a16:creationId xmlns:a16="http://schemas.microsoft.com/office/drawing/2014/main" id="{D101D412-93F0-1941-B9E9-9E9BD5DF9DAA}"/>
              </a:ext>
            </a:extLst>
          </p:cNvPr>
          <p:cNvSpPr txBox="1"/>
          <p:nvPr/>
        </p:nvSpPr>
        <p:spPr>
          <a:xfrm>
            <a:off x="11401643" y="60873"/>
            <a:ext cx="742511" cy="369332"/>
          </a:xfrm>
          <a:prstGeom prst="rect">
            <a:avLst/>
          </a:prstGeom>
          <a:noFill/>
        </p:spPr>
        <p:txBody>
          <a:bodyPr wrap="none" rtlCol="0">
            <a:spAutoFit/>
          </a:bodyPr>
          <a:lstStyle/>
          <a:p>
            <a:r>
              <a:rPr lang="en-GB" dirty="0"/>
              <a:t>11/14</a:t>
            </a:r>
          </a:p>
        </p:txBody>
      </p:sp>
    </p:spTree>
    <p:extLst>
      <p:ext uri="{BB962C8B-B14F-4D97-AF65-F5344CB8AC3E}">
        <p14:creationId xmlns:p14="http://schemas.microsoft.com/office/powerpoint/2010/main" val="4160844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E8AAC1-9767-A344-96A7-485DA2157B85}"/>
              </a:ext>
            </a:extLst>
          </p:cNvPr>
          <p:cNvSpPr txBox="1"/>
          <p:nvPr/>
        </p:nvSpPr>
        <p:spPr>
          <a:xfrm>
            <a:off x="293848" y="6055562"/>
            <a:ext cx="11479051" cy="707886"/>
          </a:xfrm>
          <a:prstGeom prst="rect">
            <a:avLst/>
          </a:prstGeom>
          <a:solidFill>
            <a:schemeClr val="accent6">
              <a:lumMod val="20000"/>
              <a:lumOff val="80000"/>
            </a:schemeClr>
          </a:solidFill>
        </p:spPr>
        <p:txBody>
          <a:bodyPr wrap="square" rtlCol="0">
            <a:spAutoFit/>
          </a:bodyPr>
          <a:lstStyle/>
          <a:p>
            <a:r>
              <a:rPr lang="en-GB" sz="2000" dirty="0"/>
              <a:t>Implications: Transdisciplinary approaches to research and development is required to put more emphasis and value on understanding non-economic socially valuable activities.  </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B91CBB6B-D828-6542-BA85-5DCCA61FD2B0}"/>
                  </a:ext>
                </a:extLst>
              </p14:cNvPr>
              <p14:cNvContentPartPr/>
              <p14:nvPr/>
            </p14:nvContentPartPr>
            <p14:xfrm>
              <a:off x="7409686" y="3753249"/>
              <a:ext cx="3727440" cy="63720"/>
            </p14:xfrm>
          </p:contentPart>
        </mc:Choice>
        <mc:Fallback xmlns="">
          <p:pic>
            <p:nvPicPr>
              <p:cNvPr id="6" name="Ink 5">
                <a:extLst>
                  <a:ext uri="{FF2B5EF4-FFF2-40B4-BE49-F238E27FC236}">
                    <a16:creationId xmlns:a16="http://schemas.microsoft.com/office/drawing/2014/main" id="{B91CBB6B-D828-6542-BA85-5DCCA61FD2B0}"/>
                  </a:ext>
                </a:extLst>
              </p:cNvPr>
              <p:cNvPicPr/>
              <p:nvPr/>
            </p:nvPicPr>
            <p:blipFill>
              <a:blip r:embed="rId4"/>
              <a:stretch>
                <a:fillRect/>
              </a:stretch>
            </p:blipFill>
            <p:spPr>
              <a:xfrm>
                <a:off x="7373686" y="3717451"/>
                <a:ext cx="3799080" cy="134958"/>
              </a:xfrm>
              <a:prstGeom prst="rect">
                <a:avLst/>
              </a:prstGeom>
            </p:spPr>
          </p:pic>
        </mc:Fallback>
      </mc:AlternateContent>
      <p:sp>
        <p:nvSpPr>
          <p:cNvPr id="8" name="TextBox 7">
            <a:extLst>
              <a:ext uri="{FF2B5EF4-FFF2-40B4-BE49-F238E27FC236}">
                <a16:creationId xmlns:a16="http://schemas.microsoft.com/office/drawing/2014/main" id="{CE61DB39-8DB9-5347-AA73-F6A0D0468224}"/>
              </a:ext>
            </a:extLst>
          </p:cNvPr>
          <p:cNvSpPr txBox="1"/>
          <p:nvPr/>
        </p:nvSpPr>
        <p:spPr>
          <a:xfrm>
            <a:off x="7803841" y="938839"/>
            <a:ext cx="2874120" cy="461665"/>
          </a:xfrm>
          <a:prstGeom prst="rect">
            <a:avLst/>
          </a:prstGeom>
          <a:noFill/>
        </p:spPr>
        <p:txBody>
          <a:bodyPr wrap="square" rtlCol="0">
            <a:spAutoFit/>
          </a:bodyPr>
          <a:lstStyle/>
          <a:p>
            <a:r>
              <a:rPr lang="en-GB" sz="2400" dirty="0">
                <a:solidFill>
                  <a:schemeClr val="accent6">
                    <a:lumMod val="50000"/>
                  </a:schemeClr>
                </a:solidFill>
              </a:rPr>
              <a:t>&lt;Economic activities&gt;</a:t>
            </a:r>
          </a:p>
        </p:txBody>
      </p:sp>
      <p:sp>
        <p:nvSpPr>
          <p:cNvPr id="9" name="TextBox 8">
            <a:extLst>
              <a:ext uri="{FF2B5EF4-FFF2-40B4-BE49-F238E27FC236}">
                <a16:creationId xmlns:a16="http://schemas.microsoft.com/office/drawing/2014/main" id="{C0AD8468-64FF-8540-9598-760C2F7785A4}"/>
              </a:ext>
            </a:extLst>
          </p:cNvPr>
          <p:cNvSpPr txBox="1"/>
          <p:nvPr/>
        </p:nvSpPr>
        <p:spPr>
          <a:xfrm>
            <a:off x="10160515" y="2529232"/>
            <a:ext cx="803490" cy="369332"/>
          </a:xfrm>
          <a:prstGeom prst="rect">
            <a:avLst/>
          </a:prstGeom>
          <a:noFill/>
        </p:spPr>
        <p:txBody>
          <a:bodyPr wrap="none" rtlCol="0">
            <a:spAutoFit/>
          </a:bodyPr>
          <a:lstStyle/>
          <a:p>
            <a:r>
              <a:rPr lang="en-GB" dirty="0">
                <a:solidFill>
                  <a:schemeClr val="accent6">
                    <a:lumMod val="50000"/>
                  </a:schemeClr>
                </a:solidFill>
              </a:rPr>
              <a:t>capital</a:t>
            </a:r>
          </a:p>
        </p:txBody>
      </p:sp>
      <p:sp>
        <p:nvSpPr>
          <p:cNvPr id="10" name="TextBox 9">
            <a:extLst>
              <a:ext uri="{FF2B5EF4-FFF2-40B4-BE49-F238E27FC236}">
                <a16:creationId xmlns:a16="http://schemas.microsoft.com/office/drawing/2014/main" id="{F7F95800-C79B-914B-AE65-E1E70AAF926D}"/>
              </a:ext>
            </a:extLst>
          </p:cNvPr>
          <p:cNvSpPr txBox="1"/>
          <p:nvPr/>
        </p:nvSpPr>
        <p:spPr>
          <a:xfrm>
            <a:off x="7555318" y="2522958"/>
            <a:ext cx="793807" cy="369332"/>
          </a:xfrm>
          <a:prstGeom prst="rect">
            <a:avLst/>
          </a:prstGeom>
          <a:noFill/>
        </p:spPr>
        <p:txBody>
          <a:bodyPr wrap="none" rtlCol="0">
            <a:spAutoFit/>
          </a:bodyPr>
          <a:lstStyle/>
          <a:p>
            <a:r>
              <a:rPr lang="en-GB" dirty="0">
                <a:solidFill>
                  <a:schemeClr val="accent6">
                    <a:lumMod val="50000"/>
                  </a:schemeClr>
                </a:solidFill>
              </a:rPr>
              <a:t>labour</a:t>
            </a:r>
          </a:p>
        </p:txBody>
      </p:sp>
      <p:pic>
        <p:nvPicPr>
          <p:cNvPr id="11" name="Picture 4" descr="白い背景に緑の葉と根を持つヒマワリの花 - イラストレーションのベクターアート素材や画像を多数ご用意 - iStock">
            <a:extLst>
              <a:ext uri="{FF2B5EF4-FFF2-40B4-BE49-F238E27FC236}">
                <a16:creationId xmlns:a16="http://schemas.microsoft.com/office/drawing/2014/main" id="{592CBC80-B160-394A-8B89-DDF5584D393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8633115" y="3861059"/>
            <a:ext cx="1193800" cy="77647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2EBA8DD-9231-3149-91A0-24239767A0BE}"/>
              </a:ext>
            </a:extLst>
          </p:cNvPr>
          <p:cNvSpPr txBox="1"/>
          <p:nvPr/>
        </p:nvSpPr>
        <p:spPr>
          <a:xfrm>
            <a:off x="10113171" y="4061073"/>
            <a:ext cx="583686" cy="369332"/>
          </a:xfrm>
          <a:prstGeom prst="rect">
            <a:avLst/>
          </a:prstGeom>
          <a:noFill/>
        </p:spPr>
        <p:txBody>
          <a:bodyPr wrap="none" rtlCol="0">
            <a:spAutoFit/>
          </a:bodyPr>
          <a:lstStyle/>
          <a:p>
            <a:r>
              <a:rPr lang="en-GB" dirty="0">
                <a:solidFill>
                  <a:srgbClr val="643F1F"/>
                </a:solidFill>
              </a:rPr>
              <a:t>care</a:t>
            </a:r>
          </a:p>
        </p:txBody>
      </p:sp>
      <p:sp>
        <p:nvSpPr>
          <p:cNvPr id="15" name="TextBox 14">
            <a:extLst>
              <a:ext uri="{FF2B5EF4-FFF2-40B4-BE49-F238E27FC236}">
                <a16:creationId xmlns:a16="http://schemas.microsoft.com/office/drawing/2014/main" id="{1FE201EB-2FA1-3A4A-86CC-A794E9640E0F}"/>
              </a:ext>
            </a:extLst>
          </p:cNvPr>
          <p:cNvSpPr txBox="1"/>
          <p:nvPr/>
        </p:nvSpPr>
        <p:spPr>
          <a:xfrm>
            <a:off x="9156878" y="4712725"/>
            <a:ext cx="1772921" cy="369332"/>
          </a:xfrm>
          <a:prstGeom prst="rect">
            <a:avLst/>
          </a:prstGeom>
          <a:noFill/>
        </p:spPr>
        <p:txBody>
          <a:bodyPr wrap="none" rtlCol="0">
            <a:spAutoFit/>
          </a:bodyPr>
          <a:lstStyle/>
          <a:p>
            <a:r>
              <a:rPr lang="en-GB" dirty="0">
                <a:solidFill>
                  <a:srgbClr val="643F1F"/>
                </a:solidFill>
              </a:rPr>
              <a:t>food preparation</a:t>
            </a:r>
          </a:p>
        </p:txBody>
      </p:sp>
      <p:sp>
        <p:nvSpPr>
          <p:cNvPr id="16" name="TextBox 15">
            <a:extLst>
              <a:ext uri="{FF2B5EF4-FFF2-40B4-BE49-F238E27FC236}">
                <a16:creationId xmlns:a16="http://schemas.microsoft.com/office/drawing/2014/main" id="{9C46163A-792E-2C43-9538-01132462C8B9}"/>
              </a:ext>
            </a:extLst>
          </p:cNvPr>
          <p:cNvSpPr txBox="1"/>
          <p:nvPr/>
        </p:nvSpPr>
        <p:spPr>
          <a:xfrm>
            <a:off x="7465586" y="4148855"/>
            <a:ext cx="725711" cy="369332"/>
          </a:xfrm>
          <a:prstGeom prst="rect">
            <a:avLst/>
          </a:prstGeom>
          <a:noFill/>
        </p:spPr>
        <p:txBody>
          <a:bodyPr wrap="none" rtlCol="0">
            <a:spAutoFit/>
          </a:bodyPr>
          <a:lstStyle/>
          <a:p>
            <a:r>
              <a:rPr lang="en-GB" dirty="0">
                <a:solidFill>
                  <a:srgbClr val="643F1F"/>
                </a:solidFill>
              </a:rPr>
              <a:t>water</a:t>
            </a:r>
          </a:p>
        </p:txBody>
      </p:sp>
      <p:sp>
        <p:nvSpPr>
          <p:cNvPr id="17" name="TextBox 16">
            <a:extLst>
              <a:ext uri="{FF2B5EF4-FFF2-40B4-BE49-F238E27FC236}">
                <a16:creationId xmlns:a16="http://schemas.microsoft.com/office/drawing/2014/main" id="{D69AF132-FF19-6740-90E0-35A84327D44C}"/>
              </a:ext>
            </a:extLst>
          </p:cNvPr>
          <p:cNvSpPr txBox="1"/>
          <p:nvPr/>
        </p:nvSpPr>
        <p:spPr>
          <a:xfrm>
            <a:off x="8633115" y="1417291"/>
            <a:ext cx="847668" cy="369332"/>
          </a:xfrm>
          <a:prstGeom prst="rect">
            <a:avLst/>
          </a:prstGeom>
          <a:noFill/>
        </p:spPr>
        <p:txBody>
          <a:bodyPr wrap="none" rtlCol="0">
            <a:spAutoFit/>
          </a:bodyPr>
          <a:lstStyle/>
          <a:p>
            <a:r>
              <a:rPr lang="en-GB" dirty="0">
                <a:solidFill>
                  <a:schemeClr val="accent6">
                    <a:lumMod val="50000"/>
                  </a:schemeClr>
                </a:solidFill>
              </a:rPr>
              <a:t>market</a:t>
            </a:r>
          </a:p>
        </p:txBody>
      </p:sp>
      <p:pic>
        <p:nvPicPr>
          <p:cNvPr id="18" name="Picture 6" descr="お母さんと赤ちゃん】の画像素材(40524518) | イラスト素材ならイメージナビ">
            <a:extLst>
              <a:ext uri="{FF2B5EF4-FFF2-40B4-BE49-F238E27FC236}">
                <a16:creationId xmlns:a16="http://schemas.microsoft.com/office/drawing/2014/main" id="{8E8471B1-5719-9643-A2FB-8AD4E50F343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971623" y="3133318"/>
            <a:ext cx="1193800" cy="11938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 picture containing person, person, holding, green&#10;&#10;Description automatically generated">
            <a:extLst>
              <a:ext uri="{FF2B5EF4-FFF2-40B4-BE49-F238E27FC236}">
                <a16:creationId xmlns:a16="http://schemas.microsoft.com/office/drawing/2014/main" id="{3849C244-AA52-B14F-8380-98ADB4A8AB5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376044" y="4634132"/>
            <a:ext cx="396856" cy="514840"/>
          </a:xfrm>
          <a:prstGeom prst="rect">
            <a:avLst/>
          </a:prstGeom>
        </p:spPr>
      </p:pic>
      <p:sp>
        <p:nvSpPr>
          <p:cNvPr id="20" name="Striped Right Arrow 19">
            <a:extLst>
              <a:ext uri="{FF2B5EF4-FFF2-40B4-BE49-F238E27FC236}">
                <a16:creationId xmlns:a16="http://schemas.microsoft.com/office/drawing/2014/main" id="{CEF0D99F-0C98-1841-BB3D-55FE841CDF07}"/>
              </a:ext>
            </a:extLst>
          </p:cNvPr>
          <p:cNvSpPr/>
          <p:nvPr/>
        </p:nvSpPr>
        <p:spPr>
          <a:xfrm rot="18107043">
            <a:off x="8217796" y="4212465"/>
            <a:ext cx="580461"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triped Right Arrow 20">
            <a:extLst>
              <a:ext uri="{FF2B5EF4-FFF2-40B4-BE49-F238E27FC236}">
                <a16:creationId xmlns:a16="http://schemas.microsoft.com/office/drawing/2014/main" id="{3D0531FC-45C8-4F4B-93D6-74A78ED4E824}"/>
              </a:ext>
            </a:extLst>
          </p:cNvPr>
          <p:cNvSpPr/>
          <p:nvPr/>
        </p:nvSpPr>
        <p:spPr>
          <a:xfrm rot="13670077">
            <a:off x="9658979" y="4170972"/>
            <a:ext cx="646332"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6B93DBB-E2C5-8945-B64A-4820270F32F0}"/>
              </a:ext>
            </a:extLst>
          </p:cNvPr>
          <p:cNvSpPr txBox="1"/>
          <p:nvPr/>
        </p:nvSpPr>
        <p:spPr>
          <a:xfrm>
            <a:off x="293848" y="1016682"/>
            <a:ext cx="1526828" cy="369332"/>
          </a:xfrm>
          <a:prstGeom prst="rect">
            <a:avLst/>
          </a:prstGeom>
          <a:noFill/>
        </p:spPr>
        <p:txBody>
          <a:bodyPr wrap="none" rtlCol="0">
            <a:spAutoFit/>
          </a:bodyPr>
          <a:lstStyle/>
          <a:p>
            <a:r>
              <a:rPr lang="en-GB" b="1" dirty="0"/>
              <a:t>Key messages</a:t>
            </a:r>
          </a:p>
        </p:txBody>
      </p:sp>
      <p:sp>
        <p:nvSpPr>
          <p:cNvPr id="4" name="TextBox 3">
            <a:extLst>
              <a:ext uri="{FF2B5EF4-FFF2-40B4-BE49-F238E27FC236}">
                <a16:creationId xmlns:a16="http://schemas.microsoft.com/office/drawing/2014/main" id="{C89422BE-4E2A-B546-B35D-0B2697364B87}"/>
              </a:ext>
            </a:extLst>
          </p:cNvPr>
          <p:cNvSpPr txBox="1"/>
          <p:nvPr/>
        </p:nvSpPr>
        <p:spPr>
          <a:xfrm>
            <a:off x="293848" y="1510328"/>
            <a:ext cx="6031440" cy="1323439"/>
          </a:xfrm>
          <a:prstGeom prst="rect">
            <a:avLst/>
          </a:prstGeom>
          <a:noFill/>
        </p:spPr>
        <p:txBody>
          <a:bodyPr wrap="square" rtlCol="0">
            <a:spAutoFit/>
          </a:bodyPr>
          <a:lstStyle/>
          <a:p>
            <a:r>
              <a:rPr lang="en-GB" sz="2000" dirty="0"/>
              <a:t>Without addressing social provisioning for the poor, especially for women, agricultural development alone cannot make agriculture resilient to on-going overlapping crises </a:t>
            </a:r>
          </a:p>
        </p:txBody>
      </p:sp>
      <p:sp>
        <p:nvSpPr>
          <p:cNvPr id="23" name="TextBox 22">
            <a:extLst>
              <a:ext uri="{FF2B5EF4-FFF2-40B4-BE49-F238E27FC236}">
                <a16:creationId xmlns:a16="http://schemas.microsoft.com/office/drawing/2014/main" id="{EB4034B2-5704-A14F-B7A5-53BDDF2B4EB0}"/>
              </a:ext>
            </a:extLst>
          </p:cNvPr>
          <p:cNvSpPr txBox="1"/>
          <p:nvPr/>
        </p:nvSpPr>
        <p:spPr>
          <a:xfrm>
            <a:off x="7005066" y="5401389"/>
            <a:ext cx="1810880" cy="400110"/>
          </a:xfrm>
          <a:prstGeom prst="rect">
            <a:avLst/>
          </a:prstGeom>
          <a:solidFill>
            <a:schemeClr val="accent1">
              <a:lumMod val="50000"/>
            </a:schemeClr>
          </a:solidFill>
          <a:ln>
            <a:solidFill>
              <a:schemeClr val="accent1"/>
            </a:solidFill>
          </a:ln>
        </p:spPr>
        <p:txBody>
          <a:bodyPr wrap="none" rtlCol="0">
            <a:spAutoFit/>
          </a:bodyPr>
          <a:lstStyle/>
          <a:p>
            <a:r>
              <a:rPr lang="en-GB" sz="2000" dirty="0">
                <a:solidFill>
                  <a:schemeClr val="bg1"/>
                </a:solidFill>
              </a:rPr>
              <a:t>Climate Change</a:t>
            </a:r>
          </a:p>
        </p:txBody>
      </p:sp>
      <p:sp>
        <p:nvSpPr>
          <p:cNvPr id="25" name="TextBox 24">
            <a:extLst>
              <a:ext uri="{FF2B5EF4-FFF2-40B4-BE49-F238E27FC236}">
                <a16:creationId xmlns:a16="http://schemas.microsoft.com/office/drawing/2014/main" id="{62DFE465-F175-4B44-AF1B-715A03159FD3}"/>
              </a:ext>
            </a:extLst>
          </p:cNvPr>
          <p:cNvSpPr txBox="1"/>
          <p:nvPr/>
        </p:nvSpPr>
        <p:spPr>
          <a:xfrm>
            <a:off x="10825317" y="5506341"/>
            <a:ext cx="1102033" cy="400110"/>
          </a:xfrm>
          <a:prstGeom prst="rect">
            <a:avLst/>
          </a:prstGeom>
          <a:solidFill>
            <a:schemeClr val="accent1">
              <a:lumMod val="50000"/>
            </a:schemeClr>
          </a:solidFill>
          <a:ln>
            <a:solidFill>
              <a:schemeClr val="accent1"/>
            </a:solidFill>
          </a:ln>
        </p:spPr>
        <p:txBody>
          <a:bodyPr wrap="none" rtlCol="0">
            <a:spAutoFit/>
          </a:bodyPr>
          <a:lstStyle/>
          <a:p>
            <a:r>
              <a:rPr lang="en-GB" sz="2000" dirty="0">
                <a:solidFill>
                  <a:schemeClr val="bg1"/>
                </a:solidFill>
              </a:rPr>
              <a:t>Covid-19</a:t>
            </a:r>
          </a:p>
        </p:txBody>
      </p:sp>
      <p:sp>
        <p:nvSpPr>
          <p:cNvPr id="27" name="TextBox 26">
            <a:extLst>
              <a:ext uri="{FF2B5EF4-FFF2-40B4-BE49-F238E27FC236}">
                <a16:creationId xmlns:a16="http://schemas.microsoft.com/office/drawing/2014/main" id="{96CCF6F1-DE5B-1B4C-94B2-AC615E97D2E2}"/>
              </a:ext>
            </a:extLst>
          </p:cNvPr>
          <p:cNvSpPr txBox="1"/>
          <p:nvPr/>
        </p:nvSpPr>
        <p:spPr>
          <a:xfrm>
            <a:off x="10738990" y="1388800"/>
            <a:ext cx="1102033" cy="400110"/>
          </a:xfrm>
          <a:prstGeom prst="rect">
            <a:avLst/>
          </a:prstGeom>
          <a:solidFill>
            <a:schemeClr val="accent1">
              <a:lumMod val="50000"/>
            </a:schemeClr>
          </a:solidFill>
          <a:ln>
            <a:solidFill>
              <a:schemeClr val="accent1"/>
            </a:solidFill>
          </a:ln>
        </p:spPr>
        <p:txBody>
          <a:bodyPr wrap="none" rtlCol="0">
            <a:spAutoFit/>
          </a:bodyPr>
          <a:lstStyle/>
          <a:p>
            <a:r>
              <a:rPr lang="en-GB" sz="2000" dirty="0">
                <a:solidFill>
                  <a:schemeClr val="bg1"/>
                </a:solidFill>
              </a:rPr>
              <a:t>Covid-19</a:t>
            </a:r>
          </a:p>
        </p:txBody>
      </p:sp>
      <p:pic>
        <p:nvPicPr>
          <p:cNvPr id="1026" name="Picture 2" descr="美しいピンクのバラに分離白背景が枯れた - しおれているのストックフォトや画像を多数ご用意 - iStock">
            <a:extLst>
              <a:ext uri="{FF2B5EF4-FFF2-40B4-BE49-F238E27FC236}">
                <a16:creationId xmlns:a16="http://schemas.microsoft.com/office/drawing/2014/main" id="{DA33F421-7448-7C48-89D6-18F3F581CE52}"/>
              </a:ext>
            </a:extLst>
          </p:cNvPr>
          <p:cNvPicPr>
            <a:picLocks noChangeAspect="1" noChangeArrowheads="1"/>
          </p:cNvPicPr>
          <p:nvPr/>
        </p:nvPicPr>
        <p:blipFill rotWithShape="1">
          <a:blip r:embed="rId8" cstate="screen">
            <a:clrChange>
              <a:clrFrom>
                <a:srgbClr val="F6F7FC"/>
              </a:clrFrom>
              <a:clrTo>
                <a:srgbClr val="F6F7FC">
                  <a:alpha val="0"/>
                </a:srgbClr>
              </a:clrTo>
            </a:clrChange>
            <a:extLst>
              <a:ext uri="{28A0092B-C50C-407E-A947-70E740481C1C}">
                <a14:useLocalDpi xmlns:a14="http://schemas.microsoft.com/office/drawing/2010/main"/>
              </a:ext>
            </a:extLst>
          </a:blip>
          <a:srcRect/>
          <a:stretch/>
        </p:blipFill>
        <p:spPr bwMode="auto">
          <a:xfrm rot="20263080">
            <a:off x="8304100" y="2128627"/>
            <a:ext cx="1128151" cy="173130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美しいピンクのバラに分離白背景が枯れた - しおれているのストックフォトや画像を多数ご用意 - iStock">
            <a:extLst>
              <a:ext uri="{FF2B5EF4-FFF2-40B4-BE49-F238E27FC236}">
                <a16:creationId xmlns:a16="http://schemas.microsoft.com/office/drawing/2014/main" id="{EB68B3EF-5BD6-7741-B4C1-B9E83951DF0A}"/>
              </a:ext>
            </a:extLst>
          </p:cNvPr>
          <p:cNvPicPr>
            <a:picLocks noChangeAspect="1" noChangeArrowheads="1"/>
          </p:cNvPicPr>
          <p:nvPr/>
        </p:nvPicPr>
        <p:blipFill rotWithShape="1">
          <a:blip r:embed="rId8" cstate="screen">
            <a:clrChange>
              <a:clrFrom>
                <a:srgbClr val="F6F7FC"/>
              </a:clrFrom>
              <a:clrTo>
                <a:srgbClr val="F6F7FC">
                  <a:alpha val="0"/>
                </a:srgbClr>
              </a:clrTo>
            </a:clrChange>
            <a:extLst>
              <a:ext uri="{28A0092B-C50C-407E-A947-70E740481C1C}">
                <a14:useLocalDpi xmlns:a14="http://schemas.microsoft.com/office/drawing/2010/main"/>
              </a:ext>
            </a:extLst>
          </a:blip>
          <a:srcRect/>
          <a:stretch/>
        </p:blipFill>
        <p:spPr bwMode="auto">
          <a:xfrm rot="21413276">
            <a:off x="8639915" y="1571264"/>
            <a:ext cx="1128151" cy="222321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美しいピンクのバラに分離白背景が枯れた - しおれているのストックフォトや画像を多数ご用意 - iStock">
            <a:extLst>
              <a:ext uri="{FF2B5EF4-FFF2-40B4-BE49-F238E27FC236}">
                <a16:creationId xmlns:a16="http://schemas.microsoft.com/office/drawing/2014/main" id="{2D4B40CB-14DE-FF48-B1D6-3CDE7321662D}"/>
              </a:ext>
            </a:extLst>
          </p:cNvPr>
          <p:cNvPicPr>
            <a:picLocks noChangeAspect="1" noChangeArrowheads="1"/>
          </p:cNvPicPr>
          <p:nvPr/>
        </p:nvPicPr>
        <p:blipFill rotWithShape="1">
          <a:blip r:embed="rId8" cstate="screen">
            <a:clrChange>
              <a:clrFrom>
                <a:srgbClr val="F6F7FC"/>
              </a:clrFrom>
              <a:clrTo>
                <a:srgbClr val="F6F7FC">
                  <a:alpha val="0"/>
                </a:srgbClr>
              </a:clrTo>
            </a:clrChange>
            <a:extLst>
              <a:ext uri="{28A0092B-C50C-407E-A947-70E740481C1C}">
                <a14:useLocalDpi xmlns:a14="http://schemas.microsoft.com/office/drawing/2010/main"/>
              </a:ext>
            </a:extLst>
          </a:blip>
          <a:srcRect/>
          <a:stretch/>
        </p:blipFill>
        <p:spPr bwMode="auto">
          <a:xfrm rot="1336920" flipH="1">
            <a:off x="9080723" y="2084080"/>
            <a:ext cx="1128151" cy="1731305"/>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6A764214-BE4B-4744-8849-AA3728B04CF0}"/>
              </a:ext>
            </a:extLst>
          </p:cNvPr>
          <p:cNvSpPr txBox="1"/>
          <p:nvPr/>
        </p:nvSpPr>
        <p:spPr>
          <a:xfrm>
            <a:off x="9028475" y="5567423"/>
            <a:ext cx="1232645" cy="400110"/>
          </a:xfrm>
          <a:prstGeom prst="rect">
            <a:avLst/>
          </a:prstGeom>
          <a:solidFill>
            <a:schemeClr val="accent1">
              <a:lumMod val="50000"/>
            </a:schemeClr>
          </a:solidFill>
          <a:ln>
            <a:solidFill>
              <a:schemeClr val="accent1"/>
            </a:solidFill>
          </a:ln>
        </p:spPr>
        <p:txBody>
          <a:bodyPr wrap="none" rtlCol="0">
            <a:spAutoFit/>
          </a:bodyPr>
          <a:lstStyle/>
          <a:p>
            <a:r>
              <a:rPr lang="en-GB" sz="2000" dirty="0">
                <a:solidFill>
                  <a:schemeClr val="bg1"/>
                </a:solidFill>
              </a:rPr>
              <a:t>Patriarchy</a:t>
            </a:r>
          </a:p>
        </p:txBody>
      </p:sp>
      <p:sp>
        <p:nvSpPr>
          <p:cNvPr id="33" name="TextBox 32">
            <a:extLst>
              <a:ext uri="{FF2B5EF4-FFF2-40B4-BE49-F238E27FC236}">
                <a16:creationId xmlns:a16="http://schemas.microsoft.com/office/drawing/2014/main" id="{44DD086D-DE5A-1A4D-AB6D-72B070444731}"/>
              </a:ext>
            </a:extLst>
          </p:cNvPr>
          <p:cNvSpPr txBox="1"/>
          <p:nvPr/>
        </p:nvSpPr>
        <p:spPr>
          <a:xfrm>
            <a:off x="7046830" y="4607773"/>
            <a:ext cx="1811265" cy="369332"/>
          </a:xfrm>
          <a:prstGeom prst="rect">
            <a:avLst/>
          </a:prstGeom>
          <a:noFill/>
        </p:spPr>
        <p:txBody>
          <a:bodyPr wrap="none" rtlCol="0">
            <a:spAutoFit/>
          </a:bodyPr>
          <a:lstStyle/>
          <a:p>
            <a:r>
              <a:rPr lang="en-GB" dirty="0">
                <a:solidFill>
                  <a:srgbClr val="643F1F"/>
                </a:solidFill>
              </a:rPr>
              <a:t>natural resources</a:t>
            </a:r>
          </a:p>
        </p:txBody>
      </p:sp>
      <p:sp>
        <p:nvSpPr>
          <p:cNvPr id="35" name="TextBox 34">
            <a:extLst>
              <a:ext uri="{FF2B5EF4-FFF2-40B4-BE49-F238E27FC236}">
                <a16:creationId xmlns:a16="http://schemas.microsoft.com/office/drawing/2014/main" id="{ECB8B4BE-358D-E34A-8E65-C58476553B02}"/>
              </a:ext>
            </a:extLst>
          </p:cNvPr>
          <p:cNvSpPr txBox="1"/>
          <p:nvPr/>
        </p:nvSpPr>
        <p:spPr>
          <a:xfrm>
            <a:off x="293848" y="3095035"/>
            <a:ext cx="5558118" cy="1015663"/>
          </a:xfrm>
          <a:prstGeom prst="rect">
            <a:avLst/>
          </a:prstGeom>
          <a:noFill/>
        </p:spPr>
        <p:txBody>
          <a:bodyPr wrap="square" rtlCol="0">
            <a:spAutoFit/>
          </a:bodyPr>
          <a:lstStyle/>
          <a:p>
            <a:r>
              <a:rPr lang="en-GB" sz="2000" dirty="0"/>
              <a:t>“Women’s empowerment” should not be simply involving more women in market-oriented agri-food systems. </a:t>
            </a:r>
          </a:p>
        </p:txBody>
      </p:sp>
      <p:sp>
        <p:nvSpPr>
          <p:cNvPr id="37" name="TextBox 36">
            <a:extLst>
              <a:ext uri="{FF2B5EF4-FFF2-40B4-BE49-F238E27FC236}">
                <a16:creationId xmlns:a16="http://schemas.microsoft.com/office/drawing/2014/main" id="{863674BE-C03A-D441-8702-D79867CBEC81}"/>
              </a:ext>
            </a:extLst>
          </p:cNvPr>
          <p:cNvSpPr txBox="1"/>
          <p:nvPr/>
        </p:nvSpPr>
        <p:spPr>
          <a:xfrm>
            <a:off x="338205" y="4542788"/>
            <a:ext cx="2085571" cy="338554"/>
          </a:xfrm>
          <a:prstGeom prst="rect">
            <a:avLst/>
          </a:prstGeom>
          <a:noFill/>
        </p:spPr>
        <p:txBody>
          <a:bodyPr wrap="none" rtlCol="0">
            <a:spAutoFit/>
          </a:bodyPr>
          <a:lstStyle/>
          <a:p>
            <a:r>
              <a:rPr lang="en-GB" sz="1600" b="1" dirty="0">
                <a:solidFill>
                  <a:schemeClr val="accent1">
                    <a:lumMod val="50000"/>
                  </a:schemeClr>
                </a:solidFill>
              </a:rPr>
              <a:t>The relevant literature</a:t>
            </a:r>
          </a:p>
        </p:txBody>
      </p:sp>
      <p:sp>
        <p:nvSpPr>
          <p:cNvPr id="36" name="TextBox 35">
            <a:extLst>
              <a:ext uri="{FF2B5EF4-FFF2-40B4-BE49-F238E27FC236}">
                <a16:creationId xmlns:a16="http://schemas.microsoft.com/office/drawing/2014/main" id="{D3F4F5C4-7063-8441-9C55-F480EDE31BEF}"/>
              </a:ext>
            </a:extLst>
          </p:cNvPr>
          <p:cNvSpPr txBox="1"/>
          <p:nvPr/>
        </p:nvSpPr>
        <p:spPr>
          <a:xfrm>
            <a:off x="329862" y="4853935"/>
            <a:ext cx="6520614" cy="1077218"/>
          </a:xfrm>
          <a:prstGeom prst="rect">
            <a:avLst/>
          </a:prstGeom>
          <a:noFill/>
        </p:spPr>
        <p:txBody>
          <a:bodyPr wrap="square" rtlCol="0">
            <a:spAutoFit/>
          </a:bodyPr>
          <a:lstStyle/>
          <a:p>
            <a:r>
              <a:rPr lang="en-GB" sz="1600" dirty="0">
                <a:solidFill>
                  <a:schemeClr val="accent1">
                    <a:lumMod val="50000"/>
                  </a:schemeClr>
                </a:solidFill>
              </a:rPr>
              <a:t>Alternative methodologies/concepts:</a:t>
            </a:r>
            <a:r>
              <a:rPr lang="en-GB" sz="1600" b="1" dirty="0">
                <a:solidFill>
                  <a:schemeClr val="accent1">
                    <a:lumMod val="50000"/>
                  </a:schemeClr>
                </a:solidFill>
              </a:rPr>
              <a:t> </a:t>
            </a:r>
            <a:r>
              <a:rPr lang="en-GB" sz="1600" dirty="0">
                <a:solidFill>
                  <a:schemeClr val="accent1">
                    <a:lumMod val="50000"/>
                  </a:schemeClr>
                </a:solidFill>
              </a:rPr>
              <a:t>Collard and Dempsey 2019, </a:t>
            </a:r>
            <a:r>
              <a:rPr lang="en-GB" sz="1600" dirty="0" err="1">
                <a:solidFill>
                  <a:schemeClr val="accent1">
                    <a:lumMod val="50000"/>
                  </a:schemeClr>
                </a:solidFill>
              </a:rPr>
              <a:t>Mezzadri</a:t>
            </a:r>
            <a:r>
              <a:rPr lang="en-GB" sz="1600" dirty="0">
                <a:solidFill>
                  <a:schemeClr val="accent1">
                    <a:lumMod val="50000"/>
                  </a:schemeClr>
                </a:solidFill>
              </a:rPr>
              <a:t>, 2019, </a:t>
            </a:r>
            <a:r>
              <a:rPr lang="en-GB" sz="1600" dirty="0" err="1">
                <a:solidFill>
                  <a:schemeClr val="accent1">
                    <a:lumMod val="50000"/>
                  </a:schemeClr>
                </a:solidFill>
              </a:rPr>
              <a:t>Prugl</a:t>
            </a:r>
            <a:r>
              <a:rPr lang="en-GB" sz="1600" dirty="0">
                <a:solidFill>
                  <a:schemeClr val="accent1">
                    <a:lumMod val="50000"/>
                  </a:schemeClr>
                </a:solidFill>
              </a:rPr>
              <a:t> 2020, Sultana 2021, Morinville and  van Lier 2021</a:t>
            </a:r>
          </a:p>
          <a:p>
            <a:r>
              <a:rPr lang="en-GB" sz="1600" dirty="0">
                <a:solidFill>
                  <a:schemeClr val="accent1">
                    <a:lumMod val="50000"/>
                  </a:schemeClr>
                </a:solidFill>
              </a:rPr>
              <a:t>Women empowerment: Chant and Sweetman, 2021, Hickel 2014, Wilson 2015, Cornwall, 2018</a:t>
            </a:r>
          </a:p>
        </p:txBody>
      </p:sp>
      <p:sp>
        <p:nvSpPr>
          <p:cNvPr id="38" name="Striped Right Arrow 37">
            <a:extLst>
              <a:ext uri="{FF2B5EF4-FFF2-40B4-BE49-F238E27FC236}">
                <a16:creationId xmlns:a16="http://schemas.microsoft.com/office/drawing/2014/main" id="{7D4DA4A3-14E2-C74A-9A6B-09657715E744}"/>
              </a:ext>
            </a:extLst>
          </p:cNvPr>
          <p:cNvSpPr/>
          <p:nvPr/>
        </p:nvSpPr>
        <p:spPr>
          <a:xfrm rot="7935611">
            <a:off x="10176486" y="1918620"/>
            <a:ext cx="679187" cy="41498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Striped Right Arrow 40">
            <a:extLst>
              <a:ext uri="{FF2B5EF4-FFF2-40B4-BE49-F238E27FC236}">
                <a16:creationId xmlns:a16="http://schemas.microsoft.com/office/drawing/2014/main" id="{BDB0480D-2BBB-3B40-A614-EE78F2974166}"/>
              </a:ext>
            </a:extLst>
          </p:cNvPr>
          <p:cNvSpPr/>
          <p:nvPr/>
        </p:nvSpPr>
        <p:spPr>
          <a:xfrm rot="16200000">
            <a:off x="9409253" y="5248076"/>
            <a:ext cx="313022" cy="2889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Striped Right Arrow 41">
            <a:extLst>
              <a:ext uri="{FF2B5EF4-FFF2-40B4-BE49-F238E27FC236}">
                <a16:creationId xmlns:a16="http://schemas.microsoft.com/office/drawing/2014/main" id="{C8CB9282-B88E-1C45-A7C2-0E4652FDFCEC}"/>
              </a:ext>
            </a:extLst>
          </p:cNvPr>
          <p:cNvSpPr/>
          <p:nvPr/>
        </p:nvSpPr>
        <p:spPr>
          <a:xfrm rot="13874456">
            <a:off x="10540345" y="5138873"/>
            <a:ext cx="313022" cy="2889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Striped Right Arrow 42">
            <a:extLst>
              <a:ext uri="{FF2B5EF4-FFF2-40B4-BE49-F238E27FC236}">
                <a16:creationId xmlns:a16="http://schemas.microsoft.com/office/drawing/2014/main" id="{299B015B-BEA6-2F4E-B408-F9C3E836496D}"/>
              </a:ext>
            </a:extLst>
          </p:cNvPr>
          <p:cNvSpPr/>
          <p:nvPr/>
        </p:nvSpPr>
        <p:spPr>
          <a:xfrm rot="17358348">
            <a:off x="7671930" y="4959572"/>
            <a:ext cx="313022" cy="2889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D62DD58C-2038-A644-81CC-18518D337C3B}"/>
              </a:ext>
            </a:extLst>
          </p:cNvPr>
          <p:cNvSpPr txBox="1"/>
          <p:nvPr/>
        </p:nvSpPr>
        <p:spPr>
          <a:xfrm>
            <a:off x="293848" y="245539"/>
            <a:ext cx="10384113" cy="430887"/>
          </a:xfrm>
          <a:prstGeom prst="rect">
            <a:avLst/>
          </a:prstGeom>
          <a:solidFill>
            <a:schemeClr val="accent2">
              <a:lumMod val="20000"/>
              <a:lumOff val="80000"/>
            </a:schemeClr>
          </a:solidFill>
        </p:spPr>
        <p:txBody>
          <a:bodyPr wrap="square" rtlCol="0">
            <a:spAutoFit/>
          </a:bodyPr>
          <a:lstStyle/>
          <a:p>
            <a:r>
              <a:rPr lang="en-GB" sz="2200" dirty="0"/>
              <a:t>Finding 3: COVID-19 affects not only economic activities but also non-economic activities  </a:t>
            </a:r>
          </a:p>
        </p:txBody>
      </p:sp>
      <p:sp>
        <p:nvSpPr>
          <p:cNvPr id="5" name="TextBox 4">
            <a:extLst>
              <a:ext uri="{FF2B5EF4-FFF2-40B4-BE49-F238E27FC236}">
                <a16:creationId xmlns:a16="http://schemas.microsoft.com/office/drawing/2014/main" id="{838BAD56-DD09-EF41-ADF3-5950114EC2DE}"/>
              </a:ext>
            </a:extLst>
          </p:cNvPr>
          <p:cNvSpPr txBox="1"/>
          <p:nvPr/>
        </p:nvSpPr>
        <p:spPr>
          <a:xfrm>
            <a:off x="11376044" y="91650"/>
            <a:ext cx="742511" cy="369332"/>
          </a:xfrm>
          <a:prstGeom prst="rect">
            <a:avLst/>
          </a:prstGeom>
          <a:noFill/>
        </p:spPr>
        <p:txBody>
          <a:bodyPr wrap="none" rtlCol="0">
            <a:spAutoFit/>
          </a:bodyPr>
          <a:lstStyle/>
          <a:p>
            <a:r>
              <a:rPr lang="en-GB" dirty="0"/>
              <a:t>12/14</a:t>
            </a:r>
          </a:p>
        </p:txBody>
      </p:sp>
    </p:spTree>
    <p:extLst>
      <p:ext uri="{BB962C8B-B14F-4D97-AF65-F5344CB8AC3E}">
        <p14:creationId xmlns:p14="http://schemas.microsoft.com/office/powerpoint/2010/main" val="3667014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down)">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sitting at a table&#10;&#10;Description automatically generated with medium confidence">
            <a:extLst>
              <a:ext uri="{FF2B5EF4-FFF2-40B4-BE49-F238E27FC236}">
                <a16:creationId xmlns:a16="http://schemas.microsoft.com/office/drawing/2014/main" id="{181A95A2-F097-9E46-A869-C4EF0F4518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069083" y="949439"/>
            <a:ext cx="929256" cy="800414"/>
          </a:xfrm>
          <a:prstGeom prst="rect">
            <a:avLst/>
          </a:prstGeom>
        </p:spPr>
      </p:pic>
      <p:pic>
        <p:nvPicPr>
          <p:cNvPr id="5" name="Picture 4" descr="A person standing in front of a painting&#10;&#10;Description automatically generated with low confidence">
            <a:extLst>
              <a:ext uri="{FF2B5EF4-FFF2-40B4-BE49-F238E27FC236}">
                <a16:creationId xmlns:a16="http://schemas.microsoft.com/office/drawing/2014/main" id="{03D40446-489B-F641-A0CF-EB3D465F3E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075397" y="1851397"/>
            <a:ext cx="922942" cy="800415"/>
          </a:xfrm>
          <a:prstGeom prst="rect">
            <a:avLst/>
          </a:prstGeom>
        </p:spPr>
      </p:pic>
      <p:pic>
        <p:nvPicPr>
          <p:cNvPr id="6" name="Picture 5" descr="A person and person standing in front of a sign&#10;&#10;Description automatically generated with medium confidence">
            <a:extLst>
              <a:ext uri="{FF2B5EF4-FFF2-40B4-BE49-F238E27FC236}">
                <a16:creationId xmlns:a16="http://schemas.microsoft.com/office/drawing/2014/main" id="{FCC1764F-EE5B-8D4D-AECE-F7794E529F8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111527" y="2830161"/>
            <a:ext cx="871652" cy="853474"/>
          </a:xfrm>
          <a:prstGeom prst="rect">
            <a:avLst/>
          </a:prstGeom>
        </p:spPr>
      </p:pic>
      <p:pic>
        <p:nvPicPr>
          <p:cNvPr id="7" name="Picture 6" descr="A picture containing text, indoor, floor, shelf&#10;&#10;Description automatically generated">
            <a:extLst>
              <a:ext uri="{FF2B5EF4-FFF2-40B4-BE49-F238E27FC236}">
                <a16:creationId xmlns:a16="http://schemas.microsoft.com/office/drawing/2014/main" id="{3259DB10-D0AC-EA41-9100-5BD132DE756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1120471" y="3886724"/>
            <a:ext cx="884082" cy="1021507"/>
          </a:xfrm>
          <a:prstGeom prst="rect">
            <a:avLst/>
          </a:prstGeom>
        </p:spPr>
      </p:pic>
      <p:sp>
        <p:nvSpPr>
          <p:cNvPr id="37" name="TextBox 36">
            <a:extLst>
              <a:ext uri="{FF2B5EF4-FFF2-40B4-BE49-F238E27FC236}">
                <a16:creationId xmlns:a16="http://schemas.microsoft.com/office/drawing/2014/main" id="{4B5F0755-3835-1641-BBC4-97532E7CB233}"/>
              </a:ext>
            </a:extLst>
          </p:cNvPr>
          <p:cNvSpPr txBox="1"/>
          <p:nvPr/>
        </p:nvSpPr>
        <p:spPr>
          <a:xfrm>
            <a:off x="5918886" y="3429000"/>
            <a:ext cx="237566" cy="369332"/>
          </a:xfrm>
          <a:prstGeom prst="rect">
            <a:avLst/>
          </a:prstGeom>
          <a:noFill/>
        </p:spPr>
        <p:txBody>
          <a:bodyPr wrap="none" rtlCol="0">
            <a:spAutoFit/>
          </a:bodyPr>
          <a:lstStyle/>
          <a:p>
            <a:r>
              <a:rPr lang="en-GB" dirty="0"/>
              <a:t> </a:t>
            </a:r>
          </a:p>
        </p:txBody>
      </p:sp>
      <p:sp>
        <p:nvSpPr>
          <p:cNvPr id="21" name="TextBox 20">
            <a:extLst>
              <a:ext uri="{FF2B5EF4-FFF2-40B4-BE49-F238E27FC236}">
                <a16:creationId xmlns:a16="http://schemas.microsoft.com/office/drawing/2014/main" id="{8C2DB355-0EEC-AE47-A1C0-B4B3370E9322}"/>
              </a:ext>
            </a:extLst>
          </p:cNvPr>
          <p:cNvSpPr txBox="1"/>
          <p:nvPr/>
        </p:nvSpPr>
        <p:spPr>
          <a:xfrm>
            <a:off x="276039" y="352476"/>
            <a:ext cx="10554997" cy="461665"/>
          </a:xfrm>
          <a:prstGeom prst="rect">
            <a:avLst/>
          </a:prstGeom>
          <a:solidFill>
            <a:schemeClr val="accent4">
              <a:lumMod val="20000"/>
              <a:lumOff val="80000"/>
            </a:schemeClr>
          </a:solidFill>
        </p:spPr>
        <p:txBody>
          <a:bodyPr wrap="square" rtlCol="0">
            <a:spAutoFit/>
          </a:bodyPr>
          <a:lstStyle/>
          <a:p>
            <a:r>
              <a:rPr lang="en-GB" sz="2400" dirty="0"/>
              <a:t>Conclusions </a:t>
            </a:r>
          </a:p>
        </p:txBody>
      </p:sp>
      <p:sp>
        <p:nvSpPr>
          <p:cNvPr id="22" name="Content Placeholder 2">
            <a:extLst>
              <a:ext uri="{FF2B5EF4-FFF2-40B4-BE49-F238E27FC236}">
                <a16:creationId xmlns:a16="http://schemas.microsoft.com/office/drawing/2014/main" id="{AFDA8412-9FA3-244E-B725-763F1650151D}"/>
              </a:ext>
            </a:extLst>
          </p:cNvPr>
          <p:cNvSpPr txBox="1">
            <a:spLocks/>
          </p:cNvSpPr>
          <p:nvPr/>
        </p:nvSpPr>
        <p:spPr>
          <a:xfrm>
            <a:off x="276041" y="1174309"/>
            <a:ext cx="10376719" cy="1477503"/>
          </a:xfrm>
          <a:prstGeom prst="rect">
            <a:avLst/>
          </a:prstGeom>
          <a:noFill/>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pPr>
            <a:r>
              <a:rPr lang="en-US" sz="2400" dirty="0"/>
              <a:t>Feminist political economy approaches allow us to look at root causes of poverty and inequality hidden in underground, which is social and political, as well as the economic outcomes of them (flowers). </a:t>
            </a:r>
          </a:p>
        </p:txBody>
      </p:sp>
      <p:pic>
        <p:nvPicPr>
          <p:cNvPr id="3074" name="Picture 2">
            <a:extLst>
              <a:ext uri="{FF2B5EF4-FFF2-40B4-BE49-F238E27FC236}">
                <a16:creationId xmlns:a16="http://schemas.microsoft.com/office/drawing/2014/main" id="{9B7C6B05-09FC-D648-88B7-1BA3D3E8F258}"/>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1141846" y="5176316"/>
            <a:ext cx="841333" cy="89210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C10C149-8C7E-E74C-AD15-06627658D197}"/>
              </a:ext>
            </a:extLst>
          </p:cNvPr>
          <p:cNvSpPr txBox="1"/>
          <p:nvPr/>
        </p:nvSpPr>
        <p:spPr>
          <a:xfrm>
            <a:off x="11255828" y="87417"/>
            <a:ext cx="742511" cy="369332"/>
          </a:xfrm>
          <a:prstGeom prst="rect">
            <a:avLst/>
          </a:prstGeom>
          <a:noFill/>
        </p:spPr>
        <p:txBody>
          <a:bodyPr wrap="none" rtlCol="0">
            <a:spAutoFit/>
          </a:bodyPr>
          <a:lstStyle/>
          <a:p>
            <a:r>
              <a:rPr lang="en-GB" dirty="0"/>
              <a:t>13/14</a:t>
            </a:r>
          </a:p>
        </p:txBody>
      </p:sp>
      <p:sp>
        <p:nvSpPr>
          <p:cNvPr id="8" name="TextBox 7">
            <a:extLst>
              <a:ext uri="{FF2B5EF4-FFF2-40B4-BE49-F238E27FC236}">
                <a16:creationId xmlns:a16="http://schemas.microsoft.com/office/drawing/2014/main" id="{A351EA25-D091-F54D-B43E-B3A5D6C5281B}"/>
              </a:ext>
            </a:extLst>
          </p:cNvPr>
          <p:cNvSpPr txBox="1"/>
          <p:nvPr/>
        </p:nvSpPr>
        <p:spPr>
          <a:xfrm>
            <a:off x="276039" y="2835101"/>
            <a:ext cx="9916636" cy="1697068"/>
          </a:xfrm>
          <a:prstGeom prst="rect">
            <a:avLst/>
          </a:prstGeom>
          <a:noFill/>
        </p:spPr>
        <p:txBody>
          <a:bodyPr wrap="square" rtlCol="0">
            <a:spAutoFit/>
          </a:bodyPr>
          <a:lstStyle/>
          <a:p>
            <a:pPr marL="285750" indent="-285750">
              <a:lnSpc>
                <a:spcPct val="110000"/>
              </a:lnSpc>
              <a:spcBef>
                <a:spcPts val="0"/>
              </a:spcBef>
              <a:buFont typeface="Arial" panose="020B0604020202020204" pitchFamily="34" charset="0"/>
              <a:buChar char="•"/>
            </a:pPr>
            <a:r>
              <a:rPr lang="en-US" sz="2400" dirty="0"/>
              <a:t>How can we change dominant discourses and increase value of research on non-economic activities which are subordinated by research on economic activities?  How can we incorporate those women’s experiences into the Post-COVID-19 development planning? </a:t>
            </a:r>
          </a:p>
        </p:txBody>
      </p:sp>
    </p:spTree>
    <p:extLst>
      <p:ext uri="{BB962C8B-B14F-4D97-AF65-F5344CB8AC3E}">
        <p14:creationId xmlns:p14="http://schemas.microsoft.com/office/powerpoint/2010/main" val="417441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92197E7-91D8-7641-A116-76CF0FA9B8F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13" y="555625"/>
            <a:ext cx="7358063" cy="2674938"/>
          </a:xfrm>
          <a:prstGeom prst="rect">
            <a:avLst/>
          </a:prstGeom>
        </p:spPr>
      </p:pic>
      <p:pic>
        <p:nvPicPr>
          <p:cNvPr id="9" name="Picture 8">
            <a:extLst>
              <a:ext uri="{FF2B5EF4-FFF2-40B4-BE49-F238E27FC236}">
                <a16:creationId xmlns:a16="http://schemas.microsoft.com/office/drawing/2014/main" id="{4BFCE6CA-32FE-2D4D-845E-58AD3B8FDB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078788" y="555625"/>
            <a:ext cx="3465513" cy="2674938"/>
          </a:xfrm>
          <a:prstGeom prst="rect">
            <a:avLst/>
          </a:prstGeom>
        </p:spPr>
      </p:pic>
      <p:pic>
        <p:nvPicPr>
          <p:cNvPr id="8" name="Picture 7">
            <a:extLst>
              <a:ext uri="{FF2B5EF4-FFF2-40B4-BE49-F238E27FC236}">
                <a16:creationId xmlns:a16="http://schemas.microsoft.com/office/drawing/2014/main" id="{799FD72D-EFF0-2D47-B4F5-44B0EEB8409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6113" y="3305175"/>
            <a:ext cx="2533650" cy="1879600"/>
          </a:xfrm>
          <a:prstGeom prst="rect">
            <a:avLst/>
          </a:prstGeom>
        </p:spPr>
      </p:pic>
      <p:pic>
        <p:nvPicPr>
          <p:cNvPr id="4" name="Picture 3">
            <a:extLst>
              <a:ext uri="{FF2B5EF4-FFF2-40B4-BE49-F238E27FC236}">
                <a16:creationId xmlns:a16="http://schemas.microsoft.com/office/drawing/2014/main" id="{9BA556CA-5AA6-D148-99BB-14568236700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54375" y="3305175"/>
            <a:ext cx="1392238" cy="1879600"/>
          </a:xfrm>
          <a:prstGeom prst="rect">
            <a:avLst/>
          </a:prstGeom>
        </p:spPr>
      </p:pic>
      <p:pic>
        <p:nvPicPr>
          <p:cNvPr id="5" name="Picture 4">
            <a:extLst>
              <a:ext uri="{FF2B5EF4-FFF2-40B4-BE49-F238E27FC236}">
                <a16:creationId xmlns:a16="http://schemas.microsoft.com/office/drawing/2014/main" id="{3A0D6640-E27C-7445-8B3C-C435D08FF38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719638" y="3305175"/>
            <a:ext cx="2232025" cy="1879600"/>
          </a:xfrm>
          <a:prstGeom prst="rect">
            <a:avLst/>
          </a:prstGeom>
        </p:spPr>
      </p:pic>
      <p:pic>
        <p:nvPicPr>
          <p:cNvPr id="6" name="Picture 5">
            <a:extLst>
              <a:ext uri="{FF2B5EF4-FFF2-40B4-BE49-F238E27FC236}">
                <a16:creationId xmlns:a16="http://schemas.microsoft.com/office/drawing/2014/main" id="{53A604CF-611E-9842-BD30-6BC4A2CC9FA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023100" y="3305175"/>
            <a:ext cx="1997075" cy="1879600"/>
          </a:xfrm>
          <a:prstGeom prst="rect">
            <a:avLst/>
          </a:prstGeom>
        </p:spPr>
      </p:pic>
      <p:sp>
        <p:nvSpPr>
          <p:cNvPr id="2" name="Title 1">
            <a:extLst>
              <a:ext uri="{FF2B5EF4-FFF2-40B4-BE49-F238E27FC236}">
                <a16:creationId xmlns:a16="http://schemas.microsoft.com/office/drawing/2014/main" id="{7087595E-A353-1F46-BA97-1F9C17821688}"/>
              </a:ext>
            </a:extLst>
          </p:cNvPr>
          <p:cNvSpPr>
            <a:spLocks noGrp="1"/>
          </p:cNvSpPr>
          <p:nvPr>
            <p:ph type="title"/>
          </p:nvPr>
        </p:nvSpPr>
        <p:spPr>
          <a:xfrm>
            <a:off x="881842" y="5371065"/>
            <a:ext cx="10515600" cy="427253"/>
          </a:xfrm>
        </p:spPr>
        <p:txBody>
          <a:bodyPr>
            <a:normAutofit fontScale="90000"/>
          </a:bodyPr>
          <a:lstStyle/>
          <a:p>
            <a:pPr algn="ctr"/>
            <a:r>
              <a:rPr lang="en-GB" sz="2800" dirty="0">
                <a:latin typeface="+mn-lt"/>
              </a:rPr>
              <a:t>Acknowledgement     </a:t>
            </a:r>
          </a:p>
        </p:txBody>
      </p:sp>
      <p:sp>
        <p:nvSpPr>
          <p:cNvPr id="12" name="TextBox 11">
            <a:extLst>
              <a:ext uri="{FF2B5EF4-FFF2-40B4-BE49-F238E27FC236}">
                <a16:creationId xmlns:a16="http://schemas.microsoft.com/office/drawing/2014/main" id="{9363BB2C-1C69-8647-9902-DE49066656F3}"/>
              </a:ext>
            </a:extLst>
          </p:cNvPr>
          <p:cNvSpPr txBox="1"/>
          <p:nvPr/>
        </p:nvSpPr>
        <p:spPr>
          <a:xfrm>
            <a:off x="646113" y="5804125"/>
            <a:ext cx="11219053" cy="830997"/>
          </a:xfrm>
          <a:prstGeom prst="rect">
            <a:avLst/>
          </a:prstGeom>
          <a:noFill/>
        </p:spPr>
        <p:txBody>
          <a:bodyPr wrap="square" rtlCol="0">
            <a:spAutoFit/>
          </a:bodyPr>
          <a:lstStyle/>
          <a:p>
            <a:r>
              <a:rPr lang="en-GB" sz="2400" dirty="0"/>
              <a:t>Cynthia McDougall, Haku </a:t>
            </a:r>
            <a:r>
              <a:rPr lang="en-GB" sz="2400" dirty="0" err="1"/>
              <a:t>Arumina</a:t>
            </a:r>
            <a:r>
              <a:rPr lang="en-GB" sz="2400" dirty="0"/>
              <a:t>, Pham </a:t>
            </a:r>
            <a:r>
              <a:rPr lang="en-GB" sz="2400" dirty="0" err="1"/>
              <a:t>Thi</a:t>
            </a:r>
            <a:r>
              <a:rPr lang="en-GB" sz="2400" dirty="0"/>
              <a:t> Loan, Pham </a:t>
            </a:r>
            <a:r>
              <a:rPr lang="en-GB" sz="2400" dirty="0" err="1"/>
              <a:t>Thi</a:t>
            </a:r>
            <a:r>
              <a:rPr lang="en-GB" sz="2400" dirty="0"/>
              <a:t> </a:t>
            </a:r>
            <a:r>
              <a:rPr lang="en-GB" sz="2400" dirty="0" err="1"/>
              <a:t>Hoa</a:t>
            </a:r>
            <a:r>
              <a:rPr lang="en-GB" sz="2400" dirty="0"/>
              <a:t>, Le </a:t>
            </a:r>
            <a:r>
              <a:rPr lang="en-GB" sz="2400" dirty="0" err="1"/>
              <a:t>Thi</a:t>
            </a:r>
            <a:r>
              <a:rPr lang="en-GB" sz="2400" dirty="0"/>
              <a:t> Thanh </a:t>
            </a:r>
            <a:r>
              <a:rPr lang="en-GB" sz="2400" dirty="0" err="1"/>
              <a:t>Huyen</a:t>
            </a:r>
            <a:r>
              <a:rPr lang="en-GB" sz="2400" dirty="0"/>
              <a:t>, Dao </a:t>
            </a:r>
            <a:r>
              <a:rPr lang="en-GB" sz="2400" dirty="0" err="1"/>
              <a:t>Duy</a:t>
            </a:r>
            <a:r>
              <a:rPr lang="en-GB" sz="2400" dirty="0"/>
              <a:t> Tung, Bui Trang,  Htet Yin Tun, </a:t>
            </a:r>
            <a:r>
              <a:rPr lang="en-GB" sz="2400" dirty="0" err="1"/>
              <a:t>Naw</a:t>
            </a:r>
            <a:r>
              <a:rPr lang="en-GB" sz="2400" dirty="0"/>
              <a:t> </a:t>
            </a:r>
            <a:r>
              <a:rPr lang="en-GB" sz="2400" dirty="0" err="1"/>
              <a:t>Tha</a:t>
            </a:r>
            <a:r>
              <a:rPr lang="en-GB" sz="2400" dirty="0"/>
              <a:t> Ku Paul, Win </a:t>
            </a:r>
            <a:r>
              <a:rPr lang="en-GB" sz="2400" dirty="0" err="1"/>
              <a:t>Nandar</a:t>
            </a:r>
            <a:r>
              <a:rPr lang="en-GB" sz="2400" dirty="0"/>
              <a:t> </a:t>
            </a:r>
            <a:r>
              <a:rPr lang="en-GB" sz="2400" dirty="0" err="1"/>
              <a:t>Htay</a:t>
            </a:r>
            <a:r>
              <a:rPr lang="en-GB" sz="2400" dirty="0"/>
              <a:t>, Greg </a:t>
            </a:r>
            <a:r>
              <a:rPr lang="en-GB" sz="2400" dirty="0" err="1"/>
              <a:t>Antos</a:t>
            </a:r>
            <a:endParaRPr lang="en-GB" sz="2400" dirty="0"/>
          </a:p>
        </p:txBody>
      </p:sp>
      <p:pic>
        <p:nvPicPr>
          <p:cNvPr id="13" name="Picture 2" descr="Home page | CGIAR Gender Platform">
            <a:extLst>
              <a:ext uri="{FF2B5EF4-FFF2-40B4-BE49-F238E27FC236}">
                <a16:creationId xmlns:a16="http://schemas.microsoft.com/office/drawing/2014/main" id="{B01CE126-C971-714A-936B-F9A147CFBD7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9236409" y="3806936"/>
            <a:ext cx="2307892" cy="121350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99EC84E-A0CD-1846-9A14-F048FE157AF7}"/>
              </a:ext>
            </a:extLst>
          </p:cNvPr>
          <p:cNvSpPr txBox="1"/>
          <p:nvPr/>
        </p:nvSpPr>
        <p:spPr>
          <a:xfrm>
            <a:off x="11397442" y="57706"/>
            <a:ext cx="742511" cy="369332"/>
          </a:xfrm>
          <a:prstGeom prst="rect">
            <a:avLst/>
          </a:prstGeom>
          <a:noFill/>
        </p:spPr>
        <p:txBody>
          <a:bodyPr wrap="none" rtlCol="0">
            <a:spAutoFit/>
          </a:bodyPr>
          <a:lstStyle/>
          <a:p>
            <a:r>
              <a:rPr lang="en-GB" dirty="0"/>
              <a:t>14/14</a:t>
            </a:r>
          </a:p>
        </p:txBody>
      </p:sp>
    </p:spTree>
    <p:extLst>
      <p:ext uri="{BB962C8B-B14F-4D97-AF65-F5344CB8AC3E}">
        <p14:creationId xmlns:p14="http://schemas.microsoft.com/office/powerpoint/2010/main" val="1004897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BEABD-13D6-5242-9448-0ED1F13C353A}"/>
              </a:ext>
            </a:extLst>
          </p:cNvPr>
          <p:cNvSpPr>
            <a:spLocks noGrp="1"/>
          </p:cNvSpPr>
          <p:nvPr>
            <p:ph type="title"/>
          </p:nvPr>
        </p:nvSpPr>
        <p:spPr>
          <a:xfrm>
            <a:off x="356474" y="203762"/>
            <a:ext cx="11053284" cy="385584"/>
          </a:xfrm>
        </p:spPr>
        <p:txBody>
          <a:bodyPr>
            <a:normAutofit/>
          </a:bodyPr>
          <a:lstStyle/>
          <a:p>
            <a:r>
              <a:rPr lang="en-US" sz="1800" b="1" dirty="0"/>
              <a:t>References</a:t>
            </a:r>
          </a:p>
        </p:txBody>
      </p:sp>
      <p:sp>
        <p:nvSpPr>
          <p:cNvPr id="5" name="TextBox 4">
            <a:extLst>
              <a:ext uri="{FF2B5EF4-FFF2-40B4-BE49-F238E27FC236}">
                <a16:creationId xmlns:a16="http://schemas.microsoft.com/office/drawing/2014/main" id="{F6E4FFBE-739B-BA40-907B-050EE7925AC2}"/>
              </a:ext>
            </a:extLst>
          </p:cNvPr>
          <p:cNvSpPr txBox="1"/>
          <p:nvPr/>
        </p:nvSpPr>
        <p:spPr>
          <a:xfrm>
            <a:off x="356474" y="750710"/>
            <a:ext cx="11479052" cy="6047809"/>
          </a:xfrm>
          <a:prstGeom prst="rect">
            <a:avLst/>
          </a:prstGeom>
          <a:noFill/>
        </p:spPr>
        <p:txBody>
          <a:bodyPr wrap="square" rtlCol="0">
            <a:spAutoFit/>
          </a:bodyPr>
          <a:lstStyle/>
          <a:p>
            <a:pPr marL="490538" indent="-490538" fontAlgn="base">
              <a:spcBef>
                <a:spcPts val="300"/>
              </a:spcBef>
              <a:spcAft>
                <a:spcPts val="300"/>
              </a:spcAft>
            </a:pPr>
            <a:r>
              <a:rPr lang="en-US" dirty="0"/>
              <a:t>Ahl, H. (2006). Why Research on Women Entrepreneurs Needs New Directions. </a:t>
            </a:r>
            <a:r>
              <a:rPr lang="en-US" i="1" dirty="0"/>
              <a:t>Entrepreneurship Theory and Practice</a:t>
            </a:r>
            <a:r>
              <a:rPr lang="en-US" dirty="0"/>
              <a:t>, </a:t>
            </a:r>
            <a:r>
              <a:rPr lang="en-US" i="1" dirty="0"/>
              <a:t>30</a:t>
            </a:r>
            <a:r>
              <a:rPr lang="en-US" dirty="0"/>
              <a:t>(5), 595–621. </a:t>
            </a:r>
          </a:p>
          <a:p>
            <a:pPr marL="490538" indent="-490538">
              <a:spcBef>
                <a:spcPts val="300"/>
              </a:spcBef>
              <a:spcAft>
                <a:spcPts val="300"/>
              </a:spcAft>
            </a:pPr>
            <a:r>
              <a:rPr lang="en-GB" dirty="0"/>
              <a:t>Bock, B. B. (2004). Fitting in and multi‐tasking: Dutch farm women's strategies in rural entrepreneurship. </a:t>
            </a:r>
            <a:r>
              <a:rPr lang="en-GB" i="1" dirty="0" err="1"/>
              <a:t>Sociologia</a:t>
            </a:r>
            <a:r>
              <a:rPr lang="en-GB" i="1" dirty="0"/>
              <a:t> </a:t>
            </a:r>
            <a:r>
              <a:rPr lang="en-GB" i="1" dirty="0" err="1"/>
              <a:t>ruralis</a:t>
            </a:r>
            <a:r>
              <a:rPr lang="en-GB" dirty="0"/>
              <a:t>, </a:t>
            </a:r>
            <a:r>
              <a:rPr lang="en-GB" i="1" dirty="0"/>
              <a:t>44</a:t>
            </a:r>
            <a:r>
              <a:rPr lang="en-GB" dirty="0"/>
              <a:t>(3), 245-260. </a:t>
            </a:r>
            <a:endParaRPr lang="en-US" dirty="0"/>
          </a:p>
          <a:p>
            <a:pPr marL="490538" indent="-490538" fontAlgn="base">
              <a:spcBef>
                <a:spcPts val="300"/>
              </a:spcBef>
              <a:spcAft>
                <a:spcPts val="300"/>
              </a:spcAft>
            </a:pPr>
            <a:r>
              <a:rPr lang="en-US" dirty="0"/>
              <a:t>Chant, S., &amp; Sweetman, C. (2012). Fixing women or fixing the world? ‘Smart economics’, efficiency approaches, and gender equality in development. </a:t>
            </a:r>
            <a:r>
              <a:rPr lang="en-US" i="1" dirty="0"/>
              <a:t>Gender &amp; Development</a:t>
            </a:r>
            <a:r>
              <a:rPr lang="en-US" dirty="0"/>
              <a:t>, </a:t>
            </a:r>
            <a:r>
              <a:rPr lang="en-US" i="1" dirty="0"/>
              <a:t>20</a:t>
            </a:r>
            <a:r>
              <a:rPr lang="en-US" dirty="0"/>
              <a:t>(3), 517–529. </a:t>
            </a:r>
          </a:p>
          <a:p>
            <a:pPr marL="490538" indent="-490538" fontAlgn="base">
              <a:spcBef>
                <a:spcPts val="300"/>
              </a:spcBef>
              <a:spcAft>
                <a:spcPts val="300"/>
              </a:spcAft>
            </a:pPr>
            <a:r>
              <a:rPr lang="en-US" dirty="0"/>
              <a:t>Collard, R.-C., &amp; Dempsey, J. (2020). Two icebergs: Difference in feminist political economy. Environment and Planning A: Economy and Space, 52(1), 237–247. </a:t>
            </a:r>
          </a:p>
          <a:p>
            <a:pPr marL="490538" indent="-490538" fontAlgn="base">
              <a:spcBef>
                <a:spcPts val="300"/>
              </a:spcBef>
              <a:spcAft>
                <a:spcPts val="300"/>
              </a:spcAft>
            </a:pPr>
            <a:r>
              <a:rPr lang="en-US" dirty="0"/>
              <a:t>Cornwall, A. (2018). </a:t>
            </a:r>
            <a:r>
              <a:rPr lang="en-GB" dirty="0"/>
              <a:t>Cornwall, A. (2018). Beyond “empowerment lite”: Women’s empowerment, neoliberal development and global justice. </a:t>
            </a:r>
            <a:r>
              <a:rPr lang="en-US" dirty="0" err="1"/>
              <a:t>Cadernos</a:t>
            </a:r>
            <a:r>
              <a:rPr lang="en-US" dirty="0"/>
              <a:t> </a:t>
            </a:r>
            <a:r>
              <a:rPr lang="en-US" dirty="0" err="1"/>
              <a:t>Pagu</a:t>
            </a:r>
            <a:r>
              <a:rPr lang="en-US" dirty="0"/>
              <a:t>, 52. </a:t>
            </a:r>
          </a:p>
          <a:p>
            <a:pPr marL="490538" indent="-490538" fontAlgn="base">
              <a:spcBef>
                <a:spcPts val="300"/>
              </a:spcBef>
              <a:spcAft>
                <a:spcPts val="300"/>
              </a:spcAft>
            </a:pPr>
            <a:r>
              <a:rPr lang="en-GB" dirty="0" err="1"/>
              <a:t>Curty</a:t>
            </a:r>
            <a:r>
              <a:rPr lang="en-GB" dirty="0"/>
              <a:t>, G. (2020). Rethinking Capitalism, Crisis, and Critique: An Interview With Nancy Fraser. Critical Sociology, 46(7-8), 1327-1337. </a:t>
            </a:r>
            <a:endParaRPr lang="en-US" dirty="0"/>
          </a:p>
          <a:p>
            <a:pPr marL="490538" indent="-490538" fontAlgn="base">
              <a:spcBef>
                <a:spcPts val="300"/>
              </a:spcBef>
              <a:spcAft>
                <a:spcPts val="300"/>
              </a:spcAft>
            </a:pPr>
            <a:r>
              <a:rPr lang="en-GB" dirty="0" err="1"/>
              <a:t>Ekinsmyth</a:t>
            </a:r>
            <a:r>
              <a:rPr lang="en-GB" dirty="0"/>
              <a:t>, C. (2014). Mothers' business, work/life and the politics of ‘</a:t>
            </a:r>
            <a:r>
              <a:rPr lang="en-GB" dirty="0" err="1"/>
              <a:t>mumpreneurship</a:t>
            </a:r>
            <a:r>
              <a:rPr lang="en-GB" dirty="0"/>
              <a:t>’. Gender, Place &amp; Culture, 21(10), 1230-1248. </a:t>
            </a:r>
          </a:p>
          <a:p>
            <a:pPr marL="490538" indent="-490538" fontAlgn="base">
              <a:spcBef>
                <a:spcPts val="300"/>
              </a:spcBef>
              <a:spcAft>
                <a:spcPts val="300"/>
              </a:spcAft>
            </a:pPr>
            <a:r>
              <a:rPr lang="en-GB" dirty="0"/>
              <a:t>Gibson-Graham, J. K. (2008). Diverse economies: performative practices </a:t>
            </a:r>
            <a:r>
              <a:rPr lang="en-GB" dirty="0" err="1"/>
              <a:t>forother</a:t>
            </a:r>
            <a:r>
              <a:rPr lang="en-GB" dirty="0"/>
              <a:t> worlds'. </a:t>
            </a:r>
            <a:r>
              <a:rPr lang="en-GB" i="1" dirty="0"/>
              <a:t>Progress in human geography</a:t>
            </a:r>
            <a:r>
              <a:rPr lang="en-GB" dirty="0"/>
              <a:t>, </a:t>
            </a:r>
            <a:r>
              <a:rPr lang="en-GB" i="1" dirty="0"/>
              <a:t>32</a:t>
            </a:r>
            <a:r>
              <a:rPr lang="en-GB" dirty="0"/>
              <a:t>(5), 613-632.</a:t>
            </a:r>
          </a:p>
          <a:p>
            <a:pPr marL="490538" indent="-490538" fontAlgn="base">
              <a:spcBef>
                <a:spcPts val="300"/>
              </a:spcBef>
              <a:spcAft>
                <a:spcPts val="300"/>
              </a:spcAft>
            </a:pPr>
            <a:r>
              <a:rPr lang="en-US" dirty="0"/>
              <a:t>Griffin, P. (2015). Crisis, Austerity and Gendered Governance: A Feminist Perspective. Feminist Review, 109(1), 49–72. </a:t>
            </a:r>
          </a:p>
          <a:p>
            <a:pPr marL="490538" indent="-490538" fontAlgn="base">
              <a:spcBef>
                <a:spcPts val="300"/>
              </a:spcBef>
              <a:spcAft>
                <a:spcPts val="300"/>
              </a:spcAft>
            </a:pPr>
            <a:r>
              <a:rPr lang="en-US" dirty="0"/>
              <a:t>Gustavsson, M. (2021). The invisible (woman) entrepreneur? Shifting the discourse from fisheries diversification to entrepreneurship. </a:t>
            </a:r>
            <a:r>
              <a:rPr lang="en-US" dirty="0" err="1"/>
              <a:t>Sociologia</a:t>
            </a:r>
            <a:r>
              <a:rPr lang="en-US" dirty="0"/>
              <a:t> </a:t>
            </a:r>
            <a:r>
              <a:rPr lang="en-US" dirty="0" err="1"/>
              <a:t>Ruralis</a:t>
            </a:r>
            <a:r>
              <a:rPr lang="en-US" dirty="0"/>
              <a:t>, soru.12343. </a:t>
            </a:r>
          </a:p>
        </p:txBody>
      </p:sp>
    </p:spTree>
    <p:extLst>
      <p:ext uri="{BB962C8B-B14F-4D97-AF65-F5344CB8AC3E}">
        <p14:creationId xmlns:p14="http://schemas.microsoft.com/office/powerpoint/2010/main" val="1676848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BEABD-13D6-5242-9448-0ED1F13C353A}"/>
              </a:ext>
            </a:extLst>
          </p:cNvPr>
          <p:cNvSpPr>
            <a:spLocks noGrp="1"/>
          </p:cNvSpPr>
          <p:nvPr>
            <p:ph type="title"/>
          </p:nvPr>
        </p:nvSpPr>
        <p:spPr>
          <a:xfrm>
            <a:off x="300516" y="365126"/>
            <a:ext cx="11053284" cy="385584"/>
          </a:xfrm>
        </p:spPr>
        <p:txBody>
          <a:bodyPr>
            <a:normAutofit/>
          </a:bodyPr>
          <a:lstStyle/>
          <a:p>
            <a:r>
              <a:rPr lang="en-US" sz="1800" b="1" dirty="0"/>
              <a:t>References</a:t>
            </a:r>
          </a:p>
        </p:txBody>
      </p:sp>
      <p:sp>
        <p:nvSpPr>
          <p:cNvPr id="5" name="TextBox 4">
            <a:extLst>
              <a:ext uri="{FF2B5EF4-FFF2-40B4-BE49-F238E27FC236}">
                <a16:creationId xmlns:a16="http://schemas.microsoft.com/office/drawing/2014/main" id="{F6E4FFBE-739B-BA40-907B-050EE7925AC2}"/>
              </a:ext>
            </a:extLst>
          </p:cNvPr>
          <p:cNvSpPr txBox="1"/>
          <p:nvPr/>
        </p:nvSpPr>
        <p:spPr>
          <a:xfrm>
            <a:off x="356474" y="802173"/>
            <a:ext cx="11479052" cy="5770811"/>
          </a:xfrm>
          <a:prstGeom prst="rect">
            <a:avLst/>
          </a:prstGeom>
          <a:noFill/>
        </p:spPr>
        <p:txBody>
          <a:bodyPr wrap="square" rtlCol="0">
            <a:spAutoFit/>
          </a:bodyPr>
          <a:lstStyle/>
          <a:p>
            <a:pPr marL="490538" indent="-490538" fontAlgn="base">
              <a:spcBef>
                <a:spcPts val="300"/>
              </a:spcBef>
              <a:spcAft>
                <a:spcPts val="300"/>
              </a:spcAft>
            </a:pPr>
            <a:r>
              <a:rPr lang="en-GB" dirty="0"/>
              <a:t>Hamilton, E. (2006). Whose story is it anyway? Narrative accounts of the role of women in founding and establishing family businesses. International Small Business Journal, 24(3), 253-271. </a:t>
            </a:r>
          </a:p>
          <a:p>
            <a:pPr marL="490538" indent="-490538" fontAlgn="base">
              <a:spcBef>
                <a:spcPts val="300"/>
              </a:spcBef>
              <a:spcAft>
                <a:spcPts val="300"/>
              </a:spcAft>
            </a:pPr>
            <a:r>
              <a:rPr lang="en-GB" dirty="0" err="1"/>
              <a:t>Harriss</a:t>
            </a:r>
            <a:r>
              <a:rPr lang="en-GB" dirty="0"/>
              <a:t>-White, B. (2010). Globalization, the Financial Crisis and Petty Commodity Production in India’s Socially Regulated Informal Economy. In Globalization and Labour in China and India (pp. 131-150). Palgrave Macmillan, London.</a:t>
            </a:r>
          </a:p>
          <a:p>
            <a:pPr marL="490538" indent="-490538" fontAlgn="base">
              <a:spcBef>
                <a:spcPts val="300"/>
              </a:spcBef>
              <a:spcAft>
                <a:spcPts val="300"/>
              </a:spcAft>
            </a:pPr>
            <a:r>
              <a:rPr lang="en-GB" dirty="0"/>
              <a:t>Hickel, J. (2014). The ‘girl effect’: liberalism, empowerment and the contradictions of development. Third World Quarterly, 35(8), 1355-1373. </a:t>
            </a:r>
            <a:endParaRPr lang="en-US" dirty="0"/>
          </a:p>
          <a:p>
            <a:pPr marL="490538" indent="-490538" fontAlgn="base">
              <a:spcBef>
                <a:spcPts val="300"/>
              </a:spcBef>
              <a:spcAft>
                <a:spcPts val="300"/>
              </a:spcAft>
            </a:pPr>
            <a:r>
              <a:rPr lang="en-US" dirty="0"/>
              <a:t>Hughes, K. D., Jennings, J. E., Brush, C., Carter, S., &amp; Welter, F. (2012). Extending Women’s Entrepreneurship Research in New Directions. Entrepreneurship Theory and Practice, 36(3), 429–442. </a:t>
            </a:r>
          </a:p>
          <a:p>
            <a:pPr marL="490538" indent="-490538" fontAlgn="base">
              <a:spcBef>
                <a:spcPts val="300"/>
              </a:spcBef>
              <a:spcAft>
                <a:spcPts val="300"/>
              </a:spcAft>
            </a:pPr>
            <a:r>
              <a:rPr lang="fr-FR" dirty="0"/>
              <a:t>Huq, A., Tan, C. S. L., &amp; Venugopal, V. (2020). </a:t>
            </a:r>
            <a:r>
              <a:rPr lang="en-US" dirty="0"/>
              <a:t>How do women entrepreneurs strategize growth? An investigation using the social feminist theory lens. Journal of Small Business Management, 58(2), 259–287. </a:t>
            </a:r>
          </a:p>
          <a:p>
            <a:pPr marL="490538" indent="-490538" fontAlgn="base">
              <a:spcBef>
                <a:spcPts val="300"/>
              </a:spcBef>
              <a:spcAft>
                <a:spcPts val="300"/>
              </a:spcAft>
            </a:pPr>
            <a:r>
              <a:rPr lang="en-US" dirty="0"/>
              <a:t>Lupton, D. (2021). Doing fieldwork in a pandemic (crowd-sourced document) (D. Lupton, Ed.).</a:t>
            </a:r>
            <a:r>
              <a:rPr lang="en-GB" dirty="0"/>
              <a:t> </a:t>
            </a:r>
            <a:endParaRPr lang="en-US" dirty="0"/>
          </a:p>
          <a:p>
            <a:pPr marL="490538" indent="-490538" fontAlgn="base">
              <a:spcBef>
                <a:spcPts val="300"/>
              </a:spcBef>
              <a:spcAft>
                <a:spcPts val="300"/>
              </a:spcAft>
            </a:pPr>
            <a:r>
              <a:rPr lang="en-US" dirty="0" err="1"/>
              <a:t>Mezzadri</a:t>
            </a:r>
            <a:r>
              <a:rPr lang="en-US" dirty="0"/>
              <a:t>, A. (2019). On the value of social reproduction Informal </a:t>
            </a:r>
            <a:r>
              <a:rPr lang="en-US" dirty="0" err="1"/>
              <a:t>labour</a:t>
            </a:r>
            <a:r>
              <a:rPr lang="en-US" dirty="0"/>
              <a:t>, the majority world and the need for inclusive theories and politics. Radical Philosophy, 2(4), 33–41.</a:t>
            </a:r>
            <a:r>
              <a:rPr lang="en-GB" dirty="0"/>
              <a:t> </a:t>
            </a:r>
          </a:p>
          <a:p>
            <a:pPr marL="490538" indent="-490538" fontAlgn="base">
              <a:spcBef>
                <a:spcPts val="300"/>
              </a:spcBef>
              <a:spcAft>
                <a:spcPts val="300"/>
              </a:spcAft>
            </a:pPr>
            <a:r>
              <a:rPr lang="en-GB" dirty="0"/>
              <a:t>Morinville, C., &amp; Van Lier, N. (2021). On Nature, Degradation, and Life-Making in Late Capitalism. </a:t>
            </a:r>
            <a:r>
              <a:rPr lang="en-GB" i="1" dirty="0"/>
              <a:t>Capitalism Nature Socialism</a:t>
            </a:r>
            <a:r>
              <a:rPr lang="en-GB" dirty="0"/>
              <a:t>, 1-19. </a:t>
            </a:r>
          </a:p>
          <a:p>
            <a:pPr marL="490538" indent="-490538" fontAlgn="base">
              <a:spcBef>
                <a:spcPts val="300"/>
              </a:spcBef>
              <a:spcAft>
                <a:spcPts val="300"/>
              </a:spcAft>
            </a:pPr>
            <a:r>
              <a:rPr lang="en-GB" dirty="0" err="1"/>
              <a:t>Overa</a:t>
            </a:r>
            <a:r>
              <a:rPr lang="en-GB" dirty="0"/>
              <a:t>, R. (2003). Gender ideology and manoeuvring space for female fisheries entrepreneurs. Institute of African Studies Research Review, 19(2), 49-62.</a:t>
            </a:r>
            <a:endParaRPr lang="en-US" dirty="0"/>
          </a:p>
          <a:p>
            <a:pPr marL="490538" indent="-490538" fontAlgn="base">
              <a:spcBef>
                <a:spcPts val="300"/>
              </a:spcBef>
              <a:spcAft>
                <a:spcPts val="300"/>
              </a:spcAft>
            </a:pPr>
            <a:endParaRPr lang="en-US" dirty="0"/>
          </a:p>
        </p:txBody>
      </p:sp>
    </p:spTree>
    <p:extLst>
      <p:ext uri="{BB962C8B-B14F-4D97-AF65-F5344CB8AC3E}">
        <p14:creationId xmlns:p14="http://schemas.microsoft.com/office/powerpoint/2010/main" val="21232588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BEABD-13D6-5242-9448-0ED1F13C353A}"/>
              </a:ext>
            </a:extLst>
          </p:cNvPr>
          <p:cNvSpPr>
            <a:spLocks noGrp="1"/>
          </p:cNvSpPr>
          <p:nvPr>
            <p:ph type="title"/>
          </p:nvPr>
        </p:nvSpPr>
        <p:spPr>
          <a:xfrm>
            <a:off x="300516" y="365126"/>
            <a:ext cx="11053284" cy="385584"/>
          </a:xfrm>
        </p:spPr>
        <p:txBody>
          <a:bodyPr>
            <a:normAutofit/>
          </a:bodyPr>
          <a:lstStyle/>
          <a:p>
            <a:r>
              <a:rPr lang="en-US" sz="1800" b="1" dirty="0"/>
              <a:t>References</a:t>
            </a:r>
          </a:p>
        </p:txBody>
      </p:sp>
      <p:sp>
        <p:nvSpPr>
          <p:cNvPr id="5" name="TextBox 4">
            <a:extLst>
              <a:ext uri="{FF2B5EF4-FFF2-40B4-BE49-F238E27FC236}">
                <a16:creationId xmlns:a16="http://schemas.microsoft.com/office/drawing/2014/main" id="{F6E4FFBE-739B-BA40-907B-050EE7925AC2}"/>
              </a:ext>
            </a:extLst>
          </p:cNvPr>
          <p:cNvSpPr txBox="1"/>
          <p:nvPr/>
        </p:nvSpPr>
        <p:spPr>
          <a:xfrm>
            <a:off x="300516" y="736195"/>
            <a:ext cx="11479052" cy="5493812"/>
          </a:xfrm>
          <a:prstGeom prst="rect">
            <a:avLst/>
          </a:prstGeom>
          <a:noFill/>
        </p:spPr>
        <p:txBody>
          <a:bodyPr wrap="square" rtlCol="0">
            <a:spAutoFit/>
          </a:bodyPr>
          <a:lstStyle/>
          <a:p>
            <a:pPr marL="490538" indent="-490538" fontAlgn="base">
              <a:spcBef>
                <a:spcPts val="300"/>
              </a:spcBef>
              <a:spcAft>
                <a:spcPts val="300"/>
              </a:spcAft>
            </a:pPr>
            <a:r>
              <a:rPr lang="en-GB" dirty="0"/>
              <a:t>Patton, M. Q. (1990) Qualitative Evaluation and Research Methods. London: Sage.</a:t>
            </a:r>
          </a:p>
          <a:p>
            <a:pPr marL="490538" indent="-490538" fontAlgn="base">
              <a:spcBef>
                <a:spcPts val="300"/>
              </a:spcBef>
              <a:spcAft>
                <a:spcPts val="300"/>
              </a:spcAft>
            </a:pPr>
            <a:r>
              <a:rPr lang="en-GB" dirty="0"/>
              <a:t>Prügl, E. (2020). Untenable dichotomies: de-gendering political economy. Review of International Political Economy, 28(2), 295-306. </a:t>
            </a:r>
          </a:p>
          <a:p>
            <a:pPr marL="490538" indent="-490538" fontAlgn="base">
              <a:spcBef>
                <a:spcPts val="300"/>
              </a:spcBef>
              <a:spcAft>
                <a:spcPts val="300"/>
              </a:spcAft>
            </a:pPr>
            <a:r>
              <a:rPr lang="en-US" dirty="0"/>
              <a:t>Rao, S. (2021). Beyond the Coronavirus: Understanding Crises of Social Reproduction. Global </a:t>
            </a:r>
            <a:r>
              <a:rPr lang="en-US" dirty="0" err="1"/>
              <a:t>Labour</a:t>
            </a:r>
            <a:r>
              <a:rPr lang="en-US" dirty="0"/>
              <a:t> Journal, 12(1). </a:t>
            </a:r>
          </a:p>
          <a:p>
            <a:pPr marL="490538" indent="-490538" fontAlgn="base">
              <a:spcBef>
                <a:spcPts val="300"/>
              </a:spcBef>
              <a:spcAft>
                <a:spcPts val="300"/>
              </a:spcAft>
            </a:pPr>
            <a:r>
              <a:rPr lang="en-GB" dirty="0" err="1"/>
              <a:t>Seguino</a:t>
            </a:r>
            <a:r>
              <a:rPr lang="en-GB" dirty="0"/>
              <a:t>, S. (2010). The global economic crisis, its gender and ethnic implications, and policy responses. </a:t>
            </a:r>
            <a:r>
              <a:rPr lang="en-GB" i="1" dirty="0"/>
              <a:t>Gender &amp; Development</a:t>
            </a:r>
            <a:r>
              <a:rPr lang="en-GB" dirty="0"/>
              <a:t>, </a:t>
            </a:r>
            <a:r>
              <a:rPr lang="en-GB" i="1" dirty="0"/>
              <a:t>18</a:t>
            </a:r>
            <a:r>
              <a:rPr lang="en-GB" dirty="0"/>
              <a:t>(2), 179-199.</a:t>
            </a:r>
          </a:p>
          <a:p>
            <a:pPr marL="490538" indent="-490538" fontAlgn="base">
              <a:spcBef>
                <a:spcPts val="300"/>
              </a:spcBef>
              <a:spcAft>
                <a:spcPts val="300"/>
              </a:spcAft>
            </a:pPr>
            <a:r>
              <a:rPr lang="en-US" dirty="0"/>
              <a:t>Stevano, S., Franz, T., </a:t>
            </a:r>
            <a:r>
              <a:rPr lang="en-US" dirty="0" err="1"/>
              <a:t>Dafermos</a:t>
            </a:r>
            <a:r>
              <a:rPr lang="en-US" dirty="0"/>
              <a:t>, Y., &amp; van </a:t>
            </a:r>
            <a:r>
              <a:rPr lang="en-US" dirty="0" err="1"/>
              <a:t>Waeyenberge</a:t>
            </a:r>
            <a:r>
              <a:rPr lang="en-US" dirty="0"/>
              <a:t>, E. (2021). COVID-19 and crises of capitalism: intensifying inequalities and global responses. Canadian Journal of Development Studies, 42(1–2), 1–17. </a:t>
            </a:r>
          </a:p>
          <a:p>
            <a:pPr marL="490538" indent="-490538" fontAlgn="base">
              <a:spcBef>
                <a:spcPts val="300"/>
              </a:spcBef>
              <a:spcAft>
                <a:spcPts val="300"/>
              </a:spcAft>
            </a:pPr>
            <a:r>
              <a:rPr lang="en-US" dirty="0"/>
              <a:t>Stevano, S., </a:t>
            </a:r>
            <a:r>
              <a:rPr lang="en-US" dirty="0" err="1"/>
              <a:t>Mezzadri</a:t>
            </a:r>
            <a:r>
              <a:rPr lang="en-US" dirty="0"/>
              <a:t>, A., </a:t>
            </a:r>
            <a:r>
              <a:rPr lang="en-US" dirty="0" err="1"/>
              <a:t>Lombardozzi</a:t>
            </a:r>
            <a:r>
              <a:rPr lang="en-US" dirty="0"/>
              <a:t>, L., &amp; </a:t>
            </a:r>
            <a:r>
              <a:rPr lang="en-US" dirty="0" err="1"/>
              <a:t>Bargawi</a:t>
            </a:r>
            <a:r>
              <a:rPr lang="en-US" dirty="0"/>
              <a:t>, H. (2021). Hidden Abodes in Plain Sight: the Social Reproduction of Households and Labor in the COVID-19 Pandemic. Feminist Economics, 27(1–2), 271–287. </a:t>
            </a:r>
          </a:p>
          <a:p>
            <a:pPr marL="490538" indent="-490538" fontAlgn="base">
              <a:spcBef>
                <a:spcPts val="300"/>
              </a:spcBef>
              <a:spcAft>
                <a:spcPts val="300"/>
              </a:spcAft>
            </a:pPr>
            <a:r>
              <a:rPr lang="en-US" dirty="0"/>
              <a:t>Sultana, F. (2021). Climate change, COVID-19, and the co-production of injustices: a feminist reading of overlapping crises. Social &amp; Cultural Geography, 22(4), 447–460. </a:t>
            </a:r>
          </a:p>
          <a:p>
            <a:pPr marL="490538" indent="-490538" fontAlgn="base">
              <a:spcBef>
                <a:spcPts val="300"/>
              </a:spcBef>
              <a:spcAft>
                <a:spcPts val="300"/>
              </a:spcAft>
            </a:pPr>
            <a:r>
              <a:rPr lang="en-US" dirty="0"/>
              <a:t>Werner, M., Strauss, K., Parker, B., </a:t>
            </a:r>
            <a:r>
              <a:rPr lang="en-US" dirty="0" err="1"/>
              <a:t>Orzeck</a:t>
            </a:r>
            <a:r>
              <a:rPr lang="en-US" dirty="0"/>
              <a:t>, R., </a:t>
            </a:r>
            <a:r>
              <a:rPr lang="en-US" dirty="0" err="1"/>
              <a:t>Derickson</a:t>
            </a:r>
            <a:r>
              <a:rPr lang="en-US" dirty="0"/>
              <a:t>, K., &amp; Bonds, A. (2017). Feminist political economy in geography: Why now, what is different, and what for? </a:t>
            </a:r>
            <a:r>
              <a:rPr lang="en-US" dirty="0" err="1"/>
              <a:t>Geoforum</a:t>
            </a:r>
            <a:r>
              <a:rPr lang="en-US" dirty="0"/>
              <a:t>, 79, 1–4. </a:t>
            </a:r>
          </a:p>
          <a:p>
            <a:pPr marL="490538" indent="-490538" fontAlgn="base">
              <a:spcBef>
                <a:spcPts val="300"/>
              </a:spcBef>
              <a:spcAft>
                <a:spcPts val="300"/>
              </a:spcAft>
            </a:pPr>
            <a:r>
              <a:rPr lang="en-US" dirty="0"/>
              <a:t>Wilson, K. (2015). Towards a Radical Re-appropriation: Gender, Development and Neoliberal Feminism. Development and Change, 46(4), 803–832.</a:t>
            </a:r>
          </a:p>
          <a:p>
            <a:pPr marL="490538" indent="-490538" fontAlgn="base">
              <a:spcBef>
                <a:spcPts val="300"/>
              </a:spcBef>
              <a:spcAft>
                <a:spcPts val="300"/>
              </a:spcAft>
            </a:pPr>
            <a:endParaRPr lang="en-US" dirty="0"/>
          </a:p>
        </p:txBody>
      </p:sp>
    </p:spTree>
    <p:extLst>
      <p:ext uri="{BB962C8B-B14F-4D97-AF65-F5344CB8AC3E}">
        <p14:creationId xmlns:p14="http://schemas.microsoft.com/office/powerpoint/2010/main" val="2484640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D4C3F9B-CC7D-DA4B-A589-1F5BACF0FCFF}"/>
              </a:ext>
            </a:extLst>
          </p:cNvPr>
          <p:cNvSpPr txBox="1"/>
          <p:nvPr/>
        </p:nvSpPr>
        <p:spPr>
          <a:xfrm>
            <a:off x="332122" y="335196"/>
            <a:ext cx="7620099" cy="523220"/>
          </a:xfrm>
          <a:prstGeom prst="rect">
            <a:avLst/>
          </a:prstGeom>
          <a:solidFill>
            <a:schemeClr val="accent4">
              <a:lumMod val="20000"/>
              <a:lumOff val="80000"/>
            </a:schemeClr>
          </a:solidFill>
        </p:spPr>
        <p:txBody>
          <a:bodyPr wrap="none" rtlCol="0">
            <a:spAutoFit/>
          </a:bodyPr>
          <a:lstStyle/>
          <a:p>
            <a:r>
              <a:rPr lang="en-GB" sz="2800" dirty="0"/>
              <a:t>What are feminist political economy approaches?   </a:t>
            </a:r>
          </a:p>
        </p:txBody>
      </p:sp>
      <p:pic>
        <p:nvPicPr>
          <p:cNvPr id="1026" name="Picture 2" descr="ガーベラの無料フリーイラスト | 咲くっとイラスト（さくっといらすと）">
            <a:extLst>
              <a:ext uri="{FF2B5EF4-FFF2-40B4-BE49-F238E27FC236}">
                <a16:creationId xmlns:a16="http://schemas.microsoft.com/office/drawing/2014/main" id="{345A69FC-9F80-254D-B765-E6177024D21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77751" y="1768133"/>
            <a:ext cx="1791309" cy="204883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A067F29C-A591-C142-917A-DD17D601E456}"/>
                  </a:ext>
                </a:extLst>
              </p14:cNvPr>
              <p14:cNvContentPartPr/>
              <p14:nvPr/>
            </p14:nvContentPartPr>
            <p14:xfrm>
              <a:off x="7409686" y="3753249"/>
              <a:ext cx="3727440" cy="63720"/>
            </p14:xfrm>
          </p:contentPart>
        </mc:Choice>
        <mc:Fallback xmlns="">
          <p:pic>
            <p:nvPicPr>
              <p:cNvPr id="13" name="Ink 12">
                <a:extLst>
                  <a:ext uri="{FF2B5EF4-FFF2-40B4-BE49-F238E27FC236}">
                    <a16:creationId xmlns:a16="http://schemas.microsoft.com/office/drawing/2014/main" id="{A067F29C-A591-C142-917A-DD17D601E456}"/>
                  </a:ext>
                </a:extLst>
              </p:cNvPr>
              <p:cNvPicPr/>
              <p:nvPr/>
            </p:nvPicPr>
            <p:blipFill>
              <a:blip r:embed="rId5"/>
              <a:stretch>
                <a:fillRect/>
              </a:stretch>
            </p:blipFill>
            <p:spPr>
              <a:xfrm>
                <a:off x="7373686" y="3717249"/>
                <a:ext cx="3799080" cy="135360"/>
              </a:xfrm>
              <a:prstGeom prst="rect">
                <a:avLst/>
              </a:prstGeom>
            </p:spPr>
          </p:pic>
        </mc:Fallback>
      </mc:AlternateContent>
      <p:sp>
        <p:nvSpPr>
          <p:cNvPr id="16" name="TextBox 15">
            <a:extLst>
              <a:ext uri="{FF2B5EF4-FFF2-40B4-BE49-F238E27FC236}">
                <a16:creationId xmlns:a16="http://schemas.microsoft.com/office/drawing/2014/main" id="{613CBB39-FEF7-434C-9A32-298DFC9E8854}"/>
              </a:ext>
            </a:extLst>
          </p:cNvPr>
          <p:cNvSpPr txBox="1"/>
          <p:nvPr/>
        </p:nvSpPr>
        <p:spPr>
          <a:xfrm>
            <a:off x="7668476" y="5321597"/>
            <a:ext cx="3498715" cy="461665"/>
          </a:xfrm>
          <a:prstGeom prst="rect">
            <a:avLst/>
          </a:prstGeom>
          <a:noFill/>
        </p:spPr>
        <p:txBody>
          <a:bodyPr wrap="none" rtlCol="0">
            <a:spAutoFit/>
          </a:bodyPr>
          <a:lstStyle/>
          <a:p>
            <a:r>
              <a:rPr lang="en-GB" sz="2400" dirty="0">
                <a:solidFill>
                  <a:srgbClr val="643F1F"/>
                </a:solidFill>
              </a:rPr>
              <a:t>&lt;Non-economic activities&gt;</a:t>
            </a:r>
          </a:p>
        </p:txBody>
      </p:sp>
      <p:sp>
        <p:nvSpPr>
          <p:cNvPr id="22" name="TextBox 21">
            <a:extLst>
              <a:ext uri="{FF2B5EF4-FFF2-40B4-BE49-F238E27FC236}">
                <a16:creationId xmlns:a16="http://schemas.microsoft.com/office/drawing/2014/main" id="{80C4EDEC-8292-0B4A-ACEE-9B62BDEA932D}"/>
              </a:ext>
            </a:extLst>
          </p:cNvPr>
          <p:cNvSpPr txBox="1"/>
          <p:nvPr/>
        </p:nvSpPr>
        <p:spPr>
          <a:xfrm>
            <a:off x="7803841" y="938839"/>
            <a:ext cx="2874120" cy="461665"/>
          </a:xfrm>
          <a:prstGeom prst="rect">
            <a:avLst/>
          </a:prstGeom>
          <a:noFill/>
        </p:spPr>
        <p:txBody>
          <a:bodyPr wrap="square" rtlCol="0">
            <a:spAutoFit/>
          </a:bodyPr>
          <a:lstStyle/>
          <a:p>
            <a:r>
              <a:rPr lang="en-GB" sz="2400" dirty="0">
                <a:solidFill>
                  <a:schemeClr val="accent6">
                    <a:lumMod val="50000"/>
                  </a:schemeClr>
                </a:solidFill>
              </a:rPr>
              <a:t>&lt;Economic activities&gt;</a:t>
            </a:r>
          </a:p>
        </p:txBody>
      </p:sp>
      <p:sp>
        <p:nvSpPr>
          <p:cNvPr id="32" name="TextBox 31">
            <a:extLst>
              <a:ext uri="{FF2B5EF4-FFF2-40B4-BE49-F238E27FC236}">
                <a16:creationId xmlns:a16="http://schemas.microsoft.com/office/drawing/2014/main" id="{5C315DBD-30BF-2E45-93D5-6ED985121BBE}"/>
              </a:ext>
            </a:extLst>
          </p:cNvPr>
          <p:cNvSpPr txBox="1"/>
          <p:nvPr/>
        </p:nvSpPr>
        <p:spPr>
          <a:xfrm>
            <a:off x="10160515" y="2529232"/>
            <a:ext cx="803490" cy="369332"/>
          </a:xfrm>
          <a:prstGeom prst="rect">
            <a:avLst/>
          </a:prstGeom>
          <a:noFill/>
        </p:spPr>
        <p:txBody>
          <a:bodyPr wrap="none" rtlCol="0">
            <a:spAutoFit/>
          </a:bodyPr>
          <a:lstStyle/>
          <a:p>
            <a:r>
              <a:rPr lang="en-GB" dirty="0">
                <a:solidFill>
                  <a:schemeClr val="accent6">
                    <a:lumMod val="50000"/>
                  </a:schemeClr>
                </a:solidFill>
              </a:rPr>
              <a:t>capital</a:t>
            </a:r>
          </a:p>
        </p:txBody>
      </p:sp>
      <p:sp>
        <p:nvSpPr>
          <p:cNvPr id="33" name="TextBox 32">
            <a:extLst>
              <a:ext uri="{FF2B5EF4-FFF2-40B4-BE49-F238E27FC236}">
                <a16:creationId xmlns:a16="http://schemas.microsoft.com/office/drawing/2014/main" id="{78DA1A8B-5F4A-D74C-80F8-08E4C42A3E9C}"/>
              </a:ext>
            </a:extLst>
          </p:cNvPr>
          <p:cNvSpPr txBox="1"/>
          <p:nvPr/>
        </p:nvSpPr>
        <p:spPr>
          <a:xfrm>
            <a:off x="7555318" y="2522958"/>
            <a:ext cx="793807" cy="369332"/>
          </a:xfrm>
          <a:prstGeom prst="rect">
            <a:avLst/>
          </a:prstGeom>
          <a:noFill/>
        </p:spPr>
        <p:txBody>
          <a:bodyPr wrap="none" rtlCol="0">
            <a:spAutoFit/>
          </a:bodyPr>
          <a:lstStyle/>
          <a:p>
            <a:r>
              <a:rPr lang="en-GB" dirty="0">
                <a:solidFill>
                  <a:schemeClr val="accent6">
                    <a:lumMod val="50000"/>
                  </a:schemeClr>
                </a:solidFill>
              </a:rPr>
              <a:t>labour</a:t>
            </a:r>
          </a:p>
        </p:txBody>
      </p:sp>
      <p:pic>
        <p:nvPicPr>
          <p:cNvPr id="1028" name="Picture 4" descr="白い背景に緑の葉と根を持つヒマワリの花 - イラストレーションのベクターアート素材や画像を多数ご用意 - iStock">
            <a:extLst>
              <a:ext uri="{FF2B5EF4-FFF2-40B4-BE49-F238E27FC236}">
                <a16:creationId xmlns:a16="http://schemas.microsoft.com/office/drawing/2014/main" id="{906EC94D-5957-704E-B3A7-F39F8F2BAD9A}"/>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633115" y="3861059"/>
            <a:ext cx="1193800" cy="776472"/>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902932C2-FEAB-A149-A36B-71DC9F9D9EC2}"/>
              </a:ext>
            </a:extLst>
          </p:cNvPr>
          <p:cNvSpPr txBox="1"/>
          <p:nvPr/>
        </p:nvSpPr>
        <p:spPr>
          <a:xfrm>
            <a:off x="10113171" y="4061073"/>
            <a:ext cx="583686" cy="369332"/>
          </a:xfrm>
          <a:prstGeom prst="rect">
            <a:avLst/>
          </a:prstGeom>
          <a:noFill/>
        </p:spPr>
        <p:txBody>
          <a:bodyPr wrap="none" rtlCol="0">
            <a:spAutoFit/>
          </a:bodyPr>
          <a:lstStyle/>
          <a:p>
            <a:r>
              <a:rPr lang="en-GB" dirty="0">
                <a:solidFill>
                  <a:srgbClr val="643F1F"/>
                </a:solidFill>
              </a:rPr>
              <a:t>care</a:t>
            </a:r>
          </a:p>
        </p:txBody>
      </p:sp>
      <p:sp>
        <p:nvSpPr>
          <p:cNvPr id="36" name="TextBox 35">
            <a:extLst>
              <a:ext uri="{FF2B5EF4-FFF2-40B4-BE49-F238E27FC236}">
                <a16:creationId xmlns:a16="http://schemas.microsoft.com/office/drawing/2014/main" id="{72DF93AE-8660-BF40-9CC3-335E1539F9DC}"/>
              </a:ext>
            </a:extLst>
          </p:cNvPr>
          <p:cNvSpPr txBox="1"/>
          <p:nvPr/>
        </p:nvSpPr>
        <p:spPr>
          <a:xfrm>
            <a:off x="9156878" y="4712725"/>
            <a:ext cx="1772921" cy="369332"/>
          </a:xfrm>
          <a:prstGeom prst="rect">
            <a:avLst/>
          </a:prstGeom>
          <a:noFill/>
        </p:spPr>
        <p:txBody>
          <a:bodyPr wrap="none" rtlCol="0">
            <a:spAutoFit/>
          </a:bodyPr>
          <a:lstStyle/>
          <a:p>
            <a:r>
              <a:rPr lang="en-GB" dirty="0">
                <a:solidFill>
                  <a:srgbClr val="643F1F"/>
                </a:solidFill>
              </a:rPr>
              <a:t>food preparation</a:t>
            </a:r>
          </a:p>
        </p:txBody>
      </p:sp>
      <p:sp>
        <p:nvSpPr>
          <p:cNvPr id="38" name="TextBox 37">
            <a:extLst>
              <a:ext uri="{FF2B5EF4-FFF2-40B4-BE49-F238E27FC236}">
                <a16:creationId xmlns:a16="http://schemas.microsoft.com/office/drawing/2014/main" id="{166FE59C-D053-664F-B669-3B649CE445DF}"/>
              </a:ext>
            </a:extLst>
          </p:cNvPr>
          <p:cNvSpPr txBox="1"/>
          <p:nvPr/>
        </p:nvSpPr>
        <p:spPr>
          <a:xfrm>
            <a:off x="7465586" y="4148855"/>
            <a:ext cx="725711" cy="646331"/>
          </a:xfrm>
          <a:prstGeom prst="rect">
            <a:avLst/>
          </a:prstGeom>
          <a:noFill/>
        </p:spPr>
        <p:txBody>
          <a:bodyPr wrap="none" rtlCol="0">
            <a:spAutoFit/>
          </a:bodyPr>
          <a:lstStyle/>
          <a:p>
            <a:r>
              <a:rPr lang="en-GB" dirty="0">
                <a:solidFill>
                  <a:srgbClr val="643F1F"/>
                </a:solidFill>
              </a:rPr>
              <a:t>water</a:t>
            </a:r>
          </a:p>
          <a:p>
            <a:endParaRPr lang="en-GB" dirty="0"/>
          </a:p>
        </p:txBody>
      </p:sp>
      <p:sp>
        <p:nvSpPr>
          <p:cNvPr id="39" name="TextBox 38">
            <a:extLst>
              <a:ext uri="{FF2B5EF4-FFF2-40B4-BE49-F238E27FC236}">
                <a16:creationId xmlns:a16="http://schemas.microsoft.com/office/drawing/2014/main" id="{8C137FCE-5D5E-1946-9384-27C727B85358}"/>
              </a:ext>
            </a:extLst>
          </p:cNvPr>
          <p:cNvSpPr txBox="1"/>
          <p:nvPr/>
        </p:nvSpPr>
        <p:spPr>
          <a:xfrm>
            <a:off x="8633115" y="1417291"/>
            <a:ext cx="847668" cy="369332"/>
          </a:xfrm>
          <a:prstGeom prst="rect">
            <a:avLst/>
          </a:prstGeom>
          <a:noFill/>
        </p:spPr>
        <p:txBody>
          <a:bodyPr wrap="none" rtlCol="0">
            <a:spAutoFit/>
          </a:bodyPr>
          <a:lstStyle/>
          <a:p>
            <a:r>
              <a:rPr lang="en-GB" dirty="0">
                <a:solidFill>
                  <a:schemeClr val="accent6">
                    <a:lumMod val="50000"/>
                  </a:schemeClr>
                </a:solidFill>
              </a:rPr>
              <a:t>market</a:t>
            </a:r>
          </a:p>
        </p:txBody>
      </p:sp>
      <p:sp>
        <p:nvSpPr>
          <p:cNvPr id="40" name="TextBox 39">
            <a:extLst>
              <a:ext uri="{FF2B5EF4-FFF2-40B4-BE49-F238E27FC236}">
                <a16:creationId xmlns:a16="http://schemas.microsoft.com/office/drawing/2014/main" id="{5229255B-5722-F744-B201-597C1097036F}"/>
              </a:ext>
            </a:extLst>
          </p:cNvPr>
          <p:cNvSpPr txBox="1"/>
          <p:nvPr/>
        </p:nvSpPr>
        <p:spPr>
          <a:xfrm>
            <a:off x="422775" y="1202132"/>
            <a:ext cx="6682154" cy="1200329"/>
          </a:xfrm>
          <a:prstGeom prst="rect">
            <a:avLst/>
          </a:prstGeom>
          <a:noFill/>
        </p:spPr>
        <p:txBody>
          <a:bodyPr wrap="square" rtlCol="0">
            <a:spAutoFit/>
          </a:bodyPr>
          <a:lstStyle/>
          <a:p>
            <a:r>
              <a:rPr lang="en-GB" sz="2400" dirty="0"/>
              <a:t>Non-economic activities and natural resources are neglected from accounts of how capitalist systems work. </a:t>
            </a:r>
            <a:endParaRPr lang="en-GB" sz="1400" dirty="0"/>
          </a:p>
        </p:txBody>
      </p:sp>
      <p:pic>
        <p:nvPicPr>
          <p:cNvPr id="1030" name="Picture 6" descr="お母さんと赤ちゃん】の画像素材(40524518) | イラスト素材ならイメージナビ">
            <a:extLst>
              <a:ext uri="{FF2B5EF4-FFF2-40B4-BE49-F238E27FC236}">
                <a16:creationId xmlns:a16="http://schemas.microsoft.com/office/drawing/2014/main" id="{83CE4B30-8415-1046-9D70-81C580337A2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004582" y="3753249"/>
            <a:ext cx="1193800" cy="11938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A picture containing person, person, holding, green&#10;&#10;Description automatically generated">
            <a:extLst>
              <a:ext uri="{FF2B5EF4-FFF2-40B4-BE49-F238E27FC236}">
                <a16:creationId xmlns:a16="http://schemas.microsoft.com/office/drawing/2014/main" id="{302FA8A5-CC8F-8241-9CD1-B785B27581F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1150726" y="2371636"/>
            <a:ext cx="804402" cy="1043549"/>
          </a:xfrm>
          <a:prstGeom prst="rect">
            <a:avLst/>
          </a:prstGeom>
        </p:spPr>
      </p:pic>
      <p:sp>
        <p:nvSpPr>
          <p:cNvPr id="43" name="Striped Right Arrow 42">
            <a:extLst>
              <a:ext uri="{FF2B5EF4-FFF2-40B4-BE49-F238E27FC236}">
                <a16:creationId xmlns:a16="http://schemas.microsoft.com/office/drawing/2014/main" id="{A432211B-1083-BB44-944D-C8DFA458AF3B}"/>
              </a:ext>
            </a:extLst>
          </p:cNvPr>
          <p:cNvSpPr/>
          <p:nvPr/>
        </p:nvSpPr>
        <p:spPr>
          <a:xfrm rot="18107043">
            <a:off x="8217796" y="4212465"/>
            <a:ext cx="580461"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Striped Right Arrow 47">
            <a:extLst>
              <a:ext uri="{FF2B5EF4-FFF2-40B4-BE49-F238E27FC236}">
                <a16:creationId xmlns:a16="http://schemas.microsoft.com/office/drawing/2014/main" id="{F7728A8B-EEB1-E540-A3FB-B42DB047C903}"/>
              </a:ext>
            </a:extLst>
          </p:cNvPr>
          <p:cNvSpPr/>
          <p:nvPr/>
        </p:nvSpPr>
        <p:spPr>
          <a:xfrm rot="13670077">
            <a:off x="9658979" y="4170972"/>
            <a:ext cx="646332"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1A50E696-07FE-2A4F-939F-E25ACD77102D}"/>
              </a:ext>
            </a:extLst>
          </p:cNvPr>
          <p:cNvSpPr txBox="1"/>
          <p:nvPr/>
        </p:nvSpPr>
        <p:spPr>
          <a:xfrm>
            <a:off x="7081657" y="4692405"/>
            <a:ext cx="1811265" cy="369332"/>
          </a:xfrm>
          <a:prstGeom prst="rect">
            <a:avLst/>
          </a:prstGeom>
          <a:noFill/>
        </p:spPr>
        <p:txBody>
          <a:bodyPr wrap="none" rtlCol="0">
            <a:spAutoFit/>
          </a:bodyPr>
          <a:lstStyle/>
          <a:p>
            <a:r>
              <a:rPr lang="en-GB" dirty="0">
                <a:solidFill>
                  <a:srgbClr val="643F1F"/>
                </a:solidFill>
              </a:rPr>
              <a:t>natural resources</a:t>
            </a:r>
          </a:p>
        </p:txBody>
      </p:sp>
      <p:sp>
        <p:nvSpPr>
          <p:cNvPr id="4" name="TextBox 3">
            <a:extLst>
              <a:ext uri="{FF2B5EF4-FFF2-40B4-BE49-F238E27FC236}">
                <a16:creationId xmlns:a16="http://schemas.microsoft.com/office/drawing/2014/main" id="{CB9ED350-5617-8643-B306-21023FB6F68A}"/>
              </a:ext>
            </a:extLst>
          </p:cNvPr>
          <p:cNvSpPr txBox="1"/>
          <p:nvPr/>
        </p:nvSpPr>
        <p:spPr>
          <a:xfrm>
            <a:off x="422775" y="2687309"/>
            <a:ext cx="6348805" cy="1200329"/>
          </a:xfrm>
          <a:prstGeom prst="rect">
            <a:avLst/>
          </a:prstGeom>
          <a:noFill/>
        </p:spPr>
        <p:txBody>
          <a:bodyPr wrap="square" rtlCol="0">
            <a:spAutoFit/>
          </a:bodyPr>
          <a:lstStyle/>
          <a:p>
            <a:r>
              <a:rPr lang="en-GB" sz="2400" dirty="0"/>
              <a:t>This ideology allows the capitalist economy to create multiple hierarchies in research disciplines, the society and the household. </a:t>
            </a:r>
          </a:p>
        </p:txBody>
      </p:sp>
      <p:sp>
        <p:nvSpPr>
          <p:cNvPr id="6" name="TextBox 5">
            <a:extLst>
              <a:ext uri="{FF2B5EF4-FFF2-40B4-BE49-F238E27FC236}">
                <a16:creationId xmlns:a16="http://schemas.microsoft.com/office/drawing/2014/main" id="{DA73907B-C7C5-FA4E-81DB-ED23FDFEFD61}"/>
              </a:ext>
            </a:extLst>
          </p:cNvPr>
          <p:cNvSpPr txBox="1"/>
          <p:nvPr/>
        </p:nvSpPr>
        <p:spPr>
          <a:xfrm>
            <a:off x="449340" y="4251060"/>
            <a:ext cx="6096000" cy="1200329"/>
          </a:xfrm>
          <a:prstGeom prst="rect">
            <a:avLst/>
          </a:prstGeom>
          <a:noFill/>
        </p:spPr>
        <p:txBody>
          <a:bodyPr wrap="square" rtlCol="0">
            <a:spAutoFit/>
          </a:bodyPr>
          <a:lstStyle/>
          <a:p>
            <a:r>
              <a:rPr lang="en-GB" sz="2400" dirty="0"/>
              <a:t>In this study, we explore interdependent relations between economic and non-economic activities.  </a:t>
            </a:r>
            <a:endParaRPr lang="en-GB" sz="1400" dirty="0"/>
          </a:p>
        </p:txBody>
      </p:sp>
      <p:sp>
        <p:nvSpPr>
          <p:cNvPr id="7" name="TextBox 6">
            <a:extLst>
              <a:ext uri="{FF2B5EF4-FFF2-40B4-BE49-F238E27FC236}">
                <a16:creationId xmlns:a16="http://schemas.microsoft.com/office/drawing/2014/main" id="{A6D98605-D739-624D-ADBB-9772B74A7203}"/>
              </a:ext>
            </a:extLst>
          </p:cNvPr>
          <p:cNvSpPr txBox="1"/>
          <p:nvPr/>
        </p:nvSpPr>
        <p:spPr>
          <a:xfrm>
            <a:off x="186345" y="6073660"/>
            <a:ext cx="8970533" cy="369332"/>
          </a:xfrm>
          <a:prstGeom prst="rect">
            <a:avLst/>
          </a:prstGeom>
          <a:noFill/>
        </p:spPr>
        <p:txBody>
          <a:bodyPr wrap="none" rtlCol="0">
            <a:spAutoFit/>
          </a:bodyPr>
          <a:lstStyle/>
          <a:p>
            <a:r>
              <a:rPr lang="en-GB" dirty="0">
                <a:cs typeface="Times New Roman" panose="02020603050405020304" pitchFamily="18" charset="0"/>
              </a:rPr>
              <a:t>(</a:t>
            </a:r>
            <a:r>
              <a:rPr lang="en-GB" dirty="0"/>
              <a:t>Collard and Dempsey 2019,, </a:t>
            </a:r>
            <a:r>
              <a:rPr lang="en-GB" dirty="0" err="1"/>
              <a:t>Mezzadri</a:t>
            </a:r>
            <a:r>
              <a:rPr lang="en-GB" dirty="0"/>
              <a:t>, 2019; </a:t>
            </a:r>
            <a:r>
              <a:rPr lang="en-GB" dirty="0" err="1"/>
              <a:t>Prugl</a:t>
            </a:r>
            <a:r>
              <a:rPr lang="en-GB" dirty="0"/>
              <a:t> 2020, Sultana 2021, Das and Mishra 2021)</a:t>
            </a:r>
          </a:p>
        </p:txBody>
      </p:sp>
      <p:sp>
        <p:nvSpPr>
          <p:cNvPr id="8" name="TextBox 7">
            <a:extLst>
              <a:ext uri="{FF2B5EF4-FFF2-40B4-BE49-F238E27FC236}">
                <a16:creationId xmlns:a16="http://schemas.microsoft.com/office/drawing/2014/main" id="{B7D9EB62-33B3-E046-BD42-8A77EC2142AB}"/>
              </a:ext>
            </a:extLst>
          </p:cNvPr>
          <p:cNvSpPr txBox="1"/>
          <p:nvPr/>
        </p:nvSpPr>
        <p:spPr>
          <a:xfrm>
            <a:off x="11526860" y="89174"/>
            <a:ext cx="625492" cy="369332"/>
          </a:xfrm>
          <a:prstGeom prst="rect">
            <a:avLst/>
          </a:prstGeom>
          <a:noFill/>
        </p:spPr>
        <p:txBody>
          <a:bodyPr wrap="none" rtlCol="0">
            <a:spAutoFit/>
          </a:bodyPr>
          <a:lstStyle/>
          <a:p>
            <a:r>
              <a:rPr lang="en-GB" dirty="0"/>
              <a:t>2/14</a:t>
            </a:r>
          </a:p>
        </p:txBody>
      </p:sp>
    </p:spTree>
    <p:extLst>
      <p:ext uri="{BB962C8B-B14F-4D97-AF65-F5344CB8AC3E}">
        <p14:creationId xmlns:p14="http://schemas.microsoft.com/office/powerpoint/2010/main" val="318771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486AA8EC-EC9D-364C-ABD0-DC7BD257A840}"/>
              </a:ext>
            </a:extLst>
          </p:cNvPr>
          <p:cNvSpPr txBox="1"/>
          <p:nvPr/>
        </p:nvSpPr>
        <p:spPr>
          <a:xfrm>
            <a:off x="439615" y="371529"/>
            <a:ext cx="10018512" cy="523220"/>
          </a:xfrm>
          <a:prstGeom prst="rect">
            <a:avLst/>
          </a:prstGeom>
          <a:solidFill>
            <a:schemeClr val="accent4">
              <a:lumMod val="20000"/>
              <a:lumOff val="80000"/>
            </a:schemeClr>
          </a:solidFill>
        </p:spPr>
        <p:txBody>
          <a:bodyPr wrap="none" rtlCol="0">
            <a:spAutoFit/>
          </a:bodyPr>
          <a:lstStyle/>
          <a:p>
            <a:r>
              <a:rPr lang="en-GB" sz="2800" dirty="0"/>
              <a:t>Feminist critique of the pandemic as a crisis of capitalism </a:t>
            </a:r>
            <a:r>
              <a:rPr lang="en-GB" sz="1400" dirty="0"/>
              <a:t>(</a:t>
            </a:r>
            <a:r>
              <a:rPr lang="en-GB" sz="1400" dirty="0" err="1"/>
              <a:t>Stevano</a:t>
            </a:r>
            <a:r>
              <a:rPr lang="en-GB" sz="1400" dirty="0"/>
              <a:t> et al., 2021)</a:t>
            </a:r>
          </a:p>
        </p:txBody>
      </p:sp>
      <p:sp>
        <p:nvSpPr>
          <p:cNvPr id="2" name="TextBox 1">
            <a:extLst>
              <a:ext uri="{FF2B5EF4-FFF2-40B4-BE49-F238E27FC236}">
                <a16:creationId xmlns:a16="http://schemas.microsoft.com/office/drawing/2014/main" id="{A311E9A8-72D8-6C4D-81EB-31779BB85BDC}"/>
              </a:ext>
            </a:extLst>
          </p:cNvPr>
          <p:cNvSpPr txBox="1"/>
          <p:nvPr/>
        </p:nvSpPr>
        <p:spPr>
          <a:xfrm>
            <a:off x="457902" y="4835492"/>
            <a:ext cx="11518945" cy="830997"/>
          </a:xfrm>
          <a:prstGeom prst="rect">
            <a:avLst/>
          </a:prstGeom>
          <a:noFill/>
        </p:spPr>
        <p:txBody>
          <a:bodyPr wrap="square" rtlCol="0">
            <a:spAutoFit/>
          </a:bodyPr>
          <a:lstStyle/>
          <a:p>
            <a:r>
              <a:rPr lang="en-GB" sz="2400" dirty="0"/>
              <a:t>In the past, global responses to crises reinforced gender gaps because of male-privileged crisis management policies and practices </a:t>
            </a:r>
            <a:r>
              <a:rPr lang="en-GB" sz="1400" dirty="0"/>
              <a:t>(</a:t>
            </a:r>
            <a:r>
              <a:rPr lang="en-GB" sz="1400" dirty="0" err="1"/>
              <a:t>Seguino</a:t>
            </a:r>
            <a:r>
              <a:rPr lang="en-GB" sz="1400" dirty="0"/>
              <a:t> 2010, Griffin 2015)</a:t>
            </a:r>
          </a:p>
        </p:txBody>
      </p:sp>
      <p:sp>
        <p:nvSpPr>
          <p:cNvPr id="30" name="TextBox 29">
            <a:extLst>
              <a:ext uri="{FF2B5EF4-FFF2-40B4-BE49-F238E27FC236}">
                <a16:creationId xmlns:a16="http://schemas.microsoft.com/office/drawing/2014/main" id="{DF29A3DB-64CD-5E43-A88A-3B903A573226}"/>
              </a:ext>
            </a:extLst>
          </p:cNvPr>
          <p:cNvSpPr txBox="1"/>
          <p:nvPr/>
        </p:nvSpPr>
        <p:spPr>
          <a:xfrm>
            <a:off x="457902" y="2290038"/>
            <a:ext cx="10712121" cy="1046440"/>
          </a:xfrm>
          <a:prstGeom prst="rect">
            <a:avLst/>
          </a:prstGeom>
          <a:noFill/>
        </p:spPr>
        <p:txBody>
          <a:bodyPr wrap="square" rtlCol="0">
            <a:spAutoFit/>
          </a:bodyPr>
          <a:lstStyle/>
          <a:p>
            <a:r>
              <a:rPr lang="en-GB" sz="2400" dirty="0"/>
              <a:t>An understanding of the crisis within the capitalist economy and its thinking is too narrow. We need to explore overall crisis tendencies inherent in structural features. </a:t>
            </a:r>
            <a:r>
              <a:rPr lang="en-GB" sz="1400" dirty="0"/>
              <a:t>(</a:t>
            </a:r>
            <a:r>
              <a:rPr lang="en-GB" sz="1400" dirty="0" err="1"/>
              <a:t>Curty</a:t>
            </a:r>
            <a:r>
              <a:rPr lang="en-GB" sz="1400" dirty="0"/>
              <a:t> 2020)</a:t>
            </a:r>
          </a:p>
        </p:txBody>
      </p:sp>
      <p:sp>
        <p:nvSpPr>
          <p:cNvPr id="16" name="TextBox 15">
            <a:extLst>
              <a:ext uri="{FF2B5EF4-FFF2-40B4-BE49-F238E27FC236}">
                <a16:creationId xmlns:a16="http://schemas.microsoft.com/office/drawing/2014/main" id="{9651D0B7-1250-804A-8576-5317A94B5495}"/>
              </a:ext>
            </a:extLst>
          </p:cNvPr>
          <p:cNvSpPr txBox="1"/>
          <p:nvPr/>
        </p:nvSpPr>
        <p:spPr>
          <a:xfrm>
            <a:off x="439614" y="1203279"/>
            <a:ext cx="10100265" cy="677108"/>
          </a:xfrm>
          <a:prstGeom prst="rect">
            <a:avLst/>
          </a:prstGeom>
          <a:noFill/>
        </p:spPr>
        <p:txBody>
          <a:bodyPr wrap="square" rtlCol="0">
            <a:spAutoFit/>
          </a:bodyPr>
          <a:lstStyle/>
          <a:p>
            <a:r>
              <a:rPr lang="en-GB" sz="2400" dirty="0"/>
              <a:t>The fragility of social provisioning comes from the contradiction of capitalism. </a:t>
            </a:r>
            <a:r>
              <a:rPr lang="en-GB" sz="1400" dirty="0"/>
              <a:t>(Rao 2021, </a:t>
            </a:r>
            <a:r>
              <a:rPr lang="en-GB" sz="1400" dirty="0" err="1"/>
              <a:t>Khanal</a:t>
            </a:r>
            <a:r>
              <a:rPr lang="en-GB" sz="1400" dirty="0"/>
              <a:t> and </a:t>
            </a:r>
            <a:r>
              <a:rPr lang="en-GB" sz="1400" dirty="0" err="1"/>
              <a:t>Rodoriva</a:t>
            </a:r>
            <a:r>
              <a:rPr lang="en-GB" sz="1400" dirty="0"/>
              <a:t> 2021)</a:t>
            </a:r>
            <a:endParaRPr lang="en-GB" sz="2400" dirty="0"/>
          </a:p>
        </p:txBody>
      </p:sp>
      <p:sp>
        <p:nvSpPr>
          <p:cNvPr id="24" name="TextBox 23">
            <a:extLst>
              <a:ext uri="{FF2B5EF4-FFF2-40B4-BE49-F238E27FC236}">
                <a16:creationId xmlns:a16="http://schemas.microsoft.com/office/drawing/2014/main" id="{4FE68BE5-88AB-8843-9A49-E338B675B48B}"/>
              </a:ext>
            </a:extLst>
          </p:cNvPr>
          <p:cNvSpPr txBox="1"/>
          <p:nvPr/>
        </p:nvSpPr>
        <p:spPr>
          <a:xfrm>
            <a:off x="457903" y="3746129"/>
            <a:ext cx="10990385" cy="677108"/>
          </a:xfrm>
          <a:prstGeom prst="rect">
            <a:avLst/>
          </a:prstGeom>
          <a:noFill/>
        </p:spPr>
        <p:txBody>
          <a:bodyPr wrap="square" rtlCol="0">
            <a:spAutoFit/>
          </a:bodyPr>
          <a:lstStyle/>
          <a:p>
            <a:r>
              <a:rPr lang="en-GB" sz="2400" dirty="0"/>
              <a:t>COVID-19 and climate change are overlapping in terms of causes and consequences </a:t>
            </a:r>
            <a:r>
              <a:rPr lang="en-GB" sz="1400" dirty="0"/>
              <a:t>(Sultana</a:t>
            </a:r>
            <a:r>
              <a:rPr lang="en-US" sz="1400" dirty="0"/>
              <a:t> </a:t>
            </a:r>
            <a:r>
              <a:rPr lang="en-GB" sz="1400" dirty="0"/>
              <a:t> 2021)</a:t>
            </a:r>
            <a:endParaRPr lang="en-GB" sz="2400" dirty="0"/>
          </a:p>
        </p:txBody>
      </p:sp>
      <p:sp>
        <p:nvSpPr>
          <p:cNvPr id="3" name="TextBox 2">
            <a:extLst>
              <a:ext uri="{FF2B5EF4-FFF2-40B4-BE49-F238E27FC236}">
                <a16:creationId xmlns:a16="http://schemas.microsoft.com/office/drawing/2014/main" id="{2889EDD0-3A84-4F4B-9EB0-C6D2A95B5862}"/>
              </a:ext>
            </a:extLst>
          </p:cNvPr>
          <p:cNvSpPr txBox="1"/>
          <p:nvPr/>
        </p:nvSpPr>
        <p:spPr>
          <a:xfrm>
            <a:off x="11351355" y="125981"/>
            <a:ext cx="625492" cy="369332"/>
          </a:xfrm>
          <a:prstGeom prst="rect">
            <a:avLst/>
          </a:prstGeom>
          <a:noFill/>
        </p:spPr>
        <p:txBody>
          <a:bodyPr wrap="none" rtlCol="0">
            <a:spAutoFit/>
          </a:bodyPr>
          <a:lstStyle/>
          <a:p>
            <a:r>
              <a:rPr lang="en-GB" dirty="0"/>
              <a:t>3/14</a:t>
            </a:r>
          </a:p>
        </p:txBody>
      </p:sp>
    </p:spTree>
    <p:extLst>
      <p:ext uri="{BB962C8B-B14F-4D97-AF65-F5344CB8AC3E}">
        <p14:creationId xmlns:p14="http://schemas.microsoft.com/office/powerpoint/2010/main" val="104042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 grpId="0"/>
      <p:bldP spid="16"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FE4B0-1AD1-D549-90A4-791CD6A69B64}"/>
              </a:ext>
            </a:extLst>
          </p:cNvPr>
          <p:cNvSpPr>
            <a:spLocks noGrp="1"/>
          </p:cNvSpPr>
          <p:nvPr>
            <p:ph type="title"/>
          </p:nvPr>
        </p:nvSpPr>
        <p:spPr>
          <a:xfrm>
            <a:off x="201117" y="145457"/>
            <a:ext cx="6955292" cy="646331"/>
          </a:xfrm>
          <a:solidFill>
            <a:schemeClr val="accent4">
              <a:lumMod val="20000"/>
              <a:lumOff val="80000"/>
            </a:schemeClr>
          </a:solidFill>
        </p:spPr>
        <p:txBody>
          <a:bodyPr vert="horz" lIns="91440" tIns="45720" rIns="91440" bIns="45720" rtlCol="0" anchor="ctr">
            <a:normAutofit/>
          </a:bodyPr>
          <a:lstStyle/>
          <a:p>
            <a:r>
              <a:rPr lang="en-US" sz="2800" dirty="0">
                <a:latin typeface="+mn-lt"/>
              </a:rPr>
              <a:t>Research contexts and the impacts of COVID </a:t>
            </a:r>
            <a:r>
              <a:rPr lang="en-US" sz="2800" kern="1200" dirty="0">
                <a:latin typeface="+mn-lt"/>
                <a:ea typeface="+mj-ea"/>
                <a:cs typeface="+mj-cs"/>
              </a:rPr>
              <a:t>  </a:t>
            </a:r>
          </a:p>
        </p:txBody>
      </p:sp>
      <p:pic>
        <p:nvPicPr>
          <p:cNvPr id="6" name="Picture 5" descr="A picture containing sky, mountain, outdoor, nature&#10;&#10;Description automatically generated">
            <a:extLst>
              <a:ext uri="{FF2B5EF4-FFF2-40B4-BE49-F238E27FC236}">
                <a16:creationId xmlns:a16="http://schemas.microsoft.com/office/drawing/2014/main" id="{7D9D2277-36C2-1E4B-8CCA-7B8F28072D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797" y="1444438"/>
            <a:ext cx="4735893" cy="3551920"/>
          </a:xfrm>
          <a:prstGeom prst="rect">
            <a:avLst/>
          </a:prstGeom>
        </p:spPr>
      </p:pic>
      <p:pic>
        <p:nvPicPr>
          <p:cNvPr id="15" name="Picture 14" descr="A picture containing building, outdoor, mountain, city&#10;&#10;Description automatically generated">
            <a:extLst>
              <a:ext uri="{FF2B5EF4-FFF2-40B4-BE49-F238E27FC236}">
                <a16:creationId xmlns:a16="http://schemas.microsoft.com/office/drawing/2014/main" id="{3A4F72B9-AD5F-E840-B953-3795E11462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60879" y="1429124"/>
            <a:ext cx="4735893" cy="3551920"/>
          </a:xfrm>
          <a:prstGeom prst="rect">
            <a:avLst/>
          </a:prstGeom>
        </p:spPr>
      </p:pic>
      <p:sp>
        <p:nvSpPr>
          <p:cNvPr id="16" name="TextBox 15">
            <a:extLst>
              <a:ext uri="{FF2B5EF4-FFF2-40B4-BE49-F238E27FC236}">
                <a16:creationId xmlns:a16="http://schemas.microsoft.com/office/drawing/2014/main" id="{5DB91602-987E-3043-80F0-CF29C1985739}"/>
              </a:ext>
            </a:extLst>
          </p:cNvPr>
          <p:cNvSpPr txBox="1"/>
          <p:nvPr/>
        </p:nvSpPr>
        <p:spPr>
          <a:xfrm>
            <a:off x="1257288" y="996718"/>
            <a:ext cx="3592907" cy="369332"/>
          </a:xfrm>
          <a:prstGeom prst="rect">
            <a:avLst/>
          </a:prstGeom>
          <a:noFill/>
        </p:spPr>
        <p:txBody>
          <a:bodyPr wrap="none" rtlCol="0">
            <a:spAutoFit/>
          </a:bodyPr>
          <a:lstStyle/>
          <a:p>
            <a:pPr algn="ctr"/>
            <a:r>
              <a:rPr lang="en-GB" dirty="0"/>
              <a:t>Lam Dong: the horticultural industry</a:t>
            </a:r>
          </a:p>
        </p:txBody>
      </p:sp>
      <p:sp>
        <p:nvSpPr>
          <p:cNvPr id="25" name="TextBox 24">
            <a:extLst>
              <a:ext uri="{FF2B5EF4-FFF2-40B4-BE49-F238E27FC236}">
                <a16:creationId xmlns:a16="http://schemas.microsoft.com/office/drawing/2014/main" id="{59EA5C7C-2102-7642-A01A-30E83028BF8B}"/>
              </a:ext>
            </a:extLst>
          </p:cNvPr>
          <p:cNvSpPr txBox="1"/>
          <p:nvPr/>
        </p:nvSpPr>
        <p:spPr>
          <a:xfrm>
            <a:off x="7458637" y="1012585"/>
            <a:ext cx="2487476" cy="369332"/>
          </a:xfrm>
          <a:prstGeom prst="rect">
            <a:avLst/>
          </a:prstGeom>
          <a:noFill/>
        </p:spPr>
        <p:txBody>
          <a:bodyPr wrap="none" rtlCol="0">
            <a:spAutoFit/>
          </a:bodyPr>
          <a:lstStyle/>
          <a:p>
            <a:r>
              <a:rPr lang="en-GB" dirty="0"/>
              <a:t>Lao Cai: Chinese borders</a:t>
            </a:r>
          </a:p>
        </p:txBody>
      </p:sp>
      <p:sp>
        <p:nvSpPr>
          <p:cNvPr id="26" name="Oval 25">
            <a:extLst>
              <a:ext uri="{FF2B5EF4-FFF2-40B4-BE49-F238E27FC236}">
                <a16:creationId xmlns:a16="http://schemas.microsoft.com/office/drawing/2014/main" id="{91E27621-37C2-2D4B-A1BD-B8E64FCBDF94}"/>
              </a:ext>
            </a:extLst>
          </p:cNvPr>
          <p:cNvSpPr/>
          <p:nvPr/>
        </p:nvSpPr>
        <p:spPr>
          <a:xfrm>
            <a:off x="8183152" y="1459491"/>
            <a:ext cx="2590800" cy="1193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6F2CEEBB-5792-E74F-ABE3-176406A2A266}"/>
              </a:ext>
            </a:extLst>
          </p:cNvPr>
          <p:cNvSpPr txBox="1"/>
          <p:nvPr/>
        </p:nvSpPr>
        <p:spPr>
          <a:xfrm>
            <a:off x="10579150" y="1429124"/>
            <a:ext cx="715260" cy="369332"/>
          </a:xfrm>
          <a:prstGeom prst="rect">
            <a:avLst/>
          </a:prstGeom>
          <a:noFill/>
        </p:spPr>
        <p:txBody>
          <a:bodyPr wrap="none" rtlCol="0">
            <a:spAutoFit/>
          </a:bodyPr>
          <a:lstStyle/>
          <a:p>
            <a:r>
              <a:rPr lang="en-GB" dirty="0">
                <a:solidFill>
                  <a:srgbClr val="FF0000"/>
                </a:solidFill>
              </a:rPr>
              <a:t>China</a:t>
            </a:r>
          </a:p>
        </p:txBody>
      </p:sp>
      <p:sp>
        <p:nvSpPr>
          <p:cNvPr id="30" name="TextBox 29">
            <a:extLst>
              <a:ext uri="{FF2B5EF4-FFF2-40B4-BE49-F238E27FC236}">
                <a16:creationId xmlns:a16="http://schemas.microsoft.com/office/drawing/2014/main" id="{2186D032-65B5-554B-9C06-17ED22D00161}"/>
              </a:ext>
            </a:extLst>
          </p:cNvPr>
          <p:cNvSpPr txBox="1"/>
          <p:nvPr/>
        </p:nvSpPr>
        <p:spPr>
          <a:xfrm>
            <a:off x="1558152" y="5138017"/>
            <a:ext cx="2762744" cy="369332"/>
          </a:xfrm>
          <a:prstGeom prst="rect">
            <a:avLst/>
          </a:prstGeom>
          <a:solidFill>
            <a:schemeClr val="accent6">
              <a:lumMod val="20000"/>
              <a:lumOff val="80000"/>
            </a:schemeClr>
          </a:solidFill>
        </p:spPr>
        <p:txBody>
          <a:bodyPr wrap="none" rtlCol="0">
            <a:spAutoFit/>
          </a:bodyPr>
          <a:lstStyle/>
          <a:p>
            <a:r>
              <a:rPr lang="en-GB" dirty="0"/>
              <a:t>Horticultural entrepreneurs</a:t>
            </a:r>
          </a:p>
        </p:txBody>
      </p:sp>
      <p:sp>
        <p:nvSpPr>
          <p:cNvPr id="31" name="TextBox 30">
            <a:extLst>
              <a:ext uri="{FF2B5EF4-FFF2-40B4-BE49-F238E27FC236}">
                <a16:creationId xmlns:a16="http://schemas.microsoft.com/office/drawing/2014/main" id="{F932867C-416F-F04F-8BFB-E1757E587942}"/>
              </a:ext>
            </a:extLst>
          </p:cNvPr>
          <p:cNvSpPr txBox="1"/>
          <p:nvPr/>
        </p:nvSpPr>
        <p:spPr>
          <a:xfrm>
            <a:off x="6137556" y="5104285"/>
            <a:ext cx="5325176" cy="369332"/>
          </a:xfrm>
          <a:prstGeom prst="rect">
            <a:avLst/>
          </a:prstGeom>
          <a:solidFill>
            <a:schemeClr val="accent6">
              <a:lumMod val="20000"/>
              <a:lumOff val="80000"/>
            </a:schemeClr>
          </a:solidFill>
        </p:spPr>
        <p:txBody>
          <a:bodyPr wrap="none" rtlCol="0">
            <a:spAutoFit/>
          </a:bodyPr>
          <a:lstStyle/>
          <a:p>
            <a:r>
              <a:rPr lang="en-GB" dirty="0"/>
              <a:t>Cross-border traders and local retailers (livestock, fish) </a:t>
            </a:r>
          </a:p>
        </p:txBody>
      </p:sp>
      <p:sp>
        <p:nvSpPr>
          <p:cNvPr id="34" name="TextBox 33">
            <a:extLst>
              <a:ext uri="{FF2B5EF4-FFF2-40B4-BE49-F238E27FC236}">
                <a16:creationId xmlns:a16="http://schemas.microsoft.com/office/drawing/2014/main" id="{2369B850-C2BF-A245-BD9E-5EA65D58A244}"/>
              </a:ext>
            </a:extLst>
          </p:cNvPr>
          <p:cNvSpPr txBox="1"/>
          <p:nvPr/>
        </p:nvSpPr>
        <p:spPr>
          <a:xfrm>
            <a:off x="501041" y="5649008"/>
            <a:ext cx="5105403" cy="646331"/>
          </a:xfrm>
          <a:prstGeom prst="rect">
            <a:avLst/>
          </a:prstGeom>
          <a:solidFill>
            <a:schemeClr val="accent5">
              <a:lumMod val="20000"/>
              <a:lumOff val="80000"/>
            </a:schemeClr>
          </a:solidFill>
        </p:spPr>
        <p:txBody>
          <a:bodyPr wrap="square" rtlCol="0">
            <a:spAutoFit/>
          </a:bodyPr>
          <a:lstStyle/>
          <a:p>
            <a:r>
              <a:rPr lang="en-GB" dirty="0"/>
              <a:t>Supply chain disruption (export and domestic)</a:t>
            </a:r>
          </a:p>
          <a:p>
            <a:r>
              <a:rPr lang="en-GB" dirty="0"/>
              <a:t>Decreased demand (flowers, high-value export veg)</a:t>
            </a:r>
          </a:p>
        </p:txBody>
      </p:sp>
      <p:sp>
        <p:nvSpPr>
          <p:cNvPr id="35" name="TextBox 34">
            <a:extLst>
              <a:ext uri="{FF2B5EF4-FFF2-40B4-BE49-F238E27FC236}">
                <a16:creationId xmlns:a16="http://schemas.microsoft.com/office/drawing/2014/main" id="{0DA7A260-25F9-2841-A76E-AA51F978602F}"/>
              </a:ext>
            </a:extLst>
          </p:cNvPr>
          <p:cNvSpPr txBox="1"/>
          <p:nvPr/>
        </p:nvSpPr>
        <p:spPr>
          <a:xfrm>
            <a:off x="6161808" y="5649008"/>
            <a:ext cx="5645611" cy="923330"/>
          </a:xfrm>
          <a:prstGeom prst="rect">
            <a:avLst/>
          </a:prstGeom>
          <a:solidFill>
            <a:schemeClr val="accent5">
              <a:lumMod val="20000"/>
              <a:lumOff val="80000"/>
            </a:schemeClr>
          </a:solidFill>
        </p:spPr>
        <p:txBody>
          <a:bodyPr wrap="square" rtlCol="0">
            <a:spAutoFit/>
          </a:bodyPr>
          <a:lstStyle/>
          <a:p>
            <a:r>
              <a:rPr lang="en-GB" dirty="0"/>
              <a:t>Supply chain disruption (border closure)</a:t>
            </a:r>
          </a:p>
          <a:p>
            <a:r>
              <a:rPr lang="en-GB" dirty="0"/>
              <a:t>Long-term economic recession (unemployment)</a:t>
            </a:r>
          </a:p>
          <a:p>
            <a:r>
              <a:rPr lang="en-GB" dirty="0"/>
              <a:t>Decreased demand of meat and fish </a:t>
            </a:r>
          </a:p>
        </p:txBody>
      </p:sp>
      <p:sp>
        <p:nvSpPr>
          <p:cNvPr id="13" name="TextBox 12">
            <a:extLst>
              <a:ext uri="{FF2B5EF4-FFF2-40B4-BE49-F238E27FC236}">
                <a16:creationId xmlns:a16="http://schemas.microsoft.com/office/drawing/2014/main" id="{D7D8D3E2-F71C-A749-BDEF-5EC20547151A}"/>
              </a:ext>
            </a:extLst>
          </p:cNvPr>
          <p:cNvSpPr txBox="1"/>
          <p:nvPr/>
        </p:nvSpPr>
        <p:spPr>
          <a:xfrm>
            <a:off x="9239188" y="61669"/>
            <a:ext cx="1413849" cy="523220"/>
          </a:xfrm>
          <a:prstGeom prst="rect">
            <a:avLst/>
          </a:prstGeom>
          <a:noFill/>
        </p:spPr>
        <p:txBody>
          <a:bodyPr wrap="none" rtlCol="0">
            <a:spAutoFit/>
          </a:bodyPr>
          <a:lstStyle/>
          <a:p>
            <a:r>
              <a:rPr lang="en-GB" sz="2800" dirty="0"/>
              <a:t>Vietnam</a:t>
            </a:r>
          </a:p>
        </p:txBody>
      </p:sp>
      <p:sp>
        <p:nvSpPr>
          <p:cNvPr id="18" name="TextBox 17">
            <a:extLst>
              <a:ext uri="{FF2B5EF4-FFF2-40B4-BE49-F238E27FC236}">
                <a16:creationId xmlns:a16="http://schemas.microsoft.com/office/drawing/2014/main" id="{92F5709E-3D3E-BB41-A105-852CA988CA52}"/>
              </a:ext>
            </a:extLst>
          </p:cNvPr>
          <p:cNvSpPr txBox="1"/>
          <p:nvPr/>
        </p:nvSpPr>
        <p:spPr>
          <a:xfrm>
            <a:off x="685797" y="4728328"/>
            <a:ext cx="872355" cy="215444"/>
          </a:xfrm>
          <a:prstGeom prst="rect">
            <a:avLst/>
          </a:prstGeom>
          <a:noFill/>
        </p:spPr>
        <p:txBody>
          <a:bodyPr wrap="none" rtlCol="0">
            <a:spAutoFit/>
          </a:bodyPr>
          <a:lstStyle/>
          <a:p>
            <a:r>
              <a:rPr lang="en-GB" sz="800" dirty="0">
                <a:solidFill>
                  <a:schemeClr val="bg1"/>
                </a:solidFill>
              </a:rPr>
              <a:t>© Pham </a:t>
            </a:r>
            <a:r>
              <a:rPr lang="en-GB" sz="800" dirty="0" err="1">
                <a:solidFill>
                  <a:schemeClr val="bg1"/>
                </a:solidFill>
              </a:rPr>
              <a:t>Thi</a:t>
            </a:r>
            <a:r>
              <a:rPr lang="en-GB" sz="800" dirty="0">
                <a:solidFill>
                  <a:schemeClr val="bg1"/>
                </a:solidFill>
              </a:rPr>
              <a:t> </a:t>
            </a:r>
            <a:r>
              <a:rPr lang="en-GB" sz="800" dirty="0" err="1">
                <a:solidFill>
                  <a:schemeClr val="bg1"/>
                </a:solidFill>
              </a:rPr>
              <a:t>Hoa</a:t>
            </a:r>
            <a:endParaRPr lang="en-GB" sz="800" dirty="0">
              <a:solidFill>
                <a:schemeClr val="bg1"/>
              </a:solidFill>
            </a:endParaRPr>
          </a:p>
        </p:txBody>
      </p:sp>
      <p:sp>
        <p:nvSpPr>
          <p:cNvPr id="19" name="TextBox 18">
            <a:extLst>
              <a:ext uri="{FF2B5EF4-FFF2-40B4-BE49-F238E27FC236}">
                <a16:creationId xmlns:a16="http://schemas.microsoft.com/office/drawing/2014/main" id="{2E3CCEBA-451B-A148-AED0-DDD06402850D}"/>
              </a:ext>
            </a:extLst>
          </p:cNvPr>
          <p:cNvSpPr txBox="1"/>
          <p:nvPr/>
        </p:nvSpPr>
        <p:spPr>
          <a:xfrm>
            <a:off x="6360879" y="4707989"/>
            <a:ext cx="885179" cy="215444"/>
          </a:xfrm>
          <a:prstGeom prst="rect">
            <a:avLst/>
          </a:prstGeom>
          <a:noFill/>
        </p:spPr>
        <p:txBody>
          <a:bodyPr wrap="none" rtlCol="0">
            <a:spAutoFit/>
          </a:bodyPr>
          <a:lstStyle/>
          <a:p>
            <a:r>
              <a:rPr lang="en-GB" sz="800" dirty="0">
                <a:solidFill>
                  <a:schemeClr val="bg1"/>
                </a:solidFill>
              </a:rPr>
              <a:t>© N.Kawarazuka</a:t>
            </a:r>
          </a:p>
        </p:txBody>
      </p:sp>
      <p:sp>
        <p:nvSpPr>
          <p:cNvPr id="3" name="TextBox 2">
            <a:extLst>
              <a:ext uri="{FF2B5EF4-FFF2-40B4-BE49-F238E27FC236}">
                <a16:creationId xmlns:a16="http://schemas.microsoft.com/office/drawing/2014/main" id="{78590D38-0860-AE49-893B-931BE0575BC9}"/>
              </a:ext>
            </a:extLst>
          </p:cNvPr>
          <p:cNvSpPr txBox="1"/>
          <p:nvPr/>
        </p:nvSpPr>
        <p:spPr>
          <a:xfrm>
            <a:off x="11494673" y="99290"/>
            <a:ext cx="625492" cy="369332"/>
          </a:xfrm>
          <a:prstGeom prst="rect">
            <a:avLst/>
          </a:prstGeom>
          <a:noFill/>
        </p:spPr>
        <p:txBody>
          <a:bodyPr wrap="none" rtlCol="0">
            <a:spAutoFit/>
          </a:bodyPr>
          <a:lstStyle/>
          <a:p>
            <a:r>
              <a:rPr lang="en-GB" dirty="0"/>
              <a:t>4/14</a:t>
            </a:r>
          </a:p>
        </p:txBody>
      </p:sp>
    </p:spTree>
    <p:extLst>
      <p:ext uri="{BB962C8B-B14F-4D97-AF65-F5344CB8AC3E}">
        <p14:creationId xmlns:p14="http://schemas.microsoft.com/office/powerpoint/2010/main" val="3939343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A6C7D48E-894C-EF43-9787-3E6B6AAE1653}"/>
              </a:ext>
            </a:extLst>
          </p:cNvPr>
          <p:cNvSpPr txBox="1"/>
          <p:nvPr/>
        </p:nvSpPr>
        <p:spPr>
          <a:xfrm>
            <a:off x="9222700" y="163037"/>
            <a:ext cx="1593065" cy="523220"/>
          </a:xfrm>
          <a:prstGeom prst="rect">
            <a:avLst/>
          </a:prstGeom>
          <a:noFill/>
        </p:spPr>
        <p:txBody>
          <a:bodyPr wrap="none" rtlCol="0">
            <a:spAutoFit/>
          </a:bodyPr>
          <a:lstStyle/>
          <a:p>
            <a:r>
              <a:rPr lang="en-GB" sz="2800" dirty="0"/>
              <a:t>Myanmar</a:t>
            </a:r>
          </a:p>
        </p:txBody>
      </p:sp>
      <p:pic>
        <p:nvPicPr>
          <p:cNvPr id="33" name="Picture 32">
            <a:extLst>
              <a:ext uri="{FF2B5EF4-FFF2-40B4-BE49-F238E27FC236}">
                <a16:creationId xmlns:a16="http://schemas.microsoft.com/office/drawing/2014/main" id="{1F818F5F-697B-D74C-B0ED-5F13F838F14F}"/>
              </a:ext>
            </a:extLst>
          </p:cNvPr>
          <p:cNvPicPr>
            <a:picLocks noChangeAspect="1"/>
          </p:cNvPicPr>
          <p:nvPr/>
        </p:nvPicPr>
        <p:blipFill>
          <a:blip r:embed="rId3"/>
          <a:stretch>
            <a:fillRect/>
          </a:stretch>
        </p:blipFill>
        <p:spPr>
          <a:xfrm>
            <a:off x="1065611" y="831055"/>
            <a:ext cx="5257800" cy="5110304"/>
          </a:xfrm>
          <a:prstGeom prst="rect">
            <a:avLst/>
          </a:prstGeom>
        </p:spPr>
      </p:pic>
      <p:sp>
        <p:nvSpPr>
          <p:cNvPr id="34" name="Rectangle 33">
            <a:extLst>
              <a:ext uri="{FF2B5EF4-FFF2-40B4-BE49-F238E27FC236}">
                <a16:creationId xmlns:a16="http://schemas.microsoft.com/office/drawing/2014/main" id="{781263F8-0296-1943-B71E-17FD69F5DDCE}"/>
              </a:ext>
            </a:extLst>
          </p:cNvPr>
          <p:cNvSpPr/>
          <p:nvPr/>
        </p:nvSpPr>
        <p:spPr>
          <a:xfrm>
            <a:off x="1622116" y="3774233"/>
            <a:ext cx="1463734" cy="56050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6" name="TextBox 35">
            <a:extLst>
              <a:ext uri="{FF2B5EF4-FFF2-40B4-BE49-F238E27FC236}">
                <a16:creationId xmlns:a16="http://schemas.microsoft.com/office/drawing/2014/main" id="{0BC61407-B399-5545-90AA-4ABD8DD57D0A}"/>
              </a:ext>
            </a:extLst>
          </p:cNvPr>
          <p:cNvSpPr txBox="1"/>
          <p:nvPr/>
        </p:nvSpPr>
        <p:spPr>
          <a:xfrm>
            <a:off x="158382" y="4220789"/>
            <a:ext cx="2800654" cy="1200329"/>
          </a:xfrm>
          <a:prstGeom prst="rect">
            <a:avLst/>
          </a:prstGeom>
          <a:solidFill>
            <a:schemeClr val="accent5">
              <a:lumMod val="20000"/>
              <a:lumOff val="80000"/>
            </a:schemeClr>
          </a:solidFill>
        </p:spPr>
        <p:txBody>
          <a:bodyPr wrap="square" rtlCol="0">
            <a:spAutoFit/>
          </a:bodyPr>
          <a:lstStyle/>
          <a:p>
            <a:r>
              <a:rPr lang="en-GB" dirty="0"/>
              <a:t>Supply chain disruption</a:t>
            </a:r>
          </a:p>
          <a:p>
            <a:r>
              <a:rPr lang="en-GB" dirty="0"/>
              <a:t>Mobility restriction  </a:t>
            </a:r>
          </a:p>
          <a:p>
            <a:r>
              <a:rPr lang="en-GB" dirty="0"/>
              <a:t>Economic recession (youth unemployment)</a:t>
            </a:r>
          </a:p>
        </p:txBody>
      </p:sp>
      <p:sp>
        <p:nvSpPr>
          <p:cNvPr id="7" name="Title 1">
            <a:extLst>
              <a:ext uri="{FF2B5EF4-FFF2-40B4-BE49-F238E27FC236}">
                <a16:creationId xmlns:a16="http://schemas.microsoft.com/office/drawing/2014/main" id="{0DC778FC-56A8-F54C-908E-DE13270B5EE6}"/>
              </a:ext>
            </a:extLst>
          </p:cNvPr>
          <p:cNvSpPr>
            <a:spLocks noGrp="1"/>
          </p:cNvSpPr>
          <p:nvPr>
            <p:ph type="title"/>
          </p:nvPr>
        </p:nvSpPr>
        <p:spPr>
          <a:xfrm>
            <a:off x="216865" y="265845"/>
            <a:ext cx="6955292" cy="502920"/>
          </a:xfrm>
          <a:solidFill>
            <a:schemeClr val="accent4">
              <a:lumMod val="20000"/>
              <a:lumOff val="80000"/>
            </a:schemeClr>
          </a:solidFill>
        </p:spPr>
        <p:txBody>
          <a:bodyPr vert="horz" lIns="91440" tIns="45720" rIns="91440" bIns="45720" rtlCol="0" anchor="ctr">
            <a:normAutofit/>
          </a:bodyPr>
          <a:lstStyle/>
          <a:p>
            <a:r>
              <a:rPr lang="en-US" sz="2800" dirty="0">
                <a:latin typeface="+mn-lt"/>
              </a:rPr>
              <a:t>Research contexts and the impacts of COVID </a:t>
            </a:r>
            <a:r>
              <a:rPr lang="en-US" sz="2800" kern="1200" dirty="0">
                <a:latin typeface="+mn-lt"/>
                <a:ea typeface="+mj-ea"/>
                <a:cs typeface="+mj-cs"/>
              </a:rPr>
              <a:t>  </a:t>
            </a:r>
          </a:p>
        </p:txBody>
      </p:sp>
      <p:pic>
        <p:nvPicPr>
          <p:cNvPr id="4" name="Picture 3" descr="A picture containing meal, cluttered&#10;&#10;Description automatically generated">
            <a:extLst>
              <a:ext uri="{FF2B5EF4-FFF2-40B4-BE49-F238E27FC236}">
                <a16:creationId xmlns:a16="http://schemas.microsoft.com/office/drawing/2014/main" id="{285D5E71-FDC4-974D-9496-EFA04C0F137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81647" y="1126968"/>
            <a:ext cx="5497137" cy="4708323"/>
          </a:xfrm>
          <a:prstGeom prst="rect">
            <a:avLst/>
          </a:prstGeom>
        </p:spPr>
      </p:pic>
      <p:sp>
        <p:nvSpPr>
          <p:cNvPr id="5" name="TextBox 4">
            <a:extLst>
              <a:ext uri="{FF2B5EF4-FFF2-40B4-BE49-F238E27FC236}">
                <a16:creationId xmlns:a16="http://schemas.microsoft.com/office/drawing/2014/main" id="{E07BBAA6-8976-3840-BB95-BAEDC0C357B2}"/>
              </a:ext>
            </a:extLst>
          </p:cNvPr>
          <p:cNvSpPr txBox="1"/>
          <p:nvPr/>
        </p:nvSpPr>
        <p:spPr>
          <a:xfrm>
            <a:off x="10506534" y="5810554"/>
            <a:ext cx="1176925" cy="261610"/>
          </a:xfrm>
          <a:prstGeom prst="rect">
            <a:avLst/>
          </a:prstGeom>
          <a:noFill/>
        </p:spPr>
        <p:txBody>
          <a:bodyPr wrap="none" rtlCol="0">
            <a:spAutoFit/>
          </a:bodyPr>
          <a:lstStyle/>
          <a:p>
            <a:r>
              <a:rPr lang="en-GB" sz="1100" dirty="0"/>
              <a:t>© Kyaw Soe Hein</a:t>
            </a:r>
          </a:p>
        </p:txBody>
      </p:sp>
      <p:sp>
        <p:nvSpPr>
          <p:cNvPr id="14" name="TextBox 13">
            <a:extLst>
              <a:ext uri="{FF2B5EF4-FFF2-40B4-BE49-F238E27FC236}">
                <a16:creationId xmlns:a16="http://schemas.microsoft.com/office/drawing/2014/main" id="{ECB85104-C55D-C94E-87D5-4A11A6255AE9}"/>
              </a:ext>
            </a:extLst>
          </p:cNvPr>
          <p:cNvSpPr txBox="1"/>
          <p:nvPr/>
        </p:nvSpPr>
        <p:spPr>
          <a:xfrm>
            <a:off x="216865" y="1333148"/>
            <a:ext cx="2927468" cy="646331"/>
          </a:xfrm>
          <a:prstGeom prst="rect">
            <a:avLst/>
          </a:prstGeom>
          <a:solidFill>
            <a:schemeClr val="accent6">
              <a:lumMod val="20000"/>
              <a:lumOff val="80000"/>
            </a:schemeClr>
          </a:solidFill>
        </p:spPr>
        <p:txBody>
          <a:bodyPr wrap="square" rtlCol="0">
            <a:spAutoFit/>
          </a:bodyPr>
          <a:lstStyle/>
          <a:p>
            <a:r>
              <a:rPr lang="en-GB" dirty="0"/>
              <a:t>Fish dealers (input suppliers) </a:t>
            </a:r>
          </a:p>
          <a:p>
            <a:r>
              <a:rPr lang="en-GB" dirty="0"/>
              <a:t>Fish retailers  </a:t>
            </a:r>
          </a:p>
        </p:txBody>
      </p:sp>
      <p:sp>
        <p:nvSpPr>
          <p:cNvPr id="15" name="Rectangle 14">
            <a:extLst>
              <a:ext uri="{FF2B5EF4-FFF2-40B4-BE49-F238E27FC236}">
                <a16:creationId xmlns:a16="http://schemas.microsoft.com/office/drawing/2014/main" id="{21B152CD-1761-2546-AE72-2B59F521851A}"/>
              </a:ext>
            </a:extLst>
          </p:cNvPr>
          <p:cNvSpPr/>
          <p:nvPr/>
        </p:nvSpPr>
        <p:spPr>
          <a:xfrm>
            <a:off x="4854855" y="4774787"/>
            <a:ext cx="1226792" cy="64633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B2CFFB7E-2E47-3247-8A29-9DEC98704EAC}"/>
              </a:ext>
            </a:extLst>
          </p:cNvPr>
          <p:cNvSpPr txBox="1"/>
          <p:nvPr/>
        </p:nvSpPr>
        <p:spPr>
          <a:xfrm>
            <a:off x="158382" y="5572027"/>
            <a:ext cx="3529108" cy="369332"/>
          </a:xfrm>
          <a:prstGeom prst="rect">
            <a:avLst/>
          </a:prstGeom>
          <a:solidFill>
            <a:schemeClr val="accent4">
              <a:lumMod val="20000"/>
              <a:lumOff val="80000"/>
            </a:schemeClr>
          </a:solidFill>
        </p:spPr>
        <p:txBody>
          <a:bodyPr wrap="none" rtlCol="0">
            <a:spAutoFit/>
          </a:bodyPr>
          <a:lstStyle/>
          <a:p>
            <a:r>
              <a:rPr lang="en-GB" dirty="0"/>
              <a:t>A military coup</a:t>
            </a:r>
            <a:r>
              <a:rPr lang="en-US" dirty="0"/>
              <a:t> on 1 February 2021</a:t>
            </a:r>
            <a:r>
              <a:rPr lang="en-GB" dirty="0"/>
              <a:t> </a:t>
            </a:r>
          </a:p>
        </p:txBody>
      </p:sp>
      <p:sp>
        <p:nvSpPr>
          <p:cNvPr id="2" name="TextBox 1">
            <a:extLst>
              <a:ext uri="{FF2B5EF4-FFF2-40B4-BE49-F238E27FC236}">
                <a16:creationId xmlns:a16="http://schemas.microsoft.com/office/drawing/2014/main" id="{339197A5-0A78-5646-B817-EE10CDE243DD}"/>
              </a:ext>
            </a:extLst>
          </p:cNvPr>
          <p:cNvSpPr txBox="1"/>
          <p:nvPr/>
        </p:nvSpPr>
        <p:spPr>
          <a:xfrm>
            <a:off x="11562892" y="163037"/>
            <a:ext cx="625492" cy="369332"/>
          </a:xfrm>
          <a:prstGeom prst="rect">
            <a:avLst/>
          </a:prstGeom>
          <a:noFill/>
        </p:spPr>
        <p:txBody>
          <a:bodyPr wrap="none" rtlCol="0">
            <a:spAutoFit/>
          </a:bodyPr>
          <a:lstStyle/>
          <a:p>
            <a:r>
              <a:rPr lang="en-GB" dirty="0"/>
              <a:t>5/14</a:t>
            </a:r>
          </a:p>
        </p:txBody>
      </p:sp>
    </p:spTree>
    <p:extLst>
      <p:ext uri="{BB962C8B-B14F-4D97-AF65-F5344CB8AC3E}">
        <p14:creationId xmlns:p14="http://schemas.microsoft.com/office/powerpoint/2010/main" val="571726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EAB842B-DADE-C74D-8EE1-3F7F1A2A8BB8}"/>
              </a:ext>
            </a:extLst>
          </p:cNvPr>
          <p:cNvSpPr txBox="1"/>
          <p:nvPr/>
        </p:nvSpPr>
        <p:spPr>
          <a:xfrm>
            <a:off x="279720" y="167693"/>
            <a:ext cx="9338518" cy="523220"/>
          </a:xfrm>
          <a:prstGeom prst="rect">
            <a:avLst/>
          </a:prstGeom>
          <a:solidFill>
            <a:schemeClr val="accent4">
              <a:lumMod val="20000"/>
              <a:lumOff val="80000"/>
            </a:schemeClr>
          </a:solidFill>
        </p:spPr>
        <p:txBody>
          <a:bodyPr wrap="none" rtlCol="0">
            <a:spAutoFit/>
          </a:bodyPr>
          <a:lstStyle/>
          <a:p>
            <a:r>
              <a:rPr lang="en-GB" sz="2800" dirty="0"/>
              <a:t>Methods: In-depth interviews with 30 women entrepreneurs*</a:t>
            </a:r>
            <a:r>
              <a:rPr lang="en-GB" sz="2800" baseline="30000" dirty="0"/>
              <a:t>1</a:t>
            </a:r>
            <a:endParaRPr lang="en-GB" sz="2800" dirty="0"/>
          </a:p>
        </p:txBody>
      </p:sp>
      <p:sp>
        <p:nvSpPr>
          <p:cNvPr id="10" name="TextBox 9">
            <a:extLst>
              <a:ext uri="{FF2B5EF4-FFF2-40B4-BE49-F238E27FC236}">
                <a16:creationId xmlns:a16="http://schemas.microsoft.com/office/drawing/2014/main" id="{0334D75E-6705-064B-B22F-EA062B7D782E}"/>
              </a:ext>
            </a:extLst>
          </p:cNvPr>
          <p:cNvSpPr txBox="1"/>
          <p:nvPr/>
        </p:nvSpPr>
        <p:spPr>
          <a:xfrm>
            <a:off x="492579" y="5673167"/>
            <a:ext cx="10054034" cy="707886"/>
          </a:xfrm>
          <a:prstGeom prst="rect">
            <a:avLst/>
          </a:prstGeom>
          <a:noFill/>
        </p:spPr>
        <p:txBody>
          <a:bodyPr wrap="none" rtlCol="0">
            <a:spAutoFit/>
          </a:bodyPr>
          <a:lstStyle/>
          <a:p>
            <a:r>
              <a:rPr lang="en-US" sz="2000" dirty="0"/>
              <a:t>*</a:t>
            </a:r>
            <a:r>
              <a:rPr lang="en-US" sz="2000" baseline="30000" dirty="0"/>
              <a:t>1</a:t>
            </a:r>
            <a:r>
              <a:rPr lang="en-US" sz="2000" dirty="0"/>
              <a:t> </a:t>
            </a:r>
            <a:r>
              <a:rPr lang="en-GB" sz="2000" dirty="0"/>
              <a:t>P</a:t>
            </a:r>
            <a:r>
              <a:rPr lang="en-GB" dirty="0"/>
              <a:t>urposive sampling (Patton 1990) A narrative approach in entrepreneurship research (Hamilton 2006)</a:t>
            </a:r>
            <a:r>
              <a:rPr lang="en-GB" sz="2000" dirty="0"/>
              <a:t> </a:t>
            </a:r>
          </a:p>
          <a:p>
            <a:r>
              <a:rPr lang="en-US" sz="2000" dirty="0"/>
              <a:t>*</a:t>
            </a:r>
            <a:r>
              <a:rPr lang="en-US" sz="2000" baseline="30000" dirty="0"/>
              <a:t>2 </a:t>
            </a:r>
            <a:r>
              <a:rPr lang="en-US" sz="2000" dirty="0"/>
              <a:t>Guides for doing fieldwork online in pandemic (Lupton 2021) </a:t>
            </a:r>
            <a:endParaRPr lang="en-GB" sz="2000" dirty="0"/>
          </a:p>
        </p:txBody>
      </p:sp>
      <p:graphicFrame>
        <p:nvGraphicFramePr>
          <p:cNvPr id="16" name="Table 16">
            <a:extLst>
              <a:ext uri="{FF2B5EF4-FFF2-40B4-BE49-F238E27FC236}">
                <a16:creationId xmlns:a16="http://schemas.microsoft.com/office/drawing/2014/main" id="{15A8B308-54E6-4F44-B5FE-A8F0DFDA9B41}"/>
              </a:ext>
            </a:extLst>
          </p:cNvPr>
          <p:cNvGraphicFramePr>
            <a:graphicFrameLocks noGrp="1"/>
          </p:cNvGraphicFramePr>
          <p:nvPr>
            <p:extLst>
              <p:ext uri="{D42A27DB-BD31-4B8C-83A1-F6EECF244321}">
                <p14:modId xmlns:p14="http://schemas.microsoft.com/office/powerpoint/2010/main" val="2485951148"/>
              </p:ext>
            </p:extLst>
          </p:nvPr>
        </p:nvGraphicFramePr>
        <p:xfrm>
          <a:off x="582718" y="1050236"/>
          <a:ext cx="8732521" cy="2286000"/>
        </p:xfrm>
        <a:graphic>
          <a:graphicData uri="http://schemas.openxmlformats.org/drawingml/2006/table">
            <a:tbl>
              <a:tblPr firstRow="1" bandRow="1">
                <a:tableStyleId>{5940675A-B579-460E-94D1-54222C63F5DA}</a:tableStyleId>
              </a:tblPr>
              <a:tblGrid>
                <a:gridCol w="3078480">
                  <a:extLst>
                    <a:ext uri="{9D8B030D-6E8A-4147-A177-3AD203B41FA5}">
                      <a16:colId xmlns:a16="http://schemas.microsoft.com/office/drawing/2014/main" val="1520704746"/>
                    </a:ext>
                  </a:extLst>
                </a:gridCol>
                <a:gridCol w="1851095">
                  <a:extLst>
                    <a:ext uri="{9D8B030D-6E8A-4147-A177-3AD203B41FA5}">
                      <a16:colId xmlns:a16="http://schemas.microsoft.com/office/drawing/2014/main" val="1035279775"/>
                    </a:ext>
                  </a:extLst>
                </a:gridCol>
                <a:gridCol w="2187535">
                  <a:extLst>
                    <a:ext uri="{9D8B030D-6E8A-4147-A177-3AD203B41FA5}">
                      <a16:colId xmlns:a16="http://schemas.microsoft.com/office/drawing/2014/main" val="1067766940"/>
                    </a:ext>
                  </a:extLst>
                </a:gridCol>
                <a:gridCol w="1615411">
                  <a:extLst>
                    <a:ext uri="{9D8B030D-6E8A-4147-A177-3AD203B41FA5}">
                      <a16:colId xmlns:a16="http://schemas.microsoft.com/office/drawing/2014/main" val="1057923029"/>
                    </a:ext>
                  </a:extLst>
                </a:gridCol>
              </a:tblGrid>
              <a:tr h="370840">
                <a:tc>
                  <a:txBody>
                    <a:bodyPr/>
                    <a:lstStyle/>
                    <a:p>
                      <a:r>
                        <a:rPr lang="en-GB" sz="2400" dirty="0"/>
                        <a:t>Location </a:t>
                      </a:r>
                    </a:p>
                  </a:txBody>
                  <a:tcPr>
                    <a:solidFill>
                      <a:schemeClr val="accent6">
                        <a:lumMod val="20000"/>
                        <a:lumOff val="80000"/>
                      </a:schemeClr>
                    </a:solidFill>
                  </a:tcPr>
                </a:tc>
                <a:tc>
                  <a:txBody>
                    <a:bodyPr/>
                    <a:lstStyle/>
                    <a:p>
                      <a:r>
                        <a:rPr lang="en-GB" sz="2400" dirty="0"/>
                        <a:t>Commodities</a:t>
                      </a:r>
                    </a:p>
                  </a:txBody>
                  <a:tcPr>
                    <a:solidFill>
                      <a:schemeClr val="accent6">
                        <a:lumMod val="20000"/>
                        <a:lumOff val="80000"/>
                      </a:schemeClr>
                    </a:solidFill>
                  </a:tcPr>
                </a:tc>
                <a:tc>
                  <a:txBody>
                    <a:bodyPr/>
                    <a:lstStyle/>
                    <a:p>
                      <a:r>
                        <a:rPr lang="en-GB" sz="2400" dirty="0"/>
                        <a:t>Methods </a:t>
                      </a:r>
                    </a:p>
                  </a:txBody>
                  <a:tcPr>
                    <a:solidFill>
                      <a:schemeClr val="accent6">
                        <a:lumMod val="20000"/>
                        <a:lumOff val="80000"/>
                      </a:schemeClr>
                    </a:solidFill>
                  </a:tcPr>
                </a:tc>
                <a:tc>
                  <a:txBody>
                    <a:bodyPr/>
                    <a:lstStyle/>
                    <a:p>
                      <a:pPr algn="r"/>
                      <a:r>
                        <a:rPr lang="en-GB" sz="2000" dirty="0"/>
                        <a:t>Respondents</a:t>
                      </a:r>
                    </a:p>
                  </a:txBody>
                  <a:tcPr>
                    <a:solidFill>
                      <a:schemeClr val="accent6">
                        <a:lumMod val="20000"/>
                        <a:lumOff val="80000"/>
                      </a:schemeClr>
                    </a:solidFill>
                  </a:tcPr>
                </a:tc>
                <a:extLst>
                  <a:ext uri="{0D108BD9-81ED-4DB2-BD59-A6C34878D82A}">
                    <a16:rowId xmlns:a16="http://schemas.microsoft.com/office/drawing/2014/main" val="1456730088"/>
                  </a:ext>
                </a:extLst>
              </a:tr>
              <a:tr h="370840">
                <a:tc>
                  <a:txBody>
                    <a:bodyPr/>
                    <a:lstStyle/>
                    <a:p>
                      <a:r>
                        <a:rPr lang="en-GB" sz="2400" dirty="0"/>
                        <a:t>Lao Cai, Vietnam </a:t>
                      </a:r>
                    </a:p>
                  </a:txBody>
                  <a:tcPr/>
                </a:tc>
                <a:tc>
                  <a:txBody>
                    <a:bodyPr/>
                    <a:lstStyle/>
                    <a:p>
                      <a:r>
                        <a:rPr lang="en-GB" sz="2400" dirty="0"/>
                        <a:t>Livestock </a:t>
                      </a:r>
                    </a:p>
                  </a:txBody>
                  <a:tcPr/>
                </a:tc>
                <a:tc>
                  <a:txBody>
                    <a:bodyPr/>
                    <a:lstStyle/>
                    <a:p>
                      <a:r>
                        <a:rPr lang="en-GB" sz="2400" dirty="0"/>
                        <a:t>Face-to-face </a:t>
                      </a:r>
                    </a:p>
                  </a:txBody>
                  <a:tcPr/>
                </a:tc>
                <a:tc>
                  <a:txBody>
                    <a:bodyPr/>
                    <a:lstStyle/>
                    <a:p>
                      <a:pPr algn="r"/>
                      <a:r>
                        <a:rPr lang="en-GB" sz="2400" dirty="0"/>
                        <a:t>8</a:t>
                      </a:r>
                    </a:p>
                  </a:txBody>
                  <a:tcPr/>
                </a:tc>
                <a:extLst>
                  <a:ext uri="{0D108BD9-81ED-4DB2-BD59-A6C34878D82A}">
                    <a16:rowId xmlns:a16="http://schemas.microsoft.com/office/drawing/2014/main" val="3500583555"/>
                  </a:ext>
                </a:extLst>
              </a:tr>
              <a:tr h="370840">
                <a:tc>
                  <a:txBody>
                    <a:bodyPr/>
                    <a:lstStyle/>
                    <a:p>
                      <a:r>
                        <a:rPr lang="en-GB" sz="2400" dirty="0"/>
                        <a:t>Lam Dong, Vietnam </a:t>
                      </a:r>
                    </a:p>
                  </a:txBody>
                  <a:tcPr/>
                </a:tc>
                <a:tc>
                  <a:txBody>
                    <a:bodyPr/>
                    <a:lstStyle/>
                    <a:p>
                      <a:r>
                        <a:rPr lang="en-GB" sz="2400" dirty="0"/>
                        <a:t>Horticulture </a:t>
                      </a:r>
                    </a:p>
                  </a:txBody>
                  <a:tcPr/>
                </a:tc>
                <a:tc>
                  <a:txBody>
                    <a:bodyPr/>
                    <a:lstStyle/>
                    <a:p>
                      <a:r>
                        <a:rPr lang="en-GB" sz="2400" dirty="0"/>
                        <a:t>Hybrid </a:t>
                      </a:r>
                    </a:p>
                  </a:txBody>
                  <a:tcPr/>
                </a:tc>
                <a:tc>
                  <a:txBody>
                    <a:bodyPr/>
                    <a:lstStyle/>
                    <a:p>
                      <a:pPr algn="r"/>
                      <a:r>
                        <a:rPr lang="en-GB" sz="2400" dirty="0"/>
                        <a:t>8</a:t>
                      </a:r>
                    </a:p>
                  </a:txBody>
                  <a:tcPr/>
                </a:tc>
                <a:extLst>
                  <a:ext uri="{0D108BD9-81ED-4DB2-BD59-A6C34878D82A}">
                    <a16:rowId xmlns:a16="http://schemas.microsoft.com/office/drawing/2014/main" val="3343447208"/>
                  </a:ext>
                </a:extLst>
              </a:tr>
              <a:tr h="370840">
                <a:tc>
                  <a:txBody>
                    <a:bodyPr/>
                    <a:lstStyle/>
                    <a:p>
                      <a:r>
                        <a:rPr lang="en-GB" sz="2400" dirty="0"/>
                        <a:t>Mon, Myanmar </a:t>
                      </a:r>
                    </a:p>
                  </a:txBody>
                  <a:tcPr/>
                </a:tc>
                <a:tc>
                  <a:txBody>
                    <a:bodyPr/>
                    <a:lstStyle/>
                    <a:p>
                      <a:r>
                        <a:rPr lang="en-GB" sz="2400" dirty="0"/>
                        <a:t>Fish </a:t>
                      </a:r>
                    </a:p>
                  </a:txBody>
                  <a:tcPr/>
                </a:tc>
                <a:tc>
                  <a:txBody>
                    <a:bodyPr/>
                    <a:lstStyle/>
                    <a:p>
                      <a:r>
                        <a:rPr lang="en-GB" sz="2400" dirty="0"/>
                        <a:t>Online*</a:t>
                      </a:r>
                      <a:r>
                        <a:rPr lang="en-GB" sz="2400" baseline="30000" dirty="0"/>
                        <a:t>2</a:t>
                      </a:r>
                      <a:endParaRPr lang="en-GB" sz="2400" dirty="0"/>
                    </a:p>
                  </a:txBody>
                  <a:tcPr/>
                </a:tc>
                <a:tc>
                  <a:txBody>
                    <a:bodyPr/>
                    <a:lstStyle/>
                    <a:p>
                      <a:pPr algn="r"/>
                      <a:r>
                        <a:rPr lang="en-GB" sz="2400" dirty="0"/>
                        <a:t>7</a:t>
                      </a:r>
                    </a:p>
                  </a:txBody>
                  <a:tcPr/>
                </a:tc>
                <a:extLst>
                  <a:ext uri="{0D108BD9-81ED-4DB2-BD59-A6C34878D82A}">
                    <a16:rowId xmlns:a16="http://schemas.microsoft.com/office/drawing/2014/main" val="2996182207"/>
                  </a:ext>
                </a:extLst>
              </a:tr>
              <a:tr h="370840">
                <a:tc>
                  <a:txBody>
                    <a:bodyPr/>
                    <a:lstStyle/>
                    <a:p>
                      <a:r>
                        <a:rPr lang="en-GB" sz="2400" dirty="0" err="1"/>
                        <a:t>Bago</a:t>
                      </a:r>
                      <a:r>
                        <a:rPr lang="en-GB" sz="2400" dirty="0"/>
                        <a:t>, Myanmar </a:t>
                      </a:r>
                    </a:p>
                  </a:txBody>
                  <a:tcPr/>
                </a:tc>
                <a:tc>
                  <a:txBody>
                    <a:bodyPr/>
                    <a:lstStyle/>
                    <a:p>
                      <a:r>
                        <a:rPr lang="en-GB" sz="2400" dirty="0"/>
                        <a:t>Fish </a:t>
                      </a:r>
                    </a:p>
                  </a:txBody>
                  <a:tcPr/>
                </a:tc>
                <a:tc>
                  <a:txBody>
                    <a:bodyPr/>
                    <a:lstStyle/>
                    <a:p>
                      <a:r>
                        <a:rPr lang="en-GB" sz="2400" dirty="0"/>
                        <a:t>Online*</a:t>
                      </a:r>
                      <a:r>
                        <a:rPr lang="en-GB" sz="2400" baseline="30000" dirty="0"/>
                        <a:t>2</a:t>
                      </a:r>
                      <a:r>
                        <a:rPr lang="en-GB" sz="2400" dirty="0"/>
                        <a:t> </a:t>
                      </a:r>
                    </a:p>
                  </a:txBody>
                  <a:tcPr/>
                </a:tc>
                <a:tc>
                  <a:txBody>
                    <a:bodyPr/>
                    <a:lstStyle/>
                    <a:p>
                      <a:pPr algn="r"/>
                      <a:r>
                        <a:rPr lang="en-GB" sz="2400" dirty="0"/>
                        <a:t>7</a:t>
                      </a:r>
                    </a:p>
                  </a:txBody>
                  <a:tcPr/>
                </a:tc>
                <a:extLst>
                  <a:ext uri="{0D108BD9-81ED-4DB2-BD59-A6C34878D82A}">
                    <a16:rowId xmlns:a16="http://schemas.microsoft.com/office/drawing/2014/main" val="3684644498"/>
                  </a:ext>
                </a:extLst>
              </a:tr>
            </a:tbl>
          </a:graphicData>
        </a:graphic>
      </p:graphicFrame>
      <p:graphicFrame>
        <p:nvGraphicFramePr>
          <p:cNvPr id="17" name="Table 16">
            <a:extLst>
              <a:ext uri="{FF2B5EF4-FFF2-40B4-BE49-F238E27FC236}">
                <a16:creationId xmlns:a16="http://schemas.microsoft.com/office/drawing/2014/main" id="{0D06259A-21FE-A940-B806-D5B317F66672}"/>
              </a:ext>
            </a:extLst>
          </p:cNvPr>
          <p:cNvGraphicFramePr>
            <a:graphicFrameLocks noGrp="1"/>
          </p:cNvGraphicFramePr>
          <p:nvPr>
            <p:extLst>
              <p:ext uri="{D42A27DB-BD31-4B8C-83A1-F6EECF244321}">
                <p14:modId xmlns:p14="http://schemas.microsoft.com/office/powerpoint/2010/main" val="4276637255"/>
              </p:ext>
            </p:extLst>
          </p:nvPr>
        </p:nvGraphicFramePr>
        <p:xfrm>
          <a:off x="582719" y="3690329"/>
          <a:ext cx="8732520" cy="1828800"/>
        </p:xfrm>
        <a:graphic>
          <a:graphicData uri="http://schemas.openxmlformats.org/drawingml/2006/table">
            <a:tbl>
              <a:tblPr firstRow="1" bandRow="1">
                <a:tableStyleId>{5940675A-B579-460E-94D1-54222C63F5DA}</a:tableStyleId>
              </a:tblPr>
              <a:tblGrid>
                <a:gridCol w="7113480">
                  <a:extLst>
                    <a:ext uri="{9D8B030D-6E8A-4147-A177-3AD203B41FA5}">
                      <a16:colId xmlns:a16="http://schemas.microsoft.com/office/drawing/2014/main" val="1520704746"/>
                    </a:ext>
                  </a:extLst>
                </a:gridCol>
                <a:gridCol w="1619040">
                  <a:extLst>
                    <a:ext uri="{9D8B030D-6E8A-4147-A177-3AD203B41FA5}">
                      <a16:colId xmlns:a16="http://schemas.microsoft.com/office/drawing/2014/main" val="1057923029"/>
                    </a:ext>
                  </a:extLst>
                </a:gridCol>
              </a:tblGrid>
              <a:tr h="370840">
                <a:tc>
                  <a:txBody>
                    <a:bodyPr/>
                    <a:lstStyle/>
                    <a:p>
                      <a:r>
                        <a:rPr lang="en-GB" sz="2400" dirty="0"/>
                        <a:t>Business Types </a:t>
                      </a:r>
                    </a:p>
                  </a:txBody>
                  <a:tcPr>
                    <a:solidFill>
                      <a:schemeClr val="accent6">
                        <a:lumMod val="20000"/>
                        <a:lumOff val="80000"/>
                      </a:schemeClr>
                    </a:solidFill>
                  </a:tcPr>
                </a:tc>
                <a:tc>
                  <a:txBody>
                    <a:bodyPr/>
                    <a:lstStyle/>
                    <a:p>
                      <a:pPr algn="r"/>
                      <a:endParaRPr lang="en-GB" sz="2400" dirty="0"/>
                    </a:p>
                  </a:txBody>
                  <a:tcPr>
                    <a:solidFill>
                      <a:schemeClr val="accent6">
                        <a:lumMod val="20000"/>
                        <a:lumOff val="80000"/>
                      </a:schemeClr>
                    </a:solidFill>
                  </a:tcPr>
                </a:tc>
                <a:extLst>
                  <a:ext uri="{0D108BD9-81ED-4DB2-BD59-A6C34878D82A}">
                    <a16:rowId xmlns:a16="http://schemas.microsoft.com/office/drawing/2014/main" val="1456730088"/>
                  </a:ext>
                </a:extLst>
              </a:tr>
              <a:tr h="370840">
                <a:tc>
                  <a:txBody>
                    <a:bodyPr/>
                    <a:lstStyle/>
                    <a:p>
                      <a:r>
                        <a:rPr lang="en-GB" sz="2400" dirty="0"/>
                        <a:t>The informal sector </a:t>
                      </a:r>
                    </a:p>
                  </a:txBody>
                  <a:tcPr/>
                </a:tc>
                <a:tc>
                  <a:txBody>
                    <a:bodyPr/>
                    <a:lstStyle/>
                    <a:p>
                      <a:pPr algn="r"/>
                      <a:r>
                        <a:rPr lang="en-GB" sz="2400" dirty="0"/>
                        <a:t>20</a:t>
                      </a:r>
                    </a:p>
                  </a:txBody>
                  <a:tcPr/>
                </a:tc>
                <a:extLst>
                  <a:ext uri="{0D108BD9-81ED-4DB2-BD59-A6C34878D82A}">
                    <a16:rowId xmlns:a16="http://schemas.microsoft.com/office/drawing/2014/main" val="3500583555"/>
                  </a:ext>
                </a:extLst>
              </a:tr>
              <a:tr h="370840">
                <a:tc>
                  <a:txBody>
                    <a:bodyPr/>
                    <a:lstStyle/>
                    <a:p>
                      <a:r>
                        <a:rPr lang="en-GB" sz="2400" dirty="0"/>
                        <a:t>Cooperative </a:t>
                      </a:r>
                    </a:p>
                  </a:txBody>
                  <a:tcPr/>
                </a:tc>
                <a:tc>
                  <a:txBody>
                    <a:bodyPr/>
                    <a:lstStyle/>
                    <a:p>
                      <a:pPr algn="r"/>
                      <a:r>
                        <a:rPr lang="en-GB" sz="2400" dirty="0"/>
                        <a:t>6</a:t>
                      </a:r>
                    </a:p>
                  </a:txBody>
                  <a:tcPr/>
                </a:tc>
                <a:extLst>
                  <a:ext uri="{0D108BD9-81ED-4DB2-BD59-A6C34878D82A}">
                    <a16:rowId xmlns:a16="http://schemas.microsoft.com/office/drawing/2014/main" val="3343447208"/>
                  </a:ext>
                </a:extLst>
              </a:tr>
              <a:tr h="370840">
                <a:tc>
                  <a:txBody>
                    <a:bodyPr/>
                    <a:lstStyle/>
                    <a:p>
                      <a:r>
                        <a:rPr lang="en-GB" sz="2400" dirty="0"/>
                        <a:t>The formal sector </a:t>
                      </a:r>
                    </a:p>
                  </a:txBody>
                  <a:tcPr/>
                </a:tc>
                <a:tc>
                  <a:txBody>
                    <a:bodyPr/>
                    <a:lstStyle/>
                    <a:p>
                      <a:pPr algn="r"/>
                      <a:r>
                        <a:rPr lang="en-GB" sz="2400" dirty="0"/>
                        <a:t>4</a:t>
                      </a:r>
                    </a:p>
                  </a:txBody>
                  <a:tcPr/>
                </a:tc>
                <a:extLst>
                  <a:ext uri="{0D108BD9-81ED-4DB2-BD59-A6C34878D82A}">
                    <a16:rowId xmlns:a16="http://schemas.microsoft.com/office/drawing/2014/main" val="2996182207"/>
                  </a:ext>
                </a:extLst>
              </a:tr>
            </a:tbl>
          </a:graphicData>
        </a:graphic>
      </p:graphicFrame>
      <p:sp>
        <p:nvSpPr>
          <p:cNvPr id="3" name="TextBox 2">
            <a:extLst>
              <a:ext uri="{FF2B5EF4-FFF2-40B4-BE49-F238E27FC236}">
                <a16:creationId xmlns:a16="http://schemas.microsoft.com/office/drawing/2014/main" id="{0DC0A1FC-61C4-A340-8A2B-857B580DFDEB}"/>
              </a:ext>
            </a:extLst>
          </p:cNvPr>
          <p:cNvSpPr txBox="1"/>
          <p:nvPr/>
        </p:nvSpPr>
        <p:spPr>
          <a:xfrm>
            <a:off x="11438964" y="167693"/>
            <a:ext cx="625492" cy="369332"/>
          </a:xfrm>
          <a:prstGeom prst="rect">
            <a:avLst/>
          </a:prstGeom>
          <a:noFill/>
        </p:spPr>
        <p:txBody>
          <a:bodyPr wrap="none" rtlCol="0">
            <a:spAutoFit/>
          </a:bodyPr>
          <a:lstStyle/>
          <a:p>
            <a:r>
              <a:rPr lang="en-GB" dirty="0"/>
              <a:t>6/14</a:t>
            </a:r>
          </a:p>
        </p:txBody>
      </p:sp>
    </p:spTree>
    <p:extLst>
      <p:ext uri="{BB962C8B-B14F-4D97-AF65-F5344CB8AC3E}">
        <p14:creationId xmlns:p14="http://schemas.microsoft.com/office/powerpoint/2010/main" val="2009850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8B2B3CA-07B4-AD45-BD98-719BF018E2A5}"/>
              </a:ext>
            </a:extLst>
          </p:cNvPr>
          <p:cNvSpPr txBox="1"/>
          <p:nvPr/>
        </p:nvSpPr>
        <p:spPr>
          <a:xfrm>
            <a:off x="263064" y="230000"/>
            <a:ext cx="9938772" cy="769441"/>
          </a:xfrm>
          <a:prstGeom prst="rect">
            <a:avLst/>
          </a:prstGeom>
          <a:solidFill>
            <a:schemeClr val="accent5">
              <a:lumMod val="20000"/>
              <a:lumOff val="80000"/>
            </a:schemeClr>
          </a:solidFill>
        </p:spPr>
        <p:txBody>
          <a:bodyPr wrap="square" rtlCol="0">
            <a:spAutoFit/>
          </a:bodyPr>
          <a:lstStyle/>
          <a:p>
            <a:r>
              <a:rPr lang="en-GB" sz="2200" dirty="0"/>
              <a:t>Finding 1: Women’s economic activities are essentially embedded in the family      				(labour, connections and their husbands’ and in-law’s support)</a:t>
            </a:r>
          </a:p>
        </p:txBody>
      </p:sp>
      <p:sp>
        <p:nvSpPr>
          <p:cNvPr id="31" name="TextBox 30">
            <a:extLst>
              <a:ext uri="{FF2B5EF4-FFF2-40B4-BE49-F238E27FC236}">
                <a16:creationId xmlns:a16="http://schemas.microsoft.com/office/drawing/2014/main" id="{CF6151CB-AC9A-534D-8AF3-D04D25285C08}"/>
              </a:ext>
            </a:extLst>
          </p:cNvPr>
          <p:cNvSpPr txBox="1"/>
          <p:nvPr/>
        </p:nvSpPr>
        <p:spPr>
          <a:xfrm>
            <a:off x="263062" y="1829543"/>
            <a:ext cx="5868722" cy="2246769"/>
          </a:xfrm>
          <a:prstGeom prst="rect">
            <a:avLst/>
          </a:prstGeom>
          <a:ln>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Van* (32) </a:t>
            </a:r>
            <a:r>
              <a:rPr lang="en-GB" sz="2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A </a:t>
            </a:r>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cross-border fish/fruits trading company  </a:t>
            </a:r>
          </a:p>
          <a:p>
            <a:endParaRPr lang="en-GB" sz="20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“When my husband suggested that I quit my job, I thought about it over and over, but I decided to continue. I feel sorry for my children. I am wondering if my children are disadvantaged because I am busy all the time and I cannot be with them”.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C036B8FF-C1D1-EC41-8706-1183E56DD3CE}"/>
              </a:ext>
            </a:extLst>
          </p:cNvPr>
          <p:cNvSpPr txBox="1"/>
          <p:nvPr/>
        </p:nvSpPr>
        <p:spPr>
          <a:xfrm>
            <a:off x="263062" y="4231835"/>
            <a:ext cx="5868722" cy="1631216"/>
          </a:xfrm>
          <a:prstGeom prst="rect">
            <a:avLst/>
          </a:prstGeom>
          <a:ln>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dirty="0"/>
              <a:t>Trang (35) An organic veg production and </a:t>
            </a:r>
            <a:r>
              <a:rPr lang="en-GB" sz="2000" dirty="0" err="1"/>
              <a:t>agri</a:t>
            </a:r>
            <a:r>
              <a:rPr lang="en-GB" sz="2000" dirty="0"/>
              <a:t>-tourism </a:t>
            </a:r>
          </a:p>
          <a:p>
            <a:endParaRPr lang="en-GB" sz="2000" dirty="0"/>
          </a:p>
          <a:p>
            <a:r>
              <a:rPr lang="en-GB" sz="2000" dirty="0"/>
              <a:t>“I divorced my husband because he disagreed with taking out a loan to expand my business, saying that running a small business was enough for a woman”. </a:t>
            </a:r>
          </a:p>
        </p:txBody>
      </p:sp>
      <p:pic>
        <p:nvPicPr>
          <p:cNvPr id="35" name="Picture 34" descr="A picture containing outdoor&#10;&#10;Description automatically generated">
            <a:extLst>
              <a:ext uri="{FF2B5EF4-FFF2-40B4-BE49-F238E27FC236}">
                <a16:creationId xmlns:a16="http://schemas.microsoft.com/office/drawing/2014/main" id="{19667A5C-D829-4540-B1ED-116DC069C7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6465720" y="2384611"/>
            <a:ext cx="5543685" cy="4157764"/>
          </a:xfrm>
          <a:prstGeom prst="rect">
            <a:avLst/>
          </a:prstGeom>
        </p:spPr>
      </p:pic>
      <p:sp>
        <p:nvSpPr>
          <p:cNvPr id="36" name="TextBox 35">
            <a:extLst>
              <a:ext uri="{FF2B5EF4-FFF2-40B4-BE49-F238E27FC236}">
                <a16:creationId xmlns:a16="http://schemas.microsoft.com/office/drawing/2014/main" id="{46E15829-E48B-5742-88BC-84A89A588F95}"/>
              </a:ext>
            </a:extLst>
          </p:cNvPr>
          <p:cNvSpPr txBox="1"/>
          <p:nvPr/>
        </p:nvSpPr>
        <p:spPr>
          <a:xfrm>
            <a:off x="10900544" y="6324859"/>
            <a:ext cx="872355" cy="215444"/>
          </a:xfrm>
          <a:prstGeom prst="rect">
            <a:avLst/>
          </a:prstGeom>
          <a:noFill/>
        </p:spPr>
        <p:txBody>
          <a:bodyPr wrap="none" rtlCol="0">
            <a:spAutoFit/>
          </a:bodyPr>
          <a:lstStyle/>
          <a:p>
            <a:r>
              <a:rPr lang="en-GB" sz="800" dirty="0">
                <a:solidFill>
                  <a:schemeClr val="bg1"/>
                </a:solidFill>
              </a:rPr>
              <a:t>© Pham </a:t>
            </a:r>
            <a:r>
              <a:rPr lang="en-GB" sz="800" dirty="0" err="1">
                <a:solidFill>
                  <a:schemeClr val="bg1"/>
                </a:solidFill>
              </a:rPr>
              <a:t>Thi</a:t>
            </a:r>
            <a:r>
              <a:rPr lang="en-GB" sz="800" dirty="0">
                <a:solidFill>
                  <a:schemeClr val="bg1"/>
                </a:solidFill>
              </a:rPr>
              <a:t> </a:t>
            </a:r>
            <a:r>
              <a:rPr lang="en-GB" sz="800" dirty="0" err="1">
                <a:solidFill>
                  <a:schemeClr val="bg1"/>
                </a:solidFill>
              </a:rPr>
              <a:t>Hoa</a:t>
            </a:r>
            <a:endParaRPr lang="en-GB" sz="800" dirty="0">
              <a:solidFill>
                <a:schemeClr val="bg1"/>
              </a:solidFill>
            </a:endParaRPr>
          </a:p>
        </p:txBody>
      </p:sp>
      <p:sp>
        <p:nvSpPr>
          <p:cNvPr id="37" name="TextBox 36">
            <a:extLst>
              <a:ext uri="{FF2B5EF4-FFF2-40B4-BE49-F238E27FC236}">
                <a16:creationId xmlns:a16="http://schemas.microsoft.com/office/drawing/2014/main" id="{6E497770-40F7-C145-A94D-524D390C799E}"/>
              </a:ext>
            </a:extLst>
          </p:cNvPr>
          <p:cNvSpPr txBox="1"/>
          <p:nvPr/>
        </p:nvSpPr>
        <p:spPr>
          <a:xfrm>
            <a:off x="263062" y="1283142"/>
            <a:ext cx="5868722" cy="461665"/>
          </a:xfrm>
          <a:prstGeom prst="rect">
            <a:avLst/>
          </a:prstGeom>
          <a:noFill/>
        </p:spPr>
        <p:txBody>
          <a:bodyPr wrap="none" rtlCol="0">
            <a:spAutoFit/>
          </a:bodyPr>
          <a:lstStyle/>
          <a:p>
            <a:r>
              <a:rPr lang="en-GB" sz="2400" dirty="0"/>
              <a:t>Husband's disagreement  and feeling of guilt</a:t>
            </a:r>
          </a:p>
        </p:txBody>
      </p:sp>
      <p:sp>
        <p:nvSpPr>
          <p:cNvPr id="2" name="TextBox 1">
            <a:extLst>
              <a:ext uri="{FF2B5EF4-FFF2-40B4-BE49-F238E27FC236}">
                <a16:creationId xmlns:a16="http://schemas.microsoft.com/office/drawing/2014/main" id="{1C580B55-9734-5844-B862-D4BF06CDA9DB}"/>
              </a:ext>
            </a:extLst>
          </p:cNvPr>
          <p:cNvSpPr txBox="1"/>
          <p:nvPr/>
        </p:nvSpPr>
        <p:spPr>
          <a:xfrm>
            <a:off x="7872315" y="1644877"/>
            <a:ext cx="3618683" cy="338554"/>
          </a:xfrm>
          <a:prstGeom prst="rect">
            <a:avLst/>
          </a:prstGeom>
          <a:noFill/>
        </p:spPr>
        <p:txBody>
          <a:bodyPr wrap="none" rtlCol="0">
            <a:spAutoFit/>
          </a:bodyPr>
          <a:lstStyle/>
          <a:p>
            <a:r>
              <a:rPr lang="en-GB" sz="1600" dirty="0"/>
              <a:t>*All names of respondents were changed</a:t>
            </a:r>
          </a:p>
        </p:txBody>
      </p:sp>
      <p:sp>
        <p:nvSpPr>
          <p:cNvPr id="3" name="TextBox 2">
            <a:extLst>
              <a:ext uri="{FF2B5EF4-FFF2-40B4-BE49-F238E27FC236}">
                <a16:creationId xmlns:a16="http://schemas.microsoft.com/office/drawing/2014/main" id="{0C19CA53-13F0-E445-A65E-657FD35B9212}"/>
              </a:ext>
            </a:extLst>
          </p:cNvPr>
          <p:cNvSpPr txBox="1"/>
          <p:nvPr/>
        </p:nvSpPr>
        <p:spPr>
          <a:xfrm>
            <a:off x="11453384" y="130957"/>
            <a:ext cx="625492" cy="369332"/>
          </a:xfrm>
          <a:prstGeom prst="rect">
            <a:avLst/>
          </a:prstGeom>
          <a:noFill/>
        </p:spPr>
        <p:txBody>
          <a:bodyPr wrap="none" rtlCol="0">
            <a:spAutoFit/>
          </a:bodyPr>
          <a:lstStyle/>
          <a:p>
            <a:r>
              <a:rPr lang="en-GB" dirty="0"/>
              <a:t>7/14</a:t>
            </a:r>
          </a:p>
        </p:txBody>
      </p:sp>
    </p:spTree>
    <p:extLst>
      <p:ext uri="{BB962C8B-B14F-4D97-AF65-F5344CB8AC3E}">
        <p14:creationId xmlns:p14="http://schemas.microsoft.com/office/powerpoint/2010/main" val="128299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51651B1E-2AB2-3846-863C-971FF008DA77}"/>
              </a:ext>
            </a:extLst>
          </p:cNvPr>
          <p:cNvSpPr txBox="1"/>
          <p:nvPr/>
        </p:nvSpPr>
        <p:spPr>
          <a:xfrm>
            <a:off x="223501" y="6265003"/>
            <a:ext cx="11479051" cy="400110"/>
          </a:xfrm>
          <a:prstGeom prst="rect">
            <a:avLst/>
          </a:prstGeom>
          <a:solidFill>
            <a:schemeClr val="accent6">
              <a:lumMod val="20000"/>
              <a:lumOff val="80000"/>
            </a:schemeClr>
          </a:solidFill>
        </p:spPr>
        <p:txBody>
          <a:bodyPr wrap="square" rtlCol="0">
            <a:spAutoFit/>
          </a:bodyPr>
          <a:lstStyle/>
          <a:p>
            <a:r>
              <a:rPr lang="en-GB" sz="2000" dirty="0"/>
              <a:t>Implications: The (male-oriented) concepts and methodologies in agribusiness research need to be reframed. </a:t>
            </a:r>
          </a:p>
        </p:txBody>
      </p:sp>
      <p:sp>
        <p:nvSpPr>
          <p:cNvPr id="22" name="TextBox 21">
            <a:extLst>
              <a:ext uri="{FF2B5EF4-FFF2-40B4-BE49-F238E27FC236}">
                <a16:creationId xmlns:a16="http://schemas.microsoft.com/office/drawing/2014/main" id="{FA00662B-9875-5D45-8829-569824180720}"/>
              </a:ext>
            </a:extLst>
          </p:cNvPr>
          <p:cNvSpPr txBox="1"/>
          <p:nvPr/>
        </p:nvSpPr>
        <p:spPr>
          <a:xfrm>
            <a:off x="223501" y="4827872"/>
            <a:ext cx="6465474" cy="1200329"/>
          </a:xfrm>
          <a:prstGeom prst="rect">
            <a:avLst/>
          </a:prstGeom>
          <a:noFill/>
        </p:spPr>
        <p:txBody>
          <a:bodyPr wrap="square" rtlCol="0">
            <a:spAutoFit/>
          </a:bodyPr>
          <a:lstStyle/>
          <a:p>
            <a:r>
              <a:rPr lang="en-GB" dirty="0">
                <a:solidFill>
                  <a:schemeClr val="accent1">
                    <a:lumMod val="50000"/>
                  </a:schemeClr>
                </a:solidFill>
              </a:rPr>
              <a:t>Family embeddedness of women’s entrepreneurship: </a:t>
            </a:r>
          </a:p>
          <a:p>
            <a:r>
              <a:rPr lang="en-GB" dirty="0">
                <a:solidFill>
                  <a:schemeClr val="accent1">
                    <a:lumMod val="50000"/>
                  </a:schemeClr>
                </a:solidFill>
              </a:rPr>
              <a:t>	Bock 2004, </a:t>
            </a:r>
            <a:r>
              <a:rPr lang="en-GB" dirty="0" err="1">
                <a:solidFill>
                  <a:schemeClr val="accent1">
                    <a:lumMod val="50000"/>
                  </a:schemeClr>
                </a:solidFill>
              </a:rPr>
              <a:t>Ekinsmyth</a:t>
            </a:r>
            <a:r>
              <a:rPr lang="en-GB" dirty="0">
                <a:solidFill>
                  <a:schemeClr val="accent1">
                    <a:lumMod val="50000"/>
                  </a:schemeClr>
                </a:solidFill>
              </a:rPr>
              <a:t> 2014, Gustavsson 2021</a:t>
            </a:r>
          </a:p>
          <a:p>
            <a:r>
              <a:rPr lang="en-GB" dirty="0">
                <a:solidFill>
                  <a:schemeClr val="accent1">
                    <a:lumMod val="50000"/>
                  </a:schemeClr>
                </a:solidFill>
              </a:rPr>
              <a:t>Feminist approaches to entrepreneurship</a:t>
            </a:r>
          </a:p>
          <a:p>
            <a:r>
              <a:rPr lang="en-GB" dirty="0">
                <a:solidFill>
                  <a:schemeClr val="accent1">
                    <a:lumMod val="50000"/>
                  </a:schemeClr>
                </a:solidFill>
              </a:rPr>
              <a:t>	Ahi 2006; Hughes et al 2012  </a:t>
            </a:r>
          </a:p>
        </p:txBody>
      </p:sp>
      <p:pic>
        <p:nvPicPr>
          <p:cNvPr id="7" name="Picture 2" descr="ガーベラの無料フリーイラスト | 咲くっとイラスト（さくっといらすと）">
            <a:extLst>
              <a:ext uri="{FF2B5EF4-FFF2-40B4-BE49-F238E27FC236}">
                <a16:creationId xmlns:a16="http://schemas.microsoft.com/office/drawing/2014/main" id="{8293E000-17BC-C148-B711-233CD85CD27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77751" y="1768133"/>
            <a:ext cx="1791309" cy="204883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C81E8768-8456-264C-A316-F1479BD5D97F}"/>
                  </a:ext>
                </a:extLst>
              </p14:cNvPr>
              <p14:cNvContentPartPr/>
              <p14:nvPr/>
            </p14:nvContentPartPr>
            <p14:xfrm>
              <a:off x="7409686" y="3753249"/>
              <a:ext cx="3727440" cy="63720"/>
            </p14:xfrm>
          </p:contentPart>
        </mc:Choice>
        <mc:Fallback xmlns="">
          <p:pic>
            <p:nvPicPr>
              <p:cNvPr id="8" name="Ink 7">
                <a:extLst>
                  <a:ext uri="{FF2B5EF4-FFF2-40B4-BE49-F238E27FC236}">
                    <a16:creationId xmlns:a16="http://schemas.microsoft.com/office/drawing/2014/main" id="{C81E8768-8456-264C-A316-F1479BD5D97F}"/>
                  </a:ext>
                </a:extLst>
              </p:cNvPr>
              <p:cNvPicPr/>
              <p:nvPr/>
            </p:nvPicPr>
            <p:blipFill>
              <a:blip r:embed="rId5"/>
              <a:stretch>
                <a:fillRect/>
              </a:stretch>
            </p:blipFill>
            <p:spPr>
              <a:xfrm>
                <a:off x="7373686" y="3717451"/>
                <a:ext cx="3799080" cy="134958"/>
              </a:xfrm>
              <a:prstGeom prst="rect">
                <a:avLst/>
              </a:prstGeom>
            </p:spPr>
          </p:pic>
        </mc:Fallback>
      </mc:AlternateContent>
      <p:sp>
        <p:nvSpPr>
          <p:cNvPr id="10" name="TextBox 9">
            <a:extLst>
              <a:ext uri="{FF2B5EF4-FFF2-40B4-BE49-F238E27FC236}">
                <a16:creationId xmlns:a16="http://schemas.microsoft.com/office/drawing/2014/main" id="{486C8E4A-BC44-1B40-9793-47625B7ABD67}"/>
              </a:ext>
            </a:extLst>
          </p:cNvPr>
          <p:cNvSpPr txBox="1"/>
          <p:nvPr/>
        </p:nvSpPr>
        <p:spPr>
          <a:xfrm>
            <a:off x="7792955" y="1135955"/>
            <a:ext cx="2874120" cy="461665"/>
          </a:xfrm>
          <a:prstGeom prst="rect">
            <a:avLst/>
          </a:prstGeom>
          <a:noFill/>
        </p:spPr>
        <p:txBody>
          <a:bodyPr wrap="square" rtlCol="0">
            <a:spAutoFit/>
          </a:bodyPr>
          <a:lstStyle/>
          <a:p>
            <a:r>
              <a:rPr lang="en-GB" sz="2400" dirty="0">
                <a:solidFill>
                  <a:schemeClr val="accent6">
                    <a:lumMod val="50000"/>
                  </a:schemeClr>
                </a:solidFill>
              </a:rPr>
              <a:t>&lt;Economic activities&gt;</a:t>
            </a:r>
          </a:p>
        </p:txBody>
      </p:sp>
      <p:sp>
        <p:nvSpPr>
          <p:cNvPr id="11" name="TextBox 10">
            <a:extLst>
              <a:ext uri="{FF2B5EF4-FFF2-40B4-BE49-F238E27FC236}">
                <a16:creationId xmlns:a16="http://schemas.microsoft.com/office/drawing/2014/main" id="{EC8D33A1-422D-0842-8131-B02B8F7EC21B}"/>
              </a:ext>
            </a:extLst>
          </p:cNvPr>
          <p:cNvSpPr txBox="1"/>
          <p:nvPr/>
        </p:nvSpPr>
        <p:spPr>
          <a:xfrm>
            <a:off x="10160515" y="2529232"/>
            <a:ext cx="803490" cy="369332"/>
          </a:xfrm>
          <a:prstGeom prst="rect">
            <a:avLst/>
          </a:prstGeom>
          <a:noFill/>
        </p:spPr>
        <p:txBody>
          <a:bodyPr wrap="none" rtlCol="0">
            <a:spAutoFit/>
          </a:bodyPr>
          <a:lstStyle/>
          <a:p>
            <a:r>
              <a:rPr lang="en-GB" dirty="0">
                <a:solidFill>
                  <a:schemeClr val="accent6">
                    <a:lumMod val="50000"/>
                  </a:schemeClr>
                </a:solidFill>
              </a:rPr>
              <a:t>capital</a:t>
            </a:r>
          </a:p>
        </p:txBody>
      </p:sp>
      <p:sp>
        <p:nvSpPr>
          <p:cNvPr id="12" name="TextBox 11">
            <a:extLst>
              <a:ext uri="{FF2B5EF4-FFF2-40B4-BE49-F238E27FC236}">
                <a16:creationId xmlns:a16="http://schemas.microsoft.com/office/drawing/2014/main" id="{7793F8DD-4122-C54E-9845-13C2CC91DE68}"/>
              </a:ext>
            </a:extLst>
          </p:cNvPr>
          <p:cNvSpPr txBox="1"/>
          <p:nvPr/>
        </p:nvSpPr>
        <p:spPr>
          <a:xfrm>
            <a:off x="7555318" y="2522958"/>
            <a:ext cx="793807" cy="369332"/>
          </a:xfrm>
          <a:prstGeom prst="rect">
            <a:avLst/>
          </a:prstGeom>
          <a:noFill/>
        </p:spPr>
        <p:txBody>
          <a:bodyPr wrap="none" rtlCol="0">
            <a:spAutoFit/>
          </a:bodyPr>
          <a:lstStyle/>
          <a:p>
            <a:r>
              <a:rPr lang="en-GB" dirty="0">
                <a:solidFill>
                  <a:schemeClr val="accent6">
                    <a:lumMod val="50000"/>
                  </a:schemeClr>
                </a:solidFill>
              </a:rPr>
              <a:t>labour</a:t>
            </a:r>
          </a:p>
        </p:txBody>
      </p:sp>
      <p:pic>
        <p:nvPicPr>
          <p:cNvPr id="15" name="Picture 4" descr="白い背景に緑の葉と根を持つヒマワリの花 - イラストレーションのベクターアート素材や画像を多数ご用意 - iStock">
            <a:extLst>
              <a:ext uri="{FF2B5EF4-FFF2-40B4-BE49-F238E27FC236}">
                <a16:creationId xmlns:a16="http://schemas.microsoft.com/office/drawing/2014/main" id="{76038C36-3D38-684D-8263-DDCEB5119F04}"/>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633115" y="3861059"/>
            <a:ext cx="1193800" cy="7764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2F5EA24-F092-D044-9222-3D9903DEDC62}"/>
              </a:ext>
            </a:extLst>
          </p:cNvPr>
          <p:cNvSpPr txBox="1"/>
          <p:nvPr/>
        </p:nvSpPr>
        <p:spPr>
          <a:xfrm>
            <a:off x="10113171" y="4061073"/>
            <a:ext cx="583686" cy="369332"/>
          </a:xfrm>
          <a:prstGeom prst="rect">
            <a:avLst/>
          </a:prstGeom>
          <a:noFill/>
        </p:spPr>
        <p:txBody>
          <a:bodyPr wrap="none" rtlCol="0">
            <a:spAutoFit/>
          </a:bodyPr>
          <a:lstStyle/>
          <a:p>
            <a:r>
              <a:rPr lang="en-GB" dirty="0">
                <a:solidFill>
                  <a:srgbClr val="643F1F"/>
                </a:solidFill>
              </a:rPr>
              <a:t>care</a:t>
            </a:r>
          </a:p>
        </p:txBody>
      </p:sp>
      <p:sp>
        <p:nvSpPr>
          <p:cNvPr id="17" name="TextBox 16">
            <a:extLst>
              <a:ext uri="{FF2B5EF4-FFF2-40B4-BE49-F238E27FC236}">
                <a16:creationId xmlns:a16="http://schemas.microsoft.com/office/drawing/2014/main" id="{4FFE4638-2791-1441-B36D-79A1522893C0}"/>
              </a:ext>
            </a:extLst>
          </p:cNvPr>
          <p:cNvSpPr txBox="1"/>
          <p:nvPr/>
        </p:nvSpPr>
        <p:spPr>
          <a:xfrm>
            <a:off x="9156878" y="4712725"/>
            <a:ext cx="1772921" cy="369332"/>
          </a:xfrm>
          <a:prstGeom prst="rect">
            <a:avLst/>
          </a:prstGeom>
          <a:noFill/>
        </p:spPr>
        <p:txBody>
          <a:bodyPr wrap="none" rtlCol="0">
            <a:spAutoFit/>
          </a:bodyPr>
          <a:lstStyle/>
          <a:p>
            <a:r>
              <a:rPr lang="en-GB" dirty="0">
                <a:solidFill>
                  <a:srgbClr val="643F1F"/>
                </a:solidFill>
              </a:rPr>
              <a:t>food preparation</a:t>
            </a:r>
          </a:p>
        </p:txBody>
      </p:sp>
      <p:sp>
        <p:nvSpPr>
          <p:cNvPr id="18" name="TextBox 17">
            <a:extLst>
              <a:ext uri="{FF2B5EF4-FFF2-40B4-BE49-F238E27FC236}">
                <a16:creationId xmlns:a16="http://schemas.microsoft.com/office/drawing/2014/main" id="{9318449A-52C2-964D-91FB-5410930CF7A9}"/>
              </a:ext>
            </a:extLst>
          </p:cNvPr>
          <p:cNvSpPr txBox="1"/>
          <p:nvPr/>
        </p:nvSpPr>
        <p:spPr>
          <a:xfrm>
            <a:off x="7260239" y="4731848"/>
            <a:ext cx="1532214" cy="369332"/>
          </a:xfrm>
          <a:prstGeom prst="rect">
            <a:avLst/>
          </a:prstGeom>
          <a:noFill/>
        </p:spPr>
        <p:txBody>
          <a:bodyPr wrap="none" rtlCol="0">
            <a:spAutoFit/>
          </a:bodyPr>
          <a:lstStyle/>
          <a:p>
            <a:r>
              <a:rPr lang="en-GB" dirty="0">
                <a:solidFill>
                  <a:srgbClr val="643F1F"/>
                </a:solidFill>
              </a:rPr>
              <a:t>Water/climate</a:t>
            </a:r>
          </a:p>
        </p:txBody>
      </p:sp>
      <p:sp>
        <p:nvSpPr>
          <p:cNvPr id="19" name="TextBox 18">
            <a:extLst>
              <a:ext uri="{FF2B5EF4-FFF2-40B4-BE49-F238E27FC236}">
                <a16:creationId xmlns:a16="http://schemas.microsoft.com/office/drawing/2014/main" id="{50D64BFA-6199-3A43-B1EE-0525B348FF52}"/>
              </a:ext>
            </a:extLst>
          </p:cNvPr>
          <p:cNvSpPr txBox="1"/>
          <p:nvPr/>
        </p:nvSpPr>
        <p:spPr>
          <a:xfrm>
            <a:off x="8633115" y="1417291"/>
            <a:ext cx="847668" cy="369332"/>
          </a:xfrm>
          <a:prstGeom prst="rect">
            <a:avLst/>
          </a:prstGeom>
          <a:noFill/>
        </p:spPr>
        <p:txBody>
          <a:bodyPr wrap="none" rtlCol="0">
            <a:spAutoFit/>
          </a:bodyPr>
          <a:lstStyle/>
          <a:p>
            <a:r>
              <a:rPr lang="en-GB" dirty="0">
                <a:solidFill>
                  <a:schemeClr val="accent6">
                    <a:lumMod val="50000"/>
                  </a:schemeClr>
                </a:solidFill>
              </a:rPr>
              <a:t>market</a:t>
            </a:r>
          </a:p>
        </p:txBody>
      </p:sp>
      <p:sp>
        <p:nvSpPr>
          <p:cNvPr id="21" name="Striped Right Arrow 20">
            <a:extLst>
              <a:ext uri="{FF2B5EF4-FFF2-40B4-BE49-F238E27FC236}">
                <a16:creationId xmlns:a16="http://schemas.microsoft.com/office/drawing/2014/main" id="{BFD7F2A8-F5D3-CF4D-8B10-C56290D9631D}"/>
              </a:ext>
            </a:extLst>
          </p:cNvPr>
          <p:cNvSpPr/>
          <p:nvPr/>
        </p:nvSpPr>
        <p:spPr>
          <a:xfrm rot="18107043">
            <a:off x="8217796" y="4212465"/>
            <a:ext cx="580461"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Striped Right Arrow 23">
            <a:extLst>
              <a:ext uri="{FF2B5EF4-FFF2-40B4-BE49-F238E27FC236}">
                <a16:creationId xmlns:a16="http://schemas.microsoft.com/office/drawing/2014/main" id="{086584DD-0B61-3244-A2EC-86105951E80A}"/>
              </a:ext>
            </a:extLst>
          </p:cNvPr>
          <p:cNvSpPr/>
          <p:nvPr/>
        </p:nvSpPr>
        <p:spPr>
          <a:xfrm rot="13670077">
            <a:off x="9658979" y="4170972"/>
            <a:ext cx="646332" cy="442935"/>
          </a:xfrm>
          <a:prstGeom prst="stripedRightArrow">
            <a:avLst>
              <a:gd name="adj1" fmla="val 42493"/>
              <a:gd name="adj2" fmla="val 50000"/>
            </a:avLst>
          </a:prstGeom>
          <a:solidFill>
            <a:schemeClr val="accent4">
              <a:lumMod val="75000"/>
              <a:alpha val="340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220DED48-46B6-7346-B7C7-6800F82FA7F8}"/>
              </a:ext>
            </a:extLst>
          </p:cNvPr>
          <p:cNvSpPr txBox="1"/>
          <p:nvPr/>
        </p:nvSpPr>
        <p:spPr>
          <a:xfrm>
            <a:off x="7841820" y="5079612"/>
            <a:ext cx="2516715" cy="646331"/>
          </a:xfrm>
          <a:prstGeom prst="rect">
            <a:avLst/>
          </a:prstGeom>
          <a:noFill/>
        </p:spPr>
        <p:txBody>
          <a:bodyPr wrap="none" rtlCol="0">
            <a:spAutoFit/>
          </a:bodyPr>
          <a:lstStyle/>
          <a:p>
            <a:r>
              <a:rPr lang="en-GB" dirty="0">
                <a:solidFill>
                  <a:srgbClr val="FF0000"/>
                </a:solidFill>
              </a:rPr>
              <a:t>Husband’s and in-law’s </a:t>
            </a:r>
          </a:p>
          <a:p>
            <a:r>
              <a:rPr lang="en-GB" dirty="0">
                <a:solidFill>
                  <a:srgbClr val="FF0000"/>
                </a:solidFill>
              </a:rPr>
              <a:t>support and connections</a:t>
            </a:r>
          </a:p>
        </p:txBody>
      </p:sp>
      <p:pic>
        <p:nvPicPr>
          <p:cNvPr id="26" name="Picture 6" descr="お母さんと赤ちゃん】の画像素材(40524518) | イラスト素材ならイメージナビ">
            <a:extLst>
              <a:ext uri="{FF2B5EF4-FFF2-40B4-BE49-F238E27FC236}">
                <a16:creationId xmlns:a16="http://schemas.microsoft.com/office/drawing/2014/main" id="{4AFE0F24-41FB-B247-9CB8-551C5C1C1B2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916179" y="3017284"/>
            <a:ext cx="1193800" cy="11938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descr="A picture containing person, person, holding, green&#10;&#10;Description automatically generated">
            <a:extLst>
              <a:ext uri="{FF2B5EF4-FFF2-40B4-BE49-F238E27FC236}">
                <a16:creationId xmlns:a16="http://schemas.microsoft.com/office/drawing/2014/main" id="{96BDE655-CE62-7B4D-B84C-CB464B0EDB9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1130904" y="4718978"/>
            <a:ext cx="572577" cy="742803"/>
          </a:xfrm>
          <a:prstGeom prst="rect">
            <a:avLst/>
          </a:prstGeom>
        </p:spPr>
      </p:pic>
      <p:sp>
        <p:nvSpPr>
          <p:cNvPr id="5" name="TextBox 4">
            <a:extLst>
              <a:ext uri="{FF2B5EF4-FFF2-40B4-BE49-F238E27FC236}">
                <a16:creationId xmlns:a16="http://schemas.microsoft.com/office/drawing/2014/main" id="{0DB38BEB-7EE9-DD4C-83F9-7354FA5AA453}"/>
              </a:ext>
            </a:extLst>
          </p:cNvPr>
          <p:cNvSpPr txBox="1"/>
          <p:nvPr/>
        </p:nvSpPr>
        <p:spPr>
          <a:xfrm>
            <a:off x="286214" y="1625944"/>
            <a:ext cx="5414682" cy="1015663"/>
          </a:xfrm>
          <a:prstGeom prst="rect">
            <a:avLst/>
          </a:prstGeom>
          <a:noFill/>
        </p:spPr>
        <p:txBody>
          <a:bodyPr wrap="square" rtlCol="0">
            <a:spAutoFit/>
          </a:bodyPr>
          <a:lstStyle/>
          <a:p>
            <a:r>
              <a:rPr lang="en-GB" sz="2000" dirty="0"/>
              <a:t>It is the patriarchy which constrains women’s business, but not necessarily  individual women’s lack of capital, knowledge and skills  </a:t>
            </a:r>
          </a:p>
        </p:txBody>
      </p:sp>
      <p:sp>
        <p:nvSpPr>
          <p:cNvPr id="6" name="TextBox 5">
            <a:extLst>
              <a:ext uri="{FF2B5EF4-FFF2-40B4-BE49-F238E27FC236}">
                <a16:creationId xmlns:a16="http://schemas.microsoft.com/office/drawing/2014/main" id="{F2FA8416-3687-BC44-AE4E-30BC8AED77ED}"/>
              </a:ext>
            </a:extLst>
          </p:cNvPr>
          <p:cNvSpPr txBox="1"/>
          <p:nvPr/>
        </p:nvSpPr>
        <p:spPr>
          <a:xfrm>
            <a:off x="286214" y="2867016"/>
            <a:ext cx="4901903" cy="1015663"/>
          </a:xfrm>
          <a:prstGeom prst="rect">
            <a:avLst/>
          </a:prstGeom>
          <a:noFill/>
        </p:spPr>
        <p:txBody>
          <a:bodyPr wrap="square" rtlCol="0">
            <a:spAutoFit/>
          </a:bodyPr>
          <a:lstStyle/>
          <a:p>
            <a:r>
              <a:rPr lang="en-GB" sz="2000" dirty="0"/>
              <a:t>What are our goals of women’s (economic) empowerment? How should we conceptualize economic activities? </a:t>
            </a:r>
          </a:p>
        </p:txBody>
      </p:sp>
      <p:sp>
        <p:nvSpPr>
          <p:cNvPr id="28" name="TextBox 27">
            <a:extLst>
              <a:ext uri="{FF2B5EF4-FFF2-40B4-BE49-F238E27FC236}">
                <a16:creationId xmlns:a16="http://schemas.microsoft.com/office/drawing/2014/main" id="{B6AB1B41-2308-CB4D-90EF-A82CAACC11C3}"/>
              </a:ext>
            </a:extLst>
          </p:cNvPr>
          <p:cNvSpPr txBox="1"/>
          <p:nvPr/>
        </p:nvSpPr>
        <p:spPr>
          <a:xfrm>
            <a:off x="263063" y="1225384"/>
            <a:ext cx="1548052" cy="369332"/>
          </a:xfrm>
          <a:prstGeom prst="rect">
            <a:avLst/>
          </a:prstGeom>
          <a:noFill/>
        </p:spPr>
        <p:txBody>
          <a:bodyPr wrap="none" rtlCol="0">
            <a:spAutoFit/>
          </a:bodyPr>
          <a:lstStyle/>
          <a:p>
            <a:r>
              <a:rPr lang="en-GB" b="1" dirty="0"/>
              <a:t>Key messages </a:t>
            </a:r>
          </a:p>
        </p:txBody>
      </p:sp>
      <p:sp>
        <p:nvSpPr>
          <p:cNvPr id="29" name="TextBox 28">
            <a:extLst>
              <a:ext uri="{FF2B5EF4-FFF2-40B4-BE49-F238E27FC236}">
                <a16:creationId xmlns:a16="http://schemas.microsoft.com/office/drawing/2014/main" id="{CB7F964A-4572-A147-9AD9-31BF0E1AB438}"/>
              </a:ext>
            </a:extLst>
          </p:cNvPr>
          <p:cNvSpPr txBox="1"/>
          <p:nvPr/>
        </p:nvSpPr>
        <p:spPr>
          <a:xfrm>
            <a:off x="223501" y="4452865"/>
            <a:ext cx="2320507" cy="369332"/>
          </a:xfrm>
          <a:prstGeom prst="rect">
            <a:avLst/>
          </a:prstGeom>
          <a:noFill/>
        </p:spPr>
        <p:txBody>
          <a:bodyPr wrap="none" rtlCol="0">
            <a:spAutoFit/>
          </a:bodyPr>
          <a:lstStyle/>
          <a:p>
            <a:r>
              <a:rPr lang="en-GB" b="1" dirty="0">
                <a:solidFill>
                  <a:schemeClr val="accent1">
                    <a:lumMod val="50000"/>
                  </a:schemeClr>
                </a:solidFill>
              </a:rPr>
              <a:t>The relevant literature</a:t>
            </a:r>
          </a:p>
        </p:txBody>
      </p:sp>
      <p:sp>
        <p:nvSpPr>
          <p:cNvPr id="32" name="TextBox 31">
            <a:extLst>
              <a:ext uri="{FF2B5EF4-FFF2-40B4-BE49-F238E27FC236}">
                <a16:creationId xmlns:a16="http://schemas.microsoft.com/office/drawing/2014/main" id="{5235D4B8-E888-4049-8AC6-79DC4145CC23}"/>
              </a:ext>
            </a:extLst>
          </p:cNvPr>
          <p:cNvSpPr txBox="1"/>
          <p:nvPr/>
        </p:nvSpPr>
        <p:spPr>
          <a:xfrm>
            <a:off x="263063" y="134689"/>
            <a:ext cx="9850108" cy="769441"/>
          </a:xfrm>
          <a:prstGeom prst="rect">
            <a:avLst/>
          </a:prstGeom>
          <a:solidFill>
            <a:schemeClr val="accent5">
              <a:lumMod val="20000"/>
              <a:lumOff val="80000"/>
            </a:schemeClr>
          </a:solidFill>
        </p:spPr>
        <p:txBody>
          <a:bodyPr wrap="square" rtlCol="0">
            <a:spAutoFit/>
          </a:bodyPr>
          <a:lstStyle/>
          <a:p>
            <a:r>
              <a:rPr lang="en-GB" sz="2200" dirty="0"/>
              <a:t>Finding 1: Women’s economic activities are essentially embedded in the family 					(labour, connections and their husbands’ and in-law’s support)</a:t>
            </a:r>
          </a:p>
        </p:txBody>
      </p:sp>
      <p:sp>
        <p:nvSpPr>
          <p:cNvPr id="3" name="TextBox 2">
            <a:extLst>
              <a:ext uri="{FF2B5EF4-FFF2-40B4-BE49-F238E27FC236}">
                <a16:creationId xmlns:a16="http://schemas.microsoft.com/office/drawing/2014/main" id="{F5123B62-DCC6-E74B-96AA-96D3B0A1EC34}"/>
              </a:ext>
            </a:extLst>
          </p:cNvPr>
          <p:cNvSpPr txBox="1"/>
          <p:nvPr/>
        </p:nvSpPr>
        <p:spPr>
          <a:xfrm>
            <a:off x="11484487" y="134689"/>
            <a:ext cx="625492" cy="369332"/>
          </a:xfrm>
          <a:prstGeom prst="rect">
            <a:avLst/>
          </a:prstGeom>
          <a:noFill/>
        </p:spPr>
        <p:txBody>
          <a:bodyPr wrap="none" rtlCol="0">
            <a:spAutoFit/>
          </a:bodyPr>
          <a:lstStyle/>
          <a:p>
            <a:r>
              <a:rPr lang="en-GB" dirty="0"/>
              <a:t>8/14</a:t>
            </a:r>
          </a:p>
        </p:txBody>
      </p:sp>
    </p:spTree>
    <p:extLst>
      <p:ext uri="{BB962C8B-B14F-4D97-AF65-F5344CB8AC3E}">
        <p14:creationId xmlns:p14="http://schemas.microsoft.com/office/powerpoint/2010/main" val="349324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2BB6891-CDBA-2048-9893-963E57B5B809}"/>
              </a:ext>
            </a:extLst>
          </p:cNvPr>
          <p:cNvSpPr txBox="1"/>
          <p:nvPr/>
        </p:nvSpPr>
        <p:spPr>
          <a:xfrm>
            <a:off x="293848" y="245539"/>
            <a:ext cx="9800411" cy="430887"/>
          </a:xfrm>
          <a:prstGeom prst="rect">
            <a:avLst/>
          </a:prstGeom>
          <a:solidFill>
            <a:schemeClr val="accent4">
              <a:lumMod val="20000"/>
              <a:lumOff val="80000"/>
            </a:schemeClr>
          </a:solidFill>
        </p:spPr>
        <p:txBody>
          <a:bodyPr wrap="square" rtlCol="0">
            <a:spAutoFit/>
          </a:bodyPr>
          <a:lstStyle/>
          <a:p>
            <a:r>
              <a:rPr lang="en-GB" sz="2200" dirty="0"/>
              <a:t>Finding 2: Informal agribusiness has its own safety nets based on reciprocal support  </a:t>
            </a:r>
          </a:p>
        </p:txBody>
      </p:sp>
      <p:pic>
        <p:nvPicPr>
          <p:cNvPr id="6" name="Picture 5" descr="A group of people outside a house&#10;&#10;Description automatically generated with medium confidence">
            <a:extLst>
              <a:ext uri="{FF2B5EF4-FFF2-40B4-BE49-F238E27FC236}">
                <a16:creationId xmlns:a16="http://schemas.microsoft.com/office/drawing/2014/main" id="{A81156C2-3D6E-8744-BCB9-73BC7AFC15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0" y="2785189"/>
            <a:ext cx="5740908" cy="3827272"/>
          </a:xfrm>
          <a:prstGeom prst="rect">
            <a:avLst/>
          </a:prstGeom>
        </p:spPr>
      </p:pic>
      <p:sp>
        <p:nvSpPr>
          <p:cNvPr id="8" name="TextBox 7">
            <a:extLst>
              <a:ext uri="{FF2B5EF4-FFF2-40B4-BE49-F238E27FC236}">
                <a16:creationId xmlns:a16="http://schemas.microsoft.com/office/drawing/2014/main" id="{71B0FF2F-192F-5447-BB13-20E8ED53946F}"/>
              </a:ext>
            </a:extLst>
          </p:cNvPr>
          <p:cNvSpPr txBox="1"/>
          <p:nvPr/>
        </p:nvSpPr>
        <p:spPr>
          <a:xfrm>
            <a:off x="10866883" y="6397017"/>
            <a:ext cx="906017" cy="215444"/>
          </a:xfrm>
          <a:prstGeom prst="rect">
            <a:avLst/>
          </a:prstGeom>
          <a:noFill/>
        </p:spPr>
        <p:txBody>
          <a:bodyPr wrap="none" rtlCol="0">
            <a:spAutoFit/>
          </a:bodyPr>
          <a:lstStyle/>
          <a:p>
            <a:r>
              <a:rPr lang="en-GB" sz="800" dirty="0">
                <a:solidFill>
                  <a:schemeClr val="bg1"/>
                </a:solidFill>
              </a:rPr>
              <a:t>© Kyaw Soe Hein</a:t>
            </a:r>
          </a:p>
        </p:txBody>
      </p:sp>
      <p:sp>
        <p:nvSpPr>
          <p:cNvPr id="7" name="TextBox 6">
            <a:extLst>
              <a:ext uri="{FF2B5EF4-FFF2-40B4-BE49-F238E27FC236}">
                <a16:creationId xmlns:a16="http://schemas.microsoft.com/office/drawing/2014/main" id="{ABE003E3-27B3-B74A-B88C-7FE879A5760B}"/>
              </a:ext>
            </a:extLst>
          </p:cNvPr>
          <p:cNvSpPr txBox="1"/>
          <p:nvPr/>
        </p:nvSpPr>
        <p:spPr>
          <a:xfrm>
            <a:off x="659218" y="2908975"/>
            <a:ext cx="2457083" cy="430887"/>
          </a:xfrm>
          <a:prstGeom prst="rect">
            <a:avLst/>
          </a:prstGeom>
          <a:ln/>
        </p:spPr>
        <p:style>
          <a:lnRef idx="2">
            <a:schemeClr val="dk1"/>
          </a:lnRef>
          <a:fillRef idx="1">
            <a:schemeClr val="lt1"/>
          </a:fillRef>
          <a:effectRef idx="0">
            <a:schemeClr val="dk1"/>
          </a:effectRef>
          <a:fontRef idx="minor">
            <a:schemeClr val="dk1"/>
          </a:fontRef>
        </p:style>
        <p:txBody>
          <a:bodyPr wrap="none" rtlCol="0">
            <a:spAutoFit/>
          </a:bodyPr>
          <a:lstStyle/>
          <a:p>
            <a:r>
              <a:rPr lang="en-GB" sz="2200" dirty="0"/>
              <a:t>Women fish dealers</a:t>
            </a:r>
          </a:p>
        </p:txBody>
      </p:sp>
      <p:sp>
        <p:nvSpPr>
          <p:cNvPr id="10" name="TextBox 9">
            <a:extLst>
              <a:ext uri="{FF2B5EF4-FFF2-40B4-BE49-F238E27FC236}">
                <a16:creationId xmlns:a16="http://schemas.microsoft.com/office/drawing/2014/main" id="{28FB329B-F30E-9E47-BFD8-05EAF7191B9A}"/>
              </a:ext>
            </a:extLst>
          </p:cNvPr>
          <p:cNvSpPr txBox="1"/>
          <p:nvPr/>
        </p:nvSpPr>
        <p:spPr>
          <a:xfrm>
            <a:off x="872109" y="1262210"/>
            <a:ext cx="1720343" cy="430887"/>
          </a:xfrm>
          <a:prstGeom prst="rect">
            <a:avLst/>
          </a:prstGeom>
          <a:ln/>
        </p:spPr>
        <p:style>
          <a:lnRef idx="2">
            <a:schemeClr val="dk1"/>
          </a:lnRef>
          <a:fillRef idx="1">
            <a:schemeClr val="lt1"/>
          </a:fillRef>
          <a:effectRef idx="0">
            <a:schemeClr val="dk1"/>
          </a:effectRef>
          <a:fontRef idx="minor">
            <a:schemeClr val="dk1"/>
          </a:fontRef>
        </p:style>
        <p:txBody>
          <a:bodyPr wrap="none" rtlCol="0">
            <a:spAutoFit/>
          </a:bodyPr>
          <a:lstStyle/>
          <a:p>
            <a:r>
              <a:rPr lang="en-GB" sz="2200" dirty="0"/>
              <a:t>Whole sellers</a:t>
            </a:r>
          </a:p>
        </p:txBody>
      </p:sp>
      <p:sp>
        <p:nvSpPr>
          <p:cNvPr id="11" name="TextBox 10">
            <a:extLst>
              <a:ext uri="{FF2B5EF4-FFF2-40B4-BE49-F238E27FC236}">
                <a16:creationId xmlns:a16="http://schemas.microsoft.com/office/drawing/2014/main" id="{4221AD65-FDE5-4E4D-B035-AA13AD913AE6}"/>
              </a:ext>
            </a:extLst>
          </p:cNvPr>
          <p:cNvSpPr txBox="1"/>
          <p:nvPr/>
        </p:nvSpPr>
        <p:spPr>
          <a:xfrm>
            <a:off x="1096518" y="5595790"/>
            <a:ext cx="1582484" cy="430887"/>
          </a:xfrm>
          <a:prstGeom prst="rect">
            <a:avLst/>
          </a:prstGeom>
          <a:ln/>
        </p:spPr>
        <p:style>
          <a:lnRef idx="2">
            <a:schemeClr val="dk1"/>
          </a:lnRef>
          <a:fillRef idx="1">
            <a:schemeClr val="lt1"/>
          </a:fillRef>
          <a:effectRef idx="0">
            <a:schemeClr val="dk1"/>
          </a:effectRef>
          <a:fontRef idx="minor">
            <a:schemeClr val="dk1"/>
          </a:fontRef>
        </p:style>
        <p:txBody>
          <a:bodyPr wrap="none" rtlCol="0">
            <a:spAutoFit/>
          </a:bodyPr>
          <a:lstStyle/>
          <a:p>
            <a:r>
              <a:rPr lang="en-GB" sz="2200" dirty="0"/>
              <a:t>Male fishers</a:t>
            </a:r>
          </a:p>
        </p:txBody>
      </p:sp>
      <p:sp>
        <p:nvSpPr>
          <p:cNvPr id="9" name="Oval 8">
            <a:extLst>
              <a:ext uri="{FF2B5EF4-FFF2-40B4-BE49-F238E27FC236}">
                <a16:creationId xmlns:a16="http://schemas.microsoft.com/office/drawing/2014/main" id="{8B9F5024-5C5A-1A48-9824-246F67311357}"/>
              </a:ext>
            </a:extLst>
          </p:cNvPr>
          <p:cNvSpPr/>
          <p:nvPr/>
        </p:nvSpPr>
        <p:spPr>
          <a:xfrm>
            <a:off x="503738" y="3972206"/>
            <a:ext cx="2457083" cy="129717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Husband</a:t>
            </a:r>
          </a:p>
          <a:p>
            <a:pPr algn="ctr"/>
            <a:r>
              <a:rPr lang="en-GB" dirty="0">
                <a:solidFill>
                  <a:schemeClr val="tx1"/>
                </a:solidFill>
              </a:rPr>
              <a:t>Sons </a:t>
            </a:r>
          </a:p>
          <a:p>
            <a:pPr algn="ctr"/>
            <a:r>
              <a:rPr lang="en-GB" dirty="0">
                <a:solidFill>
                  <a:schemeClr val="tx1"/>
                </a:solidFill>
              </a:rPr>
              <a:t>Male relatives</a:t>
            </a:r>
          </a:p>
        </p:txBody>
      </p:sp>
      <p:sp>
        <p:nvSpPr>
          <p:cNvPr id="14" name="Oval 13">
            <a:extLst>
              <a:ext uri="{FF2B5EF4-FFF2-40B4-BE49-F238E27FC236}">
                <a16:creationId xmlns:a16="http://schemas.microsoft.com/office/drawing/2014/main" id="{29870769-0CFA-114F-BAFF-4BEB622BF45F}"/>
              </a:ext>
            </a:extLst>
          </p:cNvPr>
          <p:cNvSpPr/>
          <p:nvPr/>
        </p:nvSpPr>
        <p:spPr>
          <a:xfrm>
            <a:off x="3694208" y="1611803"/>
            <a:ext cx="2457083" cy="1297172"/>
          </a:xfrm>
          <a:prstGeom prst="ellipse">
            <a:avLst/>
          </a:prstGeom>
          <a:solidFill>
            <a:schemeClr val="accent4">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a:solidFill>
                  <a:schemeClr val="tx1"/>
                </a:solidFill>
              </a:rPr>
              <a:t>Father</a:t>
            </a:r>
          </a:p>
          <a:p>
            <a:pPr algn="ctr"/>
            <a:r>
              <a:rPr lang="en-GB" dirty="0">
                <a:solidFill>
                  <a:schemeClr val="tx1"/>
                </a:solidFill>
              </a:rPr>
              <a:t>Daughters </a:t>
            </a:r>
          </a:p>
          <a:p>
            <a:pPr algn="ctr"/>
            <a:r>
              <a:rPr lang="en-GB" dirty="0">
                <a:solidFill>
                  <a:schemeClr val="tx1"/>
                </a:solidFill>
              </a:rPr>
              <a:t>Sons </a:t>
            </a:r>
          </a:p>
          <a:p>
            <a:pPr algn="ctr"/>
            <a:r>
              <a:rPr lang="en-GB" dirty="0">
                <a:solidFill>
                  <a:schemeClr val="tx1"/>
                </a:solidFill>
              </a:rPr>
              <a:t>Sons-in-law</a:t>
            </a:r>
          </a:p>
        </p:txBody>
      </p:sp>
      <p:cxnSp>
        <p:nvCxnSpPr>
          <p:cNvPr id="15" name="Straight Arrow Connector 14">
            <a:extLst>
              <a:ext uri="{FF2B5EF4-FFF2-40B4-BE49-F238E27FC236}">
                <a16:creationId xmlns:a16="http://schemas.microsoft.com/office/drawing/2014/main" id="{43046D91-D416-7D46-AD3E-41E2C5B99C3D}"/>
              </a:ext>
            </a:extLst>
          </p:cNvPr>
          <p:cNvCxnSpPr/>
          <p:nvPr/>
        </p:nvCxnSpPr>
        <p:spPr>
          <a:xfrm>
            <a:off x="1318437" y="1693097"/>
            <a:ext cx="0" cy="1137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E79ACED-5731-3B43-8599-BD9FC66E43B0}"/>
              </a:ext>
            </a:extLst>
          </p:cNvPr>
          <p:cNvCxnSpPr>
            <a:cxnSpLocks/>
          </p:cNvCxnSpPr>
          <p:nvPr/>
        </p:nvCxnSpPr>
        <p:spPr>
          <a:xfrm>
            <a:off x="1275907" y="3429000"/>
            <a:ext cx="0" cy="2166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C5823ED-3BC3-444B-BD74-FE428DF4A780}"/>
              </a:ext>
            </a:extLst>
          </p:cNvPr>
          <p:cNvCxnSpPr>
            <a:cxnSpLocks/>
          </p:cNvCxnSpPr>
          <p:nvPr/>
        </p:nvCxnSpPr>
        <p:spPr>
          <a:xfrm flipV="1">
            <a:off x="2081397" y="1715752"/>
            <a:ext cx="0" cy="1092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62F3372-8674-8345-90BF-8D45E77179EA}"/>
              </a:ext>
            </a:extLst>
          </p:cNvPr>
          <p:cNvCxnSpPr>
            <a:cxnSpLocks/>
          </p:cNvCxnSpPr>
          <p:nvPr/>
        </p:nvCxnSpPr>
        <p:spPr>
          <a:xfrm flipV="1">
            <a:off x="2230253" y="3452013"/>
            <a:ext cx="0" cy="21437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098" name="Picture 2" descr="22,847 Money Bag Illustrations &amp; Clip Art - iStock">
            <a:extLst>
              <a:ext uri="{FF2B5EF4-FFF2-40B4-BE49-F238E27FC236}">
                <a16:creationId xmlns:a16="http://schemas.microsoft.com/office/drawing/2014/main" id="{191B1511-6936-5B40-9D64-BD376A591C9D}"/>
              </a:ext>
            </a:extLst>
          </p:cNvPr>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79236" y="1672387"/>
            <a:ext cx="1257298" cy="125729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22,847 Money Bag Illustrations &amp; Clip Art - iStock">
            <a:extLst>
              <a:ext uri="{FF2B5EF4-FFF2-40B4-BE49-F238E27FC236}">
                <a16:creationId xmlns:a16="http://schemas.microsoft.com/office/drawing/2014/main" id="{C0EFA262-1149-7745-944A-B19C2B0FA04C}"/>
              </a:ext>
            </a:extLst>
          </p:cNvPr>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8018" y="3844551"/>
            <a:ext cx="1257298" cy="12572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almon Fish Vector Flat Illustration向量圖形及更多鲑魚圖片- iStock">
            <a:extLst>
              <a:ext uri="{FF2B5EF4-FFF2-40B4-BE49-F238E27FC236}">
                <a16:creationId xmlns:a16="http://schemas.microsoft.com/office/drawing/2014/main" id="{0CB36304-BEAA-BC4E-ABF7-167861DFEECC}"/>
              </a:ext>
            </a:extLst>
          </p:cNvPr>
          <p:cNvPicPr>
            <a:picLocks noChangeAspect="1" noChangeArrowheads="1"/>
          </p:cNvPicPr>
          <p:nvPr/>
        </p:nvPicPr>
        <p:blipFill rotWithShape="1">
          <a:blip r:embed="rId5" cstate="screen">
            <a:clrChange>
              <a:clrFrom>
                <a:srgbClr val="FDFDFD"/>
              </a:clrFrom>
              <a:clrTo>
                <a:srgbClr val="FDFDFD">
                  <a:alpha val="0"/>
                </a:srgbClr>
              </a:clrTo>
            </a:clrChange>
            <a:extLst>
              <a:ext uri="{28A0092B-C50C-407E-A947-70E740481C1C}">
                <a14:useLocalDpi xmlns:a14="http://schemas.microsoft.com/office/drawing/2010/main"/>
              </a:ext>
            </a:extLst>
          </a:blip>
          <a:srcRect/>
          <a:stretch/>
        </p:blipFill>
        <p:spPr bwMode="auto">
          <a:xfrm>
            <a:off x="1785585" y="2096588"/>
            <a:ext cx="1580299" cy="55164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Salmon Fish Vector Flat Illustration向量圖形及更多鲑魚圖片- iStock">
            <a:extLst>
              <a:ext uri="{FF2B5EF4-FFF2-40B4-BE49-F238E27FC236}">
                <a16:creationId xmlns:a16="http://schemas.microsoft.com/office/drawing/2014/main" id="{494C0CE2-B5BE-984E-9672-D67620324385}"/>
              </a:ext>
            </a:extLst>
          </p:cNvPr>
          <p:cNvPicPr>
            <a:picLocks noChangeAspect="1" noChangeArrowheads="1"/>
          </p:cNvPicPr>
          <p:nvPr/>
        </p:nvPicPr>
        <p:blipFill rotWithShape="1">
          <a:blip r:embed="rId5" cstate="screen">
            <a:clrChange>
              <a:clrFrom>
                <a:srgbClr val="FDFDFD"/>
              </a:clrFrom>
              <a:clrTo>
                <a:srgbClr val="FDFDFD">
                  <a:alpha val="0"/>
                </a:srgbClr>
              </a:clrTo>
            </a:clrChange>
            <a:extLst>
              <a:ext uri="{28A0092B-C50C-407E-A947-70E740481C1C}">
                <a14:useLocalDpi xmlns:a14="http://schemas.microsoft.com/office/drawing/2010/main"/>
              </a:ext>
            </a:extLst>
          </a:blip>
          <a:srcRect/>
          <a:stretch/>
        </p:blipFill>
        <p:spPr bwMode="auto">
          <a:xfrm>
            <a:off x="1988248" y="4279919"/>
            <a:ext cx="1580299" cy="55164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22,847 Money Bag Illustrations &amp; Clip Art - iStock">
            <a:extLst>
              <a:ext uri="{FF2B5EF4-FFF2-40B4-BE49-F238E27FC236}">
                <a16:creationId xmlns:a16="http://schemas.microsoft.com/office/drawing/2014/main" id="{0DD98EB3-DBB2-3F45-8A97-5F6D81787B8A}"/>
              </a:ext>
            </a:extLst>
          </p:cNvPr>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36541" y="2765189"/>
            <a:ext cx="1257298" cy="1257298"/>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Straight Arrow Connector 28">
            <a:extLst>
              <a:ext uri="{FF2B5EF4-FFF2-40B4-BE49-F238E27FC236}">
                <a16:creationId xmlns:a16="http://schemas.microsoft.com/office/drawing/2014/main" id="{65E34C91-C077-0749-9262-1BE499AC0513}"/>
              </a:ext>
            </a:extLst>
          </p:cNvPr>
          <p:cNvCxnSpPr>
            <a:cxnSpLocks/>
          </p:cNvCxnSpPr>
          <p:nvPr/>
        </p:nvCxnSpPr>
        <p:spPr>
          <a:xfrm flipH="1">
            <a:off x="3201440" y="2830500"/>
            <a:ext cx="783755" cy="335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B905817-9A9C-684E-B949-9B483B39A9BE}"/>
              </a:ext>
            </a:extLst>
          </p:cNvPr>
          <p:cNvSpPr txBox="1"/>
          <p:nvPr/>
        </p:nvSpPr>
        <p:spPr>
          <a:xfrm>
            <a:off x="6012180" y="1111504"/>
            <a:ext cx="6179820" cy="1015663"/>
          </a:xfrm>
          <a:prstGeom prst="rect">
            <a:avLst/>
          </a:prstGeom>
          <a:noFill/>
        </p:spPr>
        <p:txBody>
          <a:bodyPr wrap="square">
            <a:spAutoFit/>
          </a:bodyPr>
          <a:lstStyle/>
          <a:p>
            <a:r>
              <a:rPr lang="en-GB" sz="2000" dirty="0">
                <a:latin typeface="Calibri" panose="020F0502020204030204" pitchFamily="34" charset="0"/>
                <a:ea typeface="Times New Roman" panose="02020603050405020304" pitchFamily="18" charset="0"/>
              </a:rPr>
              <a:t>Daw Tin Tin</a:t>
            </a:r>
            <a:r>
              <a:rPr lang="en-GB" sz="2000" dirty="0"/>
              <a:t>  Fish dealer</a:t>
            </a:r>
            <a:endParaRPr lang="en-GB" sz="2000" dirty="0">
              <a:effectLst/>
              <a:latin typeface="Calibri" panose="020F0502020204030204" pitchFamily="34" charset="0"/>
              <a:ea typeface="Times New Roman" panose="02020603050405020304" pitchFamily="18" charset="0"/>
            </a:endParaRPr>
          </a:p>
          <a:p>
            <a:r>
              <a:rPr lang="en-GB" sz="2000" dirty="0">
                <a:effectLst/>
                <a:latin typeface="Calibri" panose="020F0502020204030204" pitchFamily="34" charset="0"/>
                <a:ea typeface="Times New Roman" panose="02020603050405020304" pitchFamily="18" charset="0"/>
              </a:rPr>
              <a:t>[although I cannot sell fish due to COVID] I still provide credit to fishers, as I consider them part of my family. </a:t>
            </a:r>
          </a:p>
        </p:txBody>
      </p:sp>
      <p:pic>
        <p:nvPicPr>
          <p:cNvPr id="1032" name="Picture 8" descr="Lake Boat png images | PNGWing">
            <a:extLst>
              <a:ext uri="{FF2B5EF4-FFF2-40B4-BE49-F238E27FC236}">
                <a16:creationId xmlns:a16="http://schemas.microsoft.com/office/drawing/2014/main" id="{BE485F62-7D53-F445-844C-1CBBD4CBF002}"/>
              </a:ext>
            </a:extLst>
          </p:cNvPr>
          <p:cNvPicPr>
            <a:picLocks noChangeAspect="1" noChangeArrowheads="1"/>
          </p:cNvPicPr>
          <p:nvPr/>
        </p:nvPicPr>
        <p:blipFill>
          <a:blip r:embed="rId6">
            <a:clrChange>
              <a:clrFrom>
                <a:srgbClr val="EEEEEE"/>
              </a:clrFrom>
              <a:clrTo>
                <a:srgbClr val="EEEEEE">
                  <a:alpha val="0"/>
                </a:srgbClr>
              </a:clrTo>
            </a:clrChange>
            <a:extLst>
              <a:ext uri="{28A0092B-C50C-407E-A947-70E740481C1C}">
                <a14:useLocalDpi xmlns:a14="http://schemas.microsoft.com/office/drawing/2010/main" val="0"/>
              </a:ext>
            </a:extLst>
          </a:blip>
          <a:srcRect/>
          <a:stretch>
            <a:fillRect/>
          </a:stretch>
        </p:blipFill>
        <p:spPr bwMode="auto">
          <a:xfrm>
            <a:off x="122323" y="5005746"/>
            <a:ext cx="1032582" cy="56015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5,120 Fishing Net Illustrations &amp; Clip Art - iStock">
            <a:extLst>
              <a:ext uri="{FF2B5EF4-FFF2-40B4-BE49-F238E27FC236}">
                <a16:creationId xmlns:a16="http://schemas.microsoft.com/office/drawing/2014/main" id="{3E5227BE-F424-2647-91A3-9DDA31924485}"/>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83775">
            <a:off x="-156225" y="4159962"/>
            <a:ext cx="1077726" cy="107772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Moonfish Paste Print A4 Fish Paste Jar Vintage Packaging | Etsy UK">
            <a:extLst>
              <a:ext uri="{FF2B5EF4-FFF2-40B4-BE49-F238E27FC236}">
                <a16:creationId xmlns:a16="http://schemas.microsoft.com/office/drawing/2014/main" id="{D879B8D5-4DC3-FC40-AABA-2BF1230284B6}"/>
              </a:ext>
            </a:extLst>
          </p:cNvPr>
          <p:cNvPicPr>
            <a:picLocks noChangeAspect="1" noChangeArrowheads="1"/>
          </p:cNvPicPr>
          <p:nvPr/>
        </p:nvPicPr>
        <p:blipFill>
          <a:blip r:embed="rId8">
            <a:clrChange>
              <a:clrFrom>
                <a:srgbClr val="F0F2FE"/>
              </a:clrFrom>
              <a:clrTo>
                <a:srgbClr val="F0F2FE">
                  <a:alpha val="0"/>
                </a:srgbClr>
              </a:clrTo>
            </a:clrChange>
            <a:extLst>
              <a:ext uri="{28A0092B-C50C-407E-A947-70E740481C1C}">
                <a14:useLocalDpi xmlns:a14="http://schemas.microsoft.com/office/drawing/2010/main" val="0"/>
              </a:ext>
            </a:extLst>
          </a:blip>
          <a:srcRect/>
          <a:stretch>
            <a:fillRect/>
          </a:stretch>
        </p:blipFill>
        <p:spPr bwMode="auto">
          <a:xfrm>
            <a:off x="3089988" y="2054716"/>
            <a:ext cx="675202" cy="68664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850A6B9-B940-6D48-B4D5-C1E3B9C4B691}"/>
              </a:ext>
            </a:extLst>
          </p:cNvPr>
          <p:cNvSpPr txBox="1"/>
          <p:nvPr/>
        </p:nvSpPr>
        <p:spPr>
          <a:xfrm>
            <a:off x="2850024" y="2626769"/>
            <a:ext cx="1117357" cy="369332"/>
          </a:xfrm>
          <a:prstGeom prst="rect">
            <a:avLst/>
          </a:prstGeom>
          <a:noFill/>
        </p:spPr>
        <p:txBody>
          <a:bodyPr wrap="none" rtlCol="0">
            <a:spAutoFit/>
          </a:bodyPr>
          <a:lstStyle/>
          <a:p>
            <a:r>
              <a:rPr lang="en-GB" dirty="0"/>
              <a:t>Fish paste</a:t>
            </a:r>
          </a:p>
        </p:txBody>
      </p:sp>
      <p:sp>
        <p:nvSpPr>
          <p:cNvPr id="12" name="TextBox 11">
            <a:extLst>
              <a:ext uri="{FF2B5EF4-FFF2-40B4-BE49-F238E27FC236}">
                <a16:creationId xmlns:a16="http://schemas.microsoft.com/office/drawing/2014/main" id="{CC35C30A-ECC7-7D42-9174-A790ED3C4734}"/>
              </a:ext>
            </a:extLst>
          </p:cNvPr>
          <p:cNvSpPr txBox="1"/>
          <p:nvPr/>
        </p:nvSpPr>
        <p:spPr>
          <a:xfrm>
            <a:off x="11460154" y="91650"/>
            <a:ext cx="625492" cy="369332"/>
          </a:xfrm>
          <a:prstGeom prst="rect">
            <a:avLst/>
          </a:prstGeom>
          <a:noFill/>
        </p:spPr>
        <p:txBody>
          <a:bodyPr wrap="none" rtlCol="0">
            <a:spAutoFit/>
          </a:bodyPr>
          <a:lstStyle/>
          <a:p>
            <a:r>
              <a:rPr lang="en-GB" dirty="0"/>
              <a:t>9/14</a:t>
            </a:r>
          </a:p>
        </p:txBody>
      </p:sp>
    </p:spTree>
    <p:extLst>
      <p:ext uri="{BB962C8B-B14F-4D97-AF65-F5344CB8AC3E}">
        <p14:creationId xmlns:p14="http://schemas.microsoft.com/office/powerpoint/2010/main" val="405934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22" grpId="0"/>
      <p:bldP spid="5"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3DA21DC68AE0A4E83C2C23D58EDDDC5" ma:contentTypeVersion="8" ma:contentTypeDescription="Create a new document." ma:contentTypeScope="" ma:versionID="bbe496d290c826fd50e800e2b95aa9d5">
  <xsd:schema xmlns:xsd="http://www.w3.org/2001/XMLSchema" xmlns:xs="http://www.w3.org/2001/XMLSchema" xmlns:p="http://schemas.microsoft.com/office/2006/metadata/properties" xmlns:ns2="bd73e637-dc17-429b-8d49-abaac141a2af" targetNamespace="http://schemas.microsoft.com/office/2006/metadata/properties" ma:root="true" ma:fieldsID="c613df849fc81293924c3bb05edb0e62" ns2:_="">
    <xsd:import namespace="bd73e637-dc17-429b-8d49-abaac141a2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73e637-dc17-429b-8d49-abaac141a2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E8A483-B879-47AD-A347-40F934664C99}">
  <ds:schemaRefs>
    <ds:schemaRef ds:uri="http://schemas.microsoft.com/sharepoint/v3/contenttype/forms"/>
  </ds:schemaRefs>
</ds:datastoreItem>
</file>

<file path=customXml/itemProps2.xml><?xml version="1.0" encoding="utf-8"?>
<ds:datastoreItem xmlns:ds="http://schemas.openxmlformats.org/officeDocument/2006/customXml" ds:itemID="{7B9BDDE2-7DE7-4D5D-BC0D-0E4C6306B5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73e637-dc17-429b-8d49-abaac141a2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6556375-1014-4689-889A-F6A36ECB0B8E}">
  <ds:schemaRefs>
    <ds:schemaRef ds:uri="http://schemas.microsoft.com/office/2006/metadata/properties"/>
    <ds:schemaRef ds:uri="http://schemas.microsoft.com/office/2006/documentManagement/types"/>
    <ds:schemaRef ds:uri="http://purl.org/dc/elements/1.1/"/>
    <ds:schemaRef ds:uri="bd73e637-dc17-429b-8d49-abaac141a2af"/>
    <ds:schemaRef ds:uri="http://purl.org/dc/dcmitype/"/>
    <ds:schemaRef ds:uri="http://www.w3.org/XML/1998/namespace"/>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16529</TotalTime>
  <Words>3388</Words>
  <Application>Microsoft Office PowerPoint</Application>
  <PresentationFormat>Panorámica</PresentationFormat>
  <Paragraphs>248</Paragraphs>
  <Slides>17</Slides>
  <Notes>14</Notes>
  <HiddenSlides>3</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Calibri</vt:lpstr>
      <vt:lpstr>Calibri Light</vt:lpstr>
      <vt:lpstr>Office Theme</vt:lpstr>
      <vt:lpstr>COVID-19, a crisis of capitalism and gender:  Insights from women agri-entrepreneurs’ experience in Myanmar and Vietnam </vt:lpstr>
      <vt:lpstr>Presentación de PowerPoint</vt:lpstr>
      <vt:lpstr>Presentación de PowerPoint</vt:lpstr>
      <vt:lpstr>Research contexts and the impacts of COVID   </vt:lpstr>
      <vt:lpstr>Research contexts and the impacts of COVID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Acknowledgement     </vt:lpstr>
      <vt:lpstr>References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Pandemic and women agribusiness  Method planning meeting Vietnam/Myanmar</dc:title>
  <dc:creator>Kawarazuka, Nozomi (CIP-Vietnam)</dc:creator>
  <cp:lastModifiedBy>Portilla, Mishell (Consultant)</cp:lastModifiedBy>
  <cp:revision>733</cp:revision>
  <cp:lastPrinted>2022-02-15T08:27:38Z</cp:lastPrinted>
  <dcterms:created xsi:type="dcterms:W3CDTF">2021-06-15T06:08:19Z</dcterms:created>
  <dcterms:modified xsi:type="dcterms:W3CDTF">2022-03-03T22:56:28Z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0x010100E3DA21DC68AE0A4E83C2C23D58EDDDC5</vt:lpwstr>
  </property>
</Properties>
</file>