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2"/>
  </p:notesMasterIdLst>
  <p:handoutMasterIdLst>
    <p:handoutMasterId r:id="rId13"/>
  </p:handoutMasterIdLst>
  <p:sldIdLst>
    <p:sldId id="256" r:id="rId6"/>
    <p:sldId id="258" r:id="rId7"/>
    <p:sldId id="269" r:id="rId8"/>
    <p:sldId id="270" r:id="rId9"/>
    <p:sldId id="271" r:id="rId10"/>
    <p:sldId id="257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25" autoAdjust="0"/>
    <p:restoredTop sz="93381" autoAdjust="0"/>
  </p:normalViewPr>
  <p:slideViewPr>
    <p:cSldViewPr>
      <p:cViewPr varScale="1">
        <p:scale>
          <a:sx n="127" d="100"/>
          <a:sy n="127" d="100"/>
        </p:scale>
        <p:origin x="171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10/11/19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10/11/19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13" Type="http://schemas.openxmlformats.org/officeDocument/2006/relationships/image" Target="../media/image7.jpeg"/><Relationship Id="rId3" Type="http://schemas.openxmlformats.org/officeDocument/2006/relationships/image" Target="../media/image12.png"/><Relationship Id="rId7" Type="http://schemas.openxmlformats.org/officeDocument/2006/relationships/image" Target="../media/image10.png"/><Relationship Id="rId12" Type="http://schemas.openxmlformats.org/officeDocument/2006/relationships/image" Target="../media/image6.jpg"/><Relationship Id="rId2" Type="http://schemas.openxmlformats.org/officeDocument/2006/relationships/hyperlink" Target="http://www.sairla.nri.org/news" TargetMode="External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jpeg"/><Relationship Id="rId11" Type="http://schemas.openxmlformats.org/officeDocument/2006/relationships/image" Target="../media/image5.jpg"/><Relationship Id="rId5" Type="http://schemas.openxmlformats.org/officeDocument/2006/relationships/image" Target="../media/image8.jpeg"/><Relationship Id="rId10" Type="http://schemas.openxmlformats.org/officeDocument/2006/relationships/image" Target="../media/image4.jpg"/><Relationship Id="rId4" Type="http://schemas.openxmlformats.org/officeDocument/2006/relationships/image" Target="cid:image001.png@01D16D8C.9C905A10" TargetMode="External"/><Relationship Id="rId9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13" Type="http://schemas.openxmlformats.org/officeDocument/2006/relationships/image" Target="../media/image7.jpeg"/><Relationship Id="rId3" Type="http://schemas.openxmlformats.org/officeDocument/2006/relationships/image" Target="../media/image12.png"/><Relationship Id="rId7" Type="http://schemas.openxmlformats.org/officeDocument/2006/relationships/image" Target="../media/image10.png"/><Relationship Id="rId12" Type="http://schemas.openxmlformats.org/officeDocument/2006/relationships/image" Target="../media/image6.jpg"/><Relationship Id="rId2" Type="http://schemas.openxmlformats.org/officeDocument/2006/relationships/hyperlink" Target="http://www.sairla.nri.org/news" TargetMode="External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jpeg"/><Relationship Id="rId11" Type="http://schemas.openxmlformats.org/officeDocument/2006/relationships/image" Target="../media/image5.jpg"/><Relationship Id="rId5" Type="http://schemas.openxmlformats.org/officeDocument/2006/relationships/image" Target="../media/image8.jpeg"/><Relationship Id="rId10" Type="http://schemas.openxmlformats.org/officeDocument/2006/relationships/image" Target="../media/image4.jpg"/><Relationship Id="rId4" Type="http://schemas.openxmlformats.org/officeDocument/2006/relationships/image" Target="cid:image001.png@01D16D8C.9C905A10" TargetMode="External"/><Relationship Id="rId9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 b="1">
                <a:solidFill>
                  <a:srgbClr val="15663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+mn-lt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49495F3-1670-4940-85B6-6B922F1D0A81}"/>
              </a:ext>
            </a:extLst>
          </p:cNvPr>
          <p:cNvGrpSpPr/>
          <p:nvPr userDrawn="1"/>
        </p:nvGrpSpPr>
        <p:grpSpPr>
          <a:xfrm>
            <a:off x="251505" y="5493026"/>
            <a:ext cx="8587695" cy="1156140"/>
            <a:chOff x="1628577" y="5554206"/>
            <a:chExt cx="8587695" cy="115614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8982A77-4543-1048-BE83-7C93AE95CE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5674" y="5685034"/>
              <a:ext cx="1025313" cy="1025312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C0294AF-F8D3-954E-9971-701E501AD4B1}"/>
                </a:ext>
              </a:extLst>
            </p:cNvPr>
            <p:cNvGrpSpPr/>
            <p:nvPr/>
          </p:nvGrpSpPr>
          <p:grpSpPr>
            <a:xfrm>
              <a:off x="1628577" y="5554206"/>
              <a:ext cx="8587695" cy="1154410"/>
              <a:chOff x="832414" y="5110201"/>
              <a:chExt cx="11109623" cy="1493424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2A3FCB54-65BE-6149-819C-5A42996CB3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34419" y="5110201"/>
                <a:ext cx="4307618" cy="1493424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9C0D0F6-76B2-4745-948E-835D9127E5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19685" y="5334435"/>
                <a:ext cx="1042027" cy="1136133"/>
              </a:xfrm>
              <a:prstGeom prst="rect">
                <a:avLst/>
              </a:prstGeom>
            </p:spPr>
          </p:pic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C65254C-CB62-0A46-9814-499359F32025}"/>
                  </a:ext>
                </a:extLst>
              </p:cNvPr>
              <p:cNvSpPr/>
              <p:nvPr/>
            </p:nvSpPr>
            <p:spPr>
              <a:xfrm>
                <a:off x="7042590" y="5717836"/>
                <a:ext cx="5918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</a:t>
                </a:r>
                <a:r>
                  <a: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nd </a:t>
                </a:r>
                <a:endParaRPr lang="en-US" dirty="0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29D6299C-FC42-6945-B433-1C0D79AD374E}"/>
                  </a:ext>
                </a:extLst>
              </p:cNvPr>
              <p:cNvSpPr/>
              <p:nvPr/>
            </p:nvSpPr>
            <p:spPr>
              <a:xfrm>
                <a:off x="4063022" y="5717836"/>
                <a:ext cx="139987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Managed by </a:t>
                </a:r>
                <a:endParaRPr lang="en-US" dirty="0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A927EBA-AC1E-4B43-9149-D455AECBE6F4}"/>
                  </a:ext>
                </a:extLst>
              </p:cNvPr>
              <p:cNvSpPr/>
              <p:nvPr/>
            </p:nvSpPr>
            <p:spPr>
              <a:xfrm>
                <a:off x="832414" y="5717836"/>
                <a:ext cx="122386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Funded by </a:t>
                </a:r>
                <a:endParaRPr lang="en-US" dirty="0"/>
              </a:p>
            </p:txBody>
          </p:sp>
        </p:grp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55BDEEB-0C66-844E-8190-EDF25F3B0459}"/>
              </a:ext>
            </a:extLst>
          </p:cNvPr>
          <p:cNvSpPr txBox="1"/>
          <p:nvPr userDrawn="1"/>
        </p:nvSpPr>
        <p:spPr>
          <a:xfrm>
            <a:off x="0" y="30480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156734"/>
                </a:solidFill>
              </a:rPr>
              <a:t>The Sustainable Agricultural Intensification Research and Learning in Africa </a:t>
            </a:r>
          </a:p>
          <a:p>
            <a:pPr algn="ctr"/>
            <a:r>
              <a:rPr lang="en-US" sz="2000" b="1" i="1" dirty="0">
                <a:solidFill>
                  <a:srgbClr val="156734"/>
                </a:solidFill>
              </a:rPr>
              <a:t>(SAIRLA)</a:t>
            </a:r>
          </a:p>
          <a:p>
            <a:pPr algn="ctr"/>
            <a:r>
              <a:rPr lang="en-US" sz="1800" b="0" i="1" u="none" dirty="0">
                <a:solidFill>
                  <a:srgbClr val="15663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http://www.sairla.nri.org/news</a:t>
            </a:r>
            <a:endParaRPr lang="en-US" sz="1800" b="0" i="1" u="none" dirty="0">
              <a:solidFill>
                <a:srgbClr val="156635"/>
              </a:solidFill>
            </a:endParaRPr>
          </a:p>
        </p:txBody>
      </p:sp>
      <p:sp>
        <p:nvSpPr>
          <p:cNvPr id="16" name="TextBox 6">
            <a:extLst>
              <a:ext uri="{FF2B5EF4-FFF2-40B4-BE49-F238E27FC236}">
                <a16:creationId xmlns:a16="http://schemas.microsoft.com/office/drawing/2014/main" id="{E7643DF0-0C27-D748-B3DD-C403CA216F4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7" name="Picture 16" descr="cc-by 88x31.png">
            <a:extLst>
              <a:ext uri="{FF2B5EF4-FFF2-40B4-BE49-F238E27FC236}">
                <a16:creationId xmlns:a16="http://schemas.microsoft.com/office/drawing/2014/main" id="{A941FB04-221C-4044-84FC-5451E95950ED}"/>
              </a:ext>
            </a:extLst>
          </p:cNvPr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D9B685C8-7BD5-9A49-95A3-C4327C52C86F}"/>
              </a:ext>
            </a:extLst>
          </p:cNvPr>
          <p:cNvGrpSpPr/>
          <p:nvPr userDrawn="1"/>
        </p:nvGrpSpPr>
        <p:grpSpPr>
          <a:xfrm>
            <a:off x="251505" y="5257800"/>
            <a:ext cx="8587695" cy="1156140"/>
            <a:chOff x="1628577" y="5554206"/>
            <a:chExt cx="8587695" cy="115614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B659CCA-1100-5343-B3AD-932A7502B7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5674" y="5685034"/>
              <a:ext cx="1025313" cy="1025312"/>
            </a:xfrm>
            <a:prstGeom prst="rect">
              <a:avLst/>
            </a:prstGeom>
          </p:spPr>
        </p:pic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E70DDE3-065A-B242-BE19-AD702E1E9A64}"/>
                </a:ext>
              </a:extLst>
            </p:cNvPr>
            <p:cNvGrpSpPr/>
            <p:nvPr/>
          </p:nvGrpSpPr>
          <p:grpSpPr>
            <a:xfrm>
              <a:off x="1628577" y="5554206"/>
              <a:ext cx="8587695" cy="1154410"/>
              <a:chOff x="832414" y="5110201"/>
              <a:chExt cx="11109623" cy="1493424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84F25BB6-BAC3-9948-935F-9B2024A0A8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34419" y="5110201"/>
                <a:ext cx="4307618" cy="1493424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58B0B006-9168-CA40-9486-6ABC634D50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19685" y="5334435"/>
                <a:ext cx="1042027" cy="1136133"/>
              </a:xfrm>
              <a:prstGeom prst="rect">
                <a:avLst/>
              </a:prstGeom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8250E57-E845-DF4A-A98B-C181CA5516FF}"/>
                  </a:ext>
                </a:extLst>
              </p:cNvPr>
              <p:cNvSpPr/>
              <p:nvPr/>
            </p:nvSpPr>
            <p:spPr>
              <a:xfrm>
                <a:off x="7042590" y="5717836"/>
                <a:ext cx="5918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</a:t>
                </a:r>
                <a:r>
                  <a: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nd </a:t>
                </a:r>
                <a:endParaRPr lang="en-US" dirty="0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478FEBCA-9CDD-EA41-A7A7-9D92125E5538}"/>
                  </a:ext>
                </a:extLst>
              </p:cNvPr>
              <p:cNvSpPr/>
              <p:nvPr/>
            </p:nvSpPr>
            <p:spPr>
              <a:xfrm>
                <a:off x="4063022" y="5717836"/>
                <a:ext cx="139987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Managed by </a:t>
                </a:r>
                <a:endParaRPr lang="en-US" dirty="0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734844DC-53F6-AA41-A13C-48167DCAE8E6}"/>
                  </a:ext>
                </a:extLst>
              </p:cNvPr>
              <p:cNvSpPr/>
              <p:nvPr/>
            </p:nvSpPr>
            <p:spPr>
              <a:xfrm>
                <a:off x="832414" y="5717836"/>
                <a:ext cx="122386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Funded by </a:t>
                </a:r>
                <a:endParaRPr lang="en-US" dirty="0"/>
              </a:p>
            </p:txBody>
          </p:sp>
        </p:grpSp>
      </p:grpSp>
      <p:pic>
        <p:nvPicPr>
          <p:cNvPr id="29" name="Picture 28" descr="A picture containing drawing&#10;&#10;Description automatically generated">
            <a:extLst>
              <a:ext uri="{FF2B5EF4-FFF2-40B4-BE49-F238E27FC236}">
                <a16:creationId xmlns:a16="http://schemas.microsoft.com/office/drawing/2014/main" id="{A2093C35-9AFB-F24C-9DED-AC6CABFCEC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47" r="7544" b="18790"/>
          <a:stretch/>
        </p:blipFill>
        <p:spPr>
          <a:xfrm>
            <a:off x="152400" y="279824"/>
            <a:ext cx="1981199" cy="1091776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D19F3C49-9044-2F48-AFB1-D132B7A66820}"/>
              </a:ext>
            </a:extLst>
          </p:cNvPr>
          <p:cNvGrpSpPr/>
          <p:nvPr userDrawn="1"/>
        </p:nvGrpSpPr>
        <p:grpSpPr>
          <a:xfrm>
            <a:off x="4023599" y="330586"/>
            <a:ext cx="5016435" cy="964813"/>
            <a:chOff x="4023599" y="330586"/>
            <a:chExt cx="5016435" cy="964813"/>
          </a:xfrm>
        </p:grpSpPr>
        <p:pic>
          <p:nvPicPr>
            <p:cNvPr id="31" name="Picture 30" descr="A close up of a logo&#10;&#10;Description automatically generated">
              <a:extLst>
                <a:ext uri="{FF2B5EF4-FFF2-40B4-BE49-F238E27FC236}">
                  <a16:creationId xmlns:a16="http://schemas.microsoft.com/office/drawing/2014/main" id="{11739E74-C1A8-7542-A384-65B520E628C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3599" y="625290"/>
              <a:ext cx="1158001" cy="627040"/>
            </a:xfrm>
            <a:prstGeom prst="rect">
              <a:avLst/>
            </a:prstGeom>
          </p:spPr>
        </p:pic>
        <p:pic>
          <p:nvPicPr>
            <p:cNvPr id="32" name="Picture 3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5CECEF2-BD6D-4148-B040-CFD2F22E501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0" y="466330"/>
              <a:ext cx="658034" cy="781031"/>
            </a:xfrm>
            <a:prstGeom prst="rect">
              <a:avLst/>
            </a:prstGeom>
          </p:spPr>
        </p:pic>
        <p:pic>
          <p:nvPicPr>
            <p:cNvPr id="33" name="Picture 32" descr="A close up of a white background&#10;&#10;Description automatically generated">
              <a:extLst>
                <a:ext uri="{FF2B5EF4-FFF2-40B4-BE49-F238E27FC236}">
                  <a16:creationId xmlns:a16="http://schemas.microsoft.com/office/drawing/2014/main" id="{320A2447-22ED-C343-83D4-684767FF82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2888" y="747506"/>
              <a:ext cx="1592712" cy="547893"/>
            </a:xfrm>
            <a:prstGeom prst="rect">
              <a:avLst/>
            </a:prstGeom>
          </p:spPr>
        </p:pic>
        <p:pic>
          <p:nvPicPr>
            <p:cNvPr id="34" name="Picture 33" descr="A picture containing room&#10;&#10;Description automatically generated">
              <a:extLst>
                <a:ext uri="{FF2B5EF4-FFF2-40B4-BE49-F238E27FC236}">
                  <a16:creationId xmlns:a16="http://schemas.microsoft.com/office/drawing/2014/main" id="{DBED40B7-C37F-4443-8173-E498142DF1A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2244" y="330586"/>
              <a:ext cx="831556" cy="960249"/>
            </a:xfrm>
            <a:prstGeom prst="rect">
              <a:avLst/>
            </a:prstGeom>
          </p:spPr>
        </p:pic>
        <p:pic>
          <p:nvPicPr>
            <p:cNvPr id="35" name="Picture 34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2ACB8C23-1BA3-9540-AEE4-1EF0B33C30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0000" y="433660"/>
              <a:ext cx="658034" cy="7523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314139B5-CA54-514C-A522-379FCCE6291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47" r="7544" b="18790"/>
          <a:stretch/>
        </p:blipFill>
        <p:spPr>
          <a:xfrm>
            <a:off x="152401" y="26504"/>
            <a:ext cx="2133600" cy="1175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+mn-lt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0F2976ED-795B-4547-9D4C-DB734FAAE8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47" r="7544" b="18790"/>
          <a:stretch/>
        </p:blipFill>
        <p:spPr>
          <a:xfrm>
            <a:off x="152401" y="26504"/>
            <a:ext cx="2133600" cy="1175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6406B229-C860-CE41-8747-6AED552849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47" r="7544" b="18790"/>
          <a:stretch/>
        </p:blipFill>
        <p:spPr>
          <a:xfrm>
            <a:off x="152401" y="26504"/>
            <a:ext cx="2133600" cy="1175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156734"/>
                </a:solidFill>
              </a:rPr>
              <a:t>The Sustainable Agricultural Intensification Research and Learning in Africa </a:t>
            </a:r>
          </a:p>
          <a:p>
            <a:pPr algn="ctr"/>
            <a:r>
              <a:rPr lang="en-US" sz="2000" b="1" i="1" dirty="0">
                <a:solidFill>
                  <a:srgbClr val="156734"/>
                </a:solidFill>
              </a:rPr>
              <a:t>(SAIRLA)</a:t>
            </a:r>
          </a:p>
          <a:p>
            <a:pPr algn="ctr"/>
            <a:r>
              <a:rPr lang="en-US" sz="1800" b="0" i="1" u="none" dirty="0">
                <a:solidFill>
                  <a:srgbClr val="156635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http://www.sairla.nri.org/news</a:t>
            </a:r>
            <a:endParaRPr lang="en-US" sz="1800" b="0" i="1" u="none" dirty="0">
              <a:solidFill>
                <a:srgbClr val="156635"/>
              </a:solidFill>
            </a:endParaRPr>
          </a:p>
        </p:txBody>
      </p:sp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E9A5700B-77ED-8E43-9BC7-896CAC5ED7BD}"/>
              </a:ext>
            </a:extLst>
          </p:cNvPr>
          <p:cNvGrpSpPr/>
          <p:nvPr userDrawn="1"/>
        </p:nvGrpSpPr>
        <p:grpSpPr>
          <a:xfrm>
            <a:off x="251505" y="5257800"/>
            <a:ext cx="8587695" cy="1156140"/>
            <a:chOff x="1628577" y="5554206"/>
            <a:chExt cx="8587695" cy="115614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32983E7-36E6-FF4B-B337-3C4D1B2C5B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5674" y="5685034"/>
              <a:ext cx="1025313" cy="1025312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F7E6F96-FF18-6A42-B6AD-A0411C9B892F}"/>
                </a:ext>
              </a:extLst>
            </p:cNvPr>
            <p:cNvGrpSpPr/>
            <p:nvPr/>
          </p:nvGrpSpPr>
          <p:grpSpPr>
            <a:xfrm>
              <a:off x="1628577" y="5554206"/>
              <a:ext cx="8587695" cy="1154410"/>
              <a:chOff x="832414" y="5110201"/>
              <a:chExt cx="11109623" cy="1493424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81C17394-5F05-7346-B297-B6A0E07A0F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34419" y="5110201"/>
                <a:ext cx="4307618" cy="1493424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A932EF64-AAAA-3244-B7D8-37112935A8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19685" y="5334435"/>
                <a:ext cx="1042027" cy="1136133"/>
              </a:xfrm>
              <a:prstGeom prst="rect">
                <a:avLst/>
              </a:prstGeom>
            </p:spPr>
          </p:pic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9B2338C-669D-CD43-A4A3-7AAF4382DB5B}"/>
                  </a:ext>
                </a:extLst>
              </p:cNvPr>
              <p:cNvSpPr/>
              <p:nvPr/>
            </p:nvSpPr>
            <p:spPr>
              <a:xfrm>
                <a:off x="7042590" y="5717836"/>
                <a:ext cx="5918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</a:t>
                </a:r>
                <a:r>
                  <a: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nd </a:t>
                </a:r>
                <a:endParaRPr lang="en-US" dirty="0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52FBA8AE-495E-F64C-A11A-8DE8B9D15036}"/>
                  </a:ext>
                </a:extLst>
              </p:cNvPr>
              <p:cNvSpPr/>
              <p:nvPr/>
            </p:nvSpPr>
            <p:spPr>
              <a:xfrm>
                <a:off x="4063022" y="5717836"/>
                <a:ext cx="139987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Managed by </a:t>
                </a:r>
                <a:endParaRPr lang="en-US" dirty="0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AFA1672-037A-EB49-9C54-83123FCDDCE4}"/>
                  </a:ext>
                </a:extLst>
              </p:cNvPr>
              <p:cNvSpPr/>
              <p:nvPr/>
            </p:nvSpPr>
            <p:spPr>
              <a:xfrm>
                <a:off x="832414" y="5717836"/>
                <a:ext cx="122386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Funded by </a:t>
                </a:r>
                <a:endParaRPr lang="en-US" dirty="0"/>
              </a:p>
            </p:txBody>
          </p:sp>
        </p:grpSp>
      </p:grpSp>
      <p:pic>
        <p:nvPicPr>
          <p:cNvPr id="22" name="Picture 21" descr="A picture containing drawing&#10;&#10;Description automatically generated">
            <a:extLst>
              <a:ext uri="{FF2B5EF4-FFF2-40B4-BE49-F238E27FC236}">
                <a16:creationId xmlns:a16="http://schemas.microsoft.com/office/drawing/2014/main" id="{3E2B0E5C-D6E8-C448-95E2-03FF856F3D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47" r="7544" b="18790"/>
          <a:stretch/>
        </p:blipFill>
        <p:spPr>
          <a:xfrm>
            <a:off x="152400" y="279824"/>
            <a:ext cx="1981199" cy="1091776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DD0B034A-D8AE-AB4B-B02B-F6707CE7D07E}"/>
              </a:ext>
            </a:extLst>
          </p:cNvPr>
          <p:cNvGrpSpPr/>
          <p:nvPr userDrawn="1"/>
        </p:nvGrpSpPr>
        <p:grpSpPr>
          <a:xfrm>
            <a:off x="4023599" y="330586"/>
            <a:ext cx="5016435" cy="964813"/>
            <a:chOff x="4023599" y="330586"/>
            <a:chExt cx="5016435" cy="964813"/>
          </a:xfrm>
        </p:grpSpPr>
        <p:pic>
          <p:nvPicPr>
            <p:cNvPr id="24" name="Picture 23" descr="A close up of a logo&#10;&#10;Description automatically generated">
              <a:extLst>
                <a:ext uri="{FF2B5EF4-FFF2-40B4-BE49-F238E27FC236}">
                  <a16:creationId xmlns:a16="http://schemas.microsoft.com/office/drawing/2014/main" id="{2C5355B8-25EE-F841-86E0-DB362754086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3599" y="625290"/>
              <a:ext cx="1158001" cy="627040"/>
            </a:xfrm>
            <a:prstGeom prst="rect">
              <a:avLst/>
            </a:prstGeom>
          </p:spPr>
        </p:pic>
        <p:pic>
          <p:nvPicPr>
            <p:cNvPr id="25" name="Picture 2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EEB814AE-816B-E540-9B20-B8C8291175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0" y="466330"/>
              <a:ext cx="658034" cy="781031"/>
            </a:xfrm>
            <a:prstGeom prst="rect">
              <a:avLst/>
            </a:prstGeom>
          </p:spPr>
        </p:pic>
        <p:pic>
          <p:nvPicPr>
            <p:cNvPr id="26" name="Picture 25" descr="A close up of a white background&#10;&#10;Description automatically generated">
              <a:extLst>
                <a:ext uri="{FF2B5EF4-FFF2-40B4-BE49-F238E27FC236}">
                  <a16:creationId xmlns:a16="http://schemas.microsoft.com/office/drawing/2014/main" id="{02B9C768-2A5B-AE4A-A3E8-8B09E314E5B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2888" y="747506"/>
              <a:ext cx="1592712" cy="547893"/>
            </a:xfrm>
            <a:prstGeom prst="rect">
              <a:avLst/>
            </a:prstGeom>
          </p:spPr>
        </p:pic>
        <p:pic>
          <p:nvPicPr>
            <p:cNvPr id="27" name="Picture 26" descr="A picture containing room&#10;&#10;Description automatically generated">
              <a:extLst>
                <a:ext uri="{FF2B5EF4-FFF2-40B4-BE49-F238E27FC236}">
                  <a16:creationId xmlns:a16="http://schemas.microsoft.com/office/drawing/2014/main" id="{5145398B-A69A-2347-9B67-30B17811BE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2244" y="330586"/>
              <a:ext cx="831556" cy="960249"/>
            </a:xfrm>
            <a:prstGeom prst="rect">
              <a:avLst/>
            </a:prstGeom>
          </p:spPr>
        </p:pic>
        <p:pic>
          <p:nvPicPr>
            <p:cNvPr id="28" name="Picture 27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C6843CA6-4C06-1E4D-8636-163565AFD9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0000" y="433660"/>
              <a:ext cx="658034" cy="752352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g"/><Relationship Id="rId12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6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5.jp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39FE198C-53FD-6E42-A39D-ED7404253F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47" r="7544" b="18790"/>
          <a:stretch/>
        </p:blipFill>
        <p:spPr>
          <a:xfrm>
            <a:off x="152400" y="279824"/>
            <a:ext cx="1981199" cy="1091776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75A93EB4-482F-6844-BFB7-2AF5D13176B2}"/>
              </a:ext>
            </a:extLst>
          </p:cNvPr>
          <p:cNvGrpSpPr/>
          <p:nvPr userDrawn="1"/>
        </p:nvGrpSpPr>
        <p:grpSpPr>
          <a:xfrm>
            <a:off x="4023599" y="330586"/>
            <a:ext cx="5016435" cy="964813"/>
            <a:chOff x="4023599" y="330586"/>
            <a:chExt cx="5016435" cy="964813"/>
          </a:xfrm>
        </p:grpSpPr>
        <p:pic>
          <p:nvPicPr>
            <p:cNvPr id="6" name="Picture 5" descr="A close up of a logo&#10;&#10;Description automatically generated">
              <a:extLst>
                <a:ext uri="{FF2B5EF4-FFF2-40B4-BE49-F238E27FC236}">
                  <a16:creationId xmlns:a16="http://schemas.microsoft.com/office/drawing/2014/main" id="{6F597F8C-C8B2-8A48-935D-81DB3BF0B3D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3599" y="625290"/>
              <a:ext cx="1158001" cy="627040"/>
            </a:xfrm>
            <a:prstGeom prst="rect">
              <a:avLst/>
            </a:prstGeom>
          </p:spPr>
        </p:pic>
        <p:pic>
          <p:nvPicPr>
            <p:cNvPr id="8" name="Picture 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EBBA3C1B-3F4B-9948-8AB8-4AAF4E97EEC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0" y="466330"/>
              <a:ext cx="658034" cy="781031"/>
            </a:xfrm>
            <a:prstGeom prst="rect">
              <a:avLst/>
            </a:prstGeom>
          </p:spPr>
        </p:pic>
        <p:pic>
          <p:nvPicPr>
            <p:cNvPr id="11" name="Picture 10" descr="A close up of a white background&#10;&#10;Description automatically generated">
              <a:extLst>
                <a:ext uri="{FF2B5EF4-FFF2-40B4-BE49-F238E27FC236}">
                  <a16:creationId xmlns:a16="http://schemas.microsoft.com/office/drawing/2014/main" id="{FEBB74E2-04F8-8C48-B791-CB8F9E36A6E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2888" y="747506"/>
              <a:ext cx="1592712" cy="547893"/>
            </a:xfrm>
            <a:prstGeom prst="rect">
              <a:avLst/>
            </a:prstGeom>
          </p:spPr>
        </p:pic>
        <p:pic>
          <p:nvPicPr>
            <p:cNvPr id="13" name="Picture 12" descr="A picture containing room&#10;&#10;Description automatically generated">
              <a:extLst>
                <a:ext uri="{FF2B5EF4-FFF2-40B4-BE49-F238E27FC236}">
                  <a16:creationId xmlns:a16="http://schemas.microsoft.com/office/drawing/2014/main" id="{2A2D7DA7-5784-8B4B-9EF5-0F4699AC090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2244" y="330586"/>
              <a:ext cx="831556" cy="960249"/>
            </a:xfrm>
            <a:prstGeom prst="rect">
              <a:avLst/>
            </a:prstGeom>
          </p:spPr>
        </p:pic>
        <p:pic>
          <p:nvPicPr>
            <p:cNvPr id="15" name="Picture 14" descr="A picture containing food&#10;&#10;Description automatically generated">
              <a:extLst>
                <a:ext uri="{FF2B5EF4-FFF2-40B4-BE49-F238E27FC236}">
                  <a16:creationId xmlns:a16="http://schemas.microsoft.com/office/drawing/2014/main" id="{684CEF88-3CE7-9E4B-BE97-AC59010EEB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0000" y="433660"/>
              <a:ext cx="658034" cy="752352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28600" y="1752600"/>
            <a:ext cx="8534400" cy="1143000"/>
          </a:xfrm>
        </p:spPr>
        <p:txBody>
          <a:bodyPr/>
          <a:lstStyle/>
          <a:p>
            <a:r>
              <a:rPr lang="en-US" sz="3200" dirty="0"/>
              <a:t>Sustainable agricultural intensification </a:t>
            </a:r>
          </a:p>
          <a:p>
            <a:r>
              <a:rPr lang="en-US" sz="3200" dirty="0"/>
              <a:t>and gender- and age-biased land tenure systems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600200" y="3903786"/>
            <a:ext cx="6248400" cy="1219200"/>
          </a:xfrm>
        </p:spPr>
        <p:txBody>
          <a:bodyPr>
            <a:normAutofit fontScale="55000" lnSpcReduction="20000"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</a:rPr>
              <a:t>Gundula Fischer</a:t>
            </a:r>
            <a:r>
              <a:rPr lang="en-US" sz="2400" baseline="30000" dirty="0">
                <a:solidFill>
                  <a:sysClr val="windowText" lastClr="000000"/>
                </a:solidFill>
              </a:rPr>
              <a:t>1</a:t>
            </a:r>
            <a:r>
              <a:rPr lang="en-US" sz="2400" b="1" dirty="0">
                <a:solidFill>
                  <a:sysClr val="windowText" lastClr="000000"/>
                </a:solidFill>
              </a:rPr>
              <a:t>, Akosua Darkwah</a:t>
            </a:r>
            <a:r>
              <a:rPr lang="en-US" sz="2400" baseline="30000" dirty="0">
                <a:solidFill>
                  <a:sysClr val="windowText" lastClr="000000"/>
                </a:solidFill>
              </a:rPr>
              <a:t>2</a:t>
            </a:r>
            <a:r>
              <a:rPr lang="en-US" sz="2400" b="1" dirty="0">
                <a:solidFill>
                  <a:sysClr val="windowText" lastClr="000000"/>
                </a:solidFill>
              </a:rPr>
              <a:t>, Judith Kamoto</a:t>
            </a:r>
            <a:r>
              <a:rPr lang="en-US" sz="2400" baseline="30000" dirty="0">
                <a:solidFill>
                  <a:sysClr val="windowText" lastClr="000000"/>
                </a:solidFill>
              </a:rPr>
              <a:t>3</a:t>
            </a:r>
            <a:r>
              <a:rPr lang="en-US" sz="2400" b="1" dirty="0">
                <a:solidFill>
                  <a:sysClr val="windowText" lastClr="000000"/>
                </a:solidFill>
              </a:rPr>
              <a:t> and Jessica Kampanje-Phiri</a:t>
            </a:r>
            <a:r>
              <a:rPr lang="en-US" sz="2400" baseline="30000" dirty="0">
                <a:solidFill>
                  <a:sysClr val="windowText" lastClr="000000"/>
                </a:solidFill>
              </a:rPr>
              <a:t>3</a:t>
            </a:r>
            <a:r>
              <a:rPr lang="en-US" sz="2400" b="1" dirty="0">
                <a:solidFill>
                  <a:sysClr val="windowText" lastClr="000000"/>
                </a:solidFill>
              </a:rPr>
              <a:t> </a:t>
            </a:r>
          </a:p>
          <a:p>
            <a:r>
              <a:rPr lang="en-US" sz="2400" baseline="30000" dirty="0">
                <a:solidFill>
                  <a:sysClr val="windowText" lastClr="000000"/>
                </a:solidFill>
              </a:rPr>
              <a:t>1</a:t>
            </a:r>
            <a:r>
              <a:rPr lang="en-US" sz="2400" dirty="0">
                <a:solidFill>
                  <a:sysClr val="windowText" lastClr="000000"/>
                </a:solidFill>
              </a:rPr>
              <a:t>International Institute of Tropical Agriculture,</a:t>
            </a:r>
            <a:r>
              <a:rPr lang="en-US" sz="2400" baseline="30000" dirty="0">
                <a:solidFill>
                  <a:sysClr val="windowText" lastClr="000000"/>
                </a:solidFill>
              </a:rPr>
              <a:t> 2</a:t>
            </a:r>
            <a:r>
              <a:rPr lang="en-US" sz="2400" dirty="0">
                <a:solidFill>
                  <a:sysClr val="windowText" lastClr="000000"/>
                </a:solidFill>
              </a:rPr>
              <a:t>University of Ghana and </a:t>
            </a:r>
            <a:r>
              <a:rPr lang="en-US" sz="2400" baseline="30000" dirty="0">
                <a:solidFill>
                  <a:sysClr val="windowText" lastClr="000000"/>
                </a:solidFill>
              </a:rPr>
              <a:t>3</a:t>
            </a:r>
            <a:r>
              <a:rPr lang="en-US" sz="2400" dirty="0">
                <a:solidFill>
                  <a:sysClr val="windowText" lastClr="000000"/>
                </a:solidFill>
              </a:rPr>
              <a:t>Lilongwe University of Agriculture and Natural Resources</a:t>
            </a:r>
          </a:p>
          <a:p>
            <a:pPr lvl="0">
              <a:defRPr/>
            </a:pPr>
            <a:r>
              <a:rPr lang="en-US" sz="2400" dirty="0">
                <a:solidFill>
                  <a:sysClr val="windowText" lastClr="000000"/>
                </a:solidFill>
              </a:rPr>
              <a:t>Tropentag 2019</a:t>
            </a:r>
          </a:p>
          <a:p>
            <a:pPr lvl="0">
              <a:defRPr/>
            </a:pPr>
            <a:r>
              <a:rPr lang="en-US" sz="2400" dirty="0">
                <a:solidFill>
                  <a:sysClr val="windowText" lastClr="000000"/>
                </a:solidFill>
              </a:rPr>
              <a:t>20 September 2019, Kassel, Germany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>
                <a:latin typeface="+mn-lt"/>
              </a:rPr>
              <a:t>SAI: “… producing more outputs from the same area of land ...“ (Pretty et al. 2011, 7)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4D594D6-BB4F-6B41-8700-92528AE10616}"/>
              </a:ext>
            </a:extLst>
          </p:cNvPr>
          <p:cNvSpPr/>
          <p:nvPr/>
        </p:nvSpPr>
        <p:spPr>
          <a:xfrm>
            <a:off x="685800" y="2199144"/>
            <a:ext cx="7620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Limitation of agricultural land use: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How does it relate to existing inequitable land tenure systems?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Equitable outcomes: Does this limitation imply a redistribution of land and benefits?</a:t>
            </a:r>
          </a:p>
          <a:p>
            <a:endParaRPr lang="en-US" sz="2400" dirty="0"/>
          </a:p>
          <a:p>
            <a:r>
              <a:rPr lang="en-US" sz="2400" dirty="0"/>
              <a:t>Topic not yet explicitly discussed or investigated</a:t>
            </a:r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4D594D6-BB4F-6B41-8700-92528AE10616}"/>
              </a:ext>
            </a:extLst>
          </p:cNvPr>
          <p:cNvSpPr/>
          <p:nvPr/>
        </p:nvSpPr>
        <p:spPr>
          <a:xfrm>
            <a:off x="533400" y="1524000"/>
            <a:ext cx="81534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/>
              <a:t>Methods:</a:t>
            </a:r>
            <a:r>
              <a:rPr lang="en-US" sz="2400" dirty="0"/>
              <a:t> mostly semi-structured interviews, few focus group discussions, 102 transcriptions</a:t>
            </a:r>
          </a:p>
          <a:p>
            <a:endParaRPr lang="en-US" sz="2400" dirty="0"/>
          </a:p>
          <a:p>
            <a:r>
              <a:rPr lang="en-US" sz="2400" b="1" u="sng" dirty="0"/>
              <a:t>Comparative design: </a:t>
            </a:r>
            <a:r>
              <a:rPr lang="en-US" sz="2400" dirty="0"/>
              <a:t>Ghana and Malawi, communities with relatively lower and higher access to land for women</a:t>
            </a:r>
          </a:p>
          <a:p>
            <a:endParaRPr lang="en-US" sz="2400" dirty="0"/>
          </a:p>
          <a:p>
            <a:r>
              <a:rPr lang="en-US" sz="2400" b="1" u="sng" dirty="0"/>
              <a:t>Respondents:</a:t>
            </a:r>
            <a:r>
              <a:rPr lang="en-US" sz="2400" dirty="0"/>
              <a:t> 148 men and women (including under 35 years)</a:t>
            </a:r>
          </a:p>
          <a:p>
            <a:endParaRPr lang="en-US" sz="2400" dirty="0"/>
          </a:p>
          <a:p>
            <a:r>
              <a:rPr lang="en-US" sz="2400" b="1" u="sng" dirty="0"/>
              <a:t>Social relations approach (Kabeer): </a:t>
            </a:r>
            <a:r>
              <a:rPr lang="en-US" sz="2400" dirty="0"/>
              <a:t>four key institutional domains (household, community, market, government)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27629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066800"/>
            <a:ext cx="7772400" cy="8382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Results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4D594D6-BB4F-6B41-8700-92528AE10616}"/>
              </a:ext>
            </a:extLst>
          </p:cNvPr>
          <p:cNvSpPr/>
          <p:nvPr/>
        </p:nvSpPr>
        <p:spPr>
          <a:xfrm>
            <a:off x="685800" y="1828800"/>
            <a:ext cx="80772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Limitation on agricultural land use already becoming a reality (land pressure).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Expansion as strategy of less privileged.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SAI practices important, but gender-blind SAI interventions may contribute to new or existing inequalities.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Land pressure manifests itself in different institutional sites.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Examples: Tolon/Ghana, Dedza/Malawi.</a:t>
            </a:r>
          </a:p>
        </p:txBody>
      </p:sp>
    </p:spTree>
    <p:extLst>
      <p:ext uri="{BB962C8B-B14F-4D97-AF65-F5344CB8AC3E}">
        <p14:creationId xmlns:p14="http://schemas.microsoft.com/office/powerpoint/2010/main" val="1975222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066800"/>
            <a:ext cx="7772400" cy="8382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Outlook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4D594D6-BB4F-6B41-8700-92528AE10616}"/>
              </a:ext>
            </a:extLst>
          </p:cNvPr>
          <p:cNvSpPr/>
          <p:nvPr/>
        </p:nvSpPr>
        <p:spPr>
          <a:xfrm>
            <a:off x="685800" y="1905000"/>
            <a:ext cx="7620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SAI scholars to examine how limitation on land land use reads against land competition.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SAI projects to identify entry points for gender-transformative activities to go hand in hand with technologies.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Examples for entry points (identified by respondents).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Seek out measures in several domains for sustainable transformation.</a:t>
            </a:r>
          </a:p>
        </p:txBody>
      </p:sp>
    </p:spTree>
    <p:extLst>
      <p:ext uri="{BB962C8B-B14F-4D97-AF65-F5344CB8AC3E}">
        <p14:creationId xmlns:p14="http://schemas.microsoft.com/office/powerpoint/2010/main" val="3452342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irla_template_final1109" id="{048B8397-5911-CB4C-902B-C8CDD578FF62}" vid="{8FC7627D-CA5C-4546-9AEC-2555D798CE95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irla_template_final1109" id="{048B8397-5911-CB4C-902B-C8CDD578FF62}" vid="{81F063C2-DFD9-8A47-8529-CDA7885A37B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8</TotalTime>
  <Words>280</Words>
  <Application>Microsoft Macintosh PowerPoint</Application>
  <PresentationFormat>On-screen Show (4:3)</PresentationFormat>
  <Paragraphs>39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Odhong, Jonathan (IITA)</cp:lastModifiedBy>
  <cp:revision>1</cp:revision>
  <cp:lastPrinted>2011-10-06T11:45:23Z</cp:lastPrinted>
  <dcterms:created xsi:type="dcterms:W3CDTF">2019-10-11T08:16:55Z</dcterms:created>
  <dcterms:modified xsi:type="dcterms:W3CDTF">2019-10-11T08:25:19Z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