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383" r:id="rId2"/>
    <p:sldId id="406" r:id="rId3"/>
    <p:sldId id="407" r:id="rId4"/>
    <p:sldId id="408" r:id="rId5"/>
    <p:sldId id="409" r:id="rId6"/>
    <p:sldId id="410" r:id="rId7"/>
    <p:sldId id="411" r:id="rId8"/>
    <p:sldId id="412" r:id="rId9"/>
    <p:sldId id="413" r:id="rId10"/>
    <p:sldId id="414" r:id="rId11"/>
    <p:sldId id="415" r:id="rId12"/>
    <p:sldId id="416" r:id="rId13"/>
    <p:sldId id="417" r:id="rId14"/>
    <p:sldId id="418" r:id="rId15"/>
    <p:sldId id="419" r:id="rId16"/>
    <p:sldId id="420" r:id="rId17"/>
    <p:sldId id="421" r:id="rId18"/>
    <p:sldId id="422" r:id="rId19"/>
    <p:sldId id="423" r:id="rId20"/>
    <p:sldId id="424" r:id="rId21"/>
    <p:sldId id="425" r:id="rId22"/>
    <p:sldId id="426" r:id="rId23"/>
    <p:sldId id="427" r:id="rId24"/>
    <p:sldId id="428" r:id="rId25"/>
    <p:sldId id="429" r:id="rId26"/>
    <p:sldId id="430" r:id="rId27"/>
    <p:sldId id="431" r:id="rId28"/>
    <p:sldId id="432" r:id="rId29"/>
    <p:sldId id="433" r:id="rId30"/>
    <p:sldId id="434" r:id="rId31"/>
    <p:sldId id="435" r:id="rId32"/>
    <p:sldId id="436" r:id="rId33"/>
    <p:sldId id="344" r:id="rId34"/>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a:srgbClr val="6C6463"/>
    <a:srgbClr val="FFFFFF"/>
    <a:srgbClr val="FFFFCC"/>
    <a:srgbClr val="99FFCC"/>
    <a:srgbClr val="E7E7E5"/>
    <a:srgbClr val="635C5B"/>
    <a:srgbClr val="D9D7D3"/>
    <a:srgbClr val="CFCDC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4" autoAdjust="0"/>
    <p:restoredTop sz="90952" autoAdjust="0"/>
  </p:normalViewPr>
  <p:slideViewPr>
    <p:cSldViewPr snapToObjects="1">
      <p:cViewPr>
        <p:scale>
          <a:sx n="110" d="100"/>
          <a:sy n="110" d="100"/>
        </p:scale>
        <p:origin x="2240" y="2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C64D9E48-5E7F-D24C-87D5-695B18367D24}" type="datetimeFigureOut">
              <a:rPr lang="en-US" smtClean="0"/>
              <a:t>9/30/19</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B86357CE-B3EB-1B4A-84E5-C1E2DF427ABD}" type="datetimeFigureOut">
              <a:rPr lang="en-US" smtClean="0"/>
              <a:t>9/30/19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24A558B-E4E9-A94A-B9C1-029E46A76ABA}" type="slidenum">
              <a:rPr lang="en-US" smtClean="0"/>
              <a:t>15</a:t>
            </a:fld>
            <a:endParaRPr lang="en-US"/>
          </a:p>
        </p:txBody>
      </p:sp>
    </p:spTree>
    <p:extLst>
      <p:ext uri="{BB962C8B-B14F-4D97-AF65-F5344CB8AC3E}">
        <p14:creationId xmlns:p14="http://schemas.microsoft.com/office/powerpoint/2010/main" val="3190119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latin typeface="Times" panose="02020603050405020304" pitchFamily="18" charset="0"/>
              </a:rPr>
              <a:t>ESA Africa</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85372" indent="-302066">
              <a:defRPr>
                <a:solidFill>
                  <a:schemeClr val="tx1"/>
                </a:solidFill>
                <a:latin typeface="Calibri" panose="020F0502020204030204" pitchFamily="34" charset="0"/>
              </a:defRPr>
            </a:lvl2pPr>
            <a:lvl3pPr marL="1208265" indent="-241653">
              <a:defRPr>
                <a:solidFill>
                  <a:schemeClr val="tx1"/>
                </a:solidFill>
                <a:latin typeface="Calibri" panose="020F0502020204030204" pitchFamily="34" charset="0"/>
              </a:defRPr>
            </a:lvl3pPr>
            <a:lvl4pPr marL="1691571" indent="-241653">
              <a:defRPr>
                <a:solidFill>
                  <a:schemeClr val="tx1"/>
                </a:solidFill>
                <a:latin typeface="Calibri" panose="020F0502020204030204" pitchFamily="34" charset="0"/>
              </a:defRPr>
            </a:lvl4pPr>
            <a:lvl5pPr marL="2174878" indent="-241653">
              <a:defRPr>
                <a:solidFill>
                  <a:schemeClr val="tx1"/>
                </a:solidFill>
                <a:latin typeface="Calibri" panose="020F0502020204030204" pitchFamily="34" charset="0"/>
              </a:defRPr>
            </a:lvl5pPr>
            <a:lvl6pPr marL="2658184" indent="-241653" eaLnBrk="0" fontAlgn="base" hangingPunct="0">
              <a:spcBef>
                <a:spcPct val="0"/>
              </a:spcBef>
              <a:spcAft>
                <a:spcPct val="0"/>
              </a:spcAft>
              <a:defRPr>
                <a:solidFill>
                  <a:schemeClr val="tx1"/>
                </a:solidFill>
                <a:latin typeface="Calibri" panose="020F0502020204030204" pitchFamily="34" charset="0"/>
              </a:defRPr>
            </a:lvl6pPr>
            <a:lvl7pPr marL="3141490" indent="-241653" eaLnBrk="0" fontAlgn="base" hangingPunct="0">
              <a:spcBef>
                <a:spcPct val="0"/>
              </a:spcBef>
              <a:spcAft>
                <a:spcPct val="0"/>
              </a:spcAft>
              <a:defRPr>
                <a:solidFill>
                  <a:schemeClr val="tx1"/>
                </a:solidFill>
                <a:latin typeface="Calibri" panose="020F0502020204030204" pitchFamily="34" charset="0"/>
              </a:defRPr>
            </a:lvl7pPr>
            <a:lvl8pPr marL="3624796" indent="-241653" eaLnBrk="0" fontAlgn="base" hangingPunct="0">
              <a:spcBef>
                <a:spcPct val="0"/>
              </a:spcBef>
              <a:spcAft>
                <a:spcPct val="0"/>
              </a:spcAft>
              <a:defRPr>
                <a:solidFill>
                  <a:schemeClr val="tx1"/>
                </a:solidFill>
                <a:latin typeface="Calibri" panose="020F0502020204030204" pitchFamily="34" charset="0"/>
              </a:defRPr>
            </a:lvl8pPr>
            <a:lvl9pPr marL="4108102" indent="-241653"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9A6578F-B11B-45B7-A3D3-0056C239EA48}" type="slidenum">
              <a:rPr lang="en-US" altLang="en-US" smtClean="0">
                <a:ea typeface="MS PGothic" panose="020B0600070205080204" pitchFamily="34" charset="-128"/>
              </a:rPr>
              <a:pPr fontAlgn="base">
                <a:spcBef>
                  <a:spcPct val="0"/>
                </a:spcBef>
                <a:spcAft>
                  <a:spcPct val="0"/>
                </a:spcAft>
              </a:pPr>
              <a:t>33</a:t>
            </a:fld>
            <a:endParaRPr lang="en-US" altLang="en-US">
              <a:ea typeface="MS PGothic" panose="020B0600070205080204" pitchFamily="34" charset="-128"/>
            </a:endParaRPr>
          </a:p>
        </p:txBody>
      </p:sp>
    </p:spTree>
    <p:extLst>
      <p:ext uri="{BB962C8B-B14F-4D97-AF65-F5344CB8AC3E}">
        <p14:creationId xmlns:p14="http://schemas.microsoft.com/office/powerpoint/2010/main" val="965239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7"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l="2241" b="2241"/>
          <a:stretch/>
        </p:blipFill>
        <p:spPr>
          <a:xfrm>
            <a:off x="152400" y="152399"/>
            <a:ext cx="8839200" cy="6555326"/>
          </a:xfrm>
          <a:prstGeom prst="rect">
            <a:avLst/>
          </a:prstGeom>
          <a:solidFill>
            <a:srgbClr val="CFCDC9"/>
          </a:solidFill>
        </p:spPr>
      </p:pic>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40C00456-721A-A94C-800A-D5E7EE91C160}"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pic>
        <p:nvPicPr>
          <p:cNvPr id="15" name="Picture 14"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a:effectLst>
            <a:outerShdw blurRad="254000" dir="2700000" algn="tl" rotWithShape="0">
              <a:srgbClr val="000000">
                <a:alpha val="20000"/>
              </a:srgbClr>
            </a:outerShdw>
          </a:effectLst>
        </p:spPr>
      </p:pic>
      <p:sp>
        <p:nvSpPr>
          <p:cNvPr id="18" name="Rounded Rectangle 17"/>
          <p:cNvSpPr/>
          <p:nvPr userDrawn="1"/>
        </p:nvSpPr>
        <p:spPr>
          <a:xfrm>
            <a:off x="5159633" y="3726360"/>
            <a:ext cx="3396734" cy="2739509"/>
          </a:xfrm>
          <a:prstGeom prst="roundRect">
            <a:avLst>
              <a:gd name="adj" fmla="val 4893"/>
            </a:avLst>
          </a:prstGeom>
          <a:solidFill>
            <a:schemeClr val="bg1">
              <a:alpha val="80000"/>
            </a:schemeClr>
          </a:solidFill>
          <a:ln w="6350">
            <a:solidFill>
              <a:srgbClr val="6C6463"/>
            </a:solidFill>
          </a:ln>
          <a:effectLst/>
        </p:spPr>
        <p:style>
          <a:lnRef idx="1">
            <a:schemeClr val="accent1"/>
          </a:lnRef>
          <a:fillRef idx="3">
            <a:schemeClr val="accent1"/>
          </a:fillRef>
          <a:effectRef idx="2">
            <a:schemeClr val="accent1"/>
          </a:effectRef>
          <a:fontRef idx="minor">
            <a:schemeClr val="lt1"/>
          </a:fontRef>
        </p:style>
        <p:txBody>
          <a:bodyPr wrap="square" lIns="91440" tIns="137160" rIns="182880" bIns="137160" rtlCol="0" anchor="ctr">
            <a:spAutoFit/>
          </a:bodyPr>
          <a:lstStyle/>
          <a:p>
            <a:pPr marL="58737" indent="0">
              <a:spcAft>
                <a:spcPts val="600"/>
              </a:spcAft>
              <a:buFontTx/>
              <a:buNone/>
            </a:pPr>
            <a:r>
              <a:rPr lang="en-US" sz="1000" dirty="0">
                <a:solidFill>
                  <a:schemeClr val="tx1"/>
                </a:solidFill>
              </a:rPr>
              <a:t>To change this cover photo: </a:t>
            </a:r>
          </a:p>
          <a:p>
            <a:pPr marL="171450" indent="-112713">
              <a:spcAft>
                <a:spcPts val="600"/>
              </a:spcAft>
              <a:buFont typeface="Arial"/>
              <a:buChar char="•"/>
            </a:pPr>
            <a:r>
              <a:rPr lang="en-US" sz="1000" dirty="0">
                <a:solidFill>
                  <a:schemeClr val="tx1"/>
                </a:solidFill>
              </a:rPr>
              <a:t>Click on View &gt; Slide Master.</a:t>
            </a:r>
          </a:p>
          <a:p>
            <a:pPr marL="171450" indent="-112713">
              <a:spcAft>
                <a:spcPts val="600"/>
              </a:spcAft>
              <a:buFont typeface="Arial"/>
              <a:buChar char="•"/>
            </a:pPr>
            <a:r>
              <a:rPr lang="en-US" sz="1000" dirty="0">
                <a:solidFill>
                  <a:schemeClr val="tx1"/>
                </a:solidFill>
              </a:rPr>
              <a:t>Right</a:t>
            </a:r>
            <a:r>
              <a:rPr lang="en-US" sz="1000" baseline="0" dirty="0">
                <a:solidFill>
                  <a:schemeClr val="tx1"/>
                </a:solidFill>
              </a:rPr>
              <a:t> c</a:t>
            </a:r>
            <a:r>
              <a:rPr lang="en-US" sz="1000" dirty="0">
                <a:solidFill>
                  <a:schemeClr val="tx1"/>
                </a:solidFill>
              </a:rPr>
              <a:t>lick on this photo</a:t>
            </a:r>
            <a:r>
              <a:rPr lang="en-US" sz="1000" baseline="0" dirty="0">
                <a:solidFill>
                  <a:schemeClr val="tx1"/>
                </a:solidFill>
              </a:rPr>
              <a:t> &gt; Change Picture… &gt; Choose a Picture &gt; Insert.</a:t>
            </a:r>
            <a:endParaRPr lang="en-US" sz="1000" dirty="0">
              <a:solidFill>
                <a:schemeClr val="tx1"/>
              </a:solidFill>
            </a:endParaRPr>
          </a:p>
          <a:p>
            <a:pPr marL="171450" indent="-112713">
              <a:spcAft>
                <a:spcPts val="600"/>
              </a:spcAft>
              <a:buFont typeface="Arial"/>
              <a:buChar char="•"/>
            </a:pPr>
            <a:r>
              <a:rPr lang="en-US" sz="1000" dirty="0">
                <a:solidFill>
                  <a:schemeClr val="tx1"/>
                </a:solidFill>
              </a:rPr>
              <a:t>Click on Picture Tools tab &gt; Crop &gt; drag straight cropping handles to inside edges of white frame. You can resize the photo within shape, while locking the photo’s aspect ratio, by holding shift key and dragging the photo’s round corner handle. You can also use the mouse to drag the photo to desired position within the shape. Click outside the photo.</a:t>
            </a:r>
          </a:p>
          <a:p>
            <a:pPr marL="171450" indent="-112713">
              <a:spcAft>
                <a:spcPts val="600"/>
              </a:spcAft>
              <a:buFont typeface="Arial"/>
              <a:buChar char="•"/>
            </a:pPr>
            <a:r>
              <a:rPr lang="en-US" sz="1000" dirty="0">
                <a:solidFill>
                  <a:schemeClr val="tx1"/>
                </a:solidFill>
              </a:rPr>
              <a:t>Add photo credit to the text box at top right of page.</a:t>
            </a:r>
          </a:p>
          <a:p>
            <a:pPr marL="171450" indent="-112713">
              <a:spcAft>
                <a:spcPts val="600"/>
              </a:spcAft>
              <a:buFont typeface="Arial"/>
              <a:buChar char="•"/>
            </a:pPr>
            <a:r>
              <a:rPr lang="en-US" sz="1000" dirty="0">
                <a:solidFill>
                  <a:schemeClr val="tx1"/>
                </a:solidFill>
              </a:rPr>
              <a:t>Delete this instruction text box.</a:t>
            </a:r>
          </a:p>
        </p:txBody>
      </p:sp>
    </p:spTree>
    <p:extLst>
      <p:ext uri="{BB962C8B-B14F-4D97-AF65-F5344CB8AC3E}">
        <p14:creationId xmlns:p14="http://schemas.microsoft.com/office/powerpoint/2010/main" val="3883077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692142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47714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25405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White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3414608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262035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White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227900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26997"/>
            <a:ext cx="8839200" cy="6578603"/>
          </a:xfrm>
          <a:prstGeom prst="rect">
            <a:avLst/>
          </a:prstGeom>
        </p:spPr>
      </p:pic>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3F4168E2-91C5-9646-9F53-5B4E70AF759D}" type="datetime1">
              <a:rPr lang="en-US" smtClean="0"/>
              <a:pPr/>
              <a:t>9/30/19</a:t>
            </a:fld>
            <a:endParaRPr lang="en-US"/>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9" name="Picture 8"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1852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 Full Blue">
    <p:bg>
      <p:bgPr>
        <a:solidFill>
          <a:srgbClr val="002F6C"/>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9452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Divider - Full Blue">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9/30/19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293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729899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2771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121020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226335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Gray 1 Content + Bottom Photo">
    <p:bg>
      <p:bgPr>
        <a:solidFill>
          <a:srgbClr val="E7E7E5"/>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483867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6824639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ue/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3879362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3042319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751183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476668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White 1 Content + Bottom Photo">
    <p:bg>
      <p:bgPr>
        <a:solidFill>
          <a:schemeClr val="bg1"/>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1251040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79674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9/30/19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496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White Title + Lef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473836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1CDADB-073B-4FC0-81A9-3445A9BD722B}" type="slidenum">
              <a:rPr lang="en-US"/>
              <a:pPr>
                <a:defRPr/>
              </a:pPr>
              <a:t>‹#›</a:t>
            </a:fld>
            <a:endParaRPr lang="en-US"/>
          </a:p>
        </p:txBody>
      </p:sp>
    </p:spTree>
    <p:extLst>
      <p:ext uri="{BB962C8B-B14F-4D97-AF65-F5344CB8AC3E}">
        <p14:creationId xmlns:p14="http://schemas.microsoft.com/office/powerpoint/2010/main" val="18698111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81000" y="1600200"/>
            <a:ext cx="7620000" cy="685800"/>
          </a:xfrm>
          <a:prstGeom prst="rect">
            <a:avLst/>
          </a:prstGeom>
        </p:spPr>
        <p:txBody>
          <a:bodyPr/>
          <a:lstStyle>
            <a:lvl1pPr>
              <a:defRPr>
                <a:latin typeface="Gill Sans" pitchFamily="34" charset="0"/>
              </a:defRPr>
            </a:lvl1pPr>
          </a:lstStyle>
          <a:p>
            <a:r>
              <a:rPr lang="en-US"/>
              <a:t>Click to edit Master title style</a:t>
            </a:r>
            <a:endParaRPr lang="en-US" dirty="0"/>
          </a:p>
        </p:txBody>
      </p:sp>
      <p:sp>
        <p:nvSpPr>
          <p:cNvPr id="5" name="Chart Placeholder 4"/>
          <p:cNvSpPr>
            <a:spLocks noGrp="1"/>
          </p:cNvSpPr>
          <p:nvPr>
            <p:ph type="chart" sz="quarter" idx="1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pPr lvl="0"/>
            <a:r>
              <a:rPr lang="en-US" noProof="0"/>
              <a:t>Click icon to add chart</a:t>
            </a:r>
            <a:endParaRPr lang="en-US" noProof="0" dirty="0"/>
          </a:p>
        </p:txBody>
      </p:sp>
    </p:spTree>
    <p:extLst>
      <p:ext uri="{BB962C8B-B14F-4D97-AF65-F5344CB8AC3E}">
        <p14:creationId xmlns:p14="http://schemas.microsoft.com/office/powerpoint/2010/main" val="1730941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11609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90966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470141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560114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3925276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fld id="{7C017F59-29DA-6F48-B92A-5AD511CC2D63}" type="datetime1">
              <a:rPr lang="en-US" smtClean="0"/>
              <a:pPr/>
              <a:t>9/30/19</a:t>
            </a:fld>
            <a:endParaRPr lang="en-US"/>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a:t>FOOTER GOES HERE</a:t>
            </a:r>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698" r:id="rId1"/>
    <p:sldLayoutId id="2147483674" r:id="rId2"/>
    <p:sldLayoutId id="2147483654" r:id="rId3"/>
    <p:sldLayoutId id="2147483708" r:id="rId4"/>
    <p:sldLayoutId id="2147483709" r:id="rId5"/>
    <p:sldLayoutId id="2147483710" r:id="rId6"/>
    <p:sldLayoutId id="2147483711" r:id="rId7"/>
    <p:sldLayoutId id="2147483712" r:id="rId8"/>
    <p:sldLayoutId id="2147483714" r:id="rId9"/>
    <p:sldLayoutId id="2147483722" r:id="rId10"/>
    <p:sldLayoutId id="2147483723" r:id="rId11"/>
    <p:sldLayoutId id="2147483724" r:id="rId12"/>
    <p:sldLayoutId id="2147483725" r:id="rId13"/>
    <p:sldLayoutId id="2147483726" r:id="rId14"/>
    <p:sldLayoutId id="2147483730" r:id="rId15"/>
    <p:sldLayoutId id="2147483696" r:id="rId16"/>
    <p:sldLayoutId id="2147483716" r:id="rId17"/>
    <p:sldLayoutId id="2147483717" r:id="rId18"/>
    <p:sldLayoutId id="2147483718" r:id="rId19"/>
    <p:sldLayoutId id="2147483686" r:id="rId20"/>
    <p:sldLayoutId id="2147483720" r:id="rId21"/>
    <p:sldLayoutId id="2147483699" r:id="rId22"/>
    <p:sldLayoutId id="2147483694" r:id="rId23"/>
    <p:sldLayoutId id="2147483731" r:id="rId24"/>
    <p:sldLayoutId id="2147483732" r:id="rId25"/>
    <p:sldLayoutId id="2147483733" r:id="rId26"/>
    <p:sldLayoutId id="2147483734" r:id="rId27"/>
    <p:sldLayoutId id="2147483735" r:id="rId28"/>
    <p:sldLayoutId id="2147483736" r:id="rId29"/>
    <p:sldLayoutId id="2147483737" r:id="rId30"/>
    <p:sldLayoutId id="2147483739" r:id="rId31"/>
    <p:sldLayoutId id="2147483740" r:id="rId32"/>
  </p:sldLayoutIdLst>
  <p:hf hdr="0"/>
  <p:txStyles>
    <p:titleStyle>
      <a:lvl1pPr algn="l" defTabSz="457200" rtl="0" eaLnBrk="1" latinLnBrk="0" hangingPunct="1">
        <a:spcBef>
          <a:spcPct val="0"/>
        </a:spcBef>
        <a:buNone/>
        <a:defRPr sz="2800" b="0" i="0" kern="1200">
          <a:solidFill>
            <a:srgbClr val="BA0C2F"/>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479B594D-EE2C-E248-B7F0-F679C2E525DC}" type="datetime1">
              <a:rPr lang="en-US" smtClean="0"/>
              <a:pPr/>
              <a:t>9/30/19</a:t>
            </a:fld>
            <a:r>
              <a:rPr lang="en-US" dirty="0"/>
              <a:t>`1</a:t>
            </a:r>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a:p>
        </p:txBody>
      </p:sp>
      <p:sp>
        <p:nvSpPr>
          <p:cNvPr id="12" name="Title 11"/>
          <p:cNvSpPr>
            <a:spLocks noGrp="1"/>
          </p:cNvSpPr>
          <p:nvPr>
            <p:ph type="ctrTitle"/>
          </p:nvPr>
        </p:nvSpPr>
        <p:spPr>
          <a:xfrm>
            <a:off x="685800" y="2514600"/>
            <a:ext cx="8305800" cy="914400"/>
          </a:xfrm>
        </p:spPr>
        <p:txBody>
          <a:bodyPr>
            <a:normAutofit fontScale="90000"/>
          </a:bodyPr>
          <a:lstStyle/>
          <a:p>
            <a:pPr>
              <a:lnSpc>
                <a:spcPct val="150000"/>
              </a:lnSpc>
            </a:pPr>
            <a:r>
              <a:rPr lang="en-US" sz="2400" b="1" dirty="0">
                <a:solidFill>
                  <a:schemeClr val="bg1"/>
                </a:solidFill>
              </a:rPr>
              <a:t>IMPROVED RICE PRODUCTION TECHNOLOGIES: ACTIVITIES &amp; ACHIEVEMENTS 2018/2019</a:t>
            </a:r>
          </a:p>
        </p:txBody>
      </p:sp>
      <p:sp>
        <p:nvSpPr>
          <p:cNvPr id="13" name="Subtitle 12"/>
          <p:cNvSpPr>
            <a:spLocks noGrp="1"/>
          </p:cNvSpPr>
          <p:nvPr>
            <p:ph type="subTitle" idx="1"/>
          </p:nvPr>
        </p:nvSpPr>
        <p:spPr>
          <a:xfrm>
            <a:off x="685800" y="4114800"/>
            <a:ext cx="6324600" cy="1600200"/>
          </a:xfrm>
        </p:spPr>
        <p:txBody>
          <a:bodyPr>
            <a:normAutofit/>
          </a:bodyPr>
          <a:lstStyle/>
          <a:p>
            <a:pPr>
              <a:lnSpc>
                <a:spcPct val="110000"/>
              </a:lnSpc>
              <a:spcAft>
                <a:spcPts val="0"/>
              </a:spcAft>
            </a:pPr>
            <a:r>
              <a:rPr lang="en-US" sz="1200" b="1" dirty="0"/>
              <a:t>CHARLES CHUWA, NDIMUBANDI MVUKIYE, DIDAS KIMARO</a:t>
            </a:r>
            <a:br>
              <a:rPr lang="en-US" sz="1200" dirty="0"/>
            </a:br>
            <a:r>
              <a:rPr lang="en-US" sz="1200" dirty="0"/>
              <a:t>TANZANIA AGRICULTURAL RESEARCH INSTITUTE</a:t>
            </a:r>
          </a:p>
          <a:p>
            <a:pPr>
              <a:lnSpc>
                <a:spcPct val="110000"/>
              </a:lnSpc>
              <a:spcAft>
                <a:spcPts val="0"/>
              </a:spcAft>
            </a:pPr>
            <a:r>
              <a:rPr lang="en-US" sz="1200" dirty="0"/>
              <a:t>AFRICA RISING - NAFAKA PROJECT ANNUAL REVIEW AND PLANNING MEETING</a:t>
            </a:r>
          </a:p>
          <a:p>
            <a:pPr>
              <a:lnSpc>
                <a:spcPct val="110000"/>
              </a:lnSpc>
              <a:spcAft>
                <a:spcPts val="0"/>
              </a:spcAft>
            </a:pPr>
            <a:r>
              <a:rPr lang="en-US" sz="1200" dirty="0"/>
              <a:t>3 – 4 JULY 2019, DAR ES SALAAM, TANZANIA</a:t>
            </a:r>
          </a:p>
        </p:txBody>
      </p:sp>
    </p:spTree>
    <p:extLst>
      <p:ext uri="{BB962C8B-B14F-4D97-AF65-F5344CB8AC3E}">
        <p14:creationId xmlns:p14="http://schemas.microsoft.com/office/powerpoint/2010/main" val="2471439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381000"/>
          </a:xfrm>
        </p:spPr>
        <p:txBody>
          <a:bodyPr>
            <a:normAutofit lnSpcReduction="10000"/>
          </a:bodyPr>
          <a:lstStyle/>
          <a:p>
            <a:pPr marL="114300" indent="0">
              <a:buNone/>
            </a:pPr>
            <a:r>
              <a:rPr lang="en-US" altLang="en-US" dirty="0">
                <a:solidFill>
                  <a:schemeClr val="tx1"/>
                </a:solidFill>
              </a:rPr>
              <a:t>Table 2: Number of mother and model farms established in each district.</a:t>
            </a:r>
          </a:p>
        </p:txBody>
      </p:sp>
      <p:pic>
        <p:nvPicPr>
          <p:cNvPr id="8" name="Picture 7">
            <a:extLst>
              <a:ext uri="{FF2B5EF4-FFF2-40B4-BE49-F238E27FC236}">
                <a16:creationId xmlns:a16="http://schemas.microsoft.com/office/drawing/2014/main" id="{0BC37DB2-4741-3345-BA0D-FF16D7B50209}"/>
              </a:ext>
            </a:extLst>
          </p:cNvPr>
          <p:cNvPicPr>
            <a:picLocks noChangeAspect="1"/>
          </p:cNvPicPr>
          <p:nvPr/>
        </p:nvPicPr>
        <p:blipFill>
          <a:blip r:embed="rId2"/>
          <a:stretch>
            <a:fillRect/>
          </a:stretch>
        </p:blipFill>
        <p:spPr>
          <a:xfrm>
            <a:off x="774138" y="1914485"/>
            <a:ext cx="7595724" cy="4115850"/>
          </a:xfrm>
          <a:prstGeom prst="rect">
            <a:avLst/>
          </a:prstGeom>
        </p:spPr>
      </p:pic>
    </p:spTree>
    <p:extLst>
      <p:ext uri="{BB962C8B-B14F-4D97-AF65-F5344CB8AC3E}">
        <p14:creationId xmlns:p14="http://schemas.microsoft.com/office/powerpoint/2010/main" val="598517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5181600"/>
          </a:xfrm>
        </p:spPr>
        <p:txBody>
          <a:bodyPr>
            <a:normAutofit/>
          </a:bodyPr>
          <a:lstStyle/>
          <a:p>
            <a:pPr marL="114300" indent="0">
              <a:buNone/>
            </a:pPr>
            <a:r>
              <a:rPr lang="en-US" altLang="en-US" dirty="0">
                <a:solidFill>
                  <a:schemeClr val="tx1"/>
                </a:solidFill>
              </a:rPr>
              <a:t>1.3 Collecting soil samples and soil analysis for site characterization in view of fertilizer use.</a:t>
            </a:r>
          </a:p>
          <a:p>
            <a:pPr marL="457200" indent="-342900"/>
            <a:r>
              <a:rPr lang="en-US" altLang="en-US" dirty="0">
                <a:solidFill>
                  <a:schemeClr val="tx1"/>
                </a:solidFill>
              </a:rPr>
              <a:t>Soil samples from all the model farm sites collected and made them analyzed by The National Soil Service Laboratory at TARI </a:t>
            </a:r>
            <a:r>
              <a:rPr lang="en-US" altLang="en-US" dirty="0" err="1">
                <a:solidFill>
                  <a:schemeClr val="tx1"/>
                </a:solidFill>
              </a:rPr>
              <a:t>Mlingano</a:t>
            </a:r>
            <a:r>
              <a:rPr lang="en-US" altLang="en-US" dirty="0">
                <a:solidFill>
                  <a:schemeClr val="tx1"/>
                </a:solidFill>
              </a:rPr>
              <a:t>, Tanzania, for determination of the need for, and optimal rates of, fertilizer for improved rice yields in the sites.</a:t>
            </a:r>
          </a:p>
          <a:p>
            <a:pPr marL="457200" indent="-342900"/>
            <a:r>
              <a:rPr lang="en-US" altLang="en-US" dirty="0">
                <a:solidFill>
                  <a:schemeClr val="tx1"/>
                </a:solidFill>
              </a:rPr>
              <a:t>The amounts of fertilizers to apply for supplying especially the NPK nutrients in the model farms and mother demo sites calculated (based on the results of the analysis) and presented to respective farmers/farmer groups, VAEOs and VBAAs  </a:t>
            </a: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1429965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dirty="0">
                <a:solidFill>
                  <a:schemeClr val="tx1"/>
                </a:solidFill>
              </a:rPr>
              <a:t>1.4 Procurement and distribution of basic seeds, gypsum and fertilizers.</a:t>
            </a:r>
          </a:p>
          <a:p>
            <a:pPr marL="911225" lvl="1" indent="-342900"/>
            <a:r>
              <a:rPr lang="en-US" altLang="en-US" dirty="0">
                <a:solidFill>
                  <a:schemeClr val="tx1"/>
                </a:solidFill>
              </a:rPr>
              <a:t>9,483 kg of necessary basic rice seeds of improved varieties were distributed to all the demo-sites and to earmarked QDS producers, the amount and types of seeds depending on the nature of the demonstration plots to be established in each site (Table 3).</a:t>
            </a:r>
          </a:p>
          <a:p>
            <a:pPr marL="911225" lvl="1" indent="-342900"/>
            <a:r>
              <a:rPr lang="en-US" altLang="en-US" dirty="0">
                <a:solidFill>
                  <a:schemeClr val="tx1"/>
                </a:solidFill>
              </a:rPr>
              <a:t>A total of 10,888 farmers (5,124 women and 5,764 men) received the small packs of seeds (@ 200g) to establish their own micro-plots (Table 4). </a:t>
            </a:r>
          </a:p>
          <a:p>
            <a:pPr marL="911225" lvl="1" indent="-342900"/>
            <a:r>
              <a:rPr lang="en-US" altLang="en-US" dirty="0">
                <a:solidFill>
                  <a:schemeClr val="tx1"/>
                </a:solidFill>
              </a:rPr>
              <a:t>For the mother demos, 2282.3 kg of Urea, 496.4 kg of DAP and 31.0 kg of NPK were distributed(Table 5).</a:t>
            </a:r>
          </a:p>
          <a:p>
            <a:pPr marL="114300" indent="0">
              <a:buNone/>
            </a:pPr>
            <a:endParaRPr lang="en-US" altLang="en-US" dirty="0">
              <a:solidFill>
                <a:schemeClr val="tx1"/>
              </a:solidFill>
            </a:endParaRP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530651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1066800"/>
          </a:xfrm>
        </p:spPr>
        <p:txBody>
          <a:bodyPr>
            <a:normAutofit/>
          </a:bodyPr>
          <a:lstStyle/>
          <a:p>
            <a:pPr marL="114300" indent="0">
              <a:buNone/>
            </a:pPr>
            <a:r>
              <a:rPr lang="en-US" altLang="en-US" dirty="0">
                <a:solidFill>
                  <a:schemeClr val="tx1"/>
                </a:solidFill>
              </a:rPr>
              <a:t>Table 3. Rice seed distributed per each district for mother and baby demos, QDS production, model farms and farmers’ micro-plots (in small packs). </a:t>
            </a:r>
          </a:p>
        </p:txBody>
      </p:sp>
      <p:pic>
        <p:nvPicPr>
          <p:cNvPr id="2" name="Picture 1">
            <a:extLst>
              <a:ext uri="{FF2B5EF4-FFF2-40B4-BE49-F238E27FC236}">
                <a16:creationId xmlns:a16="http://schemas.microsoft.com/office/drawing/2014/main" id="{7B355937-8CEF-A440-AB1C-4F97C84C8F07}"/>
              </a:ext>
            </a:extLst>
          </p:cNvPr>
          <p:cNvPicPr>
            <a:picLocks noChangeAspect="1"/>
          </p:cNvPicPr>
          <p:nvPr/>
        </p:nvPicPr>
        <p:blipFill>
          <a:blip r:embed="rId2"/>
          <a:stretch>
            <a:fillRect/>
          </a:stretch>
        </p:blipFill>
        <p:spPr>
          <a:xfrm>
            <a:off x="778437" y="2438400"/>
            <a:ext cx="7410450" cy="4208796"/>
          </a:xfrm>
          <a:prstGeom prst="rect">
            <a:avLst/>
          </a:prstGeom>
        </p:spPr>
      </p:pic>
    </p:spTree>
    <p:extLst>
      <p:ext uri="{BB962C8B-B14F-4D97-AF65-F5344CB8AC3E}">
        <p14:creationId xmlns:p14="http://schemas.microsoft.com/office/powerpoint/2010/main" val="858779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685800"/>
          </a:xfrm>
        </p:spPr>
        <p:txBody>
          <a:bodyPr>
            <a:normAutofit lnSpcReduction="10000"/>
          </a:bodyPr>
          <a:lstStyle/>
          <a:p>
            <a:pPr marL="114300" indent="0">
              <a:buNone/>
            </a:pPr>
            <a:r>
              <a:rPr lang="en-US" altLang="en-US" dirty="0">
                <a:solidFill>
                  <a:schemeClr val="tx1"/>
                </a:solidFill>
              </a:rPr>
              <a:t>Table 4:  Number and gender of farmers who received seed packs of improved rice varieties for micro-plots per each district</a:t>
            </a:r>
          </a:p>
        </p:txBody>
      </p:sp>
      <p:pic>
        <p:nvPicPr>
          <p:cNvPr id="2" name="Picture 1">
            <a:extLst>
              <a:ext uri="{FF2B5EF4-FFF2-40B4-BE49-F238E27FC236}">
                <a16:creationId xmlns:a16="http://schemas.microsoft.com/office/drawing/2014/main" id="{78E1D9DC-8550-DE4A-B884-D7F1B93D54C8}"/>
              </a:ext>
            </a:extLst>
          </p:cNvPr>
          <p:cNvPicPr>
            <a:picLocks noChangeAspect="1"/>
          </p:cNvPicPr>
          <p:nvPr/>
        </p:nvPicPr>
        <p:blipFill>
          <a:blip r:embed="rId2"/>
          <a:stretch>
            <a:fillRect/>
          </a:stretch>
        </p:blipFill>
        <p:spPr>
          <a:xfrm>
            <a:off x="798252" y="2133600"/>
            <a:ext cx="6669348" cy="4458249"/>
          </a:xfrm>
          <a:prstGeom prst="rect">
            <a:avLst/>
          </a:prstGeom>
        </p:spPr>
      </p:pic>
    </p:spTree>
    <p:extLst>
      <p:ext uri="{BB962C8B-B14F-4D97-AF65-F5344CB8AC3E}">
        <p14:creationId xmlns:p14="http://schemas.microsoft.com/office/powerpoint/2010/main" val="789244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685800"/>
          </a:xfrm>
        </p:spPr>
        <p:txBody>
          <a:bodyPr>
            <a:normAutofit lnSpcReduction="10000"/>
          </a:bodyPr>
          <a:lstStyle/>
          <a:p>
            <a:pPr marL="114300" indent="0">
              <a:buNone/>
            </a:pPr>
            <a:r>
              <a:rPr lang="en-US" altLang="en-US" dirty="0">
                <a:solidFill>
                  <a:schemeClr val="tx1"/>
                </a:solidFill>
              </a:rPr>
              <a:t>Table 5: Amount and type of fertilizers distributed for mother demos per district.</a:t>
            </a:r>
          </a:p>
        </p:txBody>
      </p:sp>
      <p:pic>
        <p:nvPicPr>
          <p:cNvPr id="2" name="Picture 1">
            <a:extLst>
              <a:ext uri="{FF2B5EF4-FFF2-40B4-BE49-F238E27FC236}">
                <a16:creationId xmlns:a16="http://schemas.microsoft.com/office/drawing/2014/main" id="{C2B7B01D-C2A0-8A4E-A19F-EA7AE0B555A4}"/>
              </a:ext>
            </a:extLst>
          </p:cNvPr>
          <p:cNvPicPr>
            <a:picLocks noChangeAspect="1"/>
          </p:cNvPicPr>
          <p:nvPr/>
        </p:nvPicPr>
        <p:blipFill>
          <a:blip r:embed="rId3"/>
          <a:stretch>
            <a:fillRect/>
          </a:stretch>
        </p:blipFill>
        <p:spPr>
          <a:xfrm>
            <a:off x="758705" y="2133600"/>
            <a:ext cx="6937495" cy="4485550"/>
          </a:xfrm>
          <a:prstGeom prst="rect">
            <a:avLst/>
          </a:prstGeom>
        </p:spPr>
      </p:pic>
    </p:spTree>
    <p:extLst>
      <p:ext uri="{BB962C8B-B14F-4D97-AF65-F5344CB8AC3E}">
        <p14:creationId xmlns:p14="http://schemas.microsoft.com/office/powerpoint/2010/main" val="11030872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b="1" dirty="0">
                <a:solidFill>
                  <a:schemeClr val="tx1"/>
                </a:solidFill>
              </a:rPr>
              <a:t>2. Establishment of demonstration sites (mother and baby) and model farms for promoting climate smart technologies:</a:t>
            </a:r>
          </a:p>
          <a:p>
            <a:pPr marL="911225" lvl="1" indent="-342900"/>
            <a:r>
              <a:rPr lang="en-US" altLang="en-US" dirty="0">
                <a:solidFill>
                  <a:schemeClr val="tx1"/>
                </a:solidFill>
              </a:rPr>
              <a:t>Setting out of mother demo plots and model farms was initiated by organizing field practical (boot-camp) trainings to all VAEOs, NAFAKA staff, group lead farmers and model farmers in each project districts (Plate 3). </a:t>
            </a:r>
          </a:p>
          <a:p>
            <a:pPr marL="911225" lvl="1" indent="-342900"/>
            <a:r>
              <a:rPr lang="en-US" altLang="en-US" dirty="0">
                <a:solidFill>
                  <a:schemeClr val="tx1"/>
                </a:solidFill>
              </a:rPr>
              <a:t>In total the trainings were attended by 140 participants (Table 6).</a:t>
            </a: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3396509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1143000"/>
          </a:xfrm>
        </p:spPr>
        <p:txBody>
          <a:bodyPr>
            <a:normAutofit/>
          </a:bodyPr>
          <a:lstStyle/>
          <a:p>
            <a:pPr marL="114300" indent="0">
              <a:buNone/>
            </a:pPr>
            <a:r>
              <a:rPr lang="en-US" altLang="en-US" dirty="0">
                <a:solidFill>
                  <a:schemeClr val="tx1"/>
                </a:solidFill>
              </a:rPr>
              <a:t>Table 6. Number and gender of trainees per district who attended the Boot- camp/practical training on establishment of demo plots and model farms.</a:t>
            </a:r>
          </a:p>
        </p:txBody>
      </p:sp>
      <p:pic>
        <p:nvPicPr>
          <p:cNvPr id="2" name="Picture 1">
            <a:extLst>
              <a:ext uri="{FF2B5EF4-FFF2-40B4-BE49-F238E27FC236}">
                <a16:creationId xmlns:a16="http://schemas.microsoft.com/office/drawing/2014/main" id="{84582E21-A8A3-9B4A-9044-3155E8729814}"/>
              </a:ext>
            </a:extLst>
          </p:cNvPr>
          <p:cNvPicPr>
            <a:picLocks noChangeAspect="1"/>
          </p:cNvPicPr>
          <p:nvPr/>
        </p:nvPicPr>
        <p:blipFill>
          <a:blip r:embed="rId2"/>
          <a:stretch>
            <a:fillRect/>
          </a:stretch>
        </p:blipFill>
        <p:spPr>
          <a:xfrm>
            <a:off x="774138" y="2438400"/>
            <a:ext cx="5931462" cy="4243208"/>
          </a:xfrm>
          <a:prstGeom prst="rect">
            <a:avLst/>
          </a:prstGeom>
        </p:spPr>
      </p:pic>
    </p:spTree>
    <p:extLst>
      <p:ext uri="{BB962C8B-B14F-4D97-AF65-F5344CB8AC3E}">
        <p14:creationId xmlns:p14="http://schemas.microsoft.com/office/powerpoint/2010/main" val="3959661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5562600"/>
            <a:ext cx="7772400" cy="990600"/>
          </a:xfrm>
        </p:spPr>
        <p:txBody>
          <a:bodyPr>
            <a:normAutofit lnSpcReduction="10000"/>
          </a:bodyPr>
          <a:lstStyle/>
          <a:p>
            <a:pPr marL="114300" indent="0">
              <a:buNone/>
            </a:pPr>
            <a:r>
              <a:rPr lang="en-US" altLang="en-US" dirty="0">
                <a:solidFill>
                  <a:schemeClr val="tx1"/>
                </a:solidFill>
              </a:rPr>
              <a:t>Plate 3. Participants practically constructing bund in one of the model farm at </a:t>
            </a:r>
            <a:r>
              <a:rPr lang="en-US" altLang="en-US" dirty="0" err="1">
                <a:solidFill>
                  <a:schemeClr val="tx1"/>
                </a:solidFill>
              </a:rPr>
              <a:t>Nkala</a:t>
            </a:r>
            <a:r>
              <a:rPr lang="en-US" altLang="en-US" dirty="0">
                <a:solidFill>
                  <a:schemeClr val="tx1"/>
                </a:solidFill>
              </a:rPr>
              <a:t> village, Momba district (Courtesy: Dr Charles Chuwa/TARI Dakawa). </a:t>
            </a:r>
          </a:p>
        </p:txBody>
      </p:sp>
      <p:pic>
        <p:nvPicPr>
          <p:cNvPr id="2" name="Picture 1">
            <a:extLst>
              <a:ext uri="{FF2B5EF4-FFF2-40B4-BE49-F238E27FC236}">
                <a16:creationId xmlns:a16="http://schemas.microsoft.com/office/drawing/2014/main" id="{A51C06AE-A483-EE40-B8F1-03296E6C187F}"/>
              </a:ext>
            </a:extLst>
          </p:cNvPr>
          <p:cNvPicPr>
            <a:picLocks noChangeAspect="1"/>
          </p:cNvPicPr>
          <p:nvPr/>
        </p:nvPicPr>
        <p:blipFill>
          <a:blip r:embed="rId2"/>
          <a:stretch>
            <a:fillRect/>
          </a:stretch>
        </p:blipFill>
        <p:spPr>
          <a:xfrm>
            <a:off x="762000" y="1371600"/>
            <a:ext cx="7137400" cy="4038600"/>
          </a:xfrm>
          <a:prstGeom prst="rect">
            <a:avLst/>
          </a:prstGeom>
        </p:spPr>
      </p:pic>
    </p:spTree>
    <p:extLst>
      <p:ext uri="{BB962C8B-B14F-4D97-AF65-F5344CB8AC3E}">
        <p14:creationId xmlns:p14="http://schemas.microsoft.com/office/powerpoint/2010/main" val="5417979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2971800"/>
          </a:xfrm>
        </p:spPr>
        <p:txBody>
          <a:bodyPr>
            <a:normAutofit fontScale="92500" lnSpcReduction="20000"/>
          </a:bodyPr>
          <a:lstStyle/>
          <a:p>
            <a:pPr marL="114300" indent="0">
              <a:buNone/>
            </a:pPr>
            <a:r>
              <a:rPr lang="en-US" altLang="en-US" dirty="0">
                <a:solidFill>
                  <a:schemeClr val="tx1"/>
                </a:solidFill>
              </a:rPr>
              <a:t>Demonstration of a </a:t>
            </a:r>
            <a:r>
              <a:rPr lang="en-US" altLang="en-US" dirty="0" err="1">
                <a:solidFill>
                  <a:schemeClr val="tx1"/>
                </a:solidFill>
              </a:rPr>
              <a:t>labour-saving</a:t>
            </a:r>
            <a:r>
              <a:rPr lang="en-US" altLang="en-US" dirty="0">
                <a:solidFill>
                  <a:schemeClr val="tx1"/>
                </a:solidFill>
              </a:rPr>
              <a:t> and drudgery-reduction during planting rice seeds using simple locally-fabricated rice seeders.</a:t>
            </a:r>
          </a:p>
          <a:p>
            <a:pPr marL="911225" lvl="1" indent="-342900"/>
            <a:r>
              <a:rPr lang="en-US" altLang="en-US" dirty="0">
                <a:solidFill>
                  <a:schemeClr val="tx1"/>
                </a:solidFill>
              </a:rPr>
              <a:t>Demonstrated at </a:t>
            </a:r>
            <a:r>
              <a:rPr lang="en-US" altLang="en-US" dirty="0" err="1">
                <a:solidFill>
                  <a:schemeClr val="tx1"/>
                </a:solidFill>
              </a:rPr>
              <a:t>Lipangalala</a:t>
            </a:r>
            <a:r>
              <a:rPr lang="en-US" altLang="en-US" dirty="0">
                <a:solidFill>
                  <a:schemeClr val="tx1"/>
                </a:solidFill>
              </a:rPr>
              <a:t> site, Kilombero district (Plate 4). </a:t>
            </a:r>
          </a:p>
          <a:p>
            <a:pPr marL="911225" lvl="1" indent="-342900"/>
            <a:r>
              <a:rPr lang="en-US" altLang="en-US" dirty="0">
                <a:solidFill>
                  <a:schemeClr val="tx1"/>
                </a:solidFill>
              </a:rPr>
              <a:t>49 farmers  (34 women and 15 men) participated in the demonstration (Table 7).</a:t>
            </a:r>
          </a:p>
          <a:p>
            <a:pPr marL="114300" indent="0">
              <a:buNone/>
            </a:pPr>
            <a:endParaRPr lang="en-US" altLang="en-US" dirty="0">
              <a:solidFill>
                <a:schemeClr val="tx1"/>
              </a:solidFill>
            </a:endParaRPr>
          </a:p>
          <a:p>
            <a:pPr marL="114300" indent="0">
              <a:buNone/>
            </a:pPr>
            <a:r>
              <a:rPr lang="en-US" altLang="en-US" dirty="0">
                <a:solidFill>
                  <a:schemeClr val="tx1"/>
                </a:solidFill>
              </a:rPr>
              <a:t>Table 7: Number and gender of farmers who participated in a demonstration for locally-manufactured direct paddy planter at </a:t>
            </a:r>
            <a:r>
              <a:rPr lang="en-US" altLang="en-US" dirty="0" err="1">
                <a:solidFill>
                  <a:schemeClr val="tx1"/>
                </a:solidFill>
              </a:rPr>
              <a:t>Lipangalala</a:t>
            </a:r>
            <a:r>
              <a:rPr lang="en-US" altLang="en-US" dirty="0">
                <a:solidFill>
                  <a:schemeClr val="tx1"/>
                </a:solidFill>
              </a:rPr>
              <a:t> village, Kilombero District.</a:t>
            </a:r>
          </a:p>
        </p:txBody>
      </p:sp>
      <p:pic>
        <p:nvPicPr>
          <p:cNvPr id="2" name="Picture 1">
            <a:extLst>
              <a:ext uri="{FF2B5EF4-FFF2-40B4-BE49-F238E27FC236}">
                <a16:creationId xmlns:a16="http://schemas.microsoft.com/office/drawing/2014/main" id="{43D44B2D-3BCF-6841-8725-E1A24F31C24D}"/>
              </a:ext>
            </a:extLst>
          </p:cNvPr>
          <p:cNvPicPr>
            <a:picLocks noChangeAspect="1"/>
          </p:cNvPicPr>
          <p:nvPr/>
        </p:nvPicPr>
        <p:blipFill>
          <a:blip r:embed="rId2"/>
          <a:stretch>
            <a:fillRect/>
          </a:stretch>
        </p:blipFill>
        <p:spPr>
          <a:xfrm>
            <a:off x="774138" y="4267200"/>
            <a:ext cx="5702862" cy="1461427"/>
          </a:xfrm>
          <a:prstGeom prst="rect">
            <a:avLst/>
          </a:prstGeom>
        </p:spPr>
      </p:pic>
    </p:spTree>
    <p:extLst>
      <p:ext uri="{BB962C8B-B14F-4D97-AF65-F5344CB8AC3E}">
        <p14:creationId xmlns:p14="http://schemas.microsoft.com/office/powerpoint/2010/main" val="1894674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fontScale="90000"/>
          </a:bodyPr>
          <a:lstStyle/>
          <a:p>
            <a:r>
              <a:rPr lang="en-US" altLang="en-US" dirty="0">
                <a:solidFill>
                  <a:srgbClr val="651D32"/>
                </a:solidFill>
              </a:rPr>
              <a:t>SUMMARY DESCRIPTION OF KEY ACTIVITIES FOR RICE COMPONENT</a:t>
            </a:r>
          </a:p>
        </p:txBody>
      </p:sp>
      <p:sp>
        <p:nvSpPr>
          <p:cNvPr id="19459" name="Content Placeholder 2"/>
          <p:cNvSpPr>
            <a:spLocks noGrp="1"/>
          </p:cNvSpPr>
          <p:nvPr>
            <p:ph idx="1"/>
          </p:nvPr>
        </p:nvSpPr>
        <p:spPr>
          <a:xfrm>
            <a:off x="597462" y="1447800"/>
            <a:ext cx="7772400" cy="762000"/>
          </a:xfrm>
        </p:spPr>
        <p:txBody>
          <a:bodyPr>
            <a:normAutofit/>
          </a:bodyPr>
          <a:lstStyle/>
          <a:p>
            <a:pPr marL="114300" indent="0">
              <a:buNone/>
            </a:pPr>
            <a:r>
              <a:rPr lang="en-US" altLang="en-US" b="1" dirty="0">
                <a:solidFill>
                  <a:schemeClr val="tx1"/>
                </a:solidFill>
              </a:rPr>
              <a:t>Introduction of climate-smart agricultural innovations </a:t>
            </a:r>
            <a:r>
              <a:rPr lang="en-US" altLang="en-US" dirty="0">
                <a:solidFill>
                  <a:schemeClr val="tx1"/>
                </a:solidFill>
              </a:rPr>
              <a:t>(intervention area 1)</a:t>
            </a:r>
          </a:p>
        </p:txBody>
      </p:sp>
      <p:sp>
        <p:nvSpPr>
          <p:cNvPr id="5" name="Content Placeholder 2">
            <a:extLst>
              <a:ext uri="{FF2B5EF4-FFF2-40B4-BE49-F238E27FC236}">
                <a16:creationId xmlns:a16="http://schemas.microsoft.com/office/drawing/2014/main" id="{F64B1B72-4C56-8E4F-9B3A-FBF114326238}"/>
              </a:ext>
            </a:extLst>
          </p:cNvPr>
          <p:cNvSpPr txBox="1">
            <a:spLocks/>
          </p:cNvSpPr>
          <p:nvPr/>
        </p:nvSpPr>
        <p:spPr>
          <a:xfrm>
            <a:off x="609600" y="2286000"/>
            <a:ext cx="7772400" cy="3962400"/>
          </a:xfrm>
          <a:prstGeom prst="rect">
            <a:avLst/>
          </a:prstGeom>
        </p:spPr>
        <p:txBody>
          <a:bodyPr vert="horz" lIns="91440" tIns="45720" rIns="91440" bIns="45720" rtlCol="0">
            <a:normAutofit/>
          </a:bodyPr>
          <a:lst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14300" indent="0">
              <a:buNone/>
            </a:pPr>
            <a:r>
              <a:rPr lang="en-US" altLang="en-US" dirty="0">
                <a:solidFill>
                  <a:schemeClr val="tx1"/>
                </a:solidFill>
              </a:rPr>
              <a:t>Two main activities:</a:t>
            </a:r>
          </a:p>
          <a:p>
            <a:pPr marL="571500" indent="-457200">
              <a:buFont typeface="+mj-lt"/>
              <a:buAutoNum type="arabicPeriod"/>
            </a:pPr>
            <a:r>
              <a:rPr lang="en-US" altLang="en-US" dirty="0">
                <a:solidFill>
                  <a:schemeClr val="tx1"/>
                </a:solidFill>
              </a:rPr>
              <a:t>Establishment of demonstration sites (mother and baby) and model farms for promoting climate-smart technologies:</a:t>
            </a:r>
          </a:p>
          <a:p>
            <a:pPr marL="911225" lvl="1" indent="-342900">
              <a:buFont typeface="Arial" panose="020B0604020202020204" pitchFamily="34" charset="0"/>
              <a:buChar char="•"/>
            </a:pPr>
            <a:r>
              <a:rPr lang="en-US" altLang="en-US" dirty="0">
                <a:solidFill>
                  <a:schemeClr val="tx1"/>
                </a:solidFill>
              </a:rPr>
              <a:t>Use of improved rice varieties [in this case, TXD306 (SARO5) and Komboka] together with judicious use of fertilizers </a:t>
            </a:r>
          </a:p>
          <a:p>
            <a:pPr marL="911225" lvl="1" indent="-342900">
              <a:buFont typeface="Arial" panose="020B0604020202020204" pitchFamily="34" charset="0"/>
              <a:buChar char="•"/>
            </a:pPr>
            <a:r>
              <a:rPr lang="en-US" altLang="en-US" dirty="0">
                <a:solidFill>
                  <a:schemeClr val="tx1"/>
                </a:solidFill>
              </a:rPr>
              <a:t>Management of salt-affected soils (saline-sodic soils )by planting improved salt-tolerant rice varieties (in this case, SATO1 and SATO6) together with the use of soil amendments (Gypsum and/Farm yard manure)</a:t>
            </a:r>
          </a:p>
        </p:txBody>
      </p:sp>
    </p:spTree>
    <p:extLst>
      <p:ext uri="{BB962C8B-B14F-4D97-AF65-F5344CB8AC3E}">
        <p14:creationId xmlns:p14="http://schemas.microsoft.com/office/powerpoint/2010/main" val="1398888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609600" y="5562600"/>
            <a:ext cx="7772400" cy="990600"/>
          </a:xfrm>
        </p:spPr>
        <p:txBody>
          <a:bodyPr>
            <a:normAutofit fontScale="85000" lnSpcReduction="10000"/>
          </a:bodyPr>
          <a:lstStyle/>
          <a:p>
            <a:pPr marL="114300" indent="0">
              <a:buNone/>
            </a:pPr>
            <a:r>
              <a:rPr lang="en-US" altLang="en-US" dirty="0">
                <a:solidFill>
                  <a:schemeClr val="tx1"/>
                </a:solidFill>
              </a:rPr>
              <a:t>Plate 4:The demonstration of locally-manufactured direct paddy planter at </a:t>
            </a:r>
            <a:r>
              <a:rPr lang="en-US" altLang="en-US" dirty="0" err="1">
                <a:solidFill>
                  <a:schemeClr val="tx1"/>
                </a:solidFill>
              </a:rPr>
              <a:t>Lipangalala</a:t>
            </a:r>
            <a:r>
              <a:rPr lang="en-US" altLang="en-US" dirty="0">
                <a:solidFill>
                  <a:schemeClr val="tx1"/>
                </a:solidFill>
              </a:rPr>
              <a:t> village, Kilombero District (Courtesy: </a:t>
            </a:r>
            <a:r>
              <a:rPr lang="en-US" altLang="en-US" dirty="0" err="1">
                <a:solidFill>
                  <a:schemeClr val="tx1"/>
                </a:solidFill>
              </a:rPr>
              <a:t>Mr</a:t>
            </a:r>
            <a:r>
              <a:rPr lang="en-US" altLang="en-US" dirty="0">
                <a:solidFill>
                  <a:schemeClr val="tx1"/>
                </a:solidFill>
              </a:rPr>
              <a:t> Ndimubandi </a:t>
            </a:r>
            <a:r>
              <a:rPr lang="en-US" altLang="en-US" dirty="0" err="1">
                <a:solidFill>
                  <a:schemeClr val="tx1"/>
                </a:solidFill>
              </a:rPr>
              <a:t>Mvukiye</a:t>
            </a:r>
            <a:r>
              <a:rPr lang="en-US" altLang="en-US" dirty="0">
                <a:solidFill>
                  <a:schemeClr val="tx1"/>
                </a:solidFill>
              </a:rPr>
              <a:t>/TARI Dakawa)</a:t>
            </a:r>
            <a:br>
              <a:rPr lang="en-US" altLang="en-US" dirty="0">
                <a:solidFill>
                  <a:schemeClr val="tx1"/>
                </a:solidFill>
              </a:rPr>
            </a:br>
            <a:r>
              <a:rPr lang="en-US" altLang="en-US" dirty="0">
                <a:solidFill>
                  <a:schemeClr val="tx1"/>
                </a:solidFill>
              </a:rPr>
              <a:t> </a:t>
            </a:r>
          </a:p>
        </p:txBody>
      </p:sp>
      <p:pic>
        <p:nvPicPr>
          <p:cNvPr id="4" name="Picture 2">
            <a:extLst>
              <a:ext uri="{FF2B5EF4-FFF2-40B4-BE49-F238E27FC236}">
                <a16:creationId xmlns:a16="http://schemas.microsoft.com/office/drawing/2014/main" id="{009663DD-D0F2-9440-AC76-A55C67AF5F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333500"/>
            <a:ext cx="648929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6737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3352800"/>
          </a:xfrm>
        </p:spPr>
        <p:txBody>
          <a:bodyPr>
            <a:normAutofit lnSpcReduction="10000"/>
          </a:bodyPr>
          <a:lstStyle/>
          <a:p>
            <a:pPr marL="114300" indent="0">
              <a:buNone/>
            </a:pPr>
            <a:r>
              <a:rPr lang="en-US" altLang="en-US" dirty="0">
                <a:solidFill>
                  <a:schemeClr val="tx1"/>
                </a:solidFill>
              </a:rPr>
              <a:t>Reduction of health hazards and drudgery associated with spraying herbicides in managing weeds in rice fields using simple locally fabricated herbicides applicators.</a:t>
            </a:r>
          </a:p>
          <a:p>
            <a:pPr marL="911225" lvl="1" indent="-342900"/>
            <a:r>
              <a:rPr lang="en-US" altLang="en-US" dirty="0">
                <a:solidFill>
                  <a:schemeClr val="tx1"/>
                </a:solidFill>
              </a:rPr>
              <a:t>Demonstrated at </a:t>
            </a:r>
            <a:r>
              <a:rPr lang="en-US" altLang="en-US" dirty="0" err="1">
                <a:solidFill>
                  <a:schemeClr val="tx1"/>
                </a:solidFill>
              </a:rPr>
              <a:t>Ukwama</a:t>
            </a:r>
            <a:r>
              <a:rPr lang="en-US" altLang="en-US" dirty="0">
                <a:solidFill>
                  <a:schemeClr val="tx1"/>
                </a:solidFill>
              </a:rPr>
              <a:t> village, Mbarali District (Plate 5).</a:t>
            </a:r>
          </a:p>
          <a:p>
            <a:pPr marL="911225" lvl="1" indent="-342900"/>
            <a:r>
              <a:rPr lang="en-US" altLang="en-US" dirty="0">
                <a:solidFill>
                  <a:schemeClr val="tx1"/>
                </a:solidFill>
              </a:rPr>
              <a:t>390 farmers (257 women and 133 men) from </a:t>
            </a:r>
            <a:r>
              <a:rPr lang="en-US" altLang="en-US" dirty="0" err="1">
                <a:solidFill>
                  <a:schemeClr val="tx1"/>
                </a:solidFill>
              </a:rPr>
              <a:t>Ukwama</a:t>
            </a:r>
            <a:r>
              <a:rPr lang="en-US" altLang="en-US" dirty="0">
                <a:solidFill>
                  <a:schemeClr val="tx1"/>
                </a:solidFill>
              </a:rPr>
              <a:t> and Mtamba villages participated in the demonstration (Table 8).</a:t>
            </a:r>
          </a:p>
          <a:p>
            <a:pPr marL="114300" indent="0">
              <a:buNone/>
            </a:pPr>
            <a:r>
              <a:rPr lang="en-US" altLang="en-US" dirty="0">
                <a:solidFill>
                  <a:schemeClr val="tx1"/>
                </a:solidFill>
              </a:rPr>
              <a:t>Table 8: Number and gender of farmers who participated in a demonstration of a herbicide application tool at </a:t>
            </a:r>
            <a:r>
              <a:rPr lang="en-US" altLang="en-US" dirty="0" err="1">
                <a:solidFill>
                  <a:schemeClr val="tx1"/>
                </a:solidFill>
              </a:rPr>
              <a:t>Ukwama</a:t>
            </a:r>
            <a:r>
              <a:rPr lang="en-US" altLang="en-US" dirty="0">
                <a:solidFill>
                  <a:schemeClr val="tx1"/>
                </a:solidFill>
              </a:rPr>
              <a:t> village, Mbarali District.</a:t>
            </a: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p:txBody>
      </p:sp>
      <p:pic>
        <p:nvPicPr>
          <p:cNvPr id="2" name="Picture 1">
            <a:extLst>
              <a:ext uri="{FF2B5EF4-FFF2-40B4-BE49-F238E27FC236}">
                <a16:creationId xmlns:a16="http://schemas.microsoft.com/office/drawing/2014/main" id="{29422761-B5BE-4B48-B3BE-4AAEC8D2E0DB}"/>
              </a:ext>
            </a:extLst>
          </p:cNvPr>
          <p:cNvPicPr>
            <a:picLocks noChangeAspect="1"/>
          </p:cNvPicPr>
          <p:nvPr/>
        </p:nvPicPr>
        <p:blipFill>
          <a:blip r:embed="rId2"/>
          <a:stretch>
            <a:fillRect/>
          </a:stretch>
        </p:blipFill>
        <p:spPr>
          <a:xfrm>
            <a:off x="883212" y="4572000"/>
            <a:ext cx="7200900" cy="2146300"/>
          </a:xfrm>
          <a:prstGeom prst="rect">
            <a:avLst/>
          </a:prstGeom>
        </p:spPr>
      </p:pic>
    </p:spTree>
    <p:extLst>
      <p:ext uri="{BB962C8B-B14F-4D97-AF65-F5344CB8AC3E}">
        <p14:creationId xmlns:p14="http://schemas.microsoft.com/office/powerpoint/2010/main" val="715953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609600" y="4876800"/>
            <a:ext cx="8001000" cy="1371600"/>
          </a:xfrm>
        </p:spPr>
        <p:txBody>
          <a:bodyPr>
            <a:normAutofit/>
          </a:bodyPr>
          <a:lstStyle/>
          <a:p>
            <a:pPr marL="114300" indent="0">
              <a:buNone/>
            </a:pPr>
            <a:r>
              <a:rPr lang="en-US" altLang="en-US" dirty="0">
                <a:solidFill>
                  <a:schemeClr val="tx1"/>
                </a:solidFill>
              </a:rPr>
              <a:t>Plate 5: Farmers practicing use of locally manufactured herbicide application tool at </a:t>
            </a:r>
            <a:r>
              <a:rPr lang="en-US" altLang="en-US" dirty="0" err="1">
                <a:solidFill>
                  <a:schemeClr val="tx1"/>
                </a:solidFill>
              </a:rPr>
              <a:t>Ukwama</a:t>
            </a:r>
            <a:r>
              <a:rPr lang="en-US" altLang="en-US" dirty="0">
                <a:solidFill>
                  <a:schemeClr val="tx1"/>
                </a:solidFill>
              </a:rPr>
              <a:t> site in Mbarali district (Courtesy: Dr Charles Chuwa/TARI Dakawa)</a:t>
            </a:r>
            <a:br>
              <a:rPr lang="en-US" altLang="en-US" dirty="0">
                <a:solidFill>
                  <a:schemeClr val="tx1"/>
                </a:solidFill>
              </a:rPr>
            </a:br>
            <a:endParaRPr lang="en-US" altLang="en-US" dirty="0">
              <a:solidFill>
                <a:schemeClr val="tx1"/>
              </a:solidFill>
            </a:endParaRPr>
          </a:p>
        </p:txBody>
      </p:sp>
      <p:pic>
        <p:nvPicPr>
          <p:cNvPr id="4" name="Picture 2">
            <a:extLst>
              <a:ext uri="{FF2B5EF4-FFF2-40B4-BE49-F238E27FC236}">
                <a16:creationId xmlns:a16="http://schemas.microsoft.com/office/drawing/2014/main" id="{DFAF1782-1F14-CC49-8FBC-ADD705A9F8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997" y="1371600"/>
            <a:ext cx="7772400" cy="3362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3760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b="1" dirty="0">
                <a:solidFill>
                  <a:schemeClr val="tx1"/>
                </a:solidFill>
              </a:rPr>
              <a:t>3. Supporting production and marketing of seeds (QDS) of improved varieties of rice and legume crops.</a:t>
            </a:r>
            <a:br>
              <a:rPr lang="en-US" altLang="en-US" b="1" dirty="0">
                <a:solidFill>
                  <a:schemeClr val="tx1"/>
                </a:solidFill>
              </a:rPr>
            </a:br>
            <a:endParaRPr lang="en-US" altLang="en-US" b="1" dirty="0">
              <a:solidFill>
                <a:schemeClr val="tx1"/>
              </a:solidFill>
            </a:endParaRPr>
          </a:p>
          <a:p>
            <a:pPr marL="911225" lvl="1" indent="-342900"/>
            <a:r>
              <a:rPr lang="en-US" altLang="en-US" dirty="0">
                <a:solidFill>
                  <a:schemeClr val="tx1"/>
                </a:solidFill>
              </a:rPr>
              <a:t>Supplying initial seeds for QDS production</a:t>
            </a:r>
          </a:p>
          <a:p>
            <a:pPr marL="911225" lvl="1" indent="-342900"/>
            <a:r>
              <a:rPr lang="en-US" altLang="en-US" dirty="0">
                <a:solidFill>
                  <a:schemeClr val="tx1"/>
                </a:solidFill>
              </a:rPr>
              <a:t>Training QDS producers on GAP for QDS production</a:t>
            </a:r>
          </a:p>
          <a:p>
            <a:pPr marL="911225" lvl="1" indent="-342900"/>
            <a:r>
              <a:rPr lang="en-US" altLang="en-US" dirty="0">
                <a:solidFill>
                  <a:schemeClr val="tx1"/>
                </a:solidFill>
              </a:rPr>
              <a:t>Facilitating the process of official registration for the produced QDS</a:t>
            </a:r>
            <a:br>
              <a:rPr lang="en-US" altLang="en-US" dirty="0">
                <a:solidFill>
                  <a:schemeClr val="tx1"/>
                </a:solidFill>
              </a:rPr>
            </a:br>
            <a:br>
              <a:rPr lang="en-US" altLang="en-US" dirty="0">
                <a:solidFill>
                  <a:schemeClr val="tx1"/>
                </a:solidFill>
              </a:rPr>
            </a:br>
            <a:r>
              <a:rPr lang="en-US" altLang="en-US" dirty="0">
                <a:solidFill>
                  <a:schemeClr val="tx1"/>
                </a:solidFill>
              </a:rPr>
              <a:t>	</a:t>
            </a:r>
            <a:br>
              <a:rPr lang="en-US" altLang="en-US" dirty="0">
                <a:solidFill>
                  <a:schemeClr val="tx1"/>
                </a:solidFill>
              </a:rPr>
            </a:br>
            <a:r>
              <a:rPr lang="en-US" altLang="en-US" dirty="0">
                <a:solidFill>
                  <a:schemeClr val="tx1"/>
                </a:solidFill>
              </a:rPr>
              <a:t>	</a:t>
            </a: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255754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685800"/>
          </a:xfrm>
        </p:spPr>
        <p:txBody>
          <a:bodyPr>
            <a:normAutofit lnSpcReduction="10000"/>
          </a:bodyPr>
          <a:lstStyle/>
          <a:p>
            <a:pPr marL="114300" indent="0">
              <a:buNone/>
            </a:pPr>
            <a:r>
              <a:rPr lang="en-US" altLang="en-US" dirty="0">
                <a:solidFill>
                  <a:schemeClr val="tx1"/>
                </a:solidFill>
              </a:rPr>
              <a:t>Table 9: Number and acreage of rice (TXD 306) QDS farms established per district.</a:t>
            </a:r>
          </a:p>
        </p:txBody>
      </p:sp>
      <p:pic>
        <p:nvPicPr>
          <p:cNvPr id="2" name="Picture 1">
            <a:extLst>
              <a:ext uri="{FF2B5EF4-FFF2-40B4-BE49-F238E27FC236}">
                <a16:creationId xmlns:a16="http://schemas.microsoft.com/office/drawing/2014/main" id="{4B9BB631-6DF0-C14B-881B-ABC83AF5B5AF}"/>
              </a:ext>
            </a:extLst>
          </p:cNvPr>
          <p:cNvPicPr>
            <a:picLocks noChangeAspect="1"/>
          </p:cNvPicPr>
          <p:nvPr/>
        </p:nvPicPr>
        <p:blipFill>
          <a:blip r:embed="rId2"/>
          <a:stretch>
            <a:fillRect/>
          </a:stretch>
        </p:blipFill>
        <p:spPr>
          <a:xfrm>
            <a:off x="796323" y="2133600"/>
            <a:ext cx="6819900" cy="2959100"/>
          </a:xfrm>
          <a:prstGeom prst="rect">
            <a:avLst/>
          </a:prstGeom>
        </p:spPr>
      </p:pic>
    </p:spTree>
    <p:extLst>
      <p:ext uri="{BB962C8B-B14F-4D97-AF65-F5344CB8AC3E}">
        <p14:creationId xmlns:p14="http://schemas.microsoft.com/office/powerpoint/2010/main" val="34983344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57200"/>
          </a:xfrm>
        </p:spPr>
        <p:txBody>
          <a:bodyPr>
            <a:normAutofit/>
          </a:bodyPr>
          <a:lstStyle/>
          <a:p>
            <a:pPr marL="114300" indent="0">
              <a:buNone/>
            </a:pPr>
            <a:r>
              <a:rPr lang="en-US" altLang="en-US" dirty="0">
                <a:solidFill>
                  <a:schemeClr val="tx1"/>
                </a:solidFill>
              </a:rPr>
              <a:t>Table 10: Number and gender of legume QDS producers per district.</a:t>
            </a:r>
          </a:p>
        </p:txBody>
      </p:sp>
      <p:pic>
        <p:nvPicPr>
          <p:cNvPr id="2" name="Picture 1">
            <a:extLst>
              <a:ext uri="{FF2B5EF4-FFF2-40B4-BE49-F238E27FC236}">
                <a16:creationId xmlns:a16="http://schemas.microsoft.com/office/drawing/2014/main" id="{02729F4E-180A-1E4E-A359-DB09BE0A503C}"/>
              </a:ext>
            </a:extLst>
          </p:cNvPr>
          <p:cNvPicPr>
            <a:picLocks noChangeAspect="1"/>
          </p:cNvPicPr>
          <p:nvPr/>
        </p:nvPicPr>
        <p:blipFill>
          <a:blip r:embed="rId2"/>
          <a:stretch>
            <a:fillRect/>
          </a:stretch>
        </p:blipFill>
        <p:spPr>
          <a:xfrm>
            <a:off x="774138" y="1829443"/>
            <a:ext cx="7124700" cy="3606800"/>
          </a:xfrm>
          <a:prstGeom prst="rect">
            <a:avLst/>
          </a:prstGeom>
        </p:spPr>
      </p:pic>
    </p:spTree>
    <p:extLst>
      <p:ext uri="{BB962C8B-B14F-4D97-AF65-F5344CB8AC3E}">
        <p14:creationId xmlns:p14="http://schemas.microsoft.com/office/powerpoint/2010/main" val="41517607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dirty="0">
                <a:solidFill>
                  <a:schemeClr val="tx1"/>
                </a:solidFill>
              </a:rPr>
              <a:t>4. Capacity building for better scaling.</a:t>
            </a:r>
          </a:p>
          <a:p>
            <a:pPr marL="114300" indent="0">
              <a:buNone/>
            </a:pPr>
            <a:r>
              <a:rPr lang="en-US" altLang="en-US" dirty="0">
                <a:solidFill>
                  <a:schemeClr val="tx1"/>
                </a:solidFill>
              </a:rPr>
              <a:t>4.1 Training of resident community trainers on Good agricultural practices (GAP) for rice and/or seed production.</a:t>
            </a:r>
          </a:p>
          <a:p>
            <a:pPr marL="911225" lvl="1" indent="-342900"/>
            <a:r>
              <a:rPr lang="en-US" altLang="en-US" dirty="0">
                <a:solidFill>
                  <a:schemeClr val="tx1"/>
                </a:solidFill>
              </a:rPr>
              <a:t>training was conducted for lead and model farmers, individual rice QDS producers/VBAAs and VAEOs </a:t>
            </a:r>
          </a:p>
          <a:p>
            <a:pPr marL="911225" lvl="1" indent="-342900"/>
            <a:r>
              <a:rPr lang="en-US" altLang="en-US" dirty="0">
                <a:solidFill>
                  <a:schemeClr val="tx1"/>
                </a:solidFill>
              </a:rPr>
              <a:t>established mother demos and model farms as training venues</a:t>
            </a:r>
          </a:p>
          <a:p>
            <a:pPr marL="911225" lvl="1" indent="-342900"/>
            <a:r>
              <a:rPr lang="en-US" altLang="en-US" dirty="0">
                <a:solidFill>
                  <a:schemeClr val="tx1"/>
                </a:solidFill>
              </a:rPr>
              <a:t>A total of 126 (32 female and 94 male) trainers were trained (Table 5).   </a:t>
            </a:r>
          </a:p>
          <a:p>
            <a:pPr marL="114300" indent="0">
              <a:buNone/>
            </a:pPr>
            <a:br>
              <a:rPr lang="en-US" altLang="en-US" dirty="0">
                <a:solidFill>
                  <a:schemeClr val="tx1"/>
                </a:solidFill>
              </a:rPr>
            </a:br>
            <a:endParaRPr lang="en-US" altLang="en-US" dirty="0">
              <a:solidFill>
                <a:schemeClr val="tx1"/>
              </a:solidFill>
            </a:endParaRP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4555063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1295400"/>
          </a:xfrm>
        </p:spPr>
        <p:txBody>
          <a:bodyPr>
            <a:normAutofit/>
          </a:bodyPr>
          <a:lstStyle/>
          <a:p>
            <a:pPr marL="114300" indent="0">
              <a:buNone/>
            </a:pPr>
            <a:r>
              <a:rPr lang="en-US" altLang="en-US" dirty="0">
                <a:solidFill>
                  <a:schemeClr val="tx1"/>
                </a:solidFill>
              </a:rPr>
              <a:t> Table 5. Number and gender of local trainers (VAEOs, rice QDS producers/VBAAs, lead and model farmers) who attended the TOT training on GAP for rice production in the districts.</a:t>
            </a:r>
          </a:p>
        </p:txBody>
      </p:sp>
      <p:pic>
        <p:nvPicPr>
          <p:cNvPr id="2" name="Picture 1">
            <a:extLst>
              <a:ext uri="{FF2B5EF4-FFF2-40B4-BE49-F238E27FC236}">
                <a16:creationId xmlns:a16="http://schemas.microsoft.com/office/drawing/2014/main" id="{5E3251CE-0231-5740-9258-D607DB36C391}"/>
              </a:ext>
            </a:extLst>
          </p:cNvPr>
          <p:cNvPicPr>
            <a:picLocks noChangeAspect="1"/>
          </p:cNvPicPr>
          <p:nvPr/>
        </p:nvPicPr>
        <p:blipFill>
          <a:blip r:embed="rId2"/>
          <a:stretch>
            <a:fillRect/>
          </a:stretch>
        </p:blipFill>
        <p:spPr>
          <a:xfrm>
            <a:off x="754365" y="2501900"/>
            <a:ext cx="7246635" cy="2698341"/>
          </a:xfrm>
          <a:prstGeom prst="rect">
            <a:avLst/>
          </a:prstGeom>
        </p:spPr>
      </p:pic>
    </p:spTree>
    <p:extLst>
      <p:ext uri="{BB962C8B-B14F-4D97-AF65-F5344CB8AC3E}">
        <p14:creationId xmlns:p14="http://schemas.microsoft.com/office/powerpoint/2010/main" val="27665478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2362200"/>
          </a:xfrm>
        </p:spPr>
        <p:txBody>
          <a:bodyPr>
            <a:normAutofit lnSpcReduction="10000"/>
          </a:bodyPr>
          <a:lstStyle/>
          <a:p>
            <a:pPr marL="114300" indent="0">
              <a:buNone/>
            </a:pPr>
            <a:r>
              <a:rPr lang="en-US" altLang="en-US" dirty="0">
                <a:solidFill>
                  <a:schemeClr val="tx1"/>
                </a:solidFill>
              </a:rPr>
              <a:t>4.2 Training of other farmers on GAP by VAEOs and VBAAs in demos, model farms and micro-plots.</a:t>
            </a:r>
          </a:p>
          <a:p>
            <a:pPr marL="911225" lvl="1" indent="-342900"/>
            <a:r>
              <a:rPr lang="en-US" altLang="en-US" dirty="0">
                <a:solidFill>
                  <a:schemeClr val="tx1"/>
                </a:solidFill>
              </a:rPr>
              <a:t>A total of 15,461 farmers (7,029   and 8,432) were trained (Table ).</a:t>
            </a:r>
          </a:p>
          <a:p>
            <a:pPr marL="114300" indent="0">
              <a:buNone/>
            </a:pPr>
            <a:r>
              <a:rPr lang="en-US" altLang="en-US" dirty="0">
                <a:solidFill>
                  <a:schemeClr val="tx1"/>
                </a:solidFill>
              </a:rPr>
              <a:t>Table 7: Number and gender of farmers trained on GAP by VAEOs and VBAAs in demos, model farms and micro-plots per district</a:t>
            </a:r>
          </a:p>
          <a:p>
            <a:pPr marL="568325" lvl="1" indent="0">
              <a:buNone/>
            </a:pPr>
            <a:endParaRPr lang="en-US" altLang="en-US" dirty="0">
              <a:solidFill>
                <a:schemeClr val="tx1"/>
              </a:solidFill>
            </a:endParaRPr>
          </a:p>
        </p:txBody>
      </p:sp>
      <p:pic>
        <p:nvPicPr>
          <p:cNvPr id="2" name="Picture 1">
            <a:extLst>
              <a:ext uri="{FF2B5EF4-FFF2-40B4-BE49-F238E27FC236}">
                <a16:creationId xmlns:a16="http://schemas.microsoft.com/office/drawing/2014/main" id="{61BAEB7A-BECE-3E45-91ED-D4AA7A8AEF22}"/>
              </a:ext>
            </a:extLst>
          </p:cNvPr>
          <p:cNvPicPr>
            <a:picLocks noChangeAspect="1"/>
          </p:cNvPicPr>
          <p:nvPr/>
        </p:nvPicPr>
        <p:blipFill>
          <a:blip r:embed="rId2"/>
          <a:stretch>
            <a:fillRect/>
          </a:stretch>
        </p:blipFill>
        <p:spPr>
          <a:xfrm>
            <a:off x="774138" y="3463724"/>
            <a:ext cx="7429500" cy="2881535"/>
          </a:xfrm>
          <a:prstGeom prst="rect">
            <a:avLst/>
          </a:prstGeom>
        </p:spPr>
      </p:pic>
    </p:spTree>
    <p:extLst>
      <p:ext uri="{BB962C8B-B14F-4D97-AF65-F5344CB8AC3E}">
        <p14:creationId xmlns:p14="http://schemas.microsoft.com/office/powerpoint/2010/main" val="1534122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1981200"/>
          </a:xfrm>
        </p:spPr>
        <p:txBody>
          <a:bodyPr>
            <a:normAutofit/>
          </a:bodyPr>
          <a:lstStyle/>
          <a:p>
            <a:pPr marL="114300" indent="0">
              <a:buNone/>
            </a:pPr>
            <a:r>
              <a:rPr lang="en-US" altLang="en-US" dirty="0">
                <a:solidFill>
                  <a:schemeClr val="tx1"/>
                </a:solidFill>
              </a:rPr>
              <a:t>4.3 Conducting Farmers’ Field days</a:t>
            </a:r>
          </a:p>
          <a:p>
            <a:pPr marL="911225" lvl="1" indent="-342900"/>
            <a:r>
              <a:rPr lang="en-US" altLang="en-US" dirty="0">
                <a:solidFill>
                  <a:schemeClr val="tx1"/>
                </a:solidFill>
              </a:rPr>
              <a:t>A total of 342 farmers (241 men and 101 women) participated (Table )</a:t>
            </a:r>
          </a:p>
          <a:p>
            <a:pPr marL="114300" indent="0">
              <a:buNone/>
            </a:pPr>
            <a:r>
              <a:rPr lang="en-US" altLang="en-US" dirty="0">
                <a:solidFill>
                  <a:schemeClr val="tx1"/>
                </a:solidFill>
              </a:rPr>
              <a:t>Table : Number and gender of farmers who participated in the farmers’ field days across the districts.</a:t>
            </a:r>
          </a:p>
        </p:txBody>
      </p:sp>
      <p:pic>
        <p:nvPicPr>
          <p:cNvPr id="2" name="Picture 1">
            <a:extLst>
              <a:ext uri="{FF2B5EF4-FFF2-40B4-BE49-F238E27FC236}">
                <a16:creationId xmlns:a16="http://schemas.microsoft.com/office/drawing/2014/main" id="{A3DEDFBE-F942-5E45-91D3-6ABBB49E1138}"/>
              </a:ext>
            </a:extLst>
          </p:cNvPr>
          <p:cNvPicPr>
            <a:picLocks noChangeAspect="1"/>
          </p:cNvPicPr>
          <p:nvPr/>
        </p:nvPicPr>
        <p:blipFill>
          <a:blip r:embed="rId2"/>
          <a:stretch>
            <a:fillRect/>
          </a:stretch>
        </p:blipFill>
        <p:spPr>
          <a:xfrm>
            <a:off x="774138" y="3351111"/>
            <a:ext cx="6838950" cy="2897289"/>
          </a:xfrm>
          <a:prstGeom prst="rect">
            <a:avLst/>
          </a:prstGeom>
        </p:spPr>
      </p:pic>
    </p:spTree>
    <p:extLst>
      <p:ext uri="{BB962C8B-B14F-4D97-AF65-F5344CB8AC3E}">
        <p14:creationId xmlns:p14="http://schemas.microsoft.com/office/powerpoint/2010/main" val="312966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a:bodyPr>
          <a:lstStyle/>
          <a:p>
            <a:pPr marL="457200" indent="-342900"/>
            <a:r>
              <a:rPr lang="en-US" altLang="en-US" dirty="0">
                <a:solidFill>
                  <a:schemeClr val="tx1"/>
                </a:solidFill>
              </a:rPr>
              <a:t>Saving on irrigation water  by alternating wetting and drying of rice fields (AWD) instead of continuous flooding.</a:t>
            </a:r>
          </a:p>
          <a:p>
            <a:pPr marL="457200" indent="-342900"/>
            <a:r>
              <a:rPr lang="en-US" altLang="en-US" dirty="0">
                <a:solidFill>
                  <a:schemeClr val="tx1"/>
                </a:solidFill>
              </a:rPr>
              <a:t>Saving on labour and drudgery during planting rice seeds using simple locally-fabricated rice seeders.</a:t>
            </a:r>
          </a:p>
          <a:p>
            <a:pPr marL="457200" indent="-342900"/>
            <a:r>
              <a:rPr lang="en-US" altLang="en-US" dirty="0">
                <a:solidFill>
                  <a:schemeClr val="tx1"/>
                </a:solidFill>
              </a:rPr>
              <a:t>Reduction of health hazards and drudgery associated with spraying herbicides in managing weeds in rice fields using simple locally fabricated herbicides applicators.</a:t>
            </a:r>
          </a:p>
          <a:p>
            <a:pPr marL="457200" indent="-342900"/>
            <a:r>
              <a:rPr lang="en-US" altLang="en-US" dirty="0">
                <a:solidFill>
                  <a:schemeClr val="tx1"/>
                </a:solidFill>
              </a:rPr>
              <a:t>Management of residual soil moisture and enhancement of soil fertility by planting legumes as follow-up crops after harvesting rice. </a:t>
            </a:r>
          </a:p>
          <a:p>
            <a:pPr marL="457200" indent="-342900"/>
            <a:endParaRPr lang="en-US" altLang="en-US" dirty="0">
              <a:solidFill>
                <a:schemeClr val="tx1"/>
              </a:solidFill>
            </a:endParaRPr>
          </a:p>
        </p:txBody>
      </p:sp>
    </p:spTree>
    <p:extLst>
      <p:ext uri="{BB962C8B-B14F-4D97-AF65-F5344CB8AC3E}">
        <p14:creationId xmlns:p14="http://schemas.microsoft.com/office/powerpoint/2010/main" val="21890106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8382000" cy="609600"/>
          </a:xfrm>
        </p:spPr>
        <p:txBody>
          <a:bodyPr>
            <a:normAutofit fontScale="90000"/>
          </a:bodyPr>
          <a:lstStyle/>
          <a:p>
            <a:r>
              <a:rPr lang="en-US" altLang="en-US" dirty="0">
                <a:solidFill>
                  <a:srgbClr val="651D32"/>
                </a:solidFill>
              </a:rPr>
              <a:t>CHALLENGES, CONSTRAINTS AND LESSONS LEARNED</a:t>
            </a:r>
          </a:p>
        </p:txBody>
      </p:sp>
      <p:sp>
        <p:nvSpPr>
          <p:cNvPr id="19459" name="Content Placeholder 2"/>
          <p:cNvSpPr>
            <a:spLocks noGrp="1"/>
          </p:cNvSpPr>
          <p:nvPr>
            <p:ph idx="1"/>
          </p:nvPr>
        </p:nvSpPr>
        <p:spPr>
          <a:xfrm>
            <a:off x="597462" y="1447800"/>
            <a:ext cx="7772400" cy="5410200"/>
          </a:xfrm>
        </p:spPr>
        <p:txBody>
          <a:bodyPr>
            <a:normAutofit fontScale="92500" lnSpcReduction="20000"/>
          </a:bodyPr>
          <a:lstStyle/>
          <a:p>
            <a:pPr marL="114300" indent="0">
              <a:buNone/>
            </a:pPr>
            <a:r>
              <a:rPr lang="en-US" altLang="en-US" b="1" dirty="0">
                <a:solidFill>
                  <a:schemeClr val="tx1"/>
                </a:solidFill>
              </a:rPr>
              <a:t>Challenges</a:t>
            </a:r>
          </a:p>
          <a:p>
            <a:pPr marL="911225" lvl="1" indent="-342900"/>
            <a:r>
              <a:rPr lang="en-US" altLang="en-US" dirty="0">
                <a:solidFill>
                  <a:schemeClr val="tx1"/>
                </a:solidFill>
              </a:rPr>
              <a:t>Rainfall:</a:t>
            </a:r>
          </a:p>
          <a:p>
            <a:pPr marL="911225" lvl="1" indent="-342900"/>
            <a:r>
              <a:rPr lang="en-US" altLang="en-US" dirty="0">
                <a:solidFill>
                  <a:schemeClr val="tx1"/>
                </a:solidFill>
              </a:rPr>
              <a:t>Highly erratic rainfall in many sites</a:t>
            </a:r>
          </a:p>
          <a:p>
            <a:pPr marL="114300" indent="0">
              <a:buNone/>
            </a:pPr>
            <a:endParaRPr lang="en-US" altLang="en-US" dirty="0">
              <a:solidFill>
                <a:schemeClr val="tx1"/>
              </a:solidFill>
            </a:endParaRPr>
          </a:p>
          <a:p>
            <a:pPr marL="114300" indent="0">
              <a:buNone/>
            </a:pPr>
            <a:r>
              <a:rPr lang="en-US" altLang="en-US" b="1" dirty="0">
                <a:solidFill>
                  <a:schemeClr val="tx1"/>
                </a:solidFill>
              </a:rPr>
              <a:t>Lessons learned</a:t>
            </a:r>
          </a:p>
          <a:p>
            <a:pPr marL="911225" lvl="1" indent="-342900"/>
            <a:r>
              <a:rPr lang="en-US" altLang="en-US" dirty="0">
                <a:solidFill>
                  <a:schemeClr val="tx1"/>
                </a:solidFill>
              </a:rPr>
              <a:t>Participation of farmer groups is necessary for wider dissemination of the technologies</a:t>
            </a:r>
          </a:p>
          <a:p>
            <a:pPr marL="911225" lvl="1" indent="-342900"/>
            <a:r>
              <a:rPr lang="en-US" altLang="en-US" dirty="0">
                <a:solidFill>
                  <a:schemeClr val="tx1"/>
                </a:solidFill>
              </a:rPr>
              <a:t>Training of trainers make training more sustainable</a:t>
            </a:r>
          </a:p>
          <a:p>
            <a:pPr marL="911225" lvl="1" indent="-342900"/>
            <a:r>
              <a:rPr lang="en-US" altLang="en-US" dirty="0">
                <a:solidFill>
                  <a:schemeClr val="tx1"/>
                </a:solidFill>
              </a:rPr>
              <a:t>Involving Local government and other stakeholders in technology dissemination strengthens research – extension linkages</a:t>
            </a:r>
          </a:p>
          <a:p>
            <a:pPr marL="911225" lvl="1" indent="-342900"/>
            <a:r>
              <a:rPr lang="en-US" altLang="en-US" dirty="0">
                <a:solidFill>
                  <a:schemeClr val="tx1"/>
                </a:solidFill>
              </a:rPr>
              <a:t>Farmers learn more when classroom training is combined with field training</a:t>
            </a:r>
          </a:p>
          <a:p>
            <a:pPr marL="911225" lvl="1" indent="-342900"/>
            <a:r>
              <a:rPr lang="en-US" altLang="en-US" dirty="0">
                <a:solidFill>
                  <a:schemeClr val="tx1"/>
                </a:solidFill>
              </a:rPr>
              <a:t>Farmers could improve rice productivity even more by analyzing soils of their particular fields for their fertility status prior to planting (Soil analysis will enable them understand properties of their fields and consequently use fertilizers judiciously). </a:t>
            </a:r>
          </a:p>
          <a:p>
            <a:pPr marL="114300" indent="0">
              <a:buNone/>
            </a:pPr>
            <a:endParaRPr lang="en-US" altLang="en-US" dirty="0">
              <a:solidFill>
                <a:schemeClr val="tx1"/>
              </a:solidFill>
            </a:endParaRP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42014219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SCALING STRATEGIES</a:t>
            </a:r>
          </a:p>
        </p:txBody>
      </p:sp>
      <p:sp>
        <p:nvSpPr>
          <p:cNvPr id="19459" name="Content Placeholder 2"/>
          <p:cNvSpPr>
            <a:spLocks noGrp="1"/>
          </p:cNvSpPr>
          <p:nvPr>
            <p:ph idx="1"/>
          </p:nvPr>
        </p:nvSpPr>
        <p:spPr>
          <a:xfrm>
            <a:off x="597462" y="1447800"/>
            <a:ext cx="7772400" cy="4419600"/>
          </a:xfrm>
        </p:spPr>
        <p:txBody>
          <a:bodyPr>
            <a:normAutofit/>
          </a:bodyPr>
          <a:lstStyle/>
          <a:p>
            <a:pPr marL="457200" indent="-342900">
              <a:buFont typeface="Arial" panose="020B0604020202020204" pitchFamily="34" charset="0"/>
              <a:buChar char="•"/>
            </a:pPr>
            <a:r>
              <a:rPr lang="en-US" altLang="en-US" dirty="0">
                <a:solidFill>
                  <a:schemeClr val="tx1"/>
                </a:solidFill>
              </a:rPr>
              <a:t>To sustain availability of improved seeds by training more farmers on QDS production.</a:t>
            </a:r>
          </a:p>
          <a:p>
            <a:pPr marL="457200" indent="-342900">
              <a:buFont typeface="Arial" panose="020B0604020202020204" pitchFamily="34" charset="0"/>
              <a:buChar char="•"/>
            </a:pPr>
            <a:r>
              <a:rPr lang="en-US" altLang="en-US" dirty="0">
                <a:solidFill>
                  <a:schemeClr val="tx1"/>
                </a:solidFill>
              </a:rPr>
              <a:t>To extend the technologies to more farmers by increasing the number of VBAAs and provide necessary facilitation for their work.</a:t>
            </a:r>
          </a:p>
          <a:p>
            <a:pPr marL="457200" indent="-342900">
              <a:buFont typeface="Arial" panose="020B0604020202020204" pitchFamily="34" charset="0"/>
              <a:buChar char="•"/>
            </a:pPr>
            <a:r>
              <a:rPr lang="en-US" altLang="en-US" dirty="0">
                <a:solidFill>
                  <a:schemeClr val="tx1"/>
                </a:solidFill>
              </a:rPr>
              <a:t>To strengthen linkages of farmers with agro-dealers and other agricultural extension service providers.</a:t>
            </a:r>
          </a:p>
        </p:txBody>
      </p:sp>
    </p:spTree>
    <p:extLst>
      <p:ext uri="{BB962C8B-B14F-4D97-AF65-F5344CB8AC3E}">
        <p14:creationId xmlns:p14="http://schemas.microsoft.com/office/powerpoint/2010/main" val="21542365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ACKNOWLEDGEMENTS</a:t>
            </a:r>
          </a:p>
        </p:txBody>
      </p:sp>
      <p:sp>
        <p:nvSpPr>
          <p:cNvPr id="19459" name="Content Placeholder 2"/>
          <p:cNvSpPr>
            <a:spLocks noGrp="1"/>
          </p:cNvSpPr>
          <p:nvPr>
            <p:ph idx="1"/>
          </p:nvPr>
        </p:nvSpPr>
        <p:spPr>
          <a:xfrm>
            <a:off x="597462" y="1447800"/>
            <a:ext cx="7772400" cy="4419600"/>
          </a:xfrm>
        </p:spPr>
        <p:txBody>
          <a:bodyPr>
            <a:normAutofit/>
          </a:bodyPr>
          <a:lstStyle/>
          <a:p>
            <a:pPr marL="457200" indent="-342900">
              <a:buFont typeface="Arial" panose="020B0604020202020204" pitchFamily="34" charset="0"/>
              <a:buChar char="•"/>
            </a:pPr>
            <a:r>
              <a:rPr lang="en-US" altLang="en-US" dirty="0">
                <a:solidFill>
                  <a:schemeClr val="tx1"/>
                </a:solidFill>
              </a:rPr>
              <a:t>USAID</a:t>
            </a:r>
          </a:p>
          <a:p>
            <a:pPr marL="457200" indent="-342900">
              <a:buFont typeface="Arial" panose="020B0604020202020204" pitchFamily="34" charset="0"/>
              <a:buChar char="•"/>
            </a:pPr>
            <a:r>
              <a:rPr lang="en-US" altLang="en-US" dirty="0">
                <a:solidFill>
                  <a:schemeClr val="tx1"/>
                </a:solidFill>
              </a:rPr>
              <a:t>IITA</a:t>
            </a:r>
          </a:p>
          <a:p>
            <a:pPr marL="457200" indent="-342900">
              <a:buFont typeface="Arial" panose="020B0604020202020204" pitchFamily="34" charset="0"/>
              <a:buChar char="•"/>
            </a:pPr>
            <a:r>
              <a:rPr lang="en-US" altLang="en-US" dirty="0">
                <a:solidFill>
                  <a:schemeClr val="tx1"/>
                </a:solidFill>
              </a:rPr>
              <a:t>TARI</a:t>
            </a:r>
          </a:p>
          <a:p>
            <a:pPr marL="457200" indent="-342900">
              <a:buFont typeface="Arial" panose="020B0604020202020204" pitchFamily="34" charset="0"/>
              <a:buChar char="•"/>
            </a:pPr>
            <a:r>
              <a:rPr lang="en-US" altLang="en-US" dirty="0">
                <a:solidFill>
                  <a:schemeClr val="tx1"/>
                </a:solidFill>
              </a:rPr>
              <a:t>DISTRICT AGRICULTURAL STAFF</a:t>
            </a:r>
          </a:p>
          <a:p>
            <a:pPr marL="457200" indent="-342900">
              <a:buFont typeface="Arial" panose="020B0604020202020204" pitchFamily="34" charset="0"/>
              <a:buChar char="•"/>
            </a:pPr>
            <a:r>
              <a:rPr lang="en-US" altLang="en-US" dirty="0">
                <a:solidFill>
                  <a:schemeClr val="tx1"/>
                </a:solidFill>
              </a:rPr>
              <a:t>WILLING FARMERS</a:t>
            </a:r>
          </a:p>
        </p:txBody>
      </p:sp>
    </p:spTree>
    <p:extLst>
      <p:ext uri="{BB962C8B-B14F-4D97-AF65-F5344CB8AC3E}">
        <p14:creationId xmlns:p14="http://schemas.microsoft.com/office/powerpoint/2010/main" val="16701597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87532" y="3632601"/>
            <a:ext cx="2276596"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12" descr="C:\Users\user\Desktop\URGENT TASKS\Coat_of_arms_of_Tanzania.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8741" y="2464266"/>
            <a:ext cx="1095979" cy="892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nas\DATA\MMU\1Publishing_service\50YEARS_Anniversary\50YEARS_logos\IITA TAA new logo.png">
            <a:extLst>
              <a:ext uri="{FF2B5EF4-FFF2-40B4-BE49-F238E27FC236}">
                <a16:creationId xmlns:a16="http://schemas.microsoft.com/office/drawing/2014/main" id="{04374767-0B59-471C-9D51-42E6E96BB0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4162" y="3632601"/>
            <a:ext cx="1716946" cy="6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descr="Horizontal_CMYK_600">
            <a:extLst>
              <a:ext uri="{FF2B5EF4-FFF2-40B4-BE49-F238E27FC236}">
                <a16:creationId xmlns:a16="http://schemas.microsoft.com/office/drawing/2014/main" id="{0657001D-0A49-4544-B9D2-4080DAB1B1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4125" y="2768246"/>
            <a:ext cx="2057400"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2">
            <a:extLst>
              <a:ext uri="{FF2B5EF4-FFF2-40B4-BE49-F238E27FC236}">
                <a16:creationId xmlns:a16="http://schemas.microsoft.com/office/drawing/2014/main" id="{D98FAC9D-40CF-0044-A37A-B8074DAAC4F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470956" y="5571701"/>
            <a:ext cx="966631" cy="966631"/>
          </a:xfrm>
          <a:prstGeom prst="rect">
            <a:avLst/>
          </a:prstGeom>
        </p:spPr>
      </p:pic>
      <p:pic>
        <p:nvPicPr>
          <p:cNvPr id="8" name="Picture 7">
            <a:extLst>
              <a:ext uri="{FF2B5EF4-FFF2-40B4-BE49-F238E27FC236}">
                <a16:creationId xmlns:a16="http://schemas.microsoft.com/office/drawing/2014/main" id="{2707BA4D-1B63-264B-8A52-4CA8193D3DA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252608" y="5789543"/>
            <a:ext cx="736337" cy="530949"/>
          </a:xfrm>
          <a:prstGeom prst="rect">
            <a:avLst/>
          </a:prstGeom>
        </p:spPr>
      </p:pic>
      <p:pic>
        <p:nvPicPr>
          <p:cNvPr id="9" name="Picture 8">
            <a:extLst>
              <a:ext uri="{FF2B5EF4-FFF2-40B4-BE49-F238E27FC236}">
                <a16:creationId xmlns:a16="http://schemas.microsoft.com/office/drawing/2014/main" id="{116EA44A-2AD2-C94B-8980-705D44BCF178}"/>
              </a:ext>
            </a:extLst>
          </p:cNvPr>
          <p:cNvPicPr>
            <a:picLocks noChangeAspect="1"/>
          </p:cNvPicPr>
          <p:nvPr/>
        </p:nvPicPr>
        <p:blipFill>
          <a:blip r:embed="rId9"/>
          <a:stretch>
            <a:fillRect/>
          </a:stretch>
        </p:blipFill>
        <p:spPr>
          <a:xfrm>
            <a:off x="1469744" y="4636876"/>
            <a:ext cx="973539" cy="823414"/>
          </a:xfrm>
          <a:prstGeom prst="rect">
            <a:avLst/>
          </a:prstGeom>
        </p:spPr>
      </p:pic>
      <p:pic>
        <p:nvPicPr>
          <p:cNvPr id="10" name="Picture 9">
            <a:extLst>
              <a:ext uri="{FF2B5EF4-FFF2-40B4-BE49-F238E27FC236}">
                <a16:creationId xmlns:a16="http://schemas.microsoft.com/office/drawing/2014/main" id="{60AFDA9C-37BB-DC4E-8ACF-365C3814E649}"/>
              </a:ext>
            </a:extLst>
          </p:cNvPr>
          <p:cNvPicPr>
            <a:picLocks noChangeAspect="1"/>
          </p:cNvPicPr>
          <p:nvPr/>
        </p:nvPicPr>
        <p:blipFill>
          <a:blip r:embed="rId10"/>
          <a:stretch>
            <a:fillRect/>
          </a:stretch>
        </p:blipFill>
        <p:spPr>
          <a:xfrm>
            <a:off x="2820055" y="4772731"/>
            <a:ext cx="1355675" cy="532262"/>
          </a:xfrm>
          <a:prstGeom prst="rect">
            <a:avLst/>
          </a:prstGeom>
        </p:spPr>
      </p:pic>
      <p:pic>
        <p:nvPicPr>
          <p:cNvPr id="11" name="Picture 10">
            <a:extLst>
              <a:ext uri="{FF2B5EF4-FFF2-40B4-BE49-F238E27FC236}">
                <a16:creationId xmlns:a16="http://schemas.microsoft.com/office/drawing/2014/main" id="{7107CBF0-BBA0-E942-8A5B-C81B1875A0D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911439" y="4629304"/>
            <a:ext cx="819117" cy="819117"/>
          </a:xfrm>
          <a:prstGeom prst="rect">
            <a:avLst/>
          </a:prstGeom>
        </p:spPr>
      </p:pic>
      <p:pic>
        <p:nvPicPr>
          <p:cNvPr id="12" name="Picture 11">
            <a:extLst>
              <a:ext uri="{FF2B5EF4-FFF2-40B4-BE49-F238E27FC236}">
                <a16:creationId xmlns:a16="http://schemas.microsoft.com/office/drawing/2014/main" id="{C93277C5-1FAD-2A4A-8B45-AB38B8A1A054}"/>
              </a:ext>
            </a:extLst>
          </p:cNvPr>
          <p:cNvPicPr>
            <a:picLocks noChangeAspect="1"/>
          </p:cNvPicPr>
          <p:nvPr/>
        </p:nvPicPr>
        <p:blipFill>
          <a:blip r:embed="rId12"/>
          <a:stretch>
            <a:fillRect/>
          </a:stretch>
        </p:blipFill>
        <p:spPr>
          <a:xfrm>
            <a:off x="6058555" y="4737564"/>
            <a:ext cx="1577884" cy="547284"/>
          </a:xfrm>
          <a:prstGeom prst="rect">
            <a:avLst/>
          </a:prstGeom>
        </p:spPr>
      </p:pic>
      <p:pic>
        <p:nvPicPr>
          <p:cNvPr id="13" name="Picture 14">
            <a:extLst>
              <a:ext uri="{FF2B5EF4-FFF2-40B4-BE49-F238E27FC236}">
                <a16:creationId xmlns:a16="http://schemas.microsoft.com/office/drawing/2014/main" id="{AF75E5A6-BA75-784D-8436-7F1B804D8E55}"/>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4987984" y="5837991"/>
            <a:ext cx="949302" cy="62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P:\logos\c\cimmyt\CIMMYT Logo.jpg">
            <a:extLst>
              <a:ext uri="{FF2B5EF4-FFF2-40B4-BE49-F238E27FC236}">
                <a16:creationId xmlns:a16="http://schemas.microsoft.com/office/drawing/2014/main" id="{614C2B3E-8730-6048-BB70-BF4EAFF65D8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47800" y="5625567"/>
            <a:ext cx="1193310" cy="85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a:extLst>
              <a:ext uri="{FF2B5EF4-FFF2-40B4-BE49-F238E27FC236}">
                <a16:creationId xmlns:a16="http://schemas.microsoft.com/office/drawing/2014/main" id="{BECB04AA-5BED-AD46-8D00-C0CA571EBDFD}"/>
              </a:ext>
            </a:extLst>
          </p:cNvPr>
          <p:cNvSpPr>
            <a:spLocks noGrp="1"/>
          </p:cNvSpPr>
          <p:nvPr>
            <p:ph type="title"/>
          </p:nvPr>
        </p:nvSpPr>
        <p:spPr>
          <a:xfrm>
            <a:off x="3432819" y="742740"/>
            <a:ext cx="2066144" cy="609600"/>
          </a:xfrm>
        </p:spPr>
        <p:txBody>
          <a:bodyPr>
            <a:normAutofit/>
          </a:bodyPr>
          <a:lstStyle/>
          <a:p>
            <a:r>
              <a:rPr lang="en-US" altLang="en-US" dirty="0">
                <a:solidFill>
                  <a:srgbClr val="651D32"/>
                </a:solidFill>
              </a:rPr>
              <a:t>PARTNERS</a:t>
            </a:r>
          </a:p>
        </p:txBody>
      </p:sp>
    </p:spTree>
    <p:extLst>
      <p:ext uri="{BB962C8B-B14F-4D97-AF65-F5344CB8AC3E}">
        <p14:creationId xmlns:p14="http://schemas.microsoft.com/office/powerpoint/2010/main" val="3044381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b="1" dirty="0">
                <a:solidFill>
                  <a:schemeClr val="tx1"/>
                </a:solidFill>
              </a:rPr>
              <a:t>Supporting production and marketing of seeds (QDS) of improved varieties of rice and legume crops </a:t>
            </a:r>
            <a:r>
              <a:rPr lang="en-US" altLang="en-US" dirty="0">
                <a:solidFill>
                  <a:schemeClr val="tx1"/>
                </a:solidFill>
              </a:rPr>
              <a:t>(intervention area 2)</a:t>
            </a:r>
          </a:p>
          <a:p>
            <a:pPr marL="114300" indent="0">
              <a:buNone/>
            </a:pPr>
            <a:r>
              <a:rPr lang="en-US" altLang="en-US" dirty="0">
                <a:solidFill>
                  <a:schemeClr val="tx1"/>
                </a:solidFill>
              </a:rPr>
              <a:t>Achieved by:</a:t>
            </a:r>
          </a:p>
          <a:p>
            <a:pPr marL="911225" lvl="1" indent="-342900"/>
            <a:r>
              <a:rPr lang="en-US" altLang="en-US" dirty="0">
                <a:solidFill>
                  <a:schemeClr val="tx1"/>
                </a:solidFill>
              </a:rPr>
              <a:t>supplying initial seeds for QDS production</a:t>
            </a:r>
          </a:p>
          <a:p>
            <a:pPr marL="911225" lvl="1" indent="-342900"/>
            <a:r>
              <a:rPr lang="en-US" altLang="en-US" dirty="0">
                <a:solidFill>
                  <a:schemeClr val="tx1"/>
                </a:solidFill>
              </a:rPr>
              <a:t>training QDS producers on GAP for QDS production            	                                              and </a:t>
            </a:r>
          </a:p>
          <a:p>
            <a:pPr marL="911225" lvl="1" indent="-342900"/>
            <a:r>
              <a:rPr lang="en-US" altLang="en-US" dirty="0">
                <a:solidFill>
                  <a:schemeClr val="tx1"/>
                </a:solidFill>
              </a:rPr>
              <a:t>facilitating the process of official registration for the 	       produced QDS</a:t>
            </a:r>
          </a:p>
        </p:txBody>
      </p:sp>
    </p:spTree>
    <p:extLst>
      <p:ext uri="{BB962C8B-B14F-4D97-AF65-F5344CB8AC3E}">
        <p14:creationId xmlns:p14="http://schemas.microsoft.com/office/powerpoint/2010/main" val="2613730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fontScale="92500" lnSpcReduction="10000"/>
          </a:bodyPr>
          <a:lstStyle/>
          <a:p>
            <a:pPr marL="114300" indent="0">
              <a:buNone/>
            </a:pPr>
            <a:r>
              <a:rPr lang="en-US" altLang="en-US" b="1" dirty="0">
                <a:solidFill>
                  <a:schemeClr val="tx1"/>
                </a:solidFill>
              </a:rPr>
              <a:t>Capacity building for better scaling </a:t>
            </a:r>
            <a:r>
              <a:rPr lang="en-US" altLang="en-US" dirty="0">
                <a:solidFill>
                  <a:schemeClr val="tx1"/>
                </a:solidFill>
              </a:rPr>
              <a:t>(intervention area 3)</a:t>
            </a:r>
            <a:br>
              <a:rPr lang="en-US" altLang="en-US" dirty="0">
                <a:solidFill>
                  <a:schemeClr val="tx1"/>
                </a:solidFill>
              </a:rPr>
            </a:br>
            <a:br>
              <a:rPr lang="en-US" altLang="en-US" dirty="0">
                <a:solidFill>
                  <a:schemeClr val="tx1"/>
                </a:solidFill>
              </a:rPr>
            </a:br>
            <a:r>
              <a:rPr lang="en-US" altLang="en-US" dirty="0">
                <a:solidFill>
                  <a:schemeClr val="tx1"/>
                </a:solidFill>
              </a:rPr>
              <a:t>Three main activities:</a:t>
            </a:r>
          </a:p>
          <a:p>
            <a:pPr marL="571500" indent="-457200">
              <a:buFont typeface="+mj-lt"/>
              <a:buAutoNum type="arabicPeriod"/>
            </a:pPr>
            <a:r>
              <a:rPr lang="en-US" altLang="en-US" dirty="0">
                <a:solidFill>
                  <a:schemeClr val="tx1"/>
                </a:solidFill>
              </a:rPr>
              <a:t>Behavioral change communication </a:t>
            </a:r>
          </a:p>
          <a:p>
            <a:pPr marL="1025525" lvl="1" indent="-457200"/>
            <a:r>
              <a:rPr lang="en-US" altLang="en-US" dirty="0">
                <a:solidFill>
                  <a:schemeClr val="tx1"/>
                </a:solidFill>
              </a:rPr>
              <a:t>Achieved by producing and distributing learning materials (training notes, technology briefs and other 	publications) and holding TV coverage of the technologies and accompanying GAP (during farmers field days)</a:t>
            </a:r>
          </a:p>
          <a:p>
            <a:pPr marL="571500" indent="-457200">
              <a:buFont typeface="+mj-lt"/>
              <a:buAutoNum type="arabicPeriod"/>
            </a:pPr>
            <a:r>
              <a:rPr lang="en-US" altLang="en-US" dirty="0">
                <a:solidFill>
                  <a:schemeClr val="tx1"/>
                </a:solidFill>
              </a:rPr>
              <a:t>Training lead farmers, VBAAs and VAEOs (as resident community trainers) on Good agricultural practices (GAP) for the rice crop.</a:t>
            </a:r>
          </a:p>
          <a:p>
            <a:pPr marL="571500" indent="-457200">
              <a:buFont typeface="+mj-lt"/>
              <a:buAutoNum type="arabicPeriod"/>
            </a:pPr>
            <a:r>
              <a:rPr lang="en-US" altLang="en-US" dirty="0">
                <a:solidFill>
                  <a:schemeClr val="tx1"/>
                </a:solidFill>
              </a:rPr>
              <a:t>Facilitating training of other farmers by the trained resident trainers </a:t>
            </a:r>
            <a:br>
              <a:rPr lang="en-US" altLang="en-US" dirty="0">
                <a:solidFill>
                  <a:schemeClr val="tx1"/>
                </a:solidFill>
              </a:rPr>
            </a:br>
            <a:br>
              <a:rPr lang="en-US" altLang="en-US" dirty="0">
                <a:solidFill>
                  <a:schemeClr val="tx1"/>
                </a:solidFill>
              </a:rPr>
            </a:br>
            <a:endParaRPr lang="en-US" altLang="en-US" dirty="0">
              <a:solidFill>
                <a:schemeClr val="tx1"/>
              </a:solidFill>
            </a:endParaRPr>
          </a:p>
        </p:txBody>
      </p:sp>
    </p:spTree>
    <p:extLst>
      <p:ext uri="{BB962C8B-B14F-4D97-AF65-F5344CB8AC3E}">
        <p14:creationId xmlns:p14="http://schemas.microsoft.com/office/powerpoint/2010/main" val="2634978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fontScale="90000"/>
          </a:bodyPr>
          <a:lstStyle/>
          <a:p>
            <a:r>
              <a:rPr lang="en-US" altLang="en-US" dirty="0">
                <a:solidFill>
                  <a:srgbClr val="651D32"/>
                </a:solidFill>
              </a:rPr>
              <a:t>IMPLEMENTATION AND STATUS OF THE ACTIVITIES</a:t>
            </a: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b="1" dirty="0">
                <a:solidFill>
                  <a:schemeClr val="tx1"/>
                </a:solidFill>
              </a:rPr>
              <a:t>1. Preparatory activities</a:t>
            </a:r>
          </a:p>
          <a:p>
            <a:pPr marL="114300" indent="0">
              <a:buNone/>
            </a:pPr>
            <a:r>
              <a:rPr lang="en-US" altLang="en-US" dirty="0">
                <a:solidFill>
                  <a:schemeClr val="tx1"/>
                </a:solidFill>
              </a:rPr>
              <a:t>1.1 Holding Inception/Training meetings</a:t>
            </a:r>
          </a:p>
          <a:p>
            <a:pPr marL="911225" lvl="1" indent="-342900"/>
            <a:r>
              <a:rPr lang="en-US" altLang="en-US" dirty="0">
                <a:solidFill>
                  <a:schemeClr val="tx1"/>
                </a:solidFill>
              </a:rPr>
              <a:t>To identify and familiarize with various stakeholders to be involved in implementing the project activities for the season </a:t>
            </a:r>
          </a:p>
          <a:p>
            <a:pPr marL="911225" lvl="1" indent="-342900"/>
            <a:r>
              <a:rPr lang="en-US" altLang="en-US" dirty="0">
                <a:solidFill>
                  <a:schemeClr val="tx1"/>
                </a:solidFill>
              </a:rPr>
              <a:t>For the stakeholders to acquaint themselves with the protocols for technologies to be demonstrated and on how to effectively collect pertinent data using the DCFs. </a:t>
            </a:r>
          </a:p>
          <a:p>
            <a:pPr marL="114300" indent="0">
              <a:buNone/>
            </a:pPr>
            <a:endParaRPr lang="en-US" altLang="en-US" dirty="0">
              <a:solidFill>
                <a:schemeClr val="tx1"/>
              </a:solidFill>
            </a:endParaRPr>
          </a:p>
          <a:p>
            <a:pPr marL="114300" indent="0">
              <a:buNone/>
            </a:pPr>
            <a:r>
              <a:rPr lang="en-US" altLang="en-US" dirty="0">
                <a:solidFill>
                  <a:schemeClr val="tx1"/>
                </a:solidFill>
              </a:rPr>
              <a:t>55 stakeholders attended and got trained (Table 1).</a:t>
            </a:r>
          </a:p>
        </p:txBody>
      </p:sp>
    </p:spTree>
    <p:extLst>
      <p:ext uri="{BB962C8B-B14F-4D97-AF65-F5344CB8AC3E}">
        <p14:creationId xmlns:p14="http://schemas.microsoft.com/office/powerpoint/2010/main" val="1820359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0BEB72AB-F07C-9A41-BF03-2533A9E9C6D0}"/>
              </a:ext>
            </a:extLst>
          </p:cNvPr>
          <p:cNvSpPr txBox="1">
            <a:spLocks/>
          </p:cNvSpPr>
          <p:nvPr/>
        </p:nvSpPr>
        <p:spPr>
          <a:xfrm>
            <a:off x="4661210" y="278780"/>
            <a:ext cx="4040188" cy="1630362"/>
          </a:xfrm>
          <a:prstGeom prst="rect">
            <a:avLst/>
          </a:prstGeom>
        </p:spPr>
        <p:txBody>
          <a:bodyPr vert="horz" lIns="91440" tIns="45720" rIns="91440" bIns="45720" rtlCol="0">
            <a:noAutofit/>
          </a:bodyPr>
          <a:lst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solidFill>
                  <a:schemeClr val="tx1"/>
                </a:solidFill>
              </a:rPr>
              <a:t>Plate 1. Participants in an inception meeting at Mbarali District Council Hall, Mbarali district, getting explanations from a member of the Rice Team on the protocols for the demonstrated technologies (</a:t>
            </a:r>
            <a:r>
              <a:rPr lang="en-US" sz="1600" i="1" dirty="0">
                <a:solidFill>
                  <a:schemeClr val="tx1"/>
                </a:solidFill>
              </a:rPr>
              <a:t>Courtesy: Dr Charles Chuwa/TARI Dakawa</a:t>
            </a:r>
            <a:r>
              <a:rPr lang="en-US" sz="1600" dirty="0">
                <a:solidFill>
                  <a:schemeClr val="tx1"/>
                </a:solidFill>
              </a:rPr>
              <a:t>). </a:t>
            </a:r>
          </a:p>
        </p:txBody>
      </p:sp>
      <p:sp>
        <p:nvSpPr>
          <p:cNvPr id="10" name="Text Placeholder 4">
            <a:extLst>
              <a:ext uri="{FF2B5EF4-FFF2-40B4-BE49-F238E27FC236}">
                <a16:creationId xmlns:a16="http://schemas.microsoft.com/office/drawing/2014/main" id="{923A27A7-65F6-9A42-8C91-326580803CB7}"/>
              </a:ext>
            </a:extLst>
          </p:cNvPr>
          <p:cNvSpPr txBox="1">
            <a:spLocks/>
          </p:cNvSpPr>
          <p:nvPr/>
        </p:nvSpPr>
        <p:spPr>
          <a:xfrm>
            <a:off x="4661210" y="3138429"/>
            <a:ext cx="4041775" cy="1554162"/>
          </a:xfrm>
          <a:prstGeom prst="rect">
            <a:avLst/>
          </a:prstGeom>
        </p:spPr>
        <p:txBody>
          <a:bodyPr>
            <a:noAutofit/>
          </a:bodyPr>
          <a:lst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solidFill>
                  <a:schemeClr val="tx1"/>
                </a:solidFill>
              </a:rPr>
              <a:t>Plate 2. Participants in an inception meeting at Mbarali District Council Hall, Mbarali district, getting explanations from a NAFAKA staff member on using various DCFs in collecting data (</a:t>
            </a:r>
            <a:r>
              <a:rPr lang="en-US" sz="1600" i="1" dirty="0">
                <a:solidFill>
                  <a:schemeClr val="tx1"/>
                </a:solidFill>
              </a:rPr>
              <a:t>Courtesy: Dr Charles Chuwa/TARI Dakawa</a:t>
            </a:r>
            <a:r>
              <a:rPr lang="en-US" sz="1600" dirty="0">
                <a:solidFill>
                  <a:schemeClr val="tx1"/>
                </a:solidFill>
              </a:rPr>
              <a:t>).</a:t>
            </a:r>
          </a:p>
        </p:txBody>
      </p:sp>
      <p:sp>
        <p:nvSpPr>
          <p:cNvPr id="11" name="Slide Number Placeholder 6">
            <a:extLst>
              <a:ext uri="{FF2B5EF4-FFF2-40B4-BE49-F238E27FC236}">
                <a16:creationId xmlns:a16="http://schemas.microsoft.com/office/drawing/2014/main" id="{245DA8F2-3520-7241-96C9-C811FD5C154E}"/>
              </a:ext>
            </a:extLst>
          </p:cNvPr>
          <p:cNvSpPr>
            <a:spLocks noGrp="1"/>
          </p:cNvSpPr>
          <p:nvPr>
            <p:ph type="sldNum" sz="quarter" idx="12"/>
          </p:nvPr>
        </p:nvSpPr>
        <p:spPr>
          <a:xfrm>
            <a:off x="6553200" y="6356350"/>
            <a:ext cx="2133600" cy="365125"/>
          </a:xfrm>
        </p:spPr>
        <p:txBody>
          <a:bodyPr/>
          <a:lstStyle/>
          <a:p>
            <a:fld id="{2BE5262B-218E-439F-9EAC-A62030B492D9}" type="slidenum">
              <a:rPr lang="en-US" smtClean="0"/>
              <a:pPr/>
              <a:t>7</a:t>
            </a:fld>
            <a:endParaRPr lang="en-US"/>
          </a:p>
        </p:txBody>
      </p:sp>
      <p:pic>
        <p:nvPicPr>
          <p:cNvPr id="12" name="Picture 2">
            <a:extLst>
              <a:ext uri="{FF2B5EF4-FFF2-40B4-BE49-F238E27FC236}">
                <a16:creationId xmlns:a16="http://schemas.microsoft.com/office/drawing/2014/main" id="{80CF9C8A-E261-8147-B076-7DCEA5E22E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91" y="3138429"/>
            <a:ext cx="4485319"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a:extLst>
              <a:ext uri="{FF2B5EF4-FFF2-40B4-BE49-F238E27FC236}">
                <a16:creationId xmlns:a16="http://schemas.microsoft.com/office/drawing/2014/main" id="{A4CE1972-371F-D84B-9DCE-C97E26F353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399" y="152400"/>
            <a:ext cx="4404917"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4806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32C7302-A04C-174F-AB54-0B365CAC60C1}"/>
              </a:ext>
            </a:extLst>
          </p:cNvPr>
          <p:cNvPicPr>
            <a:picLocks noChangeAspect="1"/>
          </p:cNvPicPr>
          <p:nvPr/>
        </p:nvPicPr>
        <p:blipFill>
          <a:blip r:embed="rId2"/>
          <a:stretch>
            <a:fillRect/>
          </a:stretch>
        </p:blipFill>
        <p:spPr>
          <a:xfrm>
            <a:off x="552450" y="260350"/>
            <a:ext cx="8039100" cy="6337300"/>
          </a:xfrm>
          <a:prstGeom prst="rect">
            <a:avLst/>
          </a:prstGeom>
        </p:spPr>
      </p:pic>
    </p:spTree>
    <p:extLst>
      <p:ext uri="{BB962C8B-B14F-4D97-AF65-F5344CB8AC3E}">
        <p14:creationId xmlns:p14="http://schemas.microsoft.com/office/powerpoint/2010/main" val="2178691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dirty="0">
                <a:solidFill>
                  <a:schemeClr val="tx1"/>
                </a:solidFill>
              </a:rPr>
              <a:t>1.2 Visiting target districts and villages to reconfirm previous and new sites.</a:t>
            </a:r>
          </a:p>
          <a:p>
            <a:pPr marL="911225" lvl="1" indent="-342900"/>
            <a:r>
              <a:rPr lang="en-US" altLang="en-US" dirty="0">
                <a:solidFill>
                  <a:schemeClr val="tx1"/>
                </a:solidFill>
              </a:rPr>
              <a:t>A total of 47 model farm (one-acre field) sites were identified across the four districts: 20 in Mbarali (5 in </a:t>
            </a:r>
            <a:r>
              <a:rPr lang="en-US" altLang="en-US" dirty="0" err="1">
                <a:solidFill>
                  <a:schemeClr val="tx1"/>
                </a:solidFill>
              </a:rPr>
              <a:t>Madibira</a:t>
            </a:r>
            <a:r>
              <a:rPr lang="en-US" altLang="en-US" dirty="0">
                <a:solidFill>
                  <a:schemeClr val="tx1"/>
                </a:solidFill>
              </a:rPr>
              <a:t>, 15 in other areas of </a:t>
            </a:r>
            <a:r>
              <a:rPr lang="en-US" altLang="en-US" dirty="0" err="1">
                <a:solidFill>
                  <a:schemeClr val="tx1"/>
                </a:solidFill>
              </a:rPr>
              <a:t>Chimala</a:t>
            </a:r>
            <a:r>
              <a:rPr lang="en-US" altLang="en-US" dirty="0">
                <a:solidFill>
                  <a:schemeClr val="tx1"/>
                </a:solidFill>
              </a:rPr>
              <a:t> apex), 10 in Iringa Rural, 10 in Kilombero and 7 in Momba (Table 2). </a:t>
            </a:r>
          </a:p>
          <a:p>
            <a:pPr marL="911225" lvl="1" indent="-342900"/>
            <a:r>
              <a:rPr lang="en-US" altLang="en-US" dirty="0">
                <a:solidFill>
                  <a:schemeClr val="tx1"/>
                </a:solidFill>
              </a:rPr>
              <a:t>A total of 45 mother demonstration sites were identified/reconfirmed: 42 of which are Variety and fertilizer (</a:t>
            </a:r>
            <a:r>
              <a:rPr lang="en-US" altLang="en-US" dirty="0" err="1">
                <a:solidFill>
                  <a:schemeClr val="tx1"/>
                </a:solidFill>
              </a:rPr>
              <a:t>Varfer</a:t>
            </a:r>
            <a:r>
              <a:rPr lang="en-US" altLang="en-US" dirty="0">
                <a:solidFill>
                  <a:schemeClr val="tx1"/>
                </a:solidFill>
              </a:rPr>
              <a:t>), 3 are for management of salt-affected soils (SAS) and 1 are for proper water management (AWD) (Table 2). </a:t>
            </a:r>
          </a:p>
        </p:txBody>
      </p:sp>
    </p:spTree>
    <p:extLst>
      <p:ext uri="{BB962C8B-B14F-4D97-AF65-F5344CB8AC3E}">
        <p14:creationId xmlns:p14="http://schemas.microsoft.com/office/powerpoint/2010/main" val="3163874151"/>
      </p:ext>
    </p:extLst>
  </p:cSld>
  <p:clrMapOvr>
    <a:masterClrMapping/>
  </p:clrMapOvr>
</p:sld>
</file>

<file path=ppt/theme/theme1.xml><?xml version="1.0" encoding="utf-8"?>
<a:theme xmlns:a="http://schemas.openxmlformats.org/drawingml/2006/main" name="4.3-Template_4.29.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4.3-Template_4.29.2016</Template>
  <TotalTime>1728</TotalTime>
  <Words>1560</Words>
  <Application>Microsoft Macintosh PowerPoint</Application>
  <PresentationFormat>On-screen Show (4:3)</PresentationFormat>
  <Paragraphs>111</Paragraphs>
  <Slides>33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Gill Sans</vt:lpstr>
      <vt:lpstr>Gill Sans MT</vt:lpstr>
      <vt:lpstr>Times</vt:lpstr>
      <vt:lpstr>4.3-Template_4.29.2016</vt:lpstr>
      <vt:lpstr>IMPROVED RICE PRODUCTION TECHNOLOGIES: ACTIVITIES &amp; ACHIEVEMENTS 2018/2019</vt:lpstr>
      <vt:lpstr>SUMMARY DESCRIPTION OF KEY ACTIVITIES FOR RICE COMPONENT</vt:lpstr>
      <vt:lpstr>PowerPoint Presentation</vt:lpstr>
      <vt:lpstr>PowerPoint Presentation</vt:lpstr>
      <vt:lpstr>PowerPoint Presentation</vt:lpstr>
      <vt:lpstr>IMPLEMENTATION AND STATUS OF THE ACTIVITIES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CHALLENGES, CONSTRAINTS AND LESSONS LEARNED</vt:lpstr>
      <vt:lpstr>SCALING STRATEGIES</vt:lpstr>
      <vt:lpstr>ACKNOWLEDGEMENTS</vt:lpstr>
      <vt:lpstr>PARTNERS</vt:lpstr>
    </vt:vector>
  </TitlesOfParts>
  <Company>USAID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USAID</dc:creator>
  <cp:lastModifiedBy>Odhong, Jonathan (IITA)</cp:lastModifiedBy>
  <cp:revision>134</cp:revision>
  <cp:lastPrinted>2017-08-02T07:16:22Z</cp:lastPrinted>
  <dcterms:created xsi:type="dcterms:W3CDTF">2016-05-03T20:02:08Z</dcterms:created>
  <dcterms:modified xsi:type="dcterms:W3CDTF">2019-09-30T15:24:11Z</dcterms:modified>
</cp:coreProperties>
</file>