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66" r:id="rId4"/>
    <p:sldMasterId id="2147483773" r:id="rId5"/>
    <p:sldMasterId id="2147483785" r:id="rId6"/>
    <p:sldMasterId id="2147483799" r:id="rId7"/>
  </p:sldMasterIdLst>
  <p:notesMasterIdLst>
    <p:notesMasterId r:id="rId38"/>
  </p:notesMasterIdLst>
  <p:handoutMasterIdLst>
    <p:handoutMasterId r:id="rId39"/>
  </p:handoutMasterIdLst>
  <p:sldIdLst>
    <p:sldId id="303" r:id="rId8"/>
    <p:sldId id="1436" r:id="rId9"/>
    <p:sldId id="1421" r:id="rId10"/>
    <p:sldId id="1424" r:id="rId11"/>
    <p:sldId id="300" r:id="rId12"/>
    <p:sldId id="315" r:id="rId13"/>
    <p:sldId id="289" r:id="rId14"/>
    <p:sldId id="1427" r:id="rId15"/>
    <p:sldId id="413" r:id="rId16"/>
    <p:sldId id="590" r:id="rId17"/>
    <p:sldId id="319" r:id="rId18"/>
    <p:sldId id="591" r:id="rId19"/>
    <p:sldId id="592" r:id="rId20"/>
    <p:sldId id="593" r:id="rId21"/>
    <p:sldId id="594" r:id="rId22"/>
    <p:sldId id="595" r:id="rId23"/>
    <p:sldId id="597" r:id="rId24"/>
    <p:sldId id="598" r:id="rId25"/>
    <p:sldId id="599" r:id="rId26"/>
    <p:sldId id="600" r:id="rId27"/>
    <p:sldId id="601" r:id="rId28"/>
    <p:sldId id="534" r:id="rId29"/>
    <p:sldId id="1435" r:id="rId30"/>
    <p:sldId id="1429" r:id="rId31"/>
    <p:sldId id="1430" r:id="rId32"/>
    <p:sldId id="1431" r:id="rId33"/>
    <p:sldId id="1432" r:id="rId34"/>
    <p:sldId id="1433" r:id="rId35"/>
    <p:sldId id="1434" r:id="rId36"/>
    <p:sldId id="1437" r:id="rId37"/>
  </p:sldIdLst>
  <p:sldSz cx="9144000" cy="5143500" type="screen16x9"/>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5">
          <p15:clr>
            <a:srgbClr val="A4A3A4"/>
          </p15:clr>
        </p15:guide>
        <p15:guide id="2" orient="horz" pos="804">
          <p15:clr>
            <a:srgbClr val="A4A3A4"/>
          </p15:clr>
        </p15:guide>
        <p15:guide id="3" orient="horz" pos="1613">
          <p15:clr>
            <a:srgbClr val="A4A3A4"/>
          </p15:clr>
        </p15:guide>
        <p15:guide id="4" orient="horz" pos="2432">
          <p15:clr>
            <a:srgbClr val="A4A3A4"/>
          </p15:clr>
        </p15:guide>
        <p15:guide id="5" orient="horz" pos="2028">
          <p15:clr>
            <a:srgbClr val="A4A3A4"/>
          </p15:clr>
        </p15:guide>
        <p15:guide id="6" orient="horz" pos="1212">
          <p15:clr>
            <a:srgbClr val="A4A3A4"/>
          </p15:clr>
        </p15:guide>
        <p15:guide id="7" orient="horz" pos="3239">
          <p15:clr>
            <a:srgbClr val="A4A3A4"/>
          </p15:clr>
        </p15:guide>
        <p15:guide id="8" orient="horz" pos="2842">
          <p15:clr>
            <a:srgbClr val="A4A3A4"/>
          </p15:clr>
        </p15:guide>
        <p15:guide id="9" orient="horz">
          <p15:clr>
            <a:srgbClr val="A4A3A4"/>
          </p15:clr>
        </p15:guide>
        <p15:guide id="10" pos="2880">
          <p15:clr>
            <a:srgbClr val="A4A3A4"/>
          </p15:clr>
        </p15:guide>
        <p15:guide id="11" pos="2472">
          <p15:clr>
            <a:srgbClr val="A4A3A4"/>
          </p15:clr>
        </p15:guide>
        <p15:guide id="12" pos="2064">
          <p15:clr>
            <a:srgbClr val="A4A3A4"/>
          </p15:clr>
        </p15:guide>
        <p15:guide id="13" pos="1247">
          <p15:clr>
            <a:srgbClr val="A4A3A4"/>
          </p15:clr>
        </p15:guide>
        <p15:guide id="14" pos="839">
          <p15:clr>
            <a:srgbClr val="A4A3A4"/>
          </p15:clr>
        </p15:guide>
        <p15:guide id="15" pos="431">
          <p15:clr>
            <a:srgbClr val="A4A3A4"/>
          </p15:clr>
        </p15:guide>
        <p15:guide id="16" pos="3288">
          <p15:clr>
            <a:srgbClr val="A4A3A4"/>
          </p15:clr>
        </p15:guide>
        <p15:guide id="17" pos="3696">
          <p15:clr>
            <a:srgbClr val="A4A3A4"/>
          </p15:clr>
        </p15:guide>
        <p15:guide id="18" pos="4105">
          <p15:clr>
            <a:srgbClr val="A4A3A4"/>
          </p15:clr>
        </p15:guide>
        <p15:guide id="19" pos="4513">
          <p15:clr>
            <a:srgbClr val="A4A3A4"/>
          </p15:clr>
        </p15:guide>
        <p15:guide id="20" pos="4921">
          <p15:clr>
            <a:srgbClr val="A4A3A4"/>
          </p15:clr>
        </p15:guide>
        <p15:guide id="21" pos="5329">
          <p15:clr>
            <a:srgbClr val="A4A3A4"/>
          </p15:clr>
        </p15:guide>
        <p15:guide id="22" pos="1655">
          <p15:clr>
            <a:srgbClr val="A4A3A4"/>
          </p15:clr>
        </p15:guide>
        <p15:guide id="23">
          <p15:clr>
            <a:srgbClr val="A4A3A4"/>
          </p15:clr>
        </p15:guide>
        <p15:guide id="24" orient="horz" pos="410">
          <p15:clr>
            <a:srgbClr val="A4A3A4"/>
          </p15:clr>
        </p15:guide>
        <p15:guide id="25" orient="horz" pos="814">
          <p15:clr>
            <a:srgbClr val="A4A3A4"/>
          </p15:clr>
        </p15:guide>
        <p15:guide id="26" orient="horz" pos="1620">
          <p15:clr>
            <a:srgbClr val="A4A3A4"/>
          </p15:clr>
        </p15:guide>
        <p15:guide id="27" orient="horz" pos="1217">
          <p15:clr>
            <a:srgbClr val="A4A3A4"/>
          </p15:clr>
        </p15:guide>
        <p15:guide id="28" orient="horz" pos="2830">
          <p15:clr>
            <a:srgbClr val="A4A3A4"/>
          </p15:clr>
        </p15:guide>
        <p15:guide id="29" orient="horz" pos="7">
          <p15:clr>
            <a:srgbClr val="A4A3A4"/>
          </p15:clr>
        </p15:guide>
        <p15:guide id="30" orient="horz" pos="2444">
          <p15:clr>
            <a:srgbClr val="A4A3A4"/>
          </p15:clr>
        </p15:guide>
        <p15:guide id="31" orient="horz" pos="2023">
          <p15:clr>
            <a:srgbClr val="A4A3A4"/>
          </p15:clr>
        </p15:guide>
        <p15:guide id="32" pos="2477">
          <p15:clr>
            <a:srgbClr val="A4A3A4"/>
          </p15:clr>
        </p15:guide>
        <p15:guide id="33" pos="2074">
          <p15:clr>
            <a:srgbClr val="A4A3A4"/>
          </p15:clr>
        </p15:guide>
        <p15:guide id="34" pos="1248">
          <p15:clr>
            <a:srgbClr val="A4A3A4"/>
          </p15:clr>
        </p15:guide>
        <p15:guide id="35" pos="436">
          <p15:clr>
            <a:srgbClr val="A4A3A4"/>
          </p15:clr>
        </p15:guide>
        <p15:guide id="36" pos="3283">
          <p15:clr>
            <a:srgbClr val="A4A3A4"/>
          </p15:clr>
        </p15:guide>
        <p15:guide id="37" pos="3686">
          <p15:clr>
            <a:srgbClr val="A4A3A4"/>
          </p15:clr>
        </p15:guide>
        <p15:guide id="38" pos="4493">
          <p15:clr>
            <a:srgbClr val="A4A3A4"/>
          </p15:clr>
        </p15:guide>
        <p15:guide id="39" pos="4915">
          <p15:clr>
            <a:srgbClr val="A4A3A4"/>
          </p15:clr>
        </p15:guide>
        <p15:guide id="40" pos="1670">
          <p15:clr>
            <a:srgbClr val="A4A3A4"/>
          </p15:clr>
        </p15:guide>
        <p15:guide id="41" orient="horz" pos="386">
          <p15:clr>
            <a:srgbClr val="A4A3A4"/>
          </p15:clr>
        </p15:guide>
        <p15:guide id="42" orient="horz" pos="2839">
          <p15:clr>
            <a:srgbClr val="A4A3A4"/>
          </p15:clr>
        </p15:guide>
        <p15:guide id="43" orient="horz" pos="1612">
          <p15:clr>
            <a:srgbClr val="A4A3A4"/>
          </p15:clr>
        </p15:guide>
        <p15:guide id="44" pos="5315">
          <p15:clr>
            <a:srgbClr val="A4A3A4"/>
          </p15:clr>
        </p15:guide>
        <p15:guide id="45" pos="2785">
          <p15:clr>
            <a:srgbClr val="A4A3A4"/>
          </p15:clr>
        </p15:guide>
        <p15:guide id="46" pos="42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hzabin Rupa" initials="MR" lastIdx="17" clrIdx="0">
    <p:extLst>
      <p:ext uri="{19B8F6BF-5375-455C-9EA6-DF929625EA0E}">
        <p15:presenceInfo xmlns:p15="http://schemas.microsoft.com/office/powerpoint/2012/main" userId="Mehzabin Rupa" providerId="None"/>
      </p:ext>
    </p:extLst>
  </p:cmAuthor>
  <p:cmAuthor id="2" name="S.M. Monjur Rashid" initials="SMR" lastIdx="17" clrIdx="3">
    <p:extLst>
      <p:ext uri="{19B8F6BF-5375-455C-9EA6-DF929625EA0E}">
        <p15:presenceInfo xmlns:p15="http://schemas.microsoft.com/office/powerpoint/2012/main" userId="S.M. Monjur Rashid" providerId="None"/>
      </p:ext>
    </p:extLst>
  </p:cmAuthor>
  <p:cmAuthor id="4" name="Mohammad Azad" initials="MA" lastIdx="5" clrIdx="2">
    <p:extLst>
      <p:ext uri="{19B8F6BF-5375-455C-9EA6-DF929625EA0E}">
        <p15:presenceInfo xmlns:p15="http://schemas.microsoft.com/office/powerpoint/2012/main" userId="Mohammad Azad" providerId="None"/>
      </p:ext>
    </p:extLst>
  </p:cmAuthor>
  <p:cmAuthor id="5" name="Saeqah Kabir" initials="SK" lastIdx="9" clrIdx="4">
    <p:extLst>
      <p:ext uri="{19B8F6BF-5375-455C-9EA6-DF929625EA0E}">
        <p15:presenceInfo xmlns:p15="http://schemas.microsoft.com/office/powerpoint/2012/main" userId="S-1-5-21-3185542574-715379646-81586607-62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2E14"/>
    <a:srgbClr val="F37021"/>
    <a:srgbClr val="597348"/>
    <a:srgbClr val="4A563B"/>
    <a:srgbClr val="314206"/>
    <a:srgbClr val="E6E6E6"/>
    <a:srgbClr val="41BA94"/>
    <a:srgbClr val="00B3E3"/>
    <a:srgbClr val="FDD776"/>
    <a:srgbClr val="00ACC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27" autoAdjust="0"/>
    <p:restoredTop sz="76426" autoAdjust="0"/>
  </p:normalViewPr>
  <p:slideViewPr>
    <p:cSldViewPr snapToGrid="0" snapToObjects="1" showGuides="1">
      <p:cViewPr varScale="1">
        <p:scale>
          <a:sx n="83" d="100"/>
          <a:sy n="83" d="100"/>
        </p:scale>
        <p:origin x="1286" y="72"/>
      </p:cViewPr>
      <p:guideLst>
        <p:guide orient="horz" pos="395"/>
        <p:guide orient="horz" pos="804"/>
        <p:guide orient="horz" pos="1613"/>
        <p:guide orient="horz" pos="2432"/>
        <p:guide orient="horz" pos="2028"/>
        <p:guide orient="horz" pos="1212"/>
        <p:guide orient="horz" pos="3239"/>
        <p:guide orient="horz" pos="2842"/>
        <p:guide orient="horz"/>
        <p:guide pos="2880"/>
        <p:guide pos="2472"/>
        <p:guide pos="2064"/>
        <p:guide pos="1247"/>
        <p:guide pos="839"/>
        <p:guide pos="431"/>
        <p:guide pos="3288"/>
        <p:guide pos="3696"/>
        <p:guide pos="4105"/>
        <p:guide pos="4513"/>
        <p:guide pos="4921"/>
        <p:guide pos="5329"/>
        <p:guide pos="1655"/>
        <p:guide/>
        <p:guide orient="horz" pos="410"/>
        <p:guide orient="horz" pos="814"/>
        <p:guide orient="horz" pos="1620"/>
        <p:guide orient="horz" pos="1217"/>
        <p:guide orient="horz" pos="2830"/>
        <p:guide orient="horz" pos="7"/>
        <p:guide orient="horz" pos="2444"/>
        <p:guide orient="horz" pos="2023"/>
        <p:guide pos="2477"/>
        <p:guide pos="2074"/>
        <p:guide pos="1248"/>
        <p:guide pos="436"/>
        <p:guide pos="3283"/>
        <p:guide pos="3686"/>
        <p:guide pos="4493"/>
        <p:guide pos="4915"/>
        <p:guide pos="1670"/>
        <p:guide orient="horz" pos="386"/>
        <p:guide orient="horz" pos="2839"/>
        <p:guide orient="horz" pos="1612"/>
        <p:guide pos="5315"/>
        <p:guide pos="2785"/>
        <p:guide pos="421"/>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60" d="100"/>
          <a:sy n="160" d="100"/>
        </p:scale>
        <p:origin x="-2064" y="-11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handoutMaster" Target="handoutMasters/handoutMaster1.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dirty="0">
                <a:solidFill>
                  <a:schemeClr val="bg1"/>
                </a:solidFill>
              </a:rPr>
              <a:t># of male engagement households participating across</a:t>
            </a:r>
            <a:r>
              <a:rPr lang="en-US" sz="1600" baseline="0" dirty="0">
                <a:solidFill>
                  <a:schemeClr val="bg1"/>
                </a:solidFill>
              </a:rPr>
              <a:t> </a:t>
            </a:r>
            <a:r>
              <a:rPr lang="en-US" sz="1600" baseline="0" dirty="0" err="1">
                <a:solidFill>
                  <a:schemeClr val="bg1"/>
                </a:solidFill>
              </a:rPr>
              <a:t>Nobo</a:t>
            </a:r>
            <a:r>
              <a:rPr lang="en-US" sz="1600" baseline="0" dirty="0">
                <a:solidFill>
                  <a:schemeClr val="bg1"/>
                </a:solidFill>
              </a:rPr>
              <a:t> </a:t>
            </a:r>
            <a:r>
              <a:rPr lang="en-US" sz="1600" baseline="0" dirty="0" err="1">
                <a:solidFill>
                  <a:schemeClr val="bg1"/>
                </a:solidFill>
              </a:rPr>
              <a:t>Jatra</a:t>
            </a:r>
            <a:r>
              <a:rPr lang="en-US" sz="1600" baseline="0" dirty="0">
                <a:solidFill>
                  <a:schemeClr val="bg1"/>
                </a:solidFill>
              </a:rPr>
              <a:t> thematic activities</a:t>
            </a:r>
            <a:endParaRPr lang="en-US" sz="1600" dirty="0">
              <a:solidFill>
                <a:schemeClr val="bg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of households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3-D30E-4C76-AC27-65557AA6251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6-D30E-4C76-AC27-65557AA6251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30E-4C76-AC27-65557AA6251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4-D30E-4C76-AC27-65557AA6251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1-D30E-4C76-AC27-65557AA6251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2-D30E-4C76-AC27-65557AA62518}"/>
              </c:ext>
            </c:extLst>
          </c:dPt>
          <c:dLbls>
            <c:dLbl>
              <c:idx val="0"/>
              <c:layout>
                <c:manualLayout>
                  <c:x val="1.0601014475387117E-3"/>
                  <c:y val="1.2600341254668541E-2"/>
                </c:manualLayout>
              </c:layout>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30E-4C76-AC27-65557AA62518}"/>
                </c:ext>
              </c:extLst>
            </c:dLbl>
            <c:dLbl>
              <c:idx val="1"/>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6-D30E-4C76-AC27-65557AA62518}"/>
                </c:ext>
              </c:extLst>
            </c:dLbl>
            <c:dLbl>
              <c:idx val="2"/>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5-D30E-4C76-AC27-65557AA62518}"/>
                </c:ext>
              </c:extLst>
            </c:dLbl>
            <c:dLbl>
              <c:idx val="3"/>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4-D30E-4C76-AC27-65557AA62518}"/>
                </c:ext>
              </c:extLst>
            </c:dLbl>
            <c:dLbl>
              <c:idx val="4"/>
              <c:layout>
                <c:manualLayout>
                  <c:x val="2.1116355562209553E-2"/>
                  <c:y val="1.9205015372267042E-2"/>
                </c:manualLayout>
              </c:layout>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30E-4C76-AC27-65557AA62518}"/>
                </c:ext>
              </c:extLst>
            </c:dLbl>
            <c:dLbl>
              <c:idx val="5"/>
              <c:layout>
                <c:manualLayout>
                  <c:x val="-1.2611919758475048E-3"/>
                  <c:y val="3.0189095130666592E-3"/>
                </c:manualLayout>
              </c:layout>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30E-4C76-AC27-65557AA6251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Ultra Poor Graduation</c:v>
                </c:pt>
                <c:pt idx="1">
                  <c:v>VSLAs</c:v>
                </c:pt>
                <c:pt idx="2">
                  <c:v>Agriculture</c:v>
                </c:pt>
                <c:pt idx="3">
                  <c:v>Nutrition safety nets</c:v>
                </c:pt>
              </c:strCache>
            </c:strRef>
          </c:cat>
          <c:val>
            <c:numRef>
              <c:f>Sheet1!$B$2:$B$5</c:f>
              <c:numCache>
                <c:formatCode>#,##0</c:formatCode>
                <c:ptCount val="4"/>
                <c:pt idx="0" formatCode="General">
                  <c:v>2147</c:v>
                </c:pt>
                <c:pt idx="1">
                  <c:v>2147</c:v>
                </c:pt>
                <c:pt idx="2">
                  <c:v>770</c:v>
                </c:pt>
                <c:pt idx="3">
                  <c:v>2902</c:v>
                </c:pt>
              </c:numCache>
            </c:numRef>
          </c:val>
          <c:extLst>
            <c:ext xmlns:c16="http://schemas.microsoft.com/office/drawing/2014/chart" uri="{C3380CC4-5D6E-409C-BE32-E72D297353CC}">
              <c16:uniqueId val="{00000000-D30E-4C76-AC27-65557AA6251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image" Target="../media/image7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image" Target="../media/image74.pn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151675-5C6A-4595-8F3D-8B99536EDFED}" type="doc">
      <dgm:prSet loTypeId="urn:microsoft.com/office/officeart/2005/8/layout/vList3" loCatId="list" qsTypeId="urn:microsoft.com/office/officeart/2005/8/quickstyle/simple1" qsCatId="simple" csTypeId="urn:microsoft.com/office/officeart/2005/8/colors/accent1_1" csCatId="accent1" phldr="1"/>
      <dgm:spPr/>
    </dgm:pt>
    <dgm:pt modelId="{6AA948BB-4EAC-495F-A860-360187A69AA1}">
      <dgm:prSet phldrT="[Text]" custT="1"/>
      <dgm:spPr>
        <a:xfrm>
          <a:off x="900747" y="23217"/>
          <a:ext cx="1114425" cy="1114425"/>
        </a:xfrm>
      </dgm:spPr>
      <dgm:t>
        <a:bodyPr/>
        <a:lstStyle/>
        <a:p>
          <a:pPr algn="l">
            <a:lnSpc>
              <a:spcPct val="100000"/>
            </a:lnSpc>
            <a:spcAft>
              <a:spcPts val="0"/>
            </a:spcAft>
            <a:buNone/>
          </a:pPr>
          <a:r>
            <a:rPr lang="en-US" sz="1050" b="1" dirty="0">
              <a:latin typeface="Gill Sans Nova Light" panose="020B0302020104020203" pitchFamily="34" charset="0"/>
              <a:ea typeface="+mn-ea"/>
              <a:cs typeface="+mn-cs"/>
            </a:rPr>
            <a:t>Food Systems</a:t>
          </a:r>
        </a:p>
        <a:p>
          <a:pPr algn="l">
            <a:lnSpc>
              <a:spcPct val="100000"/>
            </a:lnSpc>
            <a:spcAft>
              <a:spcPts val="0"/>
            </a:spcAft>
            <a:buNone/>
          </a:pPr>
          <a:r>
            <a:rPr lang="en-US" sz="1100" i="0" dirty="0">
              <a:latin typeface="Gill Sans Nova Light" panose="020B0302020104020203" pitchFamily="34" charset="0"/>
              <a:ea typeface="+mn-ea"/>
              <a:cs typeface="+mn-cs"/>
            </a:rPr>
            <a:t>1. Supply chains</a:t>
          </a:r>
        </a:p>
        <a:p>
          <a:pPr algn="l">
            <a:lnSpc>
              <a:spcPct val="100000"/>
            </a:lnSpc>
            <a:spcAft>
              <a:spcPts val="0"/>
            </a:spcAft>
            <a:buNone/>
          </a:pPr>
          <a:r>
            <a:rPr lang="en-US" sz="1100" i="0" dirty="0">
              <a:latin typeface="Gill Sans Nova Light" panose="020B0302020104020203" pitchFamily="34" charset="0"/>
              <a:ea typeface="+mn-ea"/>
              <a:cs typeface="+mn-cs"/>
            </a:rPr>
            <a:t>2. Environments</a:t>
          </a:r>
        </a:p>
        <a:p>
          <a:pPr algn="l">
            <a:lnSpc>
              <a:spcPct val="100000"/>
            </a:lnSpc>
            <a:spcAft>
              <a:spcPts val="0"/>
            </a:spcAft>
            <a:buNone/>
          </a:pPr>
          <a:r>
            <a:rPr lang="en-US" sz="1100" i="0" dirty="0">
              <a:latin typeface="Gill Sans Nova Light" panose="020B0302020104020203" pitchFamily="34" charset="0"/>
              <a:ea typeface="+mn-ea"/>
              <a:cs typeface="+mn-cs"/>
            </a:rPr>
            <a:t>3. Consumer behavior</a:t>
          </a:r>
        </a:p>
      </dgm:t>
    </dgm:pt>
    <dgm:pt modelId="{558F632A-7561-4C65-8BFD-9CC4CEB4EC22}" type="parTrans" cxnId="{74B3B042-64AE-45B4-BBDA-A72F970E25C5}">
      <dgm:prSet/>
      <dgm:spPr/>
      <dgm:t>
        <a:bodyPr/>
        <a:lstStyle/>
        <a:p>
          <a:endParaRPr lang="en-US" sz="1050"/>
        </a:p>
      </dgm:t>
    </dgm:pt>
    <dgm:pt modelId="{875AE2EF-0B2A-43E0-AD28-AAB904491AB9}" type="sibTrans" cxnId="{74B3B042-64AE-45B4-BBDA-A72F970E25C5}">
      <dgm:prSet/>
      <dgm:spPr/>
      <dgm:t>
        <a:bodyPr/>
        <a:lstStyle/>
        <a:p>
          <a:endParaRPr lang="en-US" sz="1050"/>
        </a:p>
      </dgm:t>
    </dgm:pt>
    <dgm:pt modelId="{AD00671A-8FE5-498A-9684-FDDC5BB2DCBA}">
      <dgm:prSet phldrT="[Text]" custT="1"/>
      <dgm:spPr>
        <a:xfrm>
          <a:off x="1302869" y="719732"/>
          <a:ext cx="1114425" cy="1114425"/>
        </a:xfrm>
      </dgm:spPr>
      <dgm:t>
        <a:bodyPr/>
        <a:lstStyle/>
        <a:p>
          <a:pPr algn="l">
            <a:lnSpc>
              <a:spcPct val="100000"/>
            </a:lnSpc>
            <a:spcAft>
              <a:spcPts val="0"/>
            </a:spcAft>
            <a:buNone/>
          </a:pPr>
          <a:r>
            <a:rPr lang="en-US" sz="1050" b="1" dirty="0">
              <a:latin typeface="Gill Sans Nova Light" panose="020B0302020104020203" pitchFamily="34" charset="0"/>
              <a:ea typeface="+mn-ea"/>
              <a:cs typeface="+mn-cs"/>
            </a:rPr>
            <a:t>Social &amp; Behavior Change</a:t>
          </a:r>
        </a:p>
        <a:p>
          <a:pPr algn="l">
            <a:lnSpc>
              <a:spcPct val="100000"/>
            </a:lnSpc>
            <a:spcAft>
              <a:spcPts val="0"/>
            </a:spcAft>
            <a:buNone/>
          </a:pPr>
          <a:r>
            <a:rPr lang="en-US" sz="1100" i="0" dirty="0">
              <a:latin typeface="Gill Sans Nova Light" panose="020B0302020104020203" pitchFamily="34" charset="0"/>
              <a:ea typeface="+mn-ea"/>
              <a:cs typeface="+mn-cs"/>
            </a:rPr>
            <a:t>1. Intersectional identity/roles Ideation</a:t>
          </a:r>
        </a:p>
        <a:p>
          <a:pPr algn="l">
            <a:lnSpc>
              <a:spcPct val="100000"/>
            </a:lnSpc>
            <a:spcAft>
              <a:spcPts val="0"/>
            </a:spcAft>
            <a:buNone/>
          </a:pPr>
          <a:r>
            <a:rPr lang="en-US" sz="1100" i="0" dirty="0">
              <a:latin typeface="Gill Sans Nova Light" panose="020B0302020104020203" pitchFamily="34" charset="0"/>
              <a:ea typeface="+mn-ea"/>
              <a:cs typeface="+mn-cs"/>
            </a:rPr>
            <a:t>2. Architecture of decision making</a:t>
          </a:r>
        </a:p>
      </dgm:t>
    </dgm:pt>
    <dgm:pt modelId="{9B343329-0848-4B04-B70F-2476094DA737}" type="parTrans" cxnId="{51EA5E8F-517A-443F-B76D-DA7C3DFCC3C6}">
      <dgm:prSet/>
      <dgm:spPr/>
      <dgm:t>
        <a:bodyPr/>
        <a:lstStyle/>
        <a:p>
          <a:endParaRPr lang="en-US" sz="1050"/>
        </a:p>
      </dgm:t>
    </dgm:pt>
    <dgm:pt modelId="{DE9332A6-76C9-42F5-ACEB-8A8A1A8D3DEA}" type="sibTrans" cxnId="{51EA5E8F-517A-443F-B76D-DA7C3DFCC3C6}">
      <dgm:prSet/>
      <dgm:spPr/>
      <dgm:t>
        <a:bodyPr/>
        <a:lstStyle/>
        <a:p>
          <a:endParaRPr lang="en-US" sz="1050"/>
        </a:p>
      </dgm:t>
    </dgm:pt>
    <dgm:pt modelId="{15799A1F-8C4F-454F-B3F8-19F3517AF7E7}">
      <dgm:prSet phldrT="[Text]" custT="1"/>
      <dgm:spPr>
        <a:xfrm>
          <a:off x="498625" y="719732"/>
          <a:ext cx="1114425" cy="1114425"/>
        </a:xfrm>
      </dgm:spPr>
      <dgm:t>
        <a:bodyPr/>
        <a:lstStyle/>
        <a:p>
          <a:pPr algn="l">
            <a:lnSpc>
              <a:spcPct val="100000"/>
            </a:lnSpc>
            <a:spcAft>
              <a:spcPts val="0"/>
            </a:spcAft>
            <a:buNone/>
          </a:pPr>
          <a:r>
            <a:rPr lang="en-US" sz="1050" b="1" dirty="0">
              <a:latin typeface="Gill Sans Nova Light" panose="020B0302020104020203" pitchFamily="34" charset="0"/>
              <a:ea typeface="+mn-ea"/>
              <a:cs typeface="+mn-cs"/>
            </a:rPr>
            <a:t>Livelihoods &amp; Resilience</a:t>
          </a:r>
        </a:p>
        <a:p>
          <a:pPr algn="l">
            <a:lnSpc>
              <a:spcPct val="100000"/>
            </a:lnSpc>
            <a:spcAft>
              <a:spcPts val="0"/>
            </a:spcAft>
            <a:buNone/>
          </a:pPr>
          <a:r>
            <a:rPr lang="en-US" sz="1100" i="0" dirty="0">
              <a:latin typeface="Gill Sans Nova Light" panose="020B0302020104020203" pitchFamily="34" charset="0"/>
              <a:ea typeface="+mn-ea"/>
              <a:cs typeface="+mn-cs"/>
            </a:rPr>
            <a:t>1. Fragility &amp; Resilience (Capacities &amp; Capitals) </a:t>
          </a:r>
        </a:p>
        <a:p>
          <a:pPr algn="l">
            <a:lnSpc>
              <a:spcPct val="100000"/>
            </a:lnSpc>
            <a:spcAft>
              <a:spcPts val="0"/>
            </a:spcAft>
            <a:buNone/>
          </a:pPr>
          <a:r>
            <a:rPr lang="en-US" sz="1100" i="0" dirty="0">
              <a:latin typeface="Gill Sans Nova Light" panose="020B0302020104020203" pitchFamily="34" charset="0"/>
              <a:ea typeface="+mn-ea"/>
              <a:cs typeface="+mn-cs"/>
            </a:rPr>
            <a:t>2. Livelihoods diversification &amp; sustainability</a:t>
          </a:r>
        </a:p>
        <a:p>
          <a:pPr algn="l">
            <a:lnSpc>
              <a:spcPct val="100000"/>
            </a:lnSpc>
            <a:spcAft>
              <a:spcPts val="0"/>
            </a:spcAft>
            <a:buNone/>
          </a:pPr>
          <a:r>
            <a:rPr lang="en-US" sz="1100" i="0" dirty="0">
              <a:latin typeface="Gill Sans Nova Light" panose="020B0302020104020203" pitchFamily="34" charset="0"/>
              <a:ea typeface="+mn-ea"/>
              <a:cs typeface="+mn-cs"/>
            </a:rPr>
            <a:t>3. Climate response &amp; ecosystems</a:t>
          </a:r>
        </a:p>
      </dgm:t>
    </dgm:pt>
    <dgm:pt modelId="{5103AB15-F060-48FD-A8A0-A4FF72882A35}" type="parTrans" cxnId="{D3B9DC40-D686-474A-97F2-92FD99676557}">
      <dgm:prSet/>
      <dgm:spPr/>
      <dgm:t>
        <a:bodyPr/>
        <a:lstStyle/>
        <a:p>
          <a:endParaRPr lang="en-US" sz="1050"/>
        </a:p>
      </dgm:t>
    </dgm:pt>
    <dgm:pt modelId="{D2FEC251-741E-4FD8-A23F-BF5F1A21437C}" type="sibTrans" cxnId="{D3B9DC40-D686-474A-97F2-92FD99676557}">
      <dgm:prSet/>
      <dgm:spPr/>
      <dgm:t>
        <a:bodyPr/>
        <a:lstStyle/>
        <a:p>
          <a:endParaRPr lang="en-US" sz="1050"/>
        </a:p>
      </dgm:t>
    </dgm:pt>
    <dgm:pt modelId="{B6BC42CD-7F7E-4EED-8AA2-04B9FB8F3AED}" type="pres">
      <dgm:prSet presAssocID="{00151675-5C6A-4595-8F3D-8B99536EDFED}" presName="linearFlow" presStyleCnt="0">
        <dgm:presLayoutVars>
          <dgm:dir/>
          <dgm:resizeHandles val="exact"/>
        </dgm:presLayoutVars>
      </dgm:prSet>
      <dgm:spPr/>
    </dgm:pt>
    <dgm:pt modelId="{AC4327C3-A4E9-4A50-AD79-E76B1B7F2D33}" type="pres">
      <dgm:prSet presAssocID="{6AA948BB-4EAC-495F-A860-360187A69AA1}" presName="composite" presStyleCnt="0"/>
      <dgm:spPr/>
    </dgm:pt>
    <dgm:pt modelId="{5F01B9FD-1530-4EA9-A268-6C9C98956C51}" type="pres">
      <dgm:prSet presAssocID="{6AA948BB-4EAC-495F-A860-360187A69AA1}" presName="imgShp" presStyleLbl="fgImgPlace1" presStyleIdx="0" presStyleCnt="3" custLinFactNeighborX="-57183" custLinFactNeighborY="-116"/>
      <dgm:spPr>
        <a:blipFill>
          <a:blip xmlns:r="http://schemas.openxmlformats.org/officeDocument/2006/relationships" r:embed="rId1">
            <a:extLst>
              <a:ext uri="{28A0092B-C50C-407E-A947-70E740481C1C}">
                <a14:useLocalDpi xmlns:a14="http://schemas.microsoft.com/office/drawing/2010/main"/>
              </a:ext>
            </a:extLst>
          </a:blip>
          <a:srcRect/>
          <a:stretch>
            <a:fillRect/>
          </a:stretch>
        </a:blipFill>
      </dgm:spPr>
    </dgm:pt>
    <dgm:pt modelId="{F8702C90-11CE-4D35-8983-A73ABA9D1FC0}" type="pres">
      <dgm:prSet presAssocID="{6AA948BB-4EAC-495F-A860-360187A69AA1}" presName="txShp" presStyleLbl="node1" presStyleIdx="0" presStyleCnt="3" custScaleX="106404">
        <dgm:presLayoutVars>
          <dgm:bulletEnabled val="1"/>
        </dgm:presLayoutVars>
      </dgm:prSet>
      <dgm:spPr/>
    </dgm:pt>
    <dgm:pt modelId="{BC68E4F1-E65E-4FEC-B3AA-3B5F78C9E7A8}" type="pres">
      <dgm:prSet presAssocID="{875AE2EF-0B2A-43E0-AD28-AAB904491AB9}" presName="spacing" presStyleCnt="0"/>
      <dgm:spPr/>
    </dgm:pt>
    <dgm:pt modelId="{0D33900A-F5A7-430C-AB33-4D68F08E86C2}" type="pres">
      <dgm:prSet presAssocID="{AD00671A-8FE5-498A-9684-FDDC5BB2DCBA}" presName="composite" presStyleCnt="0"/>
      <dgm:spPr/>
    </dgm:pt>
    <dgm:pt modelId="{A375D908-9C0D-4633-A306-F5D85D572D3B}" type="pres">
      <dgm:prSet presAssocID="{AD00671A-8FE5-498A-9684-FDDC5BB2DCBA}" presName="imgShp" presStyleLbl="fgImgPlace1" presStyleIdx="1" presStyleCnt="3" custLinFactNeighborX="-57183" custLinFactNeighborY="0"/>
      <dgm:spPr>
        <a:blipFill>
          <a:blip xmlns:r="http://schemas.openxmlformats.org/officeDocument/2006/relationships" r:embed="rId2">
            <a:extLst>
              <a:ext uri="{28A0092B-C50C-407E-A947-70E740481C1C}">
                <a14:useLocalDpi xmlns:a14="http://schemas.microsoft.com/office/drawing/2010/main"/>
              </a:ext>
            </a:extLst>
          </a:blip>
          <a:srcRect/>
          <a:stretch>
            <a:fillRect/>
          </a:stretch>
        </a:blipFill>
      </dgm:spPr>
    </dgm:pt>
    <dgm:pt modelId="{394C058C-B99D-404A-84AB-F9995400C7DD}" type="pres">
      <dgm:prSet presAssocID="{AD00671A-8FE5-498A-9684-FDDC5BB2DCBA}" presName="txShp" presStyleLbl="node1" presStyleIdx="1" presStyleCnt="3" custScaleX="109913" custScaleY="97165">
        <dgm:presLayoutVars>
          <dgm:bulletEnabled val="1"/>
        </dgm:presLayoutVars>
      </dgm:prSet>
      <dgm:spPr/>
    </dgm:pt>
    <dgm:pt modelId="{2634DD3D-7A05-468B-B042-601E0C490520}" type="pres">
      <dgm:prSet presAssocID="{DE9332A6-76C9-42F5-ACEB-8A8A1A8D3DEA}" presName="spacing" presStyleCnt="0"/>
      <dgm:spPr/>
    </dgm:pt>
    <dgm:pt modelId="{2BCBCF05-6417-4988-97CE-7BAF9A208573}" type="pres">
      <dgm:prSet presAssocID="{15799A1F-8C4F-454F-B3F8-19F3517AF7E7}" presName="composite" presStyleCnt="0"/>
      <dgm:spPr/>
    </dgm:pt>
    <dgm:pt modelId="{935A9091-9EFB-462D-8A1E-7D090952A9E9}" type="pres">
      <dgm:prSet presAssocID="{15799A1F-8C4F-454F-B3F8-19F3517AF7E7}" presName="imgShp" presStyleLbl="fgImgPlace1" presStyleIdx="2" presStyleCnt="3" custLinFactNeighborX="-43946" custLinFactNeighborY="117"/>
      <dgm:spPr>
        <a:blipFill>
          <a:blip xmlns:r="http://schemas.openxmlformats.org/officeDocument/2006/relationships" r:embed="rId3">
            <a:extLst>
              <a:ext uri="{28A0092B-C50C-407E-A947-70E740481C1C}">
                <a14:useLocalDpi xmlns:a14="http://schemas.microsoft.com/office/drawing/2010/main"/>
              </a:ext>
            </a:extLst>
          </a:blip>
          <a:srcRect/>
          <a:stretch>
            <a:fillRect/>
          </a:stretch>
        </a:blipFill>
      </dgm:spPr>
    </dgm:pt>
    <dgm:pt modelId="{CF59D80B-D9AC-428F-ACB0-ACC3786C4619}" type="pres">
      <dgm:prSet presAssocID="{15799A1F-8C4F-454F-B3F8-19F3517AF7E7}" presName="txShp" presStyleLbl="node1" presStyleIdx="2" presStyleCnt="3" custScaleX="116228">
        <dgm:presLayoutVars>
          <dgm:bulletEnabled val="1"/>
        </dgm:presLayoutVars>
      </dgm:prSet>
      <dgm:spPr/>
    </dgm:pt>
  </dgm:ptLst>
  <dgm:cxnLst>
    <dgm:cxn modelId="{D3B9DC40-D686-474A-97F2-92FD99676557}" srcId="{00151675-5C6A-4595-8F3D-8B99536EDFED}" destId="{15799A1F-8C4F-454F-B3F8-19F3517AF7E7}" srcOrd="2" destOrd="0" parTransId="{5103AB15-F060-48FD-A8A0-A4FF72882A35}" sibTransId="{D2FEC251-741E-4FD8-A23F-BF5F1A21437C}"/>
    <dgm:cxn modelId="{74B3B042-64AE-45B4-BBDA-A72F970E25C5}" srcId="{00151675-5C6A-4595-8F3D-8B99536EDFED}" destId="{6AA948BB-4EAC-495F-A860-360187A69AA1}" srcOrd="0" destOrd="0" parTransId="{558F632A-7561-4C65-8BFD-9CC4CEB4EC22}" sibTransId="{875AE2EF-0B2A-43E0-AD28-AAB904491AB9}"/>
    <dgm:cxn modelId="{51EA5E8F-517A-443F-B76D-DA7C3DFCC3C6}" srcId="{00151675-5C6A-4595-8F3D-8B99536EDFED}" destId="{AD00671A-8FE5-498A-9684-FDDC5BB2DCBA}" srcOrd="1" destOrd="0" parTransId="{9B343329-0848-4B04-B70F-2476094DA737}" sibTransId="{DE9332A6-76C9-42F5-ACEB-8A8A1A8D3DEA}"/>
    <dgm:cxn modelId="{584AAC8F-52D8-41DF-973A-F67404518A62}" type="presOf" srcId="{00151675-5C6A-4595-8F3D-8B99536EDFED}" destId="{B6BC42CD-7F7E-4EED-8AA2-04B9FB8F3AED}" srcOrd="0" destOrd="0" presId="urn:microsoft.com/office/officeart/2005/8/layout/vList3"/>
    <dgm:cxn modelId="{934AAC92-8D03-4218-8A77-A47D977D1C73}" type="presOf" srcId="{AD00671A-8FE5-498A-9684-FDDC5BB2DCBA}" destId="{394C058C-B99D-404A-84AB-F9995400C7DD}" srcOrd="0" destOrd="0" presId="urn:microsoft.com/office/officeart/2005/8/layout/vList3"/>
    <dgm:cxn modelId="{63699BBA-47CD-4F67-9821-3FC84D684D37}" type="presOf" srcId="{15799A1F-8C4F-454F-B3F8-19F3517AF7E7}" destId="{CF59D80B-D9AC-428F-ACB0-ACC3786C4619}" srcOrd="0" destOrd="0" presId="urn:microsoft.com/office/officeart/2005/8/layout/vList3"/>
    <dgm:cxn modelId="{ADD846F4-DF99-4518-BBDF-27F961DE04E9}" type="presOf" srcId="{6AA948BB-4EAC-495F-A860-360187A69AA1}" destId="{F8702C90-11CE-4D35-8983-A73ABA9D1FC0}" srcOrd="0" destOrd="0" presId="urn:microsoft.com/office/officeart/2005/8/layout/vList3"/>
    <dgm:cxn modelId="{D6558562-795D-48AD-AE89-5285AC9EE2AC}" type="presParOf" srcId="{B6BC42CD-7F7E-4EED-8AA2-04B9FB8F3AED}" destId="{AC4327C3-A4E9-4A50-AD79-E76B1B7F2D33}" srcOrd="0" destOrd="0" presId="urn:microsoft.com/office/officeart/2005/8/layout/vList3"/>
    <dgm:cxn modelId="{A11EBD6F-5234-4099-87D5-23C583BC3C1E}" type="presParOf" srcId="{AC4327C3-A4E9-4A50-AD79-E76B1B7F2D33}" destId="{5F01B9FD-1530-4EA9-A268-6C9C98956C51}" srcOrd="0" destOrd="0" presId="urn:microsoft.com/office/officeart/2005/8/layout/vList3"/>
    <dgm:cxn modelId="{1EE1A316-DECA-4389-AB08-BF4746A13322}" type="presParOf" srcId="{AC4327C3-A4E9-4A50-AD79-E76B1B7F2D33}" destId="{F8702C90-11CE-4D35-8983-A73ABA9D1FC0}" srcOrd="1" destOrd="0" presId="urn:microsoft.com/office/officeart/2005/8/layout/vList3"/>
    <dgm:cxn modelId="{FE98F372-ED8D-43C8-B47A-DFE2C24AA6F9}" type="presParOf" srcId="{B6BC42CD-7F7E-4EED-8AA2-04B9FB8F3AED}" destId="{BC68E4F1-E65E-4FEC-B3AA-3B5F78C9E7A8}" srcOrd="1" destOrd="0" presId="urn:microsoft.com/office/officeart/2005/8/layout/vList3"/>
    <dgm:cxn modelId="{E43671FD-2D3A-470E-9B5C-685A98A18B26}" type="presParOf" srcId="{B6BC42CD-7F7E-4EED-8AA2-04B9FB8F3AED}" destId="{0D33900A-F5A7-430C-AB33-4D68F08E86C2}" srcOrd="2" destOrd="0" presId="urn:microsoft.com/office/officeart/2005/8/layout/vList3"/>
    <dgm:cxn modelId="{1CBCBD5A-0441-438C-A88A-ECCEB6CDF7E5}" type="presParOf" srcId="{0D33900A-F5A7-430C-AB33-4D68F08E86C2}" destId="{A375D908-9C0D-4633-A306-F5D85D572D3B}" srcOrd="0" destOrd="0" presId="urn:microsoft.com/office/officeart/2005/8/layout/vList3"/>
    <dgm:cxn modelId="{FDFFFE15-3217-420D-A522-A573FDAA70A6}" type="presParOf" srcId="{0D33900A-F5A7-430C-AB33-4D68F08E86C2}" destId="{394C058C-B99D-404A-84AB-F9995400C7DD}" srcOrd="1" destOrd="0" presId="urn:microsoft.com/office/officeart/2005/8/layout/vList3"/>
    <dgm:cxn modelId="{64BCA422-7F6D-4473-805C-83DB327E1ED5}" type="presParOf" srcId="{B6BC42CD-7F7E-4EED-8AA2-04B9FB8F3AED}" destId="{2634DD3D-7A05-468B-B042-601E0C490520}" srcOrd="3" destOrd="0" presId="urn:microsoft.com/office/officeart/2005/8/layout/vList3"/>
    <dgm:cxn modelId="{8DAD87F5-1B57-4F09-8FE1-83B155EC6FFD}" type="presParOf" srcId="{B6BC42CD-7F7E-4EED-8AA2-04B9FB8F3AED}" destId="{2BCBCF05-6417-4988-97CE-7BAF9A208573}" srcOrd="4" destOrd="0" presId="urn:microsoft.com/office/officeart/2005/8/layout/vList3"/>
    <dgm:cxn modelId="{DD394F8F-619F-43FC-8D78-6FA54107101A}" type="presParOf" srcId="{2BCBCF05-6417-4988-97CE-7BAF9A208573}" destId="{935A9091-9EFB-462D-8A1E-7D090952A9E9}" srcOrd="0" destOrd="0" presId="urn:microsoft.com/office/officeart/2005/8/layout/vList3"/>
    <dgm:cxn modelId="{E6D2DC7B-87DB-4E02-AD3D-5A92A9BD7CDA}" type="presParOf" srcId="{2BCBCF05-6417-4988-97CE-7BAF9A208573}" destId="{CF59D80B-D9AC-428F-ACB0-ACC3786C4619}"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9B00E7-5038-4DA3-9B66-D27ABC9FA9D8}"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BED8172D-C92E-4F87-85A7-092F1F269FF9}">
      <dgm:prSet phldrT="[Text]" custT="1"/>
      <dgm:spPr/>
      <dgm:t>
        <a:bodyPr/>
        <a:lstStyle/>
        <a:p>
          <a:pPr>
            <a:buFont typeface="Arial" panose="020B0604020202020204" pitchFamily="34" charset="0"/>
            <a:buChar char="•"/>
          </a:pPr>
          <a:r>
            <a:rPr lang="en-US" sz="1400" dirty="0">
              <a:latin typeface="Gill Sans Nova Light" panose="020B0302020104020203" pitchFamily="34" charset="0"/>
            </a:rPr>
            <a:t>Harnessing the power of faith identity for development</a:t>
          </a:r>
        </a:p>
      </dgm:t>
    </dgm:pt>
    <dgm:pt modelId="{019C8621-007F-4059-9972-ADAEE56821A1}" type="parTrans" cxnId="{19F60EFD-B964-497F-90C0-DB887F7B463F}">
      <dgm:prSet/>
      <dgm:spPr/>
      <dgm:t>
        <a:bodyPr/>
        <a:lstStyle/>
        <a:p>
          <a:endParaRPr lang="en-US"/>
        </a:p>
      </dgm:t>
    </dgm:pt>
    <dgm:pt modelId="{465F43DC-C08C-407F-AF0F-5A215C51C5A1}" type="sibTrans" cxnId="{19F60EFD-B964-497F-90C0-DB887F7B463F}">
      <dgm:prSet/>
      <dgm:spPr/>
      <dgm:t>
        <a:bodyPr/>
        <a:lstStyle/>
        <a:p>
          <a:endParaRPr lang="en-US"/>
        </a:p>
      </dgm:t>
    </dgm:pt>
    <dgm:pt modelId="{050B45FE-EE79-4F5E-9979-968483926958}">
      <dgm:prSet phldrT="[Text]" custT="1"/>
      <dgm:spPr/>
      <dgm:t>
        <a:bodyPr/>
        <a:lstStyle/>
        <a:p>
          <a:pPr>
            <a:buFont typeface="Arial" panose="020B0604020202020204" pitchFamily="34" charset="0"/>
            <a:buChar char="•"/>
          </a:pPr>
          <a:r>
            <a:rPr lang="en-US" sz="1400" dirty="0">
              <a:latin typeface="Gill Sans Nova Light" panose="020B0302020104020203" pitchFamily="34" charset="0"/>
            </a:rPr>
            <a:t>Promoting child well-being</a:t>
          </a:r>
        </a:p>
      </dgm:t>
    </dgm:pt>
    <dgm:pt modelId="{08F67218-85D3-4A72-AF68-23EA8BAF4D67}" type="parTrans" cxnId="{A3B82414-2BAD-4E4D-9A7C-DE460BE7C340}">
      <dgm:prSet/>
      <dgm:spPr/>
      <dgm:t>
        <a:bodyPr/>
        <a:lstStyle/>
        <a:p>
          <a:endParaRPr lang="en-US"/>
        </a:p>
      </dgm:t>
    </dgm:pt>
    <dgm:pt modelId="{7C6F57DE-1178-4599-9144-BDC90B3FD3A9}" type="sibTrans" cxnId="{A3B82414-2BAD-4E4D-9A7C-DE460BE7C340}">
      <dgm:prSet/>
      <dgm:spPr/>
      <dgm:t>
        <a:bodyPr/>
        <a:lstStyle/>
        <a:p>
          <a:endParaRPr lang="en-US"/>
        </a:p>
      </dgm:t>
    </dgm:pt>
    <dgm:pt modelId="{533BB2A0-B62E-4F6C-9248-354D5BAD7F00}">
      <dgm:prSet phldrT="[Text]" custT="1"/>
      <dgm:spPr/>
      <dgm:t>
        <a:bodyPr/>
        <a:lstStyle/>
        <a:p>
          <a:pPr>
            <a:buFont typeface="Arial" panose="020B0604020202020204" pitchFamily="34" charset="0"/>
            <a:buChar char="•"/>
          </a:pPr>
          <a:r>
            <a:rPr lang="en-US" sz="1400" dirty="0">
              <a:latin typeface="Gill Sans Nova Light" panose="020B0302020104020203" pitchFamily="34" charset="0"/>
            </a:rPr>
            <a:t>Working with the most vulnerable and in the most fragile contexts</a:t>
          </a:r>
        </a:p>
      </dgm:t>
    </dgm:pt>
    <dgm:pt modelId="{2EFB9E25-DD37-4B27-B1D4-8B4F27BCA47C}" type="parTrans" cxnId="{90189069-7E5D-4F44-B380-230961EFEBF8}">
      <dgm:prSet/>
      <dgm:spPr/>
      <dgm:t>
        <a:bodyPr/>
        <a:lstStyle/>
        <a:p>
          <a:endParaRPr lang="en-US"/>
        </a:p>
      </dgm:t>
    </dgm:pt>
    <dgm:pt modelId="{6F03691E-5F61-4746-A79C-6F6542C71176}" type="sibTrans" cxnId="{90189069-7E5D-4F44-B380-230961EFEBF8}">
      <dgm:prSet/>
      <dgm:spPr/>
      <dgm:t>
        <a:bodyPr/>
        <a:lstStyle/>
        <a:p>
          <a:endParaRPr lang="en-US"/>
        </a:p>
      </dgm:t>
    </dgm:pt>
    <dgm:pt modelId="{F1FC8EA4-8D43-43B5-A2A3-2FB3F5900ABA}" type="pres">
      <dgm:prSet presAssocID="{359B00E7-5038-4DA3-9B66-D27ABC9FA9D8}" presName="linear" presStyleCnt="0">
        <dgm:presLayoutVars>
          <dgm:dir/>
          <dgm:animLvl val="lvl"/>
          <dgm:resizeHandles val="exact"/>
        </dgm:presLayoutVars>
      </dgm:prSet>
      <dgm:spPr/>
    </dgm:pt>
    <dgm:pt modelId="{2025F2BA-E272-4358-9314-5B3C49658591}" type="pres">
      <dgm:prSet presAssocID="{BED8172D-C92E-4F87-85A7-092F1F269FF9}" presName="parentLin" presStyleCnt="0"/>
      <dgm:spPr/>
    </dgm:pt>
    <dgm:pt modelId="{0B92F86A-DDBD-46EF-9076-B4741EB455A0}" type="pres">
      <dgm:prSet presAssocID="{BED8172D-C92E-4F87-85A7-092F1F269FF9}" presName="parentLeftMargin" presStyleLbl="node1" presStyleIdx="0" presStyleCnt="3"/>
      <dgm:spPr/>
    </dgm:pt>
    <dgm:pt modelId="{32D7ECCE-0640-4886-9053-14C9665FF882}" type="pres">
      <dgm:prSet presAssocID="{BED8172D-C92E-4F87-85A7-092F1F269FF9}" presName="parentText" presStyleLbl="node1" presStyleIdx="0" presStyleCnt="3">
        <dgm:presLayoutVars>
          <dgm:chMax val="0"/>
          <dgm:bulletEnabled val="1"/>
        </dgm:presLayoutVars>
      </dgm:prSet>
      <dgm:spPr/>
    </dgm:pt>
    <dgm:pt modelId="{4B8D41F4-6BCA-4117-B432-A9D92EF9B40D}" type="pres">
      <dgm:prSet presAssocID="{BED8172D-C92E-4F87-85A7-092F1F269FF9}" presName="negativeSpace" presStyleCnt="0"/>
      <dgm:spPr/>
    </dgm:pt>
    <dgm:pt modelId="{12E69EA9-AC65-4C5E-BC1D-72EE47F0F056}" type="pres">
      <dgm:prSet presAssocID="{BED8172D-C92E-4F87-85A7-092F1F269FF9}" presName="childText" presStyleLbl="conFgAcc1" presStyleIdx="0" presStyleCnt="3">
        <dgm:presLayoutVars>
          <dgm:bulletEnabled val="1"/>
        </dgm:presLayoutVars>
      </dgm:prSet>
      <dgm:spPr/>
    </dgm:pt>
    <dgm:pt modelId="{54E28246-687E-4DBC-9948-BC112F0178AC}" type="pres">
      <dgm:prSet presAssocID="{465F43DC-C08C-407F-AF0F-5A215C51C5A1}" presName="spaceBetweenRectangles" presStyleCnt="0"/>
      <dgm:spPr/>
    </dgm:pt>
    <dgm:pt modelId="{17E18745-899A-46AA-8E99-14D9B6D31614}" type="pres">
      <dgm:prSet presAssocID="{050B45FE-EE79-4F5E-9979-968483926958}" presName="parentLin" presStyleCnt="0"/>
      <dgm:spPr/>
    </dgm:pt>
    <dgm:pt modelId="{201EFA99-0AD7-4DEE-968B-C11E0668DA55}" type="pres">
      <dgm:prSet presAssocID="{050B45FE-EE79-4F5E-9979-968483926958}" presName="parentLeftMargin" presStyleLbl="node1" presStyleIdx="0" presStyleCnt="3"/>
      <dgm:spPr/>
    </dgm:pt>
    <dgm:pt modelId="{4A374575-00F0-4ABF-880A-0741E866DB72}" type="pres">
      <dgm:prSet presAssocID="{050B45FE-EE79-4F5E-9979-968483926958}" presName="parentText" presStyleLbl="node1" presStyleIdx="1" presStyleCnt="3">
        <dgm:presLayoutVars>
          <dgm:chMax val="0"/>
          <dgm:bulletEnabled val="1"/>
        </dgm:presLayoutVars>
      </dgm:prSet>
      <dgm:spPr/>
    </dgm:pt>
    <dgm:pt modelId="{FB84E329-C351-4438-B3C9-78A7364DECBC}" type="pres">
      <dgm:prSet presAssocID="{050B45FE-EE79-4F5E-9979-968483926958}" presName="negativeSpace" presStyleCnt="0"/>
      <dgm:spPr/>
    </dgm:pt>
    <dgm:pt modelId="{2F36911B-33AB-4A0A-87C2-0634796F96E6}" type="pres">
      <dgm:prSet presAssocID="{050B45FE-EE79-4F5E-9979-968483926958}" presName="childText" presStyleLbl="conFgAcc1" presStyleIdx="1" presStyleCnt="3">
        <dgm:presLayoutVars>
          <dgm:bulletEnabled val="1"/>
        </dgm:presLayoutVars>
      </dgm:prSet>
      <dgm:spPr/>
    </dgm:pt>
    <dgm:pt modelId="{2A969035-AE25-4828-8661-9C8D2EFC40C3}" type="pres">
      <dgm:prSet presAssocID="{7C6F57DE-1178-4599-9144-BDC90B3FD3A9}" presName="spaceBetweenRectangles" presStyleCnt="0"/>
      <dgm:spPr/>
    </dgm:pt>
    <dgm:pt modelId="{4536AC80-B325-4925-A051-C7D012E1F0E0}" type="pres">
      <dgm:prSet presAssocID="{533BB2A0-B62E-4F6C-9248-354D5BAD7F00}" presName="parentLin" presStyleCnt="0"/>
      <dgm:spPr/>
    </dgm:pt>
    <dgm:pt modelId="{0BF5AD44-768B-4146-92AF-AFED4CE470A7}" type="pres">
      <dgm:prSet presAssocID="{533BB2A0-B62E-4F6C-9248-354D5BAD7F00}" presName="parentLeftMargin" presStyleLbl="node1" presStyleIdx="1" presStyleCnt="3"/>
      <dgm:spPr/>
    </dgm:pt>
    <dgm:pt modelId="{6BF989FE-7D68-4BD3-8709-5EE2E870E463}" type="pres">
      <dgm:prSet presAssocID="{533BB2A0-B62E-4F6C-9248-354D5BAD7F00}" presName="parentText" presStyleLbl="node1" presStyleIdx="2" presStyleCnt="3">
        <dgm:presLayoutVars>
          <dgm:chMax val="0"/>
          <dgm:bulletEnabled val="1"/>
        </dgm:presLayoutVars>
      </dgm:prSet>
      <dgm:spPr/>
    </dgm:pt>
    <dgm:pt modelId="{C6EA6EE2-2885-482D-8B35-EB0312EEF018}" type="pres">
      <dgm:prSet presAssocID="{533BB2A0-B62E-4F6C-9248-354D5BAD7F00}" presName="negativeSpace" presStyleCnt="0"/>
      <dgm:spPr/>
    </dgm:pt>
    <dgm:pt modelId="{D75F02C7-22A4-42CE-9249-69FC48369B2B}" type="pres">
      <dgm:prSet presAssocID="{533BB2A0-B62E-4F6C-9248-354D5BAD7F00}" presName="childText" presStyleLbl="conFgAcc1" presStyleIdx="2" presStyleCnt="3">
        <dgm:presLayoutVars>
          <dgm:bulletEnabled val="1"/>
        </dgm:presLayoutVars>
      </dgm:prSet>
      <dgm:spPr/>
    </dgm:pt>
  </dgm:ptLst>
  <dgm:cxnLst>
    <dgm:cxn modelId="{A3C46013-862F-4671-961A-312048DAA291}" type="presOf" srcId="{533BB2A0-B62E-4F6C-9248-354D5BAD7F00}" destId="{6BF989FE-7D68-4BD3-8709-5EE2E870E463}" srcOrd="1" destOrd="0" presId="urn:microsoft.com/office/officeart/2005/8/layout/list1"/>
    <dgm:cxn modelId="{A3B82414-2BAD-4E4D-9A7C-DE460BE7C340}" srcId="{359B00E7-5038-4DA3-9B66-D27ABC9FA9D8}" destId="{050B45FE-EE79-4F5E-9979-968483926958}" srcOrd="1" destOrd="0" parTransId="{08F67218-85D3-4A72-AF68-23EA8BAF4D67}" sibTransId="{7C6F57DE-1178-4599-9144-BDC90B3FD3A9}"/>
    <dgm:cxn modelId="{C6E2313B-BBA5-4A72-9498-CCE9D6A881E9}" type="presOf" srcId="{050B45FE-EE79-4F5E-9979-968483926958}" destId="{201EFA99-0AD7-4DEE-968B-C11E0668DA55}" srcOrd="0" destOrd="0" presId="urn:microsoft.com/office/officeart/2005/8/layout/list1"/>
    <dgm:cxn modelId="{90189069-7E5D-4F44-B380-230961EFEBF8}" srcId="{359B00E7-5038-4DA3-9B66-D27ABC9FA9D8}" destId="{533BB2A0-B62E-4F6C-9248-354D5BAD7F00}" srcOrd="2" destOrd="0" parTransId="{2EFB9E25-DD37-4B27-B1D4-8B4F27BCA47C}" sibTransId="{6F03691E-5F61-4746-A79C-6F6542C71176}"/>
    <dgm:cxn modelId="{75A01552-DAD4-4A21-B1C4-06C3D72A0E3E}" type="presOf" srcId="{359B00E7-5038-4DA3-9B66-D27ABC9FA9D8}" destId="{F1FC8EA4-8D43-43B5-A2A3-2FB3F5900ABA}" srcOrd="0" destOrd="0" presId="urn:microsoft.com/office/officeart/2005/8/layout/list1"/>
    <dgm:cxn modelId="{AB68F0A4-89BE-401D-81AF-E7315F99BB7D}" type="presOf" srcId="{BED8172D-C92E-4F87-85A7-092F1F269FF9}" destId="{0B92F86A-DDBD-46EF-9076-B4741EB455A0}" srcOrd="0" destOrd="0" presId="urn:microsoft.com/office/officeart/2005/8/layout/list1"/>
    <dgm:cxn modelId="{6A6F27AA-34FC-4638-B051-E3EA9FEA346F}" type="presOf" srcId="{BED8172D-C92E-4F87-85A7-092F1F269FF9}" destId="{32D7ECCE-0640-4886-9053-14C9665FF882}" srcOrd="1" destOrd="0" presId="urn:microsoft.com/office/officeart/2005/8/layout/list1"/>
    <dgm:cxn modelId="{527D6CDE-B85E-478B-90DE-7EB1E8155224}" type="presOf" srcId="{050B45FE-EE79-4F5E-9979-968483926958}" destId="{4A374575-00F0-4ABF-880A-0741E866DB72}" srcOrd="1" destOrd="0" presId="urn:microsoft.com/office/officeart/2005/8/layout/list1"/>
    <dgm:cxn modelId="{AACBD2DF-BC76-44EC-8ED4-1E896CBCD994}" type="presOf" srcId="{533BB2A0-B62E-4F6C-9248-354D5BAD7F00}" destId="{0BF5AD44-768B-4146-92AF-AFED4CE470A7}" srcOrd="0" destOrd="0" presId="urn:microsoft.com/office/officeart/2005/8/layout/list1"/>
    <dgm:cxn modelId="{19F60EFD-B964-497F-90C0-DB887F7B463F}" srcId="{359B00E7-5038-4DA3-9B66-D27ABC9FA9D8}" destId="{BED8172D-C92E-4F87-85A7-092F1F269FF9}" srcOrd="0" destOrd="0" parTransId="{019C8621-007F-4059-9972-ADAEE56821A1}" sibTransId="{465F43DC-C08C-407F-AF0F-5A215C51C5A1}"/>
    <dgm:cxn modelId="{848C7C6D-81E3-4BB9-9F6D-A822426E8122}" type="presParOf" srcId="{F1FC8EA4-8D43-43B5-A2A3-2FB3F5900ABA}" destId="{2025F2BA-E272-4358-9314-5B3C49658591}" srcOrd="0" destOrd="0" presId="urn:microsoft.com/office/officeart/2005/8/layout/list1"/>
    <dgm:cxn modelId="{23529ED6-B1DB-4BEB-842E-BBFAEC797DED}" type="presParOf" srcId="{2025F2BA-E272-4358-9314-5B3C49658591}" destId="{0B92F86A-DDBD-46EF-9076-B4741EB455A0}" srcOrd="0" destOrd="0" presId="urn:microsoft.com/office/officeart/2005/8/layout/list1"/>
    <dgm:cxn modelId="{545686E4-6CDE-484C-8665-40A136A3BE83}" type="presParOf" srcId="{2025F2BA-E272-4358-9314-5B3C49658591}" destId="{32D7ECCE-0640-4886-9053-14C9665FF882}" srcOrd="1" destOrd="0" presId="urn:microsoft.com/office/officeart/2005/8/layout/list1"/>
    <dgm:cxn modelId="{242D8C40-DF1D-4E5C-ADCA-7B1AD94A8B92}" type="presParOf" srcId="{F1FC8EA4-8D43-43B5-A2A3-2FB3F5900ABA}" destId="{4B8D41F4-6BCA-4117-B432-A9D92EF9B40D}" srcOrd="1" destOrd="0" presId="urn:microsoft.com/office/officeart/2005/8/layout/list1"/>
    <dgm:cxn modelId="{210D2A7C-C9A8-4791-893F-E6A35928F50C}" type="presParOf" srcId="{F1FC8EA4-8D43-43B5-A2A3-2FB3F5900ABA}" destId="{12E69EA9-AC65-4C5E-BC1D-72EE47F0F056}" srcOrd="2" destOrd="0" presId="urn:microsoft.com/office/officeart/2005/8/layout/list1"/>
    <dgm:cxn modelId="{F971F509-CC1C-455B-B181-FE659F111A94}" type="presParOf" srcId="{F1FC8EA4-8D43-43B5-A2A3-2FB3F5900ABA}" destId="{54E28246-687E-4DBC-9948-BC112F0178AC}" srcOrd="3" destOrd="0" presId="urn:microsoft.com/office/officeart/2005/8/layout/list1"/>
    <dgm:cxn modelId="{7E7D6EF2-79AC-42EA-86F4-8C32CFA03249}" type="presParOf" srcId="{F1FC8EA4-8D43-43B5-A2A3-2FB3F5900ABA}" destId="{17E18745-899A-46AA-8E99-14D9B6D31614}" srcOrd="4" destOrd="0" presId="urn:microsoft.com/office/officeart/2005/8/layout/list1"/>
    <dgm:cxn modelId="{445521F6-9B06-4CBA-B7FA-6EBCC1953E51}" type="presParOf" srcId="{17E18745-899A-46AA-8E99-14D9B6D31614}" destId="{201EFA99-0AD7-4DEE-968B-C11E0668DA55}" srcOrd="0" destOrd="0" presId="urn:microsoft.com/office/officeart/2005/8/layout/list1"/>
    <dgm:cxn modelId="{7F894BDB-3663-4D25-8D4D-9A63B3299A00}" type="presParOf" srcId="{17E18745-899A-46AA-8E99-14D9B6D31614}" destId="{4A374575-00F0-4ABF-880A-0741E866DB72}" srcOrd="1" destOrd="0" presId="urn:microsoft.com/office/officeart/2005/8/layout/list1"/>
    <dgm:cxn modelId="{FE5B4381-B473-4D86-8192-4C7E449CC0B1}" type="presParOf" srcId="{F1FC8EA4-8D43-43B5-A2A3-2FB3F5900ABA}" destId="{FB84E329-C351-4438-B3C9-78A7364DECBC}" srcOrd="5" destOrd="0" presId="urn:microsoft.com/office/officeart/2005/8/layout/list1"/>
    <dgm:cxn modelId="{BE3AA039-E6F6-4CB6-BE40-B38ABABF868A}" type="presParOf" srcId="{F1FC8EA4-8D43-43B5-A2A3-2FB3F5900ABA}" destId="{2F36911B-33AB-4A0A-87C2-0634796F96E6}" srcOrd="6" destOrd="0" presId="urn:microsoft.com/office/officeart/2005/8/layout/list1"/>
    <dgm:cxn modelId="{956E7C7F-5118-49FF-B8D1-6511C13D2B55}" type="presParOf" srcId="{F1FC8EA4-8D43-43B5-A2A3-2FB3F5900ABA}" destId="{2A969035-AE25-4828-8661-9C8D2EFC40C3}" srcOrd="7" destOrd="0" presId="urn:microsoft.com/office/officeart/2005/8/layout/list1"/>
    <dgm:cxn modelId="{26B0D48F-41BF-4AEF-A577-732DC5D8B3FD}" type="presParOf" srcId="{F1FC8EA4-8D43-43B5-A2A3-2FB3F5900ABA}" destId="{4536AC80-B325-4925-A051-C7D012E1F0E0}" srcOrd="8" destOrd="0" presId="urn:microsoft.com/office/officeart/2005/8/layout/list1"/>
    <dgm:cxn modelId="{E2B2C750-5BAD-4F00-91F6-17D11B016262}" type="presParOf" srcId="{4536AC80-B325-4925-A051-C7D012E1F0E0}" destId="{0BF5AD44-768B-4146-92AF-AFED4CE470A7}" srcOrd="0" destOrd="0" presId="urn:microsoft.com/office/officeart/2005/8/layout/list1"/>
    <dgm:cxn modelId="{CB9AFD84-24BC-4CED-90A2-F0B92B9E82C3}" type="presParOf" srcId="{4536AC80-B325-4925-A051-C7D012E1F0E0}" destId="{6BF989FE-7D68-4BD3-8709-5EE2E870E463}" srcOrd="1" destOrd="0" presId="urn:microsoft.com/office/officeart/2005/8/layout/list1"/>
    <dgm:cxn modelId="{B8797FE1-9F0B-476E-8F52-F56536A81B51}" type="presParOf" srcId="{F1FC8EA4-8D43-43B5-A2A3-2FB3F5900ABA}" destId="{C6EA6EE2-2885-482D-8B35-EB0312EEF018}" srcOrd="9" destOrd="0" presId="urn:microsoft.com/office/officeart/2005/8/layout/list1"/>
    <dgm:cxn modelId="{E9D92516-4BE5-4293-9FA3-8B924717237E}" type="presParOf" srcId="{F1FC8EA4-8D43-43B5-A2A3-2FB3F5900ABA}" destId="{D75F02C7-22A4-42CE-9249-69FC48369B2B}" srcOrd="1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638BDF-871C-4145-BC81-3B493847FEC5}" type="doc">
      <dgm:prSet loTypeId="urn:microsoft.com/office/officeart/2016/7/layout/VerticalSolidActionList" loCatId="List" qsTypeId="urn:microsoft.com/office/officeart/2005/8/quickstyle/simple1" qsCatId="simple" csTypeId="urn:microsoft.com/office/officeart/2005/8/colors/colorful5" csCatId="colorful"/>
      <dgm:spPr/>
      <dgm:t>
        <a:bodyPr/>
        <a:lstStyle/>
        <a:p>
          <a:endParaRPr lang="en-US"/>
        </a:p>
      </dgm:t>
    </dgm:pt>
    <dgm:pt modelId="{850516BB-B44B-42E3-8524-3DE09D7BC9E0}">
      <dgm:prSet/>
      <dgm:spPr/>
      <dgm:t>
        <a:bodyPr/>
        <a:lstStyle/>
        <a:p>
          <a:r>
            <a:rPr lang="en-US"/>
            <a:t>Prioritizing</a:t>
          </a:r>
        </a:p>
      </dgm:t>
    </dgm:pt>
    <dgm:pt modelId="{F271504A-7544-4373-98CE-576AD80A3351}" type="parTrans" cxnId="{E108E246-2227-41FF-8377-CD999E7FFB8D}">
      <dgm:prSet/>
      <dgm:spPr/>
      <dgm:t>
        <a:bodyPr/>
        <a:lstStyle/>
        <a:p>
          <a:endParaRPr lang="en-US"/>
        </a:p>
      </dgm:t>
    </dgm:pt>
    <dgm:pt modelId="{95818AEB-F42C-46F5-BE68-C6C3B50BD491}" type="sibTrans" cxnId="{E108E246-2227-41FF-8377-CD999E7FFB8D}">
      <dgm:prSet/>
      <dgm:spPr/>
      <dgm:t>
        <a:bodyPr/>
        <a:lstStyle/>
        <a:p>
          <a:endParaRPr lang="en-US"/>
        </a:p>
      </dgm:t>
    </dgm:pt>
    <dgm:pt modelId="{862B44A2-6548-4F98-B87C-8F75C56E31EF}">
      <dgm:prSet/>
      <dgm:spPr/>
      <dgm:t>
        <a:bodyPr/>
        <a:lstStyle/>
        <a:p>
          <a:r>
            <a:rPr lang="en-US"/>
            <a:t>Prioritizing push &amp; pull factors along critical impact pathways </a:t>
          </a:r>
        </a:p>
      </dgm:t>
    </dgm:pt>
    <dgm:pt modelId="{AB0178D7-B072-4002-9FE8-58E238ADD81E}" type="parTrans" cxnId="{62E8E6C2-F490-4B34-8D96-21FE12CB3FAA}">
      <dgm:prSet/>
      <dgm:spPr/>
      <dgm:t>
        <a:bodyPr/>
        <a:lstStyle/>
        <a:p>
          <a:endParaRPr lang="en-US"/>
        </a:p>
      </dgm:t>
    </dgm:pt>
    <dgm:pt modelId="{A5401D18-48B1-4961-9BEC-10D09775C04D}" type="sibTrans" cxnId="{62E8E6C2-F490-4B34-8D96-21FE12CB3FAA}">
      <dgm:prSet/>
      <dgm:spPr/>
      <dgm:t>
        <a:bodyPr/>
        <a:lstStyle/>
        <a:p>
          <a:endParaRPr lang="en-US"/>
        </a:p>
      </dgm:t>
    </dgm:pt>
    <dgm:pt modelId="{98E54030-D08D-46CA-9903-8DF838ACF87F}">
      <dgm:prSet/>
      <dgm:spPr/>
      <dgm:t>
        <a:bodyPr/>
        <a:lstStyle/>
        <a:p>
          <a:r>
            <a:rPr lang="en-US"/>
            <a:t>Testing</a:t>
          </a:r>
        </a:p>
      </dgm:t>
    </dgm:pt>
    <dgm:pt modelId="{BCF0995E-33D6-4AAE-98C4-690B9F12A5F5}" type="parTrans" cxnId="{DFD3AA74-53CF-4DB7-A933-72B132C04D79}">
      <dgm:prSet/>
      <dgm:spPr/>
      <dgm:t>
        <a:bodyPr/>
        <a:lstStyle/>
        <a:p>
          <a:endParaRPr lang="en-US"/>
        </a:p>
      </dgm:t>
    </dgm:pt>
    <dgm:pt modelId="{D456F227-337D-4333-A412-B9E5FCA03534}" type="sibTrans" cxnId="{DFD3AA74-53CF-4DB7-A933-72B132C04D79}">
      <dgm:prSet/>
      <dgm:spPr/>
      <dgm:t>
        <a:bodyPr/>
        <a:lstStyle/>
        <a:p>
          <a:endParaRPr lang="en-US"/>
        </a:p>
      </dgm:t>
    </dgm:pt>
    <dgm:pt modelId="{DFCF7E9D-A97E-45BF-88E7-1FF2D1DC6DB6}">
      <dgm:prSet/>
      <dgm:spPr/>
      <dgm:t>
        <a:bodyPr/>
        <a:lstStyle/>
        <a:p>
          <a:r>
            <a:rPr lang="en-US"/>
            <a:t>Testing critical impact pathways between:</a:t>
          </a:r>
        </a:p>
      </dgm:t>
    </dgm:pt>
    <dgm:pt modelId="{5E888F71-E757-4CD4-BF09-524AC97E1BE7}" type="parTrans" cxnId="{60E0240F-32B4-488B-9355-AFEB042585D3}">
      <dgm:prSet/>
      <dgm:spPr/>
      <dgm:t>
        <a:bodyPr/>
        <a:lstStyle/>
        <a:p>
          <a:endParaRPr lang="en-US"/>
        </a:p>
      </dgm:t>
    </dgm:pt>
    <dgm:pt modelId="{7D21154D-EDDF-40B8-B0FC-F5F762446998}" type="sibTrans" cxnId="{60E0240F-32B4-488B-9355-AFEB042585D3}">
      <dgm:prSet/>
      <dgm:spPr/>
      <dgm:t>
        <a:bodyPr/>
        <a:lstStyle/>
        <a:p>
          <a:endParaRPr lang="en-US"/>
        </a:p>
      </dgm:t>
    </dgm:pt>
    <dgm:pt modelId="{3FE8F398-B066-49F3-9989-EDBB09DE2CBA}">
      <dgm:prSet/>
      <dgm:spPr/>
      <dgm:t>
        <a:bodyPr/>
        <a:lstStyle/>
        <a:p>
          <a:r>
            <a:rPr lang="en-US"/>
            <a:t>Systems drivers &amp; system domains of stakeholder action</a:t>
          </a:r>
        </a:p>
      </dgm:t>
    </dgm:pt>
    <dgm:pt modelId="{499AC16E-1F78-41E4-86E1-484C0C33F670}" type="parTrans" cxnId="{66C8F383-7A79-4E5D-9D90-D514D91DD4CC}">
      <dgm:prSet/>
      <dgm:spPr/>
      <dgm:t>
        <a:bodyPr/>
        <a:lstStyle/>
        <a:p>
          <a:endParaRPr lang="en-US"/>
        </a:p>
      </dgm:t>
    </dgm:pt>
    <dgm:pt modelId="{7FF4A833-F5C1-4472-8A43-82B56EA368F3}" type="sibTrans" cxnId="{66C8F383-7A79-4E5D-9D90-D514D91DD4CC}">
      <dgm:prSet/>
      <dgm:spPr/>
      <dgm:t>
        <a:bodyPr/>
        <a:lstStyle/>
        <a:p>
          <a:endParaRPr lang="en-US"/>
        </a:p>
      </dgm:t>
    </dgm:pt>
    <dgm:pt modelId="{E8776BFD-EA04-47F6-B094-CCBFD026AE0C}">
      <dgm:prSet/>
      <dgm:spPr/>
      <dgm:t>
        <a:bodyPr/>
        <a:lstStyle/>
        <a:p>
          <a:r>
            <a:rPr lang="en-US" dirty="0"/>
            <a:t>Combination of WV project models &amp; under-evidenced approaches</a:t>
          </a:r>
        </a:p>
      </dgm:t>
    </dgm:pt>
    <dgm:pt modelId="{1DFF55E1-2368-492A-BFA1-0960C4D39A4A}" type="parTrans" cxnId="{416C93E1-A704-46C5-BFD3-674E21EEE64C}">
      <dgm:prSet/>
      <dgm:spPr/>
      <dgm:t>
        <a:bodyPr/>
        <a:lstStyle/>
        <a:p>
          <a:endParaRPr lang="en-US"/>
        </a:p>
      </dgm:t>
    </dgm:pt>
    <dgm:pt modelId="{E17880FE-01BE-42EF-9E8C-B0141C50B8FD}" type="sibTrans" cxnId="{416C93E1-A704-46C5-BFD3-674E21EEE64C}">
      <dgm:prSet/>
      <dgm:spPr/>
      <dgm:t>
        <a:bodyPr/>
        <a:lstStyle/>
        <a:p>
          <a:endParaRPr lang="en-US"/>
        </a:p>
      </dgm:t>
    </dgm:pt>
    <dgm:pt modelId="{3098AD1F-E160-44A8-9826-7BCF05553EB3}" type="pres">
      <dgm:prSet presAssocID="{8F638BDF-871C-4145-BC81-3B493847FEC5}" presName="Name0" presStyleCnt="0">
        <dgm:presLayoutVars>
          <dgm:dir/>
          <dgm:animLvl val="lvl"/>
          <dgm:resizeHandles val="exact"/>
        </dgm:presLayoutVars>
      </dgm:prSet>
      <dgm:spPr/>
    </dgm:pt>
    <dgm:pt modelId="{179A4A27-3E26-45BD-A04C-7DCE9D12C279}" type="pres">
      <dgm:prSet presAssocID="{850516BB-B44B-42E3-8524-3DE09D7BC9E0}" presName="linNode" presStyleCnt="0"/>
      <dgm:spPr/>
    </dgm:pt>
    <dgm:pt modelId="{435F8BEE-C383-4B4C-89A7-C2CF77D227FA}" type="pres">
      <dgm:prSet presAssocID="{850516BB-B44B-42E3-8524-3DE09D7BC9E0}" presName="parentText" presStyleLbl="alignNode1" presStyleIdx="0" presStyleCnt="2">
        <dgm:presLayoutVars>
          <dgm:chMax val="1"/>
          <dgm:bulletEnabled/>
        </dgm:presLayoutVars>
      </dgm:prSet>
      <dgm:spPr/>
    </dgm:pt>
    <dgm:pt modelId="{1F3AA58E-D702-443A-BBE4-0DE8FED9D7F1}" type="pres">
      <dgm:prSet presAssocID="{850516BB-B44B-42E3-8524-3DE09D7BC9E0}" presName="descendantText" presStyleLbl="alignAccFollowNode1" presStyleIdx="0" presStyleCnt="2">
        <dgm:presLayoutVars>
          <dgm:bulletEnabled/>
        </dgm:presLayoutVars>
      </dgm:prSet>
      <dgm:spPr/>
    </dgm:pt>
    <dgm:pt modelId="{DC69AF6B-B8FD-4081-B955-227EF7F16464}" type="pres">
      <dgm:prSet presAssocID="{95818AEB-F42C-46F5-BE68-C6C3B50BD491}" presName="sp" presStyleCnt="0"/>
      <dgm:spPr/>
    </dgm:pt>
    <dgm:pt modelId="{2E013F84-3DBA-44BB-8881-F3A43CE718A2}" type="pres">
      <dgm:prSet presAssocID="{98E54030-D08D-46CA-9903-8DF838ACF87F}" presName="linNode" presStyleCnt="0"/>
      <dgm:spPr/>
    </dgm:pt>
    <dgm:pt modelId="{4E16565F-9813-46CE-A22C-958D71A4A33D}" type="pres">
      <dgm:prSet presAssocID="{98E54030-D08D-46CA-9903-8DF838ACF87F}" presName="parentText" presStyleLbl="alignNode1" presStyleIdx="1" presStyleCnt="2">
        <dgm:presLayoutVars>
          <dgm:chMax val="1"/>
          <dgm:bulletEnabled/>
        </dgm:presLayoutVars>
      </dgm:prSet>
      <dgm:spPr/>
    </dgm:pt>
    <dgm:pt modelId="{A7B8D746-8A85-41A6-B9A6-6A1EC8B55A78}" type="pres">
      <dgm:prSet presAssocID="{98E54030-D08D-46CA-9903-8DF838ACF87F}" presName="descendantText" presStyleLbl="alignAccFollowNode1" presStyleIdx="1" presStyleCnt="2">
        <dgm:presLayoutVars>
          <dgm:bulletEnabled/>
        </dgm:presLayoutVars>
      </dgm:prSet>
      <dgm:spPr/>
    </dgm:pt>
  </dgm:ptLst>
  <dgm:cxnLst>
    <dgm:cxn modelId="{60E0240F-32B4-488B-9355-AFEB042585D3}" srcId="{98E54030-D08D-46CA-9903-8DF838ACF87F}" destId="{DFCF7E9D-A97E-45BF-88E7-1FF2D1DC6DB6}" srcOrd="0" destOrd="0" parTransId="{5E888F71-E757-4CD4-BF09-524AC97E1BE7}" sibTransId="{7D21154D-EDDF-40B8-B0FC-F5F762446998}"/>
    <dgm:cxn modelId="{2E75B73D-58DA-4439-8899-F9E4A82E8AC9}" type="presOf" srcId="{98E54030-D08D-46CA-9903-8DF838ACF87F}" destId="{4E16565F-9813-46CE-A22C-958D71A4A33D}" srcOrd="0" destOrd="0" presId="urn:microsoft.com/office/officeart/2016/7/layout/VerticalSolidActionList"/>
    <dgm:cxn modelId="{E108E246-2227-41FF-8377-CD999E7FFB8D}" srcId="{8F638BDF-871C-4145-BC81-3B493847FEC5}" destId="{850516BB-B44B-42E3-8524-3DE09D7BC9E0}" srcOrd="0" destOrd="0" parTransId="{F271504A-7544-4373-98CE-576AD80A3351}" sibTransId="{95818AEB-F42C-46F5-BE68-C6C3B50BD491}"/>
    <dgm:cxn modelId="{EE5F244A-C52C-4C05-BCC7-C0C88411FAE3}" type="presOf" srcId="{850516BB-B44B-42E3-8524-3DE09D7BC9E0}" destId="{435F8BEE-C383-4B4C-89A7-C2CF77D227FA}" srcOrd="0" destOrd="0" presId="urn:microsoft.com/office/officeart/2016/7/layout/VerticalSolidActionList"/>
    <dgm:cxn modelId="{DFD3AA74-53CF-4DB7-A933-72B132C04D79}" srcId="{8F638BDF-871C-4145-BC81-3B493847FEC5}" destId="{98E54030-D08D-46CA-9903-8DF838ACF87F}" srcOrd="1" destOrd="0" parTransId="{BCF0995E-33D6-4AAE-98C4-690B9F12A5F5}" sibTransId="{D456F227-337D-4333-A412-B9E5FCA03534}"/>
    <dgm:cxn modelId="{66C8F383-7A79-4E5D-9D90-D514D91DD4CC}" srcId="{DFCF7E9D-A97E-45BF-88E7-1FF2D1DC6DB6}" destId="{3FE8F398-B066-49F3-9989-EDBB09DE2CBA}" srcOrd="0" destOrd="0" parTransId="{499AC16E-1F78-41E4-86E1-484C0C33F670}" sibTransId="{7FF4A833-F5C1-4472-8A43-82B56EA368F3}"/>
    <dgm:cxn modelId="{A7AA2F93-5E39-4C59-A055-31F3D7B9D64C}" type="presOf" srcId="{8F638BDF-871C-4145-BC81-3B493847FEC5}" destId="{3098AD1F-E160-44A8-9826-7BCF05553EB3}" srcOrd="0" destOrd="0" presId="urn:microsoft.com/office/officeart/2016/7/layout/VerticalSolidActionList"/>
    <dgm:cxn modelId="{7136CA96-831D-4431-8566-C31DE33A1A7F}" type="presOf" srcId="{E8776BFD-EA04-47F6-B094-CCBFD026AE0C}" destId="{A7B8D746-8A85-41A6-B9A6-6A1EC8B55A78}" srcOrd="0" destOrd="2" presId="urn:microsoft.com/office/officeart/2016/7/layout/VerticalSolidActionList"/>
    <dgm:cxn modelId="{E772AFA4-4135-4229-AC0A-94781419E968}" type="presOf" srcId="{3FE8F398-B066-49F3-9989-EDBB09DE2CBA}" destId="{A7B8D746-8A85-41A6-B9A6-6A1EC8B55A78}" srcOrd="0" destOrd="1" presId="urn:microsoft.com/office/officeart/2016/7/layout/VerticalSolidActionList"/>
    <dgm:cxn modelId="{62E8E6C2-F490-4B34-8D96-21FE12CB3FAA}" srcId="{850516BB-B44B-42E3-8524-3DE09D7BC9E0}" destId="{862B44A2-6548-4F98-B87C-8F75C56E31EF}" srcOrd="0" destOrd="0" parTransId="{AB0178D7-B072-4002-9FE8-58E238ADD81E}" sibTransId="{A5401D18-48B1-4961-9BEC-10D09775C04D}"/>
    <dgm:cxn modelId="{416C93E1-A704-46C5-BFD3-674E21EEE64C}" srcId="{DFCF7E9D-A97E-45BF-88E7-1FF2D1DC6DB6}" destId="{E8776BFD-EA04-47F6-B094-CCBFD026AE0C}" srcOrd="1" destOrd="0" parTransId="{1DFF55E1-2368-492A-BFA1-0960C4D39A4A}" sibTransId="{E17880FE-01BE-42EF-9E8C-B0141C50B8FD}"/>
    <dgm:cxn modelId="{41E891EA-9BBE-42CA-995C-7DE59F421AAA}" type="presOf" srcId="{862B44A2-6548-4F98-B87C-8F75C56E31EF}" destId="{1F3AA58E-D702-443A-BBE4-0DE8FED9D7F1}" srcOrd="0" destOrd="0" presId="urn:microsoft.com/office/officeart/2016/7/layout/VerticalSolidActionList"/>
    <dgm:cxn modelId="{476762F6-419C-4E9C-9721-EC0F0BD2E3A1}" type="presOf" srcId="{DFCF7E9D-A97E-45BF-88E7-1FF2D1DC6DB6}" destId="{A7B8D746-8A85-41A6-B9A6-6A1EC8B55A78}" srcOrd="0" destOrd="0" presId="urn:microsoft.com/office/officeart/2016/7/layout/VerticalSolidActionList"/>
    <dgm:cxn modelId="{CE92F5AD-6EE8-462E-8C2C-7F220558F349}" type="presParOf" srcId="{3098AD1F-E160-44A8-9826-7BCF05553EB3}" destId="{179A4A27-3E26-45BD-A04C-7DCE9D12C279}" srcOrd="0" destOrd="0" presId="urn:microsoft.com/office/officeart/2016/7/layout/VerticalSolidActionList"/>
    <dgm:cxn modelId="{F41500BC-4064-43E8-9B16-B9EE29551D2A}" type="presParOf" srcId="{179A4A27-3E26-45BD-A04C-7DCE9D12C279}" destId="{435F8BEE-C383-4B4C-89A7-C2CF77D227FA}" srcOrd="0" destOrd="0" presId="urn:microsoft.com/office/officeart/2016/7/layout/VerticalSolidActionList"/>
    <dgm:cxn modelId="{929A3C85-7F53-4873-B613-8A99F0314383}" type="presParOf" srcId="{179A4A27-3E26-45BD-A04C-7DCE9D12C279}" destId="{1F3AA58E-D702-443A-BBE4-0DE8FED9D7F1}" srcOrd="1" destOrd="0" presId="urn:microsoft.com/office/officeart/2016/7/layout/VerticalSolidActionList"/>
    <dgm:cxn modelId="{69089D73-B077-4061-8158-1FB8C45CB48C}" type="presParOf" srcId="{3098AD1F-E160-44A8-9826-7BCF05553EB3}" destId="{DC69AF6B-B8FD-4081-B955-227EF7F16464}" srcOrd="1" destOrd="0" presId="urn:microsoft.com/office/officeart/2016/7/layout/VerticalSolidActionList"/>
    <dgm:cxn modelId="{47C77E6A-6213-4D61-8245-48DA2C0631B1}" type="presParOf" srcId="{3098AD1F-E160-44A8-9826-7BCF05553EB3}" destId="{2E013F84-3DBA-44BB-8881-F3A43CE718A2}" srcOrd="2" destOrd="0" presId="urn:microsoft.com/office/officeart/2016/7/layout/VerticalSolidActionList"/>
    <dgm:cxn modelId="{7B36925B-8C8E-45DC-B41C-A895C8E64E05}" type="presParOf" srcId="{2E013F84-3DBA-44BB-8881-F3A43CE718A2}" destId="{4E16565F-9813-46CE-A22C-958D71A4A33D}" srcOrd="0" destOrd="0" presId="urn:microsoft.com/office/officeart/2016/7/layout/VerticalSolidActionList"/>
    <dgm:cxn modelId="{EBA375D4-1176-498E-9F31-3EF7F57F0FE9}" type="presParOf" srcId="{2E013F84-3DBA-44BB-8881-F3A43CE718A2}" destId="{A7B8D746-8A85-41A6-B9A6-6A1EC8B55A78}" srcOrd="1" destOrd="0" presId="urn:microsoft.com/office/officeart/2016/7/layout/VerticalSolid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702C90-11CE-4D35-8983-A73ABA9D1FC0}">
      <dsp:nvSpPr>
        <dsp:cNvPr id="0" name=""/>
        <dsp:cNvSpPr/>
      </dsp:nvSpPr>
      <dsp:spPr>
        <a:xfrm rot="10800000">
          <a:off x="753549" y="959"/>
          <a:ext cx="2858782" cy="823444"/>
        </a:xfrm>
        <a:prstGeom prst="homePlat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3116" tIns="41910" rIns="78232" bIns="41910" numCol="1" spcCol="1270" anchor="ctr" anchorCtr="0">
          <a:noAutofit/>
        </a:bodyPr>
        <a:lstStyle/>
        <a:p>
          <a:pPr marL="0" lvl="0" indent="0" algn="l" defTabSz="466725">
            <a:lnSpc>
              <a:spcPct val="100000"/>
            </a:lnSpc>
            <a:spcBef>
              <a:spcPct val="0"/>
            </a:spcBef>
            <a:spcAft>
              <a:spcPts val="0"/>
            </a:spcAft>
            <a:buNone/>
          </a:pPr>
          <a:r>
            <a:rPr lang="en-US" sz="1050" b="1" kern="1200" dirty="0">
              <a:latin typeface="Gill Sans Nova Light" panose="020B0302020104020203" pitchFamily="34" charset="0"/>
              <a:ea typeface="+mn-ea"/>
              <a:cs typeface="+mn-cs"/>
            </a:rPr>
            <a:t>Food Systems</a:t>
          </a:r>
        </a:p>
        <a:p>
          <a:pPr marL="0" lvl="0" indent="0" algn="l" defTabSz="466725">
            <a:lnSpc>
              <a:spcPct val="100000"/>
            </a:lnSpc>
            <a:spcBef>
              <a:spcPct val="0"/>
            </a:spcBef>
            <a:spcAft>
              <a:spcPts val="0"/>
            </a:spcAft>
            <a:buNone/>
          </a:pPr>
          <a:r>
            <a:rPr lang="en-US" sz="1100" i="0" kern="1200" dirty="0">
              <a:latin typeface="Gill Sans Nova Light" panose="020B0302020104020203" pitchFamily="34" charset="0"/>
              <a:ea typeface="+mn-ea"/>
              <a:cs typeface="+mn-cs"/>
            </a:rPr>
            <a:t>1. Supply chains</a:t>
          </a:r>
        </a:p>
        <a:p>
          <a:pPr marL="0" lvl="0" indent="0" algn="l" defTabSz="466725">
            <a:lnSpc>
              <a:spcPct val="100000"/>
            </a:lnSpc>
            <a:spcBef>
              <a:spcPct val="0"/>
            </a:spcBef>
            <a:spcAft>
              <a:spcPts val="0"/>
            </a:spcAft>
            <a:buNone/>
          </a:pPr>
          <a:r>
            <a:rPr lang="en-US" sz="1100" i="0" kern="1200" dirty="0">
              <a:latin typeface="Gill Sans Nova Light" panose="020B0302020104020203" pitchFamily="34" charset="0"/>
              <a:ea typeface="+mn-ea"/>
              <a:cs typeface="+mn-cs"/>
            </a:rPr>
            <a:t>2. Environments</a:t>
          </a:r>
        </a:p>
        <a:p>
          <a:pPr marL="0" lvl="0" indent="0" algn="l" defTabSz="466725">
            <a:lnSpc>
              <a:spcPct val="100000"/>
            </a:lnSpc>
            <a:spcBef>
              <a:spcPct val="0"/>
            </a:spcBef>
            <a:spcAft>
              <a:spcPts val="0"/>
            </a:spcAft>
            <a:buNone/>
          </a:pPr>
          <a:r>
            <a:rPr lang="en-US" sz="1100" i="0" kern="1200" dirty="0">
              <a:latin typeface="Gill Sans Nova Light" panose="020B0302020104020203" pitchFamily="34" charset="0"/>
              <a:ea typeface="+mn-ea"/>
              <a:cs typeface="+mn-cs"/>
            </a:rPr>
            <a:t>3. Consumer behavior</a:t>
          </a:r>
        </a:p>
      </dsp:txBody>
      <dsp:txXfrm rot="10800000">
        <a:off x="959410" y="959"/>
        <a:ext cx="2652921" cy="823444"/>
      </dsp:txXfrm>
    </dsp:sp>
    <dsp:sp modelId="{5F01B9FD-1530-4EA9-A268-6C9C98956C51}">
      <dsp:nvSpPr>
        <dsp:cNvPr id="0" name=""/>
        <dsp:cNvSpPr/>
      </dsp:nvSpPr>
      <dsp:spPr>
        <a:xfrm>
          <a:off x="0" y="4"/>
          <a:ext cx="823444" cy="823444"/>
        </a:xfrm>
        <a:prstGeom prst="ellipse">
          <a:avLst/>
        </a:prstGeom>
        <a:blipFill>
          <a:blip xmlns:r="http://schemas.openxmlformats.org/officeDocument/2006/relationships" r:embed="rId1">
            <a:extLst>
              <a:ext uri="{28A0092B-C50C-407E-A947-70E740481C1C}">
                <a14:useLocalDpi xmlns:a14="http://schemas.microsoft.com/office/drawing/2010/main"/>
              </a:ext>
            </a:extLst>
          </a:blip>
          <a:srcRect/>
          <a:stretch>
            <a:fillRect/>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4C058C-B99D-404A-84AB-F9995400C7DD}">
      <dsp:nvSpPr>
        <dsp:cNvPr id="0" name=""/>
        <dsp:cNvSpPr/>
      </dsp:nvSpPr>
      <dsp:spPr>
        <a:xfrm rot="10800000">
          <a:off x="682841" y="1081880"/>
          <a:ext cx="2953060" cy="800100"/>
        </a:xfrm>
        <a:prstGeom prst="homePlat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3116" tIns="41910" rIns="78232" bIns="41910" numCol="1" spcCol="1270" anchor="ctr" anchorCtr="0">
          <a:noAutofit/>
        </a:bodyPr>
        <a:lstStyle/>
        <a:p>
          <a:pPr marL="0" lvl="0" indent="0" algn="l" defTabSz="466725">
            <a:lnSpc>
              <a:spcPct val="100000"/>
            </a:lnSpc>
            <a:spcBef>
              <a:spcPct val="0"/>
            </a:spcBef>
            <a:spcAft>
              <a:spcPts val="0"/>
            </a:spcAft>
            <a:buNone/>
          </a:pPr>
          <a:r>
            <a:rPr lang="en-US" sz="1050" b="1" kern="1200" dirty="0">
              <a:latin typeface="Gill Sans Nova Light" panose="020B0302020104020203" pitchFamily="34" charset="0"/>
              <a:ea typeface="+mn-ea"/>
              <a:cs typeface="+mn-cs"/>
            </a:rPr>
            <a:t>Social &amp; Behavior Change</a:t>
          </a:r>
        </a:p>
        <a:p>
          <a:pPr marL="0" lvl="0" indent="0" algn="l" defTabSz="466725">
            <a:lnSpc>
              <a:spcPct val="100000"/>
            </a:lnSpc>
            <a:spcBef>
              <a:spcPct val="0"/>
            </a:spcBef>
            <a:spcAft>
              <a:spcPts val="0"/>
            </a:spcAft>
            <a:buNone/>
          </a:pPr>
          <a:r>
            <a:rPr lang="en-US" sz="1100" i="0" kern="1200" dirty="0">
              <a:latin typeface="Gill Sans Nova Light" panose="020B0302020104020203" pitchFamily="34" charset="0"/>
              <a:ea typeface="+mn-ea"/>
              <a:cs typeface="+mn-cs"/>
            </a:rPr>
            <a:t>1. Intersectional identity/roles Ideation</a:t>
          </a:r>
        </a:p>
        <a:p>
          <a:pPr marL="0" lvl="0" indent="0" algn="l" defTabSz="466725">
            <a:lnSpc>
              <a:spcPct val="100000"/>
            </a:lnSpc>
            <a:spcBef>
              <a:spcPct val="0"/>
            </a:spcBef>
            <a:spcAft>
              <a:spcPts val="0"/>
            </a:spcAft>
            <a:buNone/>
          </a:pPr>
          <a:r>
            <a:rPr lang="en-US" sz="1100" i="0" kern="1200" dirty="0">
              <a:latin typeface="Gill Sans Nova Light" panose="020B0302020104020203" pitchFamily="34" charset="0"/>
              <a:ea typeface="+mn-ea"/>
              <a:cs typeface="+mn-cs"/>
            </a:rPr>
            <a:t>2. Architecture of decision making</a:t>
          </a:r>
        </a:p>
      </dsp:txBody>
      <dsp:txXfrm rot="10800000">
        <a:off x="882866" y="1081880"/>
        <a:ext cx="2753035" cy="800100"/>
      </dsp:txXfrm>
    </dsp:sp>
    <dsp:sp modelId="{A375D908-9C0D-4633-A306-F5D85D572D3B}">
      <dsp:nvSpPr>
        <dsp:cNvPr id="0" name=""/>
        <dsp:cNvSpPr/>
      </dsp:nvSpPr>
      <dsp:spPr>
        <a:xfrm>
          <a:off x="0" y="1070208"/>
          <a:ext cx="823444" cy="823444"/>
        </a:xfrm>
        <a:prstGeom prst="ellipse">
          <a:avLst/>
        </a:prstGeom>
        <a:blipFill>
          <a:blip xmlns:r="http://schemas.openxmlformats.org/officeDocument/2006/relationships" r:embed="rId2">
            <a:extLst>
              <a:ext uri="{28A0092B-C50C-407E-A947-70E740481C1C}">
                <a14:useLocalDpi xmlns:a14="http://schemas.microsoft.com/office/drawing/2010/main"/>
              </a:ext>
            </a:extLst>
          </a:blip>
          <a:srcRect/>
          <a:stretch>
            <a:fillRect/>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59D80B-D9AC-428F-ACB0-ACC3786C4619}">
      <dsp:nvSpPr>
        <dsp:cNvPr id="0" name=""/>
        <dsp:cNvSpPr/>
      </dsp:nvSpPr>
      <dsp:spPr>
        <a:xfrm rot="10800000">
          <a:off x="555591" y="2139457"/>
          <a:ext cx="3122726" cy="823444"/>
        </a:xfrm>
        <a:prstGeom prst="homePlat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3116" tIns="41910" rIns="78232" bIns="41910" numCol="1" spcCol="1270" anchor="ctr" anchorCtr="0">
          <a:noAutofit/>
        </a:bodyPr>
        <a:lstStyle/>
        <a:p>
          <a:pPr marL="0" lvl="0" indent="0" algn="l" defTabSz="466725">
            <a:lnSpc>
              <a:spcPct val="100000"/>
            </a:lnSpc>
            <a:spcBef>
              <a:spcPct val="0"/>
            </a:spcBef>
            <a:spcAft>
              <a:spcPts val="0"/>
            </a:spcAft>
            <a:buNone/>
          </a:pPr>
          <a:r>
            <a:rPr lang="en-US" sz="1050" b="1" kern="1200" dirty="0">
              <a:latin typeface="Gill Sans Nova Light" panose="020B0302020104020203" pitchFamily="34" charset="0"/>
              <a:ea typeface="+mn-ea"/>
              <a:cs typeface="+mn-cs"/>
            </a:rPr>
            <a:t>Livelihoods &amp; Resilience</a:t>
          </a:r>
        </a:p>
        <a:p>
          <a:pPr marL="0" lvl="0" indent="0" algn="l" defTabSz="466725">
            <a:lnSpc>
              <a:spcPct val="100000"/>
            </a:lnSpc>
            <a:spcBef>
              <a:spcPct val="0"/>
            </a:spcBef>
            <a:spcAft>
              <a:spcPts val="0"/>
            </a:spcAft>
            <a:buNone/>
          </a:pPr>
          <a:r>
            <a:rPr lang="en-US" sz="1100" i="0" kern="1200" dirty="0">
              <a:latin typeface="Gill Sans Nova Light" panose="020B0302020104020203" pitchFamily="34" charset="0"/>
              <a:ea typeface="+mn-ea"/>
              <a:cs typeface="+mn-cs"/>
            </a:rPr>
            <a:t>1. Fragility &amp; Resilience (Capacities &amp; Capitals) </a:t>
          </a:r>
        </a:p>
        <a:p>
          <a:pPr marL="0" lvl="0" indent="0" algn="l" defTabSz="466725">
            <a:lnSpc>
              <a:spcPct val="100000"/>
            </a:lnSpc>
            <a:spcBef>
              <a:spcPct val="0"/>
            </a:spcBef>
            <a:spcAft>
              <a:spcPts val="0"/>
            </a:spcAft>
            <a:buNone/>
          </a:pPr>
          <a:r>
            <a:rPr lang="en-US" sz="1100" i="0" kern="1200" dirty="0">
              <a:latin typeface="Gill Sans Nova Light" panose="020B0302020104020203" pitchFamily="34" charset="0"/>
              <a:ea typeface="+mn-ea"/>
              <a:cs typeface="+mn-cs"/>
            </a:rPr>
            <a:t>2. Livelihoods diversification &amp; sustainability</a:t>
          </a:r>
        </a:p>
        <a:p>
          <a:pPr marL="0" lvl="0" indent="0" algn="l" defTabSz="466725">
            <a:lnSpc>
              <a:spcPct val="100000"/>
            </a:lnSpc>
            <a:spcBef>
              <a:spcPct val="0"/>
            </a:spcBef>
            <a:spcAft>
              <a:spcPts val="0"/>
            </a:spcAft>
            <a:buNone/>
          </a:pPr>
          <a:r>
            <a:rPr lang="en-US" sz="1100" i="0" kern="1200" dirty="0">
              <a:latin typeface="Gill Sans Nova Light" panose="020B0302020104020203" pitchFamily="34" charset="0"/>
              <a:ea typeface="+mn-ea"/>
              <a:cs typeface="+mn-cs"/>
            </a:rPr>
            <a:t>3. Climate response &amp; ecosystems</a:t>
          </a:r>
        </a:p>
      </dsp:txBody>
      <dsp:txXfrm rot="10800000">
        <a:off x="761452" y="2139457"/>
        <a:ext cx="2916865" cy="823444"/>
      </dsp:txXfrm>
    </dsp:sp>
    <dsp:sp modelId="{935A9091-9EFB-462D-8A1E-7D090952A9E9}">
      <dsp:nvSpPr>
        <dsp:cNvPr id="0" name=""/>
        <dsp:cNvSpPr/>
      </dsp:nvSpPr>
      <dsp:spPr>
        <a:xfrm>
          <a:off x="0" y="2140417"/>
          <a:ext cx="823444" cy="823444"/>
        </a:xfrm>
        <a:prstGeom prst="ellipse">
          <a:avLst/>
        </a:prstGeom>
        <a:blipFill>
          <a:blip xmlns:r="http://schemas.openxmlformats.org/officeDocument/2006/relationships" r:embed="rId3">
            <a:extLst>
              <a:ext uri="{28A0092B-C50C-407E-A947-70E740481C1C}">
                <a14:useLocalDpi xmlns:a14="http://schemas.microsoft.com/office/drawing/2010/main"/>
              </a:ext>
            </a:extLst>
          </a:blip>
          <a:srcRect/>
          <a:stretch>
            <a:fillRect/>
          </a:stretch>
        </a:blip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69EA9-AC65-4C5E-BC1D-72EE47F0F056}">
      <dsp:nvSpPr>
        <dsp:cNvPr id="0" name=""/>
        <dsp:cNvSpPr/>
      </dsp:nvSpPr>
      <dsp:spPr>
        <a:xfrm>
          <a:off x="0" y="369170"/>
          <a:ext cx="4041775" cy="5544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D7ECCE-0640-4886-9053-14C9665FF882}">
      <dsp:nvSpPr>
        <dsp:cNvPr id="0" name=""/>
        <dsp:cNvSpPr/>
      </dsp:nvSpPr>
      <dsp:spPr>
        <a:xfrm>
          <a:off x="202088" y="44450"/>
          <a:ext cx="2829242" cy="6494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939" tIns="0" rIns="106939" bIns="0" numCol="1" spcCol="1270" anchor="ctr" anchorCtr="0">
          <a:noAutofit/>
        </a:bodyPr>
        <a:lstStyle/>
        <a:p>
          <a:pPr marL="0" lvl="0" indent="0" algn="l" defTabSz="622300">
            <a:lnSpc>
              <a:spcPct val="90000"/>
            </a:lnSpc>
            <a:spcBef>
              <a:spcPct val="0"/>
            </a:spcBef>
            <a:spcAft>
              <a:spcPct val="35000"/>
            </a:spcAft>
            <a:buFont typeface="Arial" panose="020B0604020202020204" pitchFamily="34" charset="0"/>
            <a:buNone/>
          </a:pPr>
          <a:r>
            <a:rPr lang="en-US" sz="1400" kern="1200" dirty="0">
              <a:latin typeface="Gill Sans Nova Light" panose="020B0302020104020203" pitchFamily="34" charset="0"/>
            </a:rPr>
            <a:t>Harnessing the power of faith identity for development</a:t>
          </a:r>
        </a:p>
      </dsp:txBody>
      <dsp:txXfrm>
        <a:off x="233791" y="76153"/>
        <a:ext cx="2765836" cy="586034"/>
      </dsp:txXfrm>
    </dsp:sp>
    <dsp:sp modelId="{2F36911B-33AB-4A0A-87C2-0634796F96E6}">
      <dsp:nvSpPr>
        <dsp:cNvPr id="0" name=""/>
        <dsp:cNvSpPr/>
      </dsp:nvSpPr>
      <dsp:spPr>
        <a:xfrm>
          <a:off x="0" y="1367090"/>
          <a:ext cx="4041775" cy="554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374575-00F0-4ABF-880A-0741E866DB72}">
      <dsp:nvSpPr>
        <dsp:cNvPr id="0" name=""/>
        <dsp:cNvSpPr/>
      </dsp:nvSpPr>
      <dsp:spPr>
        <a:xfrm>
          <a:off x="202088" y="1042370"/>
          <a:ext cx="2829242" cy="6494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939" tIns="0" rIns="106939" bIns="0" numCol="1" spcCol="1270" anchor="ctr" anchorCtr="0">
          <a:noAutofit/>
        </a:bodyPr>
        <a:lstStyle/>
        <a:p>
          <a:pPr marL="0" lvl="0" indent="0" algn="l" defTabSz="622300">
            <a:lnSpc>
              <a:spcPct val="90000"/>
            </a:lnSpc>
            <a:spcBef>
              <a:spcPct val="0"/>
            </a:spcBef>
            <a:spcAft>
              <a:spcPct val="35000"/>
            </a:spcAft>
            <a:buFont typeface="Arial" panose="020B0604020202020204" pitchFamily="34" charset="0"/>
            <a:buNone/>
          </a:pPr>
          <a:r>
            <a:rPr lang="en-US" sz="1400" kern="1200" dirty="0">
              <a:latin typeface="Gill Sans Nova Light" panose="020B0302020104020203" pitchFamily="34" charset="0"/>
            </a:rPr>
            <a:t>Promoting child well-being</a:t>
          </a:r>
        </a:p>
      </dsp:txBody>
      <dsp:txXfrm>
        <a:off x="233791" y="1074073"/>
        <a:ext cx="2765836" cy="586034"/>
      </dsp:txXfrm>
    </dsp:sp>
    <dsp:sp modelId="{D75F02C7-22A4-42CE-9249-69FC48369B2B}">
      <dsp:nvSpPr>
        <dsp:cNvPr id="0" name=""/>
        <dsp:cNvSpPr/>
      </dsp:nvSpPr>
      <dsp:spPr>
        <a:xfrm>
          <a:off x="0" y="2365011"/>
          <a:ext cx="4041775" cy="5544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F989FE-7D68-4BD3-8709-5EE2E870E463}">
      <dsp:nvSpPr>
        <dsp:cNvPr id="0" name=""/>
        <dsp:cNvSpPr/>
      </dsp:nvSpPr>
      <dsp:spPr>
        <a:xfrm>
          <a:off x="202088" y="2040290"/>
          <a:ext cx="2829242" cy="64944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939" tIns="0" rIns="106939" bIns="0" numCol="1" spcCol="1270" anchor="ctr" anchorCtr="0">
          <a:noAutofit/>
        </a:bodyPr>
        <a:lstStyle/>
        <a:p>
          <a:pPr marL="0" lvl="0" indent="0" algn="l" defTabSz="622300">
            <a:lnSpc>
              <a:spcPct val="90000"/>
            </a:lnSpc>
            <a:spcBef>
              <a:spcPct val="0"/>
            </a:spcBef>
            <a:spcAft>
              <a:spcPct val="35000"/>
            </a:spcAft>
            <a:buFont typeface="Arial" panose="020B0604020202020204" pitchFamily="34" charset="0"/>
            <a:buNone/>
          </a:pPr>
          <a:r>
            <a:rPr lang="en-US" sz="1400" kern="1200" dirty="0">
              <a:latin typeface="Gill Sans Nova Light" panose="020B0302020104020203" pitchFamily="34" charset="0"/>
            </a:rPr>
            <a:t>Working with the most vulnerable and in the most fragile contexts</a:t>
          </a:r>
        </a:p>
      </dsp:txBody>
      <dsp:txXfrm>
        <a:off x="233791" y="2071993"/>
        <a:ext cx="2765836"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3AA58E-D702-443A-BBE4-0DE8FED9D7F1}">
      <dsp:nvSpPr>
        <dsp:cNvPr id="0" name=""/>
        <dsp:cNvSpPr/>
      </dsp:nvSpPr>
      <dsp:spPr>
        <a:xfrm>
          <a:off x="1639174" y="276"/>
          <a:ext cx="6556696" cy="1526238"/>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218" tIns="387665" rIns="127218" bIns="387665" numCol="1" spcCol="1270" anchor="ctr" anchorCtr="0">
          <a:noAutofit/>
        </a:bodyPr>
        <a:lstStyle/>
        <a:p>
          <a:pPr marL="0" lvl="0" indent="0" algn="l" defTabSz="755650">
            <a:lnSpc>
              <a:spcPct val="90000"/>
            </a:lnSpc>
            <a:spcBef>
              <a:spcPct val="0"/>
            </a:spcBef>
            <a:spcAft>
              <a:spcPct val="35000"/>
            </a:spcAft>
            <a:buNone/>
          </a:pPr>
          <a:r>
            <a:rPr lang="en-US" sz="1700" kern="1200"/>
            <a:t>Prioritizing push &amp; pull factors along critical impact pathways </a:t>
          </a:r>
        </a:p>
      </dsp:txBody>
      <dsp:txXfrm>
        <a:off x="1639174" y="276"/>
        <a:ext cx="6556696" cy="1526238"/>
      </dsp:txXfrm>
    </dsp:sp>
    <dsp:sp modelId="{435F8BEE-C383-4B4C-89A7-C2CF77D227FA}">
      <dsp:nvSpPr>
        <dsp:cNvPr id="0" name=""/>
        <dsp:cNvSpPr/>
      </dsp:nvSpPr>
      <dsp:spPr>
        <a:xfrm>
          <a:off x="0" y="276"/>
          <a:ext cx="1639174" cy="1526238"/>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40" tIns="150758" rIns="86740" bIns="150758" numCol="1" spcCol="1270" anchor="ctr" anchorCtr="0">
          <a:noAutofit/>
        </a:bodyPr>
        <a:lstStyle/>
        <a:p>
          <a:pPr marL="0" lvl="0" indent="0" algn="ctr" defTabSz="933450">
            <a:lnSpc>
              <a:spcPct val="90000"/>
            </a:lnSpc>
            <a:spcBef>
              <a:spcPct val="0"/>
            </a:spcBef>
            <a:spcAft>
              <a:spcPct val="35000"/>
            </a:spcAft>
            <a:buNone/>
          </a:pPr>
          <a:r>
            <a:rPr lang="en-US" sz="2100" kern="1200"/>
            <a:t>Prioritizing</a:t>
          </a:r>
        </a:p>
      </dsp:txBody>
      <dsp:txXfrm>
        <a:off x="0" y="276"/>
        <a:ext cx="1639174" cy="1526238"/>
      </dsp:txXfrm>
    </dsp:sp>
    <dsp:sp modelId="{A7B8D746-8A85-41A6-B9A6-6A1EC8B55A78}">
      <dsp:nvSpPr>
        <dsp:cNvPr id="0" name=""/>
        <dsp:cNvSpPr/>
      </dsp:nvSpPr>
      <dsp:spPr>
        <a:xfrm>
          <a:off x="1639174" y="1618089"/>
          <a:ext cx="6556696" cy="1526238"/>
        </a:xfrm>
        <a:prstGeom prst="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218" tIns="387665" rIns="127218" bIns="387665" numCol="1" spcCol="1270" anchor="t" anchorCtr="0">
          <a:noAutofit/>
        </a:bodyPr>
        <a:lstStyle/>
        <a:p>
          <a:pPr marL="0" lvl="0" indent="0" algn="l" defTabSz="755650">
            <a:lnSpc>
              <a:spcPct val="90000"/>
            </a:lnSpc>
            <a:spcBef>
              <a:spcPct val="0"/>
            </a:spcBef>
            <a:spcAft>
              <a:spcPct val="35000"/>
            </a:spcAft>
            <a:buNone/>
          </a:pPr>
          <a:r>
            <a:rPr lang="en-US" sz="1700" kern="1200"/>
            <a:t>Testing critical impact pathways between:</a:t>
          </a:r>
        </a:p>
        <a:p>
          <a:pPr marL="114300" lvl="1" indent="-114300" algn="l" defTabSz="577850">
            <a:lnSpc>
              <a:spcPct val="90000"/>
            </a:lnSpc>
            <a:spcBef>
              <a:spcPct val="0"/>
            </a:spcBef>
            <a:spcAft>
              <a:spcPct val="15000"/>
            </a:spcAft>
            <a:buChar char="•"/>
          </a:pPr>
          <a:r>
            <a:rPr lang="en-US" sz="1300" kern="1200"/>
            <a:t>Systems drivers &amp; system domains of stakeholder action</a:t>
          </a:r>
        </a:p>
        <a:p>
          <a:pPr marL="114300" lvl="1" indent="-114300" algn="l" defTabSz="577850">
            <a:lnSpc>
              <a:spcPct val="90000"/>
            </a:lnSpc>
            <a:spcBef>
              <a:spcPct val="0"/>
            </a:spcBef>
            <a:spcAft>
              <a:spcPct val="15000"/>
            </a:spcAft>
            <a:buChar char="•"/>
          </a:pPr>
          <a:r>
            <a:rPr lang="en-US" sz="1300" kern="1200" dirty="0"/>
            <a:t>Combination of WV project models &amp; under-evidenced approaches</a:t>
          </a:r>
        </a:p>
      </dsp:txBody>
      <dsp:txXfrm>
        <a:off x="1639174" y="1618089"/>
        <a:ext cx="6556696" cy="1526238"/>
      </dsp:txXfrm>
    </dsp:sp>
    <dsp:sp modelId="{4E16565F-9813-46CE-A22C-958D71A4A33D}">
      <dsp:nvSpPr>
        <dsp:cNvPr id="0" name=""/>
        <dsp:cNvSpPr/>
      </dsp:nvSpPr>
      <dsp:spPr>
        <a:xfrm>
          <a:off x="0" y="1618089"/>
          <a:ext cx="1639174" cy="1526238"/>
        </a:xfrm>
        <a:prstGeom prst="rect">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40" tIns="150758" rIns="86740" bIns="150758" numCol="1" spcCol="1270" anchor="ctr" anchorCtr="0">
          <a:noAutofit/>
        </a:bodyPr>
        <a:lstStyle/>
        <a:p>
          <a:pPr marL="0" lvl="0" indent="0" algn="ctr" defTabSz="933450">
            <a:lnSpc>
              <a:spcPct val="90000"/>
            </a:lnSpc>
            <a:spcBef>
              <a:spcPct val="0"/>
            </a:spcBef>
            <a:spcAft>
              <a:spcPct val="35000"/>
            </a:spcAft>
            <a:buNone/>
          </a:pPr>
          <a:r>
            <a:rPr lang="en-US" sz="2100" kern="1200"/>
            <a:t>Testing</a:t>
          </a:r>
        </a:p>
      </dsp:txBody>
      <dsp:txXfrm>
        <a:off x="0" y="1618089"/>
        <a:ext cx="1639174" cy="1526238"/>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EBA3D374-2B49-334B-B35A-1D4C146A411A}" type="datetimeFigureOut">
              <a:rPr lang="en-US" smtClean="0"/>
              <a:pPr/>
              <a:t>12/21/2021</a:t>
            </a:fld>
            <a:endParaRPr 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ABB3ACE5-7387-5049-9EF8-2FD603941CC6}"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7BB2BDF4-9129-9945-B5FE-3CBB4106A1AA}" type="datetimeFigureOut">
              <a:rPr lang="en-US" smtClean="0"/>
              <a:pPr/>
              <a:t>12/21/2021</a:t>
            </a:fld>
            <a:endParaRPr lang="en-US"/>
          </a:p>
        </p:txBody>
      </p:sp>
      <p:sp>
        <p:nvSpPr>
          <p:cNvPr id="4" name="Slide Image Placeholder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92CFF2CC-4B06-CB47-A2DC-DD9E6CE0C0A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B3FDDE-B875-4B86-AD9B-11290F36692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5599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CFF2CC-4B06-CB47-A2DC-DD9E6CE0C0AD}" type="slidenum">
              <a:rPr lang="en-US" smtClean="0"/>
              <a:pPr/>
              <a:t>15</a:t>
            </a:fld>
            <a:endParaRPr lang="en-US"/>
          </a:p>
        </p:txBody>
      </p:sp>
    </p:spTree>
    <p:extLst>
      <p:ext uri="{BB962C8B-B14F-4D97-AF65-F5344CB8AC3E}">
        <p14:creationId xmlns:p14="http://schemas.microsoft.com/office/powerpoint/2010/main" val="2390447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92CFF2CC-4B06-CB47-A2DC-DD9E6CE0C0AD}" type="slidenum">
              <a:rPr lang="en-US" smtClean="0"/>
              <a:pPr/>
              <a:t>17</a:t>
            </a:fld>
            <a:endParaRPr lang="en-US"/>
          </a:p>
        </p:txBody>
      </p:sp>
    </p:spTree>
    <p:extLst>
      <p:ext uri="{BB962C8B-B14F-4D97-AF65-F5344CB8AC3E}">
        <p14:creationId xmlns:p14="http://schemas.microsoft.com/office/powerpoint/2010/main" val="38446261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N.B Will update these data points to show integration of male engagement – particularly with Ag &amp; Livelihoods activities (producer groups, lead farmers, climate smart agriculture)</a:t>
            </a:r>
            <a:r>
              <a:rPr lang="en-US" b="1" baseline="0" dirty="0"/>
              <a:t> – so we can show a more direct link to food systems. </a:t>
            </a:r>
            <a:endParaRPr lang="en-US" b="1" dirty="0"/>
          </a:p>
        </p:txBody>
      </p:sp>
      <p:sp>
        <p:nvSpPr>
          <p:cNvPr id="4" name="Slide Number Placeholder 3"/>
          <p:cNvSpPr>
            <a:spLocks noGrp="1"/>
          </p:cNvSpPr>
          <p:nvPr>
            <p:ph type="sldNum" sz="quarter" idx="10"/>
          </p:nvPr>
        </p:nvSpPr>
        <p:spPr/>
        <p:txBody>
          <a:bodyPr/>
          <a:lstStyle/>
          <a:p>
            <a:fld id="{92CFF2CC-4B06-CB47-A2DC-DD9E6CE0C0AD}" type="slidenum">
              <a:rPr lang="en-US" smtClean="0"/>
              <a:pPr/>
              <a:t>18</a:t>
            </a:fld>
            <a:endParaRPr lang="en-US"/>
          </a:p>
        </p:txBody>
      </p:sp>
    </p:spTree>
    <p:extLst>
      <p:ext uri="{BB962C8B-B14F-4D97-AF65-F5344CB8AC3E}">
        <p14:creationId xmlns:p14="http://schemas.microsoft.com/office/powerpoint/2010/main" val="31124590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b="1" dirty="0">
              <a:solidFill>
                <a:schemeClr val="bg1"/>
              </a:solidFill>
            </a:endParaRPr>
          </a:p>
        </p:txBody>
      </p:sp>
      <p:sp>
        <p:nvSpPr>
          <p:cNvPr id="4" name="Slide Number Placeholder 3"/>
          <p:cNvSpPr>
            <a:spLocks noGrp="1"/>
          </p:cNvSpPr>
          <p:nvPr>
            <p:ph type="sldNum" sz="quarter" idx="10"/>
          </p:nvPr>
        </p:nvSpPr>
        <p:spPr/>
        <p:txBody>
          <a:bodyPr/>
          <a:lstStyle/>
          <a:p>
            <a:fld id="{92CFF2CC-4B06-CB47-A2DC-DD9E6CE0C0AD}" type="slidenum">
              <a:rPr lang="en-US" smtClean="0"/>
              <a:pPr/>
              <a:t>19</a:t>
            </a:fld>
            <a:endParaRPr lang="en-US"/>
          </a:p>
        </p:txBody>
      </p:sp>
    </p:spTree>
    <p:extLst>
      <p:ext uri="{BB962C8B-B14F-4D97-AF65-F5344CB8AC3E}">
        <p14:creationId xmlns:p14="http://schemas.microsoft.com/office/powerpoint/2010/main" val="1498466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CFF2CC-4B06-CB47-A2DC-DD9E6CE0C0AD}" type="slidenum">
              <a:rPr lang="en-US" smtClean="0"/>
              <a:pPr/>
              <a:t>20</a:t>
            </a:fld>
            <a:endParaRPr lang="en-US"/>
          </a:p>
        </p:txBody>
      </p:sp>
    </p:spTree>
    <p:extLst>
      <p:ext uri="{BB962C8B-B14F-4D97-AF65-F5344CB8AC3E}">
        <p14:creationId xmlns:p14="http://schemas.microsoft.com/office/powerpoint/2010/main" val="3700053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CFF2CC-4B06-CB47-A2DC-DD9E6CE0C0AD}" type="slidenum">
              <a:rPr lang="en-US" smtClean="0"/>
              <a:pPr/>
              <a:t>22</a:t>
            </a:fld>
            <a:endParaRPr lang="en-US"/>
          </a:p>
        </p:txBody>
      </p:sp>
    </p:spTree>
    <p:extLst>
      <p:ext uri="{BB962C8B-B14F-4D97-AF65-F5344CB8AC3E}">
        <p14:creationId xmlns:p14="http://schemas.microsoft.com/office/powerpoint/2010/main" val="16135851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algn="just">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World Vision’s FSL approach works at the intersection of food systems, livelihoods and resilience and social and behavior change to achieve child well-being. The FSL strategy aims to reduce poverty, </a:t>
            </a:r>
          </a:p>
          <a:p>
            <a:pPr marL="0" marR="0">
              <a:spcBef>
                <a:spcPts val="0"/>
              </a:spcBef>
              <a:spcAft>
                <a:spcPts val="1000"/>
              </a:spcAft>
            </a:pPr>
            <a:r>
              <a:rPr lang="en-US" sz="18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Figure 2: The Food Security and Livelihoods Sector Strategy works at the intersection of Food Systems, Livelihoods and Resilience, and Social and Behavior Change to impact the well-being of children and their families.</a:t>
            </a:r>
          </a:p>
          <a:p>
            <a:r>
              <a:rPr lang="en-US" sz="1800" dirty="0">
                <a:effectLst/>
              </a:rPr>
              <a:t>increase household and community nutritional status and increase household and community food security through their programming. The FSL strategy considers the complexity of building resilience during the COVID-19 pandemic and in fragile contexts through a sector-wide approach.</a:t>
            </a:r>
            <a:r>
              <a:rPr lang="en-US" dirty="0">
                <a:effectLst/>
              </a:rPr>
              <a:t> </a:t>
            </a:r>
            <a:endParaRPr lang="en-US" dirty="0"/>
          </a:p>
        </p:txBody>
      </p:sp>
      <p:sp>
        <p:nvSpPr>
          <p:cNvPr id="4" name="Slide Number Placeholder 3"/>
          <p:cNvSpPr>
            <a:spLocks noGrp="1"/>
          </p:cNvSpPr>
          <p:nvPr>
            <p:ph type="sldNum" sz="quarter" idx="5"/>
          </p:nvPr>
        </p:nvSpPr>
        <p:spPr/>
        <p:txBody>
          <a:bodyPr/>
          <a:lstStyle/>
          <a:p>
            <a:fld id="{92CFF2CC-4B06-CB47-A2DC-DD9E6CE0C0AD}" type="slidenum">
              <a:rPr lang="en-US" smtClean="0"/>
              <a:pPr/>
              <a:t>25</a:t>
            </a:fld>
            <a:endParaRPr lang="en-US"/>
          </a:p>
        </p:txBody>
      </p:sp>
    </p:spTree>
    <p:extLst>
      <p:ext uri="{BB962C8B-B14F-4D97-AF65-F5344CB8AC3E}">
        <p14:creationId xmlns:p14="http://schemas.microsoft.com/office/powerpoint/2010/main" val="35734961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CFF2CC-4B06-CB47-A2DC-DD9E6CE0C0AD}" type="slidenum">
              <a:rPr lang="en-US" smtClean="0"/>
              <a:pPr/>
              <a:t>26</a:t>
            </a:fld>
            <a:endParaRPr lang="en-US"/>
          </a:p>
        </p:txBody>
      </p:sp>
    </p:spTree>
    <p:extLst>
      <p:ext uri="{BB962C8B-B14F-4D97-AF65-F5344CB8AC3E}">
        <p14:creationId xmlns:p14="http://schemas.microsoft.com/office/powerpoint/2010/main" val="12058766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SERENA TO COVER THIS SLIDE</a:t>
            </a:r>
            <a:r>
              <a:rPr lang="en-US" dirty="0"/>
              <a:t>: HEA will submit 8-10 applications, many of which will include DRR components, in the APRO region alone. On the dev side, we are actively pursuing opportunities in LAC, SARO and EARO, building upon existing bi lateral and privately funded work, to foster resilience through multi sectoral programs addressing climate change mitigation, food insecurity, malnutrition and sustainable livelihoods. </a:t>
            </a:r>
          </a:p>
        </p:txBody>
      </p:sp>
      <p:sp>
        <p:nvSpPr>
          <p:cNvPr id="4" name="Slide Number Placeholder 3"/>
          <p:cNvSpPr>
            <a:spLocks noGrp="1"/>
          </p:cNvSpPr>
          <p:nvPr>
            <p:ph type="sldNum" sz="quarter" idx="5"/>
          </p:nvPr>
        </p:nvSpPr>
        <p:spPr/>
        <p:txBody>
          <a:bodyPr/>
          <a:lstStyle/>
          <a:p>
            <a:fld id="{22F319C3-A30A-43CD-90AF-DD5A4CCA0D5C}" type="slidenum">
              <a:rPr lang="en-US" smtClean="0"/>
              <a:t>29</a:t>
            </a:fld>
            <a:endParaRPr lang="en-US" dirty="0"/>
          </a:p>
        </p:txBody>
      </p:sp>
    </p:spTree>
    <p:extLst>
      <p:ext uri="{BB962C8B-B14F-4D97-AF65-F5344CB8AC3E}">
        <p14:creationId xmlns:p14="http://schemas.microsoft.com/office/powerpoint/2010/main" val="2205169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b="1" dirty="0">
              <a:solidFill>
                <a:schemeClr val="bg1"/>
              </a:solidFill>
            </a:endParaRPr>
          </a:p>
        </p:txBody>
      </p:sp>
      <p:sp>
        <p:nvSpPr>
          <p:cNvPr id="4" name="Slide Number Placeholder 3"/>
          <p:cNvSpPr>
            <a:spLocks noGrp="1"/>
          </p:cNvSpPr>
          <p:nvPr>
            <p:ph type="sldNum" sz="quarter" idx="10"/>
          </p:nvPr>
        </p:nvSpPr>
        <p:spPr/>
        <p:txBody>
          <a:bodyPr/>
          <a:lstStyle/>
          <a:p>
            <a:fld id="{92CFF2CC-4B06-CB47-A2DC-DD9E6CE0C0AD}" type="slidenum">
              <a:rPr lang="en-US" smtClean="0"/>
              <a:pPr/>
              <a:t>30</a:t>
            </a:fld>
            <a:endParaRPr lang="en-US"/>
          </a:p>
        </p:txBody>
      </p:sp>
    </p:spTree>
    <p:extLst>
      <p:ext uri="{BB962C8B-B14F-4D97-AF65-F5344CB8AC3E}">
        <p14:creationId xmlns:p14="http://schemas.microsoft.com/office/powerpoint/2010/main" val="644380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B3FDDE-B875-4B86-AD9B-11290F36692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5457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CFF2CC-4B06-CB47-A2DC-DD9E6CE0C0AD}" type="slidenum">
              <a:rPr lang="en-US" smtClean="0"/>
              <a:pPr/>
              <a:t>6</a:t>
            </a:fld>
            <a:endParaRPr lang="en-US"/>
          </a:p>
        </p:txBody>
      </p:sp>
    </p:spTree>
    <p:extLst>
      <p:ext uri="{BB962C8B-B14F-4D97-AF65-F5344CB8AC3E}">
        <p14:creationId xmlns:p14="http://schemas.microsoft.com/office/powerpoint/2010/main" val="299567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US" dirty="0"/>
              <a:t>GESI is a Multi-faceted process of transformation that:</a:t>
            </a:r>
          </a:p>
          <a:p>
            <a:pPr marL="285750" lvl="0" indent="-285750">
              <a:buFont typeface="Wingdings" panose="05000000000000000000" pitchFamily="2" charset="2"/>
              <a:buChar char="q"/>
            </a:pPr>
            <a:r>
              <a:rPr lang="en-GB" dirty="0">
                <a:latin typeface="Gill Sans MT Pro Light"/>
              </a:rPr>
              <a:t>Promotes equal and inclusive access, decision-making, participation, and well-being of the most vulnerable;</a:t>
            </a:r>
          </a:p>
          <a:p>
            <a:pPr marL="285750" lvl="0" indent="-285750">
              <a:buFont typeface="Wingdings" panose="05000000000000000000" pitchFamily="2" charset="2"/>
              <a:buChar char="q"/>
            </a:pPr>
            <a:endParaRPr lang="en-US" dirty="0">
              <a:latin typeface="Gill Sans MT Pro Light"/>
            </a:endParaRPr>
          </a:p>
          <a:p>
            <a:pPr marL="285750" lvl="0" indent="-285750">
              <a:buFont typeface="Wingdings" panose="05000000000000000000" pitchFamily="2" charset="2"/>
              <a:buChar char="q"/>
            </a:pPr>
            <a:r>
              <a:rPr lang="en-GB" dirty="0">
                <a:latin typeface="Gill Sans MT Pro Light"/>
              </a:rPr>
              <a:t>Transforms systems, social norms, and relations to enable the most vulnerable to participate in and benefit equally from development interventions; </a:t>
            </a:r>
          </a:p>
          <a:p>
            <a:pPr marL="285750" lvl="0" indent="-285750">
              <a:buFont typeface="Wingdings" panose="05000000000000000000" pitchFamily="2" charset="2"/>
              <a:buChar char="q"/>
            </a:pPr>
            <a:endParaRPr lang="en-US" dirty="0">
              <a:latin typeface="Gill Sans MT Pro Light"/>
            </a:endParaRPr>
          </a:p>
          <a:p>
            <a:pPr marL="285750" lvl="0" indent="-285750">
              <a:buFont typeface="Wingdings" panose="05000000000000000000" pitchFamily="2" charset="2"/>
              <a:buChar char="q"/>
            </a:pPr>
            <a:r>
              <a:rPr lang="en-GB" dirty="0">
                <a:latin typeface="Gill Sans MT Pro Light"/>
              </a:rPr>
              <a:t>Builds individual and collective agency, resilience, and action; and </a:t>
            </a:r>
          </a:p>
          <a:p>
            <a:pPr marL="285750" lvl="0" indent="-285750">
              <a:buFont typeface="Wingdings" panose="05000000000000000000" pitchFamily="2" charset="2"/>
              <a:buChar char="q"/>
            </a:pPr>
            <a:endParaRPr lang="en-US" dirty="0">
              <a:latin typeface="Gill Sans MT Pro Light"/>
            </a:endParaRPr>
          </a:p>
          <a:p>
            <a:pPr marL="285750" lvl="0" indent="-285750">
              <a:buFont typeface="Wingdings" panose="05000000000000000000" pitchFamily="2" charset="2"/>
              <a:buChar char="q"/>
            </a:pPr>
            <a:r>
              <a:rPr lang="en-GB" dirty="0">
                <a:latin typeface="Gill Sans MT Pro Light"/>
              </a:rPr>
              <a:t>Promotes the empowerment and well-being of vulnerable children, their families and communities</a:t>
            </a:r>
            <a:endParaRPr lang="en-US" dirty="0">
              <a:latin typeface="Gill Sans MT Pro Light"/>
            </a:endParaRPr>
          </a:p>
          <a:p>
            <a:endParaRPr lang="en-US" dirty="0"/>
          </a:p>
        </p:txBody>
      </p:sp>
      <p:sp>
        <p:nvSpPr>
          <p:cNvPr id="4" name="Slide Number Placeholder 3"/>
          <p:cNvSpPr>
            <a:spLocks noGrp="1"/>
          </p:cNvSpPr>
          <p:nvPr>
            <p:ph type="sldNum" sz="quarter" idx="5"/>
          </p:nvPr>
        </p:nvSpPr>
        <p:spPr/>
        <p:txBody>
          <a:bodyPr/>
          <a:lstStyle/>
          <a:p>
            <a:fld id="{92CFF2CC-4B06-CB47-A2DC-DD9E6CE0C0AD}" type="slidenum">
              <a:rPr lang="en-US" smtClean="0"/>
              <a:pPr/>
              <a:t>7</a:t>
            </a:fld>
            <a:endParaRPr lang="en-US"/>
          </a:p>
        </p:txBody>
      </p:sp>
    </p:spTree>
    <p:extLst>
      <p:ext uri="{BB962C8B-B14F-4D97-AF65-F5344CB8AC3E}">
        <p14:creationId xmlns:p14="http://schemas.microsoft.com/office/powerpoint/2010/main" val="4004253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CFF2CC-4B06-CB47-A2DC-DD9E6CE0C0AD}" type="slidenum">
              <a:rPr lang="en-US" smtClean="0"/>
              <a:pPr/>
              <a:t>9</a:t>
            </a:fld>
            <a:endParaRPr lang="en-US"/>
          </a:p>
        </p:txBody>
      </p:sp>
    </p:spTree>
    <p:extLst>
      <p:ext uri="{BB962C8B-B14F-4D97-AF65-F5344CB8AC3E}">
        <p14:creationId xmlns:p14="http://schemas.microsoft.com/office/powerpoint/2010/main" val="3545117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OVERVIEW</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err="1">
                <a:solidFill>
                  <a:schemeClr val="bg1"/>
                </a:solidFill>
              </a:rPr>
              <a:t>Nobo</a:t>
            </a:r>
            <a:r>
              <a:rPr lang="en-US" sz="1200" dirty="0">
                <a:solidFill>
                  <a:schemeClr val="bg1"/>
                </a:solidFill>
              </a:rPr>
              <a:t> </a:t>
            </a:r>
            <a:r>
              <a:rPr lang="en-US" sz="1200" dirty="0" err="1">
                <a:solidFill>
                  <a:schemeClr val="bg1"/>
                </a:solidFill>
              </a:rPr>
              <a:t>Jatra</a:t>
            </a:r>
            <a:r>
              <a:rPr lang="en-US" sz="1200" dirty="0">
                <a:solidFill>
                  <a:schemeClr val="bg1"/>
                </a:solidFill>
              </a:rPr>
              <a:t> – new beginning’ is a seven-year (2015-2022) </a:t>
            </a:r>
            <a:r>
              <a:rPr lang="en-US" sz="1200" b="1" dirty="0">
                <a:solidFill>
                  <a:schemeClr val="accent6"/>
                </a:solidFill>
              </a:rPr>
              <a:t>USAID Bureau for Humanitarian Assistance (BHA)</a:t>
            </a:r>
            <a:r>
              <a:rPr lang="en-US" sz="1200" dirty="0">
                <a:solidFill>
                  <a:schemeClr val="accent6"/>
                </a:solidFill>
              </a:rPr>
              <a:t> </a:t>
            </a:r>
            <a:r>
              <a:rPr lang="en-US" sz="1200" dirty="0">
                <a:solidFill>
                  <a:schemeClr val="bg1"/>
                </a:solidFill>
              </a:rPr>
              <a:t>funded Resilience Food Security Activity, implemented by </a:t>
            </a:r>
            <a:r>
              <a:rPr lang="en-US" sz="1200" b="1" dirty="0">
                <a:solidFill>
                  <a:schemeClr val="accent6"/>
                </a:solidFill>
              </a:rPr>
              <a:t>World Vision Bangladesh</a:t>
            </a:r>
            <a:r>
              <a:rPr lang="en-US" sz="1200" dirty="0">
                <a:solidFill>
                  <a:schemeClr val="bg1"/>
                </a:solidFill>
              </a:rPr>
              <a:t>. </a:t>
            </a:r>
            <a:r>
              <a:rPr lang="en-US" sz="1200" dirty="0" err="1">
                <a:solidFill>
                  <a:schemeClr val="bg1"/>
                </a:solidFill>
              </a:rPr>
              <a:t>Nobo</a:t>
            </a:r>
            <a:r>
              <a:rPr lang="en-US" sz="1200" dirty="0">
                <a:solidFill>
                  <a:schemeClr val="bg1"/>
                </a:solidFill>
              </a:rPr>
              <a:t> </a:t>
            </a:r>
            <a:r>
              <a:rPr lang="en-US" sz="1200" dirty="0" err="1">
                <a:solidFill>
                  <a:schemeClr val="bg1"/>
                </a:solidFill>
              </a:rPr>
              <a:t>Jatra</a:t>
            </a:r>
            <a:r>
              <a:rPr lang="en-US" sz="1200" dirty="0">
                <a:solidFill>
                  <a:schemeClr val="bg1"/>
                </a:solidFill>
              </a:rPr>
              <a:t> is implemented in partnership with the </a:t>
            </a:r>
            <a:r>
              <a:rPr lang="en-US" sz="1200" b="1" dirty="0">
                <a:solidFill>
                  <a:schemeClr val="accent6"/>
                </a:solidFill>
              </a:rPr>
              <a:t>Government of Bangladesh </a:t>
            </a:r>
            <a:r>
              <a:rPr lang="en-US" sz="1200" dirty="0">
                <a:solidFill>
                  <a:schemeClr val="bg1"/>
                </a:solidFill>
              </a:rPr>
              <a:t>and </a:t>
            </a:r>
            <a:r>
              <a:rPr lang="en-US" sz="1200" b="1" dirty="0" err="1">
                <a:solidFill>
                  <a:schemeClr val="accent6"/>
                </a:solidFill>
              </a:rPr>
              <a:t>Winrock</a:t>
            </a:r>
            <a:r>
              <a:rPr lang="en-US" sz="1200" b="1" dirty="0">
                <a:solidFill>
                  <a:schemeClr val="accent6"/>
                </a:solidFill>
              </a:rPr>
              <a:t> International </a:t>
            </a:r>
            <a:r>
              <a:rPr lang="en-US" sz="1200" dirty="0">
                <a:solidFill>
                  <a:schemeClr val="bg1"/>
                </a:solidFill>
              </a:rPr>
              <a:t>in </a:t>
            </a:r>
            <a:r>
              <a:rPr lang="en-US" sz="1200" dirty="0" err="1">
                <a:solidFill>
                  <a:schemeClr val="bg1"/>
                </a:solidFill>
              </a:rPr>
              <a:t>Koyra</a:t>
            </a:r>
            <a:r>
              <a:rPr lang="en-US" sz="1200" dirty="0">
                <a:solidFill>
                  <a:schemeClr val="bg1"/>
                </a:solidFill>
              </a:rPr>
              <a:t>, </a:t>
            </a:r>
            <a:r>
              <a:rPr lang="en-US" sz="1200" dirty="0" err="1">
                <a:solidFill>
                  <a:schemeClr val="bg1"/>
                </a:solidFill>
              </a:rPr>
              <a:t>Dacope</a:t>
            </a:r>
            <a:r>
              <a:rPr lang="en-US" sz="1200" dirty="0">
                <a:solidFill>
                  <a:schemeClr val="bg1"/>
                </a:solidFill>
              </a:rPr>
              <a:t> sub districts in Khulna district and </a:t>
            </a:r>
            <a:r>
              <a:rPr lang="en-US" sz="1200" dirty="0" err="1">
                <a:solidFill>
                  <a:schemeClr val="bg1"/>
                </a:solidFill>
              </a:rPr>
              <a:t>Shyamnagar</a:t>
            </a:r>
            <a:r>
              <a:rPr lang="en-US" sz="1200" dirty="0">
                <a:solidFill>
                  <a:schemeClr val="bg1"/>
                </a:solidFill>
              </a:rPr>
              <a:t> and </a:t>
            </a:r>
            <a:r>
              <a:rPr lang="en-US" sz="1200" dirty="0" err="1">
                <a:solidFill>
                  <a:schemeClr val="bg1"/>
                </a:solidFill>
              </a:rPr>
              <a:t>Kaliganj</a:t>
            </a:r>
            <a:r>
              <a:rPr lang="en-US" sz="1200" dirty="0">
                <a:solidFill>
                  <a:schemeClr val="bg1"/>
                </a:solidFill>
              </a:rPr>
              <a:t> sub districts in </a:t>
            </a:r>
            <a:r>
              <a:rPr lang="en-US" sz="1200" dirty="0" err="1">
                <a:solidFill>
                  <a:schemeClr val="bg1"/>
                </a:solidFill>
              </a:rPr>
              <a:t>Satkhira</a:t>
            </a:r>
            <a:r>
              <a:rPr lang="en-US" sz="1200" dirty="0">
                <a:solidFill>
                  <a:schemeClr val="bg1"/>
                </a:solidFill>
              </a:rPr>
              <a:t> district. From October 2020-September 2022, </a:t>
            </a:r>
            <a:r>
              <a:rPr lang="en-US" sz="1200" dirty="0" err="1">
                <a:solidFill>
                  <a:schemeClr val="bg1"/>
                </a:solidFill>
              </a:rPr>
              <a:t>Nobo</a:t>
            </a:r>
            <a:r>
              <a:rPr lang="en-US" sz="1200" dirty="0">
                <a:solidFill>
                  <a:schemeClr val="bg1"/>
                </a:solidFill>
              </a:rPr>
              <a:t>  </a:t>
            </a:r>
            <a:r>
              <a:rPr lang="en-US" sz="1200" dirty="0" err="1">
                <a:solidFill>
                  <a:schemeClr val="bg1"/>
                </a:solidFill>
              </a:rPr>
              <a:t>Jatra</a:t>
            </a:r>
            <a:r>
              <a:rPr lang="en-US" sz="1200" dirty="0">
                <a:solidFill>
                  <a:schemeClr val="bg1"/>
                </a:solidFill>
              </a:rPr>
              <a:t> is in a two year cost extension focused on sustaining key outcomes and handover to Government of Bangladesh, private sector and communities themselves..</a:t>
            </a:r>
          </a:p>
          <a:p>
            <a:endParaRPr lang="en-US" dirty="0"/>
          </a:p>
        </p:txBody>
      </p:sp>
      <p:sp>
        <p:nvSpPr>
          <p:cNvPr id="4" name="Slide Number Placeholder 3"/>
          <p:cNvSpPr>
            <a:spLocks noGrp="1"/>
          </p:cNvSpPr>
          <p:nvPr>
            <p:ph type="sldNum" sz="quarter" idx="10"/>
          </p:nvPr>
        </p:nvSpPr>
        <p:spPr/>
        <p:txBody>
          <a:bodyPr/>
          <a:lstStyle/>
          <a:p>
            <a:fld id="{92CFF2CC-4B06-CB47-A2DC-DD9E6CE0C0AD}" type="slidenum">
              <a:rPr lang="en-US" smtClean="0"/>
              <a:pPr/>
              <a:t>10</a:t>
            </a:fld>
            <a:endParaRPr lang="en-US"/>
          </a:p>
        </p:txBody>
      </p:sp>
    </p:spTree>
    <p:extLst>
      <p:ext uri="{BB962C8B-B14F-4D97-AF65-F5344CB8AC3E}">
        <p14:creationId xmlns:p14="http://schemas.microsoft.com/office/powerpoint/2010/main" val="1827546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COMPONENTS</a:t>
            </a:r>
          </a:p>
          <a:p>
            <a:endParaRPr lang="en-US" dirty="0"/>
          </a:p>
          <a:p>
            <a:r>
              <a:rPr lang="en-US" dirty="0"/>
              <a:t>Gender Equality and Social Inclusion are intersectional themes across</a:t>
            </a:r>
            <a:r>
              <a:rPr lang="en-US" baseline="0" dirty="0"/>
              <a:t> all technical areas and activities. </a:t>
            </a:r>
            <a:endParaRPr lang="en-US" dirty="0"/>
          </a:p>
        </p:txBody>
      </p:sp>
      <p:sp>
        <p:nvSpPr>
          <p:cNvPr id="4" name="Slide Number Placeholder 3"/>
          <p:cNvSpPr>
            <a:spLocks noGrp="1"/>
          </p:cNvSpPr>
          <p:nvPr>
            <p:ph type="sldNum" sz="quarter" idx="10"/>
          </p:nvPr>
        </p:nvSpPr>
        <p:spPr/>
        <p:txBody>
          <a:bodyPr/>
          <a:lstStyle/>
          <a:p>
            <a:fld id="{92CFF2CC-4B06-CB47-A2DC-DD9E6CE0C0AD}" type="slidenum">
              <a:rPr lang="en-US" smtClean="0"/>
              <a:pPr/>
              <a:t>11</a:t>
            </a:fld>
            <a:endParaRPr lang="en-US"/>
          </a:p>
        </p:txBody>
      </p:sp>
    </p:spTree>
    <p:extLst>
      <p:ext uri="{BB962C8B-B14F-4D97-AF65-F5344CB8AC3E}">
        <p14:creationId xmlns:p14="http://schemas.microsoft.com/office/powerpoint/2010/main" val="2547747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As already presented by Jackie, WVB advances all of the GESI domains in our </a:t>
            </a:r>
            <a:r>
              <a:rPr lang="en-US" b="1" dirty="0" err="1"/>
              <a:t>Nobo</a:t>
            </a:r>
            <a:r>
              <a:rPr lang="en-US" b="1" dirty="0"/>
              <a:t> </a:t>
            </a:r>
            <a:r>
              <a:rPr lang="en-US" b="1" dirty="0" err="1"/>
              <a:t>Jatra</a:t>
            </a:r>
            <a:r>
              <a:rPr lang="en-US" b="1" dirty="0"/>
              <a:t> resilience food security activity.</a:t>
            </a:r>
          </a:p>
        </p:txBody>
      </p:sp>
      <p:sp>
        <p:nvSpPr>
          <p:cNvPr id="4" name="Slide Number Placeholder 3"/>
          <p:cNvSpPr>
            <a:spLocks noGrp="1"/>
          </p:cNvSpPr>
          <p:nvPr>
            <p:ph type="sldNum" sz="quarter" idx="10"/>
          </p:nvPr>
        </p:nvSpPr>
        <p:spPr/>
        <p:txBody>
          <a:bodyPr/>
          <a:lstStyle/>
          <a:p>
            <a:fld id="{92CFF2CC-4B06-CB47-A2DC-DD9E6CE0C0AD}" type="slidenum">
              <a:rPr lang="en-US" smtClean="0"/>
              <a:pPr/>
              <a:t>12</a:t>
            </a:fld>
            <a:endParaRPr lang="en-US"/>
          </a:p>
        </p:txBody>
      </p:sp>
    </p:spTree>
    <p:extLst>
      <p:ext uri="{BB962C8B-B14F-4D97-AF65-F5344CB8AC3E}">
        <p14:creationId xmlns:p14="http://schemas.microsoft.com/office/powerpoint/2010/main" val="2941209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CFF2CC-4B06-CB47-A2DC-DD9E6CE0C0AD}" type="slidenum">
              <a:rPr lang="en-US" smtClean="0"/>
              <a:pPr/>
              <a:t>13</a:t>
            </a:fld>
            <a:endParaRPr lang="en-US"/>
          </a:p>
        </p:txBody>
      </p:sp>
    </p:spTree>
    <p:extLst>
      <p:ext uri="{BB962C8B-B14F-4D97-AF65-F5344CB8AC3E}">
        <p14:creationId xmlns:p14="http://schemas.microsoft.com/office/powerpoint/2010/main" val="341299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Jack_Cover_slide">
    <p:bg>
      <p:bgPr>
        <a:solidFill>
          <a:schemeClr val="tx1"/>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83419" y="650875"/>
            <a:ext cx="7088981" cy="649287"/>
          </a:xfrm>
        </p:spPr>
        <p:txBody>
          <a:bodyPr lIns="0" tIns="0" rIns="0" bIns="0" anchor="t">
            <a:noAutofit/>
          </a:bodyPr>
          <a:lstStyle>
            <a:lvl1pPr algn="l">
              <a:lnSpc>
                <a:spcPct val="90000"/>
              </a:lnSpc>
              <a:defRPr sz="4000" b="1" i="0">
                <a:solidFill>
                  <a:srgbClr val="FF6600"/>
                </a:solidFill>
                <a:latin typeface="Gill Sans"/>
                <a:cs typeface="Gill Sans"/>
              </a:defRPr>
            </a:lvl1pPr>
          </a:lstStyle>
          <a:p>
            <a:r>
              <a:rPr lang="en-US" noProof="0" dirty="0"/>
              <a:t>Heading here</a:t>
            </a:r>
          </a:p>
        </p:txBody>
      </p:sp>
      <p:sp>
        <p:nvSpPr>
          <p:cNvPr id="4" name="Text Placeholder 14"/>
          <p:cNvSpPr>
            <a:spLocks noGrp="1"/>
          </p:cNvSpPr>
          <p:nvPr>
            <p:ph type="body" sz="quarter" idx="11"/>
          </p:nvPr>
        </p:nvSpPr>
        <p:spPr>
          <a:xfrm>
            <a:off x="673498" y="1931669"/>
            <a:ext cx="7098902" cy="1931155"/>
          </a:xfrm>
          <a:noFill/>
          <a:ln>
            <a:noFill/>
          </a:ln>
        </p:spPr>
        <p:txBody>
          <a:bodyPr lIns="0" tIns="0" rIns="0" bIns="0">
            <a:noAutofit/>
          </a:bodyPr>
          <a:lstStyle>
            <a:lvl1pPr marL="0" indent="0">
              <a:lnSpc>
                <a:spcPct val="90000"/>
              </a:lnSpc>
              <a:spcBef>
                <a:spcPts val="300"/>
              </a:spcBef>
              <a:buFont typeface="Wingdings" panose="05000000000000000000" pitchFamily="2" charset="2"/>
              <a:buNone/>
              <a:defRPr sz="2000" b="0">
                <a:solidFill>
                  <a:schemeClr val="bg1"/>
                </a:solidFill>
                <a:latin typeface="+mn-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Edit Master text styles</a:t>
            </a:r>
          </a:p>
        </p:txBody>
      </p:sp>
    </p:spTree>
    <p:extLst>
      <p:ext uri="{BB962C8B-B14F-4D97-AF65-F5344CB8AC3E}">
        <p14:creationId xmlns:p14="http://schemas.microsoft.com/office/powerpoint/2010/main" val="75621226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Jack_Layout_04">
    <p:bg>
      <p:bgPr>
        <a:solidFill>
          <a:schemeClr val="bg1"/>
        </a:solidFill>
        <a:effectLst/>
      </p:bgPr>
    </p:bg>
    <p:spTree>
      <p:nvGrpSpPr>
        <p:cNvPr id="1" name=""/>
        <p:cNvGrpSpPr/>
        <p:nvPr/>
      </p:nvGrpSpPr>
      <p:grpSpPr>
        <a:xfrm>
          <a:off x="0" y="0"/>
          <a:ext cx="0" cy="0"/>
          <a:chOff x="0" y="0"/>
          <a:chExt cx="0" cy="0"/>
        </a:xfrm>
      </p:grpSpPr>
      <p:sp>
        <p:nvSpPr>
          <p:cNvPr id="18" name="Picture Placeholder 4"/>
          <p:cNvSpPr>
            <a:spLocks noGrp="1"/>
          </p:cNvSpPr>
          <p:nvPr>
            <p:ph type="pic" sz="quarter" idx="12" hasCustomPrompt="1"/>
          </p:nvPr>
        </p:nvSpPr>
        <p:spPr>
          <a:xfrm>
            <a:off x="0" y="1"/>
            <a:ext cx="9144000" cy="5143500"/>
          </a:xfrm>
          <a:solidFill>
            <a:schemeClr val="accent1">
              <a:lumMod val="40000"/>
              <a:lumOff val="60000"/>
            </a:schemeClr>
          </a:solidFill>
          <a:ln w="57150">
            <a:noFill/>
          </a:ln>
        </p:spPr>
        <p:txBody>
          <a:bodyPr anchor="ctr"/>
          <a:lstStyle>
            <a:lvl1pPr marL="0" indent="0" algn="ctr">
              <a:buFontTx/>
              <a:buNone/>
              <a:defRPr b="0" baseline="0">
                <a:solidFill>
                  <a:schemeClr val="bg1"/>
                </a:solidFill>
                <a:latin typeface="+mn-lt"/>
                <a:cs typeface="Arial" panose="020B0604020202020204" pitchFamily="34" charset="0"/>
              </a:defRPr>
            </a:lvl1pPr>
          </a:lstStyle>
          <a:p>
            <a:r>
              <a:rPr lang="en-US" noProof="0" dirty="0"/>
              <a:t>Drag video to placeholder</a:t>
            </a:r>
          </a:p>
        </p:txBody>
      </p:sp>
    </p:spTree>
    <p:extLst>
      <p:ext uri="{BB962C8B-B14F-4D97-AF65-F5344CB8AC3E}">
        <p14:creationId xmlns:p14="http://schemas.microsoft.com/office/powerpoint/2010/main" val="2176255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Jack_Layout_04">
    <p:bg>
      <p:bgPr>
        <a:solidFill>
          <a:schemeClr val="bg1"/>
        </a:solidFill>
        <a:effectLst/>
      </p:bgPr>
    </p:bg>
    <p:spTree>
      <p:nvGrpSpPr>
        <p:cNvPr id="1" name=""/>
        <p:cNvGrpSpPr/>
        <p:nvPr/>
      </p:nvGrpSpPr>
      <p:grpSpPr>
        <a:xfrm>
          <a:off x="0" y="0"/>
          <a:ext cx="0" cy="0"/>
          <a:chOff x="0" y="0"/>
          <a:chExt cx="0" cy="0"/>
        </a:xfrm>
      </p:grpSpPr>
      <p:sp>
        <p:nvSpPr>
          <p:cNvPr id="18" name="Picture Placeholder 4"/>
          <p:cNvSpPr>
            <a:spLocks noGrp="1"/>
          </p:cNvSpPr>
          <p:nvPr>
            <p:ph type="pic" sz="quarter" idx="12" hasCustomPrompt="1"/>
          </p:nvPr>
        </p:nvSpPr>
        <p:spPr>
          <a:xfrm>
            <a:off x="0" y="1"/>
            <a:ext cx="9144000" cy="5143500"/>
          </a:xfrm>
          <a:solidFill>
            <a:schemeClr val="accent1">
              <a:lumMod val="40000"/>
              <a:lumOff val="60000"/>
            </a:schemeClr>
          </a:solidFill>
          <a:ln w="57150">
            <a:noFill/>
          </a:ln>
        </p:spPr>
        <p:txBody>
          <a:bodyPr anchor="ctr"/>
          <a:lstStyle>
            <a:lvl1pPr marL="0" indent="0" algn="ctr">
              <a:buFontTx/>
              <a:buNone/>
              <a:defRPr b="0" baseline="0">
                <a:solidFill>
                  <a:schemeClr val="bg1"/>
                </a:solidFill>
                <a:latin typeface="+mn-lt"/>
                <a:cs typeface="Arial" panose="020B0604020202020204" pitchFamily="34" charset="0"/>
              </a:defRPr>
            </a:lvl1pPr>
          </a:lstStyle>
          <a:p>
            <a:r>
              <a:rPr lang="en-US" noProof="0" dirty="0"/>
              <a:t>Drag photo to placeholder</a:t>
            </a:r>
          </a:p>
        </p:txBody>
      </p:sp>
    </p:spTree>
    <p:extLst>
      <p:ext uri="{BB962C8B-B14F-4D97-AF65-F5344CB8AC3E}">
        <p14:creationId xmlns:p14="http://schemas.microsoft.com/office/powerpoint/2010/main" val="2879982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Jack_Layout 06">
    <p:bg>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84213" y="627063"/>
            <a:ext cx="7753350" cy="649287"/>
          </a:xfrm>
        </p:spPr>
        <p:txBody>
          <a:bodyPr lIns="0" tIns="0" rIns="0" bIns="0" anchor="t">
            <a:noAutofit/>
          </a:bodyPr>
          <a:lstStyle>
            <a:lvl1pPr algn="l">
              <a:defRPr sz="2800" b="1" i="0">
                <a:solidFill>
                  <a:schemeClr val="accent1"/>
                </a:solidFill>
                <a:latin typeface="Gill Sans"/>
                <a:cs typeface="Gill Sans"/>
              </a:defRPr>
            </a:lvl1pPr>
          </a:lstStyle>
          <a:p>
            <a:r>
              <a:rPr lang="en-US" noProof="0" dirty="0"/>
              <a:t>Heading here</a:t>
            </a:r>
          </a:p>
        </p:txBody>
      </p:sp>
      <p:sp>
        <p:nvSpPr>
          <p:cNvPr id="4" name="Text Placeholder 7"/>
          <p:cNvSpPr>
            <a:spLocks noGrp="1"/>
          </p:cNvSpPr>
          <p:nvPr>
            <p:ph type="body" sz="quarter" idx="10"/>
          </p:nvPr>
        </p:nvSpPr>
        <p:spPr>
          <a:xfrm>
            <a:off x="680730" y="1266826"/>
            <a:ext cx="6480115" cy="3249612"/>
          </a:xfrm>
        </p:spPr>
        <p:txBody>
          <a:bodyPr lIns="0" tIns="0" rIns="0" bIns="0">
            <a:noAutofit/>
          </a:bodyPr>
          <a:lstStyle>
            <a:lvl1pPr marL="227013" indent="-227013">
              <a:spcBef>
                <a:spcPts val="0"/>
              </a:spcBef>
              <a:buFont typeface="Wingdings" panose="05000000000000000000" pitchFamily="2" charset="2"/>
              <a:buChar char="§"/>
              <a:defRPr sz="2000" b="0">
                <a:solidFill>
                  <a:schemeClr val="tx2"/>
                </a:solidFill>
                <a:latin typeface="+mn-lt"/>
              </a:defRPr>
            </a:lvl1pPr>
            <a:lvl2pPr marL="457200" indent="0">
              <a:buFontTx/>
              <a:buNone/>
              <a:defRPr sz="4800">
                <a:latin typeface="Futura LT Bold" panose="02000803040000020003" pitchFamily="2" charset="0"/>
              </a:defRPr>
            </a:lvl2pPr>
            <a:lvl3pPr marL="914400" indent="0">
              <a:buFontTx/>
              <a:buNone/>
              <a:defRPr sz="4800">
                <a:latin typeface="Futura LT Bold" panose="02000803040000020003" pitchFamily="2" charset="0"/>
              </a:defRPr>
            </a:lvl3pPr>
            <a:lvl4pPr marL="1371600" indent="0">
              <a:buFontTx/>
              <a:buNone/>
              <a:defRPr sz="4800">
                <a:latin typeface="Futura LT Bold" panose="02000803040000020003" pitchFamily="2" charset="0"/>
              </a:defRPr>
            </a:lvl4pPr>
            <a:lvl5pPr marL="1828800" indent="0">
              <a:buFontTx/>
              <a:buNone/>
              <a:defRPr sz="4800">
                <a:latin typeface="Futura LT Bold" panose="02000803040000020003" pitchFamily="2" charset="0"/>
              </a:defRPr>
            </a:lvl5pPr>
          </a:lstStyle>
          <a:p>
            <a:pPr lvl="0"/>
            <a:r>
              <a:rPr lang="en-US" noProof="0"/>
              <a:t>Edit Master text styles</a:t>
            </a:r>
          </a:p>
        </p:txBody>
      </p:sp>
    </p:spTree>
    <p:extLst>
      <p:ext uri="{BB962C8B-B14F-4D97-AF65-F5344CB8AC3E}">
        <p14:creationId xmlns:p14="http://schemas.microsoft.com/office/powerpoint/2010/main" val="1429907566"/>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B8C80A-7D56-F645-B867-3AEA749E009F}" type="datetimeFigureOut">
              <a:rPr lang="en-US" smtClean="0"/>
              <a:t>12/21/2021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3695285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F140D-956A-4928-955C-5EA57F9658D7}"/>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C2FDC88-BC82-4C42-B982-C3E354C11DF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E757865-101F-447B-9278-8937E404474D}"/>
              </a:ext>
            </a:extLst>
          </p:cNvPr>
          <p:cNvSpPr>
            <a:spLocks noGrp="1"/>
          </p:cNvSpPr>
          <p:nvPr>
            <p:ph type="dt" sz="half" idx="10"/>
          </p:nvPr>
        </p:nvSpPr>
        <p:spPr/>
        <p:txBody>
          <a:bodyPr/>
          <a:lstStyle/>
          <a:p>
            <a:fld id="{F28527C6-643F-4D12-BA3B-7733D1DA7B94}" type="datetimeFigureOut">
              <a:rPr lang="en-US" smtClean="0"/>
              <a:t>12/21/2021</a:t>
            </a:fld>
            <a:endParaRPr lang="en-US"/>
          </a:p>
        </p:txBody>
      </p:sp>
      <p:sp>
        <p:nvSpPr>
          <p:cNvPr id="5" name="Footer Placeholder 4">
            <a:extLst>
              <a:ext uri="{FF2B5EF4-FFF2-40B4-BE49-F238E27FC236}">
                <a16:creationId xmlns:a16="http://schemas.microsoft.com/office/drawing/2014/main" id="{FC572568-D2B3-4A6D-9DD4-D6FE5286B1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28AB4F-7D91-43C3-8F39-C47DFB6DD5F4}"/>
              </a:ext>
            </a:extLst>
          </p:cNvPr>
          <p:cNvSpPr>
            <a:spLocks noGrp="1"/>
          </p:cNvSpPr>
          <p:nvPr>
            <p:ph type="sldNum" sz="quarter" idx="12"/>
          </p:nvPr>
        </p:nvSpPr>
        <p:spPr/>
        <p:txBody>
          <a:bodyPr/>
          <a:lstStyle/>
          <a:p>
            <a:fld id="{F5086E24-0FBB-4D43-9308-5F7E0570DEEE}" type="slidenum">
              <a:rPr lang="en-US" smtClean="0"/>
              <a:t>‹#›</a:t>
            </a:fld>
            <a:endParaRPr lang="en-US"/>
          </a:p>
        </p:txBody>
      </p:sp>
    </p:spTree>
    <p:extLst>
      <p:ext uri="{BB962C8B-B14F-4D97-AF65-F5344CB8AC3E}">
        <p14:creationId xmlns:p14="http://schemas.microsoft.com/office/powerpoint/2010/main" val="4016841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EB8C80A-7D56-F645-B867-3AEA749E009F}" type="datetimeFigureOut">
              <a:rPr lang="en-US" smtClean="0"/>
              <a:t>12/21/2021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9A5396-0557-3948-957C-86F43747B620}" type="slidenum">
              <a:rPr lang="en-US" smtClean="0"/>
              <a:t>‹#›</a:t>
            </a:fld>
            <a:endParaRPr lang="en-US"/>
          </a:p>
        </p:txBody>
      </p:sp>
      <p:sp>
        <p:nvSpPr>
          <p:cNvPr id="10" name="Picture Placeholder 9">
            <a:extLst>
              <a:ext uri="{FF2B5EF4-FFF2-40B4-BE49-F238E27FC236}">
                <a16:creationId xmlns:a16="http://schemas.microsoft.com/office/drawing/2014/main" id="{F69EC973-8599-AF41-BB29-55D2DD6AF8B0}"/>
              </a:ext>
            </a:extLst>
          </p:cNvPr>
          <p:cNvSpPr>
            <a:spLocks noGrp="1"/>
          </p:cNvSpPr>
          <p:nvPr>
            <p:ph type="pic" sz="quarter" idx="13"/>
          </p:nvPr>
        </p:nvSpPr>
        <p:spPr>
          <a:xfrm>
            <a:off x="857251" y="320675"/>
            <a:ext cx="4148138" cy="2705100"/>
          </a:xfrm>
        </p:spPr>
        <p:txBody>
          <a:bodyPr/>
          <a:lstStyle/>
          <a:p>
            <a:endParaRPr lang="en-US"/>
          </a:p>
        </p:txBody>
      </p:sp>
    </p:spTree>
    <p:extLst>
      <p:ext uri="{BB962C8B-B14F-4D97-AF65-F5344CB8AC3E}">
        <p14:creationId xmlns:p14="http://schemas.microsoft.com/office/powerpoint/2010/main" val="3961606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B8C80A-7D56-F645-B867-3AEA749E009F}" type="datetimeFigureOut">
              <a:rPr lang="en-US" smtClean="0"/>
              <a:t>12/21/2021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516242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8"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2"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B8C80A-7D56-F645-B867-3AEA749E009F}" type="datetimeFigureOut">
              <a:rPr lang="en-US" smtClean="0"/>
              <a:t>12/21/2021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11794579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EB8C80A-7D56-F645-B867-3AEA749E009F}" type="datetimeFigureOut">
              <a:rPr lang="en-US" smtClean="0"/>
              <a:t>12/21/2021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17163898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EB8C80A-7D56-F645-B867-3AEA749E009F}" type="datetimeFigureOut">
              <a:rPr lang="en-US" smtClean="0"/>
              <a:t>12/21/2021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770173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Jack_Layout 01">
    <p:bg>
      <p:bgPr>
        <a:solidFill>
          <a:schemeClr val="bg1"/>
        </a:solidFill>
        <a:effectLst/>
      </p:bgPr>
    </p:bg>
    <p:spTree>
      <p:nvGrpSpPr>
        <p:cNvPr id="1" name=""/>
        <p:cNvGrpSpPr/>
        <p:nvPr/>
      </p:nvGrpSpPr>
      <p:grpSpPr>
        <a:xfrm>
          <a:off x="0" y="0"/>
          <a:ext cx="0" cy="0"/>
          <a:chOff x="0" y="0"/>
          <a:chExt cx="0" cy="0"/>
        </a:xfrm>
      </p:grpSpPr>
      <p:sp>
        <p:nvSpPr>
          <p:cNvPr id="16" name="Text Placeholder 14"/>
          <p:cNvSpPr>
            <a:spLocks noGrp="1"/>
          </p:cNvSpPr>
          <p:nvPr>
            <p:ph type="body" sz="quarter" idx="11"/>
          </p:nvPr>
        </p:nvSpPr>
        <p:spPr>
          <a:xfrm>
            <a:off x="673498" y="1593030"/>
            <a:ext cx="3898502" cy="2582150"/>
          </a:xfrm>
          <a:noFill/>
          <a:ln>
            <a:noFill/>
          </a:ln>
        </p:spPr>
        <p:txBody>
          <a:bodyPr lIns="0" tIns="0" rIns="0" bIns="0">
            <a:noAutofit/>
          </a:bodyPr>
          <a:lstStyle>
            <a:lvl1pPr marL="0" indent="0">
              <a:lnSpc>
                <a:spcPct val="90000"/>
              </a:lnSpc>
              <a:spcBef>
                <a:spcPts val="300"/>
              </a:spcBef>
              <a:buFontTx/>
              <a:buNone/>
              <a:defRPr sz="2000" b="0">
                <a:solidFill>
                  <a:schemeClr val="tx2"/>
                </a:solidFill>
                <a:latin typeface="+mj-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Edit Master text styles</a:t>
            </a:r>
          </a:p>
        </p:txBody>
      </p:sp>
      <p:sp>
        <p:nvSpPr>
          <p:cNvPr id="18" name="Picture Placeholder 4"/>
          <p:cNvSpPr>
            <a:spLocks noGrp="1"/>
          </p:cNvSpPr>
          <p:nvPr>
            <p:ph type="pic" sz="quarter" idx="12"/>
          </p:nvPr>
        </p:nvSpPr>
        <p:spPr>
          <a:xfrm>
            <a:off x="5219699" y="1030"/>
            <a:ext cx="3924301" cy="5142470"/>
          </a:xfrm>
          <a:solidFill>
            <a:schemeClr val="accent1">
              <a:lumMod val="40000"/>
              <a:lumOff val="60000"/>
            </a:schemeClr>
          </a:solidFill>
        </p:spPr>
        <p:txBody>
          <a:bodyPr anchor="ctr"/>
          <a:lstStyle>
            <a:lvl1pPr marL="0" indent="0" algn="ctr">
              <a:buFontTx/>
              <a:buNone/>
              <a:defRPr b="0">
                <a:solidFill>
                  <a:schemeClr val="bg1"/>
                </a:solidFill>
                <a:latin typeface="+mn-lt"/>
                <a:cs typeface="Arial" panose="020B0604020202020204" pitchFamily="34" charset="0"/>
              </a:defRPr>
            </a:lvl1pPr>
          </a:lstStyle>
          <a:p>
            <a:r>
              <a:rPr lang="en-US" noProof="0"/>
              <a:t>Click icon to add picture</a:t>
            </a:r>
            <a:endParaRPr lang="en-US" noProof="0" dirty="0"/>
          </a:p>
        </p:txBody>
      </p:sp>
    </p:spTree>
    <p:extLst>
      <p:ext uri="{BB962C8B-B14F-4D97-AF65-F5344CB8AC3E}">
        <p14:creationId xmlns:p14="http://schemas.microsoft.com/office/powerpoint/2010/main" val="8512644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EB8C80A-7D56-F645-B867-3AEA749E009F}" type="datetimeFigureOut">
              <a:rPr lang="en-US" smtClean="0"/>
              <a:t>12/21/2021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10057180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B8C80A-7D56-F645-B867-3AEA749E009F}" type="datetimeFigureOut">
              <a:rPr lang="en-US" smtClean="0"/>
              <a:t>12/21/2021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18295095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B8C80A-7D56-F645-B867-3AEA749E009F}" type="datetimeFigureOut">
              <a:rPr lang="en-US" smtClean="0"/>
              <a:t>12/21/2021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23693946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r>
              <a:rPr lang="en-US"/>
              <a:t>Click icon to add picture</a:t>
            </a:r>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B8C80A-7D56-F645-B867-3AEA749E009F}" type="datetimeFigureOut">
              <a:rPr lang="en-US" smtClean="0"/>
              <a:t>12/21/2021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1125259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B8C80A-7D56-F645-B867-3AEA749E009F}" type="datetimeFigureOut">
              <a:rPr lang="en-US" smtClean="0"/>
              <a:t>12/21/2021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35923907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2"/>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2"/>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B8C80A-7D56-F645-B867-3AEA749E009F}" type="datetimeFigureOut">
              <a:rPr lang="en-US" smtClean="0"/>
              <a:t>12/21/2021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9A5396-0557-3948-957C-86F43747B620}" type="slidenum">
              <a:rPr lang="en-US" smtClean="0"/>
              <a:t>‹#›</a:t>
            </a:fld>
            <a:endParaRPr lang="en-US"/>
          </a:p>
        </p:txBody>
      </p:sp>
    </p:spTree>
    <p:extLst>
      <p:ext uri="{BB962C8B-B14F-4D97-AF65-F5344CB8AC3E}">
        <p14:creationId xmlns:p14="http://schemas.microsoft.com/office/powerpoint/2010/main" val="3065079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Jack_Cover_slide">
    <p:bg>
      <p:bgPr>
        <a:solidFill>
          <a:schemeClr val="tx1"/>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83419" y="650875"/>
            <a:ext cx="7088981" cy="649287"/>
          </a:xfrm>
        </p:spPr>
        <p:txBody>
          <a:bodyPr lIns="0" tIns="0" rIns="0" bIns="0" anchor="t">
            <a:noAutofit/>
          </a:bodyPr>
          <a:lstStyle>
            <a:lvl1pPr algn="l">
              <a:lnSpc>
                <a:spcPct val="90000"/>
              </a:lnSpc>
              <a:defRPr sz="4000" b="1" i="0">
                <a:solidFill>
                  <a:srgbClr val="FF6600"/>
                </a:solidFill>
                <a:latin typeface="Gill Sans"/>
                <a:cs typeface="Gill Sans"/>
              </a:defRPr>
            </a:lvl1pPr>
          </a:lstStyle>
          <a:p>
            <a:r>
              <a:rPr lang="en-US" noProof="0" dirty="0"/>
              <a:t>Heading here</a:t>
            </a:r>
          </a:p>
        </p:txBody>
      </p:sp>
      <p:sp>
        <p:nvSpPr>
          <p:cNvPr id="4" name="Text Placeholder 14"/>
          <p:cNvSpPr>
            <a:spLocks noGrp="1"/>
          </p:cNvSpPr>
          <p:nvPr>
            <p:ph type="body" sz="quarter" idx="11"/>
          </p:nvPr>
        </p:nvSpPr>
        <p:spPr>
          <a:xfrm>
            <a:off x="673498" y="1931669"/>
            <a:ext cx="7098902" cy="1931155"/>
          </a:xfrm>
          <a:noFill/>
          <a:ln>
            <a:noFill/>
          </a:ln>
        </p:spPr>
        <p:txBody>
          <a:bodyPr lIns="0" tIns="0" rIns="0" bIns="0">
            <a:noAutofit/>
          </a:bodyPr>
          <a:lstStyle>
            <a:lvl1pPr marL="0" indent="0">
              <a:lnSpc>
                <a:spcPct val="90000"/>
              </a:lnSpc>
              <a:spcBef>
                <a:spcPts val="300"/>
              </a:spcBef>
              <a:buFont typeface="Wingdings" panose="05000000000000000000" pitchFamily="2" charset="2"/>
              <a:buNone/>
              <a:defRPr sz="2000" b="0">
                <a:solidFill>
                  <a:schemeClr val="bg1"/>
                </a:solidFill>
                <a:latin typeface="+mn-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Click to edit Master text styles</a:t>
            </a:r>
          </a:p>
        </p:txBody>
      </p:sp>
    </p:spTree>
    <p:extLst>
      <p:ext uri="{BB962C8B-B14F-4D97-AF65-F5344CB8AC3E}">
        <p14:creationId xmlns:p14="http://schemas.microsoft.com/office/powerpoint/2010/main" val="257062463"/>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Jack_Cover_slide">
    <p:bg>
      <p:bgPr>
        <a:solidFill>
          <a:schemeClr val="tx1"/>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83419" y="650875"/>
            <a:ext cx="7088981" cy="649287"/>
          </a:xfrm>
        </p:spPr>
        <p:txBody>
          <a:bodyPr lIns="0" tIns="0" rIns="0" bIns="0" anchor="t">
            <a:noAutofit/>
          </a:bodyPr>
          <a:lstStyle>
            <a:lvl1pPr algn="l">
              <a:lnSpc>
                <a:spcPct val="90000"/>
              </a:lnSpc>
              <a:defRPr sz="4000" b="1" i="0">
                <a:solidFill>
                  <a:srgbClr val="FF6600"/>
                </a:solidFill>
                <a:latin typeface="Gill Sans"/>
                <a:cs typeface="Gill Sans"/>
              </a:defRPr>
            </a:lvl1pPr>
          </a:lstStyle>
          <a:p>
            <a:r>
              <a:rPr lang="en-US" noProof="0" dirty="0"/>
              <a:t>Heading here</a:t>
            </a:r>
          </a:p>
        </p:txBody>
      </p:sp>
      <p:sp>
        <p:nvSpPr>
          <p:cNvPr id="4" name="Text Placeholder 14"/>
          <p:cNvSpPr>
            <a:spLocks noGrp="1"/>
          </p:cNvSpPr>
          <p:nvPr>
            <p:ph type="body" sz="quarter" idx="11"/>
          </p:nvPr>
        </p:nvSpPr>
        <p:spPr>
          <a:xfrm>
            <a:off x="673498" y="1931669"/>
            <a:ext cx="7098902" cy="1931155"/>
          </a:xfrm>
          <a:noFill/>
          <a:ln>
            <a:noFill/>
          </a:ln>
        </p:spPr>
        <p:txBody>
          <a:bodyPr lIns="0" tIns="0" rIns="0" bIns="0">
            <a:noAutofit/>
          </a:bodyPr>
          <a:lstStyle>
            <a:lvl1pPr marL="0" indent="0">
              <a:lnSpc>
                <a:spcPct val="90000"/>
              </a:lnSpc>
              <a:spcBef>
                <a:spcPts val="300"/>
              </a:spcBef>
              <a:buFont typeface="Wingdings" panose="05000000000000000000" pitchFamily="2" charset="2"/>
              <a:buNone/>
              <a:defRPr sz="2000" b="0">
                <a:solidFill>
                  <a:schemeClr val="bg1"/>
                </a:solidFill>
                <a:latin typeface="+mn-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Click to edit Master text styles</a:t>
            </a:r>
          </a:p>
        </p:txBody>
      </p:sp>
    </p:spTree>
    <p:extLst>
      <p:ext uri="{BB962C8B-B14F-4D97-AF65-F5344CB8AC3E}">
        <p14:creationId xmlns:p14="http://schemas.microsoft.com/office/powerpoint/2010/main" val="962345064"/>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Jack_Layout 01">
    <p:bg>
      <p:bgPr>
        <a:solidFill>
          <a:schemeClr val="bg1"/>
        </a:solidFill>
        <a:effectLst/>
      </p:bgPr>
    </p:bg>
    <p:spTree>
      <p:nvGrpSpPr>
        <p:cNvPr id="1" name=""/>
        <p:cNvGrpSpPr/>
        <p:nvPr/>
      </p:nvGrpSpPr>
      <p:grpSpPr>
        <a:xfrm>
          <a:off x="0" y="0"/>
          <a:ext cx="0" cy="0"/>
          <a:chOff x="0" y="0"/>
          <a:chExt cx="0" cy="0"/>
        </a:xfrm>
      </p:grpSpPr>
      <p:sp>
        <p:nvSpPr>
          <p:cNvPr id="16" name="Text Placeholder 14"/>
          <p:cNvSpPr>
            <a:spLocks noGrp="1"/>
          </p:cNvSpPr>
          <p:nvPr>
            <p:ph type="body" sz="quarter" idx="11"/>
          </p:nvPr>
        </p:nvSpPr>
        <p:spPr>
          <a:xfrm>
            <a:off x="673498" y="1593030"/>
            <a:ext cx="3898502" cy="2582150"/>
          </a:xfrm>
          <a:noFill/>
          <a:ln>
            <a:noFill/>
          </a:ln>
        </p:spPr>
        <p:txBody>
          <a:bodyPr lIns="0" tIns="0" rIns="0" bIns="0">
            <a:noAutofit/>
          </a:bodyPr>
          <a:lstStyle>
            <a:lvl1pPr marL="0" indent="0">
              <a:lnSpc>
                <a:spcPct val="90000"/>
              </a:lnSpc>
              <a:spcBef>
                <a:spcPts val="300"/>
              </a:spcBef>
              <a:buFontTx/>
              <a:buNone/>
              <a:defRPr sz="2000" b="0">
                <a:solidFill>
                  <a:schemeClr val="tx2"/>
                </a:solidFill>
                <a:latin typeface="+mj-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Click to edit Master text styles</a:t>
            </a:r>
          </a:p>
        </p:txBody>
      </p:sp>
      <p:sp>
        <p:nvSpPr>
          <p:cNvPr id="18" name="Picture Placeholder 4"/>
          <p:cNvSpPr>
            <a:spLocks noGrp="1"/>
          </p:cNvSpPr>
          <p:nvPr>
            <p:ph type="pic" sz="quarter" idx="12"/>
          </p:nvPr>
        </p:nvSpPr>
        <p:spPr>
          <a:xfrm>
            <a:off x="5219699" y="1030"/>
            <a:ext cx="3924301" cy="5142470"/>
          </a:xfrm>
          <a:solidFill>
            <a:schemeClr val="accent1">
              <a:lumMod val="40000"/>
              <a:lumOff val="60000"/>
            </a:schemeClr>
          </a:solidFill>
        </p:spPr>
        <p:txBody>
          <a:bodyPr anchor="ctr"/>
          <a:lstStyle>
            <a:lvl1pPr marL="0" indent="0" algn="ctr">
              <a:buFontTx/>
              <a:buNone/>
              <a:defRPr b="0">
                <a:solidFill>
                  <a:schemeClr val="bg1"/>
                </a:solidFill>
                <a:latin typeface="+mn-lt"/>
                <a:cs typeface="Arial" panose="020B0604020202020204" pitchFamily="34" charset="0"/>
              </a:defRPr>
            </a:lvl1pPr>
          </a:lstStyle>
          <a:p>
            <a:r>
              <a:rPr lang="en-US" noProof="0"/>
              <a:t>Click icon to add picture</a:t>
            </a:r>
            <a:endParaRPr lang="en-US" noProof="0" dirty="0"/>
          </a:p>
        </p:txBody>
      </p:sp>
    </p:spTree>
    <p:extLst>
      <p:ext uri="{BB962C8B-B14F-4D97-AF65-F5344CB8AC3E}">
        <p14:creationId xmlns:p14="http://schemas.microsoft.com/office/powerpoint/2010/main" val="28172508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Jack_Layout_04">
    <p:bg>
      <p:bgPr>
        <a:solidFill>
          <a:schemeClr val="bg1"/>
        </a:solidFill>
        <a:effectLst/>
      </p:bgPr>
    </p:bg>
    <p:spTree>
      <p:nvGrpSpPr>
        <p:cNvPr id="1" name=""/>
        <p:cNvGrpSpPr/>
        <p:nvPr/>
      </p:nvGrpSpPr>
      <p:grpSpPr>
        <a:xfrm>
          <a:off x="0" y="0"/>
          <a:ext cx="0" cy="0"/>
          <a:chOff x="0" y="0"/>
          <a:chExt cx="0" cy="0"/>
        </a:xfrm>
      </p:grpSpPr>
      <p:sp>
        <p:nvSpPr>
          <p:cNvPr id="16" name="Text Placeholder 14"/>
          <p:cNvSpPr>
            <a:spLocks noGrp="1"/>
          </p:cNvSpPr>
          <p:nvPr>
            <p:ph type="body" sz="quarter" idx="11"/>
          </p:nvPr>
        </p:nvSpPr>
        <p:spPr>
          <a:xfrm>
            <a:off x="6492239" y="1931670"/>
            <a:ext cx="1945323" cy="2582150"/>
          </a:xfrm>
          <a:noFill/>
          <a:ln>
            <a:noFill/>
          </a:ln>
        </p:spPr>
        <p:txBody>
          <a:bodyPr lIns="0" tIns="0" rIns="0" bIns="0">
            <a:noAutofit/>
          </a:bodyPr>
          <a:lstStyle>
            <a:lvl1pPr marL="0" indent="0">
              <a:lnSpc>
                <a:spcPct val="90000"/>
              </a:lnSpc>
              <a:spcBef>
                <a:spcPts val="300"/>
              </a:spcBef>
              <a:buFontTx/>
              <a:buNone/>
              <a:defRPr sz="1400" b="0">
                <a:solidFill>
                  <a:srgbClr val="666666"/>
                </a:solidFill>
                <a:latin typeface="+mj-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Click to edit Master text styles</a:t>
            </a:r>
          </a:p>
        </p:txBody>
      </p:sp>
      <p:sp>
        <p:nvSpPr>
          <p:cNvPr id="18" name="Picture Placeholder 4"/>
          <p:cNvSpPr>
            <a:spLocks noGrp="1"/>
          </p:cNvSpPr>
          <p:nvPr>
            <p:ph type="pic" sz="quarter" idx="12"/>
          </p:nvPr>
        </p:nvSpPr>
        <p:spPr>
          <a:xfrm>
            <a:off x="0" y="1"/>
            <a:ext cx="5852160" cy="5143500"/>
          </a:xfrm>
          <a:solidFill>
            <a:schemeClr val="accent1">
              <a:lumMod val="40000"/>
              <a:lumOff val="60000"/>
            </a:schemeClr>
          </a:solidFill>
          <a:ln w="57150">
            <a:noFill/>
          </a:ln>
        </p:spPr>
        <p:txBody>
          <a:bodyPr anchor="ctr"/>
          <a:lstStyle>
            <a:lvl1pPr marL="0" indent="0" algn="ctr">
              <a:buFontTx/>
              <a:buNone/>
              <a:defRPr b="0">
                <a:solidFill>
                  <a:schemeClr val="bg1"/>
                </a:solidFill>
                <a:latin typeface="+mn-lt"/>
                <a:cs typeface="Arial" panose="020B0604020202020204" pitchFamily="34" charset="0"/>
              </a:defRPr>
            </a:lvl1pPr>
          </a:lstStyle>
          <a:p>
            <a:r>
              <a:rPr lang="en-US" noProof="0"/>
              <a:t>Click icon to add picture</a:t>
            </a:r>
            <a:endParaRPr lang="en-US" noProof="0" dirty="0"/>
          </a:p>
        </p:txBody>
      </p:sp>
    </p:spTree>
    <p:extLst>
      <p:ext uri="{BB962C8B-B14F-4D97-AF65-F5344CB8AC3E}">
        <p14:creationId xmlns:p14="http://schemas.microsoft.com/office/powerpoint/2010/main" val="34748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Jack_Layout_04">
    <p:bg>
      <p:bgPr>
        <a:solidFill>
          <a:schemeClr val="bg1"/>
        </a:solidFill>
        <a:effectLst/>
      </p:bgPr>
    </p:bg>
    <p:spTree>
      <p:nvGrpSpPr>
        <p:cNvPr id="1" name=""/>
        <p:cNvGrpSpPr/>
        <p:nvPr/>
      </p:nvGrpSpPr>
      <p:grpSpPr>
        <a:xfrm>
          <a:off x="0" y="0"/>
          <a:ext cx="0" cy="0"/>
          <a:chOff x="0" y="0"/>
          <a:chExt cx="0" cy="0"/>
        </a:xfrm>
      </p:grpSpPr>
      <p:sp>
        <p:nvSpPr>
          <p:cNvPr id="16" name="Text Placeholder 14"/>
          <p:cNvSpPr>
            <a:spLocks noGrp="1"/>
          </p:cNvSpPr>
          <p:nvPr>
            <p:ph type="body" sz="quarter" idx="11"/>
          </p:nvPr>
        </p:nvSpPr>
        <p:spPr>
          <a:xfrm>
            <a:off x="6492239" y="1931670"/>
            <a:ext cx="1945323" cy="2582150"/>
          </a:xfrm>
          <a:noFill/>
          <a:ln>
            <a:noFill/>
          </a:ln>
        </p:spPr>
        <p:txBody>
          <a:bodyPr lIns="0" tIns="0" rIns="0" bIns="0">
            <a:noAutofit/>
          </a:bodyPr>
          <a:lstStyle>
            <a:lvl1pPr marL="0" indent="0">
              <a:lnSpc>
                <a:spcPct val="90000"/>
              </a:lnSpc>
              <a:spcBef>
                <a:spcPts val="300"/>
              </a:spcBef>
              <a:buFontTx/>
              <a:buNone/>
              <a:defRPr sz="1400" b="0">
                <a:solidFill>
                  <a:srgbClr val="666666"/>
                </a:solidFill>
                <a:latin typeface="+mj-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Edit Master text styles</a:t>
            </a:r>
          </a:p>
        </p:txBody>
      </p:sp>
      <p:sp>
        <p:nvSpPr>
          <p:cNvPr id="18" name="Picture Placeholder 4"/>
          <p:cNvSpPr>
            <a:spLocks noGrp="1"/>
          </p:cNvSpPr>
          <p:nvPr>
            <p:ph type="pic" sz="quarter" idx="12"/>
          </p:nvPr>
        </p:nvSpPr>
        <p:spPr>
          <a:xfrm>
            <a:off x="0" y="1"/>
            <a:ext cx="5852160" cy="5143500"/>
          </a:xfrm>
          <a:solidFill>
            <a:schemeClr val="accent1">
              <a:lumMod val="40000"/>
              <a:lumOff val="60000"/>
            </a:schemeClr>
          </a:solidFill>
          <a:ln w="57150">
            <a:noFill/>
          </a:ln>
        </p:spPr>
        <p:txBody>
          <a:bodyPr anchor="ctr"/>
          <a:lstStyle>
            <a:lvl1pPr marL="0" indent="0" algn="ctr">
              <a:buFontTx/>
              <a:buNone/>
              <a:defRPr b="0">
                <a:solidFill>
                  <a:schemeClr val="bg1"/>
                </a:solidFill>
                <a:latin typeface="+mn-lt"/>
                <a:cs typeface="Arial" panose="020B0604020202020204" pitchFamily="34" charset="0"/>
              </a:defRPr>
            </a:lvl1pPr>
          </a:lstStyle>
          <a:p>
            <a:r>
              <a:rPr lang="en-US" noProof="0"/>
              <a:t>Click icon to add picture</a:t>
            </a:r>
            <a:endParaRPr lang="en-US" noProof="0" dirty="0"/>
          </a:p>
        </p:txBody>
      </p:sp>
    </p:spTree>
    <p:extLst>
      <p:ext uri="{BB962C8B-B14F-4D97-AF65-F5344CB8AC3E}">
        <p14:creationId xmlns:p14="http://schemas.microsoft.com/office/powerpoint/2010/main" val="6661935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Jack_Layout_04">
    <p:bg>
      <p:bgPr>
        <a:solidFill>
          <a:schemeClr val="bg1"/>
        </a:solidFill>
        <a:effectLst/>
      </p:bgPr>
    </p:bg>
    <p:spTree>
      <p:nvGrpSpPr>
        <p:cNvPr id="1" name=""/>
        <p:cNvGrpSpPr/>
        <p:nvPr/>
      </p:nvGrpSpPr>
      <p:grpSpPr>
        <a:xfrm>
          <a:off x="0" y="0"/>
          <a:ext cx="0" cy="0"/>
          <a:chOff x="0" y="0"/>
          <a:chExt cx="0" cy="0"/>
        </a:xfrm>
      </p:grpSpPr>
      <p:sp>
        <p:nvSpPr>
          <p:cNvPr id="18" name="Picture Placeholder 4"/>
          <p:cNvSpPr>
            <a:spLocks noGrp="1"/>
          </p:cNvSpPr>
          <p:nvPr>
            <p:ph type="pic" sz="quarter" idx="12" hasCustomPrompt="1"/>
          </p:nvPr>
        </p:nvSpPr>
        <p:spPr>
          <a:xfrm>
            <a:off x="0" y="1"/>
            <a:ext cx="9144000" cy="5143500"/>
          </a:xfrm>
          <a:solidFill>
            <a:schemeClr val="accent1">
              <a:lumMod val="40000"/>
              <a:lumOff val="60000"/>
            </a:schemeClr>
          </a:solidFill>
          <a:ln w="57150">
            <a:noFill/>
          </a:ln>
        </p:spPr>
        <p:txBody>
          <a:bodyPr anchor="ctr"/>
          <a:lstStyle>
            <a:lvl1pPr marL="0" indent="0" algn="ctr">
              <a:buFontTx/>
              <a:buNone/>
              <a:defRPr b="0" baseline="0">
                <a:solidFill>
                  <a:schemeClr val="bg1"/>
                </a:solidFill>
                <a:latin typeface="+mn-lt"/>
                <a:cs typeface="Arial" panose="020B0604020202020204" pitchFamily="34" charset="0"/>
              </a:defRPr>
            </a:lvl1pPr>
          </a:lstStyle>
          <a:p>
            <a:r>
              <a:rPr lang="en-US" noProof="0" dirty="0"/>
              <a:t>Drag video to placeholder</a:t>
            </a:r>
          </a:p>
        </p:txBody>
      </p:sp>
    </p:spTree>
    <p:extLst>
      <p:ext uri="{BB962C8B-B14F-4D97-AF65-F5344CB8AC3E}">
        <p14:creationId xmlns:p14="http://schemas.microsoft.com/office/powerpoint/2010/main" val="12958977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_Jack_Layout_04">
    <p:bg>
      <p:bgPr>
        <a:solidFill>
          <a:schemeClr val="bg1"/>
        </a:solidFill>
        <a:effectLst/>
      </p:bgPr>
    </p:bg>
    <p:spTree>
      <p:nvGrpSpPr>
        <p:cNvPr id="1" name=""/>
        <p:cNvGrpSpPr/>
        <p:nvPr/>
      </p:nvGrpSpPr>
      <p:grpSpPr>
        <a:xfrm>
          <a:off x="0" y="0"/>
          <a:ext cx="0" cy="0"/>
          <a:chOff x="0" y="0"/>
          <a:chExt cx="0" cy="0"/>
        </a:xfrm>
      </p:grpSpPr>
      <p:sp>
        <p:nvSpPr>
          <p:cNvPr id="18" name="Picture Placeholder 4"/>
          <p:cNvSpPr>
            <a:spLocks noGrp="1"/>
          </p:cNvSpPr>
          <p:nvPr>
            <p:ph type="pic" sz="quarter" idx="12" hasCustomPrompt="1"/>
          </p:nvPr>
        </p:nvSpPr>
        <p:spPr>
          <a:xfrm>
            <a:off x="0" y="1"/>
            <a:ext cx="9144000" cy="5143500"/>
          </a:xfrm>
          <a:solidFill>
            <a:schemeClr val="accent1">
              <a:lumMod val="40000"/>
              <a:lumOff val="60000"/>
            </a:schemeClr>
          </a:solidFill>
          <a:ln w="57150">
            <a:noFill/>
          </a:ln>
        </p:spPr>
        <p:txBody>
          <a:bodyPr anchor="ctr"/>
          <a:lstStyle>
            <a:lvl1pPr marL="0" indent="0" algn="ctr">
              <a:buFontTx/>
              <a:buNone/>
              <a:defRPr b="0" baseline="0">
                <a:solidFill>
                  <a:schemeClr val="bg1"/>
                </a:solidFill>
                <a:latin typeface="+mn-lt"/>
                <a:cs typeface="Arial" panose="020B0604020202020204" pitchFamily="34" charset="0"/>
              </a:defRPr>
            </a:lvl1pPr>
          </a:lstStyle>
          <a:p>
            <a:r>
              <a:rPr lang="en-US" noProof="0" dirty="0"/>
              <a:t>Drag photo to placeholder</a:t>
            </a:r>
          </a:p>
        </p:txBody>
      </p:sp>
    </p:spTree>
    <p:extLst>
      <p:ext uri="{BB962C8B-B14F-4D97-AF65-F5344CB8AC3E}">
        <p14:creationId xmlns:p14="http://schemas.microsoft.com/office/powerpoint/2010/main" val="30243309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Jack_Layout 06">
    <p:bg>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84213" y="627063"/>
            <a:ext cx="7753350" cy="649287"/>
          </a:xfrm>
        </p:spPr>
        <p:txBody>
          <a:bodyPr lIns="0" tIns="0" rIns="0" bIns="0" anchor="t">
            <a:noAutofit/>
          </a:bodyPr>
          <a:lstStyle>
            <a:lvl1pPr algn="l">
              <a:defRPr sz="2800" b="1" i="0">
                <a:solidFill>
                  <a:schemeClr val="accent1"/>
                </a:solidFill>
                <a:latin typeface="Gill Sans"/>
                <a:cs typeface="Gill Sans"/>
              </a:defRPr>
            </a:lvl1pPr>
          </a:lstStyle>
          <a:p>
            <a:r>
              <a:rPr lang="en-US" noProof="0" dirty="0"/>
              <a:t>Heading here</a:t>
            </a:r>
          </a:p>
        </p:txBody>
      </p:sp>
      <p:sp>
        <p:nvSpPr>
          <p:cNvPr id="4" name="Text Placeholder 7"/>
          <p:cNvSpPr>
            <a:spLocks noGrp="1"/>
          </p:cNvSpPr>
          <p:nvPr>
            <p:ph type="body" sz="quarter" idx="10"/>
          </p:nvPr>
        </p:nvSpPr>
        <p:spPr>
          <a:xfrm>
            <a:off x="680730" y="1266826"/>
            <a:ext cx="6480115" cy="3249612"/>
          </a:xfrm>
        </p:spPr>
        <p:txBody>
          <a:bodyPr lIns="0" tIns="0" rIns="0" bIns="0">
            <a:noAutofit/>
          </a:bodyPr>
          <a:lstStyle>
            <a:lvl1pPr marL="227013" indent="-227013">
              <a:spcBef>
                <a:spcPts val="0"/>
              </a:spcBef>
              <a:buFont typeface="Wingdings" panose="05000000000000000000" pitchFamily="2" charset="2"/>
              <a:buChar char="§"/>
              <a:defRPr sz="2000" b="0">
                <a:solidFill>
                  <a:schemeClr val="tx2"/>
                </a:solidFill>
                <a:latin typeface="+mn-lt"/>
              </a:defRPr>
            </a:lvl1pPr>
            <a:lvl2pPr marL="457200" indent="0">
              <a:buFontTx/>
              <a:buNone/>
              <a:defRPr sz="4800">
                <a:latin typeface="Futura LT Bold" panose="02000803040000020003" pitchFamily="2" charset="0"/>
              </a:defRPr>
            </a:lvl2pPr>
            <a:lvl3pPr marL="914400" indent="0">
              <a:buFontTx/>
              <a:buNone/>
              <a:defRPr sz="4800">
                <a:latin typeface="Futura LT Bold" panose="02000803040000020003" pitchFamily="2" charset="0"/>
              </a:defRPr>
            </a:lvl3pPr>
            <a:lvl4pPr marL="1371600" indent="0">
              <a:buFontTx/>
              <a:buNone/>
              <a:defRPr sz="4800">
                <a:latin typeface="Futura LT Bold" panose="02000803040000020003" pitchFamily="2" charset="0"/>
              </a:defRPr>
            </a:lvl4pPr>
            <a:lvl5pPr marL="1828800" indent="0">
              <a:buFontTx/>
              <a:buNone/>
              <a:defRPr sz="4800">
                <a:latin typeface="Futura LT Bold" panose="02000803040000020003" pitchFamily="2" charset="0"/>
              </a:defRPr>
            </a:lvl5pPr>
          </a:lstStyle>
          <a:p>
            <a:pPr lvl="0"/>
            <a:r>
              <a:rPr lang="en-US" noProof="0"/>
              <a:t>Click to edit Master text styles</a:t>
            </a:r>
          </a:p>
        </p:txBody>
      </p:sp>
    </p:spTree>
    <p:extLst>
      <p:ext uri="{BB962C8B-B14F-4D97-AF65-F5344CB8AC3E}">
        <p14:creationId xmlns:p14="http://schemas.microsoft.com/office/powerpoint/2010/main" val="3083850522"/>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Jack_Cover_slide">
    <p:bg>
      <p:bgPr>
        <a:solidFill>
          <a:schemeClr val="tx1"/>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83419" y="650875"/>
            <a:ext cx="7088981" cy="649287"/>
          </a:xfrm>
        </p:spPr>
        <p:txBody>
          <a:bodyPr lIns="0" tIns="0" rIns="0" bIns="0" anchor="t">
            <a:noAutofit/>
          </a:bodyPr>
          <a:lstStyle>
            <a:lvl1pPr algn="l">
              <a:lnSpc>
                <a:spcPct val="90000"/>
              </a:lnSpc>
              <a:defRPr sz="4000" b="1" i="0">
                <a:solidFill>
                  <a:srgbClr val="FF6600"/>
                </a:solidFill>
                <a:latin typeface="Gill Sans"/>
                <a:cs typeface="Gill Sans"/>
              </a:defRPr>
            </a:lvl1pPr>
          </a:lstStyle>
          <a:p>
            <a:r>
              <a:rPr lang="en-US" noProof="0" dirty="0"/>
              <a:t>Heading here</a:t>
            </a:r>
          </a:p>
        </p:txBody>
      </p:sp>
      <p:sp>
        <p:nvSpPr>
          <p:cNvPr id="4" name="Text Placeholder 14"/>
          <p:cNvSpPr>
            <a:spLocks noGrp="1"/>
          </p:cNvSpPr>
          <p:nvPr>
            <p:ph type="body" sz="quarter" idx="11"/>
          </p:nvPr>
        </p:nvSpPr>
        <p:spPr>
          <a:xfrm>
            <a:off x="673498" y="1931669"/>
            <a:ext cx="7098902" cy="1931155"/>
          </a:xfrm>
          <a:noFill/>
          <a:ln>
            <a:noFill/>
          </a:ln>
        </p:spPr>
        <p:txBody>
          <a:bodyPr lIns="0" tIns="0" rIns="0" bIns="0">
            <a:noAutofit/>
          </a:bodyPr>
          <a:lstStyle>
            <a:lvl1pPr marL="0" indent="0">
              <a:lnSpc>
                <a:spcPct val="90000"/>
              </a:lnSpc>
              <a:spcBef>
                <a:spcPts val="300"/>
              </a:spcBef>
              <a:buFont typeface="Wingdings" panose="05000000000000000000" pitchFamily="2" charset="2"/>
              <a:buNone/>
              <a:defRPr sz="2000" b="0">
                <a:solidFill>
                  <a:schemeClr val="bg1"/>
                </a:solidFill>
                <a:latin typeface="+mn-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Click to edit Master text styles</a:t>
            </a:r>
          </a:p>
        </p:txBody>
      </p:sp>
    </p:spTree>
    <p:extLst>
      <p:ext uri="{BB962C8B-B14F-4D97-AF65-F5344CB8AC3E}">
        <p14:creationId xmlns:p14="http://schemas.microsoft.com/office/powerpoint/2010/main" val="1194852288"/>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Jack_Layout 01">
    <p:bg>
      <p:bgPr>
        <a:solidFill>
          <a:schemeClr val="bg1"/>
        </a:solidFill>
        <a:effectLst/>
      </p:bgPr>
    </p:bg>
    <p:spTree>
      <p:nvGrpSpPr>
        <p:cNvPr id="1" name=""/>
        <p:cNvGrpSpPr/>
        <p:nvPr/>
      </p:nvGrpSpPr>
      <p:grpSpPr>
        <a:xfrm>
          <a:off x="0" y="0"/>
          <a:ext cx="0" cy="0"/>
          <a:chOff x="0" y="0"/>
          <a:chExt cx="0" cy="0"/>
        </a:xfrm>
      </p:grpSpPr>
      <p:sp>
        <p:nvSpPr>
          <p:cNvPr id="16" name="Text Placeholder 14"/>
          <p:cNvSpPr>
            <a:spLocks noGrp="1"/>
          </p:cNvSpPr>
          <p:nvPr>
            <p:ph type="body" sz="quarter" idx="11"/>
          </p:nvPr>
        </p:nvSpPr>
        <p:spPr>
          <a:xfrm>
            <a:off x="673498" y="1593030"/>
            <a:ext cx="3898502" cy="2582150"/>
          </a:xfrm>
          <a:noFill/>
          <a:ln>
            <a:noFill/>
          </a:ln>
        </p:spPr>
        <p:txBody>
          <a:bodyPr lIns="0" tIns="0" rIns="0" bIns="0">
            <a:noAutofit/>
          </a:bodyPr>
          <a:lstStyle>
            <a:lvl1pPr marL="0" indent="0">
              <a:lnSpc>
                <a:spcPct val="90000"/>
              </a:lnSpc>
              <a:spcBef>
                <a:spcPts val="300"/>
              </a:spcBef>
              <a:buFontTx/>
              <a:buNone/>
              <a:defRPr sz="2000" b="0">
                <a:solidFill>
                  <a:schemeClr val="tx2"/>
                </a:solidFill>
                <a:latin typeface="+mj-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Click to edit Master text styles</a:t>
            </a:r>
          </a:p>
        </p:txBody>
      </p:sp>
      <p:sp>
        <p:nvSpPr>
          <p:cNvPr id="18" name="Picture Placeholder 4"/>
          <p:cNvSpPr>
            <a:spLocks noGrp="1"/>
          </p:cNvSpPr>
          <p:nvPr>
            <p:ph type="pic" sz="quarter" idx="12"/>
          </p:nvPr>
        </p:nvSpPr>
        <p:spPr>
          <a:xfrm>
            <a:off x="5219699" y="1030"/>
            <a:ext cx="3924301" cy="5142470"/>
          </a:xfrm>
          <a:solidFill>
            <a:schemeClr val="accent1">
              <a:lumMod val="40000"/>
              <a:lumOff val="60000"/>
            </a:schemeClr>
          </a:solidFill>
        </p:spPr>
        <p:txBody>
          <a:bodyPr anchor="ctr"/>
          <a:lstStyle>
            <a:lvl1pPr marL="0" indent="0" algn="ctr">
              <a:buFontTx/>
              <a:buNone/>
              <a:defRPr b="0">
                <a:solidFill>
                  <a:schemeClr val="bg1"/>
                </a:solidFill>
                <a:latin typeface="+mn-lt"/>
                <a:cs typeface="Arial" panose="020B0604020202020204" pitchFamily="34" charset="0"/>
              </a:defRPr>
            </a:lvl1pPr>
          </a:lstStyle>
          <a:p>
            <a:r>
              <a:rPr lang="en-US" noProof="0"/>
              <a:t>Click icon to add picture</a:t>
            </a:r>
            <a:endParaRPr lang="en-US" noProof="0" dirty="0"/>
          </a:p>
        </p:txBody>
      </p:sp>
    </p:spTree>
    <p:extLst>
      <p:ext uri="{BB962C8B-B14F-4D97-AF65-F5344CB8AC3E}">
        <p14:creationId xmlns:p14="http://schemas.microsoft.com/office/powerpoint/2010/main" val="32198175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Jack_Layout_04">
    <p:bg>
      <p:bgPr>
        <a:solidFill>
          <a:schemeClr val="bg1"/>
        </a:solidFill>
        <a:effectLst/>
      </p:bgPr>
    </p:bg>
    <p:spTree>
      <p:nvGrpSpPr>
        <p:cNvPr id="1" name=""/>
        <p:cNvGrpSpPr/>
        <p:nvPr/>
      </p:nvGrpSpPr>
      <p:grpSpPr>
        <a:xfrm>
          <a:off x="0" y="0"/>
          <a:ext cx="0" cy="0"/>
          <a:chOff x="0" y="0"/>
          <a:chExt cx="0" cy="0"/>
        </a:xfrm>
      </p:grpSpPr>
      <p:sp>
        <p:nvSpPr>
          <p:cNvPr id="16" name="Text Placeholder 14"/>
          <p:cNvSpPr>
            <a:spLocks noGrp="1"/>
          </p:cNvSpPr>
          <p:nvPr>
            <p:ph type="body" sz="quarter" idx="11"/>
          </p:nvPr>
        </p:nvSpPr>
        <p:spPr>
          <a:xfrm>
            <a:off x="6492239" y="1931670"/>
            <a:ext cx="1945323" cy="2582150"/>
          </a:xfrm>
          <a:noFill/>
          <a:ln>
            <a:noFill/>
          </a:ln>
        </p:spPr>
        <p:txBody>
          <a:bodyPr lIns="0" tIns="0" rIns="0" bIns="0">
            <a:noAutofit/>
          </a:bodyPr>
          <a:lstStyle>
            <a:lvl1pPr marL="0" indent="0">
              <a:lnSpc>
                <a:spcPct val="90000"/>
              </a:lnSpc>
              <a:spcBef>
                <a:spcPts val="300"/>
              </a:spcBef>
              <a:buFontTx/>
              <a:buNone/>
              <a:defRPr sz="1400" b="0">
                <a:solidFill>
                  <a:srgbClr val="666666"/>
                </a:solidFill>
                <a:latin typeface="+mj-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Click to edit Master text styles</a:t>
            </a:r>
          </a:p>
        </p:txBody>
      </p:sp>
      <p:sp>
        <p:nvSpPr>
          <p:cNvPr id="18" name="Picture Placeholder 4"/>
          <p:cNvSpPr>
            <a:spLocks noGrp="1"/>
          </p:cNvSpPr>
          <p:nvPr>
            <p:ph type="pic" sz="quarter" idx="12"/>
          </p:nvPr>
        </p:nvSpPr>
        <p:spPr>
          <a:xfrm>
            <a:off x="0" y="1"/>
            <a:ext cx="5852160" cy="5143500"/>
          </a:xfrm>
          <a:solidFill>
            <a:schemeClr val="accent1">
              <a:lumMod val="40000"/>
              <a:lumOff val="60000"/>
            </a:schemeClr>
          </a:solidFill>
          <a:ln w="57150">
            <a:noFill/>
          </a:ln>
        </p:spPr>
        <p:txBody>
          <a:bodyPr anchor="ctr"/>
          <a:lstStyle>
            <a:lvl1pPr marL="0" indent="0" algn="ctr">
              <a:buFontTx/>
              <a:buNone/>
              <a:defRPr b="0">
                <a:solidFill>
                  <a:schemeClr val="bg1"/>
                </a:solidFill>
                <a:latin typeface="+mn-lt"/>
                <a:cs typeface="Arial" panose="020B0604020202020204" pitchFamily="34" charset="0"/>
              </a:defRPr>
            </a:lvl1pPr>
          </a:lstStyle>
          <a:p>
            <a:r>
              <a:rPr lang="en-US" noProof="0"/>
              <a:t>Click icon to add picture</a:t>
            </a:r>
            <a:endParaRPr lang="en-US" noProof="0" dirty="0"/>
          </a:p>
        </p:txBody>
      </p:sp>
    </p:spTree>
    <p:extLst>
      <p:ext uri="{BB962C8B-B14F-4D97-AF65-F5344CB8AC3E}">
        <p14:creationId xmlns:p14="http://schemas.microsoft.com/office/powerpoint/2010/main" val="28353734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Jack_Layout_04">
    <p:bg>
      <p:bgPr>
        <a:solidFill>
          <a:schemeClr val="bg1"/>
        </a:solidFill>
        <a:effectLst/>
      </p:bgPr>
    </p:bg>
    <p:spTree>
      <p:nvGrpSpPr>
        <p:cNvPr id="1" name=""/>
        <p:cNvGrpSpPr/>
        <p:nvPr/>
      </p:nvGrpSpPr>
      <p:grpSpPr>
        <a:xfrm>
          <a:off x="0" y="0"/>
          <a:ext cx="0" cy="0"/>
          <a:chOff x="0" y="0"/>
          <a:chExt cx="0" cy="0"/>
        </a:xfrm>
      </p:grpSpPr>
      <p:sp>
        <p:nvSpPr>
          <p:cNvPr id="18" name="Picture Placeholder 4"/>
          <p:cNvSpPr>
            <a:spLocks noGrp="1"/>
          </p:cNvSpPr>
          <p:nvPr>
            <p:ph type="pic" sz="quarter" idx="12" hasCustomPrompt="1"/>
          </p:nvPr>
        </p:nvSpPr>
        <p:spPr>
          <a:xfrm>
            <a:off x="0" y="1"/>
            <a:ext cx="9144000" cy="5143500"/>
          </a:xfrm>
          <a:solidFill>
            <a:schemeClr val="accent1">
              <a:lumMod val="40000"/>
              <a:lumOff val="60000"/>
            </a:schemeClr>
          </a:solidFill>
          <a:ln w="57150">
            <a:noFill/>
          </a:ln>
        </p:spPr>
        <p:txBody>
          <a:bodyPr anchor="ctr"/>
          <a:lstStyle>
            <a:lvl1pPr marL="0" indent="0" algn="ctr">
              <a:buFontTx/>
              <a:buNone/>
              <a:defRPr b="0" baseline="0">
                <a:solidFill>
                  <a:schemeClr val="bg1"/>
                </a:solidFill>
                <a:latin typeface="+mn-lt"/>
                <a:cs typeface="Arial" panose="020B0604020202020204" pitchFamily="34" charset="0"/>
              </a:defRPr>
            </a:lvl1pPr>
          </a:lstStyle>
          <a:p>
            <a:r>
              <a:rPr lang="en-US" noProof="0" dirty="0"/>
              <a:t>Drag video to placeholder</a:t>
            </a:r>
          </a:p>
        </p:txBody>
      </p:sp>
    </p:spTree>
    <p:extLst>
      <p:ext uri="{BB962C8B-B14F-4D97-AF65-F5344CB8AC3E}">
        <p14:creationId xmlns:p14="http://schemas.microsoft.com/office/powerpoint/2010/main" val="6202634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Jack_Layout_04">
    <p:bg>
      <p:bgPr>
        <a:solidFill>
          <a:schemeClr val="bg1"/>
        </a:solidFill>
        <a:effectLst/>
      </p:bgPr>
    </p:bg>
    <p:spTree>
      <p:nvGrpSpPr>
        <p:cNvPr id="1" name=""/>
        <p:cNvGrpSpPr/>
        <p:nvPr/>
      </p:nvGrpSpPr>
      <p:grpSpPr>
        <a:xfrm>
          <a:off x="0" y="0"/>
          <a:ext cx="0" cy="0"/>
          <a:chOff x="0" y="0"/>
          <a:chExt cx="0" cy="0"/>
        </a:xfrm>
      </p:grpSpPr>
      <p:sp>
        <p:nvSpPr>
          <p:cNvPr id="18" name="Picture Placeholder 4"/>
          <p:cNvSpPr>
            <a:spLocks noGrp="1"/>
          </p:cNvSpPr>
          <p:nvPr>
            <p:ph type="pic" sz="quarter" idx="12" hasCustomPrompt="1"/>
          </p:nvPr>
        </p:nvSpPr>
        <p:spPr>
          <a:xfrm>
            <a:off x="0" y="1"/>
            <a:ext cx="9144000" cy="5143500"/>
          </a:xfrm>
          <a:solidFill>
            <a:schemeClr val="accent1">
              <a:lumMod val="40000"/>
              <a:lumOff val="60000"/>
            </a:schemeClr>
          </a:solidFill>
          <a:ln w="57150">
            <a:noFill/>
          </a:ln>
        </p:spPr>
        <p:txBody>
          <a:bodyPr anchor="ctr"/>
          <a:lstStyle>
            <a:lvl1pPr marL="0" indent="0" algn="ctr">
              <a:buFontTx/>
              <a:buNone/>
              <a:defRPr b="0" baseline="0">
                <a:solidFill>
                  <a:schemeClr val="bg1"/>
                </a:solidFill>
                <a:latin typeface="+mn-lt"/>
                <a:cs typeface="Arial" panose="020B0604020202020204" pitchFamily="34" charset="0"/>
              </a:defRPr>
            </a:lvl1pPr>
          </a:lstStyle>
          <a:p>
            <a:r>
              <a:rPr lang="en-US" noProof="0" dirty="0"/>
              <a:t>Drag photo to placeholder</a:t>
            </a:r>
          </a:p>
        </p:txBody>
      </p:sp>
    </p:spTree>
    <p:extLst>
      <p:ext uri="{BB962C8B-B14F-4D97-AF65-F5344CB8AC3E}">
        <p14:creationId xmlns:p14="http://schemas.microsoft.com/office/powerpoint/2010/main" val="4395936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Jack_Layout 06">
    <p:bg>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84213" y="627063"/>
            <a:ext cx="7753350" cy="649287"/>
          </a:xfrm>
        </p:spPr>
        <p:txBody>
          <a:bodyPr lIns="0" tIns="0" rIns="0" bIns="0" anchor="t">
            <a:noAutofit/>
          </a:bodyPr>
          <a:lstStyle>
            <a:lvl1pPr algn="l">
              <a:defRPr sz="2800" b="1" i="0">
                <a:solidFill>
                  <a:schemeClr val="accent1"/>
                </a:solidFill>
                <a:latin typeface="Gill Sans"/>
                <a:cs typeface="Gill Sans"/>
              </a:defRPr>
            </a:lvl1pPr>
          </a:lstStyle>
          <a:p>
            <a:r>
              <a:rPr lang="en-US" noProof="0" dirty="0"/>
              <a:t>Heading here</a:t>
            </a:r>
          </a:p>
        </p:txBody>
      </p:sp>
      <p:sp>
        <p:nvSpPr>
          <p:cNvPr id="4" name="Text Placeholder 7"/>
          <p:cNvSpPr>
            <a:spLocks noGrp="1"/>
          </p:cNvSpPr>
          <p:nvPr>
            <p:ph type="body" sz="quarter" idx="10"/>
          </p:nvPr>
        </p:nvSpPr>
        <p:spPr>
          <a:xfrm>
            <a:off x="680730" y="1266826"/>
            <a:ext cx="6480115" cy="3249612"/>
          </a:xfrm>
        </p:spPr>
        <p:txBody>
          <a:bodyPr lIns="0" tIns="0" rIns="0" bIns="0">
            <a:noAutofit/>
          </a:bodyPr>
          <a:lstStyle>
            <a:lvl1pPr marL="227013" indent="-227013">
              <a:spcBef>
                <a:spcPts val="0"/>
              </a:spcBef>
              <a:buFont typeface="Wingdings" panose="05000000000000000000" pitchFamily="2" charset="2"/>
              <a:buChar char="§"/>
              <a:defRPr sz="2000" b="0">
                <a:solidFill>
                  <a:schemeClr val="tx2"/>
                </a:solidFill>
                <a:latin typeface="+mn-lt"/>
              </a:defRPr>
            </a:lvl1pPr>
            <a:lvl2pPr marL="457200" indent="0">
              <a:buFontTx/>
              <a:buNone/>
              <a:defRPr sz="4800">
                <a:latin typeface="Futura LT Bold" panose="02000803040000020003" pitchFamily="2" charset="0"/>
              </a:defRPr>
            </a:lvl2pPr>
            <a:lvl3pPr marL="914400" indent="0">
              <a:buFontTx/>
              <a:buNone/>
              <a:defRPr sz="4800">
                <a:latin typeface="Futura LT Bold" panose="02000803040000020003" pitchFamily="2" charset="0"/>
              </a:defRPr>
            </a:lvl3pPr>
            <a:lvl4pPr marL="1371600" indent="0">
              <a:buFontTx/>
              <a:buNone/>
              <a:defRPr sz="4800">
                <a:latin typeface="Futura LT Bold" panose="02000803040000020003" pitchFamily="2" charset="0"/>
              </a:defRPr>
            </a:lvl4pPr>
            <a:lvl5pPr marL="1828800" indent="0">
              <a:buFontTx/>
              <a:buNone/>
              <a:defRPr sz="4800">
                <a:latin typeface="Futura LT Bold" panose="02000803040000020003" pitchFamily="2" charset="0"/>
              </a:defRPr>
            </a:lvl5pPr>
          </a:lstStyle>
          <a:p>
            <a:pPr lvl="0"/>
            <a:r>
              <a:rPr lang="en-US" noProof="0"/>
              <a:t>Click to edit Master text styles</a:t>
            </a:r>
          </a:p>
        </p:txBody>
      </p:sp>
    </p:spTree>
    <p:extLst>
      <p:ext uri="{BB962C8B-B14F-4D97-AF65-F5344CB8AC3E}">
        <p14:creationId xmlns:p14="http://schemas.microsoft.com/office/powerpoint/2010/main" val="4284039136"/>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Jack_Cover_slide">
    <p:bg>
      <p:bgPr>
        <a:solidFill>
          <a:schemeClr val="tx1"/>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83419" y="650875"/>
            <a:ext cx="7088981" cy="649287"/>
          </a:xfrm>
        </p:spPr>
        <p:txBody>
          <a:bodyPr lIns="0" tIns="0" rIns="0" bIns="0" anchor="t">
            <a:noAutofit/>
          </a:bodyPr>
          <a:lstStyle>
            <a:lvl1pPr algn="l">
              <a:lnSpc>
                <a:spcPct val="90000"/>
              </a:lnSpc>
              <a:defRPr sz="4000" b="1" i="0">
                <a:solidFill>
                  <a:srgbClr val="FF6600"/>
                </a:solidFill>
                <a:latin typeface="Gill Sans"/>
                <a:cs typeface="Gill Sans"/>
              </a:defRPr>
            </a:lvl1pPr>
          </a:lstStyle>
          <a:p>
            <a:r>
              <a:rPr lang="en-US" noProof="0" dirty="0"/>
              <a:t>Heading here</a:t>
            </a:r>
          </a:p>
        </p:txBody>
      </p:sp>
      <p:sp>
        <p:nvSpPr>
          <p:cNvPr id="4" name="Text Placeholder 14"/>
          <p:cNvSpPr>
            <a:spLocks noGrp="1"/>
          </p:cNvSpPr>
          <p:nvPr>
            <p:ph type="body" sz="quarter" idx="11"/>
          </p:nvPr>
        </p:nvSpPr>
        <p:spPr>
          <a:xfrm>
            <a:off x="673498" y="1931669"/>
            <a:ext cx="7098902" cy="1931155"/>
          </a:xfrm>
          <a:noFill/>
          <a:ln>
            <a:noFill/>
          </a:ln>
        </p:spPr>
        <p:txBody>
          <a:bodyPr lIns="0" tIns="0" rIns="0" bIns="0">
            <a:noAutofit/>
          </a:bodyPr>
          <a:lstStyle>
            <a:lvl1pPr marL="0" indent="0">
              <a:lnSpc>
                <a:spcPct val="90000"/>
              </a:lnSpc>
              <a:spcBef>
                <a:spcPts val="300"/>
              </a:spcBef>
              <a:buFont typeface="Wingdings" panose="05000000000000000000" pitchFamily="2" charset="2"/>
              <a:buNone/>
              <a:defRPr sz="2000" b="0">
                <a:solidFill>
                  <a:schemeClr val="bg1"/>
                </a:solidFill>
                <a:latin typeface="+mn-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Click to edit Master text styles</a:t>
            </a:r>
          </a:p>
        </p:txBody>
      </p:sp>
    </p:spTree>
    <p:extLst>
      <p:ext uri="{BB962C8B-B14F-4D97-AF65-F5344CB8AC3E}">
        <p14:creationId xmlns:p14="http://schemas.microsoft.com/office/powerpoint/2010/main" val="115474836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Jack_Layout_04">
    <p:bg>
      <p:bgPr>
        <a:solidFill>
          <a:schemeClr val="bg1"/>
        </a:solidFill>
        <a:effectLst/>
      </p:bgPr>
    </p:bg>
    <p:spTree>
      <p:nvGrpSpPr>
        <p:cNvPr id="1" name=""/>
        <p:cNvGrpSpPr/>
        <p:nvPr/>
      </p:nvGrpSpPr>
      <p:grpSpPr>
        <a:xfrm>
          <a:off x="0" y="0"/>
          <a:ext cx="0" cy="0"/>
          <a:chOff x="0" y="0"/>
          <a:chExt cx="0" cy="0"/>
        </a:xfrm>
      </p:grpSpPr>
      <p:sp>
        <p:nvSpPr>
          <p:cNvPr id="18" name="Picture Placeholder 4"/>
          <p:cNvSpPr>
            <a:spLocks noGrp="1"/>
          </p:cNvSpPr>
          <p:nvPr>
            <p:ph type="pic" sz="quarter" idx="12" hasCustomPrompt="1"/>
          </p:nvPr>
        </p:nvSpPr>
        <p:spPr>
          <a:xfrm>
            <a:off x="0" y="1"/>
            <a:ext cx="9144000" cy="5143500"/>
          </a:xfrm>
          <a:solidFill>
            <a:schemeClr val="accent1">
              <a:lumMod val="40000"/>
              <a:lumOff val="60000"/>
            </a:schemeClr>
          </a:solidFill>
          <a:ln w="57150">
            <a:noFill/>
          </a:ln>
        </p:spPr>
        <p:txBody>
          <a:bodyPr anchor="ctr"/>
          <a:lstStyle>
            <a:lvl1pPr marL="0" indent="0" algn="ctr">
              <a:buFontTx/>
              <a:buNone/>
              <a:defRPr b="0" baseline="0">
                <a:solidFill>
                  <a:schemeClr val="bg1"/>
                </a:solidFill>
                <a:latin typeface="+mn-lt"/>
                <a:cs typeface="Arial" panose="020B0604020202020204" pitchFamily="34" charset="0"/>
              </a:defRPr>
            </a:lvl1pPr>
          </a:lstStyle>
          <a:p>
            <a:r>
              <a:rPr lang="en-US" noProof="0" dirty="0"/>
              <a:t>Drag video to placeholder</a:t>
            </a:r>
          </a:p>
        </p:txBody>
      </p:sp>
    </p:spTree>
    <p:extLst>
      <p:ext uri="{BB962C8B-B14F-4D97-AF65-F5344CB8AC3E}">
        <p14:creationId xmlns:p14="http://schemas.microsoft.com/office/powerpoint/2010/main" val="1881936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Jack_Layout_04">
    <p:bg>
      <p:bgPr>
        <a:solidFill>
          <a:schemeClr val="bg1"/>
        </a:solidFill>
        <a:effectLst/>
      </p:bgPr>
    </p:bg>
    <p:spTree>
      <p:nvGrpSpPr>
        <p:cNvPr id="1" name=""/>
        <p:cNvGrpSpPr/>
        <p:nvPr/>
      </p:nvGrpSpPr>
      <p:grpSpPr>
        <a:xfrm>
          <a:off x="0" y="0"/>
          <a:ext cx="0" cy="0"/>
          <a:chOff x="0" y="0"/>
          <a:chExt cx="0" cy="0"/>
        </a:xfrm>
      </p:grpSpPr>
      <p:sp>
        <p:nvSpPr>
          <p:cNvPr id="18" name="Picture Placeholder 4"/>
          <p:cNvSpPr>
            <a:spLocks noGrp="1"/>
          </p:cNvSpPr>
          <p:nvPr>
            <p:ph type="pic" sz="quarter" idx="12" hasCustomPrompt="1"/>
          </p:nvPr>
        </p:nvSpPr>
        <p:spPr>
          <a:xfrm>
            <a:off x="0" y="1"/>
            <a:ext cx="9144000" cy="5143500"/>
          </a:xfrm>
          <a:solidFill>
            <a:schemeClr val="accent1">
              <a:lumMod val="40000"/>
              <a:lumOff val="60000"/>
            </a:schemeClr>
          </a:solidFill>
          <a:ln w="57150">
            <a:noFill/>
          </a:ln>
        </p:spPr>
        <p:txBody>
          <a:bodyPr anchor="ctr"/>
          <a:lstStyle>
            <a:lvl1pPr marL="0" indent="0" algn="ctr">
              <a:buFontTx/>
              <a:buNone/>
              <a:defRPr b="0" baseline="0">
                <a:solidFill>
                  <a:schemeClr val="bg1"/>
                </a:solidFill>
                <a:latin typeface="+mn-lt"/>
                <a:cs typeface="Arial" panose="020B0604020202020204" pitchFamily="34" charset="0"/>
              </a:defRPr>
            </a:lvl1pPr>
          </a:lstStyle>
          <a:p>
            <a:r>
              <a:rPr lang="en-US" noProof="0" dirty="0"/>
              <a:t>Drag photo to placeholder</a:t>
            </a:r>
          </a:p>
        </p:txBody>
      </p:sp>
    </p:spTree>
    <p:extLst>
      <p:ext uri="{BB962C8B-B14F-4D97-AF65-F5344CB8AC3E}">
        <p14:creationId xmlns:p14="http://schemas.microsoft.com/office/powerpoint/2010/main" val="1564291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ack_Layout 06">
    <p:bg>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84213" y="627063"/>
            <a:ext cx="7753350" cy="649287"/>
          </a:xfrm>
        </p:spPr>
        <p:txBody>
          <a:bodyPr lIns="0" tIns="0" rIns="0" bIns="0" anchor="t">
            <a:noAutofit/>
          </a:bodyPr>
          <a:lstStyle>
            <a:lvl1pPr algn="l">
              <a:defRPr sz="2800" b="1" i="0">
                <a:solidFill>
                  <a:schemeClr val="accent1"/>
                </a:solidFill>
                <a:latin typeface="Gill Sans"/>
                <a:cs typeface="Gill Sans"/>
              </a:defRPr>
            </a:lvl1pPr>
          </a:lstStyle>
          <a:p>
            <a:r>
              <a:rPr lang="en-US" noProof="0" dirty="0"/>
              <a:t>Heading here</a:t>
            </a:r>
          </a:p>
        </p:txBody>
      </p:sp>
      <p:sp>
        <p:nvSpPr>
          <p:cNvPr id="4" name="Text Placeholder 7"/>
          <p:cNvSpPr>
            <a:spLocks noGrp="1"/>
          </p:cNvSpPr>
          <p:nvPr>
            <p:ph type="body" sz="quarter" idx="10"/>
          </p:nvPr>
        </p:nvSpPr>
        <p:spPr>
          <a:xfrm>
            <a:off x="680730" y="1266826"/>
            <a:ext cx="6480115" cy="3249612"/>
          </a:xfrm>
        </p:spPr>
        <p:txBody>
          <a:bodyPr lIns="0" tIns="0" rIns="0" bIns="0">
            <a:noAutofit/>
          </a:bodyPr>
          <a:lstStyle>
            <a:lvl1pPr marL="227013" indent="-227013">
              <a:spcBef>
                <a:spcPts val="0"/>
              </a:spcBef>
              <a:buFont typeface="Wingdings" panose="05000000000000000000" pitchFamily="2" charset="2"/>
              <a:buChar char="§"/>
              <a:defRPr sz="2000" b="0">
                <a:solidFill>
                  <a:schemeClr val="tx2"/>
                </a:solidFill>
                <a:latin typeface="+mn-lt"/>
              </a:defRPr>
            </a:lvl1pPr>
            <a:lvl2pPr marL="457200" indent="0">
              <a:buFontTx/>
              <a:buNone/>
              <a:defRPr sz="4800">
                <a:latin typeface="Futura LT Bold" panose="02000803040000020003" pitchFamily="2" charset="0"/>
              </a:defRPr>
            </a:lvl2pPr>
            <a:lvl3pPr marL="914400" indent="0">
              <a:buFontTx/>
              <a:buNone/>
              <a:defRPr sz="4800">
                <a:latin typeface="Futura LT Bold" panose="02000803040000020003" pitchFamily="2" charset="0"/>
              </a:defRPr>
            </a:lvl3pPr>
            <a:lvl4pPr marL="1371600" indent="0">
              <a:buFontTx/>
              <a:buNone/>
              <a:defRPr sz="4800">
                <a:latin typeface="Futura LT Bold" panose="02000803040000020003" pitchFamily="2" charset="0"/>
              </a:defRPr>
            </a:lvl4pPr>
            <a:lvl5pPr marL="1828800" indent="0">
              <a:buFontTx/>
              <a:buNone/>
              <a:defRPr sz="4800">
                <a:latin typeface="Futura LT Bold" panose="02000803040000020003" pitchFamily="2" charset="0"/>
              </a:defRPr>
            </a:lvl5pPr>
          </a:lstStyle>
          <a:p>
            <a:pPr lvl="0"/>
            <a:r>
              <a:rPr lang="en-US" noProof="0"/>
              <a:t>Edit Master text styles</a:t>
            </a:r>
          </a:p>
        </p:txBody>
      </p:sp>
    </p:spTree>
    <p:extLst>
      <p:ext uri="{BB962C8B-B14F-4D97-AF65-F5344CB8AC3E}">
        <p14:creationId xmlns:p14="http://schemas.microsoft.com/office/powerpoint/2010/main" val="155251796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Jack_Cover_slide">
    <p:bg>
      <p:bgPr>
        <a:solidFill>
          <a:schemeClr val="tx1"/>
        </a:soli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83419" y="650875"/>
            <a:ext cx="7088981" cy="649287"/>
          </a:xfrm>
        </p:spPr>
        <p:txBody>
          <a:bodyPr lIns="0" tIns="0" rIns="0" bIns="0" anchor="t">
            <a:noAutofit/>
          </a:bodyPr>
          <a:lstStyle>
            <a:lvl1pPr algn="l">
              <a:lnSpc>
                <a:spcPct val="90000"/>
              </a:lnSpc>
              <a:defRPr sz="4000" b="1" i="0">
                <a:solidFill>
                  <a:srgbClr val="FF6600"/>
                </a:solidFill>
                <a:latin typeface="Gill Sans"/>
                <a:cs typeface="Gill Sans"/>
              </a:defRPr>
            </a:lvl1pPr>
          </a:lstStyle>
          <a:p>
            <a:r>
              <a:rPr lang="en-US" noProof="0" dirty="0"/>
              <a:t>Heading here</a:t>
            </a:r>
          </a:p>
        </p:txBody>
      </p:sp>
      <p:sp>
        <p:nvSpPr>
          <p:cNvPr id="4" name="Text Placeholder 14"/>
          <p:cNvSpPr>
            <a:spLocks noGrp="1"/>
          </p:cNvSpPr>
          <p:nvPr>
            <p:ph type="body" sz="quarter" idx="11"/>
          </p:nvPr>
        </p:nvSpPr>
        <p:spPr>
          <a:xfrm>
            <a:off x="673498" y="1931669"/>
            <a:ext cx="7098902" cy="1931155"/>
          </a:xfrm>
          <a:noFill/>
          <a:ln>
            <a:noFill/>
          </a:ln>
        </p:spPr>
        <p:txBody>
          <a:bodyPr lIns="0" tIns="0" rIns="0" bIns="0">
            <a:noAutofit/>
          </a:bodyPr>
          <a:lstStyle>
            <a:lvl1pPr marL="0" indent="0">
              <a:lnSpc>
                <a:spcPct val="90000"/>
              </a:lnSpc>
              <a:spcBef>
                <a:spcPts val="300"/>
              </a:spcBef>
              <a:buFont typeface="Wingdings" panose="05000000000000000000" pitchFamily="2" charset="2"/>
              <a:buNone/>
              <a:defRPr sz="2000" b="0">
                <a:solidFill>
                  <a:schemeClr val="bg1"/>
                </a:solidFill>
                <a:latin typeface="+mn-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Edit Master text styles</a:t>
            </a:r>
          </a:p>
        </p:txBody>
      </p:sp>
    </p:spTree>
    <p:extLst>
      <p:ext uri="{BB962C8B-B14F-4D97-AF65-F5344CB8AC3E}">
        <p14:creationId xmlns:p14="http://schemas.microsoft.com/office/powerpoint/2010/main" val="2754954344"/>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Jack_Layout 01">
    <p:bg>
      <p:bgPr>
        <a:solidFill>
          <a:schemeClr val="bg1"/>
        </a:solidFill>
        <a:effectLst/>
      </p:bgPr>
    </p:bg>
    <p:spTree>
      <p:nvGrpSpPr>
        <p:cNvPr id="1" name=""/>
        <p:cNvGrpSpPr/>
        <p:nvPr/>
      </p:nvGrpSpPr>
      <p:grpSpPr>
        <a:xfrm>
          <a:off x="0" y="0"/>
          <a:ext cx="0" cy="0"/>
          <a:chOff x="0" y="0"/>
          <a:chExt cx="0" cy="0"/>
        </a:xfrm>
      </p:grpSpPr>
      <p:sp>
        <p:nvSpPr>
          <p:cNvPr id="16" name="Text Placeholder 14"/>
          <p:cNvSpPr>
            <a:spLocks noGrp="1"/>
          </p:cNvSpPr>
          <p:nvPr>
            <p:ph type="body" sz="quarter" idx="11"/>
          </p:nvPr>
        </p:nvSpPr>
        <p:spPr>
          <a:xfrm>
            <a:off x="673498" y="1593030"/>
            <a:ext cx="3898502" cy="2582150"/>
          </a:xfrm>
          <a:noFill/>
          <a:ln>
            <a:noFill/>
          </a:ln>
        </p:spPr>
        <p:txBody>
          <a:bodyPr lIns="0" tIns="0" rIns="0" bIns="0">
            <a:noAutofit/>
          </a:bodyPr>
          <a:lstStyle>
            <a:lvl1pPr marL="0" indent="0">
              <a:lnSpc>
                <a:spcPct val="90000"/>
              </a:lnSpc>
              <a:spcBef>
                <a:spcPts val="300"/>
              </a:spcBef>
              <a:buFontTx/>
              <a:buNone/>
              <a:defRPr sz="2000" b="0">
                <a:solidFill>
                  <a:schemeClr val="tx2"/>
                </a:solidFill>
                <a:latin typeface="+mj-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Edit Master text styles</a:t>
            </a:r>
          </a:p>
        </p:txBody>
      </p:sp>
      <p:sp>
        <p:nvSpPr>
          <p:cNvPr id="18" name="Picture Placeholder 4"/>
          <p:cNvSpPr>
            <a:spLocks noGrp="1"/>
          </p:cNvSpPr>
          <p:nvPr>
            <p:ph type="pic" sz="quarter" idx="12"/>
          </p:nvPr>
        </p:nvSpPr>
        <p:spPr>
          <a:xfrm>
            <a:off x="5219699" y="1030"/>
            <a:ext cx="3924301" cy="5142470"/>
          </a:xfrm>
          <a:solidFill>
            <a:schemeClr val="accent1">
              <a:lumMod val="40000"/>
              <a:lumOff val="60000"/>
            </a:schemeClr>
          </a:solidFill>
        </p:spPr>
        <p:txBody>
          <a:bodyPr anchor="ctr"/>
          <a:lstStyle>
            <a:lvl1pPr marL="0" indent="0" algn="ctr">
              <a:buFontTx/>
              <a:buNone/>
              <a:defRPr b="0">
                <a:solidFill>
                  <a:schemeClr val="bg1"/>
                </a:solidFill>
                <a:latin typeface="+mn-lt"/>
                <a:cs typeface="Arial" panose="020B0604020202020204" pitchFamily="34" charset="0"/>
              </a:defRPr>
            </a:lvl1pPr>
          </a:lstStyle>
          <a:p>
            <a:r>
              <a:rPr lang="en-US" noProof="0"/>
              <a:t>Click icon to add picture</a:t>
            </a:r>
            <a:endParaRPr lang="en-US" noProof="0" dirty="0"/>
          </a:p>
        </p:txBody>
      </p:sp>
    </p:spTree>
    <p:extLst>
      <p:ext uri="{BB962C8B-B14F-4D97-AF65-F5344CB8AC3E}">
        <p14:creationId xmlns:p14="http://schemas.microsoft.com/office/powerpoint/2010/main" val="3219792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Jack_Layout_04">
    <p:bg>
      <p:bgPr>
        <a:solidFill>
          <a:schemeClr val="bg1"/>
        </a:solidFill>
        <a:effectLst/>
      </p:bgPr>
    </p:bg>
    <p:spTree>
      <p:nvGrpSpPr>
        <p:cNvPr id="1" name=""/>
        <p:cNvGrpSpPr/>
        <p:nvPr/>
      </p:nvGrpSpPr>
      <p:grpSpPr>
        <a:xfrm>
          <a:off x="0" y="0"/>
          <a:ext cx="0" cy="0"/>
          <a:chOff x="0" y="0"/>
          <a:chExt cx="0" cy="0"/>
        </a:xfrm>
      </p:grpSpPr>
      <p:sp>
        <p:nvSpPr>
          <p:cNvPr id="16" name="Text Placeholder 14"/>
          <p:cNvSpPr>
            <a:spLocks noGrp="1"/>
          </p:cNvSpPr>
          <p:nvPr>
            <p:ph type="body" sz="quarter" idx="11"/>
          </p:nvPr>
        </p:nvSpPr>
        <p:spPr>
          <a:xfrm>
            <a:off x="6492239" y="1931670"/>
            <a:ext cx="1945323" cy="2582150"/>
          </a:xfrm>
          <a:noFill/>
          <a:ln>
            <a:noFill/>
          </a:ln>
        </p:spPr>
        <p:txBody>
          <a:bodyPr lIns="0" tIns="0" rIns="0" bIns="0">
            <a:noAutofit/>
          </a:bodyPr>
          <a:lstStyle>
            <a:lvl1pPr marL="0" indent="0">
              <a:lnSpc>
                <a:spcPct val="90000"/>
              </a:lnSpc>
              <a:spcBef>
                <a:spcPts val="300"/>
              </a:spcBef>
              <a:buFontTx/>
              <a:buNone/>
              <a:defRPr sz="1400" b="0">
                <a:solidFill>
                  <a:srgbClr val="666666"/>
                </a:solidFill>
                <a:latin typeface="+mj-lt"/>
                <a:cs typeface="Arial" panose="020B0604020202020204" pitchFamily="34" charset="0"/>
              </a:defRPr>
            </a:lvl1pPr>
            <a:lvl2pPr marL="457200" indent="0">
              <a:buFontTx/>
              <a:buNone/>
              <a:defRPr sz="2000">
                <a:solidFill>
                  <a:schemeClr val="bg1"/>
                </a:solidFill>
                <a:latin typeface="Franklin Gothic Book" panose="020B0503020102020204" pitchFamily="34" charset="0"/>
              </a:defRPr>
            </a:lvl2pPr>
            <a:lvl3pPr marL="914400" indent="0">
              <a:buFontTx/>
              <a:buNone/>
              <a:defRPr sz="1800">
                <a:solidFill>
                  <a:schemeClr val="bg1"/>
                </a:solidFill>
                <a:latin typeface="Franklin Gothic Book" panose="020B0503020102020204" pitchFamily="34" charset="0"/>
              </a:defRPr>
            </a:lvl3pPr>
            <a:lvl4pPr marL="1371600" indent="0">
              <a:buFontTx/>
              <a:buNone/>
              <a:defRPr sz="1600">
                <a:solidFill>
                  <a:schemeClr val="bg1"/>
                </a:solidFill>
                <a:latin typeface="Franklin Gothic Book" panose="020B0503020102020204" pitchFamily="34" charset="0"/>
              </a:defRPr>
            </a:lvl4pPr>
            <a:lvl5pPr marL="1828800" indent="0">
              <a:buFontTx/>
              <a:buNone/>
              <a:defRPr sz="1600">
                <a:solidFill>
                  <a:schemeClr val="bg1"/>
                </a:solidFill>
                <a:latin typeface="Franklin Gothic Book" panose="020B0503020102020204" pitchFamily="34" charset="0"/>
              </a:defRPr>
            </a:lvl5pPr>
          </a:lstStyle>
          <a:p>
            <a:pPr lvl="0"/>
            <a:r>
              <a:rPr lang="en-US" noProof="0"/>
              <a:t>Edit Master text styles</a:t>
            </a:r>
          </a:p>
        </p:txBody>
      </p:sp>
      <p:sp>
        <p:nvSpPr>
          <p:cNvPr id="18" name="Picture Placeholder 4"/>
          <p:cNvSpPr>
            <a:spLocks noGrp="1"/>
          </p:cNvSpPr>
          <p:nvPr>
            <p:ph type="pic" sz="quarter" idx="12"/>
          </p:nvPr>
        </p:nvSpPr>
        <p:spPr>
          <a:xfrm>
            <a:off x="0" y="1"/>
            <a:ext cx="5852160" cy="5143500"/>
          </a:xfrm>
          <a:solidFill>
            <a:schemeClr val="accent1">
              <a:lumMod val="40000"/>
              <a:lumOff val="60000"/>
            </a:schemeClr>
          </a:solidFill>
          <a:ln w="57150">
            <a:noFill/>
          </a:ln>
        </p:spPr>
        <p:txBody>
          <a:bodyPr anchor="ctr"/>
          <a:lstStyle>
            <a:lvl1pPr marL="0" indent="0" algn="ctr">
              <a:buFontTx/>
              <a:buNone/>
              <a:defRPr b="0">
                <a:solidFill>
                  <a:schemeClr val="bg1"/>
                </a:solidFill>
                <a:latin typeface="+mn-lt"/>
                <a:cs typeface="Arial" panose="020B0604020202020204" pitchFamily="34" charset="0"/>
              </a:defRPr>
            </a:lvl1pPr>
          </a:lstStyle>
          <a:p>
            <a:r>
              <a:rPr lang="en-US" noProof="0"/>
              <a:t>Click icon to add picture</a:t>
            </a:r>
            <a:endParaRPr lang="en-US" noProof="0" dirty="0"/>
          </a:p>
        </p:txBody>
      </p:sp>
    </p:spTree>
    <p:extLst>
      <p:ext uri="{BB962C8B-B14F-4D97-AF65-F5344CB8AC3E}">
        <p14:creationId xmlns:p14="http://schemas.microsoft.com/office/powerpoint/2010/main" val="1947370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8338" y="357510"/>
            <a:ext cx="7781926" cy="857250"/>
          </a:xfrm>
          <a:prstGeom prst="rect">
            <a:avLst/>
          </a:prstGeom>
        </p:spPr>
        <p:txBody>
          <a:bodyPr vert="horz" lIns="91440" tIns="45720" rIns="91440" bIns="45720" rtlCol="0" anchor="ctr">
            <a:normAutofit/>
          </a:bodyPr>
          <a:lstStyle/>
          <a:p>
            <a:r>
              <a:rPr lang="en-US" noProof="0" dirty="0"/>
              <a:t>Click to edit Master title</a:t>
            </a:r>
          </a:p>
        </p:txBody>
      </p:sp>
      <p:sp>
        <p:nvSpPr>
          <p:cNvPr id="3" name="Text Placeholder 2"/>
          <p:cNvSpPr>
            <a:spLocks noGrp="1"/>
          </p:cNvSpPr>
          <p:nvPr>
            <p:ph type="body" idx="1"/>
          </p:nvPr>
        </p:nvSpPr>
        <p:spPr>
          <a:xfrm>
            <a:off x="668338" y="1200151"/>
            <a:ext cx="7781926" cy="3394472"/>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6662621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12" r:id="rId7"/>
    <p:sldLayoutId id="2147483711" r:id="rId8"/>
    <p:sldLayoutId id="2147483759" r:id="rId9"/>
    <p:sldLayoutId id="2147483764" r:id="rId10"/>
    <p:sldLayoutId id="2147483765" r:id="rId11"/>
    <p:sldLayoutId id="2147483674" r:id="rId12"/>
    <p:sldLayoutId id="2147483802" r:id="rId13"/>
  </p:sldLayoutIdLst>
  <p:hf hdr="0" ftr="0" dt="0"/>
  <p:txStyles>
    <p:titleStyle>
      <a:lvl1pPr algn="l" defTabSz="914400" rtl="0" eaLnBrk="1" latinLnBrk="0" hangingPunct="1">
        <a:spcBef>
          <a:spcPct val="0"/>
        </a:spcBef>
        <a:buNone/>
        <a:defRPr sz="4400" b="1" i="0" kern="1200">
          <a:solidFill>
            <a:schemeClr val="accent1"/>
          </a:solidFill>
          <a:latin typeface="Gill Sans"/>
          <a:ea typeface="+mj-ea"/>
          <a:cs typeface="Gill Sans"/>
        </a:defRPr>
      </a:lvl1pPr>
    </p:titleStyle>
    <p:bodyStyle>
      <a:lvl1pPr marL="0" indent="0" algn="l" defTabSz="914400" rtl="0" eaLnBrk="1" latinLnBrk="0" hangingPunct="1">
        <a:spcBef>
          <a:spcPct val="20000"/>
        </a:spcBef>
        <a:buFontTx/>
        <a:buNone/>
        <a:defRPr sz="3200" b="0" kern="1200">
          <a:solidFill>
            <a:schemeClr val="tx2"/>
          </a:solidFill>
          <a:latin typeface="+mn-lt"/>
          <a:ea typeface="+mn-ea"/>
          <a:cs typeface="+mn-cs"/>
        </a:defRPr>
      </a:lvl1pPr>
      <a:lvl2pPr marL="285750" indent="-285750" algn="l" defTabSz="914400" rtl="0" eaLnBrk="1" latinLnBrk="0" hangingPunct="1">
        <a:spcBef>
          <a:spcPct val="20000"/>
        </a:spcBef>
        <a:buFont typeface="Wingdings" panose="05000000000000000000" pitchFamily="2" charset="2"/>
        <a:buChar char="§"/>
        <a:defRPr sz="2800" b="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EB8C80A-7D56-F645-B867-3AEA749E009F}" type="datetimeFigureOut">
              <a:rPr lang="en-US" smtClean="0"/>
              <a:t>12/21/2021</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99A5396-0557-3948-957C-86F43747B620}" type="slidenum">
              <a:rPr lang="en-US" smtClean="0"/>
              <a:t>‹#›</a:t>
            </a:fld>
            <a:endParaRPr lang="en-US"/>
          </a:p>
        </p:txBody>
      </p:sp>
    </p:spTree>
    <p:extLst>
      <p:ext uri="{BB962C8B-B14F-4D97-AF65-F5344CB8AC3E}">
        <p14:creationId xmlns:p14="http://schemas.microsoft.com/office/powerpoint/2010/main" val="857014314"/>
      </p:ext>
    </p:extLst>
  </p:cSld>
  <p:clrMap bg1="lt1" tx1="dk1" bg2="lt2" tx2="dk2" accent1="accent1" accent2="accent2" accent3="accent3" accent4="accent4" accent5="accent5" accent6="accent6" hlink="hlink" folHlink="folHlink"/>
  <p:sldLayoutIdLst>
    <p:sldLayoutId id="2147483801"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98" r:id="rId13"/>
  </p:sldLayoutIdLst>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1" indent="-285743"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2"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8"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8338" y="357510"/>
            <a:ext cx="7781926" cy="857250"/>
          </a:xfrm>
          <a:prstGeom prst="rect">
            <a:avLst/>
          </a:prstGeom>
        </p:spPr>
        <p:txBody>
          <a:bodyPr vert="horz" lIns="91440" tIns="45720" rIns="91440" bIns="45720" rtlCol="0" anchor="ctr">
            <a:normAutofit/>
          </a:bodyPr>
          <a:lstStyle/>
          <a:p>
            <a:r>
              <a:rPr lang="en-US" noProof="0" dirty="0"/>
              <a:t>Click to edit Master title</a:t>
            </a:r>
          </a:p>
        </p:txBody>
      </p:sp>
      <p:sp>
        <p:nvSpPr>
          <p:cNvPr id="3" name="Text Placeholder 2"/>
          <p:cNvSpPr>
            <a:spLocks noGrp="1"/>
          </p:cNvSpPr>
          <p:nvPr>
            <p:ph type="body" idx="1"/>
          </p:nvPr>
        </p:nvSpPr>
        <p:spPr>
          <a:xfrm>
            <a:off x="668338" y="1200151"/>
            <a:ext cx="7781926" cy="3394472"/>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grpSp>
        <p:nvGrpSpPr>
          <p:cNvPr id="51" name="Group 50"/>
          <p:cNvGrpSpPr/>
          <p:nvPr/>
        </p:nvGrpSpPr>
        <p:grpSpPr>
          <a:xfrm>
            <a:off x="-381006" y="-377444"/>
            <a:ext cx="9896485" cy="5894394"/>
            <a:chOff x="-381006" y="-377444"/>
            <a:chExt cx="9896485" cy="5894394"/>
          </a:xfrm>
        </p:grpSpPr>
        <p:grpSp>
          <p:nvGrpSpPr>
            <p:cNvPr id="7" name="Group 6"/>
            <p:cNvGrpSpPr/>
            <p:nvPr/>
          </p:nvGrpSpPr>
          <p:grpSpPr>
            <a:xfrm>
              <a:off x="674688" y="-377444"/>
              <a:ext cx="7775576" cy="371479"/>
              <a:chOff x="674688" y="-371477"/>
              <a:chExt cx="7775576" cy="371479"/>
            </a:xfrm>
          </p:grpSpPr>
          <p:cxnSp>
            <p:nvCxnSpPr>
              <p:cNvPr id="8" name="Straight Connector 7"/>
              <p:cNvCxnSpPr/>
              <p:nvPr/>
            </p:nvCxnSpPr>
            <p:spPr>
              <a:xfrm flipV="1">
                <a:off x="674688" y="-371475"/>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322653" y="-371475"/>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970618" y="-371476"/>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618583" y="-371476"/>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266548" y="-371477"/>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3914513" y="-371477"/>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562478" y="-371473"/>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210443" y="-371473"/>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858408" y="-371474"/>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506373" y="-371474"/>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154338" y="-371475"/>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802303" y="-371475"/>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450264" y="-371475"/>
                <a:ext cx="0" cy="37147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674688" y="5145471"/>
              <a:ext cx="7775576" cy="371479"/>
              <a:chOff x="668909" y="5062538"/>
              <a:chExt cx="7775576" cy="371479"/>
            </a:xfrm>
          </p:grpSpPr>
          <p:cxnSp>
            <p:nvCxnSpPr>
              <p:cNvPr id="22" name="Straight Connector 21"/>
              <p:cNvCxnSpPr/>
              <p:nvPr/>
            </p:nvCxnSpPr>
            <p:spPr>
              <a:xfrm flipV="1">
                <a:off x="668909"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316874"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1964839"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612804"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3260769"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3908734"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4556699" y="5062542"/>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204664" y="5062542"/>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5852629" y="5062541"/>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6500594" y="5062541"/>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7148559"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7796524"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8444485" y="5062540"/>
                <a:ext cx="0" cy="37147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rot="5400000">
              <a:off x="-2139161" y="2382165"/>
              <a:ext cx="3887790" cy="371479"/>
              <a:chOff x="668909" y="5062538"/>
              <a:chExt cx="3887790" cy="371479"/>
            </a:xfrm>
          </p:grpSpPr>
          <p:cxnSp>
            <p:nvCxnSpPr>
              <p:cNvPr id="36" name="Straight Connector 35"/>
              <p:cNvCxnSpPr/>
              <p:nvPr/>
            </p:nvCxnSpPr>
            <p:spPr>
              <a:xfrm flipV="1">
                <a:off x="668909"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1316874"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1964839"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2612804"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260769"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3908734"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4556699" y="5062542"/>
                <a:ext cx="0" cy="37147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5400000">
              <a:off x="7385845" y="2382165"/>
              <a:ext cx="3887790" cy="371479"/>
              <a:chOff x="668909" y="5062538"/>
              <a:chExt cx="3887790" cy="371479"/>
            </a:xfrm>
          </p:grpSpPr>
          <p:cxnSp>
            <p:nvCxnSpPr>
              <p:cNvPr id="44" name="Straight Connector 43"/>
              <p:cNvCxnSpPr/>
              <p:nvPr/>
            </p:nvCxnSpPr>
            <p:spPr>
              <a:xfrm flipV="1">
                <a:off x="668909"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1316874"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1964839"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2612804"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3260769"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3908734"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556699" y="5062542"/>
                <a:ext cx="0" cy="371475"/>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166680657"/>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hf hdr="0" ftr="0" dt="0"/>
  <p:txStyles>
    <p:titleStyle>
      <a:lvl1pPr algn="l" defTabSz="914400" rtl="0" eaLnBrk="1" latinLnBrk="0" hangingPunct="1">
        <a:spcBef>
          <a:spcPct val="0"/>
        </a:spcBef>
        <a:buNone/>
        <a:defRPr sz="4400" b="1" i="0" kern="1200">
          <a:solidFill>
            <a:schemeClr val="accent1"/>
          </a:solidFill>
          <a:latin typeface="Gill Sans"/>
          <a:ea typeface="+mj-ea"/>
          <a:cs typeface="Gill Sans"/>
        </a:defRPr>
      </a:lvl1pPr>
    </p:titleStyle>
    <p:bodyStyle>
      <a:lvl1pPr marL="0" indent="0" algn="l" defTabSz="914400" rtl="0" eaLnBrk="1" latinLnBrk="0" hangingPunct="1">
        <a:spcBef>
          <a:spcPct val="20000"/>
        </a:spcBef>
        <a:buFontTx/>
        <a:buNone/>
        <a:defRPr sz="3200" b="0" kern="1200">
          <a:solidFill>
            <a:schemeClr val="tx2"/>
          </a:solidFill>
          <a:latin typeface="+mn-lt"/>
          <a:ea typeface="+mn-ea"/>
          <a:cs typeface="+mn-cs"/>
        </a:defRPr>
      </a:lvl1pPr>
      <a:lvl2pPr marL="285750" indent="-285750" algn="l" defTabSz="914400" rtl="0" eaLnBrk="1" latinLnBrk="0" hangingPunct="1">
        <a:spcBef>
          <a:spcPct val="20000"/>
        </a:spcBef>
        <a:buFont typeface="Wingdings" panose="05000000000000000000" pitchFamily="2" charset="2"/>
        <a:buChar char="§"/>
        <a:defRPr sz="2800" b="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8338" y="357510"/>
            <a:ext cx="7781926" cy="857250"/>
          </a:xfrm>
          <a:prstGeom prst="rect">
            <a:avLst/>
          </a:prstGeom>
        </p:spPr>
        <p:txBody>
          <a:bodyPr vert="horz" lIns="91440" tIns="45720" rIns="91440" bIns="45720" rtlCol="0" anchor="ctr">
            <a:normAutofit/>
          </a:bodyPr>
          <a:lstStyle/>
          <a:p>
            <a:r>
              <a:rPr lang="en-US" noProof="0" dirty="0"/>
              <a:t>Click to edit Master title</a:t>
            </a:r>
          </a:p>
        </p:txBody>
      </p:sp>
      <p:sp>
        <p:nvSpPr>
          <p:cNvPr id="3" name="Text Placeholder 2"/>
          <p:cNvSpPr>
            <a:spLocks noGrp="1"/>
          </p:cNvSpPr>
          <p:nvPr>
            <p:ph type="body" idx="1"/>
          </p:nvPr>
        </p:nvSpPr>
        <p:spPr>
          <a:xfrm>
            <a:off x="668338" y="1200151"/>
            <a:ext cx="7781926" cy="3394472"/>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grpSp>
        <p:nvGrpSpPr>
          <p:cNvPr id="51" name="Group 50"/>
          <p:cNvGrpSpPr/>
          <p:nvPr/>
        </p:nvGrpSpPr>
        <p:grpSpPr>
          <a:xfrm>
            <a:off x="-381006" y="-377444"/>
            <a:ext cx="9896485" cy="5894394"/>
            <a:chOff x="-381006" y="-377444"/>
            <a:chExt cx="9896485" cy="5894394"/>
          </a:xfrm>
        </p:grpSpPr>
        <p:grpSp>
          <p:nvGrpSpPr>
            <p:cNvPr id="7" name="Group 6"/>
            <p:cNvGrpSpPr/>
            <p:nvPr/>
          </p:nvGrpSpPr>
          <p:grpSpPr>
            <a:xfrm>
              <a:off x="674688" y="-377444"/>
              <a:ext cx="7775576" cy="371479"/>
              <a:chOff x="674688" y="-371477"/>
              <a:chExt cx="7775576" cy="371479"/>
            </a:xfrm>
          </p:grpSpPr>
          <p:cxnSp>
            <p:nvCxnSpPr>
              <p:cNvPr id="8" name="Straight Connector 7"/>
              <p:cNvCxnSpPr/>
              <p:nvPr/>
            </p:nvCxnSpPr>
            <p:spPr>
              <a:xfrm flipV="1">
                <a:off x="674688" y="-371475"/>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322653" y="-371475"/>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970618" y="-371476"/>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618583" y="-371476"/>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266548" y="-371477"/>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3914513" y="-371477"/>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562478" y="-371473"/>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210443" y="-371473"/>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858408" y="-371474"/>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506373" y="-371474"/>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154338" y="-371475"/>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802303" y="-371475"/>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450264" y="-371475"/>
                <a:ext cx="0" cy="37147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674688" y="5145471"/>
              <a:ext cx="7775576" cy="371479"/>
              <a:chOff x="668909" y="5062538"/>
              <a:chExt cx="7775576" cy="371479"/>
            </a:xfrm>
          </p:grpSpPr>
          <p:cxnSp>
            <p:nvCxnSpPr>
              <p:cNvPr id="22" name="Straight Connector 21"/>
              <p:cNvCxnSpPr/>
              <p:nvPr/>
            </p:nvCxnSpPr>
            <p:spPr>
              <a:xfrm flipV="1">
                <a:off x="668909"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316874"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1964839"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612804"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3260769"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3908734"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4556699" y="5062542"/>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204664" y="5062542"/>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5852629" y="5062541"/>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6500594" y="5062541"/>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7148559"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7796524"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8444485" y="5062540"/>
                <a:ext cx="0" cy="37147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rot="5400000">
              <a:off x="-2139161" y="2382165"/>
              <a:ext cx="3887790" cy="371479"/>
              <a:chOff x="668909" y="5062538"/>
              <a:chExt cx="3887790" cy="371479"/>
            </a:xfrm>
          </p:grpSpPr>
          <p:cxnSp>
            <p:nvCxnSpPr>
              <p:cNvPr id="36" name="Straight Connector 35"/>
              <p:cNvCxnSpPr/>
              <p:nvPr/>
            </p:nvCxnSpPr>
            <p:spPr>
              <a:xfrm flipV="1">
                <a:off x="668909"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1316874"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1964839"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2612804"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260769"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3908734"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4556699" y="5062542"/>
                <a:ext cx="0" cy="37147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5400000">
              <a:off x="7385845" y="2382165"/>
              <a:ext cx="3887790" cy="371479"/>
              <a:chOff x="668909" y="5062538"/>
              <a:chExt cx="3887790" cy="371479"/>
            </a:xfrm>
          </p:grpSpPr>
          <p:cxnSp>
            <p:nvCxnSpPr>
              <p:cNvPr id="44" name="Straight Connector 43"/>
              <p:cNvCxnSpPr/>
              <p:nvPr/>
            </p:nvCxnSpPr>
            <p:spPr>
              <a:xfrm flipV="1">
                <a:off x="668909"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1316874" y="5062540"/>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1964839"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2612804" y="5062539"/>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3260769"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3908734" y="5062538"/>
                <a:ext cx="0" cy="371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556699" y="5062542"/>
                <a:ext cx="0" cy="371475"/>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749635417"/>
      </p:ext>
    </p:extLst>
  </p:cSld>
  <p:clrMap bg1="lt1" tx1="dk1" bg2="lt2" tx2="dk2" accent1="accent1" accent2="accent2" accent3="accent3" accent4="accent4" accent5="accent5" accent6="accent6" hlink="hlink" folHlink="folHlink"/>
  <p:sldLayoutIdLst>
    <p:sldLayoutId id="2147483800" r:id="rId1"/>
  </p:sldLayoutIdLst>
  <p:hf hdr="0" ftr="0" dt="0"/>
  <p:txStyles>
    <p:titleStyle>
      <a:lvl1pPr algn="l" defTabSz="914400" rtl="0" eaLnBrk="1" latinLnBrk="0" hangingPunct="1">
        <a:spcBef>
          <a:spcPct val="0"/>
        </a:spcBef>
        <a:buNone/>
        <a:defRPr sz="4400" b="1" i="0" kern="1200">
          <a:solidFill>
            <a:schemeClr val="accent1"/>
          </a:solidFill>
          <a:latin typeface="Gill Sans"/>
          <a:ea typeface="+mj-ea"/>
          <a:cs typeface="Gill Sans"/>
        </a:defRPr>
      </a:lvl1pPr>
    </p:titleStyle>
    <p:bodyStyle>
      <a:lvl1pPr marL="0" indent="0" algn="l" defTabSz="914400" rtl="0" eaLnBrk="1" latinLnBrk="0" hangingPunct="1">
        <a:spcBef>
          <a:spcPct val="20000"/>
        </a:spcBef>
        <a:buFontTx/>
        <a:buNone/>
        <a:defRPr sz="3200" b="0" kern="1200">
          <a:solidFill>
            <a:schemeClr val="tx2"/>
          </a:solidFill>
          <a:latin typeface="+mn-lt"/>
          <a:ea typeface="+mn-ea"/>
          <a:cs typeface="+mn-cs"/>
        </a:defRPr>
      </a:lvl1pPr>
      <a:lvl2pPr marL="285750" indent="-285750" algn="l" defTabSz="914400" rtl="0" eaLnBrk="1" latinLnBrk="0" hangingPunct="1">
        <a:spcBef>
          <a:spcPct val="20000"/>
        </a:spcBef>
        <a:buFont typeface="Wingdings" panose="05000000000000000000" pitchFamily="2" charset="2"/>
        <a:buChar char="§"/>
        <a:defRPr sz="2800" b="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1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1.emf"/><Relationship Id="rId7" Type="http://schemas.openxmlformats.org/officeDocument/2006/relationships/image" Target="../media/image6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jpeg"/></Relationships>
</file>

<file path=ppt/slides/_rels/slide1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31.emf"/><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62.png"/></Relationships>
</file>

<file path=ppt/slides/_rels/slide1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1.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4.png"/></Relationships>
</file>

<file path=ppt/slides/_rels/slide22.xml.rels><?xml version="1.0" encoding="UTF-8" standalone="yes"?>
<Relationships xmlns="http://schemas.openxmlformats.org/package/2006/relationships"><Relationship Id="rId3" Type="http://schemas.openxmlformats.org/officeDocument/2006/relationships/image" Target="../media/image70.jpeg"/><Relationship Id="rId7" Type="http://schemas.openxmlformats.org/officeDocument/2006/relationships/image" Target="../media/image5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3.pn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jpe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77.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77.png"/><Relationship Id="rId2" Type="http://schemas.openxmlformats.org/officeDocument/2006/relationships/diagramData" Target="../diagrams/data3.xml"/><Relationship Id="rId1" Type="http://schemas.openxmlformats.org/officeDocument/2006/relationships/slideLayout" Target="../slideLayouts/slideLayout1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hyperlink" Target="mailto:jogega@worldvision.org" TargetMode="External"/><Relationship Id="rId3" Type="http://schemas.openxmlformats.org/officeDocument/2006/relationships/hyperlink" Target="https://wvusstatic.com/2021/landing-pages/gender-equality/Gender_Equality_and_Social_Inclusion_Approach_2021.pdf" TargetMode="External"/><Relationship Id="rId7" Type="http://schemas.openxmlformats.org/officeDocument/2006/relationships/hyperlink" Target="mailto:GESIteam@worldvision.org"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s://www.worldvisionadvocacy.org/bangladesh-stories/" TargetMode="External"/><Relationship Id="rId5" Type="http://schemas.openxmlformats.org/officeDocument/2006/relationships/hyperlink" Target="https://www.wvb-nobojatra.org/" TargetMode="External"/><Relationship Id="rId10" Type="http://schemas.openxmlformats.org/officeDocument/2006/relationships/image" Target="../media/image81.png"/><Relationship Id="rId4" Type="http://schemas.openxmlformats.org/officeDocument/2006/relationships/hyperlink" Target="https://wvusstatic.com/2020/landing-pages/gender-equality/Gender_Equality_and_Social_Inclusion_DME_Toolkit_2021.pdf" TargetMode="External"/><Relationship Id="rId9" Type="http://schemas.openxmlformats.org/officeDocument/2006/relationships/hyperlink" Target="mailto:sstepanovich@worldvision.org"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26" Type="http://schemas.openxmlformats.org/officeDocument/2006/relationships/image" Target="../media/image29.png"/><Relationship Id="rId3" Type="http://schemas.openxmlformats.org/officeDocument/2006/relationships/image" Target="../media/image5.jpe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2" Type="http://schemas.openxmlformats.org/officeDocument/2006/relationships/notesSlide" Target="../notesSlides/notesSlide2.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png"/><Relationship Id="rId24" Type="http://schemas.openxmlformats.org/officeDocument/2006/relationships/image" Target="../media/image2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 Id="rId27" Type="http://schemas.openxmlformats.org/officeDocument/2006/relationships/image" Target="../media/image30.png"/></Relationships>
</file>

<file path=ppt/slides/_rels/slide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emf"/><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xml"/><Relationship Id="rId1" Type="http://schemas.openxmlformats.org/officeDocument/2006/relationships/slideLayout" Target="../slideLayouts/slideLayout39.xml"/><Relationship Id="rId4" Type="http://schemas.openxmlformats.org/officeDocument/2006/relationships/image" Target="../media/image33.jpe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26.xml"/><Relationship Id="rId4" Type="http://schemas.openxmlformats.org/officeDocument/2006/relationships/image" Target="../media/image35.png"/></Relationships>
</file>

<file path=ppt/slides/_rels/slide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a:xfrm>
            <a:off x="0" y="2583864"/>
            <a:ext cx="9144000" cy="1422448"/>
          </a:xfrm>
          <a:prstGeom prst="rect">
            <a:avLst/>
          </a:prstGeom>
          <a:solidFill>
            <a:schemeClr val="accent6">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a:ea typeface="+mn-ea"/>
              <a:cs typeface="+mn-cs"/>
              <a:sym typeface="Arial"/>
            </a:endParaRPr>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82325" y="154014"/>
            <a:ext cx="1366649" cy="282947"/>
          </a:xfrm>
          <a:prstGeom prst="rect">
            <a:avLst/>
          </a:prstGeom>
          <a:ln w="0" cap="flat" cmpd="sng" algn="ctr">
            <a:noFill/>
            <a:prstDash val="solid"/>
            <a:round/>
            <a:headEnd type="none" w="med" len="med"/>
            <a:tailEnd type="none" w="med" len="med"/>
          </a:ln>
        </p:spPr>
      </p:pic>
      <p:sp>
        <p:nvSpPr>
          <p:cNvPr id="6" name="Rectangle 5"/>
          <p:cNvSpPr/>
          <p:nvPr/>
        </p:nvSpPr>
        <p:spPr>
          <a:xfrm>
            <a:off x="0" y="2583864"/>
            <a:ext cx="9144000" cy="1422448"/>
          </a:xfrm>
          <a:prstGeom prst="rect">
            <a:avLst/>
          </a:prstGeom>
          <a:solidFill>
            <a:schemeClr val="accent6">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a:ea typeface="+mn-ea"/>
              <a:cs typeface="+mn-cs"/>
              <a:sym typeface="Arial"/>
            </a:endParaRPr>
          </a:p>
        </p:txBody>
      </p:sp>
      <p:sp>
        <p:nvSpPr>
          <p:cNvPr id="7" name="Text Placeholder 2"/>
          <p:cNvSpPr>
            <a:spLocks noGrp="1"/>
          </p:cNvSpPr>
          <p:nvPr>
            <p:ph type="body" sz="quarter" idx="11"/>
          </p:nvPr>
        </p:nvSpPr>
        <p:spPr>
          <a:xfrm>
            <a:off x="0" y="3003675"/>
            <a:ext cx="9144000" cy="680645"/>
          </a:xfrm>
        </p:spPr>
        <p:txBody>
          <a:bodyPr anchor="t"/>
          <a:lstStyle/>
          <a:p>
            <a:pPr algn="ctr"/>
            <a:r>
              <a:rPr lang="en-US" sz="4400" spc="300" dirty="0">
                <a:solidFill>
                  <a:schemeClr val="tx1"/>
                </a:solidFill>
                <a:latin typeface="Gill Sans Nova Light" panose="020B0302020104020203" pitchFamily="34" charset="0"/>
                <a:cs typeface="Gill Sans MT Pro Light"/>
              </a:rPr>
              <a:t>TU4.2: Gender Equality &amp; Social Inclusion</a:t>
            </a:r>
          </a:p>
        </p:txBody>
      </p:sp>
      <p:sp>
        <p:nvSpPr>
          <p:cNvPr id="10" name="TextBox 9">
            <a:extLst>
              <a:ext uri="{FF2B5EF4-FFF2-40B4-BE49-F238E27FC236}">
                <a16:creationId xmlns:a16="http://schemas.microsoft.com/office/drawing/2014/main" id="{8BF588FD-A9FD-4796-9F8F-8D2A41FA3C33}"/>
              </a:ext>
            </a:extLst>
          </p:cNvPr>
          <p:cNvSpPr txBox="1"/>
          <p:nvPr/>
        </p:nvSpPr>
        <p:spPr>
          <a:xfrm>
            <a:off x="644236" y="4205817"/>
            <a:ext cx="7855527" cy="923330"/>
          </a:xfrm>
          <a:prstGeom prst="rect">
            <a:avLst/>
          </a:prstGeom>
          <a:noFill/>
        </p:spPr>
        <p:txBody>
          <a:bodyPr wrap="square">
            <a:spAutoFit/>
          </a:bodyPr>
          <a:lstStyle/>
          <a:p>
            <a:pPr algn="ctr"/>
            <a:r>
              <a:rPr lang="en-US" sz="1800" dirty="0">
                <a:latin typeface="Gill Sans Nova Book" panose="020B0502020204020203" pitchFamily="34" charset="0"/>
              </a:rPr>
              <a:t>Jacqueline </a:t>
            </a:r>
            <a:r>
              <a:rPr lang="en-US" sz="1800" dirty="0" err="1">
                <a:latin typeface="Gill Sans Nova Book" panose="020B0502020204020203" pitchFamily="34" charset="0"/>
              </a:rPr>
              <a:t>Ogega</a:t>
            </a:r>
            <a:endParaRPr lang="en-US" sz="1800" dirty="0">
              <a:latin typeface="Gill Sans Nova Book" panose="020B0502020204020203" pitchFamily="34" charset="0"/>
            </a:endParaRPr>
          </a:p>
          <a:p>
            <a:pPr algn="ctr"/>
            <a:r>
              <a:rPr lang="en-US" dirty="0">
                <a:latin typeface="Gill Sans Nova Book" panose="020B0502020204020203" pitchFamily="34" charset="0"/>
              </a:rPr>
              <a:t>Cultivating Equality Conference</a:t>
            </a:r>
          </a:p>
          <a:p>
            <a:pPr algn="ctr"/>
            <a:r>
              <a:rPr lang="en-US" dirty="0">
                <a:latin typeface="Gill Sans Nova Book" panose="020B0502020204020203" pitchFamily="34" charset="0"/>
              </a:rPr>
              <a:t>October 2021</a:t>
            </a:r>
          </a:p>
        </p:txBody>
      </p:sp>
    </p:spTree>
    <p:extLst>
      <p:ext uri="{BB962C8B-B14F-4D97-AF65-F5344CB8AC3E}">
        <p14:creationId xmlns:p14="http://schemas.microsoft.com/office/powerpoint/2010/main" val="869537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87768"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91097" y="601996"/>
            <a:ext cx="2324548" cy="3099396"/>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9804" y="2537164"/>
            <a:ext cx="5311016" cy="1370584"/>
          </a:xfrm>
          <a:prstGeom prst="rect">
            <a:avLst/>
          </a:prstGeom>
        </p:spPr>
      </p:pic>
      <p:grpSp>
        <p:nvGrpSpPr>
          <p:cNvPr id="10" name="Group 9"/>
          <p:cNvGrpSpPr/>
          <p:nvPr/>
        </p:nvGrpSpPr>
        <p:grpSpPr>
          <a:xfrm>
            <a:off x="1203741" y="3822702"/>
            <a:ext cx="692582" cy="692582"/>
            <a:chOff x="958226" y="4966464"/>
            <a:chExt cx="879452" cy="879452"/>
          </a:xfrm>
        </p:grpSpPr>
        <p:sp>
          <p:nvSpPr>
            <p:cNvPr id="11" name="Oval 10"/>
            <p:cNvSpPr/>
            <p:nvPr/>
          </p:nvSpPr>
          <p:spPr>
            <a:xfrm>
              <a:off x="958226" y="4966464"/>
              <a:ext cx="879452" cy="879452"/>
            </a:xfrm>
            <a:prstGeom prst="ellipse">
              <a:avLst/>
            </a:prstGeom>
            <a:solidFill>
              <a:schemeClr val="bg2">
                <a:lumMod val="85000"/>
                <a:alpha val="57000"/>
              </a:schemeClr>
            </a:solidFill>
            <a:ln w="28575">
              <a:solidFill>
                <a:srgbClr val="FF6B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Nova Light" panose="020B0302020104020203" pitchFamily="34" charset="0"/>
              </a:endParaRPr>
            </a:p>
          </p:txBody>
        </p:sp>
        <p:sp>
          <p:nvSpPr>
            <p:cNvPr id="12" name="TextBox 11"/>
            <p:cNvSpPr txBox="1"/>
            <p:nvPr/>
          </p:nvSpPr>
          <p:spPr>
            <a:xfrm>
              <a:off x="1013872" y="5206136"/>
              <a:ext cx="755585" cy="429901"/>
            </a:xfrm>
            <a:prstGeom prst="rect">
              <a:avLst/>
            </a:prstGeom>
            <a:noFill/>
          </p:spPr>
          <p:txBody>
            <a:bodyPr wrap="none" rtlCol="0">
              <a:spAutoFit/>
            </a:bodyPr>
            <a:lstStyle/>
            <a:p>
              <a:r>
                <a:rPr lang="en-US" sz="1600" b="1" dirty="0">
                  <a:latin typeface="Gill Sans Nova Light" panose="020B0302020104020203" pitchFamily="34" charset="0"/>
                </a:rPr>
                <a:t>2015</a:t>
              </a:r>
            </a:p>
          </p:txBody>
        </p:sp>
      </p:grpSp>
      <p:cxnSp>
        <p:nvCxnSpPr>
          <p:cNvPr id="13" name="Straight Connector 12"/>
          <p:cNvCxnSpPr>
            <a:cxnSpLocks/>
          </p:cNvCxnSpPr>
          <p:nvPr/>
        </p:nvCxnSpPr>
        <p:spPr>
          <a:xfrm>
            <a:off x="1963747" y="4158380"/>
            <a:ext cx="1323120" cy="10613"/>
          </a:xfrm>
          <a:prstGeom prst="line">
            <a:avLst/>
          </a:prstGeom>
          <a:ln w="22225" cmpd="thickThin">
            <a:solidFill>
              <a:schemeClr val="bg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V="1">
            <a:off x="5090539" y="4145767"/>
            <a:ext cx="1869180" cy="2380"/>
          </a:xfrm>
          <a:prstGeom prst="line">
            <a:avLst/>
          </a:prstGeom>
          <a:ln w="22225" cmpd="thickThin">
            <a:solidFill>
              <a:schemeClr val="bg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998024" y="4100530"/>
            <a:ext cx="1288843" cy="292388"/>
          </a:xfrm>
          <a:prstGeom prst="rect">
            <a:avLst/>
          </a:prstGeom>
          <a:noFill/>
        </p:spPr>
        <p:txBody>
          <a:bodyPr wrap="square" rtlCol="0">
            <a:spAutoFit/>
          </a:bodyPr>
          <a:lstStyle/>
          <a:p>
            <a:r>
              <a:rPr lang="en-US" sz="1300" dirty="0">
                <a:solidFill>
                  <a:schemeClr val="bg1"/>
                </a:solidFill>
                <a:latin typeface="Gill Sans Nova Light" panose="020B0302020104020203" pitchFamily="34" charset="0"/>
              </a:rPr>
              <a:t>Implementation</a:t>
            </a:r>
          </a:p>
        </p:txBody>
      </p:sp>
      <p:sp>
        <p:nvSpPr>
          <p:cNvPr id="16" name="TextBox 15"/>
          <p:cNvSpPr txBox="1"/>
          <p:nvPr/>
        </p:nvSpPr>
        <p:spPr>
          <a:xfrm>
            <a:off x="4914855" y="4093607"/>
            <a:ext cx="2251100" cy="492443"/>
          </a:xfrm>
          <a:prstGeom prst="rect">
            <a:avLst/>
          </a:prstGeom>
          <a:noFill/>
        </p:spPr>
        <p:txBody>
          <a:bodyPr wrap="square" rtlCol="0">
            <a:spAutoFit/>
          </a:bodyPr>
          <a:lstStyle/>
          <a:p>
            <a:pPr algn="ctr"/>
            <a:r>
              <a:rPr lang="en-US" sz="1300" dirty="0">
                <a:solidFill>
                  <a:schemeClr val="bg1"/>
                </a:solidFill>
                <a:latin typeface="Gill Sans Nova Light" panose="020B0302020104020203" pitchFamily="34" charset="0"/>
              </a:rPr>
              <a:t>sustainability, systems strengthening and transition</a:t>
            </a:r>
          </a:p>
        </p:txBody>
      </p:sp>
      <p:grpSp>
        <p:nvGrpSpPr>
          <p:cNvPr id="17" name="Group 16"/>
          <p:cNvGrpSpPr/>
          <p:nvPr/>
        </p:nvGrpSpPr>
        <p:grpSpPr>
          <a:xfrm>
            <a:off x="3377888" y="3827866"/>
            <a:ext cx="692583" cy="692582"/>
            <a:chOff x="199222" y="5001395"/>
            <a:chExt cx="879452" cy="879452"/>
          </a:xfrm>
        </p:grpSpPr>
        <p:sp>
          <p:nvSpPr>
            <p:cNvPr id="18" name="Oval 17"/>
            <p:cNvSpPr/>
            <p:nvPr/>
          </p:nvSpPr>
          <p:spPr>
            <a:xfrm>
              <a:off x="199222" y="5001395"/>
              <a:ext cx="879452" cy="879452"/>
            </a:xfrm>
            <a:prstGeom prst="ellipse">
              <a:avLst/>
            </a:prstGeom>
            <a:solidFill>
              <a:schemeClr val="bg2">
                <a:lumMod val="85000"/>
                <a:alpha val="57000"/>
              </a:schemeClr>
            </a:solidFill>
            <a:ln w="28575">
              <a:solidFill>
                <a:srgbClr val="FF6B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Nova Light" panose="020B0302020104020203" pitchFamily="34" charset="0"/>
              </a:endParaRPr>
            </a:p>
          </p:txBody>
        </p:sp>
        <p:sp>
          <p:nvSpPr>
            <p:cNvPr id="19" name="TextBox 18"/>
            <p:cNvSpPr txBox="1"/>
            <p:nvPr/>
          </p:nvSpPr>
          <p:spPr>
            <a:xfrm>
              <a:off x="261155" y="5219613"/>
              <a:ext cx="755585" cy="429901"/>
            </a:xfrm>
            <a:prstGeom prst="rect">
              <a:avLst/>
            </a:prstGeom>
            <a:noFill/>
          </p:spPr>
          <p:txBody>
            <a:bodyPr wrap="none" rtlCol="0">
              <a:spAutoFit/>
            </a:bodyPr>
            <a:lstStyle/>
            <a:p>
              <a:r>
                <a:rPr lang="en-US" sz="1600" b="1" dirty="0">
                  <a:latin typeface="Gill Sans Nova Light" panose="020B0302020104020203" pitchFamily="34" charset="0"/>
                </a:rPr>
                <a:t>2020</a:t>
              </a:r>
            </a:p>
          </p:txBody>
        </p:sp>
      </p:grpSp>
      <p:grpSp>
        <p:nvGrpSpPr>
          <p:cNvPr id="21" name="Group 20"/>
          <p:cNvGrpSpPr/>
          <p:nvPr/>
        </p:nvGrpSpPr>
        <p:grpSpPr>
          <a:xfrm>
            <a:off x="4347580" y="3806324"/>
            <a:ext cx="692582" cy="692582"/>
            <a:chOff x="958226" y="4966464"/>
            <a:chExt cx="879452" cy="879452"/>
          </a:xfrm>
        </p:grpSpPr>
        <p:sp>
          <p:nvSpPr>
            <p:cNvPr id="22" name="Oval 21"/>
            <p:cNvSpPr/>
            <p:nvPr/>
          </p:nvSpPr>
          <p:spPr>
            <a:xfrm>
              <a:off x="958226" y="4966464"/>
              <a:ext cx="879452" cy="879452"/>
            </a:xfrm>
            <a:prstGeom prst="ellipse">
              <a:avLst/>
            </a:prstGeom>
            <a:solidFill>
              <a:schemeClr val="bg2">
                <a:lumMod val="85000"/>
                <a:alpha val="57000"/>
              </a:schemeClr>
            </a:solidFill>
            <a:ln w="28575">
              <a:solidFill>
                <a:srgbClr val="FF6B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Nova Light" panose="020B0302020104020203" pitchFamily="34" charset="0"/>
              </a:endParaRPr>
            </a:p>
          </p:txBody>
        </p:sp>
        <p:sp>
          <p:nvSpPr>
            <p:cNvPr id="23" name="TextBox 22"/>
            <p:cNvSpPr txBox="1"/>
            <p:nvPr/>
          </p:nvSpPr>
          <p:spPr>
            <a:xfrm>
              <a:off x="1036007" y="5196597"/>
              <a:ext cx="755585" cy="429901"/>
            </a:xfrm>
            <a:prstGeom prst="rect">
              <a:avLst/>
            </a:prstGeom>
            <a:noFill/>
          </p:spPr>
          <p:txBody>
            <a:bodyPr wrap="none" rtlCol="0">
              <a:spAutoFit/>
            </a:bodyPr>
            <a:lstStyle/>
            <a:p>
              <a:r>
                <a:rPr lang="en-US" sz="1600" b="1" dirty="0">
                  <a:latin typeface="Gill Sans Nova Light" panose="020B0302020104020203" pitchFamily="34" charset="0"/>
                </a:rPr>
                <a:t>2021</a:t>
              </a:r>
            </a:p>
          </p:txBody>
        </p:sp>
      </p:grpSp>
      <p:sp>
        <p:nvSpPr>
          <p:cNvPr id="24" name="Oval 23"/>
          <p:cNvSpPr/>
          <p:nvPr/>
        </p:nvSpPr>
        <p:spPr>
          <a:xfrm>
            <a:off x="7010096" y="3813813"/>
            <a:ext cx="692582" cy="672874"/>
          </a:xfrm>
          <a:prstGeom prst="ellipse">
            <a:avLst/>
          </a:prstGeom>
          <a:solidFill>
            <a:schemeClr val="bg2">
              <a:lumMod val="85000"/>
              <a:alpha val="57000"/>
            </a:schemeClr>
          </a:solidFill>
          <a:ln w="28575">
            <a:solidFill>
              <a:srgbClr val="FF6B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Nova Light" panose="020B0302020104020203" pitchFamily="34" charset="0"/>
            </a:endParaRPr>
          </a:p>
        </p:txBody>
      </p:sp>
      <p:sp>
        <p:nvSpPr>
          <p:cNvPr id="25" name="TextBox 24"/>
          <p:cNvSpPr txBox="1"/>
          <p:nvPr/>
        </p:nvSpPr>
        <p:spPr>
          <a:xfrm>
            <a:off x="7071321" y="3983338"/>
            <a:ext cx="692582" cy="338554"/>
          </a:xfrm>
          <a:prstGeom prst="rect">
            <a:avLst/>
          </a:prstGeom>
          <a:noFill/>
        </p:spPr>
        <p:txBody>
          <a:bodyPr wrap="square" rtlCol="0">
            <a:spAutoFit/>
          </a:bodyPr>
          <a:lstStyle/>
          <a:p>
            <a:r>
              <a:rPr lang="en-US" sz="1600" dirty="0">
                <a:latin typeface="Gill Sans Nova" panose="020B0602020104020203" pitchFamily="34" charset="0"/>
              </a:rPr>
              <a:t>2022</a:t>
            </a:r>
          </a:p>
        </p:txBody>
      </p:sp>
      <p:grpSp>
        <p:nvGrpSpPr>
          <p:cNvPr id="26" name="Group 25"/>
          <p:cNvGrpSpPr/>
          <p:nvPr/>
        </p:nvGrpSpPr>
        <p:grpSpPr>
          <a:xfrm>
            <a:off x="848412" y="163378"/>
            <a:ext cx="7988442" cy="4851682"/>
            <a:chOff x="954791" y="74621"/>
            <a:chExt cx="7806122" cy="5030472"/>
          </a:xfrm>
        </p:grpSpPr>
        <p:grpSp>
          <p:nvGrpSpPr>
            <p:cNvPr id="27" name="Group 26"/>
            <p:cNvGrpSpPr/>
            <p:nvPr/>
          </p:nvGrpSpPr>
          <p:grpSpPr>
            <a:xfrm>
              <a:off x="954791" y="74621"/>
              <a:ext cx="7806122" cy="455786"/>
              <a:chOff x="1017611" y="74621"/>
              <a:chExt cx="7806122" cy="455786"/>
            </a:xfrm>
          </p:grpSpPr>
          <p:pic>
            <p:nvPicPr>
              <p:cNvPr id="29" name="Picture 2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82557" y="153341"/>
                <a:ext cx="941176" cy="187335"/>
              </a:xfrm>
              <a:prstGeom prst="rect">
                <a:avLst/>
              </a:prstGeom>
              <a:ln w="0" cap="flat" cmpd="sng" algn="ctr">
                <a:noFill/>
                <a:prstDash val="solid"/>
                <a:round/>
                <a:headEnd type="none" w="med" len="med"/>
                <a:tailEnd type="none" w="med" len="med"/>
              </a:ln>
            </p:spPr>
          </p:pic>
          <p:pic>
            <p:nvPicPr>
              <p:cNvPr id="30" name="Picture 2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17611" y="94923"/>
                <a:ext cx="1208644" cy="415183"/>
              </a:xfrm>
              <a:prstGeom prst="rect">
                <a:avLst/>
              </a:prstGeom>
            </p:spPr>
          </p:pic>
          <p:pic>
            <p:nvPicPr>
              <p:cNvPr id="31" name="Picture 3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427889" y="74621"/>
                <a:ext cx="536814" cy="455786"/>
              </a:xfrm>
              <a:prstGeom prst="rect">
                <a:avLst/>
              </a:prstGeom>
            </p:spPr>
          </p:pic>
        </p:grpSp>
        <p:pic>
          <p:nvPicPr>
            <p:cNvPr id="28" name="Picture 2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65069" y="4751204"/>
              <a:ext cx="929984" cy="353889"/>
            </a:xfrm>
            <a:prstGeom prst="rect">
              <a:avLst/>
            </a:prstGeom>
          </p:spPr>
        </p:pic>
      </p:grpSp>
      <p:grpSp>
        <p:nvGrpSpPr>
          <p:cNvPr id="34" name="Group 33"/>
          <p:cNvGrpSpPr/>
          <p:nvPr/>
        </p:nvGrpSpPr>
        <p:grpSpPr>
          <a:xfrm>
            <a:off x="1036132" y="985699"/>
            <a:ext cx="4683512" cy="1560130"/>
            <a:chOff x="1299705" y="893624"/>
            <a:chExt cx="4683512" cy="1560130"/>
          </a:xfrm>
        </p:grpSpPr>
        <p:sp>
          <p:nvSpPr>
            <p:cNvPr id="3" name="Rounded Rectangle 2"/>
            <p:cNvSpPr/>
            <p:nvPr/>
          </p:nvSpPr>
          <p:spPr>
            <a:xfrm>
              <a:off x="1299705" y="1018854"/>
              <a:ext cx="4683512" cy="1434900"/>
            </a:xfrm>
            <a:prstGeom prst="roundRect">
              <a:avLst/>
            </a:prstGeom>
            <a:noFill/>
            <a:ln>
              <a:solidFill>
                <a:srgbClr val="F37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Nova Light" panose="020B0302020104020203" pitchFamily="34" charset="0"/>
              </a:endParaRPr>
            </a:p>
          </p:txBody>
        </p:sp>
        <p:sp>
          <p:nvSpPr>
            <p:cNvPr id="8" name="TextBox 7"/>
            <p:cNvSpPr txBox="1"/>
            <p:nvPr/>
          </p:nvSpPr>
          <p:spPr>
            <a:xfrm>
              <a:off x="1338903" y="1263713"/>
              <a:ext cx="4605116" cy="1077218"/>
            </a:xfrm>
            <a:prstGeom prst="rect">
              <a:avLst/>
            </a:prstGeom>
            <a:noFill/>
          </p:spPr>
          <p:txBody>
            <a:bodyPr wrap="square" rtlCol="0">
              <a:spAutoFit/>
            </a:bodyPr>
            <a:lstStyle/>
            <a:p>
              <a:pPr algn="ctr"/>
              <a:r>
                <a:rPr lang="en-US" sz="1600" dirty="0">
                  <a:solidFill>
                    <a:schemeClr val="bg1"/>
                  </a:solidFill>
                  <a:latin typeface="Gill Sans Nova Light" panose="020B0302020104020203" pitchFamily="34" charset="0"/>
                </a:rPr>
                <a:t>A 7 year </a:t>
              </a:r>
              <a:r>
                <a:rPr lang="en-US" sz="1600" dirty="0">
                  <a:solidFill>
                    <a:srgbClr val="F37021"/>
                  </a:solidFill>
                  <a:latin typeface="Gill Sans Nova Light" panose="020B0302020104020203" pitchFamily="34" charset="0"/>
                </a:rPr>
                <a:t>USAID Resilience Food Security Activity, </a:t>
              </a:r>
              <a:r>
                <a:rPr lang="en-US" sz="1600" dirty="0">
                  <a:solidFill>
                    <a:schemeClr val="bg1"/>
                  </a:solidFill>
                  <a:latin typeface="Gill Sans Nova Light" panose="020B0302020104020203" pitchFamily="34" charset="0"/>
                </a:rPr>
                <a:t>implemented by </a:t>
              </a:r>
              <a:r>
                <a:rPr lang="en-US" sz="1600" dirty="0">
                  <a:solidFill>
                    <a:srgbClr val="F37021"/>
                  </a:solidFill>
                  <a:latin typeface="Gill Sans Nova Light" panose="020B0302020104020203" pitchFamily="34" charset="0"/>
                </a:rPr>
                <a:t>World Vision Bangladesh</a:t>
              </a:r>
              <a:r>
                <a:rPr lang="en-US" sz="1600" dirty="0">
                  <a:solidFill>
                    <a:schemeClr val="bg1"/>
                  </a:solidFill>
                  <a:latin typeface="Gill Sans Nova Light" panose="020B0302020104020203" pitchFamily="34" charset="0"/>
                </a:rPr>
                <a:t> in partnership with the Government of Bangladesh, in </a:t>
              </a:r>
              <a:r>
                <a:rPr lang="en-US" sz="1600" dirty="0" err="1">
                  <a:solidFill>
                    <a:schemeClr val="bg1"/>
                  </a:solidFill>
                  <a:latin typeface="Gill Sans Nova Light" panose="020B0302020104020203" pitchFamily="34" charset="0"/>
                </a:rPr>
                <a:t>Koyra</a:t>
              </a:r>
              <a:r>
                <a:rPr lang="en-US" sz="1600" dirty="0">
                  <a:solidFill>
                    <a:schemeClr val="bg1"/>
                  </a:solidFill>
                  <a:latin typeface="Gill Sans Nova Light" panose="020B0302020104020203" pitchFamily="34" charset="0"/>
                </a:rPr>
                <a:t>, </a:t>
              </a:r>
              <a:r>
                <a:rPr lang="en-US" sz="1600" dirty="0" err="1">
                  <a:solidFill>
                    <a:schemeClr val="bg1"/>
                  </a:solidFill>
                  <a:latin typeface="Gill Sans Nova Light" panose="020B0302020104020203" pitchFamily="34" charset="0"/>
                </a:rPr>
                <a:t>Dacope</a:t>
              </a:r>
              <a:r>
                <a:rPr lang="en-US" sz="1600" dirty="0">
                  <a:solidFill>
                    <a:schemeClr val="bg1"/>
                  </a:solidFill>
                  <a:latin typeface="Gill Sans Nova Light" panose="020B0302020104020203" pitchFamily="34" charset="0"/>
                </a:rPr>
                <a:t>, </a:t>
              </a:r>
              <a:r>
                <a:rPr lang="en-US" sz="1600" dirty="0" err="1">
                  <a:solidFill>
                    <a:schemeClr val="bg1"/>
                  </a:solidFill>
                  <a:latin typeface="Gill Sans Nova Light" panose="020B0302020104020203" pitchFamily="34" charset="0"/>
                </a:rPr>
                <a:t>Shyamnagar</a:t>
              </a:r>
              <a:r>
                <a:rPr lang="en-US" sz="1600" dirty="0">
                  <a:solidFill>
                    <a:schemeClr val="bg1"/>
                  </a:solidFill>
                  <a:latin typeface="Gill Sans Nova Light" panose="020B0302020104020203" pitchFamily="34" charset="0"/>
                </a:rPr>
                <a:t> and </a:t>
              </a:r>
              <a:r>
                <a:rPr lang="en-US" sz="1600" dirty="0" err="1">
                  <a:solidFill>
                    <a:schemeClr val="bg1"/>
                  </a:solidFill>
                  <a:latin typeface="Gill Sans Nova Light" panose="020B0302020104020203" pitchFamily="34" charset="0"/>
                </a:rPr>
                <a:t>Kaliganj</a:t>
              </a:r>
              <a:r>
                <a:rPr lang="en-US" sz="1600" dirty="0">
                  <a:solidFill>
                    <a:schemeClr val="bg1"/>
                  </a:solidFill>
                  <a:latin typeface="Gill Sans Nova Light" panose="020B0302020104020203" pitchFamily="34" charset="0"/>
                </a:rPr>
                <a:t> sub districts.</a:t>
              </a:r>
            </a:p>
          </p:txBody>
        </p:sp>
        <p:sp>
          <p:nvSpPr>
            <p:cNvPr id="20" name="Rounded Rectangle 19"/>
            <p:cNvSpPr/>
            <p:nvPr/>
          </p:nvSpPr>
          <p:spPr>
            <a:xfrm>
              <a:off x="2097186" y="893624"/>
              <a:ext cx="3166946" cy="332430"/>
            </a:xfrm>
            <a:prstGeom prst="round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Nova Light" panose="020B0302020104020203" pitchFamily="34" charset="0"/>
              </a:endParaRPr>
            </a:p>
          </p:txBody>
        </p:sp>
        <p:sp>
          <p:nvSpPr>
            <p:cNvPr id="33" name="Rectangle 32"/>
            <p:cNvSpPr/>
            <p:nvPr/>
          </p:nvSpPr>
          <p:spPr>
            <a:xfrm>
              <a:off x="2512743" y="893624"/>
              <a:ext cx="2335832" cy="338554"/>
            </a:xfrm>
            <a:prstGeom prst="rect">
              <a:avLst/>
            </a:prstGeom>
          </p:spPr>
          <p:txBody>
            <a:bodyPr wrap="none">
              <a:spAutoFit/>
            </a:bodyPr>
            <a:lstStyle/>
            <a:p>
              <a:r>
                <a:rPr lang="en-US" sz="1600" b="1" dirty="0" err="1">
                  <a:latin typeface="Gill Sans Nova Light" panose="020B0302020104020203" pitchFamily="34" charset="0"/>
                </a:rPr>
                <a:t>Nobo</a:t>
              </a:r>
              <a:r>
                <a:rPr lang="en-US" sz="1600" b="1" dirty="0">
                  <a:latin typeface="Gill Sans Nova Light" panose="020B0302020104020203" pitchFamily="34" charset="0"/>
                </a:rPr>
                <a:t> </a:t>
              </a:r>
              <a:r>
                <a:rPr lang="en-US" sz="1600" b="1" dirty="0" err="1">
                  <a:latin typeface="Gill Sans Nova Light" panose="020B0302020104020203" pitchFamily="34" charset="0"/>
                </a:rPr>
                <a:t>Jatra</a:t>
              </a:r>
              <a:r>
                <a:rPr lang="en-US" sz="1600" b="1" dirty="0">
                  <a:latin typeface="Gill Sans Nova Light" panose="020B0302020104020203" pitchFamily="34" charset="0"/>
                </a:rPr>
                <a:t>-New Beginning</a:t>
              </a:r>
            </a:p>
          </p:txBody>
        </p:sp>
      </p:grpSp>
    </p:spTree>
    <p:extLst>
      <p:ext uri="{BB962C8B-B14F-4D97-AF65-F5344CB8AC3E}">
        <p14:creationId xmlns:p14="http://schemas.microsoft.com/office/powerpoint/2010/main" val="2747497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87768"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817360" y="3958188"/>
            <a:ext cx="1961953" cy="369332"/>
          </a:xfrm>
          <a:prstGeom prst="rect">
            <a:avLst/>
          </a:prstGeom>
          <a:noFill/>
        </p:spPr>
        <p:txBody>
          <a:bodyPr wrap="square" rtlCol="0">
            <a:spAutoFit/>
          </a:bodyPr>
          <a:lstStyle/>
          <a:p>
            <a:pPr algn="ctr">
              <a:lnSpc>
                <a:spcPct val="90000"/>
              </a:lnSpc>
            </a:pPr>
            <a:r>
              <a:rPr lang="en-US" sz="2000" b="1" dirty="0"/>
              <a:t>NOBO JATRA</a:t>
            </a:r>
          </a:p>
        </p:txBody>
      </p:sp>
      <p:grpSp>
        <p:nvGrpSpPr>
          <p:cNvPr id="16" name="Group 15"/>
          <p:cNvGrpSpPr/>
          <p:nvPr/>
        </p:nvGrpSpPr>
        <p:grpSpPr>
          <a:xfrm>
            <a:off x="947733" y="74621"/>
            <a:ext cx="7806122" cy="455786"/>
            <a:chOff x="1017611" y="74621"/>
            <a:chExt cx="7806122" cy="455786"/>
          </a:xfrm>
        </p:grpSpPr>
        <p:pic>
          <p:nvPicPr>
            <p:cNvPr id="20" name="Picture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82557" y="153341"/>
              <a:ext cx="941176" cy="187335"/>
            </a:xfrm>
            <a:prstGeom prst="rect">
              <a:avLst/>
            </a:prstGeom>
            <a:ln w="0" cap="flat" cmpd="sng" algn="ctr">
              <a:noFill/>
              <a:prstDash val="solid"/>
              <a:round/>
              <a:headEnd type="none" w="med" len="med"/>
              <a:tailEnd type="none" w="med" len="med"/>
            </a:ln>
          </p:spPr>
        </p:pic>
        <p:pic>
          <p:nvPicPr>
            <p:cNvPr id="21" name="Picture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17611" y="94923"/>
              <a:ext cx="1208644" cy="415183"/>
            </a:xfrm>
            <a:prstGeom prst="rect">
              <a:avLst/>
            </a:prstGeom>
          </p:spPr>
        </p:pic>
        <p:pic>
          <p:nvPicPr>
            <p:cNvPr id="23" name="Picture 2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27889" y="74621"/>
              <a:ext cx="536814" cy="455786"/>
            </a:xfrm>
            <a:prstGeom prst="rect">
              <a:avLst/>
            </a:prstGeom>
          </p:spPr>
        </p:pic>
      </p:grpSp>
      <p:pic>
        <p:nvPicPr>
          <p:cNvPr id="9" name="Picture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41809" y="824938"/>
            <a:ext cx="7506031" cy="3777228"/>
          </a:xfrm>
          <a:prstGeom prst="rect">
            <a:avLst/>
          </a:prstGeom>
        </p:spPr>
      </p:pic>
      <p:pic>
        <p:nvPicPr>
          <p:cNvPr id="14" name="Picture 1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358011" y="4751204"/>
            <a:ext cx="929984" cy="353889"/>
          </a:xfrm>
          <a:prstGeom prst="rect">
            <a:avLst/>
          </a:prstGeom>
        </p:spPr>
      </p:pic>
    </p:spTree>
    <p:extLst>
      <p:ext uri="{BB962C8B-B14F-4D97-AF65-F5344CB8AC3E}">
        <p14:creationId xmlns:p14="http://schemas.microsoft.com/office/powerpoint/2010/main" val="2617128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962134" y="259539"/>
            <a:ext cx="4487643" cy="426203"/>
          </a:xfrm>
        </p:spPr>
        <p:txBody>
          <a:bodyPr/>
          <a:lstStyle/>
          <a:p>
            <a:r>
              <a:rPr lang="en-US" sz="3000" dirty="0">
                <a:latin typeface="Gill Sans Nova" panose="020B0602020104020203" pitchFamily="34" charset="0"/>
                <a:cs typeface="Gill Sans MT Pro Light"/>
              </a:rPr>
              <a:t>WVB </a:t>
            </a:r>
            <a:r>
              <a:rPr lang="en-US" sz="2800" dirty="0">
                <a:latin typeface="Gill Sans Nova" panose="020B0602020104020203" pitchFamily="34" charset="0"/>
                <a:cs typeface="Gill Sans MT Pro Light"/>
              </a:rPr>
              <a:t>Gender Equality and Social Inclusion Domains</a:t>
            </a:r>
            <a:endParaRPr lang="en-US" sz="3000" dirty="0">
              <a:latin typeface="Gill Sans Nova" panose="020B0602020104020203" pitchFamily="34" charset="0"/>
              <a:cs typeface="Gill Sans MT Pro Light"/>
            </a:endParaRPr>
          </a:p>
        </p:txBody>
      </p:sp>
      <p:pic>
        <p:nvPicPr>
          <p:cNvPr id="20" name="Picture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55770" y="156739"/>
            <a:ext cx="1438483" cy="286321"/>
          </a:xfrm>
          <a:prstGeom prst="rect">
            <a:avLst/>
          </a:prstGeom>
          <a:ln w="0" cap="flat" cmpd="sng" algn="ctr">
            <a:noFill/>
            <a:prstDash val="solid"/>
            <a:round/>
            <a:headEnd type="none" w="med" len="med"/>
            <a:tailEnd type="none" w="med" len="med"/>
          </a:ln>
        </p:spPr>
      </p:pic>
      <p:sp>
        <p:nvSpPr>
          <p:cNvPr id="2" name="Rectangle 1"/>
          <p:cNvSpPr/>
          <p:nvPr/>
        </p:nvSpPr>
        <p:spPr>
          <a:xfrm>
            <a:off x="0" y="0"/>
            <a:ext cx="687768"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06103" y="712644"/>
            <a:ext cx="4204821" cy="4171317"/>
          </a:xfrm>
          <a:prstGeom prst="rect">
            <a:avLst/>
          </a:prstGeom>
        </p:spPr>
      </p:pic>
      <p:sp>
        <p:nvSpPr>
          <p:cNvPr id="7" name="TextBox 6"/>
          <p:cNvSpPr txBox="1"/>
          <p:nvPr/>
        </p:nvSpPr>
        <p:spPr>
          <a:xfrm>
            <a:off x="1131214" y="1521029"/>
            <a:ext cx="3561369" cy="2800767"/>
          </a:xfrm>
          <a:prstGeom prst="rect">
            <a:avLst/>
          </a:prstGeom>
          <a:noFill/>
        </p:spPr>
        <p:txBody>
          <a:bodyPr wrap="square" rtlCol="0">
            <a:spAutoFit/>
          </a:bodyPr>
          <a:lstStyle/>
          <a:p>
            <a:r>
              <a:rPr lang="en-US" sz="1600" dirty="0">
                <a:solidFill>
                  <a:schemeClr val="bg1"/>
                </a:solidFill>
                <a:latin typeface="Gill Sans Nova Light" panose="020B0302020104020203" pitchFamily="34" charset="0"/>
              </a:rPr>
              <a:t>Promotes equal and inclusive access, decision-making, participation, and well-being.</a:t>
            </a:r>
          </a:p>
          <a:p>
            <a:pPr marL="285750" indent="-285750">
              <a:buFont typeface="Wingdings" panose="05000000000000000000" pitchFamily="2" charset="2"/>
              <a:buChar char="ü"/>
            </a:pPr>
            <a:endParaRPr lang="en-US" sz="1600" dirty="0">
              <a:solidFill>
                <a:schemeClr val="bg1"/>
              </a:solidFill>
              <a:latin typeface="Gill Sans Nova Light" panose="020B0302020104020203" pitchFamily="34" charset="0"/>
            </a:endParaRPr>
          </a:p>
          <a:p>
            <a:r>
              <a:rPr lang="en-US" sz="1600" dirty="0">
                <a:solidFill>
                  <a:schemeClr val="bg1"/>
                </a:solidFill>
                <a:latin typeface="Gill Sans Nova Light" panose="020B0302020104020203" pitchFamily="34" charset="0"/>
              </a:rPr>
              <a:t>Transforms systems, social norms, and relations to enable the vulnerable to participate in and benefit equally from development interventions.</a:t>
            </a:r>
          </a:p>
          <a:p>
            <a:pPr marL="285750" indent="-285750">
              <a:buFont typeface="Wingdings" panose="05000000000000000000" pitchFamily="2" charset="2"/>
              <a:buChar char="ü"/>
            </a:pPr>
            <a:endParaRPr lang="en-US" sz="1600" dirty="0">
              <a:solidFill>
                <a:schemeClr val="bg1"/>
              </a:solidFill>
              <a:latin typeface="Gill Sans Nova Light" panose="020B0302020104020203" pitchFamily="34" charset="0"/>
            </a:endParaRPr>
          </a:p>
          <a:p>
            <a:r>
              <a:rPr lang="en-US" sz="1600" dirty="0">
                <a:solidFill>
                  <a:schemeClr val="bg1"/>
                </a:solidFill>
                <a:latin typeface="Gill Sans Nova Light" panose="020B0302020104020203" pitchFamily="34" charset="0"/>
              </a:rPr>
              <a:t>Promotes the empowerment of families and communities.</a:t>
            </a:r>
          </a:p>
        </p:txBody>
      </p:sp>
      <p:sp>
        <p:nvSpPr>
          <p:cNvPr id="8" name="Rectangle 7"/>
          <p:cNvSpPr/>
          <p:nvPr/>
        </p:nvSpPr>
        <p:spPr>
          <a:xfrm>
            <a:off x="962134" y="1584089"/>
            <a:ext cx="116530" cy="3871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Rectangle 9"/>
          <p:cNvSpPr/>
          <p:nvPr/>
        </p:nvSpPr>
        <p:spPr>
          <a:xfrm>
            <a:off x="962134" y="4014045"/>
            <a:ext cx="116530" cy="388743"/>
          </a:xfrm>
          <a:prstGeom prst="rect">
            <a:avLst/>
          </a:prstGeom>
          <a:solidFill>
            <a:srgbClr val="00AC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10"/>
          <p:cNvSpPr/>
          <p:nvPr/>
        </p:nvSpPr>
        <p:spPr>
          <a:xfrm>
            <a:off x="962134" y="2582622"/>
            <a:ext cx="116530" cy="387130"/>
          </a:xfrm>
          <a:prstGeom prst="rect">
            <a:avLst/>
          </a:prstGeom>
          <a:solidFill>
            <a:srgbClr val="00A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8805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2950850" y="102708"/>
            <a:ext cx="4798487" cy="956734"/>
          </a:xfrm>
        </p:spPr>
        <p:txBody>
          <a:bodyPr/>
          <a:lstStyle/>
          <a:p>
            <a:r>
              <a:rPr lang="en-US" sz="3000" dirty="0" err="1">
                <a:latin typeface="Gill Sans Nova" panose="020B0602020104020203" pitchFamily="34" charset="0"/>
                <a:cs typeface="Gill Sans MT Pro Light"/>
              </a:rPr>
              <a:t>Nobo</a:t>
            </a:r>
            <a:r>
              <a:rPr lang="en-US" sz="3000" dirty="0">
                <a:latin typeface="Gill Sans Nova" panose="020B0602020104020203" pitchFamily="34" charset="0"/>
                <a:cs typeface="Gill Sans MT Pro Light"/>
              </a:rPr>
              <a:t> </a:t>
            </a:r>
            <a:r>
              <a:rPr lang="en-US" sz="3000" dirty="0" err="1">
                <a:latin typeface="Gill Sans Nova" panose="020B0602020104020203" pitchFamily="34" charset="0"/>
                <a:cs typeface="Gill Sans MT Pro Light"/>
              </a:rPr>
              <a:t>Jatra’s</a:t>
            </a:r>
            <a:r>
              <a:rPr lang="en-US" sz="3000" dirty="0">
                <a:latin typeface="Gill Sans Nova" panose="020B0602020104020203" pitchFamily="34" charset="0"/>
                <a:cs typeface="Gill Sans MT Pro Light"/>
              </a:rPr>
              <a:t> GESI approach</a:t>
            </a:r>
          </a:p>
        </p:txBody>
      </p:sp>
      <p:sp>
        <p:nvSpPr>
          <p:cNvPr id="13" name="TextBox 12"/>
          <p:cNvSpPr txBox="1"/>
          <p:nvPr/>
        </p:nvSpPr>
        <p:spPr>
          <a:xfrm>
            <a:off x="3009518" y="1059442"/>
            <a:ext cx="1782235" cy="2459208"/>
          </a:xfrm>
          <a:prstGeom prst="rect">
            <a:avLst/>
          </a:prstGeom>
          <a:noFill/>
        </p:spPr>
        <p:txBody>
          <a:bodyPr wrap="square" rtlCol="0" anchor="t">
            <a:noAutofit/>
          </a:bodyPr>
          <a:lstStyle/>
          <a:p>
            <a:pPr>
              <a:spcAft>
                <a:spcPts val="600"/>
              </a:spcAft>
            </a:pPr>
            <a:r>
              <a:rPr lang="en-US" sz="1600" dirty="0">
                <a:solidFill>
                  <a:schemeClr val="accent6"/>
                </a:solidFill>
                <a:latin typeface="Gill Sans Nova Light" panose="020B0302020104020203" pitchFamily="34" charset="0"/>
              </a:rPr>
              <a:t>Economic empowerment</a:t>
            </a:r>
          </a:p>
          <a:p>
            <a:r>
              <a:rPr lang="en-US" sz="1200" dirty="0">
                <a:solidFill>
                  <a:schemeClr val="bg1"/>
                </a:solidFill>
                <a:latin typeface="Gill Sans Nova Light" panose="020B0302020104020203" pitchFamily="34" charset="0"/>
                <a:cs typeface="Gill Sans MT Pro Light"/>
              </a:rPr>
              <a:t>Support marginalized groups to gain control over economic and material assets. </a:t>
            </a:r>
          </a:p>
          <a:p>
            <a:pPr marL="171450" indent="-171450">
              <a:buFont typeface="Wingdings" panose="05000000000000000000" pitchFamily="2" charset="2"/>
              <a:buChar char="ü"/>
            </a:pPr>
            <a:r>
              <a:rPr lang="en-US" sz="1200" dirty="0">
                <a:solidFill>
                  <a:schemeClr val="bg1"/>
                </a:solidFill>
                <a:latin typeface="Gill Sans Nova Light" panose="020B0302020104020203" pitchFamily="34" charset="0"/>
                <a:cs typeface="Gill Sans MT Pro Light"/>
              </a:rPr>
              <a:t>Ultra Poor Graduation</a:t>
            </a:r>
          </a:p>
          <a:p>
            <a:pPr marL="171450" indent="-171450">
              <a:buFont typeface="Wingdings" panose="05000000000000000000" pitchFamily="2" charset="2"/>
              <a:buChar char="ü"/>
            </a:pPr>
            <a:r>
              <a:rPr lang="en-US" sz="1200" dirty="0">
                <a:solidFill>
                  <a:schemeClr val="bg1"/>
                </a:solidFill>
                <a:latin typeface="Gill Sans Nova Light" panose="020B0302020104020203" pitchFamily="34" charset="0"/>
                <a:cs typeface="Gill Sans MT Pro Light"/>
              </a:rPr>
              <a:t>Market systems development </a:t>
            </a:r>
          </a:p>
          <a:p>
            <a:pPr marL="171450" indent="-171450">
              <a:buFont typeface="Wingdings" panose="05000000000000000000" pitchFamily="2" charset="2"/>
              <a:buChar char="ü"/>
            </a:pPr>
            <a:r>
              <a:rPr lang="en-US" sz="1200" dirty="0">
                <a:solidFill>
                  <a:schemeClr val="bg1"/>
                </a:solidFill>
                <a:latin typeface="Gill Sans Nova Light" panose="020B0302020104020203" pitchFamily="34" charset="0"/>
                <a:cs typeface="Gill Sans MT Pro Light"/>
              </a:rPr>
              <a:t>Agriculture and Alternative Livelihoods</a:t>
            </a:r>
          </a:p>
          <a:p>
            <a:pPr marL="171450" indent="-171450">
              <a:buFont typeface="Wingdings" panose="05000000000000000000" pitchFamily="2" charset="2"/>
              <a:buChar char="ü"/>
            </a:pPr>
            <a:r>
              <a:rPr lang="en-US" sz="1200" b="1" dirty="0">
                <a:solidFill>
                  <a:schemeClr val="bg1"/>
                </a:solidFill>
                <a:latin typeface="Gill Sans Nova Light" panose="020B0302020104020203" pitchFamily="34" charset="0"/>
                <a:cs typeface="Gill Sans MT Pro Light"/>
              </a:rPr>
              <a:t>Financial Inclusion: </a:t>
            </a:r>
            <a:r>
              <a:rPr lang="en-US" sz="1200" dirty="0">
                <a:solidFill>
                  <a:schemeClr val="bg1"/>
                </a:solidFill>
                <a:latin typeface="Gill Sans Nova Light" panose="020B0302020104020203" pitchFamily="34" charset="0"/>
                <a:cs typeface="Gill Sans MT Pro Light"/>
              </a:rPr>
              <a:t>Village Savings and Lending Associations  </a:t>
            </a:r>
          </a:p>
        </p:txBody>
      </p:sp>
      <p:sp>
        <p:nvSpPr>
          <p:cNvPr id="17" name="Rectangle 16"/>
          <p:cNvSpPr/>
          <p:nvPr/>
        </p:nvSpPr>
        <p:spPr>
          <a:xfrm>
            <a:off x="2950850" y="581075"/>
            <a:ext cx="1504953" cy="2201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850420" y="2600761"/>
            <a:ext cx="1782235" cy="2459208"/>
          </a:xfrm>
          <a:prstGeom prst="rect">
            <a:avLst/>
          </a:prstGeom>
          <a:noFill/>
        </p:spPr>
        <p:txBody>
          <a:bodyPr wrap="square" rtlCol="0" anchor="t">
            <a:noAutofit/>
          </a:bodyPr>
          <a:lstStyle/>
          <a:p>
            <a:pPr>
              <a:spcAft>
                <a:spcPts val="600"/>
              </a:spcAft>
            </a:pPr>
            <a:r>
              <a:rPr lang="en-US" sz="1600" dirty="0">
                <a:solidFill>
                  <a:schemeClr val="accent6"/>
                </a:solidFill>
                <a:latin typeface="Gill Sans Nova Light" panose="020B0302020104020203" pitchFamily="34" charset="0"/>
              </a:rPr>
              <a:t>Empowering women and girls</a:t>
            </a:r>
          </a:p>
          <a:p>
            <a:r>
              <a:rPr lang="en-US" sz="1200" dirty="0">
                <a:solidFill>
                  <a:schemeClr val="bg1"/>
                </a:solidFill>
                <a:latin typeface="Gill Sans Nova Light" panose="020B0302020104020203" pitchFamily="34" charset="0"/>
                <a:cs typeface="Gill Sans MT Pro Light"/>
              </a:rPr>
              <a:t>Leadership development and socio-cultural, economic and political empowerment.</a:t>
            </a:r>
          </a:p>
          <a:p>
            <a:pPr marL="171450" indent="-171450">
              <a:buFont typeface="Wingdings" panose="05000000000000000000" pitchFamily="2" charset="2"/>
              <a:buChar char="ü"/>
            </a:pPr>
            <a:r>
              <a:rPr lang="en-US" sz="1200" dirty="0">
                <a:solidFill>
                  <a:schemeClr val="bg1"/>
                </a:solidFill>
                <a:latin typeface="Gill Sans Nova Light" panose="020B0302020104020203" pitchFamily="34" charset="0"/>
                <a:cs typeface="Gill Sans MT Pro Light"/>
              </a:rPr>
              <a:t>Leadership and participation</a:t>
            </a:r>
          </a:p>
        </p:txBody>
      </p:sp>
      <p:sp>
        <p:nvSpPr>
          <p:cNvPr id="22" name="TextBox 21"/>
          <p:cNvSpPr txBox="1"/>
          <p:nvPr/>
        </p:nvSpPr>
        <p:spPr>
          <a:xfrm>
            <a:off x="6858219" y="1081835"/>
            <a:ext cx="1782235" cy="2459208"/>
          </a:xfrm>
          <a:prstGeom prst="rect">
            <a:avLst/>
          </a:prstGeom>
          <a:noFill/>
        </p:spPr>
        <p:txBody>
          <a:bodyPr wrap="square" rtlCol="0" anchor="t">
            <a:noAutofit/>
          </a:bodyPr>
          <a:lstStyle/>
          <a:p>
            <a:pPr>
              <a:spcAft>
                <a:spcPts val="600"/>
              </a:spcAft>
            </a:pPr>
            <a:r>
              <a:rPr lang="en-US" sz="1600" dirty="0">
                <a:solidFill>
                  <a:schemeClr val="accent6"/>
                </a:solidFill>
                <a:latin typeface="Gill Sans Nova Light" panose="020B0302020104020203" pitchFamily="34" charset="0"/>
              </a:rPr>
              <a:t>Adolescent and youth development </a:t>
            </a:r>
          </a:p>
          <a:p>
            <a:r>
              <a:rPr lang="en-US" sz="1200" dirty="0">
                <a:solidFill>
                  <a:schemeClr val="bg1"/>
                </a:solidFill>
                <a:latin typeface="Gill Sans Nova Light" panose="020B0302020104020203" pitchFamily="34" charset="0"/>
                <a:cs typeface="Gill Sans MT Pro Light"/>
              </a:rPr>
              <a:t>Build skills, assets and competencies; enhance participation of adolescent girls and boys; foster healthy relationships; strengthen external supporting environments.</a:t>
            </a:r>
          </a:p>
          <a:p>
            <a:pPr marL="171450" indent="-171450">
              <a:buFont typeface="Wingdings" panose="05000000000000000000" pitchFamily="2" charset="2"/>
              <a:buChar char="ü"/>
            </a:pPr>
            <a:r>
              <a:rPr lang="en-US" sz="1200" dirty="0">
                <a:solidFill>
                  <a:schemeClr val="bg1"/>
                </a:solidFill>
                <a:latin typeface="Gill Sans Nova Light" panose="020B0302020104020203" pitchFamily="34" charset="0"/>
                <a:cs typeface="Gill Sans MT Pro Light"/>
              </a:rPr>
              <a:t>Life Skills Education</a:t>
            </a:r>
          </a:p>
          <a:p>
            <a:pPr marL="171450" indent="-171450">
              <a:buFont typeface="Wingdings" panose="05000000000000000000" pitchFamily="2" charset="2"/>
              <a:buChar char="ü"/>
            </a:pPr>
            <a:r>
              <a:rPr lang="en-US" sz="1200" dirty="0">
                <a:solidFill>
                  <a:schemeClr val="bg1"/>
                </a:solidFill>
                <a:latin typeface="Gill Sans Nova Light" panose="020B0302020104020203" pitchFamily="34" charset="0"/>
                <a:cs typeface="Gill Sans MT Pro Light"/>
              </a:rPr>
              <a:t>Youth clubs</a:t>
            </a:r>
          </a:p>
          <a:p>
            <a:pPr marL="171450" indent="-171450">
              <a:buFont typeface="Wingdings" panose="05000000000000000000" pitchFamily="2" charset="2"/>
              <a:buChar char="ü"/>
            </a:pPr>
            <a:r>
              <a:rPr lang="en-US" sz="1200" dirty="0">
                <a:solidFill>
                  <a:schemeClr val="bg1"/>
                </a:solidFill>
                <a:latin typeface="Gill Sans Nova Light" panose="020B0302020104020203" pitchFamily="34" charset="0"/>
                <a:cs typeface="Gill Sans MT Pro Light"/>
              </a:rPr>
              <a:t>Skills and livelihoods</a:t>
            </a:r>
          </a:p>
        </p:txBody>
      </p:sp>
      <p:pic>
        <p:nvPicPr>
          <p:cNvPr id="23" name="Picture 22"/>
          <p:cNvPicPr>
            <a:picLocks noChangeAspect="1"/>
          </p:cNvPicPr>
          <p:nvPr/>
        </p:nvPicPr>
        <p:blipFill rotWithShape="1">
          <a:blip r:embed="rId3" cstate="email">
            <a:extLst>
              <a:ext uri="{28A0092B-C50C-407E-A947-70E740481C1C}">
                <a14:useLocalDpi xmlns:a14="http://schemas.microsoft.com/office/drawing/2010/main"/>
              </a:ext>
            </a:extLst>
          </a:blip>
          <a:srcRect t="-172"/>
          <a:stretch/>
        </p:blipFill>
        <p:spPr>
          <a:xfrm>
            <a:off x="-1" y="-18006"/>
            <a:ext cx="2681057" cy="5161505"/>
          </a:xfrm>
          <a:prstGeom prst="rect">
            <a:avLst/>
          </a:prstGeom>
        </p:spPr>
      </p:pic>
      <p:sp>
        <p:nvSpPr>
          <p:cNvPr id="2" name="Rectangle 1"/>
          <p:cNvSpPr/>
          <p:nvPr/>
        </p:nvSpPr>
        <p:spPr>
          <a:xfrm>
            <a:off x="2456481" y="0"/>
            <a:ext cx="229467" cy="5143500"/>
          </a:xfrm>
          <a:prstGeom prst="rect">
            <a:avLst/>
          </a:prstGeom>
          <a:solidFill>
            <a:schemeClr val="accent6">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50421" y="1059442"/>
            <a:ext cx="1782235" cy="2459208"/>
          </a:xfrm>
          <a:prstGeom prst="rect">
            <a:avLst/>
          </a:prstGeom>
          <a:noFill/>
        </p:spPr>
        <p:txBody>
          <a:bodyPr wrap="square" rtlCol="0" anchor="t">
            <a:noAutofit/>
          </a:bodyPr>
          <a:lstStyle/>
          <a:p>
            <a:pPr>
              <a:spcAft>
                <a:spcPts val="600"/>
              </a:spcAft>
            </a:pPr>
            <a:r>
              <a:rPr lang="en-US" sz="1600" dirty="0">
                <a:solidFill>
                  <a:schemeClr val="accent6"/>
                </a:solidFill>
                <a:latin typeface="Gill Sans Nova Light" panose="020B0302020104020203" pitchFamily="34" charset="0"/>
              </a:rPr>
              <a:t>Male engagement for gender equality </a:t>
            </a:r>
          </a:p>
          <a:p>
            <a:r>
              <a:rPr lang="en-US" sz="1200" dirty="0">
                <a:solidFill>
                  <a:schemeClr val="bg1"/>
                </a:solidFill>
                <a:latin typeface="Gill Sans Nova Light" panose="020B0302020104020203" pitchFamily="34" charset="0"/>
                <a:cs typeface="Gill Sans MT Pro Light"/>
              </a:rPr>
              <a:t>Foster inclusive change and transformational shifts in gendered social norms and relations.</a:t>
            </a:r>
          </a:p>
          <a:p>
            <a:endParaRPr lang="en-US" sz="1200" dirty="0">
              <a:solidFill>
                <a:schemeClr val="bg1"/>
              </a:solidFill>
              <a:latin typeface="Gill Sans Nova Light" panose="020B0302020104020203" pitchFamily="34" charset="0"/>
              <a:cs typeface="Gill Sans MT Pro Light"/>
            </a:endParaRPr>
          </a:p>
        </p:txBody>
      </p:sp>
      <p:pic>
        <p:nvPicPr>
          <p:cNvPr id="14" name="Picture 13">
            <a:extLst>
              <a:ext uri="{FF2B5EF4-FFF2-40B4-BE49-F238E27FC236}">
                <a16:creationId xmlns:a16="http://schemas.microsoft.com/office/drawing/2014/main" id="{A8281623-3056-44C2-AE7A-1C4B2D16840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55770" y="4498952"/>
            <a:ext cx="1438483" cy="286321"/>
          </a:xfrm>
          <a:prstGeom prst="rect">
            <a:avLst/>
          </a:prstGeom>
          <a:ln w="0" cap="flat" cmpd="sng" algn="ctr">
            <a:noFill/>
            <a:prstDash val="solid"/>
            <a:round/>
            <a:headEnd type="none" w="med" len="med"/>
            <a:tailEnd type="none" w="med" len="med"/>
          </a:ln>
        </p:spPr>
      </p:pic>
    </p:spTree>
    <p:extLst>
      <p:ext uri="{BB962C8B-B14F-4D97-AF65-F5344CB8AC3E}">
        <p14:creationId xmlns:p14="http://schemas.microsoft.com/office/powerpoint/2010/main" val="445126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919055" y="176759"/>
            <a:ext cx="3652946" cy="426203"/>
          </a:xfrm>
        </p:spPr>
        <p:txBody>
          <a:bodyPr/>
          <a:lstStyle/>
          <a:p>
            <a:r>
              <a:rPr lang="en-US" sz="3000" dirty="0">
                <a:latin typeface="Gill Sans Nova" panose="020B0602020104020203" pitchFamily="34" charset="0"/>
                <a:cs typeface="Gill Sans MT Pro Light"/>
              </a:rPr>
              <a:t>Local Context</a:t>
            </a:r>
          </a:p>
        </p:txBody>
      </p:sp>
      <p:sp>
        <p:nvSpPr>
          <p:cNvPr id="2" name="Rectangle 1"/>
          <p:cNvSpPr/>
          <p:nvPr/>
        </p:nvSpPr>
        <p:spPr>
          <a:xfrm>
            <a:off x="0" y="0"/>
            <a:ext cx="687768"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9054" y="1184353"/>
            <a:ext cx="7531585" cy="2774794"/>
          </a:xfrm>
          <a:prstGeom prst="rect">
            <a:avLst/>
          </a:prstGeom>
        </p:spPr>
      </p:pic>
      <p:sp>
        <p:nvSpPr>
          <p:cNvPr id="5" name="TextBox 4"/>
          <p:cNvSpPr txBox="1"/>
          <p:nvPr/>
        </p:nvSpPr>
        <p:spPr>
          <a:xfrm>
            <a:off x="919054" y="4686300"/>
            <a:ext cx="3106168" cy="369332"/>
          </a:xfrm>
          <a:prstGeom prst="rect">
            <a:avLst/>
          </a:prstGeom>
          <a:noFill/>
        </p:spPr>
        <p:txBody>
          <a:bodyPr wrap="square" rtlCol="0">
            <a:spAutoFit/>
          </a:bodyPr>
          <a:lstStyle/>
          <a:p>
            <a:r>
              <a:rPr lang="en-US" dirty="0">
                <a:solidFill>
                  <a:schemeClr val="bg1"/>
                </a:solidFill>
              </a:rPr>
              <a:t>*</a:t>
            </a:r>
            <a:r>
              <a:rPr lang="en-US" i="1" dirty="0" err="1">
                <a:solidFill>
                  <a:schemeClr val="bg1"/>
                </a:solidFill>
              </a:rPr>
              <a:t>Nobo</a:t>
            </a:r>
            <a:r>
              <a:rPr lang="en-US" i="1" dirty="0">
                <a:solidFill>
                  <a:schemeClr val="bg1"/>
                </a:solidFill>
              </a:rPr>
              <a:t> </a:t>
            </a:r>
            <a:r>
              <a:rPr lang="en-US" i="1" dirty="0" err="1">
                <a:solidFill>
                  <a:schemeClr val="bg1"/>
                </a:solidFill>
              </a:rPr>
              <a:t>Jatra</a:t>
            </a:r>
            <a:r>
              <a:rPr lang="en-US" i="1" dirty="0">
                <a:solidFill>
                  <a:schemeClr val="bg1"/>
                </a:solidFill>
              </a:rPr>
              <a:t> Baseline 2015</a:t>
            </a: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73402" y="4640344"/>
            <a:ext cx="1488342" cy="296245"/>
          </a:xfrm>
          <a:prstGeom prst="rect">
            <a:avLst/>
          </a:prstGeom>
          <a:ln w="0" cap="flat" cmpd="sng" algn="ctr">
            <a:noFill/>
            <a:prstDash val="solid"/>
            <a:round/>
            <a:headEnd type="none" w="med" len="med"/>
            <a:tailEnd type="none" w="med" len="med"/>
          </a:ln>
        </p:spPr>
      </p:pic>
    </p:spTree>
    <p:extLst>
      <p:ext uri="{BB962C8B-B14F-4D97-AF65-F5344CB8AC3E}">
        <p14:creationId xmlns:p14="http://schemas.microsoft.com/office/powerpoint/2010/main" val="13896990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45239" y="212894"/>
            <a:ext cx="4259283" cy="595489"/>
          </a:xfrm>
        </p:spPr>
        <p:txBody>
          <a:bodyPr/>
          <a:lstStyle/>
          <a:p>
            <a:r>
              <a:rPr lang="en-US" sz="3000" dirty="0">
                <a:latin typeface="Gill Sans Nova" panose="020B0602020104020203" pitchFamily="34" charset="0"/>
                <a:cs typeface="Gill Sans MT Pro Light"/>
              </a:rPr>
              <a:t>Male Engagement for Gender Equality</a:t>
            </a:r>
          </a:p>
          <a:p>
            <a:endParaRPr lang="en-US" sz="3000" dirty="0">
              <a:latin typeface="Gill Sans MT Pro Light"/>
              <a:cs typeface="Gill Sans MT Pro Light"/>
            </a:endParaRPr>
          </a:p>
        </p:txBody>
      </p:sp>
      <p:pic>
        <p:nvPicPr>
          <p:cNvPr id="20" name="Picture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29340" y="4415875"/>
            <a:ext cx="1032934" cy="213576"/>
          </a:xfrm>
          <a:prstGeom prst="rect">
            <a:avLst/>
          </a:prstGeom>
          <a:ln w="0" cap="flat" cmpd="sng" algn="ctr">
            <a:noFill/>
            <a:prstDash val="solid"/>
            <a:round/>
            <a:headEnd type="none" w="med" len="med"/>
            <a:tailEnd type="none" w="med" len="med"/>
          </a:ln>
        </p:spPr>
      </p:pic>
      <p:sp>
        <p:nvSpPr>
          <p:cNvPr id="2" name="Rectangle 1"/>
          <p:cNvSpPr/>
          <p:nvPr/>
        </p:nvSpPr>
        <p:spPr>
          <a:xfrm>
            <a:off x="0" y="0"/>
            <a:ext cx="307127"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851206" y="27047"/>
            <a:ext cx="4292794" cy="5116453"/>
          </a:xfrm>
          <a:prstGeom prst="rect">
            <a:avLst/>
          </a:prstGeom>
        </p:spPr>
      </p:pic>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9223" y="1181774"/>
            <a:ext cx="3719887" cy="1239962"/>
          </a:xfrm>
          <a:prstGeom prst="rect">
            <a:avLst/>
          </a:prstGeom>
        </p:spPr>
      </p:pic>
      <p:pic>
        <p:nvPicPr>
          <p:cNvPr id="11" name="Picture 10"/>
          <p:cNvPicPr/>
          <p:nvPr/>
        </p:nvPicPr>
        <p:blipFill>
          <a:blip r:embed="rId6" cstate="email">
            <a:extLst>
              <a:ext uri="{28A0092B-C50C-407E-A947-70E740481C1C}">
                <a14:useLocalDpi xmlns:a14="http://schemas.microsoft.com/office/drawing/2010/main"/>
              </a:ext>
            </a:extLst>
          </a:blip>
          <a:stretch>
            <a:fillRect/>
          </a:stretch>
        </p:blipFill>
        <p:spPr bwMode="auto">
          <a:xfrm>
            <a:off x="575273" y="2571750"/>
            <a:ext cx="3996727" cy="1796894"/>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840849CE-8CC5-401F-B224-93A53F8EF88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234738" y="4668673"/>
            <a:ext cx="1458283" cy="290262"/>
          </a:xfrm>
          <a:prstGeom prst="rect">
            <a:avLst/>
          </a:prstGeom>
          <a:ln w="0" cap="flat" cmpd="sng" algn="ctr">
            <a:noFill/>
            <a:prstDash val="solid"/>
            <a:round/>
            <a:headEnd type="none" w="med" len="med"/>
            <a:tailEnd type="none" w="med" len="med"/>
          </a:ln>
        </p:spPr>
      </p:pic>
    </p:spTree>
    <p:extLst>
      <p:ext uri="{BB962C8B-B14F-4D97-AF65-F5344CB8AC3E}">
        <p14:creationId xmlns:p14="http://schemas.microsoft.com/office/powerpoint/2010/main" val="3247480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556921" y="345517"/>
            <a:ext cx="6937397" cy="426203"/>
          </a:xfrm>
        </p:spPr>
        <p:txBody>
          <a:bodyPr/>
          <a:lstStyle/>
          <a:p>
            <a:r>
              <a:rPr lang="en-US" sz="3000" dirty="0">
                <a:latin typeface="Gill Sans Nova" panose="020B0602020104020203" pitchFamily="34" charset="0"/>
                <a:cs typeface="Gill Sans MT Pro Light"/>
              </a:rPr>
              <a:t>Modules</a:t>
            </a:r>
          </a:p>
        </p:txBody>
      </p:sp>
      <p:pic>
        <p:nvPicPr>
          <p:cNvPr id="20" name="Picture 1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29340" y="4415875"/>
            <a:ext cx="1032934" cy="213576"/>
          </a:xfrm>
          <a:prstGeom prst="rect">
            <a:avLst/>
          </a:prstGeom>
          <a:ln w="0" cap="flat" cmpd="sng" algn="ctr">
            <a:noFill/>
            <a:prstDash val="solid"/>
            <a:round/>
            <a:headEnd type="none" w="med" len="med"/>
            <a:tailEnd type="none" w="med" len="med"/>
          </a:ln>
        </p:spPr>
      </p:pic>
      <p:sp>
        <p:nvSpPr>
          <p:cNvPr id="2" name="Rectangle 1"/>
          <p:cNvSpPr/>
          <p:nvPr/>
        </p:nvSpPr>
        <p:spPr>
          <a:xfrm>
            <a:off x="0" y="0"/>
            <a:ext cx="325547"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210629" y="0"/>
            <a:ext cx="3933371" cy="5130689"/>
          </a:xfrm>
          <a:prstGeom prst="rect">
            <a:avLst/>
          </a:prstGeom>
        </p:spPr>
      </p:pic>
      <p:pic>
        <p:nvPicPr>
          <p:cNvPr id="7" name="Picture 6"/>
          <p:cNvPicPr/>
          <p:nvPr/>
        </p:nvPicPr>
        <p:blipFill>
          <a:blip r:embed="rId4" cstate="email">
            <a:extLst>
              <a:ext uri="{28A0092B-C50C-407E-A947-70E740481C1C}">
                <a14:useLocalDpi xmlns:a14="http://schemas.microsoft.com/office/drawing/2010/main"/>
              </a:ext>
            </a:extLst>
          </a:blip>
          <a:stretch>
            <a:fillRect/>
          </a:stretch>
        </p:blipFill>
        <p:spPr bwMode="auto">
          <a:xfrm>
            <a:off x="413818" y="1125767"/>
            <a:ext cx="4708539" cy="3104619"/>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86FABDE3-40F2-48D7-B42A-7F33D904830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92957" y="4629451"/>
            <a:ext cx="1458283" cy="290262"/>
          </a:xfrm>
          <a:prstGeom prst="rect">
            <a:avLst/>
          </a:prstGeom>
          <a:ln w="0" cap="flat" cmpd="sng" algn="ctr">
            <a:noFill/>
            <a:prstDash val="solid"/>
            <a:round/>
            <a:headEnd type="none" w="med" len="med"/>
            <a:tailEnd type="none" w="med" len="med"/>
          </a:ln>
        </p:spPr>
      </p:pic>
    </p:spTree>
    <p:extLst>
      <p:ext uri="{BB962C8B-B14F-4D97-AF65-F5344CB8AC3E}">
        <p14:creationId xmlns:p14="http://schemas.microsoft.com/office/powerpoint/2010/main" val="1153220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470"/>
            <a:ext cx="687768"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93685" y="893395"/>
            <a:ext cx="2272403" cy="3252172"/>
          </a:xfrm>
          <a:prstGeom prst="rect">
            <a:avLst/>
          </a:prstGeom>
          <a:noFill/>
        </p:spPr>
        <p:txBody>
          <a:bodyPr wrap="square" rtlCol="0">
            <a:spAutoFit/>
          </a:bodyPr>
          <a:lstStyle/>
          <a:p>
            <a:pPr>
              <a:lnSpc>
                <a:spcPts val="1600"/>
              </a:lnSpc>
            </a:pPr>
            <a:endParaRPr lang="en-GB" sz="1600" dirty="0">
              <a:solidFill>
                <a:schemeClr val="bg1"/>
              </a:solidFill>
            </a:endParaRPr>
          </a:p>
          <a:p>
            <a:r>
              <a:rPr lang="en-US" sz="1600" dirty="0">
                <a:solidFill>
                  <a:schemeClr val="accent6"/>
                </a:solidFill>
              </a:rPr>
              <a:t>9,814 couples </a:t>
            </a:r>
            <a:r>
              <a:rPr lang="en-US" sz="1600" dirty="0">
                <a:solidFill>
                  <a:schemeClr val="bg1"/>
                </a:solidFill>
              </a:rPr>
              <a:t>(husbands and wives) have graduated through male engagement sessions.</a:t>
            </a:r>
          </a:p>
          <a:p>
            <a:pPr marL="171450" indent="-171450">
              <a:buFont typeface="Arial" panose="020B0604020202020204" pitchFamily="34" charset="0"/>
              <a:buChar char="•"/>
            </a:pPr>
            <a:endParaRPr lang="en-US" sz="1600" dirty="0">
              <a:solidFill>
                <a:schemeClr val="bg1"/>
              </a:solidFill>
            </a:endParaRPr>
          </a:p>
          <a:p>
            <a:r>
              <a:rPr lang="en-US" sz="1600" dirty="0">
                <a:solidFill>
                  <a:schemeClr val="bg1"/>
                </a:solidFill>
              </a:rPr>
              <a:t>Couples become </a:t>
            </a:r>
            <a:r>
              <a:rPr lang="en-US" sz="1600" b="1" dirty="0">
                <a:solidFill>
                  <a:schemeClr val="accent6"/>
                </a:solidFill>
              </a:rPr>
              <a:t>catalysts</a:t>
            </a:r>
            <a:r>
              <a:rPr lang="en-US" sz="1600" dirty="0">
                <a:solidFill>
                  <a:schemeClr val="bg1"/>
                </a:solidFill>
              </a:rPr>
              <a:t>, sharing their knowledge with others in the area and setting a good example to their own children. </a:t>
            </a:r>
          </a:p>
          <a:p>
            <a:pPr marL="171450" indent="-171450">
              <a:buFont typeface="Arial" panose="020B0604020202020204" pitchFamily="34" charset="0"/>
              <a:buChar char="•"/>
            </a:pPr>
            <a:endParaRPr lang="en-US" sz="1600" dirty="0">
              <a:solidFill>
                <a:schemeClr val="bg1"/>
              </a:solidFill>
            </a:endParaRPr>
          </a:p>
        </p:txBody>
      </p:sp>
      <p:sp>
        <p:nvSpPr>
          <p:cNvPr id="8" name="Rectangle 7"/>
          <p:cNvSpPr/>
          <p:nvPr/>
        </p:nvSpPr>
        <p:spPr>
          <a:xfrm>
            <a:off x="1177155" y="2587139"/>
            <a:ext cx="116530" cy="388743"/>
          </a:xfrm>
          <a:prstGeom prst="rect">
            <a:avLst/>
          </a:prstGeom>
          <a:solidFill>
            <a:srgbClr val="9054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Rectangle 8"/>
          <p:cNvSpPr/>
          <p:nvPr/>
        </p:nvSpPr>
        <p:spPr>
          <a:xfrm>
            <a:off x="1177155" y="1116739"/>
            <a:ext cx="116530" cy="388743"/>
          </a:xfrm>
          <a:prstGeom prst="rect">
            <a:avLst/>
          </a:prstGeom>
          <a:solidFill>
            <a:srgbClr val="00AC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76136" y="982968"/>
            <a:ext cx="5113865" cy="3319248"/>
          </a:xfrm>
          <a:prstGeom prst="rect">
            <a:avLst/>
          </a:prstGeom>
        </p:spPr>
      </p:pic>
      <p:sp>
        <p:nvSpPr>
          <p:cNvPr id="10" name="Text Placeholder 2"/>
          <p:cNvSpPr>
            <a:spLocks noGrp="1"/>
          </p:cNvSpPr>
          <p:nvPr>
            <p:ph type="body" sz="quarter" idx="11"/>
          </p:nvPr>
        </p:nvSpPr>
        <p:spPr>
          <a:xfrm>
            <a:off x="919670" y="312987"/>
            <a:ext cx="6937397" cy="426203"/>
          </a:xfrm>
        </p:spPr>
        <p:txBody>
          <a:bodyPr/>
          <a:lstStyle/>
          <a:p>
            <a:r>
              <a:rPr lang="en-US" sz="3000" dirty="0">
                <a:latin typeface="Gill Sans Nova" panose="020B0602020104020203" pitchFamily="34" charset="0"/>
                <a:cs typeface="Gill Sans MT Pro Light"/>
              </a:rPr>
              <a:t>Outcomes</a:t>
            </a:r>
          </a:p>
          <a:p>
            <a:endParaRPr lang="en-US" sz="3000" dirty="0">
              <a:latin typeface="Gill Sans MT Pro Light"/>
              <a:cs typeface="Gill Sans MT Pro Light"/>
            </a:endParaRPr>
          </a:p>
        </p:txBody>
      </p:sp>
      <p:pic>
        <p:nvPicPr>
          <p:cNvPr id="11" name="Picture 10">
            <a:extLst>
              <a:ext uri="{FF2B5EF4-FFF2-40B4-BE49-F238E27FC236}">
                <a16:creationId xmlns:a16="http://schemas.microsoft.com/office/drawing/2014/main" id="{0B24934F-1EEE-4292-A8E6-788B9471BD1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31718" y="4668673"/>
            <a:ext cx="1458283" cy="290262"/>
          </a:xfrm>
          <a:prstGeom prst="rect">
            <a:avLst/>
          </a:prstGeom>
          <a:ln w="0" cap="flat" cmpd="sng" algn="ctr">
            <a:noFill/>
            <a:prstDash val="solid"/>
            <a:round/>
            <a:headEnd type="none" w="med" len="med"/>
            <a:tailEnd type="none" w="med" len="med"/>
          </a:ln>
        </p:spPr>
      </p:pic>
    </p:spTree>
    <p:extLst>
      <p:ext uri="{BB962C8B-B14F-4D97-AF65-F5344CB8AC3E}">
        <p14:creationId xmlns:p14="http://schemas.microsoft.com/office/powerpoint/2010/main" val="13342171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803719" y="311619"/>
            <a:ext cx="6937397" cy="426203"/>
          </a:xfrm>
        </p:spPr>
        <p:txBody>
          <a:bodyPr/>
          <a:lstStyle/>
          <a:p>
            <a:r>
              <a:rPr lang="en-US" sz="3000" dirty="0">
                <a:latin typeface="Gill Sans Nova" panose="020B0602020104020203" pitchFamily="34" charset="0"/>
                <a:cs typeface="Gill Sans MT Pro Light"/>
              </a:rPr>
              <a:t>Integration</a:t>
            </a:r>
          </a:p>
        </p:txBody>
      </p:sp>
      <p:sp>
        <p:nvSpPr>
          <p:cNvPr id="2" name="Rectangle 1"/>
          <p:cNvSpPr/>
          <p:nvPr/>
        </p:nvSpPr>
        <p:spPr>
          <a:xfrm>
            <a:off x="0" y="0"/>
            <a:ext cx="687768"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p:cNvGraphicFramePr/>
          <p:nvPr>
            <p:extLst>
              <p:ext uri="{D42A27DB-BD31-4B8C-83A1-F6EECF244321}">
                <p14:modId xmlns:p14="http://schemas.microsoft.com/office/powerpoint/2010/main" val="3281311318"/>
              </p:ext>
            </p:extLst>
          </p:nvPr>
        </p:nvGraphicFramePr>
        <p:xfrm>
          <a:off x="1250887" y="888167"/>
          <a:ext cx="6908022" cy="4116042"/>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069933" y="2495009"/>
            <a:ext cx="2373251" cy="1169551"/>
          </a:xfrm>
          <a:prstGeom prst="rect">
            <a:avLst/>
          </a:prstGeom>
          <a:noFill/>
        </p:spPr>
        <p:txBody>
          <a:bodyPr wrap="square" rtlCol="0">
            <a:spAutoFit/>
          </a:bodyPr>
          <a:lstStyle/>
          <a:p>
            <a:pPr marL="285750" indent="-285750">
              <a:buFont typeface="Wingdings" panose="05000000000000000000" pitchFamily="2" charset="2"/>
              <a:buChar char="v"/>
            </a:pPr>
            <a:r>
              <a:rPr lang="en-US" sz="1400" b="1" dirty="0">
                <a:solidFill>
                  <a:schemeClr val="bg1"/>
                </a:solidFill>
                <a:latin typeface="Gill Sans Nova Light" panose="020B0302020104020203" pitchFamily="34" charset="0"/>
              </a:rPr>
              <a:t>TIP: </a:t>
            </a:r>
            <a:r>
              <a:rPr lang="en-US" sz="1400" dirty="0">
                <a:solidFill>
                  <a:schemeClr val="bg1"/>
                </a:solidFill>
                <a:latin typeface="Gill Sans Nova Light" panose="020B0302020104020203" pitchFamily="34" charset="0"/>
              </a:rPr>
              <a:t>Male engagement is not a stand-alone activity! Couples also participate in a cross section of thematic activities across the project. </a:t>
            </a:r>
          </a:p>
        </p:txBody>
      </p:sp>
    </p:spTree>
    <p:extLst>
      <p:ext uri="{BB962C8B-B14F-4D97-AF65-F5344CB8AC3E}">
        <p14:creationId xmlns:p14="http://schemas.microsoft.com/office/powerpoint/2010/main" val="3132107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1020399" y="118667"/>
            <a:ext cx="8236723" cy="426203"/>
          </a:xfrm>
        </p:spPr>
        <p:txBody>
          <a:bodyPr/>
          <a:lstStyle/>
          <a:p>
            <a:r>
              <a:rPr lang="en-US" sz="3000" dirty="0">
                <a:latin typeface="Gill Sans Nova" panose="020B0602020104020203" pitchFamily="34" charset="0"/>
                <a:cs typeface="Gill Sans MT Pro Light"/>
              </a:rPr>
              <a:t>Research on Sustained Impact </a:t>
            </a:r>
          </a:p>
          <a:p>
            <a:r>
              <a:rPr lang="en-US" sz="3000" dirty="0">
                <a:latin typeface="Gill Sans Nova" panose="020B0602020104020203" pitchFamily="34" charset="0"/>
                <a:cs typeface="Gill Sans MT Pro Light"/>
              </a:rPr>
              <a:t>of Male Engagement</a:t>
            </a:r>
          </a:p>
        </p:txBody>
      </p:sp>
      <p:sp>
        <p:nvSpPr>
          <p:cNvPr id="2" name="Rectangle 1"/>
          <p:cNvSpPr/>
          <p:nvPr/>
        </p:nvSpPr>
        <p:spPr>
          <a:xfrm>
            <a:off x="0" y="0"/>
            <a:ext cx="687768"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185134" y="1148168"/>
            <a:ext cx="7437658" cy="3375283"/>
          </a:xfrm>
          <a:prstGeom prst="rect">
            <a:avLst/>
          </a:prstGeom>
          <a:noFill/>
        </p:spPr>
        <p:txBody>
          <a:bodyPr wrap="square" rtlCol="0">
            <a:spAutoFit/>
          </a:bodyPr>
          <a:lstStyle/>
          <a:p>
            <a:pPr>
              <a:lnSpc>
                <a:spcPts val="1600"/>
              </a:lnSpc>
            </a:pPr>
            <a:r>
              <a:rPr lang="en-GB" sz="1400" b="1" dirty="0">
                <a:solidFill>
                  <a:schemeClr val="bg1"/>
                </a:solidFill>
                <a:latin typeface="Gill Sans Nova Light" panose="020B0302020104020203" pitchFamily="34" charset="0"/>
              </a:rPr>
              <a:t>Wellbeing: </a:t>
            </a:r>
            <a:r>
              <a:rPr lang="en-GB" sz="1400" dirty="0">
                <a:solidFill>
                  <a:schemeClr val="bg1"/>
                </a:solidFill>
                <a:latin typeface="Gill Sans Nova Light" panose="020B0302020104020203" pitchFamily="34" charset="0"/>
              </a:rPr>
              <a:t>Strengthened communications between husbands and wives to resolve disputes. </a:t>
            </a:r>
          </a:p>
          <a:p>
            <a:pPr>
              <a:lnSpc>
                <a:spcPts val="1600"/>
              </a:lnSpc>
            </a:pPr>
            <a:r>
              <a:rPr lang="en-GB" sz="1400" dirty="0">
                <a:solidFill>
                  <a:schemeClr val="bg1"/>
                </a:solidFill>
                <a:latin typeface="Gill Sans Nova Light" panose="020B0302020104020203" pitchFamily="34" charset="0"/>
              </a:rPr>
              <a:t>Over 95% of couples said they were taking joint decisions to solve family disputes. </a:t>
            </a:r>
          </a:p>
          <a:p>
            <a:pPr>
              <a:lnSpc>
                <a:spcPts val="1600"/>
              </a:lnSpc>
            </a:pPr>
            <a:endParaRPr lang="en-GB" sz="1400" dirty="0">
              <a:solidFill>
                <a:schemeClr val="bg1"/>
              </a:solidFill>
              <a:latin typeface="Gill Sans Nova Light" panose="020B0302020104020203" pitchFamily="34" charset="0"/>
            </a:endParaRPr>
          </a:p>
          <a:p>
            <a:pPr>
              <a:lnSpc>
                <a:spcPts val="1600"/>
              </a:lnSpc>
            </a:pPr>
            <a:r>
              <a:rPr lang="en-US" sz="1400" b="1" dirty="0">
                <a:solidFill>
                  <a:schemeClr val="bg1"/>
                </a:solidFill>
                <a:latin typeface="Gill Sans Nova Light" panose="020B0302020104020203" pitchFamily="34" charset="0"/>
              </a:rPr>
              <a:t>Wellbeing: </a:t>
            </a:r>
            <a:r>
              <a:rPr lang="en-US" sz="1400" dirty="0">
                <a:solidFill>
                  <a:schemeClr val="bg1"/>
                </a:solidFill>
                <a:latin typeface="Gill Sans Nova Light" panose="020B0302020104020203" pitchFamily="34" charset="0"/>
              </a:rPr>
              <a:t>Over 95% of couples agreed that child marriage is harmful and a punishable offence by law. Over 95% of couples said investing in daughter’s education is important. </a:t>
            </a:r>
          </a:p>
          <a:p>
            <a:pPr>
              <a:lnSpc>
                <a:spcPts val="1600"/>
              </a:lnSpc>
            </a:pPr>
            <a:endParaRPr lang="en-US" sz="1400" dirty="0">
              <a:solidFill>
                <a:schemeClr val="bg1"/>
              </a:solidFill>
              <a:latin typeface="Gill Sans Nova Light" panose="020B0302020104020203" pitchFamily="34" charset="0"/>
            </a:endParaRPr>
          </a:p>
          <a:p>
            <a:pPr>
              <a:lnSpc>
                <a:spcPts val="1600"/>
              </a:lnSpc>
            </a:pPr>
            <a:r>
              <a:rPr lang="en-US" sz="1400" b="1" dirty="0">
                <a:solidFill>
                  <a:schemeClr val="bg1"/>
                </a:solidFill>
                <a:latin typeface="Gill Sans Nova Light" panose="020B0302020104020203" pitchFamily="34" charset="0"/>
              </a:rPr>
              <a:t>Participation: </a:t>
            </a:r>
            <a:r>
              <a:rPr lang="en-US" sz="1400" dirty="0">
                <a:solidFill>
                  <a:schemeClr val="bg1"/>
                </a:solidFill>
                <a:latin typeface="Gill Sans Nova Light" panose="020B0302020104020203" pitchFamily="34" charset="0"/>
              </a:rPr>
              <a:t>Women’s mobility has increased.  At baseline 80.9% of women had to seek permission to visit certain locations in comparison to 50.5% now. </a:t>
            </a:r>
            <a:r>
              <a:rPr lang="en-US" sz="1400" b="1" dirty="0">
                <a:solidFill>
                  <a:schemeClr val="bg1"/>
                </a:solidFill>
                <a:latin typeface="Gill Sans Nova Light" panose="020B0302020104020203" pitchFamily="34" charset="0"/>
              </a:rPr>
              <a:t>2,147</a:t>
            </a:r>
            <a:r>
              <a:rPr lang="en-US" sz="1400" dirty="0">
                <a:solidFill>
                  <a:schemeClr val="bg1"/>
                </a:solidFill>
                <a:latin typeface="Gill Sans Nova Light" panose="020B0302020104020203" pitchFamily="34" charset="0"/>
              </a:rPr>
              <a:t> women are participating in economic resilience activities including Ultra Poor Graduation, and Village Savings and Lending Associations. </a:t>
            </a:r>
          </a:p>
          <a:p>
            <a:pPr>
              <a:lnSpc>
                <a:spcPts val="1600"/>
              </a:lnSpc>
            </a:pPr>
            <a:endParaRPr lang="en-US" sz="1400" dirty="0">
              <a:solidFill>
                <a:srgbClr val="FF0000"/>
              </a:solidFill>
              <a:latin typeface="Gill Sans Nova Light" panose="020B0302020104020203" pitchFamily="34" charset="0"/>
            </a:endParaRPr>
          </a:p>
          <a:p>
            <a:pPr>
              <a:lnSpc>
                <a:spcPts val="1600"/>
              </a:lnSpc>
            </a:pPr>
            <a:r>
              <a:rPr lang="en-GB" sz="1400" b="1" dirty="0">
                <a:solidFill>
                  <a:schemeClr val="bg1"/>
                </a:solidFill>
                <a:latin typeface="Gill Sans Nova Light" panose="020B0302020104020203" pitchFamily="34" charset="0"/>
              </a:rPr>
              <a:t>Participation: </a:t>
            </a:r>
            <a:r>
              <a:rPr lang="en-GB" sz="1400" dirty="0">
                <a:solidFill>
                  <a:schemeClr val="bg1"/>
                </a:solidFill>
                <a:latin typeface="Gill Sans Nova Light" panose="020B0302020104020203" pitchFamily="34" charset="0"/>
              </a:rPr>
              <a:t>Men’s participation in caregiving and household chores has increased.  71% of men are doing housework in comparison to 38.2% at baseline. </a:t>
            </a:r>
            <a:r>
              <a:rPr lang="en-US" sz="1600" dirty="0">
                <a:solidFill>
                  <a:schemeClr val="bg1"/>
                </a:solidFill>
                <a:latin typeface="Gill Sans Nova Light" panose="020B0302020104020203" pitchFamily="34" charset="0"/>
              </a:rPr>
              <a:t>90.2% of men spent up to 6 hours per day with their children</a:t>
            </a:r>
            <a:endParaRPr lang="en-GB" sz="1400" dirty="0">
              <a:solidFill>
                <a:schemeClr val="bg1"/>
              </a:solidFill>
              <a:latin typeface="Gill Sans Nova Light" panose="020B0302020104020203" pitchFamily="34" charset="0"/>
            </a:endParaRPr>
          </a:p>
          <a:p>
            <a:pPr>
              <a:lnSpc>
                <a:spcPts val="1600"/>
              </a:lnSpc>
            </a:pPr>
            <a:endParaRPr lang="en-US" sz="1400" dirty="0">
              <a:solidFill>
                <a:srgbClr val="FF0000"/>
              </a:solidFill>
              <a:latin typeface="Gill Sans Nova Light" panose="020B0302020104020203" pitchFamily="34" charset="0"/>
            </a:endParaRPr>
          </a:p>
          <a:p>
            <a:pPr>
              <a:lnSpc>
                <a:spcPts val="1600"/>
              </a:lnSpc>
            </a:pPr>
            <a:r>
              <a:rPr lang="en-US" sz="1400" b="1" dirty="0">
                <a:solidFill>
                  <a:schemeClr val="bg1"/>
                </a:solidFill>
                <a:latin typeface="Gill Sans Nova Light" panose="020B0302020104020203" pitchFamily="34" charset="0"/>
              </a:rPr>
              <a:t>Decision making: </a:t>
            </a:r>
            <a:r>
              <a:rPr lang="en-US" sz="1400" dirty="0">
                <a:solidFill>
                  <a:schemeClr val="bg1"/>
                </a:solidFill>
                <a:latin typeface="Gill Sans Nova Light" panose="020B0302020104020203" pitchFamily="34" charset="0"/>
              </a:rPr>
              <a:t>For larger investments such as buying assets, land, livestock, 78% of decisions were taken jointly between couples. </a:t>
            </a:r>
            <a:r>
              <a:rPr lang="en-US" sz="1400" dirty="0"/>
              <a:t>taken by the couples jointly. 83.8% couples</a:t>
            </a:r>
            <a:endParaRPr lang="en-US" sz="1400" dirty="0">
              <a:solidFill>
                <a:schemeClr val="bg1"/>
              </a:solidFill>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57067" y="4700353"/>
            <a:ext cx="1032934" cy="205599"/>
          </a:xfrm>
          <a:prstGeom prst="rect">
            <a:avLst/>
          </a:prstGeom>
          <a:ln w="0" cap="flat" cmpd="sng" algn="ctr">
            <a:noFill/>
            <a:prstDash val="solid"/>
            <a:round/>
            <a:headEnd type="none" w="med" len="med"/>
            <a:tailEnd type="none" w="med" len="med"/>
          </a:ln>
        </p:spPr>
      </p:pic>
      <p:sp>
        <p:nvSpPr>
          <p:cNvPr id="7" name="Rectangle 6"/>
          <p:cNvSpPr/>
          <p:nvPr/>
        </p:nvSpPr>
        <p:spPr>
          <a:xfrm>
            <a:off x="1020399" y="2415545"/>
            <a:ext cx="116530" cy="3871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Rectangle 8"/>
          <p:cNvSpPr/>
          <p:nvPr/>
        </p:nvSpPr>
        <p:spPr>
          <a:xfrm>
            <a:off x="1044502" y="4007043"/>
            <a:ext cx="116530" cy="388743"/>
          </a:xfrm>
          <a:prstGeom prst="rect">
            <a:avLst/>
          </a:prstGeom>
          <a:solidFill>
            <a:srgbClr val="00AC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Rectangle 9"/>
          <p:cNvSpPr/>
          <p:nvPr/>
        </p:nvSpPr>
        <p:spPr>
          <a:xfrm>
            <a:off x="1044502" y="3211294"/>
            <a:ext cx="116530" cy="387130"/>
          </a:xfrm>
          <a:prstGeom prst="rect">
            <a:avLst/>
          </a:prstGeom>
          <a:solidFill>
            <a:srgbClr val="00A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10"/>
          <p:cNvSpPr/>
          <p:nvPr/>
        </p:nvSpPr>
        <p:spPr>
          <a:xfrm>
            <a:off x="1020399" y="1808616"/>
            <a:ext cx="116530" cy="388743"/>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Rectangle 11"/>
          <p:cNvSpPr/>
          <p:nvPr/>
        </p:nvSpPr>
        <p:spPr>
          <a:xfrm>
            <a:off x="1020399" y="1189752"/>
            <a:ext cx="116530" cy="388743"/>
          </a:xfrm>
          <a:prstGeom prst="rect">
            <a:avLst/>
          </a:prstGeom>
          <a:solidFill>
            <a:srgbClr val="842E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2666612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8" name="Rectangle 7"/>
          <p:cNvSpPr/>
          <p:nvPr/>
        </p:nvSpPr>
        <p:spPr>
          <a:xfrm>
            <a:off x="2840887" y="0"/>
            <a:ext cx="6303113" cy="51435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29A9758-D577-468D-ADF0-BA31C25FEC1E}"/>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5235789" y="915090"/>
            <a:ext cx="1877017" cy="373609"/>
          </a:xfrm>
          <a:prstGeom prst="rect">
            <a:avLst/>
          </a:prstGeom>
        </p:spPr>
      </p:pic>
      <p:sp>
        <p:nvSpPr>
          <p:cNvPr id="7" name="Text Placeholder 2">
            <a:extLst>
              <a:ext uri="{FF2B5EF4-FFF2-40B4-BE49-F238E27FC236}">
                <a16:creationId xmlns:a16="http://schemas.microsoft.com/office/drawing/2014/main" id="{03B7E000-429C-4CBD-ACC1-F2FBE47119B3}"/>
              </a:ext>
            </a:extLst>
          </p:cNvPr>
          <p:cNvSpPr txBox="1">
            <a:spLocks/>
          </p:cNvSpPr>
          <p:nvPr/>
        </p:nvSpPr>
        <p:spPr>
          <a:xfrm>
            <a:off x="3605270" y="1936090"/>
            <a:ext cx="5138057" cy="2373215"/>
          </a:xfrm>
          <a:prstGeom prst="rect">
            <a:avLst/>
          </a:prstGeom>
          <a:noFill/>
          <a:ln>
            <a:noFill/>
          </a:ln>
        </p:spPr>
        <p:txBody>
          <a:bodyPr vert="horz" lIns="0" tIns="0" rIns="0" bIns="0" rtlCol="0">
            <a:noAutofit/>
          </a:bodyPr>
          <a:lstStyle>
            <a:lvl1pPr marL="0" indent="0" algn="l" defTabSz="914400" rtl="0" eaLnBrk="1" latinLnBrk="0" hangingPunct="1">
              <a:lnSpc>
                <a:spcPct val="90000"/>
              </a:lnSpc>
              <a:spcBef>
                <a:spcPts val="300"/>
              </a:spcBef>
              <a:buFont typeface="Wingdings" panose="05000000000000000000" pitchFamily="2" charset="2"/>
              <a:buNone/>
              <a:defRPr sz="2000" b="0" kern="1200">
                <a:solidFill>
                  <a:schemeClr val="bg1"/>
                </a:solidFill>
                <a:latin typeface="+mn-lt"/>
                <a:ea typeface="+mn-ea"/>
                <a:cs typeface="Arial" panose="020B0604020202020204" pitchFamily="34" charset="0"/>
              </a:defRPr>
            </a:lvl1pPr>
            <a:lvl2pPr marL="457200" indent="0" algn="l" defTabSz="914400" rtl="0" eaLnBrk="1" latinLnBrk="0" hangingPunct="1">
              <a:spcBef>
                <a:spcPct val="20000"/>
              </a:spcBef>
              <a:buFontTx/>
              <a:buNone/>
              <a:defRPr sz="2000" b="0" kern="1200">
                <a:solidFill>
                  <a:schemeClr val="bg1"/>
                </a:solidFill>
                <a:latin typeface="Franklin Gothic Book" panose="020B0503020102020204" pitchFamily="34" charset="0"/>
                <a:ea typeface="+mn-ea"/>
                <a:cs typeface="+mn-cs"/>
              </a:defRPr>
            </a:lvl2pPr>
            <a:lvl3pPr marL="914400" indent="0" algn="l" defTabSz="914400" rtl="0" eaLnBrk="1" latinLnBrk="0" hangingPunct="1">
              <a:spcBef>
                <a:spcPct val="20000"/>
              </a:spcBef>
              <a:buFontTx/>
              <a:buNone/>
              <a:defRPr sz="1800" b="0" kern="1200">
                <a:solidFill>
                  <a:schemeClr val="bg1"/>
                </a:solidFill>
                <a:latin typeface="Franklin Gothic Book" panose="020B0503020102020204" pitchFamily="34" charset="0"/>
                <a:ea typeface="+mn-ea"/>
                <a:cs typeface="+mn-cs"/>
              </a:defRPr>
            </a:lvl3pPr>
            <a:lvl4pPr marL="1371600" indent="0" algn="l" defTabSz="914400" rtl="0" eaLnBrk="1" latinLnBrk="0" hangingPunct="1">
              <a:spcBef>
                <a:spcPct val="20000"/>
              </a:spcBef>
              <a:buFontTx/>
              <a:buNone/>
              <a:defRPr sz="1600" b="0" kern="1200">
                <a:solidFill>
                  <a:schemeClr val="bg1"/>
                </a:solidFill>
                <a:latin typeface="Franklin Gothic Book" panose="020B0503020102020204" pitchFamily="34" charset="0"/>
                <a:ea typeface="+mn-ea"/>
                <a:cs typeface="+mn-cs"/>
              </a:defRPr>
            </a:lvl4pPr>
            <a:lvl5pPr marL="1828800" indent="0" algn="l" defTabSz="914400" rtl="0" eaLnBrk="1" latinLnBrk="0" hangingPunct="1">
              <a:spcBef>
                <a:spcPct val="20000"/>
              </a:spcBef>
              <a:buFontTx/>
              <a:buNone/>
              <a:defRPr sz="1600" b="0" kern="1200">
                <a:solidFill>
                  <a:schemeClr val="bg1"/>
                </a:solidFill>
                <a:latin typeface="Franklin Gothic Book" panose="020B05030201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685800">
              <a:defRPr/>
            </a:pPr>
            <a:r>
              <a:rPr lang="en-US" sz="3200" b="1" dirty="0">
                <a:latin typeface="Gill Sans Nova Light" panose="020B0302020104020203" pitchFamily="34" charset="0"/>
              </a:rPr>
              <a:t>Dr. Jacqueline Ogega</a:t>
            </a:r>
          </a:p>
          <a:p>
            <a:pPr algn="ctr" defTabSz="685800">
              <a:defRPr/>
            </a:pPr>
            <a:r>
              <a:rPr lang="en-US" sz="2800" dirty="0">
                <a:latin typeface="Gill Sans Nova Light" panose="020B0302020104020203" pitchFamily="34" charset="0"/>
              </a:rPr>
              <a:t>Director </a:t>
            </a:r>
          </a:p>
          <a:p>
            <a:pPr algn="ctr" defTabSz="685800">
              <a:defRPr/>
            </a:pPr>
            <a:r>
              <a:rPr lang="en-US" sz="2800" dirty="0">
                <a:latin typeface="Gill Sans Nova Light" panose="020B0302020104020203" pitchFamily="34" charset="0"/>
              </a:rPr>
              <a:t>Gender Equality and Social Inclusion (GESI)</a:t>
            </a:r>
          </a:p>
          <a:p>
            <a:pPr algn="ctr" defTabSz="685800">
              <a:defRPr/>
            </a:pPr>
            <a:r>
              <a:rPr lang="en-US" sz="2800" dirty="0">
                <a:latin typeface="Gill Sans Nova Light" panose="020B0302020104020203" pitchFamily="34" charset="0"/>
              </a:rPr>
              <a:t>World Vision USA</a:t>
            </a:r>
          </a:p>
          <a:p>
            <a:endParaRPr lang="en-US" sz="3000" spc="300" dirty="0">
              <a:latin typeface="Lato Black"/>
              <a:cs typeface="Gill Sans MT Pro Light"/>
            </a:endParaRPr>
          </a:p>
        </p:txBody>
      </p:sp>
      <p:pic>
        <p:nvPicPr>
          <p:cNvPr id="6" name="Picture 5">
            <a:extLst>
              <a:ext uri="{FF2B5EF4-FFF2-40B4-BE49-F238E27FC236}">
                <a16:creationId xmlns:a16="http://schemas.microsoft.com/office/drawing/2014/main" id="{76517CB3-B7C3-476B-9AF3-D8570ACC692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6320" y="-1"/>
            <a:ext cx="3016023" cy="5143501"/>
          </a:xfrm>
          <a:prstGeom prst="rect">
            <a:avLst/>
          </a:prstGeom>
        </p:spPr>
      </p:pic>
    </p:spTree>
    <p:extLst>
      <p:ext uri="{BB962C8B-B14F-4D97-AF65-F5344CB8AC3E}">
        <p14:creationId xmlns:p14="http://schemas.microsoft.com/office/powerpoint/2010/main" val="546161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913322" y="0"/>
            <a:ext cx="5230678" cy="5143500"/>
          </a:xfrm>
          <a:prstGeom prst="rect">
            <a:avLst/>
          </a:prstGeom>
          <a:solidFill>
            <a:schemeClr val="accent6">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13322" y="0"/>
            <a:ext cx="5230678" cy="5143500"/>
          </a:xfrm>
          <a:prstGeom prst="rect">
            <a:avLst/>
          </a:prstGeom>
          <a:solidFill>
            <a:schemeClr val="accent6">
              <a:lumMod val="7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sz="quarter" idx="11"/>
          </p:nvPr>
        </p:nvSpPr>
        <p:spPr>
          <a:xfrm>
            <a:off x="4302844" y="173498"/>
            <a:ext cx="4570223" cy="1050729"/>
          </a:xfrm>
        </p:spPr>
        <p:txBody>
          <a:bodyPr/>
          <a:lstStyle/>
          <a:p>
            <a:r>
              <a:rPr lang="en-US" sz="3000" dirty="0">
                <a:solidFill>
                  <a:schemeClr val="tx1"/>
                </a:solidFill>
                <a:latin typeface="Gill Sans Nova" panose="020B0602020104020203" pitchFamily="34" charset="0"/>
                <a:cs typeface="Gill Sans MT Pro Light"/>
              </a:rPr>
              <a:t>Learnings</a:t>
            </a:r>
          </a:p>
        </p:txBody>
      </p:sp>
      <p:sp>
        <p:nvSpPr>
          <p:cNvPr id="12" name="TextBox 11"/>
          <p:cNvSpPr txBox="1"/>
          <p:nvPr/>
        </p:nvSpPr>
        <p:spPr>
          <a:xfrm>
            <a:off x="4466951" y="643050"/>
            <a:ext cx="4406116" cy="940653"/>
          </a:xfrm>
          <a:prstGeom prst="rect">
            <a:avLst/>
          </a:prstGeom>
          <a:noFill/>
        </p:spPr>
        <p:txBody>
          <a:bodyPr wrap="square" rtlCol="0" anchor="t">
            <a:noAutofit/>
          </a:bodyPr>
          <a:lstStyle/>
          <a:p>
            <a:pPr>
              <a:spcAft>
                <a:spcPts val="1200"/>
              </a:spcAft>
            </a:pPr>
            <a:r>
              <a:rPr lang="en-US" dirty="0">
                <a:latin typeface="Gill Sans Nova Light" panose="020B0302020104020203" pitchFamily="34" charset="0"/>
              </a:rPr>
              <a:t>Formative research to design a deeply contextualized module attuned to couples needs</a:t>
            </a:r>
          </a:p>
          <a:p>
            <a:pPr marL="285750" indent="-285750">
              <a:buFont typeface="Wingdings" panose="05000000000000000000" pitchFamily="2" charset="2"/>
              <a:buChar char="ü"/>
            </a:pPr>
            <a:r>
              <a:rPr lang="en-US" sz="1400" dirty="0">
                <a:latin typeface="Gill Sans Nova Light" panose="020B0302020104020203" pitchFamily="34" charset="0"/>
                <a:cs typeface="Gill Sans MT Pro Light"/>
              </a:rPr>
              <a:t>A Gender Analysis and two rounds of formative research were undertaken to develop the male engagement module.</a:t>
            </a:r>
          </a:p>
          <a:p>
            <a:pPr marL="285750" indent="-285750">
              <a:buFont typeface="Wingdings" panose="05000000000000000000" pitchFamily="2" charset="2"/>
              <a:buChar char="ü"/>
            </a:pPr>
            <a:r>
              <a:rPr lang="en-US" sz="1400" dirty="0">
                <a:latin typeface="Gill Sans Nova Light" panose="020B0302020104020203" pitchFamily="34" charset="0"/>
                <a:cs typeface="Gill Sans MT Pro Light"/>
              </a:rPr>
              <a:t>‘Pause and Reflect’ between pilot and scale up.  Following USAID’s </a:t>
            </a:r>
            <a:r>
              <a:rPr lang="en-US" sz="1400" b="1" dirty="0">
                <a:latin typeface="Gill Sans Nova Light" panose="020B0302020104020203" pitchFamily="34" charset="0"/>
                <a:cs typeface="Gill Sans MT Pro Light"/>
              </a:rPr>
              <a:t>Collaborating, Learning and Adaptation</a:t>
            </a:r>
            <a:r>
              <a:rPr lang="en-US" sz="1400" dirty="0">
                <a:latin typeface="Gill Sans Nova Light" panose="020B0302020104020203" pitchFamily="34" charset="0"/>
                <a:cs typeface="Gill Sans MT Pro Light"/>
              </a:rPr>
              <a:t> framework.  </a:t>
            </a:r>
          </a:p>
          <a:p>
            <a:pPr marL="285750" indent="-285750">
              <a:buFont typeface="Wingdings" panose="05000000000000000000" pitchFamily="2" charset="2"/>
              <a:buChar char="ü"/>
            </a:pPr>
            <a:r>
              <a:rPr lang="en-US" sz="1400" dirty="0">
                <a:latin typeface="Gill Sans Nova Light" panose="020B0302020104020203" pitchFamily="34" charset="0"/>
                <a:cs typeface="Gill Sans MT Pro Light"/>
              </a:rPr>
              <a:t>Replicated in WV’s USAID Emergency Food Security Program in Cox’s Bazaar and other grants.</a:t>
            </a:r>
          </a:p>
        </p:txBody>
      </p:sp>
      <p:sp>
        <p:nvSpPr>
          <p:cNvPr id="14" name="TextBox 13"/>
          <p:cNvSpPr txBox="1"/>
          <p:nvPr/>
        </p:nvSpPr>
        <p:spPr>
          <a:xfrm>
            <a:off x="4466950" y="3664976"/>
            <a:ext cx="4207147" cy="1126067"/>
          </a:xfrm>
          <a:prstGeom prst="rect">
            <a:avLst/>
          </a:prstGeom>
          <a:noFill/>
        </p:spPr>
        <p:txBody>
          <a:bodyPr wrap="square" rtlCol="0" anchor="t">
            <a:noAutofit/>
          </a:bodyPr>
          <a:lstStyle/>
          <a:p>
            <a:pPr>
              <a:spcAft>
                <a:spcPts val="1200"/>
              </a:spcAft>
            </a:pPr>
            <a:r>
              <a:rPr lang="en-US" dirty="0">
                <a:latin typeface="Gill Sans Nova Light" panose="020B0302020104020203" pitchFamily="34" charset="0"/>
              </a:rPr>
              <a:t>Sustain impact</a:t>
            </a:r>
          </a:p>
          <a:p>
            <a:pPr marL="285750" indent="-285750">
              <a:buFont typeface="Wingdings" panose="05000000000000000000" pitchFamily="2" charset="2"/>
              <a:buChar char="ü"/>
            </a:pPr>
            <a:r>
              <a:rPr lang="en-US" sz="1400" dirty="0">
                <a:latin typeface="Gill Sans Nova Light" panose="020B0302020104020203" pitchFamily="34" charset="0"/>
                <a:cs typeface="Gill Sans MT Pro Light"/>
              </a:rPr>
              <a:t>Strategize early on how to sustain impact of male engagement. Invest in research and actualize recommendations during sustainability planning.</a:t>
            </a:r>
          </a:p>
        </p:txBody>
      </p:sp>
      <p:pic>
        <p:nvPicPr>
          <p:cNvPr id="2" name="Picture 1"/>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1"/>
            <a:ext cx="3913321" cy="5130801"/>
          </a:xfrm>
          <a:prstGeom prst="rect">
            <a:avLst/>
          </a:prstGeom>
        </p:spPr>
      </p:pic>
      <p:sp>
        <p:nvSpPr>
          <p:cNvPr id="9" name="Rectangle 8"/>
          <p:cNvSpPr/>
          <p:nvPr/>
        </p:nvSpPr>
        <p:spPr>
          <a:xfrm>
            <a:off x="4326633" y="712677"/>
            <a:ext cx="116530" cy="3887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Gill Sans Nova Light" panose="020B0302020104020203" pitchFamily="34" charset="0"/>
            </a:endParaRPr>
          </a:p>
        </p:txBody>
      </p:sp>
      <p:sp>
        <p:nvSpPr>
          <p:cNvPr id="10" name="Rectangle 9"/>
          <p:cNvSpPr/>
          <p:nvPr/>
        </p:nvSpPr>
        <p:spPr>
          <a:xfrm>
            <a:off x="4326633" y="3664976"/>
            <a:ext cx="116530" cy="3887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Gill Sans Nova Light" panose="020B0302020104020203" pitchFamily="34" charset="0"/>
            </a:endParaRPr>
          </a:p>
        </p:txBody>
      </p:sp>
    </p:spTree>
    <p:extLst>
      <p:ext uri="{BB962C8B-B14F-4D97-AF65-F5344CB8AC3E}">
        <p14:creationId xmlns:p14="http://schemas.microsoft.com/office/powerpoint/2010/main" val="325548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87768"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965490" y="433254"/>
            <a:ext cx="2371945" cy="2207416"/>
          </a:xfrm>
          <a:prstGeom prst="rect">
            <a:avLst/>
          </a:prstGeo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87423" y="331454"/>
            <a:ext cx="2271191" cy="2411016"/>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57067" y="4700353"/>
            <a:ext cx="1032934" cy="205599"/>
          </a:xfrm>
          <a:prstGeom prst="rect">
            <a:avLst/>
          </a:prstGeom>
          <a:ln w="0" cap="flat" cmpd="sng" algn="ctr">
            <a:noFill/>
            <a:prstDash val="solid"/>
            <a:round/>
            <a:headEnd type="none" w="med" len="med"/>
            <a:tailEnd type="none" w="med" len="med"/>
          </a:ln>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02362" y="2978822"/>
            <a:ext cx="2698199" cy="1953712"/>
          </a:xfrm>
          <a:prstGeom prst="rect">
            <a:avLst/>
          </a:prstGeom>
        </p:spPr>
      </p:pic>
      <p:pic>
        <p:nvPicPr>
          <p:cNvPr id="8" name="Picture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26718" y="2978822"/>
            <a:ext cx="2780643" cy="2094258"/>
          </a:xfrm>
          <a:prstGeom prst="rect">
            <a:avLst/>
          </a:prstGeom>
        </p:spPr>
      </p:pic>
    </p:spTree>
    <p:extLst>
      <p:ext uri="{BB962C8B-B14F-4D97-AF65-F5344CB8AC3E}">
        <p14:creationId xmlns:p14="http://schemas.microsoft.com/office/powerpoint/2010/main" val="1649739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583986"/>
            <a:ext cx="9144000" cy="4103275"/>
          </a:xfrm>
          <a:prstGeom prst="rect">
            <a:avLst/>
          </a:prstGeom>
        </p:spPr>
      </p:pic>
      <p:grpSp>
        <p:nvGrpSpPr>
          <p:cNvPr id="7" name="Group 6"/>
          <p:cNvGrpSpPr/>
          <p:nvPr/>
        </p:nvGrpSpPr>
        <p:grpSpPr>
          <a:xfrm>
            <a:off x="947733" y="74621"/>
            <a:ext cx="7806122" cy="5040409"/>
            <a:chOff x="954791" y="74621"/>
            <a:chExt cx="7806122" cy="5040409"/>
          </a:xfrm>
        </p:grpSpPr>
        <p:grpSp>
          <p:nvGrpSpPr>
            <p:cNvPr id="11" name="Group 10"/>
            <p:cNvGrpSpPr/>
            <p:nvPr/>
          </p:nvGrpSpPr>
          <p:grpSpPr>
            <a:xfrm>
              <a:off x="954791" y="74621"/>
              <a:ext cx="7806122" cy="455786"/>
              <a:chOff x="1017611" y="74621"/>
              <a:chExt cx="7806122" cy="455786"/>
            </a:xfrm>
          </p:grpSpPr>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82557" y="153341"/>
                <a:ext cx="941176" cy="187335"/>
              </a:xfrm>
              <a:prstGeom prst="rect">
                <a:avLst/>
              </a:prstGeom>
              <a:ln w="0" cap="flat" cmpd="sng" algn="ctr">
                <a:noFill/>
                <a:prstDash val="solid"/>
                <a:round/>
                <a:headEnd type="none" w="med" len="med"/>
                <a:tailEnd type="none" w="med" len="med"/>
              </a:ln>
            </p:spPr>
          </p:pic>
          <p:pic>
            <p:nvPicPr>
              <p:cNvPr id="16" name="Picture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7611" y="94923"/>
                <a:ext cx="1208644" cy="415183"/>
              </a:xfrm>
              <a:prstGeom prst="rect">
                <a:avLst/>
              </a:prstGeom>
            </p:spPr>
          </p:pic>
          <p:pic>
            <p:nvPicPr>
              <p:cNvPr id="17" name="Picture 1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427889" y="74621"/>
                <a:ext cx="536814" cy="455786"/>
              </a:xfrm>
              <a:prstGeom prst="rect">
                <a:avLst/>
              </a:prstGeom>
            </p:spPr>
          </p:pic>
        </p:grpSp>
        <p:pic>
          <p:nvPicPr>
            <p:cNvPr id="13" name="Picture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114066" y="4761141"/>
              <a:ext cx="929984" cy="353889"/>
            </a:xfrm>
            <a:prstGeom prst="rect">
              <a:avLst/>
            </a:prstGeom>
          </p:spPr>
        </p:pic>
      </p:grpSp>
      <p:sp>
        <p:nvSpPr>
          <p:cNvPr id="2" name="TextBox 1"/>
          <p:cNvSpPr txBox="1"/>
          <p:nvPr/>
        </p:nvSpPr>
        <p:spPr>
          <a:xfrm>
            <a:off x="5118755" y="774662"/>
            <a:ext cx="3770003" cy="1569660"/>
          </a:xfrm>
          <a:prstGeom prst="rect">
            <a:avLst/>
          </a:prstGeom>
          <a:solidFill>
            <a:srgbClr val="597348"/>
          </a:solidFill>
        </p:spPr>
        <p:txBody>
          <a:bodyPr wrap="square" rtlCol="0">
            <a:spAutoFit/>
          </a:bodyPr>
          <a:lstStyle/>
          <a:p>
            <a:pPr algn="ctr"/>
            <a:r>
              <a:rPr lang="en-US" sz="1600" dirty="0"/>
              <a:t>Think about a bicycle,” says Jayantha Das. “It has two wheels. If one wheel is damaged or leaky, it won’t work anymore. </a:t>
            </a:r>
          </a:p>
          <a:p>
            <a:pPr algn="ctr"/>
            <a:r>
              <a:rPr lang="en-US" sz="1600" dirty="0"/>
              <a:t>The husband and wife are like the wheels of the bicycle. If someone doesn’t feel happy, the household could be damaged."</a:t>
            </a:r>
          </a:p>
        </p:txBody>
      </p:sp>
    </p:spTree>
    <p:extLst>
      <p:ext uri="{BB962C8B-B14F-4D97-AF65-F5344CB8AC3E}">
        <p14:creationId xmlns:p14="http://schemas.microsoft.com/office/powerpoint/2010/main" val="2668589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8" name="Rectangle 7"/>
          <p:cNvSpPr/>
          <p:nvPr/>
        </p:nvSpPr>
        <p:spPr>
          <a:xfrm>
            <a:off x="2840887" y="0"/>
            <a:ext cx="6303113" cy="51435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29A9758-D577-468D-ADF0-BA31C25FEC1E}"/>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5235789" y="915090"/>
            <a:ext cx="1877017" cy="373609"/>
          </a:xfrm>
          <a:prstGeom prst="rect">
            <a:avLst/>
          </a:prstGeom>
        </p:spPr>
      </p:pic>
      <p:pic>
        <p:nvPicPr>
          <p:cNvPr id="11" name="Picture 10">
            <a:extLst>
              <a:ext uri="{FF2B5EF4-FFF2-40B4-BE49-F238E27FC236}">
                <a16:creationId xmlns:a16="http://schemas.microsoft.com/office/drawing/2014/main" id="{69C9B68C-94D2-4871-B4DD-4089B85A407B}"/>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46320" y="-1"/>
            <a:ext cx="3016023" cy="5143501"/>
          </a:xfrm>
          <a:prstGeom prst="rect">
            <a:avLst/>
          </a:prstGeom>
        </p:spPr>
      </p:pic>
      <p:sp>
        <p:nvSpPr>
          <p:cNvPr id="7" name="Text Placeholder 2">
            <a:extLst>
              <a:ext uri="{FF2B5EF4-FFF2-40B4-BE49-F238E27FC236}">
                <a16:creationId xmlns:a16="http://schemas.microsoft.com/office/drawing/2014/main" id="{03B7E000-429C-4CBD-ACC1-F2FBE47119B3}"/>
              </a:ext>
            </a:extLst>
          </p:cNvPr>
          <p:cNvSpPr txBox="1">
            <a:spLocks/>
          </p:cNvSpPr>
          <p:nvPr/>
        </p:nvSpPr>
        <p:spPr>
          <a:xfrm>
            <a:off x="3605270" y="1936090"/>
            <a:ext cx="5138057" cy="2373215"/>
          </a:xfrm>
          <a:prstGeom prst="rect">
            <a:avLst/>
          </a:prstGeom>
          <a:noFill/>
          <a:ln>
            <a:noFill/>
          </a:ln>
        </p:spPr>
        <p:txBody>
          <a:bodyPr vert="horz" lIns="0" tIns="0" rIns="0" bIns="0" rtlCol="0">
            <a:noAutofit/>
          </a:bodyPr>
          <a:lstStyle>
            <a:lvl1pPr marL="0" indent="0" algn="l" defTabSz="914400" rtl="0" eaLnBrk="1" latinLnBrk="0" hangingPunct="1">
              <a:lnSpc>
                <a:spcPct val="90000"/>
              </a:lnSpc>
              <a:spcBef>
                <a:spcPts val="300"/>
              </a:spcBef>
              <a:buFont typeface="Wingdings" panose="05000000000000000000" pitchFamily="2" charset="2"/>
              <a:buNone/>
              <a:defRPr sz="2000" b="0" kern="1200">
                <a:solidFill>
                  <a:schemeClr val="bg1"/>
                </a:solidFill>
                <a:latin typeface="+mn-lt"/>
                <a:ea typeface="+mn-ea"/>
                <a:cs typeface="Arial" panose="020B0604020202020204" pitchFamily="34" charset="0"/>
              </a:defRPr>
            </a:lvl1pPr>
            <a:lvl2pPr marL="457200" indent="0" algn="l" defTabSz="914400" rtl="0" eaLnBrk="1" latinLnBrk="0" hangingPunct="1">
              <a:spcBef>
                <a:spcPct val="20000"/>
              </a:spcBef>
              <a:buFontTx/>
              <a:buNone/>
              <a:defRPr sz="2000" b="0" kern="1200">
                <a:solidFill>
                  <a:schemeClr val="bg1"/>
                </a:solidFill>
                <a:latin typeface="Franklin Gothic Book" panose="020B0503020102020204" pitchFamily="34" charset="0"/>
                <a:ea typeface="+mn-ea"/>
                <a:cs typeface="+mn-cs"/>
              </a:defRPr>
            </a:lvl2pPr>
            <a:lvl3pPr marL="914400" indent="0" algn="l" defTabSz="914400" rtl="0" eaLnBrk="1" latinLnBrk="0" hangingPunct="1">
              <a:spcBef>
                <a:spcPct val="20000"/>
              </a:spcBef>
              <a:buFontTx/>
              <a:buNone/>
              <a:defRPr sz="1800" b="0" kern="1200">
                <a:solidFill>
                  <a:schemeClr val="bg1"/>
                </a:solidFill>
                <a:latin typeface="Franklin Gothic Book" panose="020B0503020102020204" pitchFamily="34" charset="0"/>
                <a:ea typeface="+mn-ea"/>
                <a:cs typeface="+mn-cs"/>
              </a:defRPr>
            </a:lvl3pPr>
            <a:lvl4pPr marL="1371600" indent="0" algn="l" defTabSz="914400" rtl="0" eaLnBrk="1" latinLnBrk="0" hangingPunct="1">
              <a:spcBef>
                <a:spcPct val="20000"/>
              </a:spcBef>
              <a:buFontTx/>
              <a:buNone/>
              <a:defRPr sz="1600" b="0" kern="1200">
                <a:solidFill>
                  <a:schemeClr val="bg1"/>
                </a:solidFill>
                <a:latin typeface="Franklin Gothic Book" panose="020B0503020102020204" pitchFamily="34" charset="0"/>
                <a:ea typeface="+mn-ea"/>
                <a:cs typeface="+mn-cs"/>
              </a:defRPr>
            </a:lvl4pPr>
            <a:lvl5pPr marL="1828800" indent="0" algn="l" defTabSz="914400" rtl="0" eaLnBrk="1" latinLnBrk="0" hangingPunct="1">
              <a:spcBef>
                <a:spcPct val="20000"/>
              </a:spcBef>
              <a:buFontTx/>
              <a:buNone/>
              <a:defRPr sz="1600" b="0" kern="1200">
                <a:solidFill>
                  <a:schemeClr val="bg1"/>
                </a:solidFill>
                <a:latin typeface="Franklin Gothic Book" panose="020B05030201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685800">
              <a:defRPr/>
            </a:pPr>
            <a:r>
              <a:rPr lang="en-US" sz="3200" b="1" dirty="0">
                <a:latin typeface="Gill Sans Nova Light" panose="020B0302020104020203" pitchFamily="34" charset="0"/>
              </a:rPr>
              <a:t>Serena Stepanovic</a:t>
            </a:r>
          </a:p>
          <a:p>
            <a:pPr algn="ctr" defTabSz="685800">
              <a:defRPr/>
            </a:pPr>
            <a:r>
              <a:rPr lang="en-US" sz="2800" dirty="0">
                <a:latin typeface="Gill Sans Nova Light" panose="020B0302020104020203" pitchFamily="34" charset="0"/>
              </a:rPr>
              <a:t>Senior Director</a:t>
            </a:r>
          </a:p>
          <a:p>
            <a:pPr algn="ctr" defTabSz="685800">
              <a:defRPr/>
            </a:pPr>
            <a:r>
              <a:rPr lang="en-US" sz="2800" dirty="0">
                <a:latin typeface="Gill Sans Nova Light" panose="020B0302020104020203" pitchFamily="34" charset="0"/>
              </a:rPr>
              <a:t>Food Security &amp; Livelihoods </a:t>
            </a:r>
          </a:p>
          <a:p>
            <a:pPr algn="ctr" defTabSz="685800">
              <a:defRPr/>
            </a:pPr>
            <a:r>
              <a:rPr lang="en-US" sz="2800" dirty="0">
                <a:latin typeface="Gill Sans Nova Light" panose="020B0302020104020203" pitchFamily="34" charset="0"/>
              </a:rPr>
              <a:t>International Programs Group </a:t>
            </a:r>
          </a:p>
          <a:p>
            <a:pPr algn="ctr" defTabSz="685800">
              <a:defRPr/>
            </a:pPr>
            <a:r>
              <a:rPr lang="en-US" sz="2800" dirty="0">
                <a:latin typeface="Gill Sans Nova Light" panose="020B0302020104020203" pitchFamily="34" charset="0"/>
              </a:rPr>
              <a:t>World Vision USA</a:t>
            </a:r>
          </a:p>
          <a:p>
            <a:endParaRPr lang="en-US" sz="3000" spc="300" dirty="0">
              <a:latin typeface="Lato Black"/>
              <a:cs typeface="Gill Sans MT Pro Light"/>
            </a:endParaRPr>
          </a:p>
        </p:txBody>
      </p:sp>
    </p:spTree>
    <p:extLst>
      <p:ext uri="{BB962C8B-B14F-4D97-AF65-F5344CB8AC3E}">
        <p14:creationId xmlns:p14="http://schemas.microsoft.com/office/powerpoint/2010/main" val="2624677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A person preparing food on a table&#10;&#10;Description automatically generated with low confidence">
            <a:extLst>
              <a:ext uri="{FF2B5EF4-FFF2-40B4-BE49-F238E27FC236}">
                <a16:creationId xmlns:a16="http://schemas.microsoft.com/office/drawing/2014/main" id="{59BA3F0C-15E2-497F-B503-E6AF3A35749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 y="10"/>
            <a:ext cx="9143979" cy="5143490"/>
          </a:xfrm>
          <a:prstGeom prst="rect">
            <a:avLst/>
          </a:prstGeom>
        </p:spPr>
      </p:pic>
      <p:sp>
        <p:nvSpPr>
          <p:cNvPr id="22"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748631"/>
            <a:ext cx="4512879" cy="439486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C3C19EE6-0B45-416A-9BA6-A05D1D7C677A}"/>
              </a:ext>
            </a:extLst>
          </p:cNvPr>
          <p:cNvSpPr>
            <a:spLocks noGrp="1"/>
          </p:cNvSpPr>
          <p:nvPr>
            <p:ph type="title"/>
          </p:nvPr>
        </p:nvSpPr>
        <p:spPr>
          <a:xfrm>
            <a:off x="532086" y="1435462"/>
            <a:ext cx="3153102" cy="1007066"/>
          </a:xfrm>
        </p:spPr>
        <p:txBody>
          <a:bodyPr>
            <a:normAutofit/>
          </a:bodyPr>
          <a:lstStyle/>
          <a:p>
            <a:r>
              <a:rPr lang="en-US" sz="2700" dirty="0">
                <a:latin typeface="Gill Sans Nova" panose="020B0602020104020203" pitchFamily="34" charset="0"/>
              </a:rPr>
              <a:t>Future Directions</a:t>
            </a:r>
          </a:p>
        </p:txBody>
      </p:sp>
      <p:cxnSp>
        <p:nvCxnSpPr>
          <p:cNvPr id="23" name="Straight Connector 19">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15288" y="2502854"/>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8" name="Content Placeholder 7">
            <a:extLst>
              <a:ext uri="{FF2B5EF4-FFF2-40B4-BE49-F238E27FC236}">
                <a16:creationId xmlns:a16="http://schemas.microsoft.com/office/drawing/2014/main" id="{C616BE26-5DA9-4CDD-A704-55B924E88484}"/>
              </a:ext>
            </a:extLst>
          </p:cNvPr>
          <p:cNvSpPr>
            <a:spLocks noGrp="1"/>
          </p:cNvSpPr>
          <p:nvPr>
            <p:ph idx="1"/>
          </p:nvPr>
        </p:nvSpPr>
        <p:spPr>
          <a:xfrm>
            <a:off x="394137" y="2563179"/>
            <a:ext cx="3444765" cy="1964880"/>
          </a:xfrm>
        </p:spPr>
        <p:txBody>
          <a:bodyPr anchor="ctr">
            <a:normAutofit/>
          </a:bodyPr>
          <a:lstStyle/>
          <a:p>
            <a:pPr marL="0" indent="0" algn="ctr">
              <a:buNone/>
            </a:pPr>
            <a:r>
              <a:rPr lang="en-US" sz="1400" kern="1200" dirty="0">
                <a:latin typeface="Gill Sans Nova Light" panose="020B0302020104020203" pitchFamily="34" charset="0"/>
              </a:rPr>
              <a:t>Optimizing Triple Development Outcomes through Gender Equality &amp; Social Inclusion</a:t>
            </a:r>
          </a:p>
          <a:p>
            <a:pPr marL="0" indent="0">
              <a:buNone/>
            </a:pPr>
            <a:endParaRPr lang="en-US" sz="1400" dirty="0"/>
          </a:p>
        </p:txBody>
      </p:sp>
      <p:pic>
        <p:nvPicPr>
          <p:cNvPr id="5" name="Picture 4" descr="Logo&#10;&#10;Description automatically generated">
            <a:extLst>
              <a:ext uri="{FF2B5EF4-FFF2-40B4-BE49-F238E27FC236}">
                <a16:creationId xmlns:a16="http://schemas.microsoft.com/office/drawing/2014/main" id="{98903460-186A-4341-94DA-0557EE3FE4D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32192" y="102269"/>
            <a:ext cx="1292352" cy="257234"/>
          </a:xfrm>
          <a:prstGeom prst="rect">
            <a:avLst/>
          </a:prstGeom>
        </p:spPr>
      </p:pic>
    </p:spTree>
    <p:extLst>
      <p:ext uri="{BB962C8B-B14F-4D97-AF65-F5344CB8AC3E}">
        <p14:creationId xmlns:p14="http://schemas.microsoft.com/office/powerpoint/2010/main" val="17355561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215CCB-3758-44FB-BA7F-0B25606B8C4B}"/>
              </a:ext>
            </a:extLst>
          </p:cNvPr>
          <p:cNvSpPr>
            <a:spLocks noGrp="1"/>
          </p:cNvSpPr>
          <p:nvPr>
            <p:ph type="title"/>
          </p:nvPr>
        </p:nvSpPr>
        <p:spPr>
          <a:xfrm>
            <a:off x="457200" y="54571"/>
            <a:ext cx="8229600" cy="857250"/>
          </a:xfrm>
        </p:spPr>
        <p:txBody>
          <a:bodyPr>
            <a:normAutofit/>
          </a:bodyPr>
          <a:lstStyle/>
          <a:p>
            <a:r>
              <a:rPr lang="en-US" sz="2800" dirty="0">
                <a:latin typeface="Gill Sans Nova" panose="020B0602020104020203" pitchFamily="34" charset="0"/>
              </a:rPr>
              <a:t>Food Security &amp; Livelihoods: Sector Priorities</a:t>
            </a:r>
          </a:p>
        </p:txBody>
      </p:sp>
      <p:sp>
        <p:nvSpPr>
          <p:cNvPr id="11" name="Text Placeholder 10">
            <a:extLst>
              <a:ext uri="{FF2B5EF4-FFF2-40B4-BE49-F238E27FC236}">
                <a16:creationId xmlns:a16="http://schemas.microsoft.com/office/drawing/2014/main" id="{95178A28-17A2-44F4-9EA4-2A0A5D9DB453}"/>
              </a:ext>
            </a:extLst>
          </p:cNvPr>
          <p:cNvSpPr>
            <a:spLocks noGrp="1"/>
          </p:cNvSpPr>
          <p:nvPr>
            <p:ph type="body" idx="1"/>
          </p:nvPr>
        </p:nvSpPr>
        <p:spPr>
          <a:xfrm>
            <a:off x="287518" y="911424"/>
            <a:ext cx="4040188" cy="479822"/>
          </a:xfrm>
        </p:spPr>
        <p:txBody>
          <a:bodyPr>
            <a:normAutofit fontScale="85000" lnSpcReduction="10000"/>
          </a:bodyPr>
          <a:lstStyle/>
          <a:p>
            <a:pPr algn="ctr"/>
            <a:r>
              <a:rPr lang="en-US" dirty="0">
                <a:latin typeface="Gill Sans Nova" panose="020B0602020104020203" pitchFamily="34" charset="0"/>
              </a:rPr>
              <a:t>Nexus Considerations</a:t>
            </a:r>
          </a:p>
        </p:txBody>
      </p:sp>
      <p:graphicFrame>
        <p:nvGraphicFramePr>
          <p:cNvPr id="10" name="Content Placeholder 9">
            <a:extLst>
              <a:ext uri="{FF2B5EF4-FFF2-40B4-BE49-F238E27FC236}">
                <a16:creationId xmlns:a16="http://schemas.microsoft.com/office/drawing/2014/main" id="{11AFDA55-4BF1-46CD-B312-2A28A746E559}"/>
              </a:ext>
            </a:extLst>
          </p:cNvPr>
          <p:cNvGraphicFramePr>
            <a:graphicFrameLocks noGrp="1"/>
          </p:cNvGraphicFramePr>
          <p:nvPr>
            <p:ph sz="half" idx="2"/>
            <p:extLst>
              <p:ext uri="{D42A27DB-BD31-4B8C-83A1-F6EECF244321}">
                <p14:modId xmlns:p14="http://schemas.microsoft.com/office/powerpoint/2010/main" val="2835655224"/>
              </p:ext>
            </p:extLst>
          </p:nvPr>
        </p:nvGraphicFramePr>
        <p:xfrm>
          <a:off x="457200" y="1630363"/>
          <a:ext cx="4040188" cy="29638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 Placeholder 11">
            <a:extLst>
              <a:ext uri="{FF2B5EF4-FFF2-40B4-BE49-F238E27FC236}">
                <a16:creationId xmlns:a16="http://schemas.microsoft.com/office/drawing/2014/main" id="{7125E0E6-9D62-49BC-9AAA-5F75E3D624B8}"/>
              </a:ext>
            </a:extLst>
          </p:cNvPr>
          <p:cNvSpPr>
            <a:spLocks noGrp="1"/>
          </p:cNvSpPr>
          <p:nvPr>
            <p:ph type="body" sz="quarter" idx="3"/>
          </p:nvPr>
        </p:nvSpPr>
        <p:spPr>
          <a:xfrm>
            <a:off x="4645025" y="911821"/>
            <a:ext cx="4041775" cy="479822"/>
          </a:xfrm>
        </p:spPr>
        <p:txBody>
          <a:bodyPr>
            <a:normAutofit fontScale="85000" lnSpcReduction="10000"/>
          </a:bodyPr>
          <a:lstStyle/>
          <a:p>
            <a:pPr algn="ctr"/>
            <a:r>
              <a:rPr lang="en-US" dirty="0">
                <a:latin typeface="Gill Sans Nova" panose="020B0602020104020203" pitchFamily="34" charset="0"/>
              </a:rPr>
              <a:t>Organizational Commitments</a:t>
            </a:r>
          </a:p>
        </p:txBody>
      </p:sp>
      <p:graphicFrame>
        <p:nvGraphicFramePr>
          <p:cNvPr id="14" name="Content Placeholder 13">
            <a:extLst>
              <a:ext uri="{FF2B5EF4-FFF2-40B4-BE49-F238E27FC236}">
                <a16:creationId xmlns:a16="http://schemas.microsoft.com/office/drawing/2014/main" id="{42F251EA-3879-46EA-8EE6-309211BE411F}"/>
              </a:ext>
            </a:extLst>
          </p:cNvPr>
          <p:cNvGraphicFramePr>
            <a:graphicFrameLocks noGrp="1"/>
          </p:cNvGraphicFramePr>
          <p:nvPr>
            <p:ph sz="quarter" idx="4"/>
            <p:extLst>
              <p:ext uri="{D42A27DB-BD31-4B8C-83A1-F6EECF244321}">
                <p14:modId xmlns:p14="http://schemas.microsoft.com/office/powerpoint/2010/main" val="1977200545"/>
              </p:ext>
            </p:extLst>
          </p:nvPr>
        </p:nvGraphicFramePr>
        <p:xfrm>
          <a:off x="4645025" y="1530763"/>
          <a:ext cx="4041775" cy="296386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7" name="Picture 6">
            <a:extLst>
              <a:ext uri="{FF2B5EF4-FFF2-40B4-BE49-F238E27FC236}">
                <a16:creationId xmlns:a16="http://schemas.microsoft.com/office/drawing/2014/main" id="{4EAF6054-4CDC-4752-A3E1-D6EF2BAFCAA7}"/>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7663992" y="4679713"/>
            <a:ext cx="1329704" cy="264670"/>
          </a:xfrm>
          <a:prstGeom prst="rect">
            <a:avLst/>
          </a:prstGeom>
          <a:ln w="0" cap="flat" cmpd="sng" algn="ctr">
            <a:noFill/>
            <a:prstDash val="solid"/>
            <a:round/>
            <a:headEnd type="none" w="med" len="med"/>
            <a:tailEnd type="none" w="med" len="med"/>
          </a:ln>
        </p:spPr>
      </p:pic>
    </p:spTree>
    <p:extLst>
      <p:ext uri="{BB962C8B-B14F-4D97-AF65-F5344CB8AC3E}">
        <p14:creationId xmlns:p14="http://schemas.microsoft.com/office/powerpoint/2010/main" val="11728272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340485"/>
            <a:ext cx="8455619" cy="1408359"/>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Title 3">
            <a:extLst>
              <a:ext uri="{FF2B5EF4-FFF2-40B4-BE49-F238E27FC236}">
                <a16:creationId xmlns:a16="http://schemas.microsoft.com/office/drawing/2014/main" id="{0EF5DFF3-A19B-48E2-B481-1102C35EF452}"/>
              </a:ext>
            </a:extLst>
          </p:cNvPr>
          <p:cNvSpPr>
            <a:spLocks noGrp="1"/>
          </p:cNvSpPr>
          <p:nvPr>
            <p:ph type="title"/>
          </p:nvPr>
        </p:nvSpPr>
        <p:spPr>
          <a:xfrm>
            <a:off x="548639" y="548640"/>
            <a:ext cx="7999609" cy="1069848"/>
          </a:xfrm>
        </p:spPr>
        <p:txBody>
          <a:bodyPr vert="horz" lIns="91440" tIns="45720" rIns="91440" bIns="45720" rtlCol="0" anchor="ctr">
            <a:normAutofit/>
          </a:bodyPr>
          <a:lstStyle/>
          <a:p>
            <a:pPr defTabSz="914400">
              <a:lnSpc>
                <a:spcPct val="90000"/>
              </a:lnSpc>
            </a:pPr>
            <a:r>
              <a:rPr lang="en-US" sz="4400" kern="1200">
                <a:solidFill>
                  <a:srgbClr val="FFFFFF"/>
                </a:solidFill>
                <a:latin typeface="+mj-lt"/>
                <a:ea typeface="+mj-ea"/>
                <a:cs typeface="+mj-cs"/>
              </a:rPr>
              <a:t>Conceptual Framework</a:t>
            </a: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1860717"/>
            <a:ext cx="6755199" cy="2938591"/>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2C36A9F9-8D92-47D4-BA1A-AD6FE09F9952}"/>
              </a:ext>
            </a:extLst>
          </p:cNvPr>
          <p:cNvSpPr>
            <a:spLocks noGrp="1"/>
          </p:cNvSpPr>
          <p:nvPr>
            <p:ph type="body" idx="1"/>
          </p:nvPr>
        </p:nvSpPr>
        <p:spPr>
          <a:xfrm>
            <a:off x="592092" y="2092438"/>
            <a:ext cx="6277794" cy="2475147"/>
          </a:xfrm>
        </p:spPr>
        <p:txBody>
          <a:bodyPr vert="horz" lIns="91440" tIns="45720" rIns="91440" bIns="45720" rtlCol="0" anchor="ctr">
            <a:normAutofit/>
          </a:bodyPr>
          <a:lstStyle/>
          <a:p>
            <a:pPr defTabSz="914400">
              <a:lnSpc>
                <a:spcPct val="90000"/>
              </a:lnSpc>
            </a:pPr>
            <a:r>
              <a:rPr lang="en-US" dirty="0">
                <a:solidFill>
                  <a:schemeClr val="tx1"/>
                </a:solidFill>
                <a:latin typeface="Gill Sans Nova" panose="020B0602020104020203" pitchFamily="34" charset="0"/>
              </a:rPr>
              <a:t>Systems Approach to Addressing Poverty, Malnutrition &amp; Food Insecurity through Gender Quality &amp; Social Inclusion</a:t>
            </a:r>
          </a:p>
        </p:txBody>
      </p:sp>
      <p:sp>
        <p:nvSpPr>
          <p:cNvPr id="14" nam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9287" y="1860717"/>
            <a:ext cx="1584198" cy="1424177"/>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Rectangle 15">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9287" y="3396767"/>
            <a:ext cx="1580522" cy="1402541"/>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8" name="Picture 7">
            <a:extLst>
              <a:ext uri="{FF2B5EF4-FFF2-40B4-BE49-F238E27FC236}">
                <a16:creationId xmlns:a16="http://schemas.microsoft.com/office/drawing/2014/main" id="{A51E235C-51DF-4046-A5C8-9E3FBB503FCC}"/>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7422993" y="436767"/>
            <a:ext cx="1329704" cy="264669"/>
          </a:xfrm>
          <a:prstGeom prst="rect">
            <a:avLst/>
          </a:prstGeom>
          <a:ln w="0" cap="flat" cmpd="sng" algn="ctr">
            <a:noFill/>
            <a:prstDash val="solid"/>
            <a:round/>
            <a:headEnd type="none" w="med" len="med"/>
            <a:tailEnd type="none" w="med" len="med"/>
          </a:ln>
        </p:spPr>
      </p:pic>
    </p:spTree>
    <p:extLst>
      <p:ext uri="{BB962C8B-B14F-4D97-AF65-F5344CB8AC3E}">
        <p14:creationId xmlns:p14="http://schemas.microsoft.com/office/powerpoint/2010/main" val="27020210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2D42BF6B-F892-4F91-9B2F-0111F2853ACD}"/>
              </a:ext>
            </a:extLst>
          </p:cNvPr>
          <p:cNvGrpSpPr/>
          <p:nvPr/>
        </p:nvGrpSpPr>
        <p:grpSpPr>
          <a:xfrm>
            <a:off x="193127" y="959382"/>
            <a:ext cx="1238912" cy="835596"/>
            <a:chOff x="181303" y="240951"/>
            <a:chExt cx="1651882" cy="1114127"/>
          </a:xfrm>
        </p:grpSpPr>
        <p:sp>
          <p:nvSpPr>
            <p:cNvPr id="4" name="TextBox 3">
              <a:extLst>
                <a:ext uri="{FF2B5EF4-FFF2-40B4-BE49-F238E27FC236}">
                  <a16:creationId xmlns:a16="http://schemas.microsoft.com/office/drawing/2014/main" id="{CA6FF236-B3F3-4F97-94C2-3121DA53374A}"/>
                </a:ext>
              </a:extLst>
            </p:cNvPr>
            <p:cNvSpPr txBox="1"/>
            <p:nvPr/>
          </p:nvSpPr>
          <p:spPr>
            <a:xfrm>
              <a:off x="187266" y="240951"/>
              <a:ext cx="1645919" cy="430886"/>
            </a:xfrm>
            <a:prstGeom prst="rect">
              <a:avLst/>
            </a:prstGeom>
            <a:solidFill>
              <a:schemeClr val="accent5"/>
            </a:solidFill>
          </p:spPr>
          <p:txBody>
            <a:bodyPr wrap="square" rtlCol="0" anchor="ctr">
              <a:spAutoFit/>
            </a:bodyPr>
            <a:lstStyle/>
            <a:p>
              <a:r>
                <a:rPr lang="en-US" sz="750" dirty="0">
                  <a:solidFill>
                    <a:schemeClr val="bg1"/>
                  </a:solidFill>
                  <a:latin typeface="Gill Sans Nova Light" panose="020B0302020104020203" pitchFamily="34" charset="0"/>
                </a:rPr>
                <a:t>Biophysical &amp; environmental drivers</a:t>
              </a:r>
            </a:p>
          </p:txBody>
        </p:sp>
        <p:sp>
          <p:nvSpPr>
            <p:cNvPr id="10" name="TextBox 9">
              <a:extLst>
                <a:ext uri="{FF2B5EF4-FFF2-40B4-BE49-F238E27FC236}">
                  <a16:creationId xmlns:a16="http://schemas.microsoft.com/office/drawing/2014/main" id="{9245132E-E52F-4344-80FA-989927C94F75}"/>
                </a:ext>
              </a:extLst>
            </p:cNvPr>
            <p:cNvSpPr txBox="1"/>
            <p:nvPr/>
          </p:nvSpPr>
          <p:spPr>
            <a:xfrm>
              <a:off x="181303" y="616414"/>
              <a:ext cx="1645919" cy="738664"/>
            </a:xfrm>
            <a:prstGeom prst="rect">
              <a:avLst/>
            </a:prstGeom>
            <a:solidFill>
              <a:srgbClr val="C1F6FF">
                <a:alpha val="50196"/>
              </a:srgbClr>
            </a:solidFill>
            <a:ln w="3175">
              <a:noFill/>
            </a:ln>
          </p:spPr>
          <p:txBody>
            <a:bodyPr wrap="square" rtlCol="0">
              <a:spAutoFit/>
            </a:bodyPr>
            <a:lstStyle/>
            <a:p>
              <a:r>
                <a:rPr lang="en-US" sz="750" dirty="0">
                  <a:latin typeface="Gill Sans Nova Light" panose="020B0302020104020203" pitchFamily="34" charset="0"/>
                </a:rPr>
                <a:t>Equitable &amp; Inclusive </a:t>
              </a:r>
              <a:r>
                <a:rPr lang="en-US" sz="750" b="1" dirty="0">
                  <a:solidFill>
                    <a:schemeClr val="tx2"/>
                  </a:solidFill>
                  <a:latin typeface="Gill Sans Nova Light" panose="020B0302020104020203" pitchFamily="34" charset="0"/>
                </a:rPr>
                <a:t>Access, Participation </a:t>
              </a:r>
              <a:r>
                <a:rPr lang="en-US" sz="750" dirty="0">
                  <a:latin typeface="Gill Sans Nova Light" panose="020B0302020104020203" pitchFamily="34" charset="0"/>
                </a:rPr>
                <a:t>&amp;</a:t>
              </a:r>
              <a:r>
                <a:rPr lang="en-US" sz="750" b="1" dirty="0">
                  <a:solidFill>
                    <a:schemeClr val="tx2"/>
                  </a:solidFill>
                  <a:latin typeface="Gill Sans Nova Light" panose="020B0302020104020203" pitchFamily="34" charset="0"/>
                </a:rPr>
                <a:t> Decision-making</a:t>
              </a:r>
              <a:r>
                <a:rPr lang="en-US" sz="750" dirty="0">
                  <a:latin typeface="Gill Sans Nova Light" panose="020B0302020104020203" pitchFamily="34" charset="0"/>
                </a:rPr>
                <a:t> related to </a:t>
              </a:r>
              <a:r>
                <a:rPr lang="en-US" sz="750" i="1" dirty="0">
                  <a:solidFill>
                    <a:schemeClr val="accent5"/>
                  </a:solidFill>
                  <a:latin typeface="Gill Sans Nova Light" panose="020B0302020104020203" pitchFamily="34" charset="0"/>
                </a:rPr>
                <a:t>natural &amp; physical </a:t>
              </a:r>
              <a:r>
                <a:rPr lang="en-US" sz="750" dirty="0">
                  <a:latin typeface="Gill Sans Nova Light" panose="020B0302020104020203" pitchFamily="34" charset="0"/>
                </a:rPr>
                <a:t>capital </a:t>
              </a:r>
            </a:p>
          </p:txBody>
        </p:sp>
      </p:grpSp>
      <p:grpSp>
        <p:nvGrpSpPr>
          <p:cNvPr id="21" name="Group 20">
            <a:extLst>
              <a:ext uri="{FF2B5EF4-FFF2-40B4-BE49-F238E27FC236}">
                <a16:creationId xmlns:a16="http://schemas.microsoft.com/office/drawing/2014/main" id="{B764D258-92CE-44AE-B38B-9B33F139EB5F}"/>
              </a:ext>
            </a:extLst>
          </p:cNvPr>
          <p:cNvGrpSpPr/>
          <p:nvPr/>
        </p:nvGrpSpPr>
        <p:grpSpPr>
          <a:xfrm>
            <a:off x="1509413" y="959382"/>
            <a:ext cx="1238279" cy="835596"/>
            <a:chOff x="2012550" y="240951"/>
            <a:chExt cx="1651039" cy="1114127"/>
          </a:xfrm>
        </p:grpSpPr>
        <p:sp>
          <p:nvSpPr>
            <p:cNvPr id="5" name="TextBox 4">
              <a:extLst>
                <a:ext uri="{FF2B5EF4-FFF2-40B4-BE49-F238E27FC236}">
                  <a16:creationId xmlns:a16="http://schemas.microsoft.com/office/drawing/2014/main" id="{7374B44D-FB3B-407A-8730-0BE0F25602D4}"/>
                </a:ext>
              </a:extLst>
            </p:cNvPr>
            <p:cNvSpPr txBox="1"/>
            <p:nvPr/>
          </p:nvSpPr>
          <p:spPr>
            <a:xfrm>
              <a:off x="2012550" y="240951"/>
              <a:ext cx="1645920" cy="430886"/>
            </a:xfrm>
            <a:prstGeom prst="rect">
              <a:avLst/>
            </a:prstGeom>
            <a:solidFill>
              <a:schemeClr val="accent5"/>
            </a:solidFill>
          </p:spPr>
          <p:txBody>
            <a:bodyPr wrap="square" rtlCol="0" anchor="ctr">
              <a:spAutoFit/>
            </a:bodyPr>
            <a:lstStyle/>
            <a:p>
              <a:r>
                <a:rPr lang="en-US" sz="750" dirty="0">
                  <a:solidFill>
                    <a:schemeClr val="bg1"/>
                  </a:solidFill>
                  <a:latin typeface="Gill Sans Nova Light" panose="020B0302020104020203" pitchFamily="34" charset="0"/>
                </a:rPr>
                <a:t>Innovation technology &amp; infrastructure drivers</a:t>
              </a:r>
            </a:p>
          </p:txBody>
        </p:sp>
        <p:sp>
          <p:nvSpPr>
            <p:cNvPr id="11" name="TextBox 10">
              <a:extLst>
                <a:ext uri="{FF2B5EF4-FFF2-40B4-BE49-F238E27FC236}">
                  <a16:creationId xmlns:a16="http://schemas.microsoft.com/office/drawing/2014/main" id="{3A7CEE19-400D-48CA-94AF-6549CEB82553}"/>
                </a:ext>
              </a:extLst>
            </p:cNvPr>
            <p:cNvSpPr txBox="1"/>
            <p:nvPr/>
          </p:nvSpPr>
          <p:spPr>
            <a:xfrm>
              <a:off x="2017669" y="616414"/>
              <a:ext cx="1645920" cy="738664"/>
            </a:xfrm>
            <a:prstGeom prst="rect">
              <a:avLst/>
            </a:prstGeom>
            <a:solidFill>
              <a:srgbClr val="C1F6FF">
                <a:alpha val="50196"/>
              </a:srgbClr>
            </a:solidFill>
            <a:ln w="3175">
              <a:noFill/>
            </a:ln>
          </p:spPr>
          <p:txBody>
            <a:bodyPr wrap="square" rtlCol="0">
              <a:spAutoFit/>
            </a:bodyPr>
            <a:lstStyle/>
            <a:p>
              <a:r>
                <a:rPr lang="en-US" sz="750" dirty="0">
                  <a:latin typeface="Gill Sans Nova Light" panose="020B0302020104020203" pitchFamily="34" charset="0"/>
                </a:rPr>
                <a:t>Equitable &amp; Inclusive </a:t>
              </a:r>
              <a:r>
                <a:rPr lang="en-US" sz="750" b="1" dirty="0">
                  <a:solidFill>
                    <a:schemeClr val="tx2"/>
                  </a:solidFill>
                  <a:latin typeface="Gill Sans Nova Light" panose="020B0302020104020203" pitchFamily="34" charset="0"/>
                </a:rPr>
                <a:t>Access</a:t>
              </a:r>
              <a:r>
                <a:rPr lang="en-US" sz="750" b="1" dirty="0">
                  <a:solidFill>
                    <a:schemeClr val="accent6"/>
                  </a:solidFill>
                  <a:latin typeface="Gill Sans Nova Light" panose="020B0302020104020203" pitchFamily="34" charset="0"/>
                </a:rPr>
                <a:t> </a:t>
              </a:r>
              <a:r>
                <a:rPr lang="en-US" sz="750" dirty="0">
                  <a:latin typeface="Gill Sans Nova Light" panose="020B0302020104020203" pitchFamily="34" charset="0"/>
                </a:rPr>
                <a:t>&amp;</a:t>
              </a:r>
              <a:r>
                <a:rPr lang="en-US" sz="750" b="1" dirty="0">
                  <a:solidFill>
                    <a:schemeClr val="accent6"/>
                  </a:solidFill>
                  <a:latin typeface="Gill Sans Nova Light" panose="020B0302020104020203" pitchFamily="34" charset="0"/>
                </a:rPr>
                <a:t> </a:t>
              </a:r>
              <a:r>
                <a:rPr lang="en-US" sz="750" b="1" dirty="0">
                  <a:solidFill>
                    <a:schemeClr val="tx2"/>
                  </a:solidFill>
                  <a:latin typeface="Gill Sans Nova Light" panose="020B0302020104020203" pitchFamily="34" charset="0"/>
                </a:rPr>
                <a:t>Participation</a:t>
              </a:r>
              <a:r>
                <a:rPr lang="en-US" sz="750" b="1" dirty="0">
                  <a:solidFill>
                    <a:schemeClr val="accent6"/>
                  </a:solidFill>
                  <a:latin typeface="Gill Sans Nova Light" panose="020B0302020104020203" pitchFamily="34" charset="0"/>
                </a:rPr>
                <a:t> </a:t>
              </a:r>
              <a:r>
                <a:rPr lang="en-US" sz="750" dirty="0">
                  <a:latin typeface="Gill Sans Nova Light" panose="020B0302020104020203" pitchFamily="34" charset="0"/>
                </a:rPr>
                <a:t>related to </a:t>
              </a:r>
              <a:r>
                <a:rPr lang="en-US" sz="750" i="1" dirty="0">
                  <a:solidFill>
                    <a:schemeClr val="accent5"/>
                  </a:solidFill>
                  <a:latin typeface="Gill Sans Nova Light" panose="020B0302020104020203" pitchFamily="34" charset="0"/>
                </a:rPr>
                <a:t>physical &amp; financial </a:t>
              </a:r>
              <a:r>
                <a:rPr lang="en-US" sz="750" dirty="0">
                  <a:latin typeface="Gill Sans Nova Light" panose="020B0302020104020203" pitchFamily="34" charset="0"/>
                </a:rPr>
                <a:t>capital</a:t>
              </a:r>
            </a:p>
            <a:p>
              <a:r>
                <a:rPr lang="en-US" sz="750" dirty="0">
                  <a:latin typeface="Gill Sans Nova Light" panose="020B0302020104020203" pitchFamily="34" charset="0"/>
                </a:rPr>
                <a:t> </a:t>
              </a:r>
            </a:p>
          </p:txBody>
        </p:sp>
      </p:grpSp>
      <p:grpSp>
        <p:nvGrpSpPr>
          <p:cNvPr id="22" name="Group 21">
            <a:extLst>
              <a:ext uri="{FF2B5EF4-FFF2-40B4-BE49-F238E27FC236}">
                <a16:creationId xmlns:a16="http://schemas.microsoft.com/office/drawing/2014/main" id="{88CE092C-BA86-46CA-95EE-7FA79496A4F9}"/>
              </a:ext>
            </a:extLst>
          </p:cNvPr>
          <p:cNvGrpSpPr/>
          <p:nvPr/>
        </p:nvGrpSpPr>
        <p:grpSpPr>
          <a:xfrm>
            <a:off x="2817588" y="1017090"/>
            <a:ext cx="1241383" cy="777888"/>
            <a:chOff x="3832984" y="317895"/>
            <a:chExt cx="1655177" cy="1037183"/>
          </a:xfrm>
        </p:grpSpPr>
        <p:sp>
          <p:nvSpPr>
            <p:cNvPr id="6" name="TextBox 5">
              <a:extLst>
                <a:ext uri="{FF2B5EF4-FFF2-40B4-BE49-F238E27FC236}">
                  <a16:creationId xmlns:a16="http://schemas.microsoft.com/office/drawing/2014/main" id="{164025A2-EF0F-426D-B314-5873E92EC066}"/>
                </a:ext>
              </a:extLst>
            </p:cNvPr>
            <p:cNvSpPr txBox="1"/>
            <p:nvPr/>
          </p:nvSpPr>
          <p:spPr>
            <a:xfrm>
              <a:off x="3842241" y="317895"/>
              <a:ext cx="1645920" cy="276999"/>
            </a:xfrm>
            <a:prstGeom prst="rect">
              <a:avLst/>
            </a:prstGeom>
            <a:solidFill>
              <a:schemeClr val="accent5"/>
            </a:solidFill>
          </p:spPr>
          <p:txBody>
            <a:bodyPr wrap="square" rtlCol="0" anchor="ctr">
              <a:spAutoFit/>
            </a:bodyPr>
            <a:lstStyle/>
            <a:p>
              <a:r>
                <a:rPr lang="en-US" sz="750" dirty="0">
                  <a:solidFill>
                    <a:schemeClr val="bg1"/>
                  </a:solidFill>
                  <a:latin typeface="Gill Sans Nova Light" panose="020B0302020104020203" pitchFamily="34" charset="0"/>
                </a:rPr>
                <a:t>Political &amp; economic drivers</a:t>
              </a:r>
            </a:p>
          </p:txBody>
        </p:sp>
        <p:sp>
          <p:nvSpPr>
            <p:cNvPr id="12" name="TextBox 11">
              <a:extLst>
                <a:ext uri="{FF2B5EF4-FFF2-40B4-BE49-F238E27FC236}">
                  <a16:creationId xmlns:a16="http://schemas.microsoft.com/office/drawing/2014/main" id="{88F0D38C-B0A9-47C5-AE46-A76194FB4D65}"/>
                </a:ext>
              </a:extLst>
            </p:cNvPr>
            <p:cNvSpPr txBox="1"/>
            <p:nvPr/>
          </p:nvSpPr>
          <p:spPr>
            <a:xfrm>
              <a:off x="3832984" y="616414"/>
              <a:ext cx="1645920" cy="738664"/>
            </a:xfrm>
            <a:prstGeom prst="rect">
              <a:avLst/>
            </a:prstGeom>
            <a:solidFill>
              <a:srgbClr val="C1F6FF">
                <a:alpha val="50196"/>
              </a:srgbClr>
            </a:solidFill>
            <a:ln w="3175">
              <a:noFill/>
            </a:ln>
          </p:spPr>
          <p:txBody>
            <a:bodyPr wrap="square" rtlCol="0">
              <a:spAutoFit/>
            </a:bodyPr>
            <a:lstStyle/>
            <a:p>
              <a:r>
                <a:rPr lang="en-US" sz="750" dirty="0">
                  <a:latin typeface="Gill Sans Nova Light" panose="020B0302020104020203" pitchFamily="34" charset="0"/>
                </a:rPr>
                <a:t>Equitable &amp; Inclusive </a:t>
              </a:r>
              <a:r>
                <a:rPr lang="en-US" sz="750" b="1" dirty="0">
                  <a:solidFill>
                    <a:schemeClr val="tx2"/>
                  </a:solidFill>
                  <a:latin typeface="Gill Sans Nova Light" panose="020B0302020104020203" pitchFamily="34" charset="0"/>
                </a:rPr>
                <a:t>Access, Participation</a:t>
              </a:r>
              <a:r>
                <a:rPr lang="en-US" sz="750" b="1" dirty="0">
                  <a:solidFill>
                    <a:schemeClr val="accent6"/>
                  </a:solidFill>
                  <a:latin typeface="Gill Sans Nova Light" panose="020B0302020104020203" pitchFamily="34" charset="0"/>
                </a:rPr>
                <a:t> </a:t>
              </a:r>
              <a:r>
                <a:rPr lang="en-US" sz="750" dirty="0">
                  <a:latin typeface="Gill Sans Nova Light" panose="020B0302020104020203" pitchFamily="34" charset="0"/>
                </a:rPr>
                <a:t>&amp;</a:t>
              </a:r>
              <a:r>
                <a:rPr lang="en-US" sz="750" b="1" dirty="0">
                  <a:solidFill>
                    <a:schemeClr val="accent6"/>
                  </a:solidFill>
                  <a:latin typeface="Gill Sans Nova Light" panose="020B0302020104020203" pitchFamily="34" charset="0"/>
                </a:rPr>
                <a:t> </a:t>
              </a:r>
              <a:r>
                <a:rPr lang="en-US" sz="750" b="1" dirty="0">
                  <a:solidFill>
                    <a:schemeClr val="tx2"/>
                  </a:solidFill>
                  <a:latin typeface="Gill Sans Nova Light" panose="020B0302020104020203" pitchFamily="34" charset="0"/>
                </a:rPr>
                <a:t>Decision-making</a:t>
              </a:r>
              <a:r>
                <a:rPr lang="en-US" sz="750" dirty="0">
                  <a:latin typeface="Gill Sans Nova Light" panose="020B0302020104020203" pitchFamily="34" charset="0"/>
                </a:rPr>
                <a:t> related to </a:t>
              </a:r>
              <a:r>
                <a:rPr lang="en-US" sz="750" i="1" dirty="0">
                  <a:solidFill>
                    <a:schemeClr val="accent5"/>
                  </a:solidFill>
                  <a:latin typeface="Gill Sans Nova Light" panose="020B0302020104020203" pitchFamily="34" charset="0"/>
                </a:rPr>
                <a:t>political &amp; financial</a:t>
              </a:r>
              <a:r>
                <a:rPr lang="en-US" sz="750" dirty="0">
                  <a:solidFill>
                    <a:schemeClr val="accent5"/>
                  </a:solidFill>
                  <a:latin typeface="Gill Sans Nova Light" panose="020B0302020104020203" pitchFamily="34" charset="0"/>
                </a:rPr>
                <a:t> </a:t>
              </a:r>
              <a:r>
                <a:rPr lang="en-US" sz="750" dirty="0">
                  <a:latin typeface="Gill Sans Nova Light" panose="020B0302020104020203" pitchFamily="34" charset="0"/>
                </a:rPr>
                <a:t>capital </a:t>
              </a:r>
            </a:p>
          </p:txBody>
        </p:sp>
      </p:grpSp>
      <p:grpSp>
        <p:nvGrpSpPr>
          <p:cNvPr id="23" name="Group 22">
            <a:extLst>
              <a:ext uri="{FF2B5EF4-FFF2-40B4-BE49-F238E27FC236}">
                <a16:creationId xmlns:a16="http://schemas.microsoft.com/office/drawing/2014/main" id="{EBE7D775-DB03-4B2A-AC09-F2497F62B368}"/>
              </a:ext>
            </a:extLst>
          </p:cNvPr>
          <p:cNvGrpSpPr/>
          <p:nvPr/>
        </p:nvGrpSpPr>
        <p:grpSpPr>
          <a:xfrm>
            <a:off x="4134124" y="1017090"/>
            <a:ext cx="1234822" cy="777888"/>
            <a:chOff x="5664565" y="317895"/>
            <a:chExt cx="1646429" cy="1037183"/>
          </a:xfrm>
        </p:grpSpPr>
        <p:sp>
          <p:nvSpPr>
            <p:cNvPr id="7" name="TextBox 6">
              <a:extLst>
                <a:ext uri="{FF2B5EF4-FFF2-40B4-BE49-F238E27FC236}">
                  <a16:creationId xmlns:a16="http://schemas.microsoft.com/office/drawing/2014/main" id="{9641AF41-60D0-4CFA-B2C0-9AFB6ABDB06F}"/>
                </a:ext>
              </a:extLst>
            </p:cNvPr>
            <p:cNvSpPr txBox="1"/>
            <p:nvPr/>
          </p:nvSpPr>
          <p:spPr>
            <a:xfrm>
              <a:off x="5665074" y="317895"/>
              <a:ext cx="1645920" cy="276999"/>
            </a:xfrm>
            <a:prstGeom prst="rect">
              <a:avLst/>
            </a:prstGeom>
            <a:solidFill>
              <a:schemeClr val="accent5"/>
            </a:solidFill>
          </p:spPr>
          <p:txBody>
            <a:bodyPr wrap="square" rtlCol="0" anchor="ctr">
              <a:spAutoFit/>
            </a:bodyPr>
            <a:lstStyle/>
            <a:p>
              <a:r>
                <a:rPr lang="en-US" sz="750" dirty="0">
                  <a:solidFill>
                    <a:schemeClr val="bg1"/>
                  </a:solidFill>
                  <a:latin typeface="Gill Sans Nova Light" panose="020B0302020104020203" pitchFamily="34" charset="0"/>
                </a:rPr>
                <a:t>Sociocultural drivers</a:t>
              </a:r>
            </a:p>
          </p:txBody>
        </p:sp>
        <p:sp>
          <p:nvSpPr>
            <p:cNvPr id="13" name="TextBox 12">
              <a:extLst>
                <a:ext uri="{FF2B5EF4-FFF2-40B4-BE49-F238E27FC236}">
                  <a16:creationId xmlns:a16="http://schemas.microsoft.com/office/drawing/2014/main" id="{831E1BC5-0438-42C7-98B8-2D662420497B}"/>
                </a:ext>
              </a:extLst>
            </p:cNvPr>
            <p:cNvSpPr txBox="1"/>
            <p:nvPr/>
          </p:nvSpPr>
          <p:spPr>
            <a:xfrm>
              <a:off x="5664565" y="616414"/>
              <a:ext cx="1645920" cy="738664"/>
            </a:xfrm>
            <a:prstGeom prst="rect">
              <a:avLst/>
            </a:prstGeom>
            <a:solidFill>
              <a:srgbClr val="C1F6FF">
                <a:alpha val="50196"/>
              </a:srgbClr>
            </a:solidFill>
            <a:ln w="3175">
              <a:noFill/>
            </a:ln>
          </p:spPr>
          <p:txBody>
            <a:bodyPr wrap="square" rtlCol="0">
              <a:spAutoFit/>
            </a:bodyPr>
            <a:lstStyle/>
            <a:p>
              <a:r>
                <a:rPr lang="en-US" sz="750" dirty="0">
                  <a:latin typeface="Gill Sans Nova Light" panose="020B0302020104020203" pitchFamily="34" charset="0"/>
                </a:rPr>
                <a:t>Equitable &amp; Inclusive </a:t>
              </a:r>
              <a:r>
                <a:rPr lang="en-US" sz="750" b="1" dirty="0">
                  <a:solidFill>
                    <a:schemeClr val="tx2"/>
                  </a:solidFill>
                  <a:latin typeface="Gill Sans Nova Light" panose="020B0302020104020203" pitchFamily="34" charset="0"/>
                </a:rPr>
                <a:t>Access, Participation</a:t>
              </a:r>
              <a:r>
                <a:rPr lang="en-US" sz="750" b="1" dirty="0">
                  <a:solidFill>
                    <a:schemeClr val="accent6"/>
                  </a:solidFill>
                  <a:latin typeface="Gill Sans Nova Light" panose="020B0302020104020203" pitchFamily="34" charset="0"/>
                </a:rPr>
                <a:t> </a:t>
              </a:r>
              <a:r>
                <a:rPr lang="en-US" sz="750" dirty="0">
                  <a:latin typeface="Gill Sans Nova Light" panose="020B0302020104020203" pitchFamily="34" charset="0"/>
                </a:rPr>
                <a:t>&amp;</a:t>
              </a:r>
              <a:r>
                <a:rPr lang="en-US" sz="750" b="1" dirty="0">
                  <a:solidFill>
                    <a:schemeClr val="accent6"/>
                  </a:solidFill>
                  <a:latin typeface="Gill Sans Nova Light" panose="020B0302020104020203" pitchFamily="34" charset="0"/>
                </a:rPr>
                <a:t> </a:t>
              </a:r>
              <a:r>
                <a:rPr lang="en-US" sz="750" b="1" dirty="0">
                  <a:solidFill>
                    <a:schemeClr val="tx2"/>
                  </a:solidFill>
                  <a:latin typeface="Gill Sans Nova Light" panose="020B0302020104020203" pitchFamily="34" charset="0"/>
                </a:rPr>
                <a:t>Decision-making</a:t>
              </a:r>
              <a:r>
                <a:rPr lang="en-US" sz="750" b="1" dirty="0">
                  <a:solidFill>
                    <a:schemeClr val="accent6"/>
                  </a:solidFill>
                  <a:latin typeface="Gill Sans Nova Light" panose="020B0302020104020203" pitchFamily="34" charset="0"/>
                </a:rPr>
                <a:t> </a:t>
              </a:r>
              <a:r>
                <a:rPr lang="en-US" sz="750" dirty="0">
                  <a:latin typeface="Gill Sans Nova Light" panose="020B0302020104020203" pitchFamily="34" charset="0"/>
                </a:rPr>
                <a:t>related to </a:t>
              </a:r>
              <a:r>
                <a:rPr lang="en-US" sz="750" i="1" dirty="0">
                  <a:solidFill>
                    <a:schemeClr val="accent5"/>
                  </a:solidFill>
                  <a:latin typeface="Gill Sans Nova Light" panose="020B0302020104020203" pitchFamily="34" charset="0"/>
                </a:rPr>
                <a:t>social</a:t>
              </a:r>
              <a:r>
                <a:rPr lang="en-US" sz="750" dirty="0">
                  <a:latin typeface="Gill Sans Nova Light" panose="020B0302020104020203" pitchFamily="34" charset="0"/>
                </a:rPr>
                <a:t> capital </a:t>
              </a:r>
            </a:p>
          </p:txBody>
        </p:sp>
      </p:grpSp>
      <p:grpSp>
        <p:nvGrpSpPr>
          <p:cNvPr id="24" name="Group 23">
            <a:extLst>
              <a:ext uri="{FF2B5EF4-FFF2-40B4-BE49-F238E27FC236}">
                <a16:creationId xmlns:a16="http://schemas.microsoft.com/office/drawing/2014/main" id="{65BA976E-EE6B-4096-A13E-02C8A7776C0A}"/>
              </a:ext>
            </a:extLst>
          </p:cNvPr>
          <p:cNvGrpSpPr/>
          <p:nvPr/>
        </p:nvGrpSpPr>
        <p:grpSpPr>
          <a:xfrm>
            <a:off x="5448720" y="1017090"/>
            <a:ext cx="1235879" cy="777888"/>
            <a:chOff x="7493560" y="317895"/>
            <a:chExt cx="1647838" cy="1037183"/>
          </a:xfrm>
        </p:grpSpPr>
        <p:sp>
          <p:nvSpPr>
            <p:cNvPr id="8" name="TextBox 7">
              <a:extLst>
                <a:ext uri="{FF2B5EF4-FFF2-40B4-BE49-F238E27FC236}">
                  <a16:creationId xmlns:a16="http://schemas.microsoft.com/office/drawing/2014/main" id="{B715D7B5-1273-4615-B14A-88DED25C114D}"/>
                </a:ext>
              </a:extLst>
            </p:cNvPr>
            <p:cNvSpPr txBox="1"/>
            <p:nvPr/>
          </p:nvSpPr>
          <p:spPr>
            <a:xfrm>
              <a:off x="7495479" y="317895"/>
              <a:ext cx="1645919" cy="276999"/>
            </a:xfrm>
            <a:prstGeom prst="rect">
              <a:avLst/>
            </a:prstGeom>
            <a:solidFill>
              <a:schemeClr val="accent5"/>
            </a:solidFill>
          </p:spPr>
          <p:txBody>
            <a:bodyPr wrap="square" rtlCol="0" anchor="ctr">
              <a:spAutoFit/>
            </a:bodyPr>
            <a:lstStyle/>
            <a:p>
              <a:r>
                <a:rPr lang="en-US" sz="750" dirty="0">
                  <a:solidFill>
                    <a:schemeClr val="bg1"/>
                  </a:solidFill>
                  <a:latin typeface="Gill Sans Nova Light" panose="020B0302020104020203" pitchFamily="34" charset="0"/>
                </a:rPr>
                <a:t>Demographic drivers</a:t>
              </a:r>
            </a:p>
          </p:txBody>
        </p:sp>
        <p:sp>
          <p:nvSpPr>
            <p:cNvPr id="14" name="TextBox 13">
              <a:extLst>
                <a:ext uri="{FF2B5EF4-FFF2-40B4-BE49-F238E27FC236}">
                  <a16:creationId xmlns:a16="http://schemas.microsoft.com/office/drawing/2014/main" id="{79A8C502-1FED-48AB-85C5-F4208D0C293F}"/>
                </a:ext>
              </a:extLst>
            </p:cNvPr>
            <p:cNvSpPr txBox="1"/>
            <p:nvPr/>
          </p:nvSpPr>
          <p:spPr>
            <a:xfrm>
              <a:off x="7493560" y="616414"/>
              <a:ext cx="1645919" cy="738664"/>
            </a:xfrm>
            <a:prstGeom prst="rect">
              <a:avLst/>
            </a:prstGeom>
            <a:solidFill>
              <a:srgbClr val="C1F6FF">
                <a:alpha val="50196"/>
              </a:srgbClr>
            </a:solidFill>
            <a:ln w="3175">
              <a:noFill/>
            </a:ln>
          </p:spPr>
          <p:txBody>
            <a:bodyPr wrap="square" rtlCol="0">
              <a:spAutoFit/>
            </a:bodyPr>
            <a:lstStyle/>
            <a:p>
              <a:r>
                <a:rPr lang="en-US" sz="750" dirty="0">
                  <a:latin typeface="Gill Sans Nova Light" panose="020B0302020104020203" pitchFamily="34" charset="0"/>
                </a:rPr>
                <a:t>Equitable &amp; Inclusive </a:t>
              </a:r>
              <a:r>
                <a:rPr lang="en-US" sz="750" b="1" dirty="0">
                  <a:solidFill>
                    <a:schemeClr val="tx2"/>
                  </a:solidFill>
                  <a:latin typeface="Gill Sans Nova Light" panose="020B0302020104020203" pitchFamily="34" charset="0"/>
                </a:rPr>
                <a:t>Access, Participation</a:t>
              </a:r>
              <a:r>
                <a:rPr lang="en-US" sz="750" b="1" dirty="0">
                  <a:solidFill>
                    <a:schemeClr val="accent6"/>
                  </a:solidFill>
                  <a:latin typeface="Gill Sans Nova Light" panose="020B0302020104020203" pitchFamily="34" charset="0"/>
                </a:rPr>
                <a:t> </a:t>
              </a:r>
              <a:r>
                <a:rPr lang="en-US" sz="750" dirty="0">
                  <a:latin typeface="Gill Sans Nova Light" panose="020B0302020104020203" pitchFamily="34" charset="0"/>
                </a:rPr>
                <a:t>&amp;</a:t>
              </a:r>
              <a:r>
                <a:rPr lang="en-US" sz="750" b="1" dirty="0">
                  <a:solidFill>
                    <a:schemeClr val="accent6"/>
                  </a:solidFill>
                  <a:latin typeface="Gill Sans Nova Light" panose="020B0302020104020203" pitchFamily="34" charset="0"/>
                </a:rPr>
                <a:t> </a:t>
              </a:r>
              <a:r>
                <a:rPr lang="en-US" sz="750" dirty="0">
                  <a:latin typeface="Gill Sans Nova Light" panose="020B0302020104020203" pitchFamily="34" charset="0"/>
                </a:rPr>
                <a:t>focus on </a:t>
              </a:r>
              <a:r>
                <a:rPr lang="en-US" sz="750" b="1" dirty="0">
                  <a:solidFill>
                    <a:schemeClr val="tx2"/>
                  </a:solidFill>
                  <a:latin typeface="Gill Sans Nova Light" panose="020B0302020104020203" pitchFamily="34" charset="0"/>
                </a:rPr>
                <a:t>child well-being</a:t>
              </a:r>
              <a:r>
                <a:rPr lang="en-US" sz="750" b="1" dirty="0">
                  <a:solidFill>
                    <a:schemeClr val="accent6"/>
                  </a:solidFill>
                  <a:latin typeface="Gill Sans Nova Light" panose="020B0302020104020203" pitchFamily="34" charset="0"/>
                </a:rPr>
                <a:t> </a:t>
              </a:r>
              <a:r>
                <a:rPr lang="en-US" sz="750" dirty="0">
                  <a:latin typeface="Gill Sans Nova Light" panose="020B0302020104020203" pitchFamily="34" charset="0"/>
                </a:rPr>
                <a:t>related to </a:t>
              </a:r>
              <a:r>
                <a:rPr lang="en-US" sz="750" i="1" dirty="0">
                  <a:solidFill>
                    <a:schemeClr val="accent5"/>
                  </a:solidFill>
                  <a:latin typeface="Gill Sans Nova Light" panose="020B0302020104020203" pitchFamily="34" charset="0"/>
                </a:rPr>
                <a:t>human &amp; physical</a:t>
              </a:r>
              <a:r>
                <a:rPr lang="en-US" sz="750" dirty="0">
                  <a:latin typeface="Gill Sans Nova Light" panose="020B0302020104020203" pitchFamily="34" charset="0"/>
                </a:rPr>
                <a:t> capital </a:t>
              </a:r>
            </a:p>
          </p:txBody>
        </p:sp>
      </p:grpSp>
      <p:grpSp>
        <p:nvGrpSpPr>
          <p:cNvPr id="25" name="Group 24">
            <a:extLst>
              <a:ext uri="{FF2B5EF4-FFF2-40B4-BE49-F238E27FC236}">
                <a16:creationId xmlns:a16="http://schemas.microsoft.com/office/drawing/2014/main" id="{AE6145D4-9918-4C1D-8AAC-4BB3075D6690}"/>
              </a:ext>
            </a:extLst>
          </p:cNvPr>
          <p:cNvGrpSpPr/>
          <p:nvPr/>
        </p:nvGrpSpPr>
        <p:grpSpPr>
          <a:xfrm>
            <a:off x="6767009" y="1017090"/>
            <a:ext cx="1234440" cy="777888"/>
            <a:chOff x="9317954" y="317895"/>
            <a:chExt cx="1645920" cy="1037183"/>
          </a:xfrm>
        </p:grpSpPr>
        <p:sp>
          <p:nvSpPr>
            <p:cNvPr id="9" name="TextBox 8">
              <a:extLst>
                <a:ext uri="{FF2B5EF4-FFF2-40B4-BE49-F238E27FC236}">
                  <a16:creationId xmlns:a16="http://schemas.microsoft.com/office/drawing/2014/main" id="{7876BF8B-DBD0-4129-B9E0-69B7F33A9665}"/>
                </a:ext>
              </a:extLst>
            </p:cNvPr>
            <p:cNvSpPr txBox="1"/>
            <p:nvPr/>
          </p:nvSpPr>
          <p:spPr>
            <a:xfrm>
              <a:off x="9317954" y="317895"/>
              <a:ext cx="1645920" cy="276999"/>
            </a:xfrm>
            <a:prstGeom prst="rect">
              <a:avLst/>
            </a:prstGeom>
            <a:solidFill>
              <a:schemeClr val="accent5"/>
            </a:solidFill>
          </p:spPr>
          <p:txBody>
            <a:bodyPr wrap="square" rtlCol="0" anchor="ctr">
              <a:spAutoFit/>
            </a:bodyPr>
            <a:lstStyle/>
            <a:p>
              <a:r>
                <a:rPr lang="en-US" sz="750" dirty="0">
                  <a:solidFill>
                    <a:schemeClr val="bg1"/>
                  </a:solidFill>
                  <a:latin typeface="Gill Sans Nova Light" panose="020B0302020104020203" pitchFamily="34" charset="0"/>
                </a:rPr>
                <a:t>COVID/pandemics</a:t>
              </a:r>
            </a:p>
          </p:txBody>
        </p:sp>
        <p:sp>
          <p:nvSpPr>
            <p:cNvPr id="15" name="TextBox 14">
              <a:extLst>
                <a:ext uri="{FF2B5EF4-FFF2-40B4-BE49-F238E27FC236}">
                  <a16:creationId xmlns:a16="http://schemas.microsoft.com/office/drawing/2014/main" id="{658C183E-1A24-49CB-B2C0-D076FBD02C95}"/>
                </a:ext>
              </a:extLst>
            </p:cNvPr>
            <p:cNvSpPr txBox="1"/>
            <p:nvPr/>
          </p:nvSpPr>
          <p:spPr>
            <a:xfrm>
              <a:off x="9317954" y="616414"/>
              <a:ext cx="1645920" cy="738664"/>
            </a:xfrm>
            <a:prstGeom prst="rect">
              <a:avLst/>
            </a:prstGeom>
            <a:solidFill>
              <a:srgbClr val="C1F6FF">
                <a:alpha val="50196"/>
              </a:srgbClr>
            </a:solidFill>
            <a:ln w="3175">
              <a:noFill/>
            </a:ln>
          </p:spPr>
          <p:txBody>
            <a:bodyPr wrap="square" rtlCol="0">
              <a:spAutoFit/>
            </a:bodyPr>
            <a:lstStyle/>
            <a:p>
              <a:r>
                <a:rPr lang="en-US" sz="750" dirty="0">
                  <a:latin typeface="Gill Sans Nova Light" panose="020B0302020104020203" pitchFamily="34" charset="0"/>
                </a:rPr>
                <a:t>Fostering </a:t>
              </a:r>
              <a:r>
                <a:rPr lang="en-US" sz="750" b="1" dirty="0">
                  <a:solidFill>
                    <a:schemeClr val="tx2"/>
                  </a:solidFill>
                  <a:latin typeface="Gill Sans Nova Light" panose="020B0302020104020203" pitchFamily="34" charset="0"/>
                </a:rPr>
                <a:t>risk-informed</a:t>
              </a:r>
              <a:r>
                <a:rPr lang="en-US" sz="750" dirty="0">
                  <a:latin typeface="Gill Sans Nova Light" panose="020B0302020104020203" pitchFamily="34" charset="0"/>
                </a:rPr>
                <a:t>  </a:t>
              </a:r>
              <a:r>
                <a:rPr lang="en-US" sz="750" i="1" dirty="0">
                  <a:solidFill>
                    <a:schemeClr val="accent5"/>
                  </a:solidFill>
                  <a:latin typeface="Gill Sans Nova Light" panose="020B0302020104020203" pitchFamily="34" charset="0"/>
                </a:rPr>
                <a:t>absorptive, adaptive &amp; transformative </a:t>
              </a:r>
              <a:r>
                <a:rPr lang="en-US" sz="750" dirty="0">
                  <a:latin typeface="Gill Sans Nova Light" panose="020B0302020104020203" pitchFamily="34" charset="0"/>
                </a:rPr>
                <a:t>capacities</a:t>
              </a:r>
              <a:r>
                <a:rPr lang="en-US" sz="750" i="1" dirty="0">
                  <a:solidFill>
                    <a:schemeClr val="accent5"/>
                  </a:solidFill>
                  <a:latin typeface="Gill Sans Nova Light" panose="020B0302020104020203" pitchFamily="34" charset="0"/>
                </a:rPr>
                <a:t> </a:t>
              </a:r>
              <a:r>
                <a:rPr lang="en-US" sz="750" dirty="0">
                  <a:latin typeface="Gill Sans Nova Light" panose="020B0302020104020203" pitchFamily="34" charset="0"/>
                </a:rPr>
                <a:t>to absorb shocks</a:t>
              </a:r>
            </a:p>
          </p:txBody>
        </p:sp>
      </p:grpSp>
      <p:sp>
        <p:nvSpPr>
          <p:cNvPr id="16" name="TextBox 15">
            <a:extLst>
              <a:ext uri="{FF2B5EF4-FFF2-40B4-BE49-F238E27FC236}">
                <a16:creationId xmlns:a16="http://schemas.microsoft.com/office/drawing/2014/main" id="{34363FEB-E4E2-4423-BE3C-198516B664D9}"/>
              </a:ext>
            </a:extLst>
          </p:cNvPr>
          <p:cNvSpPr txBox="1"/>
          <p:nvPr/>
        </p:nvSpPr>
        <p:spPr>
          <a:xfrm rot="5400000">
            <a:off x="6134646" y="2133170"/>
            <a:ext cx="5143501" cy="877163"/>
          </a:xfrm>
          <a:prstGeom prst="rect">
            <a:avLst/>
          </a:prstGeom>
          <a:solidFill>
            <a:schemeClr val="bg2">
              <a:lumMod val="20000"/>
              <a:lumOff val="80000"/>
            </a:schemeClr>
          </a:solidFill>
          <a:ln w="3175">
            <a:noFill/>
          </a:ln>
        </p:spPr>
        <p:txBody>
          <a:bodyPr wrap="square" lIns="205740" tIns="137160" rtlCol="0">
            <a:spAutoFit/>
          </a:bodyPr>
          <a:lstStyle/>
          <a:p>
            <a:r>
              <a:rPr lang="en-US" sz="750" dirty="0">
                <a:latin typeface="Gill Sans Nova Light" panose="020B0302020104020203" pitchFamily="34" charset="0"/>
              </a:rPr>
              <a:t>Key Outcomes:</a:t>
            </a:r>
          </a:p>
          <a:p>
            <a:pPr marL="128588" indent="-128588">
              <a:buFont typeface="Arial" panose="020B0604020202020204" pitchFamily="34" charset="0"/>
              <a:buChar char="•"/>
            </a:pPr>
            <a:r>
              <a:rPr lang="en-US" sz="750" dirty="0">
                <a:latin typeface="Gill Sans Nova Light" panose="020B0302020104020203" pitchFamily="34" charset="0"/>
                <a:cs typeface="Calibri"/>
              </a:rPr>
              <a:t>improved access and availability of food as measured by household and community production, income, and consumption</a:t>
            </a:r>
          </a:p>
          <a:p>
            <a:pPr marL="128588" indent="-128588">
              <a:buFont typeface="Arial" panose="020B0604020202020204" pitchFamily="34" charset="0"/>
              <a:buChar char="•"/>
            </a:pPr>
            <a:r>
              <a:rPr lang="en-US" sz="750" dirty="0">
                <a:latin typeface="Gill Sans Nova Light" panose="020B0302020104020203" pitchFamily="34" charset="0"/>
                <a:cs typeface="Calibri"/>
              </a:rPr>
              <a:t>decreased stunting/wasting </a:t>
            </a:r>
          </a:p>
          <a:p>
            <a:pPr marL="128588" indent="-128588">
              <a:buFont typeface="Arial" panose="020B0604020202020204" pitchFamily="34" charset="0"/>
              <a:buChar char="•"/>
            </a:pPr>
            <a:r>
              <a:rPr lang="en-US" sz="750" dirty="0">
                <a:latin typeface="Gill Sans Nova Light" panose="020B0302020104020203" pitchFamily="34" charset="0"/>
                <a:cs typeface="Calibri"/>
              </a:rPr>
              <a:t>more equitable distribution of intra household roles, responsibilities, and benefits between genders</a:t>
            </a:r>
          </a:p>
          <a:p>
            <a:pPr marL="128588" indent="-128588">
              <a:buFont typeface="Arial" panose="020B0604020202020204" pitchFamily="34" charset="0"/>
              <a:buChar char="•"/>
            </a:pPr>
            <a:r>
              <a:rPr lang="en-US" sz="750" dirty="0">
                <a:latin typeface="Gill Sans Nova Light" panose="020B0302020104020203" pitchFamily="34" charset="0"/>
                <a:cs typeface="Calibri"/>
              </a:rPr>
              <a:t>more equitable and inclusive agricultural production systems and food markets</a:t>
            </a:r>
          </a:p>
          <a:p>
            <a:pPr marL="128588" indent="-128588">
              <a:buFont typeface="Arial" panose="020B0604020202020204" pitchFamily="34" charset="0"/>
              <a:buChar char="•"/>
            </a:pPr>
            <a:r>
              <a:rPr lang="en-US" sz="750" dirty="0">
                <a:latin typeface="Gill Sans Nova Light" panose="020B0302020104020203" pitchFamily="34" charset="0"/>
                <a:cs typeface="Calibri"/>
              </a:rPr>
              <a:t>improved management/conservation of natural resources</a:t>
            </a:r>
          </a:p>
        </p:txBody>
      </p:sp>
      <p:grpSp>
        <p:nvGrpSpPr>
          <p:cNvPr id="41" name="Group 40">
            <a:extLst>
              <a:ext uri="{FF2B5EF4-FFF2-40B4-BE49-F238E27FC236}">
                <a16:creationId xmlns:a16="http://schemas.microsoft.com/office/drawing/2014/main" id="{24DF6F49-B5CA-44A1-BA5B-8C9665B7B40B}"/>
              </a:ext>
            </a:extLst>
          </p:cNvPr>
          <p:cNvGrpSpPr/>
          <p:nvPr/>
        </p:nvGrpSpPr>
        <p:grpSpPr>
          <a:xfrm>
            <a:off x="634407" y="2262584"/>
            <a:ext cx="2623551" cy="1870382"/>
            <a:chOff x="255326" y="2226204"/>
            <a:chExt cx="3498068" cy="2493842"/>
          </a:xfrm>
        </p:grpSpPr>
        <p:sp>
          <p:nvSpPr>
            <p:cNvPr id="19" name="Rectangle: Top Corners Rounded 18">
              <a:extLst>
                <a:ext uri="{FF2B5EF4-FFF2-40B4-BE49-F238E27FC236}">
                  <a16:creationId xmlns:a16="http://schemas.microsoft.com/office/drawing/2014/main" id="{4B5BC85B-65B8-4F9A-BE25-2EB6C196E5F7}"/>
                </a:ext>
              </a:extLst>
            </p:cNvPr>
            <p:cNvSpPr/>
            <p:nvPr/>
          </p:nvSpPr>
          <p:spPr>
            <a:xfrm>
              <a:off x="255326" y="2380092"/>
              <a:ext cx="3498068" cy="2339954"/>
            </a:xfrm>
            <a:prstGeom prst="round2SameRect">
              <a:avLst/>
            </a:prstGeom>
            <a:noFill/>
            <a:ln w="158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TextBox 16">
              <a:extLst>
                <a:ext uri="{FF2B5EF4-FFF2-40B4-BE49-F238E27FC236}">
                  <a16:creationId xmlns:a16="http://schemas.microsoft.com/office/drawing/2014/main" id="{B4DB66DC-2E94-4ADC-92C5-80FBCF1C72FB}"/>
                </a:ext>
              </a:extLst>
            </p:cNvPr>
            <p:cNvSpPr txBox="1"/>
            <p:nvPr/>
          </p:nvSpPr>
          <p:spPr>
            <a:xfrm>
              <a:off x="1181401" y="2226204"/>
              <a:ext cx="1645920" cy="307776"/>
            </a:xfrm>
            <a:prstGeom prst="rect">
              <a:avLst/>
            </a:prstGeom>
            <a:solidFill>
              <a:schemeClr val="accent3"/>
            </a:solidFill>
          </p:spPr>
          <p:txBody>
            <a:bodyPr wrap="square" rtlCol="0" anchor="ctr">
              <a:spAutoFit/>
            </a:bodyPr>
            <a:lstStyle/>
            <a:p>
              <a:pPr algn="ctr"/>
              <a:r>
                <a:rPr lang="en-US" sz="900" dirty="0">
                  <a:solidFill>
                    <a:schemeClr val="bg1"/>
                  </a:solidFill>
                  <a:latin typeface="Gill Sans Nova Light" panose="020B0302020104020203" pitchFamily="34" charset="0"/>
                </a:rPr>
                <a:t>Food supply chains</a:t>
              </a:r>
            </a:p>
          </p:txBody>
        </p:sp>
        <p:grpSp>
          <p:nvGrpSpPr>
            <p:cNvPr id="31" name="Group 30">
              <a:extLst>
                <a:ext uri="{FF2B5EF4-FFF2-40B4-BE49-F238E27FC236}">
                  <a16:creationId xmlns:a16="http://schemas.microsoft.com/office/drawing/2014/main" id="{48546396-74F8-498D-99DA-92F32F99BBE3}"/>
                </a:ext>
              </a:extLst>
            </p:cNvPr>
            <p:cNvGrpSpPr/>
            <p:nvPr/>
          </p:nvGrpSpPr>
          <p:grpSpPr>
            <a:xfrm>
              <a:off x="359356" y="2684273"/>
              <a:ext cx="2741370" cy="384048"/>
              <a:chOff x="564076" y="2793457"/>
              <a:chExt cx="2741370" cy="384048"/>
            </a:xfrm>
          </p:grpSpPr>
          <p:sp>
            <p:nvSpPr>
              <p:cNvPr id="29" name="Arrow: Pentagon 28">
                <a:extLst>
                  <a:ext uri="{FF2B5EF4-FFF2-40B4-BE49-F238E27FC236}">
                    <a16:creationId xmlns:a16="http://schemas.microsoft.com/office/drawing/2014/main" id="{044077A9-5CD6-493C-BFDF-16190DC995C1}"/>
                  </a:ext>
                </a:extLst>
              </p:cNvPr>
              <p:cNvSpPr/>
              <p:nvPr/>
            </p:nvSpPr>
            <p:spPr>
              <a:xfrm>
                <a:off x="564076" y="2793457"/>
                <a:ext cx="1152641" cy="384048"/>
              </a:xfrm>
              <a:prstGeom prst="homePlat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tx1"/>
                    </a:solidFill>
                    <a:latin typeface="Gill Sans Nova Light" panose="020B0302020104020203" pitchFamily="34" charset="0"/>
                  </a:rPr>
                  <a:t>Production systems</a:t>
                </a:r>
              </a:p>
            </p:txBody>
          </p:sp>
          <p:sp>
            <p:nvSpPr>
              <p:cNvPr id="30" name="Arrow: Chevron 29">
                <a:extLst>
                  <a:ext uri="{FF2B5EF4-FFF2-40B4-BE49-F238E27FC236}">
                    <a16:creationId xmlns:a16="http://schemas.microsoft.com/office/drawing/2014/main" id="{36138256-3DBB-4A41-9FE6-321A1BC536E8}"/>
                  </a:ext>
                </a:extLst>
              </p:cNvPr>
              <p:cNvSpPr/>
              <p:nvPr/>
            </p:nvSpPr>
            <p:spPr>
              <a:xfrm>
                <a:off x="1532005" y="2800281"/>
                <a:ext cx="1773441" cy="365760"/>
              </a:xfrm>
              <a:prstGeom prst="chevron">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rIns="0" rtlCol="0" anchor="ctr"/>
              <a:lstStyle/>
              <a:p>
                <a:pPr algn="ctr"/>
                <a:r>
                  <a:rPr lang="en-US" sz="525" dirty="0">
                    <a:solidFill>
                      <a:schemeClr val="tx1"/>
                    </a:solidFill>
                    <a:latin typeface="Gill Sans Nova Light" panose="020B0302020104020203" pitchFamily="34" charset="0"/>
                  </a:rPr>
                  <a:t>Farmers, indigenous peoples, agribusiness, land and plantation owners, fisheries, financial entities</a:t>
                </a:r>
              </a:p>
            </p:txBody>
          </p:sp>
        </p:grpSp>
        <p:grpSp>
          <p:nvGrpSpPr>
            <p:cNvPr id="32" name="Group 31">
              <a:extLst>
                <a:ext uri="{FF2B5EF4-FFF2-40B4-BE49-F238E27FC236}">
                  <a16:creationId xmlns:a16="http://schemas.microsoft.com/office/drawing/2014/main" id="{B7B50106-94D9-4484-9E96-2DCEF61A0612}"/>
                </a:ext>
              </a:extLst>
            </p:cNvPr>
            <p:cNvGrpSpPr/>
            <p:nvPr/>
          </p:nvGrpSpPr>
          <p:grpSpPr>
            <a:xfrm>
              <a:off x="569361" y="3179968"/>
              <a:ext cx="2741370" cy="384048"/>
              <a:chOff x="564076" y="2793457"/>
              <a:chExt cx="2741370" cy="384048"/>
            </a:xfrm>
          </p:grpSpPr>
          <p:sp>
            <p:nvSpPr>
              <p:cNvPr id="33" name="Arrow: Pentagon 32">
                <a:extLst>
                  <a:ext uri="{FF2B5EF4-FFF2-40B4-BE49-F238E27FC236}">
                    <a16:creationId xmlns:a16="http://schemas.microsoft.com/office/drawing/2014/main" id="{6886A8D7-2884-4A7D-986C-B8D7413C7388}"/>
                  </a:ext>
                </a:extLst>
              </p:cNvPr>
              <p:cNvSpPr/>
              <p:nvPr/>
            </p:nvSpPr>
            <p:spPr>
              <a:xfrm>
                <a:off x="564076" y="2793457"/>
                <a:ext cx="1152641" cy="384048"/>
              </a:xfrm>
              <a:prstGeom prst="homePlat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tx1"/>
                    </a:solidFill>
                    <a:latin typeface="Gill Sans Nova Light" panose="020B0302020104020203" pitchFamily="34" charset="0"/>
                  </a:rPr>
                  <a:t>Storage and distribution</a:t>
                </a:r>
              </a:p>
            </p:txBody>
          </p:sp>
          <p:sp>
            <p:nvSpPr>
              <p:cNvPr id="34" name="Arrow: Chevron 33">
                <a:extLst>
                  <a:ext uri="{FF2B5EF4-FFF2-40B4-BE49-F238E27FC236}">
                    <a16:creationId xmlns:a16="http://schemas.microsoft.com/office/drawing/2014/main" id="{90B6D551-ABB3-448B-A726-C66906DACC66}"/>
                  </a:ext>
                </a:extLst>
              </p:cNvPr>
              <p:cNvSpPr/>
              <p:nvPr/>
            </p:nvSpPr>
            <p:spPr>
              <a:xfrm>
                <a:off x="1532005" y="2800281"/>
                <a:ext cx="1773441" cy="365760"/>
              </a:xfrm>
              <a:prstGeom prst="chevron">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rIns="0" rtlCol="0" anchor="ctr"/>
              <a:lstStyle/>
              <a:p>
                <a:pPr algn="ctr"/>
                <a:r>
                  <a:rPr lang="en-US" sz="525" dirty="0">
                    <a:solidFill>
                      <a:schemeClr val="tx1"/>
                    </a:solidFill>
                    <a:latin typeface="Gill Sans Nova Light" panose="020B0302020104020203" pitchFamily="34" charset="0"/>
                  </a:rPr>
                  <a:t>Transporters, agribusiness, distributors</a:t>
                </a:r>
              </a:p>
            </p:txBody>
          </p:sp>
        </p:grpSp>
        <p:grpSp>
          <p:nvGrpSpPr>
            <p:cNvPr id="35" name="Group 34">
              <a:extLst>
                <a:ext uri="{FF2B5EF4-FFF2-40B4-BE49-F238E27FC236}">
                  <a16:creationId xmlns:a16="http://schemas.microsoft.com/office/drawing/2014/main" id="{C92CADDA-2A86-43E4-8A15-A584F7445CE5}"/>
                </a:ext>
              </a:extLst>
            </p:cNvPr>
            <p:cNvGrpSpPr/>
            <p:nvPr/>
          </p:nvGrpSpPr>
          <p:grpSpPr>
            <a:xfrm>
              <a:off x="769528" y="3671533"/>
              <a:ext cx="2741370" cy="384048"/>
              <a:chOff x="564076" y="2793457"/>
              <a:chExt cx="2741370" cy="384048"/>
            </a:xfrm>
          </p:grpSpPr>
          <p:sp>
            <p:nvSpPr>
              <p:cNvPr id="36" name="Arrow: Pentagon 35">
                <a:extLst>
                  <a:ext uri="{FF2B5EF4-FFF2-40B4-BE49-F238E27FC236}">
                    <a16:creationId xmlns:a16="http://schemas.microsoft.com/office/drawing/2014/main" id="{C24D0A07-144E-44A0-B4C8-C28E92FB53F4}"/>
                  </a:ext>
                </a:extLst>
              </p:cNvPr>
              <p:cNvSpPr/>
              <p:nvPr/>
            </p:nvSpPr>
            <p:spPr>
              <a:xfrm>
                <a:off x="564076" y="2793457"/>
                <a:ext cx="1152641" cy="384048"/>
              </a:xfrm>
              <a:prstGeom prst="homePlat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tx1"/>
                    </a:solidFill>
                    <a:latin typeface="Gill Sans Nova Light" panose="020B0302020104020203" pitchFamily="34" charset="0"/>
                  </a:rPr>
                  <a:t>Processing and packaging</a:t>
                </a:r>
              </a:p>
            </p:txBody>
          </p:sp>
          <p:sp>
            <p:nvSpPr>
              <p:cNvPr id="37" name="Arrow: Chevron 36">
                <a:extLst>
                  <a:ext uri="{FF2B5EF4-FFF2-40B4-BE49-F238E27FC236}">
                    <a16:creationId xmlns:a16="http://schemas.microsoft.com/office/drawing/2014/main" id="{149A9B96-5F9E-46D6-BB9A-402BD090BD2F}"/>
                  </a:ext>
                </a:extLst>
              </p:cNvPr>
              <p:cNvSpPr/>
              <p:nvPr/>
            </p:nvSpPr>
            <p:spPr>
              <a:xfrm>
                <a:off x="1532005" y="2800281"/>
                <a:ext cx="1773441" cy="365760"/>
              </a:xfrm>
              <a:prstGeom prst="chevron">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rIns="0" rtlCol="0" anchor="ctr"/>
              <a:lstStyle/>
              <a:p>
                <a:pPr algn="ctr"/>
                <a:r>
                  <a:rPr lang="en-US" sz="525" dirty="0">
                    <a:solidFill>
                      <a:schemeClr val="tx1"/>
                    </a:solidFill>
                    <a:latin typeface="Gill Sans Nova Light" panose="020B0302020104020203" pitchFamily="34" charset="0"/>
                  </a:rPr>
                  <a:t>Packing plants, food and beverage industry, small and medium enterprises</a:t>
                </a:r>
              </a:p>
            </p:txBody>
          </p:sp>
        </p:grpSp>
        <p:grpSp>
          <p:nvGrpSpPr>
            <p:cNvPr id="38" name="Group 37">
              <a:extLst>
                <a:ext uri="{FF2B5EF4-FFF2-40B4-BE49-F238E27FC236}">
                  <a16:creationId xmlns:a16="http://schemas.microsoft.com/office/drawing/2014/main" id="{84B8AFDF-F86C-4E6D-8ED0-23C1EB7780C3}"/>
                </a:ext>
              </a:extLst>
            </p:cNvPr>
            <p:cNvGrpSpPr/>
            <p:nvPr/>
          </p:nvGrpSpPr>
          <p:grpSpPr>
            <a:xfrm>
              <a:off x="935676" y="4160175"/>
              <a:ext cx="2741370" cy="384048"/>
              <a:chOff x="564076" y="2793457"/>
              <a:chExt cx="2741370" cy="384048"/>
            </a:xfrm>
          </p:grpSpPr>
          <p:sp>
            <p:nvSpPr>
              <p:cNvPr id="39" name="Arrow: Pentagon 38">
                <a:extLst>
                  <a:ext uri="{FF2B5EF4-FFF2-40B4-BE49-F238E27FC236}">
                    <a16:creationId xmlns:a16="http://schemas.microsoft.com/office/drawing/2014/main" id="{DDE3474A-BB22-4170-A028-2869C893EEB7}"/>
                  </a:ext>
                </a:extLst>
              </p:cNvPr>
              <p:cNvSpPr/>
              <p:nvPr/>
            </p:nvSpPr>
            <p:spPr>
              <a:xfrm>
                <a:off x="564076" y="2793457"/>
                <a:ext cx="1152641" cy="384048"/>
              </a:xfrm>
              <a:prstGeom prst="homePlat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tx1"/>
                    </a:solidFill>
                    <a:latin typeface="Gill Sans Nova Light" panose="020B0302020104020203" pitchFamily="34" charset="0"/>
                  </a:rPr>
                  <a:t>Retail and markets</a:t>
                </a:r>
              </a:p>
            </p:txBody>
          </p:sp>
          <p:sp>
            <p:nvSpPr>
              <p:cNvPr id="40" name="Arrow: Chevron 39">
                <a:extLst>
                  <a:ext uri="{FF2B5EF4-FFF2-40B4-BE49-F238E27FC236}">
                    <a16:creationId xmlns:a16="http://schemas.microsoft.com/office/drawing/2014/main" id="{AC68879B-6F01-4F4D-8536-C4D6D443567C}"/>
                  </a:ext>
                </a:extLst>
              </p:cNvPr>
              <p:cNvSpPr/>
              <p:nvPr/>
            </p:nvSpPr>
            <p:spPr>
              <a:xfrm>
                <a:off x="1532005" y="2800281"/>
                <a:ext cx="1773441" cy="365760"/>
              </a:xfrm>
              <a:prstGeom prst="chevron">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rIns="0" rtlCol="0" anchor="ctr"/>
              <a:lstStyle/>
              <a:p>
                <a:pPr algn="ctr"/>
                <a:r>
                  <a:rPr lang="en-US" sz="525" dirty="0">
                    <a:solidFill>
                      <a:schemeClr val="tx1"/>
                    </a:solidFill>
                    <a:latin typeface="Gill Sans Nova Light" panose="020B0302020104020203" pitchFamily="34" charset="0"/>
                  </a:rPr>
                  <a:t>Retailers, vendors, food outlet owners, traders, restauranteurs, wholesalers</a:t>
                </a:r>
              </a:p>
            </p:txBody>
          </p:sp>
        </p:grpSp>
      </p:grpSp>
      <p:grpSp>
        <p:nvGrpSpPr>
          <p:cNvPr id="51" name="Group 50">
            <a:extLst>
              <a:ext uri="{FF2B5EF4-FFF2-40B4-BE49-F238E27FC236}">
                <a16:creationId xmlns:a16="http://schemas.microsoft.com/office/drawing/2014/main" id="{E5388084-AA77-4889-8140-54CDE83E2326}"/>
              </a:ext>
            </a:extLst>
          </p:cNvPr>
          <p:cNvGrpSpPr/>
          <p:nvPr/>
        </p:nvGrpSpPr>
        <p:grpSpPr>
          <a:xfrm>
            <a:off x="3631775" y="2193334"/>
            <a:ext cx="1555547" cy="1939632"/>
            <a:chOff x="3842241" y="2133871"/>
            <a:chExt cx="2074063" cy="2586175"/>
          </a:xfrm>
        </p:grpSpPr>
        <p:sp>
          <p:nvSpPr>
            <p:cNvPr id="42" name="Rectangle: Top Corners Rounded 41">
              <a:extLst>
                <a:ext uri="{FF2B5EF4-FFF2-40B4-BE49-F238E27FC236}">
                  <a16:creationId xmlns:a16="http://schemas.microsoft.com/office/drawing/2014/main" id="{2AF7DA8F-8002-4C11-A34C-90B49F814862}"/>
                </a:ext>
              </a:extLst>
            </p:cNvPr>
            <p:cNvSpPr/>
            <p:nvPr/>
          </p:nvSpPr>
          <p:spPr>
            <a:xfrm>
              <a:off x="3842241" y="2380092"/>
              <a:ext cx="2074063" cy="2339954"/>
            </a:xfrm>
            <a:prstGeom prst="round2SameRect">
              <a:avLst/>
            </a:prstGeom>
            <a:noFill/>
            <a:ln w="158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450"/>
                </a:spcAft>
              </a:pPr>
              <a:r>
                <a:rPr lang="en-US" sz="750" dirty="0">
                  <a:solidFill>
                    <a:schemeClr val="tx1"/>
                  </a:solidFill>
                  <a:latin typeface="Gill Sans Nova Light" panose="020B0302020104020203" pitchFamily="34" charset="0"/>
                </a:rPr>
                <a:t>Food availability and physical access (proximity)</a:t>
              </a:r>
            </a:p>
            <a:p>
              <a:pPr>
                <a:spcAft>
                  <a:spcPts val="450"/>
                </a:spcAft>
              </a:pPr>
              <a:r>
                <a:rPr lang="en-US" sz="750" dirty="0">
                  <a:solidFill>
                    <a:schemeClr val="tx1"/>
                  </a:solidFill>
                  <a:latin typeface="Gill Sans Nova Light" panose="020B0302020104020203" pitchFamily="34" charset="0"/>
                </a:rPr>
                <a:t>Economic access (affordability)</a:t>
              </a:r>
            </a:p>
            <a:p>
              <a:pPr>
                <a:spcAft>
                  <a:spcPts val="450"/>
                </a:spcAft>
              </a:pPr>
              <a:r>
                <a:rPr lang="en-US" sz="750" dirty="0">
                  <a:solidFill>
                    <a:schemeClr val="tx1"/>
                  </a:solidFill>
                  <a:latin typeface="Gill Sans Nova Light" panose="020B0302020104020203" pitchFamily="34" charset="0"/>
                </a:rPr>
                <a:t>Promotion, advertising, and information</a:t>
              </a:r>
            </a:p>
            <a:p>
              <a:pPr>
                <a:spcAft>
                  <a:spcPts val="450"/>
                </a:spcAft>
              </a:pPr>
              <a:r>
                <a:rPr lang="en-US" sz="750" dirty="0">
                  <a:solidFill>
                    <a:schemeClr val="tx1"/>
                  </a:solidFill>
                  <a:latin typeface="Gill Sans Nova Light" panose="020B0302020104020203" pitchFamily="34" charset="0"/>
                </a:rPr>
                <a:t>Food quality and safety</a:t>
              </a:r>
              <a:endParaRPr lang="en-US" sz="900" dirty="0">
                <a:solidFill>
                  <a:schemeClr val="tx1"/>
                </a:solidFill>
                <a:latin typeface="Gill Sans Nova Light" panose="020B0302020104020203" pitchFamily="34" charset="0"/>
              </a:endParaRPr>
            </a:p>
          </p:txBody>
        </p:sp>
        <p:sp>
          <p:nvSpPr>
            <p:cNvPr id="43" name="TextBox 42">
              <a:extLst>
                <a:ext uri="{FF2B5EF4-FFF2-40B4-BE49-F238E27FC236}">
                  <a16:creationId xmlns:a16="http://schemas.microsoft.com/office/drawing/2014/main" id="{D820F031-1A68-42A0-BE2E-4812573C442C}"/>
                </a:ext>
              </a:extLst>
            </p:cNvPr>
            <p:cNvSpPr txBox="1"/>
            <p:nvPr/>
          </p:nvSpPr>
          <p:spPr>
            <a:xfrm>
              <a:off x="4206562" y="2133871"/>
              <a:ext cx="1345419" cy="492443"/>
            </a:xfrm>
            <a:prstGeom prst="rect">
              <a:avLst/>
            </a:prstGeom>
            <a:solidFill>
              <a:schemeClr val="accent6"/>
            </a:solidFill>
          </p:spPr>
          <p:txBody>
            <a:bodyPr wrap="square" rtlCol="0" anchor="ctr">
              <a:spAutoFit/>
            </a:bodyPr>
            <a:lstStyle/>
            <a:p>
              <a:pPr algn="ctr"/>
              <a:r>
                <a:rPr lang="en-US" sz="900" dirty="0">
                  <a:solidFill>
                    <a:schemeClr val="bg1"/>
                  </a:solidFill>
                  <a:latin typeface="Gill Sans Nova Light" panose="020B0302020104020203" pitchFamily="34" charset="0"/>
                </a:rPr>
                <a:t>Food environments</a:t>
              </a:r>
            </a:p>
          </p:txBody>
        </p:sp>
      </p:grpSp>
      <p:sp>
        <p:nvSpPr>
          <p:cNvPr id="48" name="TextBox 47">
            <a:extLst>
              <a:ext uri="{FF2B5EF4-FFF2-40B4-BE49-F238E27FC236}">
                <a16:creationId xmlns:a16="http://schemas.microsoft.com/office/drawing/2014/main" id="{AEF360BB-2BE6-4761-AEDF-99FF47B08520}"/>
              </a:ext>
            </a:extLst>
          </p:cNvPr>
          <p:cNvSpPr txBox="1"/>
          <p:nvPr/>
        </p:nvSpPr>
        <p:spPr>
          <a:xfrm>
            <a:off x="6735199" y="2847075"/>
            <a:ext cx="776033" cy="884578"/>
          </a:xfrm>
          <a:prstGeom prst="roundRect">
            <a:avLst/>
          </a:prstGeom>
          <a:solidFill>
            <a:schemeClr val="accent2"/>
          </a:solidFill>
        </p:spPr>
        <p:txBody>
          <a:bodyPr wrap="square" rtlCol="0" anchor="ctr">
            <a:spAutoFit/>
          </a:bodyPr>
          <a:lstStyle/>
          <a:p>
            <a:pPr algn="ctr"/>
            <a:r>
              <a:rPr lang="en-US" sz="900" dirty="0">
                <a:latin typeface="Gill Sans Nova Light" panose="020B0302020104020203" pitchFamily="34" charset="0"/>
              </a:rPr>
              <a:t>Diets</a:t>
            </a:r>
            <a:endParaRPr lang="en-US" sz="1050" dirty="0">
              <a:latin typeface="Gill Sans Nova Light" panose="020B0302020104020203" pitchFamily="34" charset="0"/>
            </a:endParaRPr>
          </a:p>
          <a:p>
            <a:pPr algn="ctr"/>
            <a:endParaRPr lang="en-US" sz="788" dirty="0">
              <a:latin typeface="Gill Sans Nova Light" panose="020B0302020104020203" pitchFamily="34" charset="0"/>
            </a:endParaRPr>
          </a:p>
          <a:p>
            <a:pPr algn="ctr"/>
            <a:r>
              <a:rPr lang="en-US" sz="750" dirty="0">
                <a:latin typeface="Gill Sans Nova Light" panose="020B0302020104020203" pitchFamily="34" charset="0"/>
              </a:rPr>
              <a:t>Quantity</a:t>
            </a:r>
          </a:p>
          <a:p>
            <a:pPr algn="ctr"/>
            <a:r>
              <a:rPr lang="en-US" sz="750" dirty="0">
                <a:latin typeface="Gill Sans Nova Light" panose="020B0302020104020203" pitchFamily="34" charset="0"/>
              </a:rPr>
              <a:t>Quality</a:t>
            </a:r>
          </a:p>
          <a:p>
            <a:pPr algn="ctr"/>
            <a:r>
              <a:rPr lang="en-US" sz="750" dirty="0">
                <a:latin typeface="Gill Sans Nova Light" panose="020B0302020104020203" pitchFamily="34" charset="0"/>
              </a:rPr>
              <a:t>Diversity</a:t>
            </a:r>
          </a:p>
          <a:p>
            <a:pPr algn="ctr"/>
            <a:r>
              <a:rPr lang="en-US" sz="750" dirty="0">
                <a:latin typeface="Gill Sans Nova Light" panose="020B0302020104020203" pitchFamily="34" charset="0"/>
              </a:rPr>
              <a:t>Safety</a:t>
            </a:r>
          </a:p>
        </p:txBody>
      </p:sp>
      <p:sp>
        <p:nvSpPr>
          <p:cNvPr id="49" name="TextBox 48">
            <a:extLst>
              <a:ext uri="{FF2B5EF4-FFF2-40B4-BE49-F238E27FC236}">
                <a16:creationId xmlns:a16="http://schemas.microsoft.com/office/drawing/2014/main" id="{981EB736-9E39-45D5-A9AB-DA058DE92E35}"/>
              </a:ext>
            </a:extLst>
          </p:cNvPr>
          <p:cNvSpPr txBox="1"/>
          <p:nvPr/>
        </p:nvSpPr>
        <p:spPr>
          <a:xfrm>
            <a:off x="5591905" y="2605528"/>
            <a:ext cx="776033" cy="1367671"/>
          </a:xfrm>
          <a:prstGeom prst="roundRect">
            <a:avLst/>
          </a:prstGeom>
          <a:solidFill>
            <a:schemeClr val="tx2"/>
          </a:solidFill>
        </p:spPr>
        <p:txBody>
          <a:bodyPr wrap="square" rtlCol="0" anchor="ctr">
            <a:spAutoFit/>
          </a:bodyPr>
          <a:lstStyle/>
          <a:p>
            <a:pPr algn="ctr"/>
            <a:r>
              <a:rPr lang="en-US" sz="900" dirty="0">
                <a:solidFill>
                  <a:schemeClr val="bg1"/>
                </a:solidFill>
                <a:latin typeface="Gill Sans Nova Light" panose="020B0302020104020203" pitchFamily="34" charset="0"/>
              </a:rPr>
              <a:t>Consumer behavior</a:t>
            </a:r>
          </a:p>
          <a:p>
            <a:pPr algn="ctr"/>
            <a:endParaRPr lang="en-US" sz="750" dirty="0">
              <a:solidFill>
                <a:schemeClr val="bg1"/>
              </a:solidFill>
              <a:latin typeface="Gill Sans Nova Light" panose="020B0302020104020203" pitchFamily="34" charset="0"/>
            </a:endParaRPr>
          </a:p>
          <a:p>
            <a:pPr algn="ctr"/>
            <a:r>
              <a:rPr lang="en-US" sz="750" dirty="0">
                <a:solidFill>
                  <a:schemeClr val="bg1"/>
                </a:solidFill>
                <a:latin typeface="Gill Sans Nova Light" panose="020B0302020104020203" pitchFamily="34" charset="0"/>
              </a:rPr>
              <a:t>Choosing where and what food to acquire, prepare, cook, store, and eat</a:t>
            </a:r>
          </a:p>
        </p:txBody>
      </p:sp>
      <p:sp>
        <p:nvSpPr>
          <p:cNvPr id="50" name="TextBox 49">
            <a:extLst>
              <a:ext uri="{FF2B5EF4-FFF2-40B4-BE49-F238E27FC236}">
                <a16:creationId xmlns:a16="http://schemas.microsoft.com/office/drawing/2014/main" id="{04D7D184-EA46-46CA-A0E5-79AFA6C71F12}"/>
              </a:ext>
            </a:extLst>
          </p:cNvPr>
          <p:cNvSpPr txBox="1"/>
          <p:nvPr/>
        </p:nvSpPr>
        <p:spPr>
          <a:xfrm>
            <a:off x="2325544" y="4583201"/>
            <a:ext cx="3646115" cy="255389"/>
          </a:xfrm>
          <a:prstGeom prst="roundRect">
            <a:avLst/>
          </a:prstGeom>
          <a:solidFill>
            <a:schemeClr val="accent1"/>
          </a:solidFill>
        </p:spPr>
        <p:txBody>
          <a:bodyPr wrap="square" rtlCol="0" anchor="ctr">
            <a:spAutoFit/>
          </a:bodyPr>
          <a:lstStyle/>
          <a:p>
            <a:pPr algn="ctr"/>
            <a:r>
              <a:rPr lang="en-US" sz="900" dirty="0">
                <a:solidFill>
                  <a:schemeClr val="bg1"/>
                </a:solidFill>
                <a:latin typeface="Gill Sans Nova Light" panose="020B0302020104020203" pitchFamily="34" charset="0"/>
              </a:rPr>
              <a:t>adaptive management, monitoring, evaluation, and knowledge sharing</a:t>
            </a:r>
          </a:p>
        </p:txBody>
      </p:sp>
      <p:cxnSp>
        <p:nvCxnSpPr>
          <p:cNvPr id="53" name="Connector: Curved 52">
            <a:extLst>
              <a:ext uri="{FF2B5EF4-FFF2-40B4-BE49-F238E27FC236}">
                <a16:creationId xmlns:a16="http://schemas.microsoft.com/office/drawing/2014/main" id="{A03478F6-CA9A-484E-BD9F-40A1BB27996F}"/>
              </a:ext>
            </a:extLst>
          </p:cNvPr>
          <p:cNvCxnSpPr>
            <a:cxnSpLocks/>
            <a:stCxn id="10" idx="2"/>
            <a:endCxn id="17" idx="0"/>
          </p:cNvCxnSpPr>
          <p:nvPr/>
        </p:nvCxnSpPr>
        <p:spPr>
          <a:xfrm rot="16200000" flipH="1">
            <a:off x="1144462" y="1460863"/>
            <a:ext cx="467606" cy="1135836"/>
          </a:xfrm>
          <a:prstGeom prst="curvedConnector3">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or: Curved 54">
            <a:extLst>
              <a:ext uri="{FF2B5EF4-FFF2-40B4-BE49-F238E27FC236}">
                <a16:creationId xmlns:a16="http://schemas.microsoft.com/office/drawing/2014/main" id="{D84BA91D-E59E-42B3-A78F-153DA1F4174E}"/>
              </a:ext>
            </a:extLst>
          </p:cNvPr>
          <p:cNvCxnSpPr>
            <a:cxnSpLocks/>
            <a:stCxn id="10" idx="2"/>
            <a:endCxn id="43" idx="0"/>
          </p:cNvCxnSpPr>
          <p:nvPr/>
        </p:nvCxnSpPr>
        <p:spPr>
          <a:xfrm rot="16200000" flipH="1">
            <a:off x="2410769" y="194555"/>
            <a:ext cx="398356" cy="3599201"/>
          </a:xfrm>
          <a:prstGeom prst="curvedConnector3">
            <a:avLst>
              <a:gd name="adj1" fmla="val 50000"/>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or: Curved 58">
            <a:extLst>
              <a:ext uri="{FF2B5EF4-FFF2-40B4-BE49-F238E27FC236}">
                <a16:creationId xmlns:a16="http://schemas.microsoft.com/office/drawing/2014/main" id="{32026465-60A0-4014-8FD5-F6E0B167B4CE}"/>
              </a:ext>
            </a:extLst>
          </p:cNvPr>
          <p:cNvCxnSpPr>
            <a:cxnSpLocks/>
            <a:stCxn id="11" idx="2"/>
            <a:endCxn id="17" idx="0"/>
          </p:cNvCxnSpPr>
          <p:nvPr/>
        </p:nvCxnSpPr>
        <p:spPr>
          <a:xfrm rot="5400000">
            <a:off x="1804525" y="1936637"/>
            <a:ext cx="467606" cy="184289"/>
          </a:xfrm>
          <a:prstGeom prst="curvedConnector3">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onnector: Curved 61">
            <a:extLst>
              <a:ext uri="{FF2B5EF4-FFF2-40B4-BE49-F238E27FC236}">
                <a16:creationId xmlns:a16="http://schemas.microsoft.com/office/drawing/2014/main" id="{1EC41D53-CFF5-4E79-84C0-748B3C48F912}"/>
              </a:ext>
            </a:extLst>
          </p:cNvPr>
          <p:cNvCxnSpPr>
            <a:cxnSpLocks/>
            <a:stCxn id="11" idx="2"/>
            <a:endCxn id="43" idx="0"/>
          </p:cNvCxnSpPr>
          <p:nvPr/>
        </p:nvCxnSpPr>
        <p:spPr>
          <a:xfrm rot="16200000" flipH="1">
            <a:off x="3070832" y="854618"/>
            <a:ext cx="398356" cy="2279076"/>
          </a:xfrm>
          <a:prstGeom prst="curvedConnector3">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Curved 64">
            <a:extLst>
              <a:ext uri="{FF2B5EF4-FFF2-40B4-BE49-F238E27FC236}">
                <a16:creationId xmlns:a16="http://schemas.microsoft.com/office/drawing/2014/main" id="{7F8A8C68-08E2-492E-A677-24C8F1130C69}"/>
              </a:ext>
            </a:extLst>
          </p:cNvPr>
          <p:cNvCxnSpPr>
            <a:cxnSpLocks/>
            <a:stCxn id="12" idx="2"/>
            <a:endCxn id="17" idx="0"/>
          </p:cNvCxnSpPr>
          <p:nvPr/>
        </p:nvCxnSpPr>
        <p:spPr>
          <a:xfrm rot="5400000">
            <a:off x="2456693" y="1284469"/>
            <a:ext cx="467606" cy="1488625"/>
          </a:xfrm>
          <a:prstGeom prst="curvedConnector3">
            <a:avLst>
              <a:gd name="adj1" fmla="val 50000"/>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nector: Curved 67">
            <a:extLst>
              <a:ext uri="{FF2B5EF4-FFF2-40B4-BE49-F238E27FC236}">
                <a16:creationId xmlns:a16="http://schemas.microsoft.com/office/drawing/2014/main" id="{32B4160A-1895-417E-9528-6FB72EE56DC2}"/>
              </a:ext>
            </a:extLst>
          </p:cNvPr>
          <p:cNvCxnSpPr>
            <a:cxnSpLocks/>
            <a:stCxn id="12" idx="2"/>
            <a:endCxn id="43" idx="0"/>
          </p:cNvCxnSpPr>
          <p:nvPr/>
        </p:nvCxnSpPr>
        <p:spPr>
          <a:xfrm rot="16200000" flipH="1">
            <a:off x="3723000" y="1506786"/>
            <a:ext cx="398356" cy="974740"/>
          </a:xfrm>
          <a:prstGeom prst="curvedConnector3">
            <a:avLst>
              <a:gd name="adj1" fmla="val 50000"/>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ctor: Curved 70">
            <a:extLst>
              <a:ext uri="{FF2B5EF4-FFF2-40B4-BE49-F238E27FC236}">
                <a16:creationId xmlns:a16="http://schemas.microsoft.com/office/drawing/2014/main" id="{E3CED54E-C6E2-4542-A1F3-8E562C378DDD}"/>
              </a:ext>
            </a:extLst>
          </p:cNvPr>
          <p:cNvCxnSpPr>
            <a:cxnSpLocks/>
            <a:stCxn id="12" idx="2"/>
            <a:endCxn id="49" idx="0"/>
          </p:cNvCxnSpPr>
          <p:nvPr/>
        </p:nvCxnSpPr>
        <p:spPr>
          <a:xfrm rot="16200000" flipH="1">
            <a:off x="4302090" y="927696"/>
            <a:ext cx="810550" cy="2545114"/>
          </a:xfrm>
          <a:prstGeom prst="curvedConnector3">
            <a:avLst>
              <a:gd name="adj1" fmla="val 50000"/>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onnector: Curved 73">
            <a:extLst>
              <a:ext uri="{FF2B5EF4-FFF2-40B4-BE49-F238E27FC236}">
                <a16:creationId xmlns:a16="http://schemas.microsoft.com/office/drawing/2014/main" id="{005B60D5-A33C-467F-B1A2-BC41107D5425}"/>
              </a:ext>
            </a:extLst>
          </p:cNvPr>
          <p:cNvCxnSpPr>
            <a:cxnSpLocks/>
            <a:stCxn id="13" idx="2"/>
            <a:endCxn id="43" idx="0"/>
          </p:cNvCxnSpPr>
          <p:nvPr/>
        </p:nvCxnSpPr>
        <p:spPr>
          <a:xfrm rot="5400000">
            <a:off x="4381268" y="1823258"/>
            <a:ext cx="398356" cy="341796"/>
          </a:xfrm>
          <a:prstGeom prst="curvedConnector3">
            <a:avLst>
              <a:gd name="adj1" fmla="val 50000"/>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onnector: Curved 76">
            <a:extLst>
              <a:ext uri="{FF2B5EF4-FFF2-40B4-BE49-F238E27FC236}">
                <a16:creationId xmlns:a16="http://schemas.microsoft.com/office/drawing/2014/main" id="{BB1C7603-12C1-4C42-B0AC-0314A587A0A2}"/>
              </a:ext>
            </a:extLst>
          </p:cNvPr>
          <p:cNvCxnSpPr>
            <a:cxnSpLocks/>
            <a:stCxn id="13" idx="2"/>
            <a:endCxn id="49" idx="0"/>
          </p:cNvCxnSpPr>
          <p:nvPr/>
        </p:nvCxnSpPr>
        <p:spPr>
          <a:xfrm rot="16200000" flipH="1">
            <a:off x="4960358" y="1585964"/>
            <a:ext cx="810550" cy="1228578"/>
          </a:xfrm>
          <a:prstGeom prst="curvedConnector3">
            <a:avLst>
              <a:gd name="adj1" fmla="val 50000"/>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80" name="Connector: Curved 79">
            <a:extLst>
              <a:ext uri="{FF2B5EF4-FFF2-40B4-BE49-F238E27FC236}">
                <a16:creationId xmlns:a16="http://schemas.microsoft.com/office/drawing/2014/main" id="{7B6647E9-D1AD-4ACC-838E-BE18AE1E90C7}"/>
              </a:ext>
            </a:extLst>
          </p:cNvPr>
          <p:cNvCxnSpPr>
            <a:cxnSpLocks/>
            <a:stCxn id="14" idx="2"/>
            <a:endCxn id="43" idx="0"/>
          </p:cNvCxnSpPr>
          <p:nvPr/>
        </p:nvCxnSpPr>
        <p:spPr>
          <a:xfrm rot="5400000">
            <a:off x="5038566" y="1165960"/>
            <a:ext cx="398356" cy="1656392"/>
          </a:xfrm>
          <a:prstGeom prst="curvedConnector3">
            <a:avLst>
              <a:gd name="adj1" fmla="val 50000"/>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83" name="Connector: Curved 82">
            <a:extLst>
              <a:ext uri="{FF2B5EF4-FFF2-40B4-BE49-F238E27FC236}">
                <a16:creationId xmlns:a16="http://schemas.microsoft.com/office/drawing/2014/main" id="{B5AD10E2-D5E6-439C-B1DD-2FA284A7FC38}"/>
              </a:ext>
            </a:extLst>
          </p:cNvPr>
          <p:cNvCxnSpPr>
            <a:cxnSpLocks/>
            <a:stCxn id="14" idx="2"/>
            <a:endCxn id="49" idx="0"/>
          </p:cNvCxnSpPr>
          <p:nvPr/>
        </p:nvCxnSpPr>
        <p:spPr>
          <a:xfrm rot="5400000">
            <a:off x="5617656" y="2157244"/>
            <a:ext cx="810550" cy="86018"/>
          </a:xfrm>
          <a:prstGeom prst="curvedConnector3">
            <a:avLst>
              <a:gd name="adj1" fmla="val 50000"/>
            </a:avLst>
          </a:prstGeom>
          <a:ln w="158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87" name="Connector: Elbow 86">
            <a:extLst>
              <a:ext uri="{FF2B5EF4-FFF2-40B4-BE49-F238E27FC236}">
                <a16:creationId xmlns:a16="http://schemas.microsoft.com/office/drawing/2014/main" id="{830F9225-6480-4897-AB3C-03DE40656DE8}"/>
              </a:ext>
            </a:extLst>
          </p:cNvPr>
          <p:cNvCxnSpPr>
            <a:stCxn id="50" idx="1"/>
            <a:endCxn id="10" idx="1"/>
          </p:cNvCxnSpPr>
          <p:nvPr/>
        </p:nvCxnSpPr>
        <p:spPr>
          <a:xfrm rot="10800000">
            <a:off x="193128" y="1517980"/>
            <a:ext cx="2132417" cy="3192917"/>
          </a:xfrm>
          <a:prstGeom prst="bentConnector3">
            <a:avLst>
              <a:gd name="adj1" fmla="val 110720"/>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1AE9C560-B230-4DBF-87AF-43E3B558023B}"/>
              </a:ext>
            </a:extLst>
          </p:cNvPr>
          <p:cNvCxnSpPr>
            <a:cxnSpLocks/>
            <a:stCxn id="50" idx="0"/>
            <a:endCxn id="19" idx="1"/>
          </p:cNvCxnSpPr>
          <p:nvPr/>
        </p:nvCxnSpPr>
        <p:spPr>
          <a:xfrm rot="16200000" flipV="1">
            <a:off x="2822276" y="3256874"/>
            <a:ext cx="450235" cy="2202419"/>
          </a:xfrm>
          <a:prstGeom prst="bentConnector3">
            <a:avLst>
              <a:gd name="adj1" fmla="val 50000"/>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95" name="Connector: Elbow 94">
            <a:extLst>
              <a:ext uri="{FF2B5EF4-FFF2-40B4-BE49-F238E27FC236}">
                <a16:creationId xmlns:a16="http://schemas.microsoft.com/office/drawing/2014/main" id="{08C67806-728A-4FCB-A9E0-950BC4FDDC93}"/>
              </a:ext>
            </a:extLst>
          </p:cNvPr>
          <p:cNvCxnSpPr>
            <a:cxnSpLocks/>
            <a:stCxn id="50" idx="0"/>
            <a:endCxn id="42" idx="1"/>
          </p:cNvCxnSpPr>
          <p:nvPr/>
        </p:nvCxnSpPr>
        <p:spPr>
          <a:xfrm rot="5400000" flipH="1" flipV="1">
            <a:off x="4053958" y="4227611"/>
            <a:ext cx="450235" cy="260947"/>
          </a:xfrm>
          <a:prstGeom prst="bentConnector3">
            <a:avLst>
              <a:gd name="adj1" fmla="val 50000"/>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98" name="Connector: Elbow 97">
            <a:extLst>
              <a:ext uri="{FF2B5EF4-FFF2-40B4-BE49-F238E27FC236}">
                <a16:creationId xmlns:a16="http://schemas.microsoft.com/office/drawing/2014/main" id="{828E5B52-556C-4B5C-9C5F-012B6D5DB2FF}"/>
              </a:ext>
            </a:extLst>
          </p:cNvPr>
          <p:cNvCxnSpPr>
            <a:cxnSpLocks/>
            <a:stCxn id="50" idx="0"/>
            <a:endCxn id="49" idx="2"/>
          </p:cNvCxnSpPr>
          <p:nvPr/>
        </p:nvCxnSpPr>
        <p:spPr>
          <a:xfrm rot="5400000" flipH="1" flipV="1">
            <a:off x="4759261" y="3362540"/>
            <a:ext cx="610002" cy="1831320"/>
          </a:xfrm>
          <a:prstGeom prst="bentConnector3">
            <a:avLst>
              <a:gd name="adj1" fmla="val 50000"/>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03" name="Connector: Curved 102">
            <a:extLst>
              <a:ext uri="{FF2B5EF4-FFF2-40B4-BE49-F238E27FC236}">
                <a16:creationId xmlns:a16="http://schemas.microsoft.com/office/drawing/2014/main" id="{E394E290-A502-478F-A93E-52372374B301}"/>
              </a:ext>
            </a:extLst>
          </p:cNvPr>
          <p:cNvCxnSpPr>
            <a:stCxn id="49" idx="2"/>
            <a:endCxn id="42" idx="0"/>
          </p:cNvCxnSpPr>
          <p:nvPr/>
        </p:nvCxnSpPr>
        <p:spPr>
          <a:xfrm rot="5400000" flipH="1">
            <a:off x="5224764" y="3218041"/>
            <a:ext cx="717716" cy="792600"/>
          </a:xfrm>
          <a:prstGeom prst="curvedConnector4">
            <a:avLst>
              <a:gd name="adj1" fmla="val -31851"/>
              <a:gd name="adj2" fmla="val 74477"/>
            </a:avLst>
          </a:prstGeom>
          <a:ln w="158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Connector: Curved 103">
            <a:extLst>
              <a:ext uri="{FF2B5EF4-FFF2-40B4-BE49-F238E27FC236}">
                <a16:creationId xmlns:a16="http://schemas.microsoft.com/office/drawing/2014/main" id="{3C5101EB-C660-4D1C-BBBD-506753611A86}"/>
              </a:ext>
            </a:extLst>
          </p:cNvPr>
          <p:cNvCxnSpPr>
            <a:cxnSpLocks/>
            <a:stCxn id="49" idx="2"/>
            <a:endCxn id="19" idx="1"/>
          </p:cNvCxnSpPr>
          <p:nvPr/>
        </p:nvCxnSpPr>
        <p:spPr>
          <a:xfrm rot="5400000">
            <a:off x="3883170" y="2036213"/>
            <a:ext cx="159767" cy="4033739"/>
          </a:xfrm>
          <a:prstGeom prst="curvedConnector3">
            <a:avLst>
              <a:gd name="adj1" fmla="val 243083"/>
            </a:avLst>
          </a:prstGeom>
          <a:ln w="158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02996051-6E18-481A-86A0-8CB7ECB96984}"/>
              </a:ext>
            </a:extLst>
          </p:cNvPr>
          <p:cNvCxnSpPr>
            <a:stCxn id="49" idx="3"/>
            <a:endCxn id="48" idx="1"/>
          </p:cNvCxnSpPr>
          <p:nvPr/>
        </p:nvCxnSpPr>
        <p:spPr>
          <a:xfrm>
            <a:off x="6367938" y="3289364"/>
            <a:ext cx="367261" cy="0"/>
          </a:xfrm>
          <a:prstGeom prst="straightConnector1">
            <a:avLst/>
          </a:prstGeom>
          <a:ln w="158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Connector: Elbow 136">
            <a:extLst>
              <a:ext uri="{FF2B5EF4-FFF2-40B4-BE49-F238E27FC236}">
                <a16:creationId xmlns:a16="http://schemas.microsoft.com/office/drawing/2014/main" id="{6186DDF0-1824-4C11-BF1A-9E5667344C81}"/>
              </a:ext>
            </a:extLst>
          </p:cNvPr>
          <p:cNvCxnSpPr>
            <a:cxnSpLocks/>
            <a:stCxn id="50" idx="3"/>
            <a:endCxn id="15" idx="3"/>
          </p:cNvCxnSpPr>
          <p:nvPr/>
        </p:nvCxnSpPr>
        <p:spPr>
          <a:xfrm flipV="1">
            <a:off x="5971659" y="1517979"/>
            <a:ext cx="2029790" cy="3192917"/>
          </a:xfrm>
          <a:prstGeom prst="bentConnector3">
            <a:avLst>
              <a:gd name="adj1" fmla="val 111262"/>
            </a:avLst>
          </a:prstGeom>
          <a:ln w="158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pic>
        <p:nvPicPr>
          <p:cNvPr id="169" name="Picture 168" descr="Logo&#10;&#10;Description automatically generated with medium confidence">
            <a:extLst>
              <a:ext uri="{FF2B5EF4-FFF2-40B4-BE49-F238E27FC236}">
                <a16:creationId xmlns:a16="http://schemas.microsoft.com/office/drawing/2014/main" id="{76FD2556-A272-493D-BCEE-873D77B45CC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54771" y="75969"/>
            <a:ext cx="1364915" cy="271678"/>
          </a:xfrm>
          <a:prstGeom prst="rect">
            <a:avLst/>
          </a:prstGeom>
        </p:spPr>
      </p:pic>
      <p:sp>
        <p:nvSpPr>
          <p:cNvPr id="171" name="TextBox 170">
            <a:extLst>
              <a:ext uri="{FF2B5EF4-FFF2-40B4-BE49-F238E27FC236}">
                <a16:creationId xmlns:a16="http://schemas.microsoft.com/office/drawing/2014/main" id="{E6F4071E-1284-4FA0-942D-49B808E72503}"/>
              </a:ext>
            </a:extLst>
          </p:cNvPr>
          <p:cNvSpPr txBox="1"/>
          <p:nvPr/>
        </p:nvSpPr>
        <p:spPr>
          <a:xfrm>
            <a:off x="292894" y="450057"/>
            <a:ext cx="6543675" cy="507831"/>
          </a:xfrm>
          <a:prstGeom prst="rect">
            <a:avLst/>
          </a:prstGeom>
          <a:noFill/>
        </p:spPr>
        <p:txBody>
          <a:bodyPr wrap="square" rtlCol="0">
            <a:spAutoFit/>
          </a:bodyPr>
          <a:lstStyle/>
          <a:p>
            <a:r>
              <a:rPr lang="en-US" sz="1350" cap="all" dirty="0">
                <a:latin typeface="Gill Sans Nova" panose="020B0602020104020203" pitchFamily="34" charset="0"/>
              </a:rPr>
              <a:t>Conceptual framework</a:t>
            </a:r>
            <a:r>
              <a:rPr lang="en-US" sz="1350" dirty="0">
                <a:latin typeface="Gill Sans Nova" panose="020B0602020104020203" pitchFamily="34" charset="0"/>
              </a:rPr>
              <a:t>: Systems Approach to Addressing Poverty, Malnutrition, and Food Security through Gender Equality &amp; Social Inclusion</a:t>
            </a:r>
          </a:p>
        </p:txBody>
      </p:sp>
    </p:spTree>
    <p:extLst>
      <p:ext uri="{BB962C8B-B14F-4D97-AF65-F5344CB8AC3E}">
        <p14:creationId xmlns:p14="http://schemas.microsoft.com/office/powerpoint/2010/main" val="4195131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181966"/>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182309"/>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80833" y="-3980834"/>
            <a:ext cx="1182335"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64AE009-99E8-4BA9-8D3F-A110065FF98E}"/>
              </a:ext>
            </a:extLst>
          </p:cNvPr>
          <p:cNvSpPr>
            <a:spLocks noGrp="1"/>
          </p:cNvSpPr>
          <p:nvPr>
            <p:ph type="title"/>
          </p:nvPr>
        </p:nvSpPr>
        <p:spPr>
          <a:xfrm>
            <a:off x="1028697" y="261648"/>
            <a:ext cx="7533018" cy="658297"/>
          </a:xfrm>
        </p:spPr>
        <p:txBody>
          <a:bodyPr anchor="ctr">
            <a:normAutofit/>
          </a:bodyPr>
          <a:lstStyle/>
          <a:p>
            <a:r>
              <a:rPr lang="en-US" sz="3000" dirty="0">
                <a:solidFill>
                  <a:srgbClr val="FFFFFF"/>
                </a:solidFill>
                <a:latin typeface="Gill Sans Nova" panose="020B0602020104020203" pitchFamily="34" charset="0"/>
              </a:rPr>
              <a:t>Operational Considerations: 2021-2022</a:t>
            </a:r>
          </a:p>
        </p:txBody>
      </p:sp>
      <p:graphicFrame>
        <p:nvGraphicFramePr>
          <p:cNvPr id="5" name="Content Placeholder 2">
            <a:extLst>
              <a:ext uri="{FF2B5EF4-FFF2-40B4-BE49-F238E27FC236}">
                <a16:creationId xmlns:a16="http://schemas.microsoft.com/office/drawing/2014/main" id="{CEADED42-1F57-443C-94BB-8B26B44BA9D8}"/>
              </a:ext>
            </a:extLst>
          </p:cNvPr>
          <p:cNvGraphicFramePr>
            <a:graphicFrameLocks noGrp="1"/>
          </p:cNvGraphicFramePr>
          <p:nvPr>
            <p:ph idx="1"/>
            <p:extLst>
              <p:ext uri="{D42A27DB-BD31-4B8C-83A1-F6EECF244321}">
                <p14:modId xmlns:p14="http://schemas.microsoft.com/office/powerpoint/2010/main" val="2197090028"/>
              </p:ext>
            </p:extLst>
          </p:nvPr>
        </p:nvGraphicFramePr>
        <p:xfrm>
          <a:off x="474064" y="1282776"/>
          <a:ext cx="8195871" cy="31446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a:extLst>
              <a:ext uri="{FF2B5EF4-FFF2-40B4-BE49-F238E27FC236}">
                <a16:creationId xmlns:a16="http://schemas.microsoft.com/office/drawing/2014/main" id="{9A598018-673C-4E99-B083-F95B3EBCD93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620321" y="4671473"/>
            <a:ext cx="1329704" cy="264670"/>
          </a:xfrm>
          <a:prstGeom prst="rect">
            <a:avLst/>
          </a:prstGeom>
          <a:ln w="0" cap="flat" cmpd="sng" algn="ctr">
            <a:noFill/>
            <a:prstDash val="solid"/>
            <a:round/>
            <a:headEnd type="none" w="med" len="med"/>
            <a:tailEnd type="none" w="med" len="med"/>
          </a:ln>
        </p:spPr>
      </p:pic>
    </p:spTree>
    <p:extLst>
      <p:ext uri="{BB962C8B-B14F-4D97-AF65-F5344CB8AC3E}">
        <p14:creationId xmlns:p14="http://schemas.microsoft.com/office/powerpoint/2010/main" val="1420324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D97838-E8A2-465A-8E88-35241C19717D}"/>
              </a:ext>
            </a:extLst>
          </p:cNvPr>
          <p:cNvSpPr>
            <a:spLocks noGrp="1"/>
          </p:cNvSpPr>
          <p:nvPr>
            <p:ph type="title"/>
          </p:nvPr>
        </p:nvSpPr>
        <p:spPr>
          <a:xfrm>
            <a:off x="98187" y="269107"/>
            <a:ext cx="3209862" cy="1110996"/>
          </a:xfrm>
        </p:spPr>
        <p:txBody>
          <a:bodyPr anchor="b">
            <a:normAutofit/>
          </a:bodyPr>
          <a:lstStyle/>
          <a:p>
            <a:pPr>
              <a:lnSpc>
                <a:spcPct val="90000"/>
              </a:lnSpc>
            </a:pPr>
            <a:r>
              <a:rPr lang="en-US" sz="3500" dirty="0">
                <a:latin typeface="Gill Sans Nova Light" panose="020B0302020104020203" pitchFamily="34" charset="0"/>
              </a:rPr>
              <a:t>Learning Priorities</a:t>
            </a:r>
          </a:p>
        </p:txBody>
      </p:sp>
      <p:sp>
        <p:nvSpPr>
          <p:cNvPr id="16"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458" y="1779651"/>
            <a:ext cx="2441321" cy="13716"/>
          </a:xfrm>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 name="connsiteX0" fmla="*/ 0 w 2441321"/>
              <a:gd name="connsiteY0" fmla="*/ 0 h 13716"/>
              <a:gd name="connsiteX1" fmla="*/ 585917 w 2441321"/>
              <a:gd name="connsiteY1" fmla="*/ 0 h 13716"/>
              <a:gd name="connsiteX2" fmla="*/ 1123008 w 2441321"/>
              <a:gd name="connsiteY2" fmla="*/ 0 h 13716"/>
              <a:gd name="connsiteX3" fmla="*/ 1782164 w 2441321"/>
              <a:gd name="connsiteY3" fmla="*/ 0 h 13716"/>
              <a:gd name="connsiteX4" fmla="*/ 2441321 w 2441321"/>
              <a:gd name="connsiteY4" fmla="*/ 0 h 13716"/>
              <a:gd name="connsiteX5" fmla="*/ 2441321 w 2441321"/>
              <a:gd name="connsiteY5" fmla="*/ 13716 h 13716"/>
              <a:gd name="connsiteX6" fmla="*/ 1879817 w 2441321"/>
              <a:gd name="connsiteY6" fmla="*/ 13716 h 13716"/>
              <a:gd name="connsiteX7" fmla="*/ 1318313 w 2441321"/>
              <a:gd name="connsiteY7" fmla="*/ 13716 h 13716"/>
              <a:gd name="connsiteX8" fmla="*/ 659157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80302" y="-6619"/>
                  <a:pt x="363201" y="4913"/>
                  <a:pt x="585917" y="0"/>
                </a:cubicBezTo>
                <a:cubicBezTo>
                  <a:pt x="832357" y="-10107"/>
                  <a:pt x="996738" y="-34312"/>
                  <a:pt x="1196247" y="0"/>
                </a:cubicBezTo>
                <a:cubicBezTo>
                  <a:pt x="1357180" y="16623"/>
                  <a:pt x="1575042" y="-11041"/>
                  <a:pt x="1806578" y="0"/>
                </a:cubicBezTo>
                <a:cubicBezTo>
                  <a:pt x="2016334" y="246"/>
                  <a:pt x="2239353" y="-8732"/>
                  <a:pt x="2441321" y="0"/>
                </a:cubicBezTo>
                <a:cubicBezTo>
                  <a:pt x="2440988" y="3698"/>
                  <a:pt x="2440649" y="9400"/>
                  <a:pt x="2441321" y="13716"/>
                </a:cubicBezTo>
                <a:cubicBezTo>
                  <a:pt x="2159375" y="44437"/>
                  <a:pt x="2054495" y="41094"/>
                  <a:pt x="1830991" y="13716"/>
                </a:cubicBezTo>
                <a:cubicBezTo>
                  <a:pt x="1615846" y="2937"/>
                  <a:pt x="1521674" y="-9994"/>
                  <a:pt x="1269487" y="13716"/>
                </a:cubicBezTo>
                <a:cubicBezTo>
                  <a:pt x="1019660" y="49388"/>
                  <a:pt x="886911" y="37779"/>
                  <a:pt x="707983" y="13716"/>
                </a:cubicBezTo>
                <a:cubicBezTo>
                  <a:pt x="523434" y="22749"/>
                  <a:pt x="307885" y="29744"/>
                  <a:pt x="0" y="13716"/>
                </a:cubicBezTo>
                <a:cubicBezTo>
                  <a:pt x="-361" y="7755"/>
                  <a:pt x="-276" y="2718"/>
                  <a:pt x="0" y="0"/>
                </a:cubicBezTo>
                <a:close/>
              </a:path>
              <a:path w="2441321" h="13716" stroke="0" extrusionOk="0">
                <a:moveTo>
                  <a:pt x="0" y="0"/>
                </a:moveTo>
                <a:cubicBezTo>
                  <a:pt x="212126" y="-10265"/>
                  <a:pt x="442910" y="-11728"/>
                  <a:pt x="585917" y="0"/>
                </a:cubicBezTo>
                <a:cubicBezTo>
                  <a:pt x="724579" y="21751"/>
                  <a:pt x="879365" y="-33198"/>
                  <a:pt x="1123008" y="0"/>
                </a:cubicBezTo>
                <a:cubicBezTo>
                  <a:pt x="1377247" y="11220"/>
                  <a:pt x="1597861" y="-34280"/>
                  <a:pt x="1782164" y="0"/>
                </a:cubicBezTo>
                <a:cubicBezTo>
                  <a:pt x="1975975" y="-3055"/>
                  <a:pt x="2116392" y="-15531"/>
                  <a:pt x="2441321" y="0"/>
                </a:cubicBezTo>
                <a:cubicBezTo>
                  <a:pt x="2441197" y="4300"/>
                  <a:pt x="2441101" y="8760"/>
                  <a:pt x="2441321" y="13716"/>
                </a:cubicBezTo>
                <a:cubicBezTo>
                  <a:pt x="2180658" y="13750"/>
                  <a:pt x="2084222" y="1362"/>
                  <a:pt x="1879817" y="13716"/>
                </a:cubicBezTo>
                <a:cubicBezTo>
                  <a:pt x="1668182" y="11650"/>
                  <a:pt x="1551159" y="-11049"/>
                  <a:pt x="1318313" y="13716"/>
                </a:cubicBezTo>
                <a:cubicBezTo>
                  <a:pt x="1059871" y="51823"/>
                  <a:pt x="901959" y="19259"/>
                  <a:pt x="659157" y="13716"/>
                </a:cubicBezTo>
                <a:cubicBezTo>
                  <a:pt x="444692" y="23911"/>
                  <a:pt x="245032" y="35310"/>
                  <a:pt x="0" y="13716"/>
                </a:cubicBezTo>
                <a:cubicBezTo>
                  <a:pt x="124" y="7937"/>
                  <a:pt x="389" y="2990"/>
                  <a:pt x="0" y="0"/>
                </a:cubicBezTo>
                <a:close/>
              </a:path>
              <a:path w="2441321" h="13716" fill="none" stroke="0" extrusionOk="0">
                <a:moveTo>
                  <a:pt x="0" y="0"/>
                </a:moveTo>
                <a:cubicBezTo>
                  <a:pt x="265389" y="-22361"/>
                  <a:pt x="344845" y="-65"/>
                  <a:pt x="585917" y="0"/>
                </a:cubicBezTo>
                <a:cubicBezTo>
                  <a:pt x="858472" y="13102"/>
                  <a:pt x="949265" y="-8078"/>
                  <a:pt x="1196247" y="0"/>
                </a:cubicBezTo>
                <a:cubicBezTo>
                  <a:pt x="1379248" y="30707"/>
                  <a:pt x="1585336" y="24963"/>
                  <a:pt x="1806578" y="0"/>
                </a:cubicBezTo>
                <a:cubicBezTo>
                  <a:pt x="1986731" y="-19207"/>
                  <a:pt x="2264933" y="16601"/>
                  <a:pt x="2441321" y="0"/>
                </a:cubicBezTo>
                <a:cubicBezTo>
                  <a:pt x="2441661" y="4449"/>
                  <a:pt x="2442057" y="7876"/>
                  <a:pt x="2441321" y="13716"/>
                </a:cubicBezTo>
                <a:cubicBezTo>
                  <a:pt x="2149099" y="22776"/>
                  <a:pt x="2027305" y="51898"/>
                  <a:pt x="1830991" y="13716"/>
                </a:cubicBezTo>
                <a:cubicBezTo>
                  <a:pt x="1614571" y="-23336"/>
                  <a:pt x="1500998" y="6155"/>
                  <a:pt x="1269487" y="13716"/>
                </a:cubicBezTo>
                <a:cubicBezTo>
                  <a:pt x="1042399" y="33262"/>
                  <a:pt x="927922" y="41250"/>
                  <a:pt x="707983" y="13716"/>
                </a:cubicBezTo>
                <a:cubicBezTo>
                  <a:pt x="502575" y="-9952"/>
                  <a:pt x="350393" y="29927"/>
                  <a:pt x="0" y="13716"/>
                </a:cubicBezTo>
                <a:cubicBezTo>
                  <a:pt x="-248" y="8631"/>
                  <a:pt x="228" y="3134"/>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custGeom>
                    <a:avLst/>
                    <a:gdLst>
                      <a:gd name="connsiteX0" fmla="*/ 0 w 2441321"/>
                      <a:gd name="connsiteY0" fmla="*/ 0 h 13716"/>
                      <a:gd name="connsiteX1" fmla="*/ 585917 w 2441321"/>
                      <a:gd name="connsiteY1" fmla="*/ 0 h 13716"/>
                      <a:gd name="connsiteX2" fmla="*/ 1196247 w 2441321"/>
                      <a:gd name="connsiteY2" fmla="*/ 0 h 13716"/>
                      <a:gd name="connsiteX3" fmla="*/ 1806578 w 2441321"/>
                      <a:gd name="connsiteY3" fmla="*/ 0 h 13716"/>
                      <a:gd name="connsiteX4" fmla="*/ 2441321 w 2441321"/>
                      <a:gd name="connsiteY4" fmla="*/ 0 h 13716"/>
                      <a:gd name="connsiteX5" fmla="*/ 2441321 w 2441321"/>
                      <a:gd name="connsiteY5" fmla="*/ 13716 h 13716"/>
                      <a:gd name="connsiteX6" fmla="*/ 1830991 w 2441321"/>
                      <a:gd name="connsiteY6" fmla="*/ 13716 h 13716"/>
                      <a:gd name="connsiteX7" fmla="*/ 1269487 w 2441321"/>
                      <a:gd name="connsiteY7" fmla="*/ 13716 h 13716"/>
                      <a:gd name="connsiteX8" fmla="*/ 707983 w 2441321"/>
                      <a:gd name="connsiteY8" fmla="*/ 13716 h 13716"/>
                      <a:gd name="connsiteX9" fmla="*/ 0 w 2441321"/>
                      <a:gd name="connsiteY9" fmla="*/ 13716 h 13716"/>
                      <a:gd name="connsiteX10" fmla="*/ 0 w 2441321"/>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1321" h="13716" fill="none" extrusionOk="0">
                        <a:moveTo>
                          <a:pt x="0" y="0"/>
                        </a:moveTo>
                        <a:cubicBezTo>
                          <a:pt x="273217" y="-17533"/>
                          <a:pt x="355785" y="-4171"/>
                          <a:pt x="585917" y="0"/>
                        </a:cubicBezTo>
                        <a:cubicBezTo>
                          <a:pt x="816049" y="4171"/>
                          <a:pt x="991446" y="-9419"/>
                          <a:pt x="1196247" y="0"/>
                        </a:cubicBezTo>
                        <a:cubicBezTo>
                          <a:pt x="1401048" y="9419"/>
                          <a:pt x="1589984" y="-731"/>
                          <a:pt x="1806578" y="0"/>
                        </a:cubicBezTo>
                        <a:cubicBezTo>
                          <a:pt x="2023172" y="731"/>
                          <a:pt x="2247754" y="8393"/>
                          <a:pt x="2441321" y="0"/>
                        </a:cubicBezTo>
                        <a:cubicBezTo>
                          <a:pt x="2440939" y="4363"/>
                          <a:pt x="2441580" y="8857"/>
                          <a:pt x="2441321" y="13716"/>
                        </a:cubicBezTo>
                        <a:cubicBezTo>
                          <a:pt x="2169723" y="25934"/>
                          <a:pt x="2045712" y="34568"/>
                          <a:pt x="1830991" y="13716"/>
                        </a:cubicBezTo>
                        <a:cubicBezTo>
                          <a:pt x="1616270" y="-7136"/>
                          <a:pt x="1505876" y="-623"/>
                          <a:pt x="1269487" y="13716"/>
                        </a:cubicBezTo>
                        <a:cubicBezTo>
                          <a:pt x="1033098" y="28055"/>
                          <a:pt x="908661" y="36619"/>
                          <a:pt x="707983" y="13716"/>
                        </a:cubicBezTo>
                        <a:cubicBezTo>
                          <a:pt x="507305" y="-9187"/>
                          <a:pt x="333592" y="16187"/>
                          <a:pt x="0" y="13716"/>
                        </a:cubicBezTo>
                        <a:cubicBezTo>
                          <a:pt x="-459" y="8317"/>
                          <a:pt x="190" y="2744"/>
                          <a:pt x="0" y="0"/>
                        </a:cubicBezTo>
                        <a:close/>
                      </a:path>
                      <a:path w="2441321" h="13716" stroke="0" extrusionOk="0">
                        <a:moveTo>
                          <a:pt x="0" y="0"/>
                        </a:moveTo>
                        <a:cubicBezTo>
                          <a:pt x="207071" y="-14617"/>
                          <a:pt x="444194" y="-15606"/>
                          <a:pt x="585917" y="0"/>
                        </a:cubicBezTo>
                        <a:cubicBezTo>
                          <a:pt x="727640" y="15606"/>
                          <a:pt x="904326" y="-79"/>
                          <a:pt x="1123008" y="0"/>
                        </a:cubicBezTo>
                        <a:cubicBezTo>
                          <a:pt x="1341690" y="79"/>
                          <a:pt x="1600014" y="10401"/>
                          <a:pt x="1782164" y="0"/>
                        </a:cubicBezTo>
                        <a:cubicBezTo>
                          <a:pt x="1964314" y="-10401"/>
                          <a:pt x="2143537" y="-21488"/>
                          <a:pt x="2441321" y="0"/>
                        </a:cubicBezTo>
                        <a:cubicBezTo>
                          <a:pt x="2441507" y="3335"/>
                          <a:pt x="2441322" y="9457"/>
                          <a:pt x="2441321" y="13716"/>
                        </a:cubicBezTo>
                        <a:cubicBezTo>
                          <a:pt x="2166745" y="24201"/>
                          <a:pt x="2078726" y="10904"/>
                          <a:pt x="1879817" y="13716"/>
                        </a:cubicBezTo>
                        <a:cubicBezTo>
                          <a:pt x="1680908" y="16528"/>
                          <a:pt x="1548770" y="-8699"/>
                          <a:pt x="1318313" y="13716"/>
                        </a:cubicBezTo>
                        <a:cubicBezTo>
                          <a:pt x="1087856" y="36131"/>
                          <a:pt x="894613" y="-645"/>
                          <a:pt x="659157" y="13716"/>
                        </a:cubicBezTo>
                        <a:cubicBezTo>
                          <a:pt x="423701" y="28077"/>
                          <a:pt x="246611" y="29403"/>
                          <a:pt x="0" y="13716"/>
                        </a:cubicBezTo>
                        <a:cubicBezTo>
                          <a:pt x="-120" y="7867"/>
                          <a:pt x="674" y="391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F694736-AF63-4ED7-A769-36E1F5CBC2A9}"/>
              </a:ext>
            </a:extLst>
          </p:cNvPr>
          <p:cNvSpPr>
            <a:spLocks noGrp="1"/>
          </p:cNvSpPr>
          <p:nvPr>
            <p:ph idx="1"/>
          </p:nvPr>
        </p:nvSpPr>
        <p:spPr>
          <a:xfrm>
            <a:off x="89761" y="1946408"/>
            <a:ext cx="2281286" cy="2934541"/>
          </a:xfrm>
        </p:spPr>
        <p:txBody>
          <a:bodyPr numCol="1" anchor="t">
            <a:normAutofit fontScale="25000" lnSpcReduction="20000"/>
          </a:bodyPr>
          <a:lstStyle/>
          <a:p>
            <a:pPr marL="0" indent="0">
              <a:lnSpc>
                <a:spcPct val="90000"/>
              </a:lnSpc>
              <a:buNone/>
            </a:pPr>
            <a:r>
              <a:rPr lang="en-US" sz="5600" b="1" dirty="0">
                <a:latin typeface="Gill Sans Nova Light" panose="020B0302020104020203" pitchFamily="34" charset="0"/>
                <a:ea typeface="Calibri" panose="020F0502020204030204" pitchFamily="34" charset="0"/>
              </a:rPr>
              <a:t>Emerging Areas of Inquiry</a:t>
            </a:r>
          </a:p>
          <a:p>
            <a:pPr>
              <a:lnSpc>
                <a:spcPct val="90000"/>
              </a:lnSpc>
              <a:buFont typeface="Arial" panose="020B0604020202020204" pitchFamily="34" charset="0"/>
              <a:buChar char="•"/>
            </a:pPr>
            <a:r>
              <a:rPr lang="en-US" sz="5200" dirty="0">
                <a:latin typeface="Gill Sans Nova Light" panose="020B0302020104020203" pitchFamily="34" charset="0"/>
                <a:ea typeface="Calibri" panose="020F0502020204030204" pitchFamily="34" charset="0"/>
              </a:rPr>
              <a:t>GESI and </a:t>
            </a:r>
            <a:r>
              <a:rPr lang="en-US" sz="5200" dirty="0">
                <a:solidFill>
                  <a:schemeClr val="accent1"/>
                </a:solidFill>
                <a:latin typeface="Gill Sans Nova Light" panose="020B0302020104020203" pitchFamily="34" charset="0"/>
                <a:ea typeface="Calibri" panose="020F0502020204030204" pitchFamily="34" charset="0"/>
              </a:rPr>
              <a:t>institutional change </a:t>
            </a:r>
            <a:r>
              <a:rPr lang="en-US" sz="5200" dirty="0">
                <a:latin typeface="Gill Sans Nova Light" panose="020B0302020104020203" pitchFamily="34" charset="0"/>
                <a:ea typeface="Calibri" panose="020F0502020204030204" pitchFamily="34" charset="0"/>
              </a:rPr>
              <a:t>for poverty, malnutrition &amp; food insecurity</a:t>
            </a:r>
          </a:p>
          <a:p>
            <a:pPr>
              <a:lnSpc>
                <a:spcPct val="90000"/>
              </a:lnSpc>
              <a:buFont typeface="Arial" panose="020B0604020202020204" pitchFamily="34" charset="0"/>
              <a:buChar char="•"/>
            </a:pPr>
            <a:endParaRPr lang="en-US" sz="5200" dirty="0">
              <a:latin typeface="Gill Sans Nova Light" panose="020B0302020104020203" pitchFamily="34" charset="0"/>
              <a:ea typeface="Calibri" panose="020F0502020204030204" pitchFamily="34" charset="0"/>
            </a:endParaRPr>
          </a:p>
          <a:p>
            <a:pPr>
              <a:lnSpc>
                <a:spcPct val="90000"/>
              </a:lnSpc>
              <a:buFont typeface="Arial" panose="020B0604020202020204" pitchFamily="34" charset="0"/>
              <a:buChar char="•"/>
            </a:pPr>
            <a:r>
              <a:rPr lang="en-US" sz="5200" dirty="0">
                <a:latin typeface="Gill Sans Nova Light" panose="020B0302020104020203" pitchFamily="34" charset="0"/>
                <a:ea typeface="Calibri" panose="020F0502020204030204" pitchFamily="34" charset="0"/>
              </a:rPr>
              <a:t>Effects of </a:t>
            </a:r>
            <a:r>
              <a:rPr lang="en-US" sz="5200" dirty="0">
                <a:solidFill>
                  <a:schemeClr val="accent1"/>
                </a:solidFill>
                <a:latin typeface="Gill Sans Nova Light" panose="020B0302020104020203" pitchFamily="34" charset="0"/>
                <a:ea typeface="Calibri" panose="020F0502020204030204" pitchFamily="34" charset="0"/>
              </a:rPr>
              <a:t>including</a:t>
            </a:r>
            <a:r>
              <a:rPr lang="en-US" sz="5200" dirty="0">
                <a:latin typeface="Gill Sans Nova Light" panose="020B0302020104020203" pitchFamily="34" charset="0"/>
                <a:ea typeface="Calibri" panose="020F0502020204030204" pitchFamily="34" charset="0"/>
              </a:rPr>
              <a:t> marginalized and youth groups in FSL-GESI programming</a:t>
            </a:r>
          </a:p>
          <a:p>
            <a:pPr>
              <a:lnSpc>
                <a:spcPct val="90000"/>
              </a:lnSpc>
              <a:buFont typeface="Arial" panose="020B0604020202020204" pitchFamily="34" charset="0"/>
              <a:buChar char="•"/>
            </a:pPr>
            <a:endParaRPr lang="en-US" sz="5200" dirty="0">
              <a:latin typeface="Gill Sans Nova Light" panose="020B0302020104020203" pitchFamily="34" charset="0"/>
              <a:ea typeface="Calibri" panose="020F0502020204030204" pitchFamily="34" charset="0"/>
            </a:endParaRPr>
          </a:p>
          <a:p>
            <a:pPr>
              <a:lnSpc>
                <a:spcPct val="90000"/>
              </a:lnSpc>
              <a:buFont typeface="Arial" panose="020B0604020202020204" pitchFamily="34" charset="0"/>
              <a:buChar char="•"/>
            </a:pPr>
            <a:r>
              <a:rPr lang="en-US" sz="5200" dirty="0">
                <a:latin typeface="Gill Sans Nova Light" panose="020B0302020104020203" pitchFamily="34" charset="0"/>
                <a:ea typeface="Calibri" panose="020F0502020204030204" pitchFamily="34" charset="0"/>
              </a:rPr>
              <a:t>Intervention mix for greater causal links between FSL programs and </a:t>
            </a:r>
            <a:r>
              <a:rPr lang="en-US" sz="5200" dirty="0">
                <a:solidFill>
                  <a:schemeClr val="accent1"/>
                </a:solidFill>
                <a:latin typeface="Gill Sans Nova Light" panose="020B0302020104020203" pitchFamily="34" charset="0"/>
                <a:ea typeface="Calibri" panose="020F0502020204030204" pitchFamily="34" charset="0"/>
              </a:rPr>
              <a:t>women’s empowerment </a:t>
            </a:r>
            <a:r>
              <a:rPr lang="en-US" sz="5200" dirty="0">
                <a:latin typeface="Gill Sans Nova Light" panose="020B0302020104020203" pitchFamily="34" charset="0"/>
                <a:ea typeface="Calibri" panose="020F0502020204030204" pitchFamily="34" charset="0"/>
              </a:rPr>
              <a:t>outcomes</a:t>
            </a:r>
          </a:p>
          <a:p>
            <a:pPr marL="0" indent="0">
              <a:lnSpc>
                <a:spcPct val="90000"/>
              </a:lnSpc>
              <a:buNone/>
            </a:pPr>
            <a:endParaRPr lang="en-US" sz="1600" b="1" dirty="0">
              <a:latin typeface="Gill Sans Nova" panose="020B0602020104020203" pitchFamily="34" charset="0"/>
            </a:endParaRPr>
          </a:p>
          <a:p>
            <a:pPr marL="0" indent="0">
              <a:lnSpc>
                <a:spcPct val="90000"/>
              </a:lnSpc>
              <a:buNone/>
            </a:pPr>
            <a:endParaRPr lang="en-US" sz="1600" b="1" dirty="0">
              <a:latin typeface="Gill Sans Nova" panose="020B0602020104020203" pitchFamily="34" charset="0"/>
            </a:endParaRPr>
          </a:p>
          <a:p>
            <a:pPr marL="0" indent="0">
              <a:lnSpc>
                <a:spcPct val="90000"/>
              </a:lnSpc>
              <a:buNone/>
            </a:pPr>
            <a:endParaRPr lang="en-US" sz="5600" b="1" dirty="0">
              <a:latin typeface="Gill Sans Nova Light" panose="020B0302020104020203" pitchFamily="34" charset="0"/>
            </a:endParaRPr>
          </a:p>
          <a:p>
            <a:pPr>
              <a:lnSpc>
                <a:spcPct val="90000"/>
              </a:lnSpc>
            </a:pPr>
            <a:endParaRPr lang="en-US" sz="900" dirty="0"/>
          </a:p>
        </p:txBody>
      </p:sp>
      <p:pic>
        <p:nvPicPr>
          <p:cNvPr id="9" name="Picture 8">
            <a:extLst>
              <a:ext uri="{FF2B5EF4-FFF2-40B4-BE49-F238E27FC236}">
                <a16:creationId xmlns:a16="http://schemas.microsoft.com/office/drawing/2014/main" id="{71DE7735-63F7-462A-AE3C-BF2BEEF3398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92455" y="88741"/>
            <a:ext cx="4461784" cy="4966018"/>
          </a:xfrm>
          <a:prstGeom prst="rect">
            <a:avLst/>
          </a:prstGeom>
          <a:ln>
            <a:noFill/>
          </a:ln>
          <a:effectLst>
            <a:softEdge rad="112500"/>
          </a:effectLst>
        </p:spPr>
      </p:pic>
      <p:sp>
        <p:nvSpPr>
          <p:cNvPr id="7" name="Content Placeholder 2">
            <a:extLst>
              <a:ext uri="{FF2B5EF4-FFF2-40B4-BE49-F238E27FC236}">
                <a16:creationId xmlns:a16="http://schemas.microsoft.com/office/drawing/2014/main" id="{E77859D6-E71F-4A47-9B48-44D092367063}"/>
              </a:ext>
            </a:extLst>
          </p:cNvPr>
          <p:cNvSpPr txBox="1">
            <a:spLocks/>
          </p:cNvSpPr>
          <p:nvPr/>
        </p:nvSpPr>
        <p:spPr>
          <a:xfrm>
            <a:off x="2221408" y="1645304"/>
            <a:ext cx="2281286" cy="2934541"/>
          </a:xfrm>
          <a:prstGeom prst="rect">
            <a:avLst/>
          </a:prstGeom>
        </p:spPr>
        <p:txBody>
          <a:bodyPr vert="horz" lIns="91440" tIns="45720" rIns="91440" bIns="45720" numCol="1" rtlCol="0" anchor="t">
            <a:normAutofit fontScale="25000" lnSpcReduction="20000"/>
          </a:bodyPr>
          <a:lstStyle>
            <a:lvl1pPr marL="342892" indent="-342892"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1" indent="-285743"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2"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8"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Font typeface="Arial"/>
              <a:buNone/>
            </a:pPr>
            <a:endParaRPr lang="en-US" sz="1600" b="1" dirty="0">
              <a:latin typeface="Gill Sans Nova" panose="020B0602020104020203" pitchFamily="34" charset="0"/>
            </a:endParaRPr>
          </a:p>
          <a:p>
            <a:pPr marL="0" indent="0">
              <a:lnSpc>
                <a:spcPct val="90000"/>
              </a:lnSpc>
              <a:buFont typeface="Arial"/>
              <a:buNone/>
            </a:pPr>
            <a:endParaRPr lang="en-US" sz="1600" b="1" dirty="0">
              <a:latin typeface="Gill Sans Nova" panose="020B0602020104020203" pitchFamily="34" charset="0"/>
            </a:endParaRPr>
          </a:p>
          <a:p>
            <a:pPr marL="0" indent="0">
              <a:lnSpc>
                <a:spcPct val="90000"/>
              </a:lnSpc>
              <a:buFont typeface="Arial"/>
              <a:buNone/>
            </a:pPr>
            <a:endParaRPr lang="en-US" sz="5600" b="1" dirty="0">
              <a:latin typeface="Gill Sans Nova Light" panose="020B0302020104020203" pitchFamily="34" charset="0"/>
            </a:endParaRPr>
          </a:p>
          <a:p>
            <a:pPr marL="0" indent="0">
              <a:lnSpc>
                <a:spcPct val="90000"/>
              </a:lnSpc>
              <a:buFont typeface="Arial"/>
              <a:buNone/>
            </a:pPr>
            <a:r>
              <a:rPr lang="en-US" sz="5600" b="1" dirty="0">
                <a:latin typeface="Gill Sans Nova Light" panose="020B0302020104020203" pitchFamily="34" charset="0"/>
              </a:rPr>
              <a:t>Research Partners </a:t>
            </a:r>
          </a:p>
          <a:p>
            <a:pPr lvl="1">
              <a:lnSpc>
                <a:spcPct val="90000"/>
              </a:lnSpc>
              <a:buFont typeface="Arial" panose="020B0604020202020204" pitchFamily="34" charset="0"/>
              <a:buChar char="•"/>
            </a:pPr>
            <a:r>
              <a:rPr lang="en-US" sz="5200" dirty="0">
                <a:latin typeface="Gill Sans Nova Light" panose="020B0302020104020203" pitchFamily="34" charset="0"/>
              </a:rPr>
              <a:t>University of Illinois (</a:t>
            </a:r>
            <a:r>
              <a:rPr lang="en-US" sz="5200" dirty="0" err="1">
                <a:latin typeface="Gill Sans Nova Light" panose="020B0302020104020203" pitchFamily="34" charset="0"/>
              </a:rPr>
              <a:t>AgREACH</a:t>
            </a:r>
            <a:r>
              <a:rPr lang="en-US" sz="5200" dirty="0">
                <a:latin typeface="Gill Sans Nova Light" panose="020B0302020104020203" pitchFamily="34" charset="0"/>
              </a:rPr>
              <a:t>)</a:t>
            </a:r>
          </a:p>
          <a:p>
            <a:pPr lvl="1">
              <a:lnSpc>
                <a:spcPct val="90000"/>
              </a:lnSpc>
              <a:buFont typeface="Arial" panose="020B0604020202020204" pitchFamily="34" charset="0"/>
              <a:buChar char="•"/>
            </a:pPr>
            <a:r>
              <a:rPr lang="en-US" sz="5200" dirty="0">
                <a:latin typeface="Gill Sans Nova Light" panose="020B0302020104020203" pitchFamily="34" charset="0"/>
              </a:rPr>
              <a:t>Cornell </a:t>
            </a:r>
          </a:p>
          <a:p>
            <a:pPr lvl="1">
              <a:lnSpc>
                <a:spcPct val="90000"/>
              </a:lnSpc>
              <a:buFont typeface="Arial" panose="020B0604020202020204" pitchFamily="34" charset="0"/>
              <a:buChar char="•"/>
            </a:pPr>
            <a:r>
              <a:rPr lang="en-US" sz="5200" dirty="0">
                <a:latin typeface="Gill Sans Nova Light" panose="020B0302020104020203" pitchFamily="34" charset="0"/>
              </a:rPr>
              <a:t>University of Florida</a:t>
            </a:r>
          </a:p>
          <a:p>
            <a:pPr lvl="1">
              <a:lnSpc>
                <a:spcPct val="90000"/>
              </a:lnSpc>
              <a:buFont typeface="Arial" panose="020B0604020202020204" pitchFamily="34" charset="0"/>
              <a:buChar char="•"/>
            </a:pPr>
            <a:r>
              <a:rPr lang="en-US" sz="5200" dirty="0">
                <a:latin typeface="Gill Sans Nova Light" panose="020B0302020104020203" pitchFamily="34" charset="0"/>
              </a:rPr>
              <a:t>ODI</a:t>
            </a:r>
          </a:p>
          <a:p>
            <a:pPr lvl="1">
              <a:lnSpc>
                <a:spcPct val="90000"/>
              </a:lnSpc>
              <a:buFont typeface="Arial" panose="020B0604020202020204" pitchFamily="34" charset="0"/>
              <a:buChar char="•"/>
            </a:pPr>
            <a:r>
              <a:rPr lang="en-US" sz="5200" dirty="0">
                <a:latin typeface="Gill Sans Nova Light" panose="020B0302020104020203" pitchFamily="34" charset="0"/>
              </a:rPr>
              <a:t>Tulane</a:t>
            </a:r>
          </a:p>
          <a:p>
            <a:pPr lvl="1">
              <a:lnSpc>
                <a:spcPct val="90000"/>
              </a:lnSpc>
              <a:buFont typeface="Arial" panose="020B0604020202020204" pitchFamily="34" charset="0"/>
              <a:buChar char="•"/>
            </a:pPr>
            <a:r>
              <a:rPr lang="en-US" sz="5200" dirty="0">
                <a:latin typeface="Gill Sans Nova Light" panose="020B0302020104020203" pitchFamily="34" charset="0"/>
              </a:rPr>
              <a:t>ITAD</a:t>
            </a:r>
          </a:p>
          <a:p>
            <a:pPr lvl="1">
              <a:lnSpc>
                <a:spcPct val="90000"/>
              </a:lnSpc>
              <a:buFont typeface="Arial" panose="020B0604020202020204" pitchFamily="34" charset="0"/>
              <a:buChar char="•"/>
            </a:pPr>
            <a:r>
              <a:rPr lang="en-US" sz="5200" dirty="0">
                <a:latin typeface="Gill Sans Nova Light" panose="020B0302020104020203" pitchFamily="34" charset="0"/>
              </a:rPr>
              <a:t>TANGO</a:t>
            </a:r>
          </a:p>
          <a:p>
            <a:pPr lvl="1">
              <a:lnSpc>
                <a:spcPct val="90000"/>
              </a:lnSpc>
              <a:buFont typeface="Arial" panose="020B0604020202020204" pitchFamily="34" charset="0"/>
              <a:buChar char="•"/>
            </a:pPr>
            <a:r>
              <a:rPr lang="en-US" sz="5200" dirty="0">
                <a:latin typeface="Gill Sans Nova Light" panose="020B0302020104020203" pitchFamily="34" charset="0"/>
              </a:rPr>
              <a:t>American University</a:t>
            </a:r>
          </a:p>
          <a:p>
            <a:pPr lvl="1">
              <a:lnSpc>
                <a:spcPct val="90000"/>
              </a:lnSpc>
              <a:buFont typeface="Arial" panose="020B0604020202020204" pitchFamily="34" charset="0"/>
              <a:buChar char="•"/>
            </a:pPr>
            <a:r>
              <a:rPr lang="en-US" sz="5200" dirty="0">
                <a:latin typeface="Gill Sans Nova Light" panose="020B0302020104020203" pitchFamily="34" charset="0"/>
              </a:rPr>
              <a:t>Ideas 42</a:t>
            </a:r>
          </a:p>
          <a:p>
            <a:pPr>
              <a:lnSpc>
                <a:spcPct val="90000"/>
              </a:lnSpc>
            </a:pPr>
            <a:endParaRPr lang="en-US" sz="5600" dirty="0">
              <a:latin typeface="Gill Sans Nova Light" panose="020B0302020104020203" pitchFamily="34" charset="0"/>
            </a:endParaRPr>
          </a:p>
          <a:p>
            <a:pPr>
              <a:lnSpc>
                <a:spcPct val="90000"/>
              </a:lnSpc>
            </a:pPr>
            <a:endParaRPr lang="en-US" sz="900" dirty="0"/>
          </a:p>
        </p:txBody>
      </p:sp>
    </p:spTree>
    <p:extLst>
      <p:ext uri="{BB962C8B-B14F-4D97-AF65-F5344CB8AC3E}">
        <p14:creationId xmlns:p14="http://schemas.microsoft.com/office/powerpoint/2010/main" val="3117219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226DD35-2C96-7348-858F-B35AFB90C424}"/>
              </a:ext>
            </a:extLst>
          </p:cNvPr>
          <p:cNvSpPr/>
          <p:nvPr/>
        </p:nvSpPr>
        <p:spPr>
          <a:xfrm>
            <a:off x="0" y="593890"/>
            <a:ext cx="9144000" cy="454961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89">
              <a:defRPr/>
            </a:pPr>
            <a:endParaRPr lang="en-US">
              <a:solidFill>
                <a:prstClr val="black"/>
              </a:solidFill>
              <a:latin typeface="Calibri"/>
            </a:endParaRPr>
          </a:p>
        </p:txBody>
      </p:sp>
      <p:sp>
        <p:nvSpPr>
          <p:cNvPr id="4" name="TextBox 3">
            <a:extLst>
              <a:ext uri="{FF2B5EF4-FFF2-40B4-BE49-F238E27FC236}">
                <a16:creationId xmlns:a16="http://schemas.microsoft.com/office/drawing/2014/main" id="{950C7200-31E2-4274-8F14-14BD951CD570}"/>
              </a:ext>
            </a:extLst>
          </p:cNvPr>
          <p:cNvSpPr txBox="1"/>
          <p:nvPr/>
        </p:nvSpPr>
        <p:spPr>
          <a:xfrm>
            <a:off x="0" y="593890"/>
            <a:ext cx="3868638" cy="4578176"/>
          </a:xfrm>
          <a:prstGeom prst="rect">
            <a:avLst/>
          </a:prstGeom>
          <a:solidFill>
            <a:schemeClr val="accent6">
              <a:lumMod val="75000"/>
            </a:schemeClr>
          </a:solidFill>
        </p:spPr>
        <p:txBody>
          <a:bodyPr wrap="square" rtlCol="0">
            <a:spAutoFit/>
          </a:bodyPr>
          <a:lstStyle/>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400" dirty="0">
              <a:solidFill>
                <a:prstClr val="black"/>
              </a:solidFill>
              <a:latin typeface="Calibri"/>
            </a:endParaRPr>
          </a:p>
          <a:p>
            <a:pPr defTabSz="685800">
              <a:defRPr/>
            </a:pPr>
            <a:endParaRPr lang="en-US" sz="400" dirty="0">
              <a:solidFill>
                <a:prstClr val="black"/>
              </a:solidFill>
              <a:latin typeface="Calibri"/>
            </a:endParaRPr>
          </a:p>
          <a:p>
            <a:pPr defTabSz="685800">
              <a:defRPr/>
            </a:pPr>
            <a:endParaRPr lang="en-US" sz="400" dirty="0">
              <a:solidFill>
                <a:prstClr val="black"/>
              </a:solidFill>
              <a:latin typeface="Calibri"/>
            </a:endParaRPr>
          </a:p>
          <a:p>
            <a:pPr defTabSz="685800">
              <a:defRPr/>
            </a:pPr>
            <a:endParaRPr lang="en-US" sz="1350" dirty="0">
              <a:solidFill>
                <a:prstClr val="black"/>
              </a:solidFill>
              <a:latin typeface="Calibri"/>
            </a:endParaRPr>
          </a:p>
        </p:txBody>
      </p:sp>
      <p:sp>
        <p:nvSpPr>
          <p:cNvPr id="5" name="TextBox 4">
            <a:extLst>
              <a:ext uri="{FF2B5EF4-FFF2-40B4-BE49-F238E27FC236}">
                <a16:creationId xmlns:a16="http://schemas.microsoft.com/office/drawing/2014/main" id="{5F6273E7-78BF-46BC-9549-5311C5E18049}"/>
              </a:ext>
            </a:extLst>
          </p:cNvPr>
          <p:cNvSpPr txBox="1"/>
          <p:nvPr/>
        </p:nvSpPr>
        <p:spPr>
          <a:xfrm>
            <a:off x="154351" y="649354"/>
            <a:ext cx="3559936" cy="5109091"/>
          </a:xfrm>
          <a:prstGeom prst="rect">
            <a:avLst/>
          </a:prstGeom>
          <a:noFill/>
        </p:spPr>
        <p:txBody>
          <a:bodyPr wrap="square" rtlCol="0">
            <a:spAutoFit/>
          </a:bodyPr>
          <a:lstStyle/>
          <a:p>
            <a:pPr algn="ctr" defTabSz="685800">
              <a:defRPr/>
            </a:pPr>
            <a:r>
              <a:rPr lang="en-US" dirty="0">
                <a:solidFill>
                  <a:prstClr val="white"/>
                </a:solidFill>
                <a:latin typeface="Gill Sans Nova Light" panose="020B0302020104020203" pitchFamily="34" charset="0"/>
              </a:rPr>
              <a:t>PRESENTERS</a:t>
            </a:r>
          </a:p>
          <a:p>
            <a:pPr defTabSz="685800">
              <a:defRPr/>
            </a:pPr>
            <a:endParaRPr lang="en-US" sz="1600" b="1" dirty="0">
              <a:solidFill>
                <a:prstClr val="white"/>
              </a:solidFill>
              <a:latin typeface="Gill Sans Nova Light" panose="020B0302020104020203" pitchFamily="34" charset="0"/>
            </a:endParaRPr>
          </a:p>
          <a:p>
            <a:pPr algn="ctr" defTabSz="685800">
              <a:defRPr/>
            </a:pPr>
            <a:r>
              <a:rPr lang="en-US" sz="1600" b="1" dirty="0">
                <a:solidFill>
                  <a:prstClr val="white"/>
                </a:solidFill>
                <a:latin typeface="Gill Sans Nova Light" panose="020B0302020104020203" pitchFamily="34" charset="0"/>
              </a:rPr>
              <a:t>Dr. Jacqueline Ogega</a:t>
            </a:r>
          </a:p>
          <a:p>
            <a:pPr algn="ctr" defTabSz="685800">
              <a:defRPr/>
            </a:pPr>
            <a:r>
              <a:rPr lang="en-US" sz="1600" dirty="0">
                <a:solidFill>
                  <a:prstClr val="white"/>
                </a:solidFill>
                <a:latin typeface="Gill Sans Nova Light" panose="020B0302020104020203" pitchFamily="34" charset="0"/>
              </a:rPr>
              <a:t>Director </a:t>
            </a:r>
          </a:p>
          <a:p>
            <a:pPr algn="ctr" defTabSz="685800">
              <a:defRPr/>
            </a:pPr>
            <a:r>
              <a:rPr lang="en-US" sz="1600" dirty="0">
                <a:solidFill>
                  <a:prstClr val="white"/>
                </a:solidFill>
                <a:latin typeface="Gill Sans Nova Light" panose="020B0302020104020203" pitchFamily="34" charset="0"/>
              </a:rPr>
              <a:t>Gender Equality and Social Inclusion (GESI)</a:t>
            </a:r>
          </a:p>
          <a:p>
            <a:pPr algn="ctr" defTabSz="685800">
              <a:defRPr/>
            </a:pPr>
            <a:r>
              <a:rPr lang="en-US" sz="1600" dirty="0">
                <a:solidFill>
                  <a:prstClr val="white"/>
                </a:solidFill>
                <a:latin typeface="Gill Sans Nova Light" panose="020B0302020104020203" pitchFamily="34" charset="0"/>
              </a:rPr>
              <a:t>World Vision USA</a:t>
            </a:r>
          </a:p>
          <a:p>
            <a:pPr algn="ctr" defTabSz="685800">
              <a:defRPr/>
            </a:pPr>
            <a:endParaRPr lang="en-US" sz="1600" dirty="0">
              <a:solidFill>
                <a:prstClr val="white"/>
              </a:solidFill>
              <a:latin typeface="Gill Sans Nova Light" panose="020B0302020104020203" pitchFamily="34" charset="0"/>
            </a:endParaRPr>
          </a:p>
          <a:p>
            <a:pPr algn="ctr" defTabSz="685800">
              <a:defRPr/>
            </a:pPr>
            <a:r>
              <a:rPr lang="en-US" sz="1600" b="1" dirty="0">
                <a:solidFill>
                  <a:prstClr val="white"/>
                </a:solidFill>
                <a:latin typeface="Gill Sans Nova Light" panose="020B0302020104020203" pitchFamily="34" charset="0"/>
              </a:rPr>
              <a:t>Ms. Saeqah  Kabir</a:t>
            </a:r>
          </a:p>
          <a:p>
            <a:pPr algn="ctr" defTabSz="685800">
              <a:defRPr/>
            </a:pPr>
            <a:r>
              <a:rPr lang="en-US" sz="1600" dirty="0">
                <a:solidFill>
                  <a:prstClr val="white"/>
                </a:solidFill>
                <a:latin typeface="Gill Sans Nova Light" panose="020B0302020104020203" pitchFamily="34" charset="0"/>
              </a:rPr>
              <a:t>Director Knowledge Management and Communications - </a:t>
            </a:r>
            <a:r>
              <a:rPr lang="en-US" sz="1600" dirty="0" err="1">
                <a:solidFill>
                  <a:prstClr val="white"/>
                </a:solidFill>
                <a:latin typeface="Gill Sans Nova Light" panose="020B0302020104020203" pitchFamily="34" charset="0"/>
              </a:rPr>
              <a:t>Nobo</a:t>
            </a:r>
            <a:r>
              <a:rPr lang="en-US" sz="1600" dirty="0">
                <a:solidFill>
                  <a:prstClr val="white"/>
                </a:solidFill>
                <a:latin typeface="Gill Sans Nova Light" panose="020B0302020104020203" pitchFamily="34" charset="0"/>
              </a:rPr>
              <a:t> </a:t>
            </a:r>
            <a:r>
              <a:rPr lang="en-US" sz="1600" dirty="0" err="1">
                <a:solidFill>
                  <a:prstClr val="white"/>
                </a:solidFill>
                <a:latin typeface="Gill Sans Nova Light" panose="020B0302020104020203" pitchFamily="34" charset="0"/>
              </a:rPr>
              <a:t>Jatra</a:t>
            </a:r>
            <a:r>
              <a:rPr lang="en-US" sz="1600" dirty="0">
                <a:solidFill>
                  <a:prstClr val="white"/>
                </a:solidFill>
                <a:latin typeface="Gill Sans Nova Light" panose="020B0302020104020203" pitchFamily="34" charset="0"/>
              </a:rPr>
              <a:t> </a:t>
            </a:r>
          </a:p>
          <a:p>
            <a:pPr algn="ctr" defTabSz="685800">
              <a:defRPr/>
            </a:pPr>
            <a:r>
              <a:rPr lang="en-US" sz="1600" dirty="0">
                <a:solidFill>
                  <a:prstClr val="white"/>
                </a:solidFill>
                <a:latin typeface="Gill Sans Nova Light" panose="020B0302020104020203" pitchFamily="34" charset="0"/>
              </a:rPr>
              <a:t>World Vision Bangladesh </a:t>
            </a:r>
          </a:p>
          <a:p>
            <a:pPr algn="ctr" defTabSz="685800">
              <a:defRPr/>
            </a:pPr>
            <a:endParaRPr lang="en-US" sz="1600" dirty="0">
              <a:solidFill>
                <a:prstClr val="white"/>
              </a:solidFill>
              <a:latin typeface="Gill Sans Nova Light" panose="020B0302020104020203" pitchFamily="34" charset="0"/>
            </a:endParaRPr>
          </a:p>
          <a:p>
            <a:pPr algn="ctr" defTabSz="685800">
              <a:defRPr/>
            </a:pPr>
            <a:r>
              <a:rPr lang="en-US" sz="1600" b="1" dirty="0">
                <a:solidFill>
                  <a:prstClr val="white"/>
                </a:solidFill>
                <a:latin typeface="Gill Sans Nova Light" panose="020B0302020104020203" pitchFamily="34" charset="0"/>
              </a:rPr>
              <a:t>Ms. Serena Stepanovic</a:t>
            </a:r>
          </a:p>
          <a:p>
            <a:pPr algn="ctr" defTabSz="685800">
              <a:defRPr/>
            </a:pPr>
            <a:r>
              <a:rPr lang="en-US" sz="1600" dirty="0">
                <a:solidFill>
                  <a:prstClr val="white"/>
                </a:solidFill>
                <a:latin typeface="Gill Sans Nova Light" panose="020B0302020104020203" pitchFamily="34" charset="0"/>
              </a:rPr>
              <a:t>Senior Director, Food Security &amp; Livelihoods </a:t>
            </a:r>
          </a:p>
          <a:p>
            <a:pPr algn="ctr" defTabSz="685800">
              <a:defRPr/>
            </a:pPr>
            <a:r>
              <a:rPr lang="en-US" sz="1600" dirty="0">
                <a:solidFill>
                  <a:prstClr val="white"/>
                </a:solidFill>
                <a:latin typeface="Gill Sans Nova Light" panose="020B0302020104020203" pitchFamily="34" charset="0"/>
              </a:rPr>
              <a:t>International Programs Group </a:t>
            </a:r>
          </a:p>
          <a:p>
            <a:pPr algn="ctr" defTabSz="685800">
              <a:defRPr/>
            </a:pPr>
            <a:r>
              <a:rPr lang="en-US" sz="1600" dirty="0">
                <a:solidFill>
                  <a:prstClr val="white"/>
                </a:solidFill>
                <a:latin typeface="Gill Sans Nova Light" panose="020B0302020104020203" pitchFamily="34" charset="0"/>
              </a:rPr>
              <a:t>World Vision USA</a:t>
            </a:r>
          </a:p>
          <a:p>
            <a:pPr defTabSz="685800">
              <a:defRPr/>
            </a:pPr>
            <a:endParaRPr lang="en-US" b="1" i="1" dirty="0">
              <a:solidFill>
                <a:prstClr val="white"/>
              </a:solidFill>
              <a:latin typeface="Lato" panose="020F0502020204030203"/>
            </a:endParaRPr>
          </a:p>
          <a:p>
            <a:pPr defTabSz="685800">
              <a:defRPr/>
            </a:pPr>
            <a:endParaRPr lang="en-US" b="1" i="1" dirty="0">
              <a:solidFill>
                <a:prstClr val="white"/>
              </a:solidFill>
              <a:latin typeface="Lato" panose="020F0502020204030203"/>
            </a:endParaRPr>
          </a:p>
        </p:txBody>
      </p:sp>
      <p:pic>
        <p:nvPicPr>
          <p:cNvPr id="54" name="Picture 53">
            <a:extLst>
              <a:ext uri="{FF2B5EF4-FFF2-40B4-BE49-F238E27FC236}">
                <a16:creationId xmlns:a16="http://schemas.microsoft.com/office/drawing/2014/main" id="{2B5E2CD2-60CB-4682-8543-4AF188217A2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13573"/>
          <a:stretch/>
        </p:blipFill>
        <p:spPr>
          <a:xfrm>
            <a:off x="3868638" y="7511"/>
            <a:ext cx="5275362" cy="5135990"/>
          </a:xfrm>
          <a:prstGeom prst="rect">
            <a:avLst/>
          </a:prstGeom>
        </p:spPr>
      </p:pic>
    </p:spTree>
    <p:extLst>
      <p:ext uri="{BB962C8B-B14F-4D97-AF65-F5344CB8AC3E}">
        <p14:creationId xmlns:p14="http://schemas.microsoft.com/office/powerpoint/2010/main" val="681322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1020400" y="391146"/>
            <a:ext cx="4268038" cy="426203"/>
          </a:xfrm>
        </p:spPr>
        <p:txBody>
          <a:bodyPr/>
          <a:lstStyle/>
          <a:p>
            <a:r>
              <a:rPr lang="en-US" sz="3000" dirty="0">
                <a:latin typeface="Gill Sans Nova" panose="020B0602020104020203" pitchFamily="34" charset="0"/>
                <a:cs typeface="Gill Sans MT Pro Light"/>
              </a:rPr>
              <a:t>Resources &amp; Contact</a:t>
            </a:r>
          </a:p>
        </p:txBody>
      </p:sp>
      <p:sp>
        <p:nvSpPr>
          <p:cNvPr id="2" name="Rectangle 1"/>
          <p:cNvSpPr/>
          <p:nvPr/>
        </p:nvSpPr>
        <p:spPr>
          <a:xfrm>
            <a:off x="0" y="0"/>
            <a:ext cx="687768"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078664" y="1140867"/>
            <a:ext cx="7200812" cy="4016484"/>
          </a:xfrm>
          <a:prstGeom prst="rect">
            <a:avLst/>
          </a:prstGeom>
          <a:noFill/>
        </p:spPr>
        <p:txBody>
          <a:bodyPr wrap="square" rtlCol="0">
            <a:spAutoFit/>
          </a:bodyPr>
          <a:lstStyle/>
          <a:p>
            <a:pPr>
              <a:lnSpc>
                <a:spcPts val="1500"/>
              </a:lnSpc>
            </a:pPr>
            <a:r>
              <a:rPr lang="en-GB" sz="1400" b="1" dirty="0">
                <a:solidFill>
                  <a:schemeClr val="bg1"/>
                </a:solidFill>
                <a:latin typeface="Gill Sans Nova Light" panose="020B0302020104020203" pitchFamily="34" charset="0"/>
              </a:rPr>
              <a:t>GESI TOC &amp; Approach: </a:t>
            </a:r>
            <a:r>
              <a:rPr lang="en-GB" sz="1400" dirty="0">
                <a:solidFill>
                  <a:schemeClr val="bg1"/>
                </a:solidFill>
                <a:latin typeface="Gill Sans Nova Light" panose="020B0302020104020203" pitchFamily="34" charset="0"/>
                <a:hlinkClick r:id="rId3"/>
              </a:rPr>
              <a:t>https://wvusstatic.com/2021/landing-pages/gender-equality/Gender_Equality_and_Social_Inclusion_Approach_2021.pdf</a:t>
            </a:r>
            <a:r>
              <a:rPr lang="en-GB" sz="1400" dirty="0">
                <a:solidFill>
                  <a:schemeClr val="bg1"/>
                </a:solidFill>
                <a:latin typeface="Gill Sans Nova Light" panose="020B0302020104020203" pitchFamily="34" charset="0"/>
              </a:rPr>
              <a:t> </a:t>
            </a:r>
          </a:p>
          <a:p>
            <a:pPr>
              <a:lnSpc>
                <a:spcPts val="600"/>
              </a:lnSpc>
            </a:pPr>
            <a:endParaRPr lang="en-GB" sz="1400" dirty="0">
              <a:solidFill>
                <a:schemeClr val="bg1"/>
              </a:solidFill>
              <a:latin typeface="Gill Sans Nova Light" panose="020B0302020104020203" pitchFamily="34" charset="0"/>
            </a:endParaRPr>
          </a:p>
          <a:p>
            <a:pPr>
              <a:lnSpc>
                <a:spcPts val="600"/>
              </a:lnSpc>
            </a:pPr>
            <a:endParaRPr lang="en-GB" sz="1400" dirty="0">
              <a:solidFill>
                <a:schemeClr val="bg1"/>
              </a:solidFill>
              <a:latin typeface="Gill Sans Nova Light" panose="020B0302020104020203" pitchFamily="34" charset="0"/>
            </a:endParaRPr>
          </a:p>
          <a:p>
            <a:pPr>
              <a:lnSpc>
                <a:spcPts val="600"/>
              </a:lnSpc>
            </a:pPr>
            <a:endParaRPr lang="en-GB" sz="1400" dirty="0">
              <a:solidFill>
                <a:schemeClr val="bg1"/>
              </a:solidFill>
              <a:latin typeface="Gill Sans Nova Light" panose="020B0302020104020203" pitchFamily="34" charset="0"/>
            </a:endParaRPr>
          </a:p>
          <a:p>
            <a:pPr>
              <a:lnSpc>
                <a:spcPts val="1500"/>
              </a:lnSpc>
            </a:pPr>
            <a:r>
              <a:rPr lang="en-US" sz="1400" b="1" dirty="0">
                <a:solidFill>
                  <a:schemeClr val="bg1"/>
                </a:solidFill>
                <a:latin typeface="Gill Sans Nova Light" panose="020B0302020104020203" pitchFamily="34" charset="0"/>
              </a:rPr>
              <a:t>GESI DME Toolkit: </a:t>
            </a:r>
            <a:r>
              <a:rPr lang="en-US" sz="1400" dirty="0">
                <a:solidFill>
                  <a:schemeClr val="bg1"/>
                </a:solidFill>
                <a:latin typeface="Gill Sans Nova Light" panose="020B0302020104020203" pitchFamily="34" charset="0"/>
                <a:hlinkClick r:id="rId4"/>
              </a:rPr>
              <a:t>https://wvusstatic.com/2020/landing-pages/gender-equality/Gender_Equality_and_Social_Inclusion_DME_Toolkit_2021.pdf</a:t>
            </a:r>
            <a:r>
              <a:rPr lang="en-US" sz="1400" dirty="0">
                <a:solidFill>
                  <a:schemeClr val="bg1"/>
                </a:solidFill>
                <a:latin typeface="Gill Sans Nova Light" panose="020B0302020104020203" pitchFamily="34" charset="0"/>
              </a:rPr>
              <a:t> </a:t>
            </a:r>
          </a:p>
          <a:p>
            <a:pPr>
              <a:lnSpc>
                <a:spcPts val="600"/>
              </a:lnSpc>
            </a:pPr>
            <a:endParaRPr lang="en-US" sz="1400" dirty="0">
              <a:solidFill>
                <a:schemeClr val="bg1"/>
              </a:solidFill>
              <a:latin typeface="Gill Sans Nova Light" panose="020B0302020104020203" pitchFamily="34" charset="0"/>
            </a:endParaRPr>
          </a:p>
          <a:p>
            <a:pPr>
              <a:lnSpc>
                <a:spcPts val="600"/>
              </a:lnSpc>
            </a:pPr>
            <a:endParaRPr lang="en-US" sz="1400" b="1" dirty="0">
              <a:solidFill>
                <a:schemeClr val="bg1"/>
              </a:solidFill>
              <a:latin typeface="Gill Sans Nova Light" panose="020B0302020104020203" pitchFamily="34" charset="0"/>
            </a:endParaRPr>
          </a:p>
          <a:p>
            <a:pPr>
              <a:lnSpc>
                <a:spcPts val="600"/>
              </a:lnSpc>
            </a:pPr>
            <a:endParaRPr lang="en-US" sz="1400" b="1" dirty="0">
              <a:solidFill>
                <a:schemeClr val="bg1"/>
              </a:solidFill>
              <a:latin typeface="Gill Sans Nova Light" panose="020B0302020104020203" pitchFamily="34" charset="0"/>
            </a:endParaRPr>
          </a:p>
          <a:p>
            <a:pPr>
              <a:lnSpc>
                <a:spcPts val="600"/>
              </a:lnSpc>
            </a:pPr>
            <a:endParaRPr lang="en-US" sz="1400" b="1" dirty="0">
              <a:solidFill>
                <a:schemeClr val="bg1"/>
              </a:solidFill>
              <a:latin typeface="Gill Sans Nova Light" panose="020B0302020104020203" pitchFamily="34" charset="0"/>
            </a:endParaRPr>
          </a:p>
          <a:p>
            <a:pPr>
              <a:lnSpc>
                <a:spcPts val="600"/>
              </a:lnSpc>
            </a:pPr>
            <a:endParaRPr lang="en-US" sz="1400" b="1" dirty="0">
              <a:solidFill>
                <a:schemeClr val="bg1"/>
              </a:solidFill>
              <a:latin typeface="Gill Sans Nova Light" panose="020B0302020104020203" pitchFamily="34" charset="0"/>
            </a:endParaRPr>
          </a:p>
          <a:p>
            <a:pPr>
              <a:lnSpc>
                <a:spcPts val="600"/>
              </a:lnSpc>
            </a:pPr>
            <a:r>
              <a:rPr lang="en-US" sz="1400" b="1" dirty="0" err="1">
                <a:solidFill>
                  <a:schemeClr val="bg1"/>
                </a:solidFill>
                <a:latin typeface="Gill Sans Nova Light" panose="020B0302020104020203" pitchFamily="34" charset="0"/>
              </a:rPr>
              <a:t>Nobo</a:t>
            </a:r>
            <a:r>
              <a:rPr lang="en-US" sz="1400" b="1" dirty="0">
                <a:solidFill>
                  <a:schemeClr val="bg1"/>
                </a:solidFill>
                <a:latin typeface="Gill Sans Nova Light" panose="020B0302020104020203" pitchFamily="34" charset="0"/>
              </a:rPr>
              <a:t> </a:t>
            </a:r>
            <a:r>
              <a:rPr lang="en-US" sz="1400" b="1" dirty="0" err="1">
                <a:solidFill>
                  <a:schemeClr val="bg1"/>
                </a:solidFill>
                <a:latin typeface="Gill Sans Nova Light" panose="020B0302020104020203" pitchFamily="34" charset="0"/>
              </a:rPr>
              <a:t>Jatra</a:t>
            </a:r>
            <a:r>
              <a:rPr lang="en-US" sz="1400" b="1" dirty="0">
                <a:solidFill>
                  <a:schemeClr val="bg1"/>
                </a:solidFill>
                <a:latin typeface="Gill Sans Nova Light" panose="020B0302020104020203" pitchFamily="34" charset="0"/>
              </a:rPr>
              <a:t> Program: </a:t>
            </a:r>
            <a:r>
              <a:rPr lang="en-US" sz="1400" dirty="0">
                <a:solidFill>
                  <a:schemeClr val="bg1"/>
                </a:solidFill>
                <a:latin typeface="Gill Sans Nova Light" panose="020B0302020104020203" pitchFamily="34" charset="0"/>
                <a:hlinkClick r:id="rId5"/>
              </a:rPr>
              <a:t>https://www.wvb-nobojatra.org/</a:t>
            </a:r>
            <a:r>
              <a:rPr lang="en-US" sz="1400" dirty="0">
                <a:solidFill>
                  <a:schemeClr val="bg1"/>
                </a:solidFill>
                <a:latin typeface="Gill Sans Nova Light" panose="020B0302020104020203" pitchFamily="34" charset="0"/>
              </a:rPr>
              <a:t> </a:t>
            </a: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r>
              <a:rPr lang="en-GB" sz="1400" b="1" dirty="0">
                <a:solidFill>
                  <a:schemeClr val="bg1"/>
                </a:solidFill>
                <a:latin typeface="Gill Sans Nova Light" panose="020B0302020104020203" pitchFamily="34" charset="0"/>
              </a:rPr>
              <a:t>Impact Stories: </a:t>
            </a:r>
            <a:r>
              <a:rPr lang="en-GB" sz="1400" dirty="0">
                <a:solidFill>
                  <a:schemeClr val="bg1"/>
                </a:solidFill>
                <a:latin typeface="Gill Sans Nova Light" panose="020B0302020104020203" pitchFamily="34" charset="0"/>
                <a:hlinkClick r:id="rId6"/>
              </a:rPr>
              <a:t>https://www.worldvisionadvocacy.org/bangladesh-stories/</a:t>
            </a:r>
            <a:r>
              <a:rPr lang="en-GB" sz="1400" dirty="0">
                <a:solidFill>
                  <a:schemeClr val="bg1"/>
                </a:solidFill>
                <a:latin typeface="Gill Sans Nova Light" panose="020B0302020104020203" pitchFamily="34" charset="0"/>
              </a:rPr>
              <a:t> </a:t>
            </a:r>
          </a:p>
          <a:p>
            <a:pPr>
              <a:lnSpc>
                <a:spcPts val="600"/>
              </a:lnSpc>
            </a:pPr>
            <a:endParaRPr lang="en-US" sz="1400" dirty="0">
              <a:solidFill>
                <a:srgbClr val="FF0000"/>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r>
              <a:rPr lang="en-GB" sz="1400" b="1" dirty="0">
                <a:solidFill>
                  <a:schemeClr val="bg1"/>
                </a:solidFill>
                <a:latin typeface="Gill Sans Nova Light" panose="020B0302020104020203" pitchFamily="34" charset="0"/>
              </a:rPr>
              <a:t>Contact GESI Team </a:t>
            </a:r>
            <a:r>
              <a:rPr lang="en-US" sz="1400" b="1" dirty="0">
                <a:solidFill>
                  <a:schemeClr val="bg1"/>
                </a:solidFill>
                <a:latin typeface="Gill Sans Nova Light" panose="020B0302020104020203" pitchFamily="34" charset="0"/>
              </a:rPr>
              <a:t>: </a:t>
            </a:r>
            <a:r>
              <a:rPr lang="en-US" sz="1400" dirty="0">
                <a:solidFill>
                  <a:schemeClr val="bg1"/>
                </a:solidFill>
                <a:latin typeface="Gill Sans Nova Light" panose="020B0302020104020203" pitchFamily="34" charset="0"/>
                <a:hlinkClick r:id="rId7"/>
              </a:rPr>
              <a:t>GESIteam@worldvision.org</a:t>
            </a:r>
            <a:r>
              <a:rPr lang="en-US" sz="1400" dirty="0">
                <a:solidFill>
                  <a:schemeClr val="bg1"/>
                </a:solidFill>
                <a:latin typeface="Gill Sans Nova Light" panose="020B0302020104020203" pitchFamily="34" charset="0"/>
              </a:rPr>
              <a:t> </a:t>
            </a:r>
          </a:p>
          <a:p>
            <a:pPr>
              <a:lnSpc>
                <a:spcPts val="600"/>
              </a:lnSpc>
            </a:pPr>
            <a:endParaRPr lang="en-US" sz="1400" dirty="0">
              <a:solidFill>
                <a:schemeClr val="bg1"/>
              </a:solidFill>
              <a:latin typeface="Gill Sans Nova Light" panose="020B0302020104020203" pitchFamily="34" charset="0"/>
            </a:endParaRPr>
          </a:p>
          <a:p>
            <a:pPr>
              <a:lnSpc>
                <a:spcPts val="600"/>
              </a:lnSpc>
            </a:pPr>
            <a:endParaRPr lang="en-US" sz="1400"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endParaRPr lang="en-GB" sz="1400" b="1" dirty="0">
              <a:solidFill>
                <a:schemeClr val="bg1"/>
              </a:solidFill>
              <a:latin typeface="Gill Sans Nova Light" panose="020B0302020104020203" pitchFamily="34" charset="0"/>
            </a:endParaRPr>
          </a:p>
          <a:p>
            <a:pPr>
              <a:lnSpc>
                <a:spcPts val="600"/>
              </a:lnSpc>
            </a:pPr>
            <a:r>
              <a:rPr lang="en-GB" sz="1400" b="1" dirty="0">
                <a:solidFill>
                  <a:schemeClr val="bg1"/>
                </a:solidFill>
                <a:latin typeface="Gill Sans Nova Light" panose="020B0302020104020203" pitchFamily="34" charset="0"/>
              </a:rPr>
              <a:t>Contact Director, GESI Team, </a:t>
            </a:r>
            <a:r>
              <a:rPr lang="en-GB" sz="1400" b="1" dirty="0" err="1">
                <a:solidFill>
                  <a:schemeClr val="bg1"/>
                </a:solidFill>
                <a:latin typeface="Gill Sans Nova Light" panose="020B0302020104020203" pitchFamily="34" charset="0"/>
              </a:rPr>
              <a:t>Dr.</a:t>
            </a:r>
            <a:r>
              <a:rPr lang="en-GB" sz="1400" b="1" dirty="0">
                <a:solidFill>
                  <a:schemeClr val="bg1"/>
                </a:solidFill>
                <a:latin typeface="Gill Sans Nova Light" panose="020B0302020104020203" pitchFamily="34" charset="0"/>
              </a:rPr>
              <a:t> Jacqueline Ogega </a:t>
            </a:r>
            <a:r>
              <a:rPr lang="en-US" sz="1400" b="1" dirty="0">
                <a:solidFill>
                  <a:schemeClr val="bg1"/>
                </a:solidFill>
                <a:latin typeface="Gill Sans Nova Light" panose="020B0302020104020203" pitchFamily="34" charset="0"/>
              </a:rPr>
              <a:t>: </a:t>
            </a:r>
            <a:r>
              <a:rPr lang="en-US" sz="1400" dirty="0">
                <a:solidFill>
                  <a:schemeClr val="bg1"/>
                </a:solidFill>
                <a:latin typeface="Gill Sans Nova Light" panose="020B0302020104020203" pitchFamily="34" charset="0"/>
                <a:hlinkClick r:id="rId8"/>
              </a:rPr>
              <a:t>jogega@worldvision.org</a:t>
            </a:r>
            <a:r>
              <a:rPr lang="en-US" sz="1400" dirty="0">
                <a:solidFill>
                  <a:schemeClr val="bg1"/>
                </a:solidFill>
                <a:latin typeface="Gill Sans Nova Light" panose="020B0302020104020203" pitchFamily="34" charset="0"/>
              </a:rPr>
              <a:t> </a:t>
            </a:r>
          </a:p>
          <a:p>
            <a:pPr>
              <a:lnSpc>
                <a:spcPts val="1600"/>
              </a:lnSpc>
            </a:pPr>
            <a:endParaRPr lang="en-US" sz="1400" dirty="0">
              <a:solidFill>
                <a:schemeClr val="bg1"/>
              </a:solidFill>
              <a:latin typeface="Gill Sans Nova Light" panose="020B0302020104020203" pitchFamily="34" charset="0"/>
            </a:endParaRPr>
          </a:p>
          <a:p>
            <a:pPr>
              <a:lnSpc>
                <a:spcPts val="600"/>
              </a:lnSpc>
            </a:pPr>
            <a:r>
              <a:rPr lang="en-US" sz="1400" dirty="0"/>
              <a:t> </a:t>
            </a:r>
            <a:r>
              <a:rPr lang="en-GB" sz="1400" b="1" dirty="0">
                <a:solidFill>
                  <a:schemeClr val="bg1"/>
                </a:solidFill>
                <a:latin typeface="Gill Sans Nova Light" panose="020B0302020104020203" pitchFamily="34" charset="0"/>
              </a:rPr>
              <a:t>Contact Sr. Director, FSL Team, Serena Stepanovic </a:t>
            </a:r>
            <a:r>
              <a:rPr lang="en-US" sz="1400" b="1" dirty="0">
                <a:solidFill>
                  <a:schemeClr val="bg1"/>
                </a:solidFill>
                <a:latin typeface="Gill Sans Nova Light" panose="020B0302020104020203" pitchFamily="34" charset="0"/>
              </a:rPr>
              <a:t>: </a:t>
            </a:r>
            <a:r>
              <a:rPr lang="en-US" sz="1400" dirty="0">
                <a:solidFill>
                  <a:schemeClr val="bg1"/>
                </a:solidFill>
                <a:latin typeface="Gill Sans Nova Light" panose="020B0302020104020203" pitchFamily="34" charset="0"/>
                <a:hlinkClick r:id="rId9"/>
              </a:rPr>
              <a:t>sstepanovic@worldvision.org</a:t>
            </a:r>
            <a:r>
              <a:rPr lang="en-US" sz="1400" dirty="0">
                <a:solidFill>
                  <a:schemeClr val="bg1"/>
                </a:solidFill>
                <a:latin typeface="Gill Sans Nova Light" panose="020B0302020104020203" pitchFamily="34" charset="0"/>
              </a:rPr>
              <a:t>  </a:t>
            </a:r>
          </a:p>
          <a:p>
            <a:pPr>
              <a:lnSpc>
                <a:spcPts val="1600"/>
              </a:lnSpc>
            </a:pPr>
            <a:endParaRPr lang="en-US" sz="1400" dirty="0">
              <a:solidFill>
                <a:schemeClr val="bg1"/>
              </a:solidFill>
              <a:latin typeface="Gill Sans Nova Light" panose="020B0302020104020203" pitchFamily="34" charset="0"/>
            </a:endParaRPr>
          </a:p>
          <a:p>
            <a:pPr>
              <a:lnSpc>
                <a:spcPts val="1600"/>
              </a:lnSpc>
            </a:pPr>
            <a:r>
              <a:rPr lang="en-US" sz="1400" dirty="0"/>
              <a:t>by the couples jointly. 83.8% couples</a:t>
            </a:r>
            <a:endParaRPr lang="en-US" sz="1400" dirty="0">
              <a:solidFill>
                <a:schemeClr val="bg1"/>
              </a:solidFill>
            </a:endParaRPr>
          </a:p>
        </p:txBody>
      </p:sp>
      <p:pic>
        <p:nvPicPr>
          <p:cNvPr id="6" name="Picture 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832170" y="185547"/>
            <a:ext cx="1152099" cy="229318"/>
          </a:xfrm>
          <a:prstGeom prst="rect">
            <a:avLst/>
          </a:prstGeom>
          <a:ln w="0" cap="flat" cmpd="sng" algn="ctr">
            <a:noFill/>
            <a:prstDash val="solid"/>
            <a:round/>
            <a:headEnd type="none" w="med" len="med"/>
            <a:tailEnd type="none" w="med" len="med"/>
          </a:ln>
        </p:spPr>
      </p:pic>
      <p:sp>
        <p:nvSpPr>
          <p:cNvPr id="7" name="Rectangle 6"/>
          <p:cNvSpPr/>
          <p:nvPr/>
        </p:nvSpPr>
        <p:spPr>
          <a:xfrm>
            <a:off x="1044502" y="2415545"/>
            <a:ext cx="116530" cy="3871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Rectangle 8"/>
          <p:cNvSpPr/>
          <p:nvPr/>
        </p:nvSpPr>
        <p:spPr>
          <a:xfrm>
            <a:off x="1044502" y="3618300"/>
            <a:ext cx="116530" cy="388743"/>
          </a:xfrm>
          <a:prstGeom prst="rect">
            <a:avLst/>
          </a:prstGeom>
          <a:solidFill>
            <a:srgbClr val="00AC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Rectangle 9"/>
          <p:cNvSpPr/>
          <p:nvPr/>
        </p:nvSpPr>
        <p:spPr>
          <a:xfrm>
            <a:off x="1044502" y="3020861"/>
            <a:ext cx="116530" cy="387130"/>
          </a:xfrm>
          <a:prstGeom prst="rect">
            <a:avLst/>
          </a:prstGeom>
          <a:solidFill>
            <a:srgbClr val="00A3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10"/>
          <p:cNvSpPr/>
          <p:nvPr/>
        </p:nvSpPr>
        <p:spPr>
          <a:xfrm>
            <a:off x="1044502" y="1789397"/>
            <a:ext cx="116530" cy="388743"/>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Rectangle 11"/>
          <p:cNvSpPr/>
          <p:nvPr/>
        </p:nvSpPr>
        <p:spPr>
          <a:xfrm>
            <a:off x="1044502" y="1182468"/>
            <a:ext cx="116530" cy="388743"/>
          </a:xfrm>
          <a:prstGeom prst="rect">
            <a:avLst/>
          </a:prstGeom>
          <a:solidFill>
            <a:srgbClr val="842E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Rectangle 12">
            <a:extLst>
              <a:ext uri="{FF2B5EF4-FFF2-40B4-BE49-F238E27FC236}">
                <a16:creationId xmlns:a16="http://schemas.microsoft.com/office/drawing/2014/main" id="{E77123E7-20B8-485A-8FAC-72742F132FEE}"/>
              </a:ext>
            </a:extLst>
          </p:cNvPr>
          <p:cNvSpPr/>
          <p:nvPr/>
        </p:nvSpPr>
        <p:spPr>
          <a:xfrm>
            <a:off x="1044502" y="4247102"/>
            <a:ext cx="116530" cy="38874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270268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88A39D3-4545-494B-9000-E24955996E34}"/>
              </a:ext>
            </a:extLst>
          </p:cNvPr>
          <p:cNvSpPr txBox="1"/>
          <p:nvPr/>
        </p:nvSpPr>
        <p:spPr>
          <a:xfrm>
            <a:off x="2931745" y="132501"/>
            <a:ext cx="5670667" cy="461665"/>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r>
              <a:rPr lang="en-US" dirty="0">
                <a:solidFill>
                  <a:prstClr val="white"/>
                </a:solidFill>
                <a:latin typeface="Gill Sans Nova" panose="020B0602020104020203" pitchFamily="34" charset="0"/>
              </a:rPr>
              <a:t>GESI APPROACH</a:t>
            </a:r>
          </a:p>
        </p:txBody>
      </p:sp>
      <p:sp>
        <p:nvSpPr>
          <p:cNvPr id="3" name="Rectangle 2">
            <a:extLst>
              <a:ext uri="{FF2B5EF4-FFF2-40B4-BE49-F238E27FC236}">
                <a16:creationId xmlns:a16="http://schemas.microsoft.com/office/drawing/2014/main" id="{B226DD35-2C96-7348-858F-B35AFB90C424}"/>
              </a:ext>
            </a:extLst>
          </p:cNvPr>
          <p:cNvSpPr/>
          <p:nvPr/>
        </p:nvSpPr>
        <p:spPr>
          <a:xfrm>
            <a:off x="0" y="593890"/>
            <a:ext cx="9144000" cy="454961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89">
              <a:defRPr/>
            </a:pPr>
            <a:endParaRPr lang="en-US">
              <a:solidFill>
                <a:prstClr val="black"/>
              </a:solidFill>
              <a:latin typeface="Calibri"/>
            </a:endParaRPr>
          </a:p>
        </p:txBody>
      </p:sp>
      <p:sp>
        <p:nvSpPr>
          <p:cNvPr id="8" name="TextBox 7">
            <a:extLst>
              <a:ext uri="{FF2B5EF4-FFF2-40B4-BE49-F238E27FC236}">
                <a16:creationId xmlns:a16="http://schemas.microsoft.com/office/drawing/2014/main" id="{05F346EC-B3A0-480B-A3B1-7034EE19309E}"/>
              </a:ext>
            </a:extLst>
          </p:cNvPr>
          <p:cNvSpPr txBox="1"/>
          <p:nvPr/>
        </p:nvSpPr>
        <p:spPr>
          <a:xfrm>
            <a:off x="2509688" y="675925"/>
            <a:ext cx="4308484" cy="4385816"/>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r>
              <a:rPr lang="en-US" sz="1700" dirty="0">
                <a:solidFill>
                  <a:srgbClr val="C0504D"/>
                </a:solidFill>
                <a:latin typeface="Gill Sans Nova Light" panose="020B0302020104020203" pitchFamily="34" charset="0"/>
              </a:rPr>
              <a:t>Access</a:t>
            </a:r>
            <a:r>
              <a:rPr lang="en-US" sz="1700" dirty="0">
                <a:solidFill>
                  <a:prstClr val="black"/>
                </a:solidFill>
                <a:latin typeface="Gill Sans Nova Light" panose="020B0302020104020203" pitchFamily="34" charset="0"/>
              </a:rPr>
              <a:t> | </a:t>
            </a:r>
            <a:r>
              <a:rPr lang="en-US" sz="1200" dirty="0">
                <a:solidFill>
                  <a:prstClr val="black"/>
                </a:solidFill>
                <a:latin typeface="Gill Sans Nova Light" panose="020B0302020104020203" pitchFamily="34" charset="0"/>
                <a:cs typeface="Calibri" panose="020F0502020204030204" pitchFamily="34" charset="0"/>
              </a:rPr>
              <a:t>The ability to access, use, and / or own assets, resources, opportunities, services, benefits, infrastructure.</a:t>
            </a:r>
          </a:p>
          <a:p>
            <a:pPr defTabSz="457189">
              <a:defRPr/>
            </a:pPr>
            <a:endParaRPr lang="en-US" sz="1200" dirty="0">
              <a:solidFill>
                <a:prstClr val="black"/>
              </a:solidFill>
              <a:latin typeface="Gill Sans Nova Light" panose="020B0302020104020203" pitchFamily="34" charset="0"/>
            </a:endParaRPr>
          </a:p>
          <a:p>
            <a:pPr defTabSz="457189">
              <a:defRPr/>
            </a:pPr>
            <a:r>
              <a:rPr lang="en-US" sz="1700" dirty="0">
                <a:solidFill>
                  <a:srgbClr val="F79646"/>
                </a:solidFill>
                <a:latin typeface="Gill Sans Nova Light" panose="020B0302020104020203" pitchFamily="34" charset="0"/>
              </a:rPr>
              <a:t>Decision making</a:t>
            </a:r>
            <a:r>
              <a:rPr lang="en-US" sz="1700" dirty="0">
                <a:solidFill>
                  <a:prstClr val="black"/>
                </a:solidFill>
                <a:latin typeface="Gill Sans Nova Light" panose="020B0302020104020203" pitchFamily="34" charset="0"/>
              </a:rPr>
              <a:t> | </a:t>
            </a:r>
            <a:r>
              <a:rPr lang="en-US" sz="1200" dirty="0">
                <a:solidFill>
                  <a:prstClr val="black"/>
                </a:solidFill>
                <a:latin typeface="Gill Sans Nova Light" panose="020B0302020104020203" pitchFamily="34" charset="0"/>
                <a:cs typeface="Calibri" panose="020F0502020204030204" pitchFamily="34" charset="0"/>
              </a:rPr>
              <a:t>The ability to make decisions free of coercion at individual, family, community, and societal levels. This </a:t>
            </a:r>
          </a:p>
          <a:p>
            <a:pPr defTabSz="457189">
              <a:defRPr/>
            </a:pPr>
            <a:r>
              <a:rPr lang="en-US" sz="1200" dirty="0">
                <a:solidFill>
                  <a:prstClr val="black"/>
                </a:solidFill>
                <a:latin typeface="Gill Sans Nova Light" panose="020B0302020104020203" pitchFamily="34" charset="0"/>
                <a:cs typeface="Calibri" panose="020F0502020204030204" pitchFamily="34" charset="0"/>
              </a:rPr>
              <a:t>can include control over assets and ability to make decisions in leadership.</a:t>
            </a:r>
          </a:p>
          <a:p>
            <a:pPr defTabSz="457189">
              <a:defRPr/>
            </a:pPr>
            <a:endParaRPr lang="en-US" sz="1100" dirty="0">
              <a:solidFill>
                <a:prstClr val="black"/>
              </a:solidFill>
              <a:latin typeface="Gill Sans Nova Light" panose="020B0302020104020203" pitchFamily="34" charset="0"/>
            </a:endParaRPr>
          </a:p>
          <a:p>
            <a:pPr defTabSz="457189">
              <a:defRPr/>
            </a:pPr>
            <a:r>
              <a:rPr lang="en-US" sz="1700" dirty="0">
                <a:solidFill>
                  <a:srgbClr val="4F81BD"/>
                </a:solidFill>
                <a:latin typeface="Gill Sans Nova Light" panose="020B0302020104020203" pitchFamily="34" charset="0"/>
              </a:rPr>
              <a:t>Participation</a:t>
            </a:r>
            <a:r>
              <a:rPr lang="en-US" sz="1700" dirty="0">
                <a:solidFill>
                  <a:prstClr val="black"/>
                </a:solidFill>
                <a:latin typeface="Gill Sans Nova Light" panose="020B0302020104020203" pitchFamily="34" charset="0"/>
              </a:rPr>
              <a:t>| </a:t>
            </a:r>
            <a:r>
              <a:rPr lang="en-US" sz="1200" dirty="0">
                <a:solidFill>
                  <a:prstClr val="black"/>
                </a:solidFill>
                <a:latin typeface="Gill Sans Nova Light" panose="020B0302020104020203" pitchFamily="34" charset="0"/>
              </a:rPr>
              <a:t>The ability to participate in or engage in societal affairs and systems of power that influence and determine development, life activities, and outcomes.</a:t>
            </a:r>
          </a:p>
          <a:p>
            <a:pPr defTabSz="457189">
              <a:defRPr/>
            </a:pPr>
            <a:endParaRPr lang="en-US" sz="1700" dirty="0">
              <a:solidFill>
                <a:srgbClr val="8064A2"/>
              </a:solidFill>
              <a:latin typeface="Gill Sans Nova Light" panose="020B0302020104020203" pitchFamily="34" charset="0"/>
            </a:endParaRPr>
          </a:p>
          <a:p>
            <a:pPr defTabSz="457189">
              <a:defRPr/>
            </a:pPr>
            <a:r>
              <a:rPr lang="en-US" sz="1700" dirty="0">
                <a:solidFill>
                  <a:srgbClr val="8064A2"/>
                </a:solidFill>
                <a:latin typeface="Gill Sans Nova Light" panose="020B0302020104020203" pitchFamily="34" charset="0"/>
              </a:rPr>
              <a:t>Systems</a:t>
            </a:r>
            <a:r>
              <a:rPr lang="en-US" sz="1700" dirty="0">
                <a:solidFill>
                  <a:prstClr val="black"/>
                </a:solidFill>
                <a:latin typeface="Gill Sans Nova Light" panose="020B0302020104020203" pitchFamily="34" charset="0"/>
              </a:rPr>
              <a:t>| </a:t>
            </a:r>
            <a:r>
              <a:rPr lang="en-US" sz="1200" dirty="0">
                <a:solidFill>
                  <a:prstClr val="black"/>
                </a:solidFill>
                <a:latin typeface="Gill Sans Nova Light" panose="020B0302020104020203" pitchFamily="34" charset="0"/>
              </a:rPr>
              <a:t>The availability of equal and inclusive systems that promote equity, account for the different needs of vulnerable populations, and create enabling environments for their engagement.</a:t>
            </a:r>
          </a:p>
          <a:p>
            <a:pPr defTabSz="457189">
              <a:defRPr/>
            </a:pPr>
            <a:endParaRPr lang="en-US" sz="1100" dirty="0">
              <a:solidFill>
                <a:prstClr val="black"/>
              </a:solidFill>
              <a:latin typeface="Gill Sans Nova Light" panose="020B0302020104020203" pitchFamily="34" charset="0"/>
            </a:endParaRPr>
          </a:p>
          <a:p>
            <a:pPr defTabSz="457189">
              <a:defRPr/>
            </a:pPr>
            <a:r>
              <a:rPr lang="en-US" sz="1700" dirty="0">
                <a:solidFill>
                  <a:srgbClr val="4BACC6"/>
                </a:solidFill>
                <a:latin typeface="Gill Sans Nova Light" panose="020B0302020104020203" pitchFamily="34" charset="0"/>
              </a:rPr>
              <a:t>Wellbeing</a:t>
            </a:r>
            <a:r>
              <a:rPr lang="en-US" sz="1700" dirty="0">
                <a:solidFill>
                  <a:prstClr val="black"/>
                </a:solidFill>
                <a:latin typeface="Gill Sans Nova Light" panose="020B0302020104020203" pitchFamily="34" charset="0"/>
              </a:rPr>
              <a:t> |  </a:t>
            </a:r>
            <a:r>
              <a:rPr lang="en-US" sz="1200" dirty="0">
                <a:solidFill>
                  <a:prstClr val="black"/>
                </a:solidFill>
                <a:latin typeface="Gill Sans Nova Light" panose="020B0302020104020203" pitchFamily="34" charset="0"/>
              </a:rPr>
              <a:t>The sense of worth, capability status, confidence, dignity, safety, health, and overall physical, emotional, psychological, and spiritual well-being. This includes living free from gender-based violence, HIV, and all forms of stigma and discrimination.</a:t>
            </a:r>
          </a:p>
          <a:p>
            <a:pPr defTabSz="457189">
              <a:defRPr/>
            </a:pPr>
            <a:endParaRPr lang="en-US" sz="1100" dirty="0">
              <a:solidFill>
                <a:prstClr val="black"/>
              </a:solidFill>
              <a:latin typeface="Gill Sans"/>
            </a:endParaRPr>
          </a:p>
        </p:txBody>
      </p:sp>
      <p:grpSp>
        <p:nvGrpSpPr>
          <p:cNvPr id="9" name="Group 2">
            <a:extLst>
              <a:ext uri="{FF2B5EF4-FFF2-40B4-BE49-F238E27FC236}">
                <a16:creationId xmlns:a16="http://schemas.microsoft.com/office/drawing/2014/main" id="{F9F7A2D9-0390-4F65-94E9-8DD28E608CBB}"/>
              </a:ext>
            </a:extLst>
          </p:cNvPr>
          <p:cNvGrpSpPr>
            <a:grpSpLocks/>
          </p:cNvGrpSpPr>
          <p:nvPr/>
        </p:nvGrpSpPr>
        <p:grpSpPr bwMode="auto">
          <a:xfrm>
            <a:off x="6784615" y="640857"/>
            <a:ext cx="2258697" cy="2304895"/>
            <a:chOff x="5654" y="84"/>
            <a:chExt cx="5856" cy="5849"/>
          </a:xfrm>
        </p:grpSpPr>
        <p:sp>
          <p:nvSpPr>
            <p:cNvPr id="10" name="Freeform 3">
              <a:extLst>
                <a:ext uri="{FF2B5EF4-FFF2-40B4-BE49-F238E27FC236}">
                  <a16:creationId xmlns:a16="http://schemas.microsoft.com/office/drawing/2014/main" id="{1BAE5529-31DC-4134-ADA1-FDFDB524CC2F}"/>
                </a:ext>
              </a:extLst>
            </p:cNvPr>
            <p:cNvSpPr>
              <a:spLocks/>
            </p:cNvSpPr>
            <p:nvPr/>
          </p:nvSpPr>
          <p:spPr bwMode="auto">
            <a:xfrm>
              <a:off x="6585" y="696"/>
              <a:ext cx="3956" cy="920"/>
            </a:xfrm>
            <a:custGeom>
              <a:avLst/>
              <a:gdLst>
                <a:gd name="T0" fmla="+- 0 10334 6586"/>
                <a:gd name="T1" fmla="*/ T0 w 3956"/>
                <a:gd name="T2" fmla="+- 0 697 697"/>
                <a:gd name="T3" fmla="*/ 697 h 920"/>
                <a:gd name="T4" fmla="+- 0 6949 6586"/>
                <a:gd name="T5" fmla="*/ T4 w 3956"/>
                <a:gd name="T6" fmla="+- 0 697 697"/>
                <a:gd name="T7" fmla="*/ 697 h 920"/>
                <a:gd name="T8" fmla="+- 0 6586 6586"/>
                <a:gd name="T9" fmla="*/ T8 w 3956"/>
                <a:gd name="T10" fmla="+- 0 1617 697"/>
                <a:gd name="T11" fmla="*/ 1617 h 920"/>
                <a:gd name="T12" fmla="+- 0 10541 6586"/>
                <a:gd name="T13" fmla="*/ T12 w 3956"/>
                <a:gd name="T14" fmla="+- 0 1617 697"/>
                <a:gd name="T15" fmla="*/ 1617 h 920"/>
                <a:gd name="T16" fmla="+- 0 10334 6586"/>
                <a:gd name="T17" fmla="*/ T16 w 3956"/>
                <a:gd name="T18" fmla="+- 0 697 697"/>
                <a:gd name="T19" fmla="*/ 697 h 920"/>
              </a:gdLst>
              <a:ahLst/>
              <a:cxnLst>
                <a:cxn ang="0">
                  <a:pos x="T1" y="T3"/>
                </a:cxn>
                <a:cxn ang="0">
                  <a:pos x="T5" y="T7"/>
                </a:cxn>
                <a:cxn ang="0">
                  <a:pos x="T9" y="T11"/>
                </a:cxn>
                <a:cxn ang="0">
                  <a:pos x="T13" y="T15"/>
                </a:cxn>
                <a:cxn ang="0">
                  <a:pos x="T17" y="T19"/>
                </a:cxn>
              </a:cxnLst>
              <a:rect l="0" t="0" r="r" b="b"/>
              <a:pathLst>
                <a:path w="3956" h="920">
                  <a:moveTo>
                    <a:pt x="3748" y="0"/>
                  </a:moveTo>
                  <a:lnTo>
                    <a:pt x="363" y="0"/>
                  </a:lnTo>
                  <a:lnTo>
                    <a:pt x="0" y="920"/>
                  </a:lnTo>
                  <a:lnTo>
                    <a:pt x="3955" y="920"/>
                  </a:lnTo>
                  <a:lnTo>
                    <a:pt x="3748" y="0"/>
                  </a:lnTo>
                  <a:close/>
                </a:path>
              </a:pathLst>
            </a:custGeom>
            <a:solidFill>
              <a:srgbClr val="832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sp>
          <p:nvSpPr>
            <p:cNvPr id="12" name="Rectangle 4">
              <a:extLst>
                <a:ext uri="{FF2B5EF4-FFF2-40B4-BE49-F238E27FC236}">
                  <a16:creationId xmlns:a16="http://schemas.microsoft.com/office/drawing/2014/main" id="{C9652870-B044-46F8-8808-B20FD541F4F7}"/>
                </a:ext>
              </a:extLst>
            </p:cNvPr>
            <p:cNvSpPr>
              <a:spLocks noChangeArrowheads="1"/>
            </p:cNvSpPr>
            <p:nvPr/>
          </p:nvSpPr>
          <p:spPr bwMode="auto">
            <a:xfrm>
              <a:off x="6136" y="1610"/>
              <a:ext cx="4955" cy="920"/>
            </a:xfrm>
            <a:prstGeom prst="rect">
              <a:avLst/>
            </a:prstGeom>
            <a:solidFill>
              <a:srgbClr val="9055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sp>
          <p:nvSpPr>
            <p:cNvPr id="13" name="Rectangle 5">
              <a:extLst>
                <a:ext uri="{FF2B5EF4-FFF2-40B4-BE49-F238E27FC236}">
                  <a16:creationId xmlns:a16="http://schemas.microsoft.com/office/drawing/2014/main" id="{B3653A3A-037E-4188-AF41-DFAD14561302}"/>
                </a:ext>
              </a:extLst>
            </p:cNvPr>
            <p:cNvSpPr>
              <a:spLocks noChangeArrowheads="1"/>
            </p:cNvSpPr>
            <p:nvPr/>
          </p:nvSpPr>
          <p:spPr bwMode="auto">
            <a:xfrm>
              <a:off x="6136" y="2526"/>
              <a:ext cx="4893" cy="920"/>
            </a:xfrm>
            <a:prstGeom prst="rect">
              <a:avLst/>
            </a:prstGeom>
            <a:solidFill>
              <a:srgbClr val="0094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sp>
          <p:nvSpPr>
            <p:cNvPr id="14" name="Rectangle 6">
              <a:extLst>
                <a:ext uri="{FF2B5EF4-FFF2-40B4-BE49-F238E27FC236}">
                  <a16:creationId xmlns:a16="http://schemas.microsoft.com/office/drawing/2014/main" id="{67495834-C1DA-4CE7-AFFD-1A8F98A62406}"/>
                </a:ext>
              </a:extLst>
            </p:cNvPr>
            <p:cNvSpPr>
              <a:spLocks noChangeArrowheads="1"/>
            </p:cNvSpPr>
            <p:nvPr/>
          </p:nvSpPr>
          <p:spPr bwMode="auto">
            <a:xfrm>
              <a:off x="6124" y="3442"/>
              <a:ext cx="4893" cy="920"/>
            </a:xfrm>
            <a:prstGeom prst="rect">
              <a:avLst/>
            </a:prstGeom>
            <a:solidFill>
              <a:srgbClr val="F79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sp>
          <p:nvSpPr>
            <p:cNvPr id="15" name="Rectangle 7">
              <a:extLst>
                <a:ext uri="{FF2B5EF4-FFF2-40B4-BE49-F238E27FC236}">
                  <a16:creationId xmlns:a16="http://schemas.microsoft.com/office/drawing/2014/main" id="{07013C88-6537-4ADC-B6A1-0D52E480AC76}"/>
                </a:ext>
              </a:extLst>
            </p:cNvPr>
            <p:cNvSpPr>
              <a:spLocks noChangeArrowheads="1"/>
            </p:cNvSpPr>
            <p:nvPr/>
          </p:nvSpPr>
          <p:spPr bwMode="auto">
            <a:xfrm>
              <a:off x="6124" y="3442"/>
              <a:ext cx="4893" cy="920"/>
            </a:xfrm>
            <a:prstGeom prst="rect">
              <a:avLst/>
            </a:prstGeom>
            <a:noFill/>
            <a:ln w="9423">
              <a:solidFill>
                <a:srgbClr val="F79759"/>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32" name="Picture 8">
              <a:extLst>
                <a:ext uri="{FF2B5EF4-FFF2-40B4-BE49-F238E27FC236}">
                  <a16:creationId xmlns:a16="http://schemas.microsoft.com/office/drawing/2014/main" id="{BC4984FD-FF73-4977-A4DF-6FAB5FD0CDA9}"/>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54" y="84"/>
              <a:ext cx="5856" cy="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9">
              <a:extLst>
                <a:ext uri="{FF2B5EF4-FFF2-40B4-BE49-F238E27FC236}">
                  <a16:creationId xmlns:a16="http://schemas.microsoft.com/office/drawing/2014/main" id="{B0399A77-29CC-43AF-86E2-CB67682A9B67}"/>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96" y="1645"/>
              <a:ext cx="1829" cy="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Freeform 10">
              <a:extLst>
                <a:ext uri="{FF2B5EF4-FFF2-40B4-BE49-F238E27FC236}">
                  <a16:creationId xmlns:a16="http://schemas.microsoft.com/office/drawing/2014/main" id="{9D87F6AF-2601-4441-B403-284DBFDA01FE}"/>
                </a:ext>
              </a:extLst>
            </p:cNvPr>
            <p:cNvSpPr>
              <a:spLocks/>
            </p:cNvSpPr>
            <p:nvPr/>
          </p:nvSpPr>
          <p:spPr bwMode="auto">
            <a:xfrm>
              <a:off x="7921" y="1869"/>
              <a:ext cx="149" cy="403"/>
            </a:xfrm>
            <a:custGeom>
              <a:avLst/>
              <a:gdLst>
                <a:gd name="T0" fmla="+- 0 7996 7922"/>
                <a:gd name="T1" fmla="*/ T0 w 149"/>
                <a:gd name="T2" fmla="+- 0 1869 1869"/>
                <a:gd name="T3" fmla="*/ 1869 h 403"/>
                <a:gd name="T4" fmla="+- 0 7964 7922"/>
                <a:gd name="T5" fmla="*/ T4 w 149"/>
                <a:gd name="T6" fmla="+- 0 1874 1869"/>
                <a:gd name="T7" fmla="*/ 1874 h 403"/>
                <a:gd name="T8" fmla="+- 0 7941 7922"/>
                <a:gd name="T9" fmla="*/ T8 w 149"/>
                <a:gd name="T10" fmla="+- 0 1888 1869"/>
                <a:gd name="T11" fmla="*/ 1888 h 403"/>
                <a:gd name="T12" fmla="+- 0 7927 7922"/>
                <a:gd name="T13" fmla="*/ T12 w 149"/>
                <a:gd name="T14" fmla="+- 0 1911 1869"/>
                <a:gd name="T15" fmla="*/ 1911 h 403"/>
                <a:gd name="T16" fmla="+- 0 7922 7922"/>
                <a:gd name="T17" fmla="*/ T16 w 149"/>
                <a:gd name="T18" fmla="+- 0 1943 1869"/>
                <a:gd name="T19" fmla="*/ 1943 h 403"/>
                <a:gd name="T20" fmla="+- 0 7922 7922"/>
                <a:gd name="T21" fmla="*/ T20 w 149"/>
                <a:gd name="T22" fmla="+- 0 1985 1869"/>
                <a:gd name="T23" fmla="*/ 1985 h 403"/>
                <a:gd name="T24" fmla="+- 0 8009 7922"/>
                <a:gd name="T25" fmla="*/ T24 w 149"/>
                <a:gd name="T26" fmla="+- 0 2139 1869"/>
                <a:gd name="T27" fmla="*/ 2139 h 403"/>
                <a:gd name="T28" fmla="+- 0 8013 7922"/>
                <a:gd name="T29" fmla="*/ T28 w 149"/>
                <a:gd name="T30" fmla="+- 0 2148 1869"/>
                <a:gd name="T31" fmla="*/ 2148 h 403"/>
                <a:gd name="T32" fmla="+- 0 8013 7922"/>
                <a:gd name="T33" fmla="*/ T32 w 149"/>
                <a:gd name="T34" fmla="+- 0 2215 1869"/>
                <a:gd name="T35" fmla="*/ 2215 h 403"/>
                <a:gd name="T36" fmla="+- 0 8009 7922"/>
                <a:gd name="T37" fmla="*/ T36 w 149"/>
                <a:gd name="T38" fmla="+- 0 2223 1869"/>
                <a:gd name="T39" fmla="*/ 2223 h 403"/>
                <a:gd name="T40" fmla="+- 0 7983 7922"/>
                <a:gd name="T41" fmla="*/ T40 w 149"/>
                <a:gd name="T42" fmla="+- 0 2223 1869"/>
                <a:gd name="T43" fmla="*/ 2223 h 403"/>
                <a:gd name="T44" fmla="+- 0 7979 7922"/>
                <a:gd name="T45" fmla="*/ T44 w 149"/>
                <a:gd name="T46" fmla="+- 0 2215 1869"/>
                <a:gd name="T47" fmla="*/ 2215 h 403"/>
                <a:gd name="T48" fmla="+- 0 7979 7922"/>
                <a:gd name="T49" fmla="*/ T48 w 149"/>
                <a:gd name="T50" fmla="+- 0 2113 1869"/>
                <a:gd name="T51" fmla="*/ 2113 h 403"/>
                <a:gd name="T52" fmla="+- 0 7922 7922"/>
                <a:gd name="T53" fmla="*/ T52 w 149"/>
                <a:gd name="T54" fmla="+- 0 2113 1869"/>
                <a:gd name="T55" fmla="*/ 2113 h 403"/>
                <a:gd name="T56" fmla="+- 0 7922 7922"/>
                <a:gd name="T57" fmla="*/ T56 w 149"/>
                <a:gd name="T58" fmla="+- 0 2197 1869"/>
                <a:gd name="T59" fmla="*/ 2197 h 403"/>
                <a:gd name="T60" fmla="+- 0 7927 7922"/>
                <a:gd name="T61" fmla="*/ T60 w 149"/>
                <a:gd name="T62" fmla="+- 0 2230 1869"/>
                <a:gd name="T63" fmla="*/ 2230 h 403"/>
                <a:gd name="T64" fmla="+- 0 7941 7922"/>
                <a:gd name="T65" fmla="*/ T64 w 149"/>
                <a:gd name="T66" fmla="+- 0 2253 1869"/>
                <a:gd name="T67" fmla="*/ 2253 h 403"/>
                <a:gd name="T68" fmla="+- 0 7964 7922"/>
                <a:gd name="T69" fmla="*/ T68 w 149"/>
                <a:gd name="T70" fmla="+- 0 2267 1869"/>
                <a:gd name="T71" fmla="*/ 2267 h 403"/>
                <a:gd name="T72" fmla="+- 0 7996 7922"/>
                <a:gd name="T73" fmla="*/ T72 w 149"/>
                <a:gd name="T74" fmla="+- 0 2271 1869"/>
                <a:gd name="T75" fmla="*/ 2271 h 403"/>
                <a:gd name="T76" fmla="+- 0 8028 7922"/>
                <a:gd name="T77" fmla="*/ T76 w 149"/>
                <a:gd name="T78" fmla="+- 0 2267 1869"/>
                <a:gd name="T79" fmla="*/ 2267 h 403"/>
                <a:gd name="T80" fmla="+- 0 8051 7922"/>
                <a:gd name="T81" fmla="*/ T80 w 149"/>
                <a:gd name="T82" fmla="+- 0 2253 1869"/>
                <a:gd name="T83" fmla="*/ 2253 h 403"/>
                <a:gd name="T84" fmla="+- 0 8066 7922"/>
                <a:gd name="T85" fmla="*/ T84 w 149"/>
                <a:gd name="T86" fmla="+- 0 2230 1869"/>
                <a:gd name="T87" fmla="*/ 2230 h 403"/>
                <a:gd name="T88" fmla="+- 0 8070 7922"/>
                <a:gd name="T89" fmla="*/ T88 w 149"/>
                <a:gd name="T90" fmla="+- 0 2197 1869"/>
                <a:gd name="T91" fmla="*/ 2197 h 403"/>
                <a:gd name="T92" fmla="+- 0 8070 7922"/>
                <a:gd name="T93" fmla="*/ T92 w 149"/>
                <a:gd name="T94" fmla="+- 0 2147 1869"/>
                <a:gd name="T95" fmla="*/ 2147 h 403"/>
                <a:gd name="T96" fmla="+- 0 8049 7922"/>
                <a:gd name="T97" fmla="*/ T96 w 149"/>
                <a:gd name="T98" fmla="+- 0 2089 1869"/>
                <a:gd name="T99" fmla="*/ 2089 h 403"/>
                <a:gd name="T100" fmla="+- 0 7981 7922"/>
                <a:gd name="T101" fmla="*/ T100 w 149"/>
                <a:gd name="T102" fmla="+- 0 1995 1869"/>
                <a:gd name="T103" fmla="*/ 1995 h 403"/>
                <a:gd name="T104" fmla="+- 0 7979 7922"/>
                <a:gd name="T105" fmla="*/ T104 w 149"/>
                <a:gd name="T106" fmla="+- 0 1983 1869"/>
                <a:gd name="T107" fmla="*/ 1983 h 403"/>
                <a:gd name="T108" fmla="+- 0 7979 7922"/>
                <a:gd name="T109" fmla="*/ T108 w 149"/>
                <a:gd name="T110" fmla="+- 0 1923 1869"/>
                <a:gd name="T111" fmla="*/ 1923 h 403"/>
                <a:gd name="T112" fmla="+- 0 7983 7922"/>
                <a:gd name="T113" fmla="*/ T112 w 149"/>
                <a:gd name="T114" fmla="+- 0 1915 1869"/>
                <a:gd name="T115" fmla="*/ 1915 h 403"/>
                <a:gd name="T116" fmla="+- 0 8009 7922"/>
                <a:gd name="T117" fmla="*/ T116 w 149"/>
                <a:gd name="T118" fmla="+- 0 1915 1869"/>
                <a:gd name="T119" fmla="*/ 1915 h 403"/>
                <a:gd name="T120" fmla="+- 0 8013 7922"/>
                <a:gd name="T121" fmla="*/ T120 w 149"/>
                <a:gd name="T122" fmla="+- 0 1923 1869"/>
                <a:gd name="T123" fmla="*/ 1923 h 403"/>
                <a:gd name="T124" fmla="+- 0 8013 7922"/>
                <a:gd name="T125" fmla="*/ T124 w 149"/>
                <a:gd name="T126" fmla="+- 0 2020 1869"/>
                <a:gd name="T127" fmla="*/ 2020 h 403"/>
                <a:gd name="T128" fmla="+- 0 8070 7922"/>
                <a:gd name="T129" fmla="*/ T128 w 149"/>
                <a:gd name="T130" fmla="+- 0 2020 1869"/>
                <a:gd name="T131" fmla="*/ 2020 h 403"/>
                <a:gd name="T132" fmla="+- 0 8070 7922"/>
                <a:gd name="T133" fmla="*/ T132 w 149"/>
                <a:gd name="T134" fmla="+- 0 1943 1869"/>
                <a:gd name="T135" fmla="*/ 1943 h 403"/>
                <a:gd name="T136" fmla="+- 0 8066 7922"/>
                <a:gd name="T137" fmla="*/ T136 w 149"/>
                <a:gd name="T138" fmla="+- 0 1911 1869"/>
                <a:gd name="T139" fmla="*/ 1911 h 403"/>
                <a:gd name="T140" fmla="+- 0 8051 7922"/>
                <a:gd name="T141" fmla="*/ T140 w 149"/>
                <a:gd name="T142" fmla="+- 0 1888 1869"/>
                <a:gd name="T143" fmla="*/ 1888 h 403"/>
                <a:gd name="T144" fmla="+- 0 8028 7922"/>
                <a:gd name="T145" fmla="*/ T144 w 149"/>
                <a:gd name="T146" fmla="+- 0 1874 1869"/>
                <a:gd name="T147" fmla="*/ 1874 h 403"/>
                <a:gd name="T148" fmla="+- 0 7996 7922"/>
                <a:gd name="T149" fmla="*/ T148 w 149"/>
                <a:gd name="T150" fmla="+- 0 1869 1869"/>
                <a:gd name="T151" fmla="*/ 1869 h 40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Lst>
              <a:rect l="0" t="0" r="r" b="b"/>
              <a:pathLst>
                <a:path w="149" h="403">
                  <a:moveTo>
                    <a:pt x="74" y="0"/>
                  </a:moveTo>
                  <a:lnTo>
                    <a:pt x="42" y="5"/>
                  </a:lnTo>
                  <a:lnTo>
                    <a:pt x="19" y="19"/>
                  </a:lnTo>
                  <a:lnTo>
                    <a:pt x="5" y="42"/>
                  </a:lnTo>
                  <a:lnTo>
                    <a:pt x="0" y="74"/>
                  </a:lnTo>
                  <a:lnTo>
                    <a:pt x="0" y="116"/>
                  </a:lnTo>
                  <a:lnTo>
                    <a:pt x="87" y="270"/>
                  </a:lnTo>
                  <a:lnTo>
                    <a:pt x="91" y="279"/>
                  </a:lnTo>
                  <a:lnTo>
                    <a:pt x="91" y="346"/>
                  </a:lnTo>
                  <a:lnTo>
                    <a:pt x="87" y="354"/>
                  </a:lnTo>
                  <a:lnTo>
                    <a:pt x="61" y="354"/>
                  </a:lnTo>
                  <a:lnTo>
                    <a:pt x="57" y="346"/>
                  </a:lnTo>
                  <a:lnTo>
                    <a:pt x="57" y="244"/>
                  </a:lnTo>
                  <a:lnTo>
                    <a:pt x="0" y="244"/>
                  </a:lnTo>
                  <a:lnTo>
                    <a:pt x="0" y="328"/>
                  </a:lnTo>
                  <a:lnTo>
                    <a:pt x="5" y="361"/>
                  </a:lnTo>
                  <a:lnTo>
                    <a:pt x="19" y="384"/>
                  </a:lnTo>
                  <a:lnTo>
                    <a:pt x="42" y="398"/>
                  </a:lnTo>
                  <a:lnTo>
                    <a:pt x="74" y="402"/>
                  </a:lnTo>
                  <a:lnTo>
                    <a:pt x="106" y="398"/>
                  </a:lnTo>
                  <a:lnTo>
                    <a:pt x="129" y="384"/>
                  </a:lnTo>
                  <a:lnTo>
                    <a:pt x="144" y="361"/>
                  </a:lnTo>
                  <a:lnTo>
                    <a:pt x="148" y="328"/>
                  </a:lnTo>
                  <a:lnTo>
                    <a:pt x="148" y="278"/>
                  </a:lnTo>
                  <a:lnTo>
                    <a:pt x="127" y="220"/>
                  </a:lnTo>
                  <a:lnTo>
                    <a:pt x="59" y="126"/>
                  </a:lnTo>
                  <a:lnTo>
                    <a:pt x="57" y="114"/>
                  </a:lnTo>
                  <a:lnTo>
                    <a:pt x="57" y="54"/>
                  </a:lnTo>
                  <a:lnTo>
                    <a:pt x="61" y="46"/>
                  </a:lnTo>
                  <a:lnTo>
                    <a:pt x="87" y="46"/>
                  </a:lnTo>
                  <a:lnTo>
                    <a:pt x="91" y="54"/>
                  </a:lnTo>
                  <a:lnTo>
                    <a:pt x="91" y="151"/>
                  </a:lnTo>
                  <a:lnTo>
                    <a:pt x="148" y="151"/>
                  </a:lnTo>
                  <a:lnTo>
                    <a:pt x="148" y="74"/>
                  </a:lnTo>
                  <a:lnTo>
                    <a:pt x="144" y="42"/>
                  </a:lnTo>
                  <a:lnTo>
                    <a:pt x="129" y="19"/>
                  </a:lnTo>
                  <a:lnTo>
                    <a:pt x="106" y="5"/>
                  </a:lnTo>
                  <a:lnTo>
                    <a:pt x="7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35" name="Picture 11">
              <a:extLst>
                <a:ext uri="{FF2B5EF4-FFF2-40B4-BE49-F238E27FC236}">
                  <a16:creationId xmlns:a16="http://schemas.microsoft.com/office/drawing/2014/main" id="{21E83870-68A9-4034-827C-FBBDD0585DD7}"/>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100" y="1877"/>
              <a:ext cx="175"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AutoShape 12">
              <a:extLst>
                <a:ext uri="{FF2B5EF4-FFF2-40B4-BE49-F238E27FC236}">
                  <a16:creationId xmlns:a16="http://schemas.microsoft.com/office/drawing/2014/main" id="{AAE184AB-0CCB-4559-9682-A7AE7C480F90}"/>
                </a:ext>
              </a:extLst>
            </p:cNvPr>
            <p:cNvSpPr>
              <a:spLocks/>
            </p:cNvSpPr>
            <p:nvPr/>
          </p:nvSpPr>
          <p:spPr bwMode="auto">
            <a:xfrm>
              <a:off x="8303" y="1869"/>
              <a:ext cx="995" cy="403"/>
            </a:xfrm>
            <a:custGeom>
              <a:avLst/>
              <a:gdLst>
                <a:gd name="T0" fmla="+- 0 8448 8304"/>
                <a:gd name="T1" fmla="*/ T0 w 995"/>
                <a:gd name="T2" fmla="+- 0 1911 1869"/>
                <a:gd name="T3" fmla="*/ 1911 h 403"/>
                <a:gd name="T4" fmla="+- 0 8410 8304"/>
                <a:gd name="T5" fmla="*/ T4 w 995"/>
                <a:gd name="T6" fmla="+- 0 1874 1869"/>
                <a:gd name="T7" fmla="*/ 1874 h 403"/>
                <a:gd name="T8" fmla="+- 0 8346 8304"/>
                <a:gd name="T9" fmla="*/ T8 w 995"/>
                <a:gd name="T10" fmla="+- 0 1874 1869"/>
                <a:gd name="T11" fmla="*/ 1874 h 403"/>
                <a:gd name="T12" fmla="+- 0 8309 8304"/>
                <a:gd name="T13" fmla="*/ T12 w 995"/>
                <a:gd name="T14" fmla="+- 0 1911 1869"/>
                <a:gd name="T15" fmla="*/ 1911 h 403"/>
                <a:gd name="T16" fmla="+- 0 8304 8304"/>
                <a:gd name="T17" fmla="*/ T16 w 995"/>
                <a:gd name="T18" fmla="+- 0 1985 1869"/>
                <a:gd name="T19" fmla="*/ 1985 h 403"/>
                <a:gd name="T20" fmla="+- 0 8307 8304"/>
                <a:gd name="T21" fmla="*/ T20 w 995"/>
                <a:gd name="T22" fmla="+- 0 2013 1869"/>
                <a:gd name="T23" fmla="*/ 2013 h 403"/>
                <a:gd name="T24" fmla="+- 0 8320 8304"/>
                <a:gd name="T25" fmla="*/ T24 w 995"/>
                <a:gd name="T26" fmla="+- 0 2039 1869"/>
                <a:gd name="T27" fmla="*/ 2039 h 403"/>
                <a:gd name="T28" fmla="+- 0 8395 8304"/>
                <a:gd name="T29" fmla="*/ T28 w 995"/>
                <a:gd name="T30" fmla="+- 0 2148 1869"/>
                <a:gd name="T31" fmla="*/ 2148 h 403"/>
                <a:gd name="T32" fmla="+- 0 8391 8304"/>
                <a:gd name="T33" fmla="*/ T32 w 995"/>
                <a:gd name="T34" fmla="+- 0 2223 1869"/>
                <a:gd name="T35" fmla="*/ 2223 h 403"/>
                <a:gd name="T36" fmla="+- 0 8361 8304"/>
                <a:gd name="T37" fmla="*/ T36 w 995"/>
                <a:gd name="T38" fmla="+- 0 2215 1869"/>
                <a:gd name="T39" fmla="*/ 2215 h 403"/>
                <a:gd name="T40" fmla="+- 0 8304 8304"/>
                <a:gd name="T41" fmla="*/ T40 w 995"/>
                <a:gd name="T42" fmla="+- 0 2113 1869"/>
                <a:gd name="T43" fmla="*/ 2113 h 403"/>
                <a:gd name="T44" fmla="+- 0 8309 8304"/>
                <a:gd name="T45" fmla="*/ T44 w 995"/>
                <a:gd name="T46" fmla="+- 0 2230 1869"/>
                <a:gd name="T47" fmla="*/ 2230 h 403"/>
                <a:gd name="T48" fmla="+- 0 8346 8304"/>
                <a:gd name="T49" fmla="*/ T48 w 995"/>
                <a:gd name="T50" fmla="+- 0 2267 1869"/>
                <a:gd name="T51" fmla="*/ 2267 h 403"/>
                <a:gd name="T52" fmla="+- 0 8410 8304"/>
                <a:gd name="T53" fmla="*/ T52 w 995"/>
                <a:gd name="T54" fmla="+- 0 2267 1869"/>
                <a:gd name="T55" fmla="*/ 2267 h 403"/>
                <a:gd name="T56" fmla="+- 0 8448 8304"/>
                <a:gd name="T57" fmla="*/ T56 w 995"/>
                <a:gd name="T58" fmla="+- 0 2230 1869"/>
                <a:gd name="T59" fmla="*/ 2230 h 403"/>
                <a:gd name="T60" fmla="+- 0 8452 8304"/>
                <a:gd name="T61" fmla="*/ T60 w 995"/>
                <a:gd name="T62" fmla="+- 0 2147 1869"/>
                <a:gd name="T63" fmla="*/ 2147 h 403"/>
                <a:gd name="T64" fmla="+- 0 8446 8304"/>
                <a:gd name="T65" fmla="*/ T64 w 995"/>
                <a:gd name="T66" fmla="+- 0 2114 1869"/>
                <a:gd name="T67" fmla="*/ 2114 h 403"/>
                <a:gd name="T68" fmla="+- 0 8431 8304"/>
                <a:gd name="T69" fmla="*/ T68 w 995"/>
                <a:gd name="T70" fmla="+- 0 2089 1869"/>
                <a:gd name="T71" fmla="*/ 2089 h 403"/>
                <a:gd name="T72" fmla="+- 0 8361 8304"/>
                <a:gd name="T73" fmla="*/ T72 w 995"/>
                <a:gd name="T74" fmla="+- 0 1983 1869"/>
                <a:gd name="T75" fmla="*/ 1983 h 403"/>
                <a:gd name="T76" fmla="+- 0 8364 8304"/>
                <a:gd name="T77" fmla="*/ T76 w 995"/>
                <a:gd name="T78" fmla="+- 0 1915 1869"/>
                <a:gd name="T79" fmla="*/ 1915 h 403"/>
                <a:gd name="T80" fmla="+- 0 8395 8304"/>
                <a:gd name="T81" fmla="*/ T80 w 995"/>
                <a:gd name="T82" fmla="+- 0 1923 1869"/>
                <a:gd name="T83" fmla="*/ 1923 h 403"/>
                <a:gd name="T84" fmla="+- 0 8452 8304"/>
                <a:gd name="T85" fmla="*/ T84 w 995"/>
                <a:gd name="T86" fmla="+- 0 2020 1869"/>
                <a:gd name="T87" fmla="*/ 2020 h 403"/>
                <a:gd name="T88" fmla="+- 0 8647 8304"/>
                <a:gd name="T89" fmla="*/ T88 w 995"/>
                <a:gd name="T90" fmla="+- 0 1877 1869"/>
                <a:gd name="T91" fmla="*/ 1877 h 403"/>
                <a:gd name="T92" fmla="+- 0 8490 8304"/>
                <a:gd name="T93" fmla="*/ T92 w 995"/>
                <a:gd name="T94" fmla="+- 0 1927 1869"/>
                <a:gd name="T95" fmla="*/ 1927 h 403"/>
                <a:gd name="T96" fmla="+- 0 8540 8304"/>
                <a:gd name="T97" fmla="*/ T96 w 995"/>
                <a:gd name="T98" fmla="+- 0 2263 1869"/>
                <a:gd name="T99" fmla="*/ 2263 h 403"/>
                <a:gd name="T100" fmla="+- 0 8597 8304"/>
                <a:gd name="T101" fmla="*/ T100 w 995"/>
                <a:gd name="T102" fmla="+- 0 1927 1869"/>
                <a:gd name="T103" fmla="*/ 1927 h 403"/>
                <a:gd name="T104" fmla="+- 0 8647 8304"/>
                <a:gd name="T105" fmla="*/ T104 w 995"/>
                <a:gd name="T106" fmla="+- 0 1877 1869"/>
                <a:gd name="T107" fmla="*/ 1877 h 403"/>
                <a:gd name="T108" fmla="+- 0 9294 8304"/>
                <a:gd name="T109" fmla="*/ T108 w 995"/>
                <a:gd name="T110" fmla="+- 0 1911 1869"/>
                <a:gd name="T111" fmla="*/ 1911 h 403"/>
                <a:gd name="T112" fmla="+- 0 9257 8304"/>
                <a:gd name="T113" fmla="*/ T112 w 995"/>
                <a:gd name="T114" fmla="+- 0 1874 1869"/>
                <a:gd name="T115" fmla="*/ 1874 h 403"/>
                <a:gd name="T116" fmla="+- 0 9192 8304"/>
                <a:gd name="T117" fmla="*/ T116 w 995"/>
                <a:gd name="T118" fmla="+- 0 1874 1869"/>
                <a:gd name="T119" fmla="*/ 1874 h 403"/>
                <a:gd name="T120" fmla="+- 0 9155 8304"/>
                <a:gd name="T121" fmla="*/ T120 w 995"/>
                <a:gd name="T122" fmla="+- 0 1911 1869"/>
                <a:gd name="T123" fmla="*/ 1911 h 403"/>
                <a:gd name="T124" fmla="+- 0 9151 8304"/>
                <a:gd name="T125" fmla="*/ T124 w 995"/>
                <a:gd name="T126" fmla="+- 0 1985 1869"/>
                <a:gd name="T127" fmla="*/ 1985 h 403"/>
                <a:gd name="T128" fmla="+- 0 9154 8304"/>
                <a:gd name="T129" fmla="*/ T128 w 995"/>
                <a:gd name="T130" fmla="+- 0 2013 1869"/>
                <a:gd name="T131" fmla="*/ 2013 h 403"/>
                <a:gd name="T132" fmla="+- 0 9167 8304"/>
                <a:gd name="T133" fmla="*/ T132 w 995"/>
                <a:gd name="T134" fmla="+- 0 2039 1869"/>
                <a:gd name="T135" fmla="*/ 2039 h 403"/>
                <a:gd name="T136" fmla="+- 0 9242 8304"/>
                <a:gd name="T137" fmla="*/ T136 w 995"/>
                <a:gd name="T138" fmla="+- 0 2148 1869"/>
                <a:gd name="T139" fmla="*/ 2148 h 403"/>
                <a:gd name="T140" fmla="+- 0 9238 8304"/>
                <a:gd name="T141" fmla="*/ T140 w 995"/>
                <a:gd name="T142" fmla="+- 0 2223 1869"/>
                <a:gd name="T143" fmla="*/ 2223 h 403"/>
                <a:gd name="T144" fmla="+- 0 9208 8304"/>
                <a:gd name="T145" fmla="*/ T144 w 995"/>
                <a:gd name="T146" fmla="+- 0 2215 1869"/>
                <a:gd name="T147" fmla="*/ 2215 h 403"/>
                <a:gd name="T148" fmla="+- 0 9151 8304"/>
                <a:gd name="T149" fmla="*/ T148 w 995"/>
                <a:gd name="T150" fmla="+- 0 2113 1869"/>
                <a:gd name="T151" fmla="*/ 2113 h 403"/>
                <a:gd name="T152" fmla="+- 0 9155 8304"/>
                <a:gd name="T153" fmla="*/ T152 w 995"/>
                <a:gd name="T154" fmla="+- 0 2230 1869"/>
                <a:gd name="T155" fmla="*/ 2230 h 403"/>
                <a:gd name="T156" fmla="+- 0 9192 8304"/>
                <a:gd name="T157" fmla="*/ T156 w 995"/>
                <a:gd name="T158" fmla="+- 0 2267 1869"/>
                <a:gd name="T159" fmla="*/ 2267 h 403"/>
                <a:gd name="T160" fmla="+- 0 9257 8304"/>
                <a:gd name="T161" fmla="*/ T160 w 995"/>
                <a:gd name="T162" fmla="+- 0 2267 1869"/>
                <a:gd name="T163" fmla="*/ 2267 h 403"/>
                <a:gd name="T164" fmla="+- 0 9294 8304"/>
                <a:gd name="T165" fmla="*/ T164 w 995"/>
                <a:gd name="T166" fmla="+- 0 2230 1869"/>
                <a:gd name="T167" fmla="*/ 2230 h 403"/>
                <a:gd name="T168" fmla="+- 0 9299 8304"/>
                <a:gd name="T169" fmla="*/ T168 w 995"/>
                <a:gd name="T170" fmla="+- 0 2147 1869"/>
                <a:gd name="T171" fmla="*/ 2147 h 403"/>
                <a:gd name="T172" fmla="+- 0 9293 8304"/>
                <a:gd name="T173" fmla="*/ T172 w 995"/>
                <a:gd name="T174" fmla="+- 0 2114 1869"/>
                <a:gd name="T175" fmla="*/ 2114 h 403"/>
                <a:gd name="T176" fmla="+- 0 9278 8304"/>
                <a:gd name="T177" fmla="*/ T176 w 995"/>
                <a:gd name="T178" fmla="+- 0 2089 1869"/>
                <a:gd name="T179" fmla="*/ 2089 h 403"/>
                <a:gd name="T180" fmla="+- 0 9208 8304"/>
                <a:gd name="T181" fmla="*/ T180 w 995"/>
                <a:gd name="T182" fmla="+- 0 1983 1869"/>
                <a:gd name="T183" fmla="*/ 1983 h 403"/>
                <a:gd name="T184" fmla="+- 0 9211 8304"/>
                <a:gd name="T185" fmla="*/ T184 w 995"/>
                <a:gd name="T186" fmla="+- 0 1915 1869"/>
                <a:gd name="T187" fmla="*/ 1915 h 403"/>
                <a:gd name="T188" fmla="+- 0 9242 8304"/>
                <a:gd name="T189" fmla="*/ T188 w 995"/>
                <a:gd name="T190" fmla="+- 0 1923 1869"/>
                <a:gd name="T191" fmla="*/ 1923 h 403"/>
                <a:gd name="T192" fmla="+- 0 9299 8304"/>
                <a:gd name="T193" fmla="*/ T192 w 995"/>
                <a:gd name="T194" fmla="+- 0 2020 1869"/>
                <a:gd name="T195" fmla="*/ 2020 h 40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Lst>
              <a:rect l="0" t="0" r="r" b="b"/>
              <a:pathLst>
                <a:path w="995" h="403">
                  <a:moveTo>
                    <a:pt x="148" y="74"/>
                  </a:moveTo>
                  <a:lnTo>
                    <a:pt x="144" y="42"/>
                  </a:lnTo>
                  <a:lnTo>
                    <a:pt x="129" y="19"/>
                  </a:lnTo>
                  <a:lnTo>
                    <a:pt x="106" y="5"/>
                  </a:lnTo>
                  <a:lnTo>
                    <a:pt x="74" y="0"/>
                  </a:lnTo>
                  <a:lnTo>
                    <a:pt x="42" y="5"/>
                  </a:lnTo>
                  <a:lnTo>
                    <a:pt x="19" y="19"/>
                  </a:lnTo>
                  <a:lnTo>
                    <a:pt x="5" y="42"/>
                  </a:lnTo>
                  <a:lnTo>
                    <a:pt x="0" y="74"/>
                  </a:lnTo>
                  <a:lnTo>
                    <a:pt x="0" y="116"/>
                  </a:lnTo>
                  <a:lnTo>
                    <a:pt x="1" y="131"/>
                  </a:lnTo>
                  <a:lnTo>
                    <a:pt x="3" y="144"/>
                  </a:lnTo>
                  <a:lnTo>
                    <a:pt x="8" y="157"/>
                  </a:lnTo>
                  <a:lnTo>
                    <a:pt x="16" y="170"/>
                  </a:lnTo>
                  <a:lnTo>
                    <a:pt x="87" y="270"/>
                  </a:lnTo>
                  <a:lnTo>
                    <a:pt x="91" y="279"/>
                  </a:lnTo>
                  <a:lnTo>
                    <a:pt x="91" y="346"/>
                  </a:lnTo>
                  <a:lnTo>
                    <a:pt x="87" y="354"/>
                  </a:lnTo>
                  <a:lnTo>
                    <a:pt x="60" y="354"/>
                  </a:lnTo>
                  <a:lnTo>
                    <a:pt x="57" y="346"/>
                  </a:lnTo>
                  <a:lnTo>
                    <a:pt x="57" y="244"/>
                  </a:lnTo>
                  <a:lnTo>
                    <a:pt x="0" y="244"/>
                  </a:lnTo>
                  <a:lnTo>
                    <a:pt x="0" y="328"/>
                  </a:lnTo>
                  <a:lnTo>
                    <a:pt x="5" y="361"/>
                  </a:lnTo>
                  <a:lnTo>
                    <a:pt x="19" y="384"/>
                  </a:lnTo>
                  <a:lnTo>
                    <a:pt x="42" y="398"/>
                  </a:lnTo>
                  <a:lnTo>
                    <a:pt x="74" y="402"/>
                  </a:lnTo>
                  <a:lnTo>
                    <a:pt x="106" y="398"/>
                  </a:lnTo>
                  <a:lnTo>
                    <a:pt x="129" y="384"/>
                  </a:lnTo>
                  <a:lnTo>
                    <a:pt x="144" y="361"/>
                  </a:lnTo>
                  <a:lnTo>
                    <a:pt x="148" y="328"/>
                  </a:lnTo>
                  <a:lnTo>
                    <a:pt x="148" y="278"/>
                  </a:lnTo>
                  <a:lnTo>
                    <a:pt x="147" y="260"/>
                  </a:lnTo>
                  <a:lnTo>
                    <a:pt x="142" y="245"/>
                  </a:lnTo>
                  <a:lnTo>
                    <a:pt x="136" y="232"/>
                  </a:lnTo>
                  <a:lnTo>
                    <a:pt x="127" y="220"/>
                  </a:lnTo>
                  <a:lnTo>
                    <a:pt x="59" y="126"/>
                  </a:lnTo>
                  <a:lnTo>
                    <a:pt x="57" y="114"/>
                  </a:lnTo>
                  <a:lnTo>
                    <a:pt x="57" y="54"/>
                  </a:lnTo>
                  <a:lnTo>
                    <a:pt x="60" y="46"/>
                  </a:lnTo>
                  <a:lnTo>
                    <a:pt x="87" y="46"/>
                  </a:lnTo>
                  <a:lnTo>
                    <a:pt x="91" y="54"/>
                  </a:lnTo>
                  <a:lnTo>
                    <a:pt x="91" y="151"/>
                  </a:lnTo>
                  <a:lnTo>
                    <a:pt x="148" y="151"/>
                  </a:lnTo>
                  <a:lnTo>
                    <a:pt x="148" y="74"/>
                  </a:lnTo>
                  <a:close/>
                  <a:moveTo>
                    <a:pt x="343" y="8"/>
                  </a:moveTo>
                  <a:lnTo>
                    <a:pt x="186" y="8"/>
                  </a:lnTo>
                  <a:lnTo>
                    <a:pt x="186" y="58"/>
                  </a:lnTo>
                  <a:lnTo>
                    <a:pt x="236" y="58"/>
                  </a:lnTo>
                  <a:lnTo>
                    <a:pt x="236" y="394"/>
                  </a:lnTo>
                  <a:lnTo>
                    <a:pt x="293" y="394"/>
                  </a:lnTo>
                  <a:lnTo>
                    <a:pt x="293" y="58"/>
                  </a:lnTo>
                  <a:lnTo>
                    <a:pt x="343" y="58"/>
                  </a:lnTo>
                  <a:lnTo>
                    <a:pt x="343" y="8"/>
                  </a:lnTo>
                  <a:close/>
                  <a:moveTo>
                    <a:pt x="995" y="74"/>
                  </a:moveTo>
                  <a:lnTo>
                    <a:pt x="990" y="42"/>
                  </a:lnTo>
                  <a:lnTo>
                    <a:pt x="976" y="19"/>
                  </a:lnTo>
                  <a:lnTo>
                    <a:pt x="953" y="5"/>
                  </a:lnTo>
                  <a:lnTo>
                    <a:pt x="920" y="0"/>
                  </a:lnTo>
                  <a:lnTo>
                    <a:pt x="888" y="5"/>
                  </a:lnTo>
                  <a:lnTo>
                    <a:pt x="865" y="19"/>
                  </a:lnTo>
                  <a:lnTo>
                    <a:pt x="851" y="42"/>
                  </a:lnTo>
                  <a:lnTo>
                    <a:pt x="847" y="74"/>
                  </a:lnTo>
                  <a:lnTo>
                    <a:pt x="847" y="116"/>
                  </a:lnTo>
                  <a:lnTo>
                    <a:pt x="847" y="131"/>
                  </a:lnTo>
                  <a:lnTo>
                    <a:pt x="850" y="144"/>
                  </a:lnTo>
                  <a:lnTo>
                    <a:pt x="855" y="157"/>
                  </a:lnTo>
                  <a:lnTo>
                    <a:pt x="863" y="170"/>
                  </a:lnTo>
                  <a:lnTo>
                    <a:pt x="934" y="270"/>
                  </a:lnTo>
                  <a:lnTo>
                    <a:pt x="938" y="279"/>
                  </a:lnTo>
                  <a:lnTo>
                    <a:pt x="938" y="346"/>
                  </a:lnTo>
                  <a:lnTo>
                    <a:pt x="934" y="354"/>
                  </a:lnTo>
                  <a:lnTo>
                    <a:pt x="907" y="354"/>
                  </a:lnTo>
                  <a:lnTo>
                    <a:pt x="904" y="346"/>
                  </a:lnTo>
                  <a:lnTo>
                    <a:pt x="904" y="244"/>
                  </a:lnTo>
                  <a:lnTo>
                    <a:pt x="847" y="244"/>
                  </a:lnTo>
                  <a:lnTo>
                    <a:pt x="847" y="328"/>
                  </a:lnTo>
                  <a:lnTo>
                    <a:pt x="851" y="361"/>
                  </a:lnTo>
                  <a:lnTo>
                    <a:pt x="865" y="384"/>
                  </a:lnTo>
                  <a:lnTo>
                    <a:pt x="888" y="398"/>
                  </a:lnTo>
                  <a:lnTo>
                    <a:pt x="920" y="402"/>
                  </a:lnTo>
                  <a:lnTo>
                    <a:pt x="953" y="398"/>
                  </a:lnTo>
                  <a:lnTo>
                    <a:pt x="976" y="384"/>
                  </a:lnTo>
                  <a:lnTo>
                    <a:pt x="990" y="361"/>
                  </a:lnTo>
                  <a:lnTo>
                    <a:pt x="995" y="328"/>
                  </a:lnTo>
                  <a:lnTo>
                    <a:pt x="995" y="278"/>
                  </a:lnTo>
                  <a:lnTo>
                    <a:pt x="993" y="260"/>
                  </a:lnTo>
                  <a:lnTo>
                    <a:pt x="989" y="245"/>
                  </a:lnTo>
                  <a:lnTo>
                    <a:pt x="982" y="232"/>
                  </a:lnTo>
                  <a:lnTo>
                    <a:pt x="974" y="220"/>
                  </a:lnTo>
                  <a:lnTo>
                    <a:pt x="905" y="126"/>
                  </a:lnTo>
                  <a:lnTo>
                    <a:pt x="904" y="114"/>
                  </a:lnTo>
                  <a:lnTo>
                    <a:pt x="904" y="54"/>
                  </a:lnTo>
                  <a:lnTo>
                    <a:pt x="907" y="46"/>
                  </a:lnTo>
                  <a:lnTo>
                    <a:pt x="934" y="46"/>
                  </a:lnTo>
                  <a:lnTo>
                    <a:pt x="938" y="54"/>
                  </a:lnTo>
                  <a:lnTo>
                    <a:pt x="938" y="151"/>
                  </a:lnTo>
                  <a:lnTo>
                    <a:pt x="995" y="151"/>
                  </a:lnTo>
                  <a:lnTo>
                    <a:pt x="995"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37" name="Picture 13">
              <a:extLst>
                <a:ext uri="{FF2B5EF4-FFF2-40B4-BE49-F238E27FC236}">
                  <a16:creationId xmlns:a16="http://schemas.microsoft.com/office/drawing/2014/main" id="{8743CFBE-885C-4822-B134-5EDB1E8CE69D}"/>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692" y="1877"/>
              <a:ext cx="127"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4">
              <a:extLst>
                <a:ext uri="{FF2B5EF4-FFF2-40B4-BE49-F238E27FC236}">
                  <a16:creationId xmlns:a16="http://schemas.microsoft.com/office/drawing/2014/main" id="{B95B1E23-6FB6-4ECA-BC4C-5D6A32D6CCE2}"/>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8870" y="1877"/>
              <a:ext cx="222"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9" name="Picture 15">
              <a:extLst>
                <a:ext uri="{FF2B5EF4-FFF2-40B4-BE49-F238E27FC236}">
                  <a16:creationId xmlns:a16="http://schemas.microsoft.com/office/drawing/2014/main" id="{2F641957-C45A-4909-B680-0B32D6684E83}"/>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229" y="2561"/>
              <a:ext cx="2762" cy="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16">
              <a:extLst>
                <a:ext uri="{FF2B5EF4-FFF2-40B4-BE49-F238E27FC236}">
                  <a16:creationId xmlns:a16="http://schemas.microsoft.com/office/drawing/2014/main" id="{CB0E1EEF-0FA2-44E5-AA52-5A61C1E04ED8}"/>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452" y="2793"/>
              <a:ext cx="149"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1" name="Picture 17">
              <a:extLst>
                <a:ext uri="{FF2B5EF4-FFF2-40B4-BE49-F238E27FC236}">
                  <a16:creationId xmlns:a16="http://schemas.microsoft.com/office/drawing/2014/main" id="{76141BC9-6FAD-4B3E-AA3B-2AD2270FC7C6}"/>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637" y="2793"/>
              <a:ext cx="176"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18">
              <a:extLst>
                <a:ext uri="{FF2B5EF4-FFF2-40B4-BE49-F238E27FC236}">
                  <a16:creationId xmlns:a16="http://schemas.microsoft.com/office/drawing/2014/main" id="{1DB2419E-B5F9-4E55-A8B3-9DF3D09F39BF}"/>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859" y="2793"/>
              <a:ext cx="346"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AutoShape 19">
              <a:extLst>
                <a:ext uri="{FF2B5EF4-FFF2-40B4-BE49-F238E27FC236}">
                  <a16:creationId xmlns:a16="http://schemas.microsoft.com/office/drawing/2014/main" id="{47D27C2B-84A8-4E3A-AEE3-EDD89C383D69}"/>
                </a:ext>
              </a:extLst>
            </p:cNvPr>
            <p:cNvSpPr>
              <a:spLocks/>
            </p:cNvSpPr>
            <p:nvPr/>
          </p:nvSpPr>
          <p:spPr bwMode="auto">
            <a:xfrm>
              <a:off x="8250" y="2785"/>
              <a:ext cx="375" cy="403"/>
            </a:xfrm>
            <a:custGeom>
              <a:avLst/>
              <a:gdLst>
                <a:gd name="T0" fmla="+- 0 8308 8251"/>
                <a:gd name="T1" fmla="*/ T0 w 375"/>
                <a:gd name="T2" fmla="+- 0 2793 2785"/>
                <a:gd name="T3" fmla="*/ 2793 h 403"/>
                <a:gd name="T4" fmla="+- 0 8251 8251"/>
                <a:gd name="T5" fmla="*/ T4 w 375"/>
                <a:gd name="T6" fmla="+- 0 2793 2785"/>
                <a:gd name="T7" fmla="*/ 2793 h 403"/>
                <a:gd name="T8" fmla="+- 0 8251 8251"/>
                <a:gd name="T9" fmla="*/ T8 w 375"/>
                <a:gd name="T10" fmla="+- 0 3179 2785"/>
                <a:gd name="T11" fmla="*/ 3179 h 403"/>
                <a:gd name="T12" fmla="+- 0 8308 8251"/>
                <a:gd name="T13" fmla="*/ T12 w 375"/>
                <a:gd name="T14" fmla="+- 0 3179 2785"/>
                <a:gd name="T15" fmla="*/ 3179 h 403"/>
                <a:gd name="T16" fmla="+- 0 8308 8251"/>
                <a:gd name="T17" fmla="*/ T16 w 375"/>
                <a:gd name="T18" fmla="+- 0 2793 2785"/>
                <a:gd name="T19" fmla="*/ 2793 h 403"/>
                <a:gd name="T20" fmla="+- 0 8516 8251"/>
                <a:gd name="T21" fmla="*/ T20 w 375"/>
                <a:gd name="T22" fmla="+- 0 2859 2785"/>
                <a:gd name="T23" fmla="*/ 2859 h 403"/>
                <a:gd name="T24" fmla="+- 0 8511 8251"/>
                <a:gd name="T25" fmla="*/ T24 w 375"/>
                <a:gd name="T26" fmla="+- 0 2827 2785"/>
                <a:gd name="T27" fmla="*/ 2827 h 403"/>
                <a:gd name="T28" fmla="+- 0 8497 8251"/>
                <a:gd name="T29" fmla="*/ T28 w 375"/>
                <a:gd name="T30" fmla="+- 0 2804 2785"/>
                <a:gd name="T31" fmla="*/ 2804 h 403"/>
                <a:gd name="T32" fmla="+- 0 8474 8251"/>
                <a:gd name="T33" fmla="*/ T32 w 375"/>
                <a:gd name="T34" fmla="+- 0 2790 2785"/>
                <a:gd name="T35" fmla="*/ 2790 h 403"/>
                <a:gd name="T36" fmla="+- 0 8441 8251"/>
                <a:gd name="T37" fmla="*/ T36 w 375"/>
                <a:gd name="T38" fmla="+- 0 2785 2785"/>
                <a:gd name="T39" fmla="*/ 2785 h 403"/>
                <a:gd name="T40" fmla="+- 0 8409 8251"/>
                <a:gd name="T41" fmla="*/ T40 w 375"/>
                <a:gd name="T42" fmla="+- 0 2790 2785"/>
                <a:gd name="T43" fmla="*/ 2790 h 403"/>
                <a:gd name="T44" fmla="+- 0 8386 8251"/>
                <a:gd name="T45" fmla="*/ T44 w 375"/>
                <a:gd name="T46" fmla="+- 0 2804 2785"/>
                <a:gd name="T47" fmla="*/ 2804 h 403"/>
                <a:gd name="T48" fmla="+- 0 8372 8251"/>
                <a:gd name="T49" fmla="*/ T48 w 375"/>
                <a:gd name="T50" fmla="+- 0 2827 2785"/>
                <a:gd name="T51" fmla="*/ 2827 h 403"/>
                <a:gd name="T52" fmla="+- 0 8367 8251"/>
                <a:gd name="T53" fmla="*/ T52 w 375"/>
                <a:gd name="T54" fmla="+- 0 2859 2785"/>
                <a:gd name="T55" fmla="*/ 2859 h 403"/>
                <a:gd name="T56" fmla="+- 0 8367 8251"/>
                <a:gd name="T57" fmla="*/ T56 w 375"/>
                <a:gd name="T58" fmla="+- 0 3114 2785"/>
                <a:gd name="T59" fmla="*/ 3114 h 403"/>
                <a:gd name="T60" fmla="+- 0 8372 8251"/>
                <a:gd name="T61" fmla="*/ T60 w 375"/>
                <a:gd name="T62" fmla="+- 0 3146 2785"/>
                <a:gd name="T63" fmla="*/ 3146 h 403"/>
                <a:gd name="T64" fmla="+- 0 8386 8251"/>
                <a:gd name="T65" fmla="*/ T64 w 375"/>
                <a:gd name="T66" fmla="+- 0 3169 2785"/>
                <a:gd name="T67" fmla="*/ 3169 h 403"/>
                <a:gd name="T68" fmla="+- 0 8409 8251"/>
                <a:gd name="T69" fmla="*/ T68 w 375"/>
                <a:gd name="T70" fmla="+- 0 3183 2785"/>
                <a:gd name="T71" fmla="*/ 3183 h 403"/>
                <a:gd name="T72" fmla="+- 0 8441 8251"/>
                <a:gd name="T73" fmla="*/ T72 w 375"/>
                <a:gd name="T74" fmla="+- 0 3188 2785"/>
                <a:gd name="T75" fmla="*/ 3188 h 403"/>
                <a:gd name="T76" fmla="+- 0 8474 8251"/>
                <a:gd name="T77" fmla="*/ T76 w 375"/>
                <a:gd name="T78" fmla="+- 0 3183 2785"/>
                <a:gd name="T79" fmla="*/ 3183 h 403"/>
                <a:gd name="T80" fmla="+- 0 8497 8251"/>
                <a:gd name="T81" fmla="*/ T80 w 375"/>
                <a:gd name="T82" fmla="+- 0 3169 2785"/>
                <a:gd name="T83" fmla="*/ 3169 h 403"/>
                <a:gd name="T84" fmla="+- 0 8511 8251"/>
                <a:gd name="T85" fmla="*/ T84 w 375"/>
                <a:gd name="T86" fmla="+- 0 3146 2785"/>
                <a:gd name="T87" fmla="*/ 3146 h 403"/>
                <a:gd name="T88" fmla="+- 0 8516 8251"/>
                <a:gd name="T89" fmla="*/ T88 w 375"/>
                <a:gd name="T90" fmla="+- 0 3114 2785"/>
                <a:gd name="T91" fmla="*/ 3114 h 403"/>
                <a:gd name="T92" fmla="+- 0 8516 8251"/>
                <a:gd name="T93" fmla="*/ T92 w 375"/>
                <a:gd name="T94" fmla="+- 0 3029 2785"/>
                <a:gd name="T95" fmla="*/ 3029 h 403"/>
                <a:gd name="T96" fmla="+- 0 8458 8251"/>
                <a:gd name="T97" fmla="*/ T96 w 375"/>
                <a:gd name="T98" fmla="+- 0 3029 2785"/>
                <a:gd name="T99" fmla="*/ 3029 h 403"/>
                <a:gd name="T100" fmla="+- 0 8458 8251"/>
                <a:gd name="T101" fmla="*/ T100 w 375"/>
                <a:gd name="T102" fmla="+- 0 3131 2785"/>
                <a:gd name="T103" fmla="*/ 3131 h 403"/>
                <a:gd name="T104" fmla="+- 0 8455 8251"/>
                <a:gd name="T105" fmla="*/ T104 w 375"/>
                <a:gd name="T106" fmla="+- 0 3139 2785"/>
                <a:gd name="T107" fmla="*/ 3139 h 403"/>
                <a:gd name="T108" fmla="+- 0 8428 8251"/>
                <a:gd name="T109" fmla="*/ T108 w 375"/>
                <a:gd name="T110" fmla="+- 0 3139 2785"/>
                <a:gd name="T111" fmla="*/ 3139 h 403"/>
                <a:gd name="T112" fmla="+- 0 8425 8251"/>
                <a:gd name="T113" fmla="*/ T112 w 375"/>
                <a:gd name="T114" fmla="+- 0 3131 2785"/>
                <a:gd name="T115" fmla="*/ 3131 h 403"/>
                <a:gd name="T116" fmla="+- 0 8425 8251"/>
                <a:gd name="T117" fmla="*/ T116 w 375"/>
                <a:gd name="T118" fmla="+- 0 2839 2785"/>
                <a:gd name="T119" fmla="*/ 2839 h 403"/>
                <a:gd name="T120" fmla="+- 0 8428 8251"/>
                <a:gd name="T121" fmla="*/ T120 w 375"/>
                <a:gd name="T122" fmla="+- 0 2831 2785"/>
                <a:gd name="T123" fmla="*/ 2831 h 403"/>
                <a:gd name="T124" fmla="+- 0 8441 8251"/>
                <a:gd name="T125" fmla="*/ T124 w 375"/>
                <a:gd name="T126" fmla="+- 0 2831 2785"/>
                <a:gd name="T127" fmla="*/ 2831 h 403"/>
                <a:gd name="T128" fmla="+- 0 8455 8251"/>
                <a:gd name="T129" fmla="*/ T128 w 375"/>
                <a:gd name="T130" fmla="+- 0 2831 2785"/>
                <a:gd name="T131" fmla="*/ 2831 h 403"/>
                <a:gd name="T132" fmla="+- 0 8458 8251"/>
                <a:gd name="T133" fmla="*/ T132 w 375"/>
                <a:gd name="T134" fmla="+- 0 2839 2785"/>
                <a:gd name="T135" fmla="*/ 2839 h 403"/>
                <a:gd name="T136" fmla="+- 0 8458 8251"/>
                <a:gd name="T137" fmla="*/ T136 w 375"/>
                <a:gd name="T138" fmla="+- 0 2936 2785"/>
                <a:gd name="T139" fmla="*/ 2936 h 403"/>
                <a:gd name="T140" fmla="+- 0 8516 8251"/>
                <a:gd name="T141" fmla="*/ T140 w 375"/>
                <a:gd name="T142" fmla="+- 0 2936 2785"/>
                <a:gd name="T143" fmla="*/ 2936 h 403"/>
                <a:gd name="T144" fmla="+- 0 8516 8251"/>
                <a:gd name="T145" fmla="*/ T144 w 375"/>
                <a:gd name="T146" fmla="+- 0 2859 2785"/>
                <a:gd name="T147" fmla="*/ 2859 h 403"/>
                <a:gd name="T148" fmla="+- 0 8626 8251"/>
                <a:gd name="T149" fmla="*/ T148 w 375"/>
                <a:gd name="T150" fmla="+- 0 2793 2785"/>
                <a:gd name="T151" fmla="*/ 2793 h 403"/>
                <a:gd name="T152" fmla="+- 0 8568 8251"/>
                <a:gd name="T153" fmla="*/ T152 w 375"/>
                <a:gd name="T154" fmla="+- 0 2793 2785"/>
                <a:gd name="T155" fmla="*/ 2793 h 403"/>
                <a:gd name="T156" fmla="+- 0 8568 8251"/>
                <a:gd name="T157" fmla="*/ T156 w 375"/>
                <a:gd name="T158" fmla="+- 0 3179 2785"/>
                <a:gd name="T159" fmla="*/ 3179 h 403"/>
                <a:gd name="T160" fmla="+- 0 8626 8251"/>
                <a:gd name="T161" fmla="*/ T160 w 375"/>
                <a:gd name="T162" fmla="+- 0 3179 2785"/>
                <a:gd name="T163" fmla="*/ 3179 h 403"/>
                <a:gd name="T164" fmla="+- 0 8626 8251"/>
                <a:gd name="T165" fmla="*/ T164 w 375"/>
                <a:gd name="T166" fmla="+- 0 2793 2785"/>
                <a:gd name="T167" fmla="*/ 2793 h 40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Lst>
              <a:rect l="0" t="0" r="r" b="b"/>
              <a:pathLst>
                <a:path w="375" h="403">
                  <a:moveTo>
                    <a:pt x="57" y="8"/>
                  </a:moveTo>
                  <a:lnTo>
                    <a:pt x="0" y="8"/>
                  </a:lnTo>
                  <a:lnTo>
                    <a:pt x="0" y="394"/>
                  </a:lnTo>
                  <a:lnTo>
                    <a:pt x="57" y="394"/>
                  </a:lnTo>
                  <a:lnTo>
                    <a:pt x="57" y="8"/>
                  </a:lnTo>
                  <a:close/>
                  <a:moveTo>
                    <a:pt x="265" y="74"/>
                  </a:moveTo>
                  <a:lnTo>
                    <a:pt x="260" y="42"/>
                  </a:lnTo>
                  <a:lnTo>
                    <a:pt x="246" y="19"/>
                  </a:lnTo>
                  <a:lnTo>
                    <a:pt x="223" y="5"/>
                  </a:lnTo>
                  <a:lnTo>
                    <a:pt x="190" y="0"/>
                  </a:lnTo>
                  <a:lnTo>
                    <a:pt x="158" y="5"/>
                  </a:lnTo>
                  <a:lnTo>
                    <a:pt x="135" y="19"/>
                  </a:lnTo>
                  <a:lnTo>
                    <a:pt x="121" y="42"/>
                  </a:lnTo>
                  <a:lnTo>
                    <a:pt x="116" y="74"/>
                  </a:lnTo>
                  <a:lnTo>
                    <a:pt x="116" y="329"/>
                  </a:lnTo>
                  <a:lnTo>
                    <a:pt x="121" y="361"/>
                  </a:lnTo>
                  <a:lnTo>
                    <a:pt x="135" y="384"/>
                  </a:lnTo>
                  <a:lnTo>
                    <a:pt x="158" y="398"/>
                  </a:lnTo>
                  <a:lnTo>
                    <a:pt x="190" y="403"/>
                  </a:lnTo>
                  <a:lnTo>
                    <a:pt x="223" y="398"/>
                  </a:lnTo>
                  <a:lnTo>
                    <a:pt x="246" y="384"/>
                  </a:lnTo>
                  <a:lnTo>
                    <a:pt x="260" y="361"/>
                  </a:lnTo>
                  <a:lnTo>
                    <a:pt x="265" y="329"/>
                  </a:lnTo>
                  <a:lnTo>
                    <a:pt x="265" y="244"/>
                  </a:lnTo>
                  <a:lnTo>
                    <a:pt x="207" y="244"/>
                  </a:lnTo>
                  <a:lnTo>
                    <a:pt x="207" y="346"/>
                  </a:lnTo>
                  <a:lnTo>
                    <a:pt x="204" y="354"/>
                  </a:lnTo>
                  <a:lnTo>
                    <a:pt x="177" y="354"/>
                  </a:lnTo>
                  <a:lnTo>
                    <a:pt x="174" y="346"/>
                  </a:lnTo>
                  <a:lnTo>
                    <a:pt x="174" y="54"/>
                  </a:lnTo>
                  <a:lnTo>
                    <a:pt x="177" y="46"/>
                  </a:lnTo>
                  <a:lnTo>
                    <a:pt x="190" y="46"/>
                  </a:lnTo>
                  <a:lnTo>
                    <a:pt x="204" y="46"/>
                  </a:lnTo>
                  <a:lnTo>
                    <a:pt x="207" y="54"/>
                  </a:lnTo>
                  <a:lnTo>
                    <a:pt x="207" y="151"/>
                  </a:lnTo>
                  <a:lnTo>
                    <a:pt x="265" y="151"/>
                  </a:lnTo>
                  <a:lnTo>
                    <a:pt x="265" y="74"/>
                  </a:lnTo>
                  <a:close/>
                  <a:moveTo>
                    <a:pt x="375" y="8"/>
                  </a:moveTo>
                  <a:lnTo>
                    <a:pt x="317" y="8"/>
                  </a:lnTo>
                  <a:lnTo>
                    <a:pt x="317" y="394"/>
                  </a:lnTo>
                  <a:lnTo>
                    <a:pt x="375" y="394"/>
                  </a:lnTo>
                  <a:lnTo>
                    <a:pt x="375"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44" name="Picture 20">
              <a:extLst>
                <a:ext uri="{FF2B5EF4-FFF2-40B4-BE49-F238E27FC236}">
                  <a16:creationId xmlns:a16="http://schemas.microsoft.com/office/drawing/2014/main" id="{692B57F4-6D2A-4134-BA0A-DCE67A0275FD}"/>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687" y="2793"/>
              <a:ext cx="149"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5" name="Picture 21">
              <a:extLst>
                <a:ext uri="{FF2B5EF4-FFF2-40B4-BE49-F238E27FC236}">
                  <a16:creationId xmlns:a16="http://schemas.microsoft.com/office/drawing/2014/main" id="{AD681ED2-C2C4-4CCF-895D-A52CC66D213A}"/>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8872" y="2793"/>
              <a:ext cx="349"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AutoShape 22">
              <a:extLst>
                <a:ext uri="{FF2B5EF4-FFF2-40B4-BE49-F238E27FC236}">
                  <a16:creationId xmlns:a16="http://schemas.microsoft.com/office/drawing/2014/main" id="{33981967-4F55-4D6B-9C2C-8477D1A0954D}"/>
                </a:ext>
              </a:extLst>
            </p:cNvPr>
            <p:cNvSpPr>
              <a:spLocks/>
            </p:cNvSpPr>
            <p:nvPr/>
          </p:nvSpPr>
          <p:spPr bwMode="auto">
            <a:xfrm>
              <a:off x="9265" y="2785"/>
              <a:ext cx="267" cy="403"/>
            </a:xfrm>
            <a:custGeom>
              <a:avLst/>
              <a:gdLst>
                <a:gd name="T0" fmla="+- 0 9323 9266"/>
                <a:gd name="T1" fmla="*/ T0 w 267"/>
                <a:gd name="T2" fmla="+- 0 2793 2785"/>
                <a:gd name="T3" fmla="*/ 2793 h 403"/>
                <a:gd name="T4" fmla="+- 0 9266 9266"/>
                <a:gd name="T5" fmla="*/ T4 w 267"/>
                <a:gd name="T6" fmla="+- 0 2793 2785"/>
                <a:gd name="T7" fmla="*/ 2793 h 403"/>
                <a:gd name="T8" fmla="+- 0 9266 9266"/>
                <a:gd name="T9" fmla="*/ T8 w 267"/>
                <a:gd name="T10" fmla="+- 0 3179 2785"/>
                <a:gd name="T11" fmla="*/ 3179 h 403"/>
                <a:gd name="T12" fmla="+- 0 9323 9266"/>
                <a:gd name="T13" fmla="*/ T12 w 267"/>
                <a:gd name="T14" fmla="+- 0 3179 2785"/>
                <a:gd name="T15" fmla="*/ 3179 h 403"/>
                <a:gd name="T16" fmla="+- 0 9323 9266"/>
                <a:gd name="T17" fmla="*/ T16 w 267"/>
                <a:gd name="T18" fmla="+- 0 2793 2785"/>
                <a:gd name="T19" fmla="*/ 2793 h 403"/>
                <a:gd name="T20" fmla="+- 0 9532 9266"/>
                <a:gd name="T21" fmla="*/ T20 w 267"/>
                <a:gd name="T22" fmla="+- 0 2859 2785"/>
                <a:gd name="T23" fmla="*/ 2859 h 403"/>
                <a:gd name="T24" fmla="+- 0 9528 9266"/>
                <a:gd name="T25" fmla="*/ T24 w 267"/>
                <a:gd name="T26" fmla="+- 0 2831 2785"/>
                <a:gd name="T27" fmla="*/ 2831 h 403"/>
                <a:gd name="T28" fmla="+- 0 9527 9266"/>
                <a:gd name="T29" fmla="*/ T28 w 267"/>
                <a:gd name="T30" fmla="+- 0 2827 2785"/>
                <a:gd name="T31" fmla="*/ 2827 h 403"/>
                <a:gd name="T32" fmla="+- 0 9513 9266"/>
                <a:gd name="T33" fmla="*/ T32 w 267"/>
                <a:gd name="T34" fmla="+- 0 2804 2785"/>
                <a:gd name="T35" fmla="*/ 2804 h 403"/>
                <a:gd name="T36" fmla="+- 0 9490 9266"/>
                <a:gd name="T37" fmla="*/ T36 w 267"/>
                <a:gd name="T38" fmla="+- 0 2790 2785"/>
                <a:gd name="T39" fmla="*/ 2790 h 403"/>
                <a:gd name="T40" fmla="+- 0 9475 9266"/>
                <a:gd name="T41" fmla="*/ T40 w 267"/>
                <a:gd name="T42" fmla="+- 0 2788 2785"/>
                <a:gd name="T43" fmla="*/ 2788 h 403"/>
                <a:gd name="T44" fmla="+- 0 9475 9266"/>
                <a:gd name="T45" fmla="*/ T44 w 267"/>
                <a:gd name="T46" fmla="+- 0 2839 2785"/>
                <a:gd name="T47" fmla="*/ 2839 h 403"/>
                <a:gd name="T48" fmla="+- 0 9475 9266"/>
                <a:gd name="T49" fmla="*/ T48 w 267"/>
                <a:gd name="T50" fmla="+- 0 3131 2785"/>
                <a:gd name="T51" fmla="*/ 3131 h 403"/>
                <a:gd name="T52" fmla="+- 0 9471 9266"/>
                <a:gd name="T53" fmla="*/ T52 w 267"/>
                <a:gd name="T54" fmla="+- 0 3139 2785"/>
                <a:gd name="T55" fmla="*/ 3139 h 403"/>
                <a:gd name="T56" fmla="+- 0 9444 9266"/>
                <a:gd name="T57" fmla="*/ T56 w 267"/>
                <a:gd name="T58" fmla="+- 0 3139 2785"/>
                <a:gd name="T59" fmla="*/ 3139 h 403"/>
                <a:gd name="T60" fmla="+- 0 9441 9266"/>
                <a:gd name="T61" fmla="*/ T60 w 267"/>
                <a:gd name="T62" fmla="+- 0 3131 2785"/>
                <a:gd name="T63" fmla="*/ 3131 h 403"/>
                <a:gd name="T64" fmla="+- 0 9441 9266"/>
                <a:gd name="T65" fmla="*/ T64 w 267"/>
                <a:gd name="T66" fmla="+- 0 2839 2785"/>
                <a:gd name="T67" fmla="*/ 2839 h 403"/>
                <a:gd name="T68" fmla="+- 0 9444 9266"/>
                <a:gd name="T69" fmla="*/ T68 w 267"/>
                <a:gd name="T70" fmla="+- 0 2831 2785"/>
                <a:gd name="T71" fmla="*/ 2831 h 403"/>
                <a:gd name="T72" fmla="+- 0 9471 9266"/>
                <a:gd name="T73" fmla="*/ T72 w 267"/>
                <a:gd name="T74" fmla="+- 0 2831 2785"/>
                <a:gd name="T75" fmla="*/ 2831 h 403"/>
                <a:gd name="T76" fmla="+- 0 9475 9266"/>
                <a:gd name="T77" fmla="*/ T76 w 267"/>
                <a:gd name="T78" fmla="+- 0 2839 2785"/>
                <a:gd name="T79" fmla="*/ 2839 h 403"/>
                <a:gd name="T80" fmla="+- 0 9475 9266"/>
                <a:gd name="T81" fmla="*/ T80 w 267"/>
                <a:gd name="T82" fmla="+- 0 2788 2785"/>
                <a:gd name="T83" fmla="*/ 2788 h 403"/>
                <a:gd name="T84" fmla="+- 0 9458 9266"/>
                <a:gd name="T85" fmla="*/ T84 w 267"/>
                <a:gd name="T86" fmla="+- 0 2785 2785"/>
                <a:gd name="T87" fmla="*/ 2785 h 403"/>
                <a:gd name="T88" fmla="+- 0 9426 9266"/>
                <a:gd name="T89" fmla="*/ T88 w 267"/>
                <a:gd name="T90" fmla="+- 0 2790 2785"/>
                <a:gd name="T91" fmla="*/ 2790 h 403"/>
                <a:gd name="T92" fmla="+- 0 9402 9266"/>
                <a:gd name="T93" fmla="*/ T92 w 267"/>
                <a:gd name="T94" fmla="+- 0 2804 2785"/>
                <a:gd name="T95" fmla="*/ 2804 h 403"/>
                <a:gd name="T96" fmla="+- 0 9388 9266"/>
                <a:gd name="T97" fmla="*/ T96 w 267"/>
                <a:gd name="T98" fmla="+- 0 2827 2785"/>
                <a:gd name="T99" fmla="*/ 2827 h 403"/>
                <a:gd name="T100" fmla="+- 0 9383 9266"/>
                <a:gd name="T101" fmla="*/ T100 w 267"/>
                <a:gd name="T102" fmla="+- 0 2859 2785"/>
                <a:gd name="T103" fmla="*/ 2859 h 403"/>
                <a:gd name="T104" fmla="+- 0 9383 9266"/>
                <a:gd name="T105" fmla="*/ T104 w 267"/>
                <a:gd name="T106" fmla="+- 0 3114 2785"/>
                <a:gd name="T107" fmla="*/ 3114 h 403"/>
                <a:gd name="T108" fmla="+- 0 9388 9266"/>
                <a:gd name="T109" fmla="*/ T108 w 267"/>
                <a:gd name="T110" fmla="+- 0 3146 2785"/>
                <a:gd name="T111" fmla="*/ 3146 h 403"/>
                <a:gd name="T112" fmla="+- 0 9402 9266"/>
                <a:gd name="T113" fmla="*/ T112 w 267"/>
                <a:gd name="T114" fmla="+- 0 3169 2785"/>
                <a:gd name="T115" fmla="*/ 3169 h 403"/>
                <a:gd name="T116" fmla="+- 0 9426 9266"/>
                <a:gd name="T117" fmla="*/ T116 w 267"/>
                <a:gd name="T118" fmla="+- 0 3183 2785"/>
                <a:gd name="T119" fmla="*/ 3183 h 403"/>
                <a:gd name="T120" fmla="+- 0 9458 9266"/>
                <a:gd name="T121" fmla="*/ T120 w 267"/>
                <a:gd name="T122" fmla="+- 0 3188 2785"/>
                <a:gd name="T123" fmla="*/ 3188 h 403"/>
                <a:gd name="T124" fmla="+- 0 9490 9266"/>
                <a:gd name="T125" fmla="*/ T124 w 267"/>
                <a:gd name="T126" fmla="+- 0 3183 2785"/>
                <a:gd name="T127" fmla="*/ 3183 h 403"/>
                <a:gd name="T128" fmla="+- 0 9513 9266"/>
                <a:gd name="T129" fmla="*/ T128 w 267"/>
                <a:gd name="T130" fmla="+- 0 3169 2785"/>
                <a:gd name="T131" fmla="*/ 3169 h 403"/>
                <a:gd name="T132" fmla="+- 0 9527 9266"/>
                <a:gd name="T133" fmla="*/ T132 w 267"/>
                <a:gd name="T134" fmla="+- 0 3146 2785"/>
                <a:gd name="T135" fmla="*/ 3146 h 403"/>
                <a:gd name="T136" fmla="+- 0 9528 9266"/>
                <a:gd name="T137" fmla="*/ T136 w 267"/>
                <a:gd name="T138" fmla="+- 0 3139 2785"/>
                <a:gd name="T139" fmla="*/ 3139 h 403"/>
                <a:gd name="T140" fmla="+- 0 9532 9266"/>
                <a:gd name="T141" fmla="*/ T140 w 267"/>
                <a:gd name="T142" fmla="+- 0 3114 2785"/>
                <a:gd name="T143" fmla="*/ 3114 h 403"/>
                <a:gd name="T144" fmla="+- 0 9532 9266"/>
                <a:gd name="T145" fmla="*/ T144 w 267"/>
                <a:gd name="T146" fmla="+- 0 2859 2785"/>
                <a:gd name="T147" fmla="*/ 2859 h 40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Lst>
              <a:rect l="0" t="0" r="r" b="b"/>
              <a:pathLst>
                <a:path w="267" h="403">
                  <a:moveTo>
                    <a:pt x="57" y="8"/>
                  </a:moveTo>
                  <a:lnTo>
                    <a:pt x="0" y="8"/>
                  </a:lnTo>
                  <a:lnTo>
                    <a:pt x="0" y="394"/>
                  </a:lnTo>
                  <a:lnTo>
                    <a:pt x="57" y="394"/>
                  </a:lnTo>
                  <a:lnTo>
                    <a:pt x="57" y="8"/>
                  </a:lnTo>
                  <a:close/>
                  <a:moveTo>
                    <a:pt x="266" y="74"/>
                  </a:moveTo>
                  <a:lnTo>
                    <a:pt x="262" y="46"/>
                  </a:lnTo>
                  <a:lnTo>
                    <a:pt x="261" y="42"/>
                  </a:lnTo>
                  <a:lnTo>
                    <a:pt x="247" y="19"/>
                  </a:lnTo>
                  <a:lnTo>
                    <a:pt x="224" y="5"/>
                  </a:lnTo>
                  <a:lnTo>
                    <a:pt x="209" y="3"/>
                  </a:lnTo>
                  <a:lnTo>
                    <a:pt x="209" y="54"/>
                  </a:lnTo>
                  <a:lnTo>
                    <a:pt x="209" y="346"/>
                  </a:lnTo>
                  <a:lnTo>
                    <a:pt x="205" y="354"/>
                  </a:lnTo>
                  <a:lnTo>
                    <a:pt x="178" y="354"/>
                  </a:lnTo>
                  <a:lnTo>
                    <a:pt x="175" y="346"/>
                  </a:lnTo>
                  <a:lnTo>
                    <a:pt x="175" y="54"/>
                  </a:lnTo>
                  <a:lnTo>
                    <a:pt x="178" y="46"/>
                  </a:lnTo>
                  <a:lnTo>
                    <a:pt x="205" y="46"/>
                  </a:lnTo>
                  <a:lnTo>
                    <a:pt x="209" y="54"/>
                  </a:lnTo>
                  <a:lnTo>
                    <a:pt x="209" y="3"/>
                  </a:lnTo>
                  <a:lnTo>
                    <a:pt x="192" y="0"/>
                  </a:lnTo>
                  <a:lnTo>
                    <a:pt x="160" y="5"/>
                  </a:lnTo>
                  <a:lnTo>
                    <a:pt x="136" y="19"/>
                  </a:lnTo>
                  <a:lnTo>
                    <a:pt x="122" y="42"/>
                  </a:lnTo>
                  <a:lnTo>
                    <a:pt x="117" y="74"/>
                  </a:lnTo>
                  <a:lnTo>
                    <a:pt x="117" y="329"/>
                  </a:lnTo>
                  <a:lnTo>
                    <a:pt x="122" y="361"/>
                  </a:lnTo>
                  <a:lnTo>
                    <a:pt x="136" y="384"/>
                  </a:lnTo>
                  <a:lnTo>
                    <a:pt x="160" y="398"/>
                  </a:lnTo>
                  <a:lnTo>
                    <a:pt x="192" y="403"/>
                  </a:lnTo>
                  <a:lnTo>
                    <a:pt x="224" y="398"/>
                  </a:lnTo>
                  <a:lnTo>
                    <a:pt x="247" y="384"/>
                  </a:lnTo>
                  <a:lnTo>
                    <a:pt x="261" y="361"/>
                  </a:lnTo>
                  <a:lnTo>
                    <a:pt x="262" y="354"/>
                  </a:lnTo>
                  <a:lnTo>
                    <a:pt x="266" y="329"/>
                  </a:lnTo>
                  <a:lnTo>
                    <a:pt x="266"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47" name="Picture 23">
              <a:extLst>
                <a:ext uri="{FF2B5EF4-FFF2-40B4-BE49-F238E27FC236}">
                  <a16:creationId xmlns:a16="http://schemas.microsoft.com/office/drawing/2014/main" id="{33A07B32-B450-4E75-94A4-6BBE8B964A15}"/>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9592" y="2793"/>
              <a:ext cx="176"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24">
              <a:extLst>
                <a:ext uri="{FF2B5EF4-FFF2-40B4-BE49-F238E27FC236}">
                  <a16:creationId xmlns:a16="http://schemas.microsoft.com/office/drawing/2014/main" id="{1E66C247-0BF1-4A8E-AD2C-D480ABD4880E}"/>
                </a:ext>
              </a:extLst>
            </p:cNvP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5988" y="3617"/>
              <a:ext cx="5187" cy="2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9" name="Picture 25">
              <a:extLst>
                <a:ext uri="{FF2B5EF4-FFF2-40B4-BE49-F238E27FC236}">
                  <a16:creationId xmlns:a16="http://schemas.microsoft.com/office/drawing/2014/main" id="{8D1012AE-0767-4D71-98E1-9A108F3DCB77}"/>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6998" y="3466"/>
              <a:ext cx="3226" cy="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0" name="Picture 26">
              <a:extLst>
                <a:ext uri="{FF2B5EF4-FFF2-40B4-BE49-F238E27FC236}">
                  <a16:creationId xmlns:a16="http://schemas.microsoft.com/office/drawing/2014/main" id="{91FB2E72-4EB1-472F-92E6-3B948A1179BC}"/>
                </a:ext>
              </a:extLst>
            </p:cNvP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7222" y="3700"/>
              <a:ext cx="149"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1" name="Picture 27">
              <a:extLst>
                <a:ext uri="{FF2B5EF4-FFF2-40B4-BE49-F238E27FC236}">
                  <a16:creationId xmlns:a16="http://schemas.microsoft.com/office/drawing/2014/main" id="{CEA62835-C88A-4872-AACA-648E1F44041E}"/>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430" y="3700"/>
              <a:ext cx="127"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AutoShape 28">
              <a:extLst>
                <a:ext uri="{FF2B5EF4-FFF2-40B4-BE49-F238E27FC236}">
                  <a16:creationId xmlns:a16="http://schemas.microsoft.com/office/drawing/2014/main" id="{7232DE5D-A558-4157-8CA5-D833C55BC230}"/>
                </a:ext>
              </a:extLst>
            </p:cNvPr>
            <p:cNvSpPr>
              <a:spLocks/>
            </p:cNvSpPr>
            <p:nvPr/>
          </p:nvSpPr>
          <p:spPr bwMode="auto">
            <a:xfrm>
              <a:off x="7605" y="3692"/>
              <a:ext cx="782" cy="403"/>
            </a:xfrm>
            <a:custGeom>
              <a:avLst/>
              <a:gdLst>
                <a:gd name="T0" fmla="+- 0 7750 7606"/>
                <a:gd name="T1" fmla="*/ T0 w 782"/>
                <a:gd name="T2" fmla="+- 0 3734 3693"/>
                <a:gd name="T3" fmla="*/ 3734 h 403"/>
                <a:gd name="T4" fmla="+- 0 7712 7606"/>
                <a:gd name="T5" fmla="*/ T4 w 782"/>
                <a:gd name="T6" fmla="+- 0 3697 3693"/>
                <a:gd name="T7" fmla="*/ 3697 h 403"/>
                <a:gd name="T8" fmla="+- 0 7648 7606"/>
                <a:gd name="T9" fmla="*/ T8 w 782"/>
                <a:gd name="T10" fmla="+- 0 3697 3693"/>
                <a:gd name="T11" fmla="*/ 3697 h 403"/>
                <a:gd name="T12" fmla="+- 0 7611 7606"/>
                <a:gd name="T13" fmla="*/ T12 w 782"/>
                <a:gd name="T14" fmla="+- 0 3734 3693"/>
                <a:gd name="T15" fmla="*/ 3734 h 403"/>
                <a:gd name="T16" fmla="+- 0 7606 7606"/>
                <a:gd name="T17" fmla="*/ T16 w 782"/>
                <a:gd name="T18" fmla="+- 0 4021 3693"/>
                <a:gd name="T19" fmla="*/ 4021 h 403"/>
                <a:gd name="T20" fmla="+- 0 7625 7606"/>
                <a:gd name="T21" fmla="*/ T20 w 782"/>
                <a:gd name="T22" fmla="+- 0 4076 3693"/>
                <a:gd name="T23" fmla="*/ 4076 h 403"/>
                <a:gd name="T24" fmla="+- 0 7680 7606"/>
                <a:gd name="T25" fmla="*/ T24 w 782"/>
                <a:gd name="T26" fmla="+- 0 4095 3693"/>
                <a:gd name="T27" fmla="*/ 4095 h 403"/>
                <a:gd name="T28" fmla="+- 0 7736 7606"/>
                <a:gd name="T29" fmla="*/ T28 w 782"/>
                <a:gd name="T30" fmla="+- 0 4076 3693"/>
                <a:gd name="T31" fmla="*/ 4076 h 403"/>
                <a:gd name="T32" fmla="+- 0 7755 7606"/>
                <a:gd name="T33" fmla="*/ T32 w 782"/>
                <a:gd name="T34" fmla="+- 0 4021 3693"/>
                <a:gd name="T35" fmla="*/ 4021 h 403"/>
                <a:gd name="T36" fmla="+- 0 7697 7606"/>
                <a:gd name="T37" fmla="*/ T36 w 782"/>
                <a:gd name="T38" fmla="+- 0 3936 3693"/>
                <a:gd name="T39" fmla="*/ 3936 h 403"/>
                <a:gd name="T40" fmla="+- 0 7694 7606"/>
                <a:gd name="T41" fmla="*/ T40 w 782"/>
                <a:gd name="T42" fmla="+- 0 4047 3693"/>
                <a:gd name="T43" fmla="*/ 4047 h 403"/>
                <a:gd name="T44" fmla="+- 0 7664 7606"/>
                <a:gd name="T45" fmla="*/ T44 w 782"/>
                <a:gd name="T46" fmla="+- 0 4038 3693"/>
                <a:gd name="T47" fmla="*/ 4038 h 403"/>
                <a:gd name="T48" fmla="+- 0 7667 7606"/>
                <a:gd name="T49" fmla="*/ T48 w 782"/>
                <a:gd name="T50" fmla="+- 0 3739 3693"/>
                <a:gd name="T51" fmla="*/ 3739 h 403"/>
                <a:gd name="T52" fmla="+- 0 7694 7606"/>
                <a:gd name="T53" fmla="*/ T52 w 782"/>
                <a:gd name="T54" fmla="+- 0 3739 3693"/>
                <a:gd name="T55" fmla="*/ 3739 h 403"/>
                <a:gd name="T56" fmla="+- 0 7697 7606"/>
                <a:gd name="T57" fmla="*/ T56 w 782"/>
                <a:gd name="T58" fmla="+- 0 3843 3693"/>
                <a:gd name="T59" fmla="*/ 3843 h 403"/>
                <a:gd name="T60" fmla="+- 0 7755 7606"/>
                <a:gd name="T61" fmla="*/ T60 w 782"/>
                <a:gd name="T62" fmla="+- 0 3766 3693"/>
                <a:gd name="T63" fmla="*/ 3766 h 403"/>
                <a:gd name="T64" fmla="+- 0 7807 7606"/>
                <a:gd name="T65" fmla="*/ T64 w 782"/>
                <a:gd name="T66" fmla="+- 0 3701 3693"/>
                <a:gd name="T67" fmla="*/ 3701 h 403"/>
                <a:gd name="T68" fmla="+- 0 7865 7606"/>
                <a:gd name="T69" fmla="*/ T68 w 782"/>
                <a:gd name="T70" fmla="+- 0 4086 3693"/>
                <a:gd name="T71" fmla="*/ 4086 h 403"/>
                <a:gd name="T72" fmla="+- 0 8068 7606"/>
                <a:gd name="T73" fmla="*/ T72 w 782"/>
                <a:gd name="T74" fmla="+- 0 3766 3693"/>
                <a:gd name="T75" fmla="*/ 3766 h 403"/>
                <a:gd name="T76" fmla="+- 0 8049 7606"/>
                <a:gd name="T77" fmla="*/ T76 w 782"/>
                <a:gd name="T78" fmla="+- 0 3711 3693"/>
                <a:gd name="T79" fmla="*/ 3711 h 403"/>
                <a:gd name="T80" fmla="+- 0 7993 7606"/>
                <a:gd name="T81" fmla="*/ T80 w 782"/>
                <a:gd name="T82" fmla="+- 0 3693 3693"/>
                <a:gd name="T83" fmla="*/ 3693 h 403"/>
                <a:gd name="T84" fmla="+- 0 7938 7606"/>
                <a:gd name="T85" fmla="*/ T84 w 782"/>
                <a:gd name="T86" fmla="+- 0 3711 3693"/>
                <a:gd name="T87" fmla="*/ 3711 h 403"/>
                <a:gd name="T88" fmla="+- 0 7919 7606"/>
                <a:gd name="T89" fmla="*/ T88 w 782"/>
                <a:gd name="T90" fmla="+- 0 3766 3693"/>
                <a:gd name="T91" fmla="*/ 3766 h 403"/>
                <a:gd name="T92" fmla="+- 0 7920 7606"/>
                <a:gd name="T93" fmla="*/ T92 w 782"/>
                <a:gd name="T94" fmla="+- 0 3823 3693"/>
                <a:gd name="T95" fmla="*/ 3823 h 403"/>
                <a:gd name="T96" fmla="+- 0 7928 7606"/>
                <a:gd name="T97" fmla="*/ T96 w 782"/>
                <a:gd name="T98" fmla="+- 0 3850 3693"/>
                <a:gd name="T99" fmla="*/ 3850 h 403"/>
                <a:gd name="T100" fmla="+- 0 8006 7606"/>
                <a:gd name="T101" fmla="*/ T100 w 782"/>
                <a:gd name="T102" fmla="+- 0 3962 3693"/>
                <a:gd name="T103" fmla="*/ 3962 h 403"/>
                <a:gd name="T104" fmla="+- 0 8010 7606"/>
                <a:gd name="T105" fmla="*/ T104 w 782"/>
                <a:gd name="T106" fmla="+- 0 4038 3693"/>
                <a:gd name="T107" fmla="*/ 4038 h 403"/>
                <a:gd name="T108" fmla="+- 0 7980 7606"/>
                <a:gd name="T109" fmla="*/ T108 w 782"/>
                <a:gd name="T110" fmla="+- 0 4047 3693"/>
                <a:gd name="T111" fmla="*/ 4047 h 403"/>
                <a:gd name="T112" fmla="+- 0 7977 7606"/>
                <a:gd name="T113" fmla="*/ T112 w 782"/>
                <a:gd name="T114" fmla="+- 0 3936 3693"/>
                <a:gd name="T115" fmla="*/ 3936 h 403"/>
                <a:gd name="T116" fmla="+- 0 7919 7606"/>
                <a:gd name="T117" fmla="*/ T116 w 782"/>
                <a:gd name="T118" fmla="+- 0 4021 3693"/>
                <a:gd name="T119" fmla="*/ 4021 h 403"/>
                <a:gd name="T120" fmla="+- 0 7938 7606"/>
                <a:gd name="T121" fmla="*/ T120 w 782"/>
                <a:gd name="T122" fmla="+- 0 4076 3693"/>
                <a:gd name="T123" fmla="*/ 4076 h 403"/>
                <a:gd name="T124" fmla="+- 0 7993 7606"/>
                <a:gd name="T125" fmla="*/ T124 w 782"/>
                <a:gd name="T126" fmla="+- 0 4095 3693"/>
                <a:gd name="T127" fmla="*/ 4095 h 403"/>
                <a:gd name="T128" fmla="+- 0 8049 7606"/>
                <a:gd name="T129" fmla="*/ T128 w 782"/>
                <a:gd name="T130" fmla="+- 0 4076 3693"/>
                <a:gd name="T131" fmla="*/ 4076 h 403"/>
                <a:gd name="T132" fmla="+- 0 8068 7606"/>
                <a:gd name="T133" fmla="*/ T132 w 782"/>
                <a:gd name="T134" fmla="+- 0 4021 3693"/>
                <a:gd name="T135" fmla="*/ 4021 h 403"/>
                <a:gd name="T136" fmla="+- 0 8066 7606"/>
                <a:gd name="T137" fmla="*/ T136 w 782"/>
                <a:gd name="T138" fmla="+- 0 3952 3693"/>
                <a:gd name="T139" fmla="*/ 3952 h 403"/>
                <a:gd name="T140" fmla="+- 0 8055 7606"/>
                <a:gd name="T141" fmla="*/ T140 w 782"/>
                <a:gd name="T142" fmla="+- 0 3924 3693"/>
                <a:gd name="T143" fmla="*/ 3924 h 403"/>
                <a:gd name="T144" fmla="+- 0 7978 7606"/>
                <a:gd name="T145" fmla="*/ T144 w 782"/>
                <a:gd name="T146" fmla="+- 0 3818 3693"/>
                <a:gd name="T147" fmla="*/ 3818 h 403"/>
                <a:gd name="T148" fmla="+- 0 7977 7606"/>
                <a:gd name="T149" fmla="*/ T148 w 782"/>
                <a:gd name="T150" fmla="+- 0 3747 3693"/>
                <a:gd name="T151" fmla="*/ 3747 h 403"/>
                <a:gd name="T152" fmla="+- 0 8006 7606"/>
                <a:gd name="T153" fmla="*/ T152 w 782"/>
                <a:gd name="T154" fmla="+- 0 3739 3693"/>
                <a:gd name="T155" fmla="*/ 3739 h 403"/>
                <a:gd name="T156" fmla="+- 0 8010 7606"/>
                <a:gd name="T157" fmla="*/ T156 w 782"/>
                <a:gd name="T158" fmla="+- 0 3843 3693"/>
                <a:gd name="T159" fmla="*/ 3843 h 403"/>
                <a:gd name="T160" fmla="+- 0 8068 7606"/>
                <a:gd name="T161" fmla="*/ T160 w 782"/>
                <a:gd name="T162" fmla="+- 0 3766 3693"/>
                <a:gd name="T163" fmla="*/ 3766 h 403"/>
                <a:gd name="T164" fmla="+- 0 8121 7606"/>
                <a:gd name="T165" fmla="*/ T164 w 782"/>
                <a:gd name="T166" fmla="+- 0 3701 3693"/>
                <a:gd name="T167" fmla="*/ 3701 h 403"/>
                <a:gd name="T168" fmla="+- 0 8178 7606"/>
                <a:gd name="T169" fmla="*/ T168 w 782"/>
                <a:gd name="T170" fmla="+- 0 4086 3693"/>
                <a:gd name="T171" fmla="*/ 4086 h 403"/>
                <a:gd name="T172" fmla="+- 0 8387 7606"/>
                <a:gd name="T173" fmla="*/ T172 w 782"/>
                <a:gd name="T174" fmla="+- 0 3766 3693"/>
                <a:gd name="T175" fmla="*/ 3766 h 403"/>
                <a:gd name="T176" fmla="+- 0 8383 7606"/>
                <a:gd name="T177" fmla="*/ T176 w 782"/>
                <a:gd name="T178" fmla="+- 0 3734 3693"/>
                <a:gd name="T179" fmla="*/ 3734 h 403"/>
                <a:gd name="T180" fmla="+- 0 8345 7606"/>
                <a:gd name="T181" fmla="*/ T180 w 782"/>
                <a:gd name="T182" fmla="+- 0 3697 3693"/>
                <a:gd name="T183" fmla="*/ 3697 h 403"/>
                <a:gd name="T184" fmla="+- 0 8330 7606"/>
                <a:gd name="T185" fmla="*/ T184 w 782"/>
                <a:gd name="T186" fmla="+- 0 3747 3693"/>
                <a:gd name="T187" fmla="*/ 3747 h 403"/>
                <a:gd name="T188" fmla="+- 0 8326 7606"/>
                <a:gd name="T189" fmla="*/ T188 w 782"/>
                <a:gd name="T190" fmla="+- 0 4047 3693"/>
                <a:gd name="T191" fmla="*/ 4047 h 403"/>
                <a:gd name="T192" fmla="+- 0 8296 7606"/>
                <a:gd name="T193" fmla="*/ T192 w 782"/>
                <a:gd name="T194" fmla="+- 0 4038 3693"/>
                <a:gd name="T195" fmla="*/ 4038 h 403"/>
                <a:gd name="T196" fmla="+- 0 8300 7606"/>
                <a:gd name="T197" fmla="*/ T196 w 782"/>
                <a:gd name="T198" fmla="+- 0 3739 3693"/>
                <a:gd name="T199" fmla="*/ 3739 h 403"/>
                <a:gd name="T200" fmla="+- 0 8330 7606"/>
                <a:gd name="T201" fmla="*/ T200 w 782"/>
                <a:gd name="T202" fmla="+- 0 3747 3693"/>
                <a:gd name="T203" fmla="*/ 3747 h 403"/>
                <a:gd name="T204" fmla="+- 0 8313 7606"/>
                <a:gd name="T205" fmla="*/ T204 w 782"/>
                <a:gd name="T206" fmla="+- 0 3693 3693"/>
                <a:gd name="T207" fmla="*/ 3693 h 403"/>
                <a:gd name="T208" fmla="+- 0 8257 7606"/>
                <a:gd name="T209" fmla="*/ T208 w 782"/>
                <a:gd name="T210" fmla="+- 0 3711 3693"/>
                <a:gd name="T211" fmla="*/ 3711 h 403"/>
                <a:gd name="T212" fmla="+- 0 8238 7606"/>
                <a:gd name="T213" fmla="*/ T212 w 782"/>
                <a:gd name="T214" fmla="+- 0 3766 3693"/>
                <a:gd name="T215" fmla="*/ 3766 h 403"/>
                <a:gd name="T216" fmla="+- 0 8243 7606"/>
                <a:gd name="T217" fmla="*/ T216 w 782"/>
                <a:gd name="T218" fmla="+- 0 4053 3693"/>
                <a:gd name="T219" fmla="*/ 4053 h 403"/>
                <a:gd name="T220" fmla="+- 0 8281 7606"/>
                <a:gd name="T221" fmla="*/ T220 w 782"/>
                <a:gd name="T222" fmla="+- 0 4090 3693"/>
                <a:gd name="T223" fmla="*/ 4090 h 403"/>
                <a:gd name="T224" fmla="+- 0 8345 7606"/>
                <a:gd name="T225" fmla="*/ T224 w 782"/>
                <a:gd name="T226" fmla="+- 0 4090 3693"/>
                <a:gd name="T227" fmla="*/ 4090 h 403"/>
                <a:gd name="T228" fmla="+- 0 8383 7606"/>
                <a:gd name="T229" fmla="*/ T228 w 782"/>
                <a:gd name="T230" fmla="+- 0 4053 3693"/>
                <a:gd name="T231" fmla="*/ 4053 h 403"/>
                <a:gd name="T232" fmla="+- 0 8387 7606"/>
                <a:gd name="T233" fmla="*/ T232 w 782"/>
                <a:gd name="T234" fmla="+- 0 4021 3693"/>
                <a:gd name="T235" fmla="*/ 4021 h 40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 ang="0">
                  <a:pos x="T225" y="T227"/>
                </a:cxn>
                <a:cxn ang="0">
                  <a:pos x="T229" y="T231"/>
                </a:cxn>
                <a:cxn ang="0">
                  <a:pos x="T233" y="T235"/>
                </a:cxn>
              </a:cxnLst>
              <a:rect l="0" t="0" r="r" b="b"/>
              <a:pathLst>
                <a:path w="782" h="403">
                  <a:moveTo>
                    <a:pt x="149" y="73"/>
                  </a:moveTo>
                  <a:lnTo>
                    <a:pt x="144" y="41"/>
                  </a:lnTo>
                  <a:lnTo>
                    <a:pt x="130" y="18"/>
                  </a:lnTo>
                  <a:lnTo>
                    <a:pt x="106" y="4"/>
                  </a:lnTo>
                  <a:lnTo>
                    <a:pt x="74" y="0"/>
                  </a:lnTo>
                  <a:lnTo>
                    <a:pt x="42" y="4"/>
                  </a:lnTo>
                  <a:lnTo>
                    <a:pt x="19" y="18"/>
                  </a:lnTo>
                  <a:lnTo>
                    <a:pt x="5" y="41"/>
                  </a:lnTo>
                  <a:lnTo>
                    <a:pt x="0" y="73"/>
                  </a:lnTo>
                  <a:lnTo>
                    <a:pt x="0" y="328"/>
                  </a:lnTo>
                  <a:lnTo>
                    <a:pt x="5" y="360"/>
                  </a:lnTo>
                  <a:lnTo>
                    <a:pt x="19" y="383"/>
                  </a:lnTo>
                  <a:lnTo>
                    <a:pt x="42" y="397"/>
                  </a:lnTo>
                  <a:lnTo>
                    <a:pt x="74" y="402"/>
                  </a:lnTo>
                  <a:lnTo>
                    <a:pt x="106" y="397"/>
                  </a:lnTo>
                  <a:lnTo>
                    <a:pt x="130" y="383"/>
                  </a:lnTo>
                  <a:lnTo>
                    <a:pt x="144" y="360"/>
                  </a:lnTo>
                  <a:lnTo>
                    <a:pt x="149" y="328"/>
                  </a:lnTo>
                  <a:lnTo>
                    <a:pt x="149" y="243"/>
                  </a:lnTo>
                  <a:lnTo>
                    <a:pt x="91" y="243"/>
                  </a:lnTo>
                  <a:lnTo>
                    <a:pt x="91" y="345"/>
                  </a:lnTo>
                  <a:lnTo>
                    <a:pt x="88" y="354"/>
                  </a:lnTo>
                  <a:lnTo>
                    <a:pt x="61" y="354"/>
                  </a:lnTo>
                  <a:lnTo>
                    <a:pt x="58" y="345"/>
                  </a:lnTo>
                  <a:lnTo>
                    <a:pt x="58" y="54"/>
                  </a:lnTo>
                  <a:lnTo>
                    <a:pt x="61" y="46"/>
                  </a:lnTo>
                  <a:lnTo>
                    <a:pt x="74" y="46"/>
                  </a:lnTo>
                  <a:lnTo>
                    <a:pt x="88" y="46"/>
                  </a:lnTo>
                  <a:lnTo>
                    <a:pt x="91" y="54"/>
                  </a:lnTo>
                  <a:lnTo>
                    <a:pt x="91" y="150"/>
                  </a:lnTo>
                  <a:lnTo>
                    <a:pt x="149" y="150"/>
                  </a:lnTo>
                  <a:lnTo>
                    <a:pt x="149" y="73"/>
                  </a:lnTo>
                  <a:close/>
                  <a:moveTo>
                    <a:pt x="259" y="8"/>
                  </a:moveTo>
                  <a:lnTo>
                    <a:pt x="201" y="8"/>
                  </a:lnTo>
                  <a:lnTo>
                    <a:pt x="201" y="393"/>
                  </a:lnTo>
                  <a:lnTo>
                    <a:pt x="259" y="393"/>
                  </a:lnTo>
                  <a:lnTo>
                    <a:pt x="259" y="8"/>
                  </a:lnTo>
                  <a:close/>
                  <a:moveTo>
                    <a:pt x="462" y="73"/>
                  </a:moveTo>
                  <a:lnTo>
                    <a:pt x="457" y="41"/>
                  </a:lnTo>
                  <a:lnTo>
                    <a:pt x="443" y="18"/>
                  </a:lnTo>
                  <a:lnTo>
                    <a:pt x="419" y="4"/>
                  </a:lnTo>
                  <a:lnTo>
                    <a:pt x="387" y="0"/>
                  </a:lnTo>
                  <a:lnTo>
                    <a:pt x="355" y="4"/>
                  </a:lnTo>
                  <a:lnTo>
                    <a:pt x="332" y="18"/>
                  </a:lnTo>
                  <a:lnTo>
                    <a:pt x="318" y="41"/>
                  </a:lnTo>
                  <a:lnTo>
                    <a:pt x="313" y="73"/>
                  </a:lnTo>
                  <a:lnTo>
                    <a:pt x="313" y="115"/>
                  </a:lnTo>
                  <a:lnTo>
                    <a:pt x="314" y="130"/>
                  </a:lnTo>
                  <a:lnTo>
                    <a:pt x="317" y="144"/>
                  </a:lnTo>
                  <a:lnTo>
                    <a:pt x="322" y="157"/>
                  </a:lnTo>
                  <a:lnTo>
                    <a:pt x="329" y="169"/>
                  </a:lnTo>
                  <a:lnTo>
                    <a:pt x="400" y="269"/>
                  </a:lnTo>
                  <a:lnTo>
                    <a:pt x="404" y="279"/>
                  </a:lnTo>
                  <a:lnTo>
                    <a:pt x="404" y="345"/>
                  </a:lnTo>
                  <a:lnTo>
                    <a:pt x="400" y="354"/>
                  </a:lnTo>
                  <a:lnTo>
                    <a:pt x="374" y="354"/>
                  </a:lnTo>
                  <a:lnTo>
                    <a:pt x="371" y="345"/>
                  </a:lnTo>
                  <a:lnTo>
                    <a:pt x="371" y="243"/>
                  </a:lnTo>
                  <a:lnTo>
                    <a:pt x="313" y="243"/>
                  </a:lnTo>
                  <a:lnTo>
                    <a:pt x="313" y="328"/>
                  </a:lnTo>
                  <a:lnTo>
                    <a:pt x="318" y="360"/>
                  </a:lnTo>
                  <a:lnTo>
                    <a:pt x="332" y="383"/>
                  </a:lnTo>
                  <a:lnTo>
                    <a:pt x="355" y="397"/>
                  </a:lnTo>
                  <a:lnTo>
                    <a:pt x="387" y="402"/>
                  </a:lnTo>
                  <a:lnTo>
                    <a:pt x="419" y="397"/>
                  </a:lnTo>
                  <a:lnTo>
                    <a:pt x="443" y="383"/>
                  </a:lnTo>
                  <a:lnTo>
                    <a:pt x="457" y="360"/>
                  </a:lnTo>
                  <a:lnTo>
                    <a:pt x="462" y="328"/>
                  </a:lnTo>
                  <a:lnTo>
                    <a:pt x="462" y="277"/>
                  </a:lnTo>
                  <a:lnTo>
                    <a:pt x="460" y="259"/>
                  </a:lnTo>
                  <a:lnTo>
                    <a:pt x="456" y="244"/>
                  </a:lnTo>
                  <a:lnTo>
                    <a:pt x="449" y="231"/>
                  </a:lnTo>
                  <a:lnTo>
                    <a:pt x="441" y="219"/>
                  </a:lnTo>
                  <a:lnTo>
                    <a:pt x="372" y="125"/>
                  </a:lnTo>
                  <a:lnTo>
                    <a:pt x="371" y="113"/>
                  </a:lnTo>
                  <a:lnTo>
                    <a:pt x="371" y="54"/>
                  </a:lnTo>
                  <a:lnTo>
                    <a:pt x="374" y="46"/>
                  </a:lnTo>
                  <a:lnTo>
                    <a:pt x="400" y="46"/>
                  </a:lnTo>
                  <a:lnTo>
                    <a:pt x="404" y="54"/>
                  </a:lnTo>
                  <a:lnTo>
                    <a:pt x="404" y="150"/>
                  </a:lnTo>
                  <a:lnTo>
                    <a:pt x="462" y="150"/>
                  </a:lnTo>
                  <a:lnTo>
                    <a:pt x="462" y="73"/>
                  </a:lnTo>
                  <a:close/>
                  <a:moveTo>
                    <a:pt x="572" y="8"/>
                  </a:moveTo>
                  <a:lnTo>
                    <a:pt x="515" y="8"/>
                  </a:lnTo>
                  <a:lnTo>
                    <a:pt x="515" y="393"/>
                  </a:lnTo>
                  <a:lnTo>
                    <a:pt x="572" y="393"/>
                  </a:lnTo>
                  <a:lnTo>
                    <a:pt x="572" y="8"/>
                  </a:lnTo>
                  <a:close/>
                  <a:moveTo>
                    <a:pt x="781" y="73"/>
                  </a:moveTo>
                  <a:lnTo>
                    <a:pt x="777" y="46"/>
                  </a:lnTo>
                  <a:lnTo>
                    <a:pt x="777" y="41"/>
                  </a:lnTo>
                  <a:lnTo>
                    <a:pt x="762" y="18"/>
                  </a:lnTo>
                  <a:lnTo>
                    <a:pt x="739" y="4"/>
                  </a:lnTo>
                  <a:lnTo>
                    <a:pt x="724" y="2"/>
                  </a:lnTo>
                  <a:lnTo>
                    <a:pt x="724" y="54"/>
                  </a:lnTo>
                  <a:lnTo>
                    <a:pt x="724" y="345"/>
                  </a:lnTo>
                  <a:lnTo>
                    <a:pt x="720" y="354"/>
                  </a:lnTo>
                  <a:lnTo>
                    <a:pt x="694" y="354"/>
                  </a:lnTo>
                  <a:lnTo>
                    <a:pt x="690" y="345"/>
                  </a:lnTo>
                  <a:lnTo>
                    <a:pt x="690" y="54"/>
                  </a:lnTo>
                  <a:lnTo>
                    <a:pt x="694" y="46"/>
                  </a:lnTo>
                  <a:lnTo>
                    <a:pt x="720" y="46"/>
                  </a:lnTo>
                  <a:lnTo>
                    <a:pt x="724" y="54"/>
                  </a:lnTo>
                  <a:lnTo>
                    <a:pt x="724" y="2"/>
                  </a:lnTo>
                  <a:lnTo>
                    <a:pt x="707" y="0"/>
                  </a:lnTo>
                  <a:lnTo>
                    <a:pt x="675" y="4"/>
                  </a:lnTo>
                  <a:lnTo>
                    <a:pt x="651" y="18"/>
                  </a:lnTo>
                  <a:lnTo>
                    <a:pt x="637" y="41"/>
                  </a:lnTo>
                  <a:lnTo>
                    <a:pt x="632" y="73"/>
                  </a:lnTo>
                  <a:lnTo>
                    <a:pt x="632" y="328"/>
                  </a:lnTo>
                  <a:lnTo>
                    <a:pt x="637" y="360"/>
                  </a:lnTo>
                  <a:lnTo>
                    <a:pt x="651" y="383"/>
                  </a:lnTo>
                  <a:lnTo>
                    <a:pt x="675" y="397"/>
                  </a:lnTo>
                  <a:lnTo>
                    <a:pt x="707" y="402"/>
                  </a:lnTo>
                  <a:lnTo>
                    <a:pt x="739" y="397"/>
                  </a:lnTo>
                  <a:lnTo>
                    <a:pt x="762" y="383"/>
                  </a:lnTo>
                  <a:lnTo>
                    <a:pt x="777" y="360"/>
                  </a:lnTo>
                  <a:lnTo>
                    <a:pt x="778" y="354"/>
                  </a:lnTo>
                  <a:lnTo>
                    <a:pt x="781" y="328"/>
                  </a:lnTo>
                  <a:lnTo>
                    <a:pt x="781" y="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53" name="Picture 29">
              <a:extLst>
                <a:ext uri="{FF2B5EF4-FFF2-40B4-BE49-F238E27FC236}">
                  <a16:creationId xmlns:a16="http://schemas.microsoft.com/office/drawing/2014/main" id="{C6E1D530-87CE-40BF-B21F-73C063850D22}"/>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8447" y="3700"/>
              <a:ext cx="176"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 name="Picture 30">
              <a:extLst>
                <a:ext uri="{FF2B5EF4-FFF2-40B4-BE49-F238E27FC236}">
                  <a16:creationId xmlns:a16="http://schemas.microsoft.com/office/drawing/2014/main" id="{83F3CFAE-7C59-4F08-9FFA-08C6C051CB15}"/>
                </a:ext>
              </a:extLst>
            </p:cNvP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8804" y="3700"/>
              <a:ext cx="222"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5" name="Picture 31">
              <a:extLst>
                <a:ext uri="{FF2B5EF4-FFF2-40B4-BE49-F238E27FC236}">
                  <a16:creationId xmlns:a16="http://schemas.microsoft.com/office/drawing/2014/main" id="{6AFE2CFB-D854-47E4-9AD1-8139DE1EDEA3}"/>
                </a:ext>
              </a:extLst>
            </p:cNvPr>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9072" y="3700"/>
              <a:ext cx="176"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6" name="Picture 32">
              <a:extLst>
                <a:ext uri="{FF2B5EF4-FFF2-40B4-BE49-F238E27FC236}">
                  <a16:creationId xmlns:a16="http://schemas.microsoft.com/office/drawing/2014/main" id="{49A61183-87D2-467C-AC91-8618CF33F8F8}"/>
                </a:ext>
              </a:extLst>
            </p:cNvPr>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9294" y="3700"/>
              <a:ext cx="161"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33">
              <a:extLst>
                <a:ext uri="{FF2B5EF4-FFF2-40B4-BE49-F238E27FC236}">
                  <a16:creationId xmlns:a16="http://schemas.microsoft.com/office/drawing/2014/main" id="{71755906-2F6E-410B-A49D-942B5E9B78ED}"/>
                </a:ext>
              </a:extLst>
            </p:cNvPr>
            <p:cNvSpPr>
              <a:spLocks noChangeArrowheads="1"/>
            </p:cNvSpPr>
            <p:nvPr/>
          </p:nvSpPr>
          <p:spPr bwMode="auto">
            <a:xfrm>
              <a:off x="9494" y="3700"/>
              <a:ext cx="58" cy="3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58" name="Picture 34">
              <a:extLst>
                <a:ext uri="{FF2B5EF4-FFF2-40B4-BE49-F238E27FC236}">
                  <a16:creationId xmlns:a16="http://schemas.microsoft.com/office/drawing/2014/main" id="{1B7CC342-EC6F-4351-88FE-F5A774484F76}"/>
                </a:ext>
              </a:extLst>
            </p:cNvPr>
            <p:cNvPicPr>
              <a:picLocks noChangeAspect="1" noChangeArrowheads="1"/>
            </p:cNvPicPr>
            <p:nvPr/>
          </p:nvPicPr>
          <p:blipFill>
            <a:blip r:embed="rId22" cstate="email">
              <a:extLst>
                <a:ext uri="{28A0092B-C50C-407E-A947-70E740481C1C}">
                  <a14:useLocalDpi xmlns:a14="http://schemas.microsoft.com/office/drawing/2010/main"/>
                </a:ext>
              </a:extLst>
            </a:blip>
            <a:srcRect/>
            <a:stretch>
              <a:fillRect/>
            </a:stretch>
          </p:blipFill>
          <p:spPr bwMode="auto">
            <a:xfrm>
              <a:off x="9613" y="3700"/>
              <a:ext cx="176"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AutoShape 35">
              <a:extLst>
                <a:ext uri="{FF2B5EF4-FFF2-40B4-BE49-F238E27FC236}">
                  <a16:creationId xmlns:a16="http://schemas.microsoft.com/office/drawing/2014/main" id="{CBB979EC-7673-465E-8C6B-C0B73693E6FC}"/>
                </a:ext>
              </a:extLst>
            </p:cNvPr>
            <p:cNvSpPr>
              <a:spLocks/>
            </p:cNvSpPr>
            <p:nvPr/>
          </p:nvSpPr>
          <p:spPr bwMode="auto">
            <a:xfrm>
              <a:off x="8679" y="3692"/>
              <a:ext cx="1319" cy="404"/>
            </a:xfrm>
            <a:custGeom>
              <a:avLst/>
              <a:gdLst>
                <a:gd name="T0" fmla="+- 0 8747 8679"/>
                <a:gd name="T1" fmla="*/ T0 w 1319"/>
                <a:gd name="T2" fmla="+- 0 3911 3693"/>
                <a:gd name="T3" fmla="*/ 3911 h 404"/>
                <a:gd name="T4" fmla="+- 0 8679 8679"/>
                <a:gd name="T5" fmla="*/ T4 w 1319"/>
                <a:gd name="T6" fmla="+- 0 3911 3693"/>
                <a:gd name="T7" fmla="*/ 3911 h 404"/>
                <a:gd name="T8" fmla="+- 0 8679 8679"/>
                <a:gd name="T9" fmla="*/ T8 w 1319"/>
                <a:gd name="T10" fmla="+- 0 3951 3693"/>
                <a:gd name="T11" fmla="*/ 3951 h 404"/>
                <a:gd name="T12" fmla="+- 0 8747 8679"/>
                <a:gd name="T13" fmla="*/ T12 w 1319"/>
                <a:gd name="T14" fmla="+- 0 3951 3693"/>
                <a:gd name="T15" fmla="*/ 3951 h 404"/>
                <a:gd name="T16" fmla="+- 0 8747 8679"/>
                <a:gd name="T17" fmla="*/ T16 w 1319"/>
                <a:gd name="T18" fmla="+- 0 3911 3693"/>
                <a:gd name="T19" fmla="*/ 3911 h 404"/>
                <a:gd name="T20" fmla="+- 0 9998 8679"/>
                <a:gd name="T21" fmla="*/ T20 w 1319"/>
                <a:gd name="T22" fmla="+- 0 3766 3693"/>
                <a:gd name="T23" fmla="*/ 3766 h 404"/>
                <a:gd name="T24" fmla="+- 0 9993 8679"/>
                <a:gd name="T25" fmla="*/ T24 w 1319"/>
                <a:gd name="T26" fmla="+- 0 3734 3693"/>
                <a:gd name="T27" fmla="*/ 3734 h 404"/>
                <a:gd name="T28" fmla="+- 0 9979 8679"/>
                <a:gd name="T29" fmla="*/ T28 w 1319"/>
                <a:gd name="T30" fmla="+- 0 3711 3693"/>
                <a:gd name="T31" fmla="*/ 3711 h 404"/>
                <a:gd name="T32" fmla="+- 0 9956 8679"/>
                <a:gd name="T33" fmla="*/ T32 w 1319"/>
                <a:gd name="T34" fmla="+- 0 3697 3693"/>
                <a:gd name="T35" fmla="*/ 3697 h 404"/>
                <a:gd name="T36" fmla="+- 0 9924 8679"/>
                <a:gd name="T37" fmla="*/ T36 w 1319"/>
                <a:gd name="T38" fmla="+- 0 3693 3693"/>
                <a:gd name="T39" fmla="*/ 3693 h 404"/>
                <a:gd name="T40" fmla="+- 0 9892 8679"/>
                <a:gd name="T41" fmla="*/ T40 w 1319"/>
                <a:gd name="T42" fmla="+- 0 3697 3693"/>
                <a:gd name="T43" fmla="*/ 3697 h 404"/>
                <a:gd name="T44" fmla="+- 0 9868 8679"/>
                <a:gd name="T45" fmla="*/ T44 w 1319"/>
                <a:gd name="T46" fmla="+- 0 3711 3693"/>
                <a:gd name="T47" fmla="*/ 3711 h 404"/>
                <a:gd name="T48" fmla="+- 0 9854 8679"/>
                <a:gd name="T49" fmla="*/ T48 w 1319"/>
                <a:gd name="T50" fmla="+- 0 3734 3693"/>
                <a:gd name="T51" fmla="*/ 3734 h 404"/>
                <a:gd name="T52" fmla="+- 0 9849 8679"/>
                <a:gd name="T53" fmla="*/ T52 w 1319"/>
                <a:gd name="T54" fmla="+- 0 3766 3693"/>
                <a:gd name="T55" fmla="*/ 3766 h 404"/>
                <a:gd name="T56" fmla="+- 0 9849 8679"/>
                <a:gd name="T57" fmla="*/ T56 w 1319"/>
                <a:gd name="T58" fmla="+- 0 4019 3693"/>
                <a:gd name="T59" fmla="*/ 4019 h 404"/>
                <a:gd name="T60" fmla="+- 0 9853 8679"/>
                <a:gd name="T61" fmla="*/ T60 w 1319"/>
                <a:gd name="T62" fmla="+- 0 4053 3693"/>
                <a:gd name="T63" fmla="*/ 4053 h 404"/>
                <a:gd name="T64" fmla="+- 0 9865 8679"/>
                <a:gd name="T65" fmla="*/ T64 w 1319"/>
                <a:gd name="T66" fmla="+- 0 4077 3693"/>
                <a:gd name="T67" fmla="*/ 4077 h 404"/>
                <a:gd name="T68" fmla="+- 0 9884 8679"/>
                <a:gd name="T69" fmla="*/ T68 w 1319"/>
                <a:gd name="T70" fmla="+- 0 4091 3693"/>
                <a:gd name="T71" fmla="*/ 4091 h 404"/>
                <a:gd name="T72" fmla="+- 0 9910 8679"/>
                <a:gd name="T73" fmla="*/ T72 w 1319"/>
                <a:gd name="T74" fmla="+- 0 4096 3693"/>
                <a:gd name="T75" fmla="*/ 4096 h 404"/>
                <a:gd name="T76" fmla="+- 0 9927 8679"/>
                <a:gd name="T77" fmla="*/ T76 w 1319"/>
                <a:gd name="T78" fmla="+- 0 4094 3693"/>
                <a:gd name="T79" fmla="*/ 4094 h 404"/>
                <a:gd name="T80" fmla="+- 0 9941 8679"/>
                <a:gd name="T81" fmla="*/ T80 w 1319"/>
                <a:gd name="T82" fmla="+- 0 4087 3693"/>
                <a:gd name="T83" fmla="*/ 4087 h 404"/>
                <a:gd name="T84" fmla="+- 0 9953 8679"/>
                <a:gd name="T85" fmla="*/ T84 w 1319"/>
                <a:gd name="T86" fmla="+- 0 4077 3693"/>
                <a:gd name="T87" fmla="*/ 4077 h 404"/>
                <a:gd name="T88" fmla="+- 0 9963 8679"/>
                <a:gd name="T89" fmla="*/ T88 w 1319"/>
                <a:gd name="T90" fmla="+- 0 4063 3693"/>
                <a:gd name="T91" fmla="*/ 4063 h 404"/>
                <a:gd name="T92" fmla="+- 0 9965 8679"/>
                <a:gd name="T93" fmla="*/ T92 w 1319"/>
                <a:gd name="T94" fmla="+- 0 4063 3693"/>
                <a:gd name="T95" fmla="*/ 4063 h 404"/>
                <a:gd name="T96" fmla="+- 0 9968 8679"/>
                <a:gd name="T97" fmla="*/ T96 w 1319"/>
                <a:gd name="T98" fmla="+- 0 4086 3693"/>
                <a:gd name="T99" fmla="*/ 4086 h 404"/>
                <a:gd name="T100" fmla="+- 0 9998 8679"/>
                <a:gd name="T101" fmla="*/ T100 w 1319"/>
                <a:gd name="T102" fmla="+- 0 4086 3693"/>
                <a:gd name="T103" fmla="*/ 4086 h 404"/>
                <a:gd name="T104" fmla="+- 0 9998 8679"/>
                <a:gd name="T105" fmla="*/ T104 w 1319"/>
                <a:gd name="T106" fmla="+- 0 3891 3693"/>
                <a:gd name="T107" fmla="*/ 3891 h 404"/>
                <a:gd name="T108" fmla="+- 0 9916 8679"/>
                <a:gd name="T109" fmla="*/ T108 w 1319"/>
                <a:gd name="T110" fmla="+- 0 3891 3693"/>
                <a:gd name="T111" fmla="*/ 3891 h 404"/>
                <a:gd name="T112" fmla="+- 0 9916 8679"/>
                <a:gd name="T113" fmla="*/ T112 w 1319"/>
                <a:gd name="T114" fmla="+- 0 3938 3693"/>
                <a:gd name="T115" fmla="*/ 3938 h 404"/>
                <a:gd name="T116" fmla="+- 0 9941 8679"/>
                <a:gd name="T117" fmla="*/ T116 w 1319"/>
                <a:gd name="T118" fmla="+- 0 3938 3693"/>
                <a:gd name="T119" fmla="*/ 3938 h 404"/>
                <a:gd name="T120" fmla="+- 0 9941 8679"/>
                <a:gd name="T121" fmla="*/ T120 w 1319"/>
                <a:gd name="T122" fmla="+- 0 4038 3693"/>
                <a:gd name="T123" fmla="*/ 4038 h 404"/>
                <a:gd name="T124" fmla="+- 0 9937 8679"/>
                <a:gd name="T125" fmla="*/ T124 w 1319"/>
                <a:gd name="T126" fmla="+- 0 4047 3693"/>
                <a:gd name="T127" fmla="*/ 4047 h 404"/>
                <a:gd name="T128" fmla="+- 0 9910 8679"/>
                <a:gd name="T129" fmla="*/ T128 w 1319"/>
                <a:gd name="T130" fmla="+- 0 4047 3693"/>
                <a:gd name="T131" fmla="*/ 4047 h 404"/>
                <a:gd name="T132" fmla="+- 0 9907 8679"/>
                <a:gd name="T133" fmla="*/ T132 w 1319"/>
                <a:gd name="T134" fmla="+- 0 4038 3693"/>
                <a:gd name="T135" fmla="*/ 4038 h 404"/>
                <a:gd name="T136" fmla="+- 0 9907 8679"/>
                <a:gd name="T137" fmla="*/ T136 w 1319"/>
                <a:gd name="T138" fmla="+- 0 3747 3693"/>
                <a:gd name="T139" fmla="*/ 3747 h 404"/>
                <a:gd name="T140" fmla="+- 0 9910 8679"/>
                <a:gd name="T141" fmla="*/ T140 w 1319"/>
                <a:gd name="T142" fmla="+- 0 3739 3693"/>
                <a:gd name="T143" fmla="*/ 3739 h 404"/>
                <a:gd name="T144" fmla="+- 0 9924 8679"/>
                <a:gd name="T145" fmla="*/ T144 w 1319"/>
                <a:gd name="T146" fmla="+- 0 3739 3693"/>
                <a:gd name="T147" fmla="*/ 3739 h 404"/>
                <a:gd name="T148" fmla="+- 0 9937 8679"/>
                <a:gd name="T149" fmla="*/ T148 w 1319"/>
                <a:gd name="T150" fmla="+- 0 3739 3693"/>
                <a:gd name="T151" fmla="*/ 3739 h 404"/>
                <a:gd name="T152" fmla="+- 0 9941 8679"/>
                <a:gd name="T153" fmla="*/ T152 w 1319"/>
                <a:gd name="T154" fmla="+- 0 3747 3693"/>
                <a:gd name="T155" fmla="*/ 3747 h 404"/>
                <a:gd name="T156" fmla="+- 0 9941 8679"/>
                <a:gd name="T157" fmla="*/ T156 w 1319"/>
                <a:gd name="T158" fmla="+- 0 3843 3693"/>
                <a:gd name="T159" fmla="*/ 3843 h 404"/>
                <a:gd name="T160" fmla="+- 0 9998 8679"/>
                <a:gd name="T161" fmla="*/ T160 w 1319"/>
                <a:gd name="T162" fmla="+- 0 3843 3693"/>
                <a:gd name="T163" fmla="*/ 3843 h 404"/>
                <a:gd name="T164" fmla="+- 0 9998 8679"/>
                <a:gd name="T165" fmla="*/ T164 w 1319"/>
                <a:gd name="T166" fmla="+- 0 3766 3693"/>
                <a:gd name="T167" fmla="*/ 3766 h 40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Lst>
              <a:rect l="0" t="0" r="r" b="b"/>
              <a:pathLst>
                <a:path w="1319" h="404">
                  <a:moveTo>
                    <a:pt x="68" y="218"/>
                  </a:moveTo>
                  <a:lnTo>
                    <a:pt x="0" y="218"/>
                  </a:lnTo>
                  <a:lnTo>
                    <a:pt x="0" y="258"/>
                  </a:lnTo>
                  <a:lnTo>
                    <a:pt x="68" y="258"/>
                  </a:lnTo>
                  <a:lnTo>
                    <a:pt x="68" y="218"/>
                  </a:lnTo>
                  <a:close/>
                  <a:moveTo>
                    <a:pt x="1319" y="73"/>
                  </a:moveTo>
                  <a:lnTo>
                    <a:pt x="1314" y="41"/>
                  </a:lnTo>
                  <a:lnTo>
                    <a:pt x="1300" y="18"/>
                  </a:lnTo>
                  <a:lnTo>
                    <a:pt x="1277" y="4"/>
                  </a:lnTo>
                  <a:lnTo>
                    <a:pt x="1245" y="0"/>
                  </a:lnTo>
                  <a:lnTo>
                    <a:pt x="1213" y="4"/>
                  </a:lnTo>
                  <a:lnTo>
                    <a:pt x="1189" y="18"/>
                  </a:lnTo>
                  <a:lnTo>
                    <a:pt x="1175" y="41"/>
                  </a:lnTo>
                  <a:lnTo>
                    <a:pt x="1170" y="73"/>
                  </a:lnTo>
                  <a:lnTo>
                    <a:pt x="1170" y="326"/>
                  </a:lnTo>
                  <a:lnTo>
                    <a:pt x="1174" y="360"/>
                  </a:lnTo>
                  <a:lnTo>
                    <a:pt x="1186" y="384"/>
                  </a:lnTo>
                  <a:lnTo>
                    <a:pt x="1205" y="398"/>
                  </a:lnTo>
                  <a:lnTo>
                    <a:pt x="1231" y="403"/>
                  </a:lnTo>
                  <a:lnTo>
                    <a:pt x="1248" y="401"/>
                  </a:lnTo>
                  <a:lnTo>
                    <a:pt x="1262" y="394"/>
                  </a:lnTo>
                  <a:lnTo>
                    <a:pt x="1274" y="384"/>
                  </a:lnTo>
                  <a:lnTo>
                    <a:pt x="1284" y="370"/>
                  </a:lnTo>
                  <a:lnTo>
                    <a:pt x="1286" y="370"/>
                  </a:lnTo>
                  <a:lnTo>
                    <a:pt x="1289" y="393"/>
                  </a:lnTo>
                  <a:lnTo>
                    <a:pt x="1319" y="393"/>
                  </a:lnTo>
                  <a:lnTo>
                    <a:pt x="1319" y="198"/>
                  </a:lnTo>
                  <a:lnTo>
                    <a:pt x="1237" y="198"/>
                  </a:lnTo>
                  <a:lnTo>
                    <a:pt x="1237" y="245"/>
                  </a:lnTo>
                  <a:lnTo>
                    <a:pt x="1262" y="245"/>
                  </a:lnTo>
                  <a:lnTo>
                    <a:pt x="1262" y="345"/>
                  </a:lnTo>
                  <a:lnTo>
                    <a:pt x="1258" y="354"/>
                  </a:lnTo>
                  <a:lnTo>
                    <a:pt x="1231" y="354"/>
                  </a:lnTo>
                  <a:lnTo>
                    <a:pt x="1228" y="345"/>
                  </a:lnTo>
                  <a:lnTo>
                    <a:pt x="1228" y="54"/>
                  </a:lnTo>
                  <a:lnTo>
                    <a:pt x="1231" y="46"/>
                  </a:lnTo>
                  <a:lnTo>
                    <a:pt x="1245" y="46"/>
                  </a:lnTo>
                  <a:lnTo>
                    <a:pt x="1258" y="46"/>
                  </a:lnTo>
                  <a:lnTo>
                    <a:pt x="1262" y="54"/>
                  </a:lnTo>
                  <a:lnTo>
                    <a:pt x="1262" y="150"/>
                  </a:lnTo>
                  <a:lnTo>
                    <a:pt x="1319" y="150"/>
                  </a:lnTo>
                  <a:lnTo>
                    <a:pt x="1319" y="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sp>
          <p:nvSpPr>
            <p:cNvPr id="23" name="AutoShape 36">
              <a:extLst>
                <a:ext uri="{FF2B5EF4-FFF2-40B4-BE49-F238E27FC236}">
                  <a16:creationId xmlns:a16="http://schemas.microsoft.com/office/drawing/2014/main" id="{D6E07985-B2B8-46AA-B750-5B422804EFD1}"/>
                </a:ext>
              </a:extLst>
            </p:cNvPr>
            <p:cNvSpPr>
              <a:spLocks/>
            </p:cNvSpPr>
            <p:nvPr/>
          </p:nvSpPr>
          <p:spPr bwMode="auto">
            <a:xfrm>
              <a:off x="10014" y="1456"/>
              <a:ext cx="786" cy="3208"/>
            </a:xfrm>
            <a:custGeom>
              <a:avLst/>
              <a:gdLst>
                <a:gd name="T0" fmla="+- 0 10090 10015"/>
                <a:gd name="T1" fmla="*/ T0 w 786"/>
                <a:gd name="T2" fmla="+- 0 4365 1456"/>
                <a:gd name="T3" fmla="*/ 4365 h 3208"/>
                <a:gd name="T4" fmla="+- 0 10088 10015"/>
                <a:gd name="T5" fmla="*/ T4 w 786"/>
                <a:gd name="T6" fmla="+- 0 4367 1456"/>
                <a:gd name="T7" fmla="*/ 4367 h 3208"/>
                <a:gd name="T8" fmla="+- 0 10089 10015"/>
                <a:gd name="T9" fmla="*/ T8 w 786"/>
                <a:gd name="T10" fmla="+- 0 4367 1456"/>
                <a:gd name="T11" fmla="*/ 4367 h 3208"/>
                <a:gd name="T12" fmla="+- 0 10091 10015"/>
                <a:gd name="T13" fmla="*/ T12 w 786"/>
                <a:gd name="T14" fmla="+- 0 4365 1456"/>
                <a:gd name="T15" fmla="*/ 4365 h 3208"/>
                <a:gd name="T16" fmla="+- 0 10800 10015"/>
                <a:gd name="T17" fmla="*/ T16 w 786"/>
                <a:gd name="T18" fmla="+- 0 3174 1456"/>
                <a:gd name="T19" fmla="*/ 3174 h 3208"/>
                <a:gd name="T20" fmla="+- 0 10794 10015"/>
                <a:gd name="T21" fmla="*/ T20 w 786"/>
                <a:gd name="T22" fmla="+- 0 3046 1456"/>
                <a:gd name="T23" fmla="*/ 3046 h 3208"/>
                <a:gd name="T24" fmla="+- 0 10778 10015"/>
                <a:gd name="T25" fmla="*/ T24 w 786"/>
                <a:gd name="T26" fmla="+- 0 2890 1456"/>
                <a:gd name="T27" fmla="*/ 2890 h 3208"/>
                <a:gd name="T28" fmla="+- 0 10751 10015"/>
                <a:gd name="T29" fmla="*/ T28 w 786"/>
                <a:gd name="T30" fmla="+- 0 2737 1456"/>
                <a:gd name="T31" fmla="*/ 2737 h 3208"/>
                <a:gd name="T32" fmla="+- 0 10715 10015"/>
                <a:gd name="T33" fmla="*/ T32 w 786"/>
                <a:gd name="T34" fmla="+- 0 2586 1456"/>
                <a:gd name="T35" fmla="*/ 2586 h 3208"/>
                <a:gd name="T36" fmla="+- 0 10670 10015"/>
                <a:gd name="T37" fmla="*/ T36 w 786"/>
                <a:gd name="T38" fmla="+- 0 2439 1456"/>
                <a:gd name="T39" fmla="*/ 2439 h 3208"/>
                <a:gd name="T40" fmla="+- 0 10616 10015"/>
                <a:gd name="T41" fmla="*/ T40 w 786"/>
                <a:gd name="T42" fmla="+- 0 2295 1456"/>
                <a:gd name="T43" fmla="*/ 2295 h 3208"/>
                <a:gd name="T44" fmla="+- 0 10554 10015"/>
                <a:gd name="T45" fmla="*/ T44 w 786"/>
                <a:gd name="T46" fmla="+- 0 2155 1456"/>
                <a:gd name="T47" fmla="*/ 2155 h 3208"/>
                <a:gd name="T48" fmla="+- 0 10483 10015"/>
                <a:gd name="T49" fmla="*/ T48 w 786"/>
                <a:gd name="T50" fmla="+- 0 2020 1456"/>
                <a:gd name="T51" fmla="*/ 2020 h 3208"/>
                <a:gd name="T52" fmla="+- 0 10406 10015"/>
                <a:gd name="T53" fmla="*/ T52 w 786"/>
                <a:gd name="T54" fmla="+- 0 1889 1456"/>
                <a:gd name="T55" fmla="*/ 1889 h 3208"/>
                <a:gd name="T56" fmla="+- 0 10321 10015"/>
                <a:gd name="T57" fmla="*/ T56 w 786"/>
                <a:gd name="T58" fmla="+- 0 1765 1456"/>
                <a:gd name="T59" fmla="*/ 1765 h 3208"/>
                <a:gd name="T60" fmla="+- 0 10015 10015"/>
                <a:gd name="T61" fmla="*/ T60 w 786"/>
                <a:gd name="T62" fmla="+- 0 1456 1456"/>
                <a:gd name="T63" fmla="*/ 1456 h 3208"/>
                <a:gd name="T64" fmla="+- 0 10280 10015"/>
                <a:gd name="T65" fmla="*/ T64 w 786"/>
                <a:gd name="T66" fmla="+- 0 1802 1456"/>
                <a:gd name="T67" fmla="*/ 1802 h 3208"/>
                <a:gd name="T68" fmla="+- 0 10353 10015"/>
                <a:gd name="T69" fmla="*/ T68 w 786"/>
                <a:gd name="T70" fmla="+- 0 1946 1456"/>
                <a:gd name="T71" fmla="*/ 1946 h 3208"/>
                <a:gd name="T72" fmla="+- 0 10417 10015"/>
                <a:gd name="T73" fmla="*/ T72 w 786"/>
                <a:gd name="T74" fmla="+- 0 2097 1456"/>
                <a:gd name="T75" fmla="*/ 2097 h 3208"/>
                <a:gd name="T76" fmla="+- 0 10470 10015"/>
                <a:gd name="T77" fmla="*/ T76 w 786"/>
                <a:gd name="T78" fmla="+- 0 2251 1456"/>
                <a:gd name="T79" fmla="*/ 2251 h 3208"/>
                <a:gd name="T80" fmla="+- 0 10513 10015"/>
                <a:gd name="T81" fmla="*/ T80 w 786"/>
                <a:gd name="T82" fmla="+- 0 2407 1456"/>
                <a:gd name="T83" fmla="*/ 2407 h 3208"/>
                <a:gd name="T84" fmla="+- 0 10545 10015"/>
                <a:gd name="T85" fmla="*/ T84 w 786"/>
                <a:gd name="T86" fmla="+- 0 2565 1456"/>
                <a:gd name="T87" fmla="*/ 2565 h 3208"/>
                <a:gd name="T88" fmla="+- 0 10566 10015"/>
                <a:gd name="T89" fmla="*/ T88 w 786"/>
                <a:gd name="T90" fmla="+- 0 2723 1456"/>
                <a:gd name="T91" fmla="*/ 2723 h 3208"/>
                <a:gd name="T92" fmla="+- 0 10576 10015"/>
                <a:gd name="T93" fmla="*/ T92 w 786"/>
                <a:gd name="T94" fmla="+- 0 2883 1456"/>
                <a:gd name="T95" fmla="*/ 2883 h 3208"/>
                <a:gd name="T96" fmla="+- 0 10574 10015"/>
                <a:gd name="T97" fmla="*/ T96 w 786"/>
                <a:gd name="T98" fmla="+- 0 3041 1456"/>
                <a:gd name="T99" fmla="*/ 3041 h 3208"/>
                <a:gd name="T100" fmla="+- 0 10564 10015"/>
                <a:gd name="T101" fmla="*/ T100 w 786"/>
                <a:gd name="T102" fmla="+- 0 3164 1456"/>
                <a:gd name="T103" fmla="*/ 3164 h 3208"/>
                <a:gd name="T104" fmla="+- 0 10553 10015"/>
                <a:gd name="T105" fmla="*/ T104 w 786"/>
                <a:gd name="T106" fmla="+- 0 3251 1456"/>
                <a:gd name="T107" fmla="*/ 3251 h 3208"/>
                <a:gd name="T108" fmla="+- 0 10538 10015"/>
                <a:gd name="T109" fmla="*/ T108 w 786"/>
                <a:gd name="T110" fmla="+- 0 3338 1456"/>
                <a:gd name="T111" fmla="*/ 3338 h 3208"/>
                <a:gd name="T112" fmla="+- 0 10529 10015"/>
                <a:gd name="T113" fmla="*/ T112 w 786"/>
                <a:gd name="T114" fmla="+- 0 3382 1456"/>
                <a:gd name="T115" fmla="*/ 3382 h 3208"/>
                <a:gd name="T116" fmla="+- 0 10519 10015"/>
                <a:gd name="T117" fmla="*/ T116 w 786"/>
                <a:gd name="T118" fmla="+- 0 3426 1456"/>
                <a:gd name="T119" fmla="*/ 3426 h 3208"/>
                <a:gd name="T120" fmla="+- 0 10510 10015"/>
                <a:gd name="T121" fmla="*/ T120 w 786"/>
                <a:gd name="T122" fmla="+- 0 3470 1456"/>
                <a:gd name="T123" fmla="*/ 3470 h 3208"/>
                <a:gd name="T124" fmla="+- 0 10465 10015"/>
                <a:gd name="T125" fmla="*/ T124 w 786"/>
                <a:gd name="T126" fmla="+- 0 3643 1456"/>
                <a:gd name="T127" fmla="*/ 3643 h 3208"/>
                <a:gd name="T128" fmla="+- 0 10410 10015"/>
                <a:gd name="T129" fmla="*/ T128 w 786"/>
                <a:gd name="T130" fmla="+- 0 3812 1456"/>
                <a:gd name="T131" fmla="*/ 3812 h 3208"/>
                <a:gd name="T132" fmla="+- 0 10345 10015"/>
                <a:gd name="T133" fmla="*/ T132 w 786"/>
                <a:gd name="T134" fmla="+- 0 3974 1456"/>
                <a:gd name="T135" fmla="*/ 3974 h 3208"/>
                <a:gd name="T136" fmla="+- 0 10268 10015"/>
                <a:gd name="T137" fmla="*/ T136 w 786"/>
                <a:gd name="T138" fmla="+- 0 4126 1456"/>
                <a:gd name="T139" fmla="*/ 4126 h 3208"/>
                <a:gd name="T140" fmla="+- 0 10225 10015"/>
                <a:gd name="T141" fmla="*/ T140 w 786"/>
                <a:gd name="T142" fmla="+- 0 4198 1456"/>
                <a:gd name="T143" fmla="*/ 4198 h 3208"/>
                <a:gd name="T144" fmla="+- 0 10179 10015"/>
                <a:gd name="T145" fmla="*/ T144 w 786"/>
                <a:gd name="T146" fmla="+- 0 4265 1456"/>
                <a:gd name="T147" fmla="*/ 4265 h 3208"/>
                <a:gd name="T148" fmla="+- 0 10155 10015"/>
                <a:gd name="T149" fmla="*/ T148 w 786"/>
                <a:gd name="T150" fmla="+- 0 4296 1456"/>
                <a:gd name="T151" fmla="*/ 4296 h 3208"/>
                <a:gd name="T152" fmla="+- 0 10131 10015"/>
                <a:gd name="T153" fmla="*/ T152 w 786"/>
                <a:gd name="T154" fmla="+- 0 4325 1456"/>
                <a:gd name="T155" fmla="*/ 4325 h 3208"/>
                <a:gd name="T156" fmla="+- 0 10114 10015"/>
                <a:gd name="T157" fmla="*/ T156 w 786"/>
                <a:gd name="T158" fmla="+- 0 4343 1456"/>
                <a:gd name="T159" fmla="*/ 4343 h 3208"/>
                <a:gd name="T160" fmla="+- 0 10098 10015"/>
                <a:gd name="T161" fmla="*/ T160 w 786"/>
                <a:gd name="T162" fmla="+- 0 4359 1456"/>
                <a:gd name="T163" fmla="*/ 4359 h 3208"/>
                <a:gd name="T164" fmla="+- 0 10093 10015"/>
                <a:gd name="T165" fmla="*/ T164 w 786"/>
                <a:gd name="T166" fmla="+- 0 4364 1456"/>
                <a:gd name="T167" fmla="*/ 4364 h 3208"/>
                <a:gd name="T168" fmla="+- 0 10091 10015"/>
                <a:gd name="T169" fmla="*/ T168 w 786"/>
                <a:gd name="T170" fmla="+- 0 4365 1456"/>
                <a:gd name="T171" fmla="*/ 4365 h 3208"/>
                <a:gd name="T172" fmla="+- 0 10362 10015"/>
                <a:gd name="T173" fmla="*/ T172 w 786"/>
                <a:gd name="T174" fmla="+- 0 4660 1456"/>
                <a:gd name="T175" fmla="*/ 4660 h 3208"/>
                <a:gd name="T176" fmla="+- 0 10375 10015"/>
                <a:gd name="T177" fmla="*/ T176 w 786"/>
                <a:gd name="T178" fmla="+- 0 4646 1456"/>
                <a:gd name="T179" fmla="*/ 4646 h 3208"/>
                <a:gd name="T180" fmla="+- 0 10393 10015"/>
                <a:gd name="T181" fmla="*/ T180 w 786"/>
                <a:gd name="T182" fmla="+- 0 4625 1456"/>
                <a:gd name="T183" fmla="*/ 4625 h 3208"/>
                <a:gd name="T184" fmla="+- 0 10406 10015"/>
                <a:gd name="T185" fmla="*/ T184 w 786"/>
                <a:gd name="T186" fmla="+- 0 4610 1456"/>
                <a:gd name="T187" fmla="*/ 4610 h 3208"/>
                <a:gd name="T188" fmla="+- 0 10424 10015"/>
                <a:gd name="T189" fmla="*/ T188 w 786"/>
                <a:gd name="T190" fmla="+- 0 4586 1456"/>
                <a:gd name="T191" fmla="*/ 4586 h 3208"/>
                <a:gd name="T192" fmla="+- 0 10440 10015"/>
                <a:gd name="T193" fmla="*/ T192 w 786"/>
                <a:gd name="T194" fmla="+- 0 4563 1456"/>
                <a:gd name="T195" fmla="*/ 4563 h 3208"/>
                <a:gd name="T196" fmla="+- 0 10471 10015"/>
                <a:gd name="T197" fmla="*/ T196 w 786"/>
                <a:gd name="T198" fmla="+- 0 4517 1456"/>
                <a:gd name="T199" fmla="*/ 4517 h 3208"/>
                <a:gd name="T200" fmla="+- 0 10499 10015"/>
                <a:gd name="T201" fmla="*/ T200 w 786"/>
                <a:gd name="T202" fmla="+- 0 4470 1456"/>
                <a:gd name="T203" fmla="*/ 4470 h 3208"/>
                <a:gd name="T204" fmla="+- 0 10548 10015"/>
                <a:gd name="T205" fmla="*/ T204 w 786"/>
                <a:gd name="T206" fmla="+- 0 4377 1456"/>
                <a:gd name="T207" fmla="*/ 4377 h 3208"/>
                <a:gd name="T208" fmla="+- 0 10591 10015"/>
                <a:gd name="T209" fmla="*/ T208 w 786"/>
                <a:gd name="T210" fmla="+- 0 4283 1456"/>
                <a:gd name="T211" fmla="*/ 4283 h 3208"/>
                <a:gd name="T212" fmla="+- 0 10648 10015"/>
                <a:gd name="T213" fmla="*/ T212 w 786"/>
                <a:gd name="T214" fmla="+- 0 4131 1456"/>
                <a:gd name="T215" fmla="*/ 4131 h 3208"/>
                <a:gd name="T216" fmla="+- 0 10695 10015"/>
                <a:gd name="T217" fmla="*/ T216 w 786"/>
                <a:gd name="T218" fmla="+- 0 3978 1456"/>
                <a:gd name="T219" fmla="*/ 3978 h 3208"/>
                <a:gd name="T220" fmla="+- 0 10731 10015"/>
                <a:gd name="T221" fmla="*/ T220 w 786"/>
                <a:gd name="T222" fmla="+- 0 3824 1456"/>
                <a:gd name="T223" fmla="*/ 3824 h 3208"/>
                <a:gd name="T224" fmla="+- 0 10759 10015"/>
                <a:gd name="T225" fmla="*/ T224 w 786"/>
                <a:gd name="T226" fmla="+- 0 3670 1456"/>
                <a:gd name="T227" fmla="*/ 3670 h 3208"/>
                <a:gd name="T228" fmla="+- 0 10780 10015"/>
                <a:gd name="T229" fmla="*/ T228 w 786"/>
                <a:gd name="T230" fmla="+- 0 3516 1456"/>
                <a:gd name="T231" fmla="*/ 3516 h 3208"/>
                <a:gd name="T232" fmla="+- 0 10786 10015"/>
                <a:gd name="T233" fmla="*/ T232 w 786"/>
                <a:gd name="T234" fmla="+- 0 3468 1456"/>
                <a:gd name="T235" fmla="*/ 3468 h 3208"/>
                <a:gd name="T236" fmla="+- 0 10790 10015"/>
                <a:gd name="T237" fmla="*/ T236 w 786"/>
                <a:gd name="T238" fmla="+- 0 3420 1456"/>
                <a:gd name="T239" fmla="*/ 3420 h 3208"/>
                <a:gd name="T240" fmla="+- 0 10794 10015"/>
                <a:gd name="T241" fmla="*/ T240 w 786"/>
                <a:gd name="T242" fmla="+- 0 3371 1456"/>
                <a:gd name="T243" fmla="*/ 3371 h 3208"/>
                <a:gd name="T244" fmla="+- 0 10797 10015"/>
                <a:gd name="T245" fmla="*/ T244 w 786"/>
                <a:gd name="T246" fmla="+- 0 3322 1456"/>
                <a:gd name="T247" fmla="*/ 3322 h 3208"/>
                <a:gd name="T248" fmla="+- 0 10800 10015"/>
                <a:gd name="T249" fmla="*/ T248 w 786"/>
                <a:gd name="T250" fmla="+- 0 3223 1456"/>
                <a:gd name="T251" fmla="*/ 3223 h 320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 ang="0">
                  <a:pos x="T225" y="T227"/>
                </a:cxn>
                <a:cxn ang="0">
                  <a:pos x="T229" y="T231"/>
                </a:cxn>
                <a:cxn ang="0">
                  <a:pos x="T233" y="T235"/>
                </a:cxn>
                <a:cxn ang="0">
                  <a:pos x="T237" y="T239"/>
                </a:cxn>
                <a:cxn ang="0">
                  <a:pos x="T241" y="T243"/>
                </a:cxn>
                <a:cxn ang="0">
                  <a:pos x="T245" y="T247"/>
                </a:cxn>
                <a:cxn ang="0">
                  <a:pos x="T249" y="T251"/>
                </a:cxn>
              </a:cxnLst>
              <a:rect l="0" t="0" r="r" b="b"/>
              <a:pathLst>
                <a:path w="786" h="3208">
                  <a:moveTo>
                    <a:pt x="76" y="2909"/>
                  </a:moveTo>
                  <a:lnTo>
                    <a:pt x="75" y="2909"/>
                  </a:lnTo>
                  <a:lnTo>
                    <a:pt x="73" y="2911"/>
                  </a:lnTo>
                  <a:lnTo>
                    <a:pt x="74" y="2911"/>
                  </a:lnTo>
                  <a:lnTo>
                    <a:pt x="75" y="2910"/>
                  </a:lnTo>
                  <a:lnTo>
                    <a:pt x="76" y="2909"/>
                  </a:lnTo>
                  <a:close/>
                  <a:moveTo>
                    <a:pt x="785" y="1767"/>
                  </a:moveTo>
                  <a:lnTo>
                    <a:pt x="785" y="1718"/>
                  </a:lnTo>
                  <a:lnTo>
                    <a:pt x="783" y="1669"/>
                  </a:lnTo>
                  <a:lnTo>
                    <a:pt x="779" y="1590"/>
                  </a:lnTo>
                  <a:lnTo>
                    <a:pt x="772" y="1512"/>
                  </a:lnTo>
                  <a:lnTo>
                    <a:pt x="763" y="1434"/>
                  </a:lnTo>
                  <a:lnTo>
                    <a:pt x="751" y="1357"/>
                  </a:lnTo>
                  <a:lnTo>
                    <a:pt x="736" y="1281"/>
                  </a:lnTo>
                  <a:lnTo>
                    <a:pt x="719" y="1205"/>
                  </a:lnTo>
                  <a:lnTo>
                    <a:pt x="700" y="1130"/>
                  </a:lnTo>
                  <a:lnTo>
                    <a:pt x="678" y="1056"/>
                  </a:lnTo>
                  <a:lnTo>
                    <a:pt x="655" y="983"/>
                  </a:lnTo>
                  <a:lnTo>
                    <a:pt x="629" y="910"/>
                  </a:lnTo>
                  <a:lnTo>
                    <a:pt x="601" y="839"/>
                  </a:lnTo>
                  <a:lnTo>
                    <a:pt x="571" y="769"/>
                  </a:lnTo>
                  <a:lnTo>
                    <a:pt x="539" y="699"/>
                  </a:lnTo>
                  <a:lnTo>
                    <a:pt x="504" y="631"/>
                  </a:lnTo>
                  <a:lnTo>
                    <a:pt x="468" y="564"/>
                  </a:lnTo>
                  <a:lnTo>
                    <a:pt x="431" y="498"/>
                  </a:lnTo>
                  <a:lnTo>
                    <a:pt x="391" y="433"/>
                  </a:lnTo>
                  <a:lnTo>
                    <a:pt x="349" y="370"/>
                  </a:lnTo>
                  <a:lnTo>
                    <a:pt x="306" y="309"/>
                  </a:lnTo>
                  <a:lnTo>
                    <a:pt x="377" y="245"/>
                  </a:lnTo>
                  <a:lnTo>
                    <a:pt x="0" y="0"/>
                  </a:lnTo>
                  <a:lnTo>
                    <a:pt x="204" y="401"/>
                  </a:lnTo>
                  <a:lnTo>
                    <a:pt x="265" y="346"/>
                  </a:lnTo>
                  <a:lnTo>
                    <a:pt x="302" y="417"/>
                  </a:lnTo>
                  <a:lnTo>
                    <a:pt x="338" y="490"/>
                  </a:lnTo>
                  <a:lnTo>
                    <a:pt x="371" y="565"/>
                  </a:lnTo>
                  <a:lnTo>
                    <a:pt x="402" y="641"/>
                  </a:lnTo>
                  <a:lnTo>
                    <a:pt x="429" y="717"/>
                  </a:lnTo>
                  <a:lnTo>
                    <a:pt x="455" y="795"/>
                  </a:lnTo>
                  <a:lnTo>
                    <a:pt x="477" y="872"/>
                  </a:lnTo>
                  <a:lnTo>
                    <a:pt x="498" y="951"/>
                  </a:lnTo>
                  <a:lnTo>
                    <a:pt x="515" y="1029"/>
                  </a:lnTo>
                  <a:lnTo>
                    <a:pt x="530" y="1109"/>
                  </a:lnTo>
                  <a:lnTo>
                    <a:pt x="542" y="1188"/>
                  </a:lnTo>
                  <a:lnTo>
                    <a:pt x="551" y="1267"/>
                  </a:lnTo>
                  <a:lnTo>
                    <a:pt x="557" y="1347"/>
                  </a:lnTo>
                  <a:lnTo>
                    <a:pt x="561" y="1427"/>
                  </a:lnTo>
                  <a:lnTo>
                    <a:pt x="561" y="1506"/>
                  </a:lnTo>
                  <a:lnTo>
                    <a:pt x="559" y="1585"/>
                  </a:lnTo>
                  <a:lnTo>
                    <a:pt x="554" y="1664"/>
                  </a:lnTo>
                  <a:lnTo>
                    <a:pt x="549" y="1708"/>
                  </a:lnTo>
                  <a:lnTo>
                    <a:pt x="544" y="1752"/>
                  </a:lnTo>
                  <a:lnTo>
                    <a:pt x="538" y="1795"/>
                  </a:lnTo>
                  <a:lnTo>
                    <a:pt x="531" y="1839"/>
                  </a:lnTo>
                  <a:lnTo>
                    <a:pt x="523" y="1882"/>
                  </a:lnTo>
                  <a:lnTo>
                    <a:pt x="518" y="1904"/>
                  </a:lnTo>
                  <a:lnTo>
                    <a:pt x="514" y="1926"/>
                  </a:lnTo>
                  <a:lnTo>
                    <a:pt x="509" y="1948"/>
                  </a:lnTo>
                  <a:lnTo>
                    <a:pt x="504" y="1970"/>
                  </a:lnTo>
                  <a:lnTo>
                    <a:pt x="500" y="1992"/>
                  </a:lnTo>
                  <a:lnTo>
                    <a:pt x="495" y="2014"/>
                  </a:lnTo>
                  <a:lnTo>
                    <a:pt x="473" y="2101"/>
                  </a:lnTo>
                  <a:lnTo>
                    <a:pt x="450" y="2187"/>
                  </a:lnTo>
                  <a:lnTo>
                    <a:pt x="424" y="2272"/>
                  </a:lnTo>
                  <a:lnTo>
                    <a:pt x="395" y="2356"/>
                  </a:lnTo>
                  <a:lnTo>
                    <a:pt x="364" y="2438"/>
                  </a:lnTo>
                  <a:lnTo>
                    <a:pt x="330" y="2518"/>
                  </a:lnTo>
                  <a:lnTo>
                    <a:pt x="293" y="2595"/>
                  </a:lnTo>
                  <a:lnTo>
                    <a:pt x="253" y="2670"/>
                  </a:lnTo>
                  <a:lnTo>
                    <a:pt x="232" y="2707"/>
                  </a:lnTo>
                  <a:lnTo>
                    <a:pt x="210" y="2742"/>
                  </a:lnTo>
                  <a:lnTo>
                    <a:pt x="188" y="2776"/>
                  </a:lnTo>
                  <a:lnTo>
                    <a:pt x="164" y="2809"/>
                  </a:lnTo>
                  <a:lnTo>
                    <a:pt x="152" y="2825"/>
                  </a:lnTo>
                  <a:lnTo>
                    <a:pt x="140" y="2840"/>
                  </a:lnTo>
                  <a:lnTo>
                    <a:pt x="128" y="2855"/>
                  </a:lnTo>
                  <a:lnTo>
                    <a:pt x="116" y="2869"/>
                  </a:lnTo>
                  <a:lnTo>
                    <a:pt x="107" y="2879"/>
                  </a:lnTo>
                  <a:lnTo>
                    <a:pt x="99" y="2887"/>
                  </a:lnTo>
                  <a:lnTo>
                    <a:pt x="91" y="2895"/>
                  </a:lnTo>
                  <a:lnTo>
                    <a:pt x="83" y="2903"/>
                  </a:lnTo>
                  <a:lnTo>
                    <a:pt x="80" y="2906"/>
                  </a:lnTo>
                  <a:lnTo>
                    <a:pt x="78" y="2908"/>
                  </a:lnTo>
                  <a:lnTo>
                    <a:pt x="77" y="2909"/>
                  </a:lnTo>
                  <a:lnTo>
                    <a:pt x="76" y="2909"/>
                  </a:lnTo>
                  <a:lnTo>
                    <a:pt x="343" y="3208"/>
                  </a:lnTo>
                  <a:lnTo>
                    <a:pt x="347" y="3204"/>
                  </a:lnTo>
                  <a:lnTo>
                    <a:pt x="353" y="3197"/>
                  </a:lnTo>
                  <a:lnTo>
                    <a:pt x="360" y="3190"/>
                  </a:lnTo>
                  <a:lnTo>
                    <a:pt x="371" y="3178"/>
                  </a:lnTo>
                  <a:lnTo>
                    <a:pt x="378" y="3169"/>
                  </a:lnTo>
                  <a:lnTo>
                    <a:pt x="385" y="3161"/>
                  </a:lnTo>
                  <a:lnTo>
                    <a:pt x="391" y="3154"/>
                  </a:lnTo>
                  <a:lnTo>
                    <a:pt x="400" y="3142"/>
                  </a:lnTo>
                  <a:lnTo>
                    <a:pt x="409" y="3130"/>
                  </a:lnTo>
                  <a:lnTo>
                    <a:pt x="417" y="3119"/>
                  </a:lnTo>
                  <a:lnTo>
                    <a:pt x="425" y="3107"/>
                  </a:lnTo>
                  <a:lnTo>
                    <a:pt x="441" y="3084"/>
                  </a:lnTo>
                  <a:lnTo>
                    <a:pt x="456" y="3061"/>
                  </a:lnTo>
                  <a:lnTo>
                    <a:pt x="470" y="3038"/>
                  </a:lnTo>
                  <a:lnTo>
                    <a:pt x="484" y="3014"/>
                  </a:lnTo>
                  <a:lnTo>
                    <a:pt x="509" y="2968"/>
                  </a:lnTo>
                  <a:lnTo>
                    <a:pt x="533" y="2921"/>
                  </a:lnTo>
                  <a:lnTo>
                    <a:pt x="555" y="2874"/>
                  </a:lnTo>
                  <a:lnTo>
                    <a:pt x="576" y="2827"/>
                  </a:lnTo>
                  <a:lnTo>
                    <a:pt x="606" y="2751"/>
                  </a:lnTo>
                  <a:lnTo>
                    <a:pt x="633" y="2675"/>
                  </a:lnTo>
                  <a:lnTo>
                    <a:pt x="658" y="2599"/>
                  </a:lnTo>
                  <a:lnTo>
                    <a:pt x="680" y="2522"/>
                  </a:lnTo>
                  <a:lnTo>
                    <a:pt x="699" y="2445"/>
                  </a:lnTo>
                  <a:lnTo>
                    <a:pt x="716" y="2368"/>
                  </a:lnTo>
                  <a:lnTo>
                    <a:pt x="731" y="2291"/>
                  </a:lnTo>
                  <a:lnTo>
                    <a:pt x="744" y="2214"/>
                  </a:lnTo>
                  <a:lnTo>
                    <a:pt x="756" y="2137"/>
                  </a:lnTo>
                  <a:lnTo>
                    <a:pt x="765" y="2060"/>
                  </a:lnTo>
                  <a:lnTo>
                    <a:pt x="768" y="2036"/>
                  </a:lnTo>
                  <a:lnTo>
                    <a:pt x="771" y="2012"/>
                  </a:lnTo>
                  <a:lnTo>
                    <a:pt x="773" y="1988"/>
                  </a:lnTo>
                  <a:lnTo>
                    <a:pt x="775" y="1964"/>
                  </a:lnTo>
                  <a:lnTo>
                    <a:pt x="777" y="1940"/>
                  </a:lnTo>
                  <a:lnTo>
                    <a:pt x="779" y="1915"/>
                  </a:lnTo>
                  <a:lnTo>
                    <a:pt x="781" y="1891"/>
                  </a:lnTo>
                  <a:lnTo>
                    <a:pt x="782" y="1866"/>
                  </a:lnTo>
                  <a:lnTo>
                    <a:pt x="784" y="1816"/>
                  </a:lnTo>
                  <a:lnTo>
                    <a:pt x="785" y="1767"/>
                  </a:lnTo>
                  <a:close/>
                </a:path>
              </a:pathLst>
            </a:custGeom>
            <a:solidFill>
              <a:srgbClr val="48BA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sp>
          <p:nvSpPr>
            <p:cNvPr id="24" name="Freeform 37">
              <a:extLst>
                <a:ext uri="{FF2B5EF4-FFF2-40B4-BE49-F238E27FC236}">
                  <a16:creationId xmlns:a16="http://schemas.microsoft.com/office/drawing/2014/main" id="{765C3276-54A2-49C1-BCAD-F7A40BCAA0B3}"/>
                </a:ext>
              </a:extLst>
            </p:cNvPr>
            <p:cNvSpPr>
              <a:spLocks/>
            </p:cNvSpPr>
            <p:nvPr/>
          </p:nvSpPr>
          <p:spPr bwMode="auto">
            <a:xfrm>
              <a:off x="6539" y="3004"/>
              <a:ext cx="1513" cy="1660"/>
            </a:xfrm>
            <a:custGeom>
              <a:avLst/>
              <a:gdLst>
                <a:gd name="T0" fmla="+- 0 8053 6540"/>
                <a:gd name="T1" fmla="*/ T0 w 1513"/>
                <a:gd name="T2" fmla="+- 0 4663 3005"/>
                <a:gd name="T3" fmla="*/ 4663 h 1660"/>
                <a:gd name="T4" fmla="+- 0 7695 6540"/>
                <a:gd name="T5" fmla="*/ T4 w 1513"/>
                <a:gd name="T6" fmla="+- 0 4458 3005"/>
                <a:gd name="T7" fmla="*/ 4458 h 1660"/>
                <a:gd name="T8" fmla="+- 0 7676 6540"/>
                <a:gd name="T9" fmla="*/ T8 w 1513"/>
                <a:gd name="T10" fmla="+- 0 4533 3005"/>
                <a:gd name="T11" fmla="*/ 4533 h 1660"/>
                <a:gd name="T12" fmla="+- 0 7668 6540"/>
                <a:gd name="T13" fmla="*/ T12 w 1513"/>
                <a:gd name="T14" fmla="+- 0 4529 3005"/>
                <a:gd name="T15" fmla="*/ 4529 h 1660"/>
                <a:gd name="T16" fmla="+- 0 7593 6540"/>
                <a:gd name="T17" fmla="*/ T16 w 1513"/>
                <a:gd name="T18" fmla="+- 0 4490 3005"/>
                <a:gd name="T19" fmla="*/ 4490 h 1660"/>
                <a:gd name="T20" fmla="+- 0 7520 6540"/>
                <a:gd name="T21" fmla="*/ T20 w 1513"/>
                <a:gd name="T22" fmla="+- 0 4448 3005"/>
                <a:gd name="T23" fmla="*/ 4448 h 1660"/>
                <a:gd name="T24" fmla="+- 0 7449 6540"/>
                <a:gd name="T25" fmla="*/ T24 w 1513"/>
                <a:gd name="T26" fmla="+- 0 4404 3005"/>
                <a:gd name="T27" fmla="*/ 4404 h 1660"/>
                <a:gd name="T28" fmla="+- 0 7380 6540"/>
                <a:gd name="T29" fmla="*/ T28 w 1513"/>
                <a:gd name="T30" fmla="+- 0 4356 3005"/>
                <a:gd name="T31" fmla="*/ 4356 h 1660"/>
                <a:gd name="T32" fmla="+- 0 7314 6540"/>
                <a:gd name="T33" fmla="*/ T32 w 1513"/>
                <a:gd name="T34" fmla="+- 0 4306 3005"/>
                <a:gd name="T35" fmla="*/ 4306 h 1660"/>
                <a:gd name="T36" fmla="+- 0 7249 6540"/>
                <a:gd name="T37" fmla="*/ T36 w 1513"/>
                <a:gd name="T38" fmla="+- 0 4253 3005"/>
                <a:gd name="T39" fmla="*/ 4253 h 1660"/>
                <a:gd name="T40" fmla="+- 0 7188 6540"/>
                <a:gd name="T41" fmla="*/ T40 w 1513"/>
                <a:gd name="T42" fmla="+- 0 4198 3005"/>
                <a:gd name="T43" fmla="*/ 4198 h 1660"/>
                <a:gd name="T44" fmla="+- 0 7130 6540"/>
                <a:gd name="T45" fmla="*/ T44 w 1513"/>
                <a:gd name="T46" fmla="+- 0 4140 3005"/>
                <a:gd name="T47" fmla="*/ 4140 h 1660"/>
                <a:gd name="T48" fmla="+- 0 7075 6540"/>
                <a:gd name="T49" fmla="*/ T48 w 1513"/>
                <a:gd name="T50" fmla="+- 0 4079 3005"/>
                <a:gd name="T51" fmla="*/ 4079 h 1660"/>
                <a:gd name="T52" fmla="+- 0 7024 6540"/>
                <a:gd name="T53" fmla="*/ T52 w 1513"/>
                <a:gd name="T54" fmla="+- 0 4016 3005"/>
                <a:gd name="T55" fmla="*/ 4016 h 1660"/>
                <a:gd name="T56" fmla="+- 0 6977 6540"/>
                <a:gd name="T57" fmla="*/ T56 w 1513"/>
                <a:gd name="T58" fmla="+- 0 3950 3005"/>
                <a:gd name="T59" fmla="*/ 3950 h 1660"/>
                <a:gd name="T60" fmla="+- 0 6934 6540"/>
                <a:gd name="T61" fmla="*/ T60 w 1513"/>
                <a:gd name="T62" fmla="+- 0 3882 3005"/>
                <a:gd name="T63" fmla="*/ 3882 h 1660"/>
                <a:gd name="T64" fmla="+- 0 6897 6540"/>
                <a:gd name="T65" fmla="*/ T64 w 1513"/>
                <a:gd name="T66" fmla="+- 0 3812 3005"/>
                <a:gd name="T67" fmla="*/ 3812 h 1660"/>
                <a:gd name="T68" fmla="+- 0 6865 6540"/>
                <a:gd name="T69" fmla="*/ T68 w 1513"/>
                <a:gd name="T70" fmla="+- 0 3740 3005"/>
                <a:gd name="T71" fmla="*/ 3740 h 1660"/>
                <a:gd name="T72" fmla="+- 0 6838 6540"/>
                <a:gd name="T73" fmla="*/ T72 w 1513"/>
                <a:gd name="T74" fmla="+- 0 3667 3005"/>
                <a:gd name="T75" fmla="*/ 3667 h 1660"/>
                <a:gd name="T76" fmla="+- 0 6817 6540"/>
                <a:gd name="T77" fmla="*/ T76 w 1513"/>
                <a:gd name="T78" fmla="+- 0 3592 3005"/>
                <a:gd name="T79" fmla="*/ 3592 h 1660"/>
                <a:gd name="T80" fmla="+- 0 6802 6540"/>
                <a:gd name="T81" fmla="*/ T80 w 1513"/>
                <a:gd name="T82" fmla="+- 0 3516 3005"/>
                <a:gd name="T83" fmla="*/ 3516 h 1660"/>
                <a:gd name="T84" fmla="+- 0 6793 6540"/>
                <a:gd name="T85" fmla="*/ T84 w 1513"/>
                <a:gd name="T86" fmla="+- 0 3440 3005"/>
                <a:gd name="T87" fmla="*/ 3440 h 1660"/>
                <a:gd name="T88" fmla="+- 0 6790 6540"/>
                <a:gd name="T89" fmla="*/ T88 w 1513"/>
                <a:gd name="T90" fmla="+- 0 3364 3005"/>
                <a:gd name="T91" fmla="*/ 3364 h 1660"/>
                <a:gd name="T92" fmla="+- 0 6793 6540"/>
                <a:gd name="T93" fmla="*/ T92 w 1513"/>
                <a:gd name="T94" fmla="+- 0 3287 3005"/>
                <a:gd name="T95" fmla="*/ 3287 h 1660"/>
                <a:gd name="T96" fmla="+- 0 6801 6540"/>
                <a:gd name="T97" fmla="*/ T96 w 1513"/>
                <a:gd name="T98" fmla="+- 0 3211 3005"/>
                <a:gd name="T99" fmla="*/ 3211 h 1660"/>
                <a:gd name="T100" fmla="+- 0 6814 6540"/>
                <a:gd name="T101" fmla="*/ T100 w 1513"/>
                <a:gd name="T102" fmla="+- 0 3135 3005"/>
                <a:gd name="T103" fmla="*/ 3135 h 1660"/>
                <a:gd name="T104" fmla="+- 0 6831 6540"/>
                <a:gd name="T105" fmla="*/ T104 w 1513"/>
                <a:gd name="T106" fmla="+- 0 3060 3005"/>
                <a:gd name="T107" fmla="*/ 3060 h 1660"/>
                <a:gd name="T108" fmla="+- 0 6555 6540"/>
                <a:gd name="T109" fmla="*/ T108 w 1513"/>
                <a:gd name="T110" fmla="+- 0 3005 3005"/>
                <a:gd name="T111" fmla="*/ 3005 h 1660"/>
                <a:gd name="T112" fmla="+- 0 6546 6540"/>
                <a:gd name="T113" fmla="*/ T112 w 1513"/>
                <a:gd name="T114" fmla="+- 0 3085 3005"/>
                <a:gd name="T115" fmla="*/ 3085 h 1660"/>
                <a:gd name="T116" fmla="+- 0 6541 6540"/>
                <a:gd name="T117" fmla="*/ T116 w 1513"/>
                <a:gd name="T118" fmla="+- 0 3165 3005"/>
                <a:gd name="T119" fmla="*/ 3165 h 1660"/>
                <a:gd name="T120" fmla="+- 0 6540 6540"/>
                <a:gd name="T121" fmla="*/ T120 w 1513"/>
                <a:gd name="T122" fmla="+- 0 3246 3005"/>
                <a:gd name="T123" fmla="*/ 3246 h 1660"/>
                <a:gd name="T124" fmla="+- 0 6544 6540"/>
                <a:gd name="T125" fmla="*/ T124 w 1513"/>
                <a:gd name="T126" fmla="+- 0 3327 3005"/>
                <a:gd name="T127" fmla="*/ 3327 h 1660"/>
                <a:gd name="T128" fmla="+- 0 6553 6540"/>
                <a:gd name="T129" fmla="*/ T128 w 1513"/>
                <a:gd name="T130" fmla="+- 0 3407 3005"/>
                <a:gd name="T131" fmla="*/ 3407 h 1660"/>
                <a:gd name="T132" fmla="+- 0 6567 6540"/>
                <a:gd name="T133" fmla="*/ T132 w 1513"/>
                <a:gd name="T134" fmla="+- 0 3487 3005"/>
                <a:gd name="T135" fmla="*/ 3487 h 1660"/>
                <a:gd name="T136" fmla="+- 0 6586 6540"/>
                <a:gd name="T137" fmla="*/ T136 w 1513"/>
                <a:gd name="T138" fmla="+- 0 3565 3005"/>
                <a:gd name="T139" fmla="*/ 3565 h 1660"/>
                <a:gd name="T140" fmla="+- 0 6611 6540"/>
                <a:gd name="T141" fmla="*/ T140 w 1513"/>
                <a:gd name="T142" fmla="+- 0 3642 3005"/>
                <a:gd name="T143" fmla="*/ 3642 h 1660"/>
                <a:gd name="T144" fmla="+- 0 6640 6540"/>
                <a:gd name="T145" fmla="*/ T144 w 1513"/>
                <a:gd name="T146" fmla="+- 0 3716 3005"/>
                <a:gd name="T147" fmla="*/ 3716 h 1660"/>
                <a:gd name="T148" fmla="+- 0 6674 6540"/>
                <a:gd name="T149" fmla="*/ T148 w 1513"/>
                <a:gd name="T150" fmla="+- 0 3788 3005"/>
                <a:gd name="T151" fmla="*/ 3788 h 1660"/>
                <a:gd name="T152" fmla="+- 0 6712 6540"/>
                <a:gd name="T153" fmla="*/ T152 w 1513"/>
                <a:gd name="T154" fmla="+- 0 3857 3005"/>
                <a:gd name="T155" fmla="*/ 3857 h 1660"/>
                <a:gd name="T156" fmla="+- 0 6754 6540"/>
                <a:gd name="T157" fmla="*/ T156 w 1513"/>
                <a:gd name="T158" fmla="+- 0 3924 3005"/>
                <a:gd name="T159" fmla="*/ 3924 h 1660"/>
                <a:gd name="T160" fmla="+- 0 6800 6540"/>
                <a:gd name="T161" fmla="*/ T160 w 1513"/>
                <a:gd name="T162" fmla="+- 0 3987 3005"/>
                <a:gd name="T163" fmla="*/ 3987 h 1660"/>
                <a:gd name="T164" fmla="+- 0 6849 6540"/>
                <a:gd name="T165" fmla="*/ T164 w 1513"/>
                <a:gd name="T166" fmla="+- 0 4048 3005"/>
                <a:gd name="T167" fmla="*/ 4048 h 1660"/>
                <a:gd name="T168" fmla="+- 0 6901 6540"/>
                <a:gd name="T169" fmla="*/ T168 w 1513"/>
                <a:gd name="T170" fmla="+- 0 4105 3005"/>
                <a:gd name="T171" fmla="*/ 4105 h 1660"/>
                <a:gd name="T172" fmla="+- 0 6955 6540"/>
                <a:gd name="T173" fmla="*/ T172 w 1513"/>
                <a:gd name="T174" fmla="+- 0 4159 3005"/>
                <a:gd name="T175" fmla="*/ 4159 h 1660"/>
                <a:gd name="T176" fmla="+- 0 7012 6540"/>
                <a:gd name="T177" fmla="*/ T176 w 1513"/>
                <a:gd name="T178" fmla="+- 0 4211 3005"/>
                <a:gd name="T179" fmla="*/ 4211 h 1660"/>
                <a:gd name="T180" fmla="+- 0 7071 6540"/>
                <a:gd name="T181" fmla="*/ T180 w 1513"/>
                <a:gd name="T182" fmla="+- 0 4259 3005"/>
                <a:gd name="T183" fmla="*/ 4259 h 1660"/>
                <a:gd name="T184" fmla="+- 0 7131 6540"/>
                <a:gd name="T185" fmla="*/ T184 w 1513"/>
                <a:gd name="T186" fmla="+- 0 4305 3005"/>
                <a:gd name="T187" fmla="*/ 4305 h 1660"/>
                <a:gd name="T188" fmla="+- 0 7193 6540"/>
                <a:gd name="T189" fmla="*/ T188 w 1513"/>
                <a:gd name="T190" fmla="+- 0 4348 3005"/>
                <a:gd name="T191" fmla="*/ 4348 h 1660"/>
                <a:gd name="T192" fmla="+- 0 7257 6540"/>
                <a:gd name="T193" fmla="*/ T192 w 1513"/>
                <a:gd name="T194" fmla="+- 0 4388 3005"/>
                <a:gd name="T195" fmla="*/ 4388 h 1660"/>
                <a:gd name="T196" fmla="+- 0 7322 6540"/>
                <a:gd name="T197" fmla="*/ T196 w 1513"/>
                <a:gd name="T198" fmla="+- 0 4426 3005"/>
                <a:gd name="T199" fmla="*/ 4426 h 1660"/>
                <a:gd name="T200" fmla="+- 0 7387 6540"/>
                <a:gd name="T201" fmla="*/ T200 w 1513"/>
                <a:gd name="T202" fmla="+- 0 4461 3005"/>
                <a:gd name="T203" fmla="*/ 4461 h 1660"/>
                <a:gd name="T204" fmla="+- 0 7454 6540"/>
                <a:gd name="T205" fmla="*/ T204 w 1513"/>
                <a:gd name="T206" fmla="+- 0 4494 3005"/>
                <a:gd name="T207" fmla="*/ 4494 h 1660"/>
                <a:gd name="T208" fmla="+- 0 7522 6540"/>
                <a:gd name="T209" fmla="*/ T208 w 1513"/>
                <a:gd name="T210" fmla="+- 0 4525 3005"/>
                <a:gd name="T211" fmla="*/ 4525 h 1660"/>
                <a:gd name="T212" fmla="+- 0 7591 6540"/>
                <a:gd name="T213" fmla="*/ T212 w 1513"/>
                <a:gd name="T214" fmla="+- 0 4553 3005"/>
                <a:gd name="T215" fmla="*/ 4553 h 1660"/>
                <a:gd name="T216" fmla="+- 0 7660 6540"/>
                <a:gd name="T217" fmla="*/ T216 w 1513"/>
                <a:gd name="T218" fmla="+- 0 4579 3005"/>
                <a:gd name="T219" fmla="*/ 4579 h 1660"/>
                <a:gd name="T220" fmla="+- 0 7663 6540"/>
                <a:gd name="T221" fmla="*/ T220 w 1513"/>
                <a:gd name="T222" fmla="+- 0 4580 3005"/>
                <a:gd name="T223" fmla="*/ 4580 h 1660"/>
                <a:gd name="T224" fmla="+- 0 7641 6540"/>
                <a:gd name="T225" fmla="*/ T224 w 1513"/>
                <a:gd name="T226" fmla="+- 0 4664 3005"/>
                <a:gd name="T227" fmla="*/ 4664 h 1660"/>
                <a:gd name="T228" fmla="+- 0 8053 6540"/>
                <a:gd name="T229" fmla="*/ T228 w 1513"/>
                <a:gd name="T230" fmla="+- 0 4663 3005"/>
                <a:gd name="T231" fmla="*/ 4663 h 166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 ang="0">
                  <a:pos x="T225" y="T227"/>
                </a:cxn>
                <a:cxn ang="0">
                  <a:pos x="T229" y="T231"/>
                </a:cxn>
              </a:cxnLst>
              <a:rect l="0" t="0" r="r" b="b"/>
              <a:pathLst>
                <a:path w="1513" h="1660">
                  <a:moveTo>
                    <a:pt x="1513" y="1658"/>
                  </a:moveTo>
                  <a:lnTo>
                    <a:pt x="1155" y="1453"/>
                  </a:lnTo>
                  <a:lnTo>
                    <a:pt x="1136" y="1528"/>
                  </a:lnTo>
                  <a:lnTo>
                    <a:pt x="1128" y="1524"/>
                  </a:lnTo>
                  <a:lnTo>
                    <a:pt x="1053" y="1485"/>
                  </a:lnTo>
                  <a:lnTo>
                    <a:pt x="980" y="1443"/>
                  </a:lnTo>
                  <a:lnTo>
                    <a:pt x="909" y="1399"/>
                  </a:lnTo>
                  <a:lnTo>
                    <a:pt x="840" y="1351"/>
                  </a:lnTo>
                  <a:lnTo>
                    <a:pt x="774" y="1301"/>
                  </a:lnTo>
                  <a:lnTo>
                    <a:pt x="709" y="1248"/>
                  </a:lnTo>
                  <a:lnTo>
                    <a:pt x="648" y="1193"/>
                  </a:lnTo>
                  <a:lnTo>
                    <a:pt x="590" y="1135"/>
                  </a:lnTo>
                  <a:lnTo>
                    <a:pt x="535" y="1074"/>
                  </a:lnTo>
                  <a:lnTo>
                    <a:pt x="484" y="1011"/>
                  </a:lnTo>
                  <a:lnTo>
                    <a:pt x="437" y="945"/>
                  </a:lnTo>
                  <a:lnTo>
                    <a:pt x="394" y="877"/>
                  </a:lnTo>
                  <a:lnTo>
                    <a:pt x="357" y="807"/>
                  </a:lnTo>
                  <a:lnTo>
                    <a:pt x="325" y="735"/>
                  </a:lnTo>
                  <a:lnTo>
                    <a:pt x="298" y="662"/>
                  </a:lnTo>
                  <a:lnTo>
                    <a:pt x="277" y="587"/>
                  </a:lnTo>
                  <a:lnTo>
                    <a:pt x="262" y="511"/>
                  </a:lnTo>
                  <a:lnTo>
                    <a:pt x="253" y="435"/>
                  </a:lnTo>
                  <a:lnTo>
                    <a:pt x="250" y="359"/>
                  </a:lnTo>
                  <a:lnTo>
                    <a:pt x="253" y="282"/>
                  </a:lnTo>
                  <a:lnTo>
                    <a:pt x="261" y="206"/>
                  </a:lnTo>
                  <a:lnTo>
                    <a:pt x="274" y="130"/>
                  </a:lnTo>
                  <a:lnTo>
                    <a:pt x="291" y="55"/>
                  </a:lnTo>
                  <a:lnTo>
                    <a:pt x="15" y="0"/>
                  </a:lnTo>
                  <a:lnTo>
                    <a:pt x="6" y="80"/>
                  </a:lnTo>
                  <a:lnTo>
                    <a:pt x="1" y="160"/>
                  </a:lnTo>
                  <a:lnTo>
                    <a:pt x="0" y="241"/>
                  </a:lnTo>
                  <a:lnTo>
                    <a:pt x="4" y="322"/>
                  </a:lnTo>
                  <a:lnTo>
                    <a:pt x="13" y="402"/>
                  </a:lnTo>
                  <a:lnTo>
                    <a:pt x="27" y="482"/>
                  </a:lnTo>
                  <a:lnTo>
                    <a:pt x="46" y="560"/>
                  </a:lnTo>
                  <a:lnTo>
                    <a:pt x="71" y="637"/>
                  </a:lnTo>
                  <a:lnTo>
                    <a:pt x="100" y="711"/>
                  </a:lnTo>
                  <a:lnTo>
                    <a:pt x="134" y="783"/>
                  </a:lnTo>
                  <a:lnTo>
                    <a:pt x="172" y="852"/>
                  </a:lnTo>
                  <a:lnTo>
                    <a:pt x="214" y="919"/>
                  </a:lnTo>
                  <a:lnTo>
                    <a:pt x="260" y="982"/>
                  </a:lnTo>
                  <a:lnTo>
                    <a:pt x="309" y="1043"/>
                  </a:lnTo>
                  <a:lnTo>
                    <a:pt x="361" y="1100"/>
                  </a:lnTo>
                  <a:lnTo>
                    <a:pt x="415" y="1154"/>
                  </a:lnTo>
                  <a:lnTo>
                    <a:pt x="472" y="1206"/>
                  </a:lnTo>
                  <a:lnTo>
                    <a:pt x="531" y="1254"/>
                  </a:lnTo>
                  <a:lnTo>
                    <a:pt x="591" y="1300"/>
                  </a:lnTo>
                  <a:lnTo>
                    <a:pt x="653" y="1343"/>
                  </a:lnTo>
                  <a:lnTo>
                    <a:pt x="717" y="1383"/>
                  </a:lnTo>
                  <a:lnTo>
                    <a:pt x="782" y="1421"/>
                  </a:lnTo>
                  <a:lnTo>
                    <a:pt x="847" y="1456"/>
                  </a:lnTo>
                  <a:lnTo>
                    <a:pt x="914" y="1489"/>
                  </a:lnTo>
                  <a:lnTo>
                    <a:pt x="982" y="1520"/>
                  </a:lnTo>
                  <a:lnTo>
                    <a:pt x="1051" y="1548"/>
                  </a:lnTo>
                  <a:lnTo>
                    <a:pt x="1120" y="1574"/>
                  </a:lnTo>
                  <a:lnTo>
                    <a:pt x="1123" y="1575"/>
                  </a:lnTo>
                  <a:lnTo>
                    <a:pt x="1101" y="1659"/>
                  </a:lnTo>
                  <a:lnTo>
                    <a:pt x="1513" y="1658"/>
                  </a:lnTo>
                  <a:close/>
                </a:path>
              </a:pathLst>
            </a:custGeom>
            <a:solidFill>
              <a:srgbClr val="0094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sp>
          <p:nvSpPr>
            <p:cNvPr id="25" name="Freeform 38">
              <a:extLst>
                <a:ext uri="{FF2B5EF4-FFF2-40B4-BE49-F238E27FC236}">
                  <a16:creationId xmlns:a16="http://schemas.microsoft.com/office/drawing/2014/main" id="{318163C8-E730-46E4-9DF8-AF20B79AB206}"/>
                </a:ext>
              </a:extLst>
            </p:cNvPr>
            <p:cNvSpPr>
              <a:spLocks/>
            </p:cNvSpPr>
            <p:nvPr/>
          </p:nvSpPr>
          <p:spPr bwMode="auto">
            <a:xfrm>
              <a:off x="6337" y="2310"/>
              <a:ext cx="1936" cy="2675"/>
            </a:xfrm>
            <a:custGeom>
              <a:avLst/>
              <a:gdLst>
                <a:gd name="T0" fmla="+- 0 7838 6337"/>
                <a:gd name="T1" fmla="*/ T0 w 1936"/>
                <a:gd name="T2" fmla="+- 0 4742 2311"/>
                <a:gd name="T3" fmla="*/ 4742 h 2675"/>
                <a:gd name="T4" fmla="+- 0 7754 6337"/>
                <a:gd name="T5" fmla="*/ T4 w 1936"/>
                <a:gd name="T6" fmla="+- 0 4812 2311"/>
                <a:gd name="T7" fmla="*/ 4812 h 2675"/>
                <a:gd name="T8" fmla="+- 0 7609 6337"/>
                <a:gd name="T9" fmla="*/ T8 w 1936"/>
                <a:gd name="T10" fmla="+- 0 4747 2311"/>
                <a:gd name="T11" fmla="*/ 4747 h 2675"/>
                <a:gd name="T12" fmla="+- 0 7470 6337"/>
                <a:gd name="T13" fmla="*/ T12 w 1936"/>
                <a:gd name="T14" fmla="+- 0 4672 2311"/>
                <a:gd name="T15" fmla="*/ 4672 h 2675"/>
                <a:gd name="T16" fmla="+- 0 7339 6337"/>
                <a:gd name="T17" fmla="*/ T16 w 1936"/>
                <a:gd name="T18" fmla="+- 0 4585 2311"/>
                <a:gd name="T19" fmla="*/ 4585 h 2675"/>
                <a:gd name="T20" fmla="+- 0 7215 6337"/>
                <a:gd name="T21" fmla="*/ T20 w 1936"/>
                <a:gd name="T22" fmla="+- 0 4489 2311"/>
                <a:gd name="T23" fmla="*/ 4489 h 2675"/>
                <a:gd name="T24" fmla="+- 0 7100 6337"/>
                <a:gd name="T25" fmla="*/ T24 w 1936"/>
                <a:gd name="T26" fmla="+- 0 4383 2311"/>
                <a:gd name="T27" fmla="*/ 4383 h 2675"/>
                <a:gd name="T28" fmla="+- 0 6996 6337"/>
                <a:gd name="T29" fmla="*/ T28 w 1936"/>
                <a:gd name="T30" fmla="+- 0 4268 2311"/>
                <a:gd name="T31" fmla="*/ 4268 h 2675"/>
                <a:gd name="T32" fmla="+- 0 6901 6337"/>
                <a:gd name="T33" fmla="*/ T32 w 1936"/>
                <a:gd name="T34" fmla="+- 0 4145 2311"/>
                <a:gd name="T35" fmla="*/ 4145 h 2675"/>
                <a:gd name="T36" fmla="+- 0 6817 6337"/>
                <a:gd name="T37" fmla="*/ T36 w 1936"/>
                <a:gd name="T38" fmla="+- 0 4015 2311"/>
                <a:gd name="T39" fmla="*/ 4015 h 2675"/>
                <a:gd name="T40" fmla="+- 0 6745 6337"/>
                <a:gd name="T41" fmla="*/ T40 w 1936"/>
                <a:gd name="T42" fmla="+- 0 3879 2311"/>
                <a:gd name="T43" fmla="*/ 3879 h 2675"/>
                <a:gd name="T44" fmla="+- 0 6672 6337"/>
                <a:gd name="T45" fmla="*/ T44 w 1936"/>
                <a:gd name="T46" fmla="+- 0 3704 2311"/>
                <a:gd name="T47" fmla="*/ 3704 h 2675"/>
                <a:gd name="T48" fmla="+- 0 6623 6337"/>
                <a:gd name="T49" fmla="*/ T48 w 1936"/>
                <a:gd name="T50" fmla="+- 0 3523 2311"/>
                <a:gd name="T51" fmla="*/ 3523 h 2675"/>
                <a:gd name="T52" fmla="+- 0 6600 6337"/>
                <a:gd name="T53" fmla="*/ T52 w 1936"/>
                <a:gd name="T54" fmla="+- 0 3375 2311"/>
                <a:gd name="T55" fmla="*/ 3375 h 2675"/>
                <a:gd name="T56" fmla="+- 0 6593 6337"/>
                <a:gd name="T57" fmla="*/ T56 w 1936"/>
                <a:gd name="T58" fmla="+- 0 3225 2311"/>
                <a:gd name="T59" fmla="*/ 3225 h 2675"/>
                <a:gd name="T60" fmla="+- 0 6599 6337"/>
                <a:gd name="T61" fmla="*/ T60 w 1936"/>
                <a:gd name="T62" fmla="+- 0 3075 2311"/>
                <a:gd name="T63" fmla="*/ 3075 h 2675"/>
                <a:gd name="T64" fmla="+- 0 6616 6337"/>
                <a:gd name="T65" fmla="*/ T64 w 1936"/>
                <a:gd name="T66" fmla="+- 0 2925 2311"/>
                <a:gd name="T67" fmla="*/ 2925 h 2675"/>
                <a:gd name="T68" fmla="+- 0 6644 6337"/>
                <a:gd name="T69" fmla="*/ T68 w 1936"/>
                <a:gd name="T70" fmla="+- 0 2776 2311"/>
                <a:gd name="T71" fmla="*/ 2776 h 2675"/>
                <a:gd name="T72" fmla="+- 0 6682 6337"/>
                <a:gd name="T73" fmla="*/ T72 w 1936"/>
                <a:gd name="T74" fmla="+- 0 2629 2311"/>
                <a:gd name="T75" fmla="*/ 2629 h 2675"/>
                <a:gd name="T76" fmla="+- 0 6729 6337"/>
                <a:gd name="T77" fmla="*/ T76 w 1936"/>
                <a:gd name="T78" fmla="+- 0 2484 2311"/>
                <a:gd name="T79" fmla="*/ 2484 h 2675"/>
                <a:gd name="T80" fmla="+- 0 6445 6337"/>
                <a:gd name="T81" fmla="*/ T80 w 1936"/>
                <a:gd name="T82" fmla="+- 0 2311 2311"/>
                <a:gd name="T83" fmla="*/ 2311 h 2675"/>
                <a:gd name="T84" fmla="+- 0 6407 6337"/>
                <a:gd name="T85" fmla="*/ T84 w 1936"/>
                <a:gd name="T86" fmla="+- 0 2460 2311"/>
                <a:gd name="T87" fmla="*/ 2460 h 2675"/>
                <a:gd name="T88" fmla="+- 0 6376 6337"/>
                <a:gd name="T89" fmla="*/ T88 w 1936"/>
                <a:gd name="T90" fmla="+- 0 2611 2311"/>
                <a:gd name="T91" fmla="*/ 2611 h 2675"/>
                <a:gd name="T92" fmla="+- 0 6353 6337"/>
                <a:gd name="T93" fmla="*/ T92 w 1936"/>
                <a:gd name="T94" fmla="+- 0 2765 2311"/>
                <a:gd name="T95" fmla="*/ 2765 h 2675"/>
                <a:gd name="T96" fmla="+- 0 6340 6337"/>
                <a:gd name="T97" fmla="*/ T96 w 1936"/>
                <a:gd name="T98" fmla="+- 0 2919 2311"/>
                <a:gd name="T99" fmla="*/ 2919 h 2675"/>
                <a:gd name="T100" fmla="+- 0 6337 6337"/>
                <a:gd name="T101" fmla="*/ T100 w 1936"/>
                <a:gd name="T102" fmla="+- 0 3075 2311"/>
                <a:gd name="T103" fmla="*/ 3075 h 2675"/>
                <a:gd name="T104" fmla="+- 0 6346 6337"/>
                <a:gd name="T105" fmla="*/ T104 w 1936"/>
                <a:gd name="T106" fmla="+- 0 3239 2311"/>
                <a:gd name="T107" fmla="*/ 3239 h 2675"/>
                <a:gd name="T108" fmla="+- 0 6370 6337"/>
                <a:gd name="T109" fmla="*/ T108 w 1936"/>
                <a:gd name="T110" fmla="+- 0 3409 2311"/>
                <a:gd name="T111" fmla="*/ 3409 h 2675"/>
                <a:gd name="T112" fmla="+- 0 6411 6337"/>
                <a:gd name="T113" fmla="*/ T112 w 1936"/>
                <a:gd name="T114" fmla="+- 0 3576 2311"/>
                <a:gd name="T115" fmla="*/ 3576 h 2675"/>
                <a:gd name="T116" fmla="+- 0 6486 6337"/>
                <a:gd name="T117" fmla="*/ T116 w 1936"/>
                <a:gd name="T118" fmla="+- 0 3778 2311"/>
                <a:gd name="T119" fmla="*/ 3778 h 2675"/>
                <a:gd name="T120" fmla="+- 0 6585 6337"/>
                <a:gd name="T121" fmla="*/ T120 w 1936"/>
                <a:gd name="T122" fmla="+- 0 3966 2311"/>
                <a:gd name="T123" fmla="*/ 3966 h 2675"/>
                <a:gd name="T124" fmla="+- 0 6669 6337"/>
                <a:gd name="T125" fmla="*/ T124 w 1936"/>
                <a:gd name="T126" fmla="+- 0 4094 2311"/>
                <a:gd name="T127" fmla="*/ 4094 h 2675"/>
                <a:gd name="T128" fmla="+- 0 6761 6337"/>
                <a:gd name="T129" fmla="*/ T128 w 1936"/>
                <a:gd name="T130" fmla="+- 0 4215 2311"/>
                <a:gd name="T131" fmla="*/ 4215 h 2675"/>
                <a:gd name="T132" fmla="+- 0 6863 6337"/>
                <a:gd name="T133" fmla="*/ T132 w 1936"/>
                <a:gd name="T134" fmla="+- 0 4329 2311"/>
                <a:gd name="T135" fmla="*/ 4329 h 2675"/>
                <a:gd name="T136" fmla="+- 0 6972 6337"/>
                <a:gd name="T137" fmla="*/ T136 w 1936"/>
                <a:gd name="T138" fmla="+- 0 4434 2311"/>
                <a:gd name="T139" fmla="*/ 4434 h 2675"/>
                <a:gd name="T140" fmla="+- 0 7088 6337"/>
                <a:gd name="T141" fmla="*/ T140 w 1936"/>
                <a:gd name="T142" fmla="+- 0 4530 2311"/>
                <a:gd name="T143" fmla="*/ 4530 h 2675"/>
                <a:gd name="T144" fmla="+- 0 7218 6337"/>
                <a:gd name="T145" fmla="*/ T144 w 1936"/>
                <a:gd name="T146" fmla="+- 0 4621 2311"/>
                <a:gd name="T147" fmla="*/ 4621 h 2675"/>
                <a:gd name="T148" fmla="+- 0 7360 6337"/>
                <a:gd name="T149" fmla="*/ T148 w 1936"/>
                <a:gd name="T150" fmla="+- 0 4704 2311"/>
                <a:gd name="T151" fmla="*/ 4704 h 2675"/>
                <a:gd name="T152" fmla="+- 0 7508 6337"/>
                <a:gd name="T153" fmla="*/ T152 w 1936"/>
                <a:gd name="T154" fmla="+- 0 4775 2311"/>
                <a:gd name="T155" fmla="*/ 4775 h 2675"/>
                <a:gd name="T156" fmla="+- 0 7661 6337"/>
                <a:gd name="T157" fmla="*/ T156 w 1936"/>
                <a:gd name="T158" fmla="+- 0 4834 2311"/>
                <a:gd name="T159" fmla="*/ 4834 h 2675"/>
                <a:gd name="T160" fmla="+- 0 7816 6337"/>
                <a:gd name="T161" fmla="*/ T160 w 1936"/>
                <a:gd name="T162" fmla="+- 0 4879 2311"/>
                <a:gd name="T163" fmla="*/ 4879 h 2675"/>
                <a:gd name="T164" fmla="+- 0 8273 6337"/>
                <a:gd name="T165" fmla="*/ T164 w 1936"/>
                <a:gd name="T166" fmla="+- 0 4937 2311"/>
                <a:gd name="T167" fmla="*/ 4937 h 2675"/>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Lst>
              <a:rect l="0" t="0" r="r" b="b"/>
              <a:pathLst>
                <a:path w="1936" h="2675">
                  <a:moveTo>
                    <a:pt x="1936" y="2626"/>
                  </a:moveTo>
                  <a:lnTo>
                    <a:pt x="1501" y="2431"/>
                  </a:lnTo>
                  <a:lnTo>
                    <a:pt x="1485" y="2526"/>
                  </a:lnTo>
                  <a:lnTo>
                    <a:pt x="1417" y="2501"/>
                  </a:lnTo>
                  <a:lnTo>
                    <a:pt x="1344" y="2470"/>
                  </a:lnTo>
                  <a:lnTo>
                    <a:pt x="1272" y="2436"/>
                  </a:lnTo>
                  <a:lnTo>
                    <a:pt x="1202" y="2400"/>
                  </a:lnTo>
                  <a:lnTo>
                    <a:pt x="1133" y="2361"/>
                  </a:lnTo>
                  <a:lnTo>
                    <a:pt x="1067" y="2319"/>
                  </a:lnTo>
                  <a:lnTo>
                    <a:pt x="1002" y="2274"/>
                  </a:lnTo>
                  <a:lnTo>
                    <a:pt x="939" y="2227"/>
                  </a:lnTo>
                  <a:lnTo>
                    <a:pt x="878" y="2178"/>
                  </a:lnTo>
                  <a:lnTo>
                    <a:pt x="820" y="2126"/>
                  </a:lnTo>
                  <a:lnTo>
                    <a:pt x="763" y="2072"/>
                  </a:lnTo>
                  <a:lnTo>
                    <a:pt x="710" y="2015"/>
                  </a:lnTo>
                  <a:lnTo>
                    <a:pt x="659" y="1957"/>
                  </a:lnTo>
                  <a:lnTo>
                    <a:pt x="610" y="1896"/>
                  </a:lnTo>
                  <a:lnTo>
                    <a:pt x="564" y="1834"/>
                  </a:lnTo>
                  <a:lnTo>
                    <a:pt x="521" y="1770"/>
                  </a:lnTo>
                  <a:lnTo>
                    <a:pt x="480" y="1704"/>
                  </a:lnTo>
                  <a:lnTo>
                    <a:pt x="443" y="1637"/>
                  </a:lnTo>
                  <a:lnTo>
                    <a:pt x="408" y="1568"/>
                  </a:lnTo>
                  <a:lnTo>
                    <a:pt x="369" y="1481"/>
                  </a:lnTo>
                  <a:lnTo>
                    <a:pt x="335" y="1393"/>
                  </a:lnTo>
                  <a:lnTo>
                    <a:pt x="307" y="1303"/>
                  </a:lnTo>
                  <a:lnTo>
                    <a:pt x="286" y="1212"/>
                  </a:lnTo>
                  <a:lnTo>
                    <a:pt x="273" y="1138"/>
                  </a:lnTo>
                  <a:lnTo>
                    <a:pt x="263" y="1064"/>
                  </a:lnTo>
                  <a:lnTo>
                    <a:pt x="258" y="989"/>
                  </a:lnTo>
                  <a:lnTo>
                    <a:pt x="256" y="914"/>
                  </a:lnTo>
                  <a:lnTo>
                    <a:pt x="257" y="839"/>
                  </a:lnTo>
                  <a:lnTo>
                    <a:pt x="262" y="764"/>
                  </a:lnTo>
                  <a:lnTo>
                    <a:pt x="269" y="689"/>
                  </a:lnTo>
                  <a:lnTo>
                    <a:pt x="279" y="614"/>
                  </a:lnTo>
                  <a:lnTo>
                    <a:pt x="292" y="540"/>
                  </a:lnTo>
                  <a:lnTo>
                    <a:pt x="307" y="465"/>
                  </a:lnTo>
                  <a:lnTo>
                    <a:pt x="325" y="392"/>
                  </a:lnTo>
                  <a:lnTo>
                    <a:pt x="345" y="318"/>
                  </a:lnTo>
                  <a:lnTo>
                    <a:pt x="368" y="246"/>
                  </a:lnTo>
                  <a:lnTo>
                    <a:pt x="392" y="173"/>
                  </a:lnTo>
                  <a:lnTo>
                    <a:pt x="418" y="102"/>
                  </a:lnTo>
                  <a:lnTo>
                    <a:pt x="108" y="0"/>
                  </a:lnTo>
                  <a:lnTo>
                    <a:pt x="88" y="74"/>
                  </a:lnTo>
                  <a:lnTo>
                    <a:pt x="70" y="149"/>
                  </a:lnTo>
                  <a:lnTo>
                    <a:pt x="53" y="224"/>
                  </a:lnTo>
                  <a:lnTo>
                    <a:pt x="39" y="300"/>
                  </a:lnTo>
                  <a:lnTo>
                    <a:pt x="27" y="377"/>
                  </a:lnTo>
                  <a:lnTo>
                    <a:pt x="16" y="454"/>
                  </a:lnTo>
                  <a:lnTo>
                    <a:pt x="9" y="531"/>
                  </a:lnTo>
                  <a:lnTo>
                    <a:pt x="3" y="608"/>
                  </a:lnTo>
                  <a:lnTo>
                    <a:pt x="1" y="686"/>
                  </a:lnTo>
                  <a:lnTo>
                    <a:pt x="0" y="764"/>
                  </a:lnTo>
                  <a:lnTo>
                    <a:pt x="3" y="842"/>
                  </a:lnTo>
                  <a:lnTo>
                    <a:pt x="9" y="928"/>
                  </a:lnTo>
                  <a:lnTo>
                    <a:pt x="19" y="1013"/>
                  </a:lnTo>
                  <a:lnTo>
                    <a:pt x="33" y="1098"/>
                  </a:lnTo>
                  <a:lnTo>
                    <a:pt x="52" y="1182"/>
                  </a:lnTo>
                  <a:lnTo>
                    <a:pt x="74" y="1265"/>
                  </a:lnTo>
                  <a:lnTo>
                    <a:pt x="108" y="1368"/>
                  </a:lnTo>
                  <a:lnTo>
                    <a:pt x="149" y="1467"/>
                  </a:lnTo>
                  <a:lnTo>
                    <a:pt x="196" y="1563"/>
                  </a:lnTo>
                  <a:lnTo>
                    <a:pt x="248" y="1655"/>
                  </a:lnTo>
                  <a:lnTo>
                    <a:pt x="289" y="1720"/>
                  </a:lnTo>
                  <a:lnTo>
                    <a:pt x="332" y="1783"/>
                  </a:lnTo>
                  <a:lnTo>
                    <a:pt x="377" y="1845"/>
                  </a:lnTo>
                  <a:lnTo>
                    <a:pt x="424" y="1904"/>
                  </a:lnTo>
                  <a:lnTo>
                    <a:pt x="474" y="1962"/>
                  </a:lnTo>
                  <a:lnTo>
                    <a:pt x="526" y="2018"/>
                  </a:lnTo>
                  <a:lnTo>
                    <a:pt x="579" y="2071"/>
                  </a:lnTo>
                  <a:lnTo>
                    <a:pt x="635" y="2123"/>
                  </a:lnTo>
                  <a:lnTo>
                    <a:pt x="692" y="2172"/>
                  </a:lnTo>
                  <a:lnTo>
                    <a:pt x="751" y="2219"/>
                  </a:lnTo>
                  <a:lnTo>
                    <a:pt x="812" y="2263"/>
                  </a:lnTo>
                  <a:lnTo>
                    <a:pt x="881" y="2310"/>
                  </a:lnTo>
                  <a:lnTo>
                    <a:pt x="951" y="2353"/>
                  </a:lnTo>
                  <a:lnTo>
                    <a:pt x="1023" y="2393"/>
                  </a:lnTo>
                  <a:lnTo>
                    <a:pt x="1096" y="2430"/>
                  </a:lnTo>
                  <a:lnTo>
                    <a:pt x="1171" y="2464"/>
                  </a:lnTo>
                  <a:lnTo>
                    <a:pt x="1247" y="2495"/>
                  </a:lnTo>
                  <a:lnTo>
                    <a:pt x="1324" y="2523"/>
                  </a:lnTo>
                  <a:lnTo>
                    <a:pt x="1401" y="2547"/>
                  </a:lnTo>
                  <a:lnTo>
                    <a:pt x="1479" y="2568"/>
                  </a:lnTo>
                  <a:lnTo>
                    <a:pt x="1462" y="2674"/>
                  </a:lnTo>
                  <a:lnTo>
                    <a:pt x="1936" y="2626"/>
                  </a:lnTo>
                  <a:close/>
                </a:path>
              </a:pathLst>
            </a:custGeom>
            <a:solidFill>
              <a:srgbClr val="9055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sp>
          <p:nvSpPr>
            <p:cNvPr id="26" name="Freeform 39">
              <a:extLst>
                <a:ext uri="{FF2B5EF4-FFF2-40B4-BE49-F238E27FC236}">
                  <a16:creationId xmlns:a16="http://schemas.microsoft.com/office/drawing/2014/main" id="{671CB8C2-2BA9-439B-A03A-575E1DBBE417}"/>
                </a:ext>
              </a:extLst>
            </p:cNvPr>
            <p:cNvSpPr>
              <a:spLocks/>
            </p:cNvSpPr>
            <p:nvPr/>
          </p:nvSpPr>
          <p:spPr bwMode="auto">
            <a:xfrm>
              <a:off x="6265" y="1291"/>
              <a:ext cx="1151" cy="3760"/>
            </a:xfrm>
            <a:custGeom>
              <a:avLst/>
              <a:gdLst>
                <a:gd name="T0" fmla="+- 0 7155 6265"/>
                <a:gd name="T1" fmla="*/ T0 w 1151"/>
                <a:gd name="T2" fmla="+- 0 4678 1291"/>
                <a:gd name="T3" fmla="*/ 4678 h 3760"/>
                <a:gd name="T4" fmla="+- 0 7043 6265"/>
                <a:gd name="T5" fmla="*/ T4 w 1151"/>
                <a:gd name="T6" fmla="+- 0 4692 1291"/>
                <a:gd name="T7" fmla="*/ 4692 h 3760"/>
                <a:gd name="T8" fmla="+- 0 6944 6265"/>
                <a:gd name="T9" fmla="*/ T8 w 1151"/>
                <a:gd name="T10" fmla="+- 0 4566 1291"/>
                <a:gd name="T11" fmla="*/ 4566 h 3760"/>
                <a:gd name="T12" fmla="+- 0 6853 6265"/>
                <a:gd name="T13" fmla="*/ T12 w 1151"/>
                <a:gd name="T14" fmla="+- 0 4436 1291"/>
                <a:gd name="T15" fmla="*/ 4436 h 3760"/>
                <a:gd name="T16" fmla="+- 0 6771 6265"/>
                <a:gd name="T17" fmla="*/ T16 w 1151"/>
                <a:gd name="T18" fmla="+- 0 4300 1291"/>
                <a:gd name="T19" fmla="*/ 4300 h 3760"/>
                <a:gd name="T20" fmla="+- 0 6696 6265"/>
                <a:gd name="T21" fmla="*/ T20 w 1151"/>
                <a:gd name="T22" fmla="+- 0 4160 1291"/>
                <a:gd name="T23" fmla="*/ 4160 h 3760"/>
                <a:gd name="T24" fmla="+- 0 6630 6265"/>
                <a:gd name="T25" fmla="*/ T24 w 1151"/>
                <a:gd name="T26" fmla="+- 0 4017 1291"/>
                <a:gd name="T27" fmla="*/ 4017 h 3760"/>
                <a:gd name="T28" fmla="+- 0 6573 6265"/>
                <a:gd name="T29" fmla="*/ T28 w 1151"/>
                <a:gd name="T30" fmla="+- 0 3870 1291"/>
                <a:gd name="T31" fmla="*/ 3870 h 3760"/>
                <a:gd name="T32" fmla="+- 0 6525 6265"/>
                <a:gd name="T33" fmla="*/ T32 w 1151"/>
                <a:gd name="T34" fmla="+- 0 3720 1291"/>
                <a:gd name="T35" fmla="*/ 3720 h 3760"/>
                <a:gd name="T36" fmla="+- 0 6489 6265"/>
                <a:gd name="T37" fmla="*/ T36 w 1151"/>
                <a:gd name="T38" fmla="+- 0 3569 1291"/>
                <a:gd name="T39" fmla="*/ 3569 h 3760"/>
                <a:gd name="T40" fmla="+- 0 6464 6265"/>
                <a:gd name="T41" fmla="*/ T40 w 1151"/>
                <a:gd name="T42" fmla="+- 0 3416 1291"/>
                <a:gd name="T43" fmla="*/ 3416 h 3760"/>
                <a:gd name="T44" fmla="+- 0 6451 6265"/>
                <a:gd name="T45" fmla="*/ T44 w 1151"/>
                <a:gd name="T46" fmla="+- 0 3262 1291"/>
                <a:gd name="T47" fmla="*/ 3262 h 3760"/>
                <a:gd name="T48" fmla="+- 0 6453 6265"/>
                <a:gd name="T49" fmla="*/ T48 w 1151"/>
                <a:gd name="T50" fmla="+- 0 3109 1291"/>
                <a:gd name="T51" fmla="*/ 3109 h 3760"/>
                <a:gd name="T52" fmla="+- 0 6473 6265"/>
                <a:gd name="T53" fmla="*/ T52 w 1151"/>
                <a:gd name="T54" fmla="+- 0 2878 1291"/>
                <a:gd name="T55" fmla="*/ 2878 h 3760"/>
                <a:gd name="T56" fmla="+- 0 6517 6265"/>
                <a:gd name="T57" fmla="*/ T56 w 1151"/>
                <a:gd name="T58" fmla="+- 0 2652 1291"/>
                <a:gd name="T59" fmla="*/ 2652 h 3760"/>
                <a:gd name="T60" fmla="+- 0 6560 6265"/>
                <a:gd name="T61" fmla="*/ T60 w 1151"/>
                <a:gd name="T62" fmla="+- 0 2505 1291"/>
                <a:gd name="T63" fmla="*/ 2505 h 3760"/>
                <a:gd name="T64" fmla="+- 0 6613 6265"/>
                <a:gd name="T65" fmla="*/ T64 w 1151"/>
                <a:gd name="T66" fmla="+- 0 2362 1291"/>
                <a:gd name="T67" fmla="*/ 2362 h 3760"/>
                <a:gd name="T68" fmla="+- 0 6676 6265"/>
                <a:gd name="T69" fmla="*/ T68 w 1151"/>
                <a:gd name="T70" fmla="+- 0 2224 1291"/>
                <a:gd name="T71" fmla="*/ 2224 h 3760"/>
                <a:gd name="T72" fmla="+- 0 6749 6265"/>
                <a:gd name="T73" fmla="*/ T72 w 1151"/>
                <a:gd name="T74" fmla="+- 0 2091 1291"/>
                <a:gd name="T75" fmla="*/ 2091 h 3760"/>
                <a:gd name="T76" fmla="+- 0 6832 6265"/>
                <a:gd name="T77" fmla="*/ T76 w 1151"/>
                <a:gd name="T78" fmla="+- 0 1964 1291"/>
                <a:gd name="T79" fmla="*/ 1964 h 3760"/>
                <a:gd name="T80" fmla="+- 0 6923 6265"/>
                <a:gd name="T81" fmla="*/ T80 w 1151"/>
                <a:gd name="T82" fmla="+- 0 1844 1291"/>
                <a:gd name="T83" fmla="*/ 1844 h 3760"/>
                <a:gd name="T84" fmla="+- 0 7023 6265"/>
                <a:gd name="T85" fmla="*/ T84 w 1151"/>
                <a:gd name="T86" fmla="+- 0 1732 1291"/>
                <a:gd name="T87" fmla="*/ 1732 h 3760"/>
                <a:gd name="T88" fmla="+- 0 7131 6265"/>
                <a:gd name="T89" fmla="*/ T88 w 1151"/>
                <a:gd name="T90" fmla="+- 0 1628 1291"/>
                <a:gd name="T91" fmla="*/ 1628 h 3760"/>
                <a:gd name="T92" fmla="+- 0 7245 6265"/>
                <a:gd name="T93" fmla="*/ T92 w 1151"/>
                <a:gd name="T94" fmla="+- 0 1533 1291"/>
                <a:gd name="T95" fmla="*/ 1533 h 3760"/>
                <a:gd name="T96" fmla="+- 0 6984 6265"/>
                <a:gd name="T97" fmla="*/ T96 w 1151"/>
                <a:gd name="T98" fmla="+- 0 1350 1291"/>
                <a:gd name="T99" fmla="*/ 1350 h 3760"/>
                <a:gd name="T100" fmla="+- 0 6863 6265"/>
                <a:gd name="T101" fmla="*/ T100 w 1151"/>
                <a:gd name="T102" fmla="+- 0 1473 1291"/>
                <a:gd name="T103" fmla="*/ 1473 h 3760"/>
                <a:gd name="T104" fmla="+- 0 6752 6265"/>
                <a:gd name="T105" fmla="*/ T104 w 1151"/>
                <a:gd name="T106" fmla="+- 0 1605 1291"/>
                <a:gd name="T107" fmla="*/ 1605 h 3760"/>
                <a:gd name="T108" fmla="+- 0 6652 6265"/>
                <a:gd name="T109" fmla="*/ T108 w 1151"/>
                <a:gd name="T110" fmla="+- 0 1744 1291"/>
                <a:gd name="T111" fmla="*/ 1744 h 3760"/>
                <a:gd name="T112" fmla="+- 0 6563 6265"/>
                <a:gd name="T113" fmla="*/ T112 w 1151"/>
                <a:gd name="T114" fmla="+- 0 1890 1291"/>
                <a:gd name="T115" fmla="*/ 1890 h 3760"/>
                <a:gd name="T116" fmla="+- 0 6484 6265"/>
                <a:gd name="T117" fmla="*/ T116 w 1151"/>
                <a:gd name="T118" fmla="+- 0 2041 1291"/>
                <a:gd name="T119" fmla="*/ 2041 h 3760"/>
                <a:gd name="T120" fmla="+- 0 6418 6265"/>
                <a:gd name="T121" fmla="*/ T120 w 1151"/>
                <a:gd name="T122" fmla="+- 0 2198 1291"/>
                <a:gd name="T123" fmla="*/ 2198 h 3760"/>
                <a:gd name="T124" fmla="+- 0 6363 6265"/>
                <a:gd name="T125" fmla="*/ T124 w 1151"/>
                <a:gd name="T126" fmla="+- 0 2359 1291"/>
                <a:gd name="T127" fmla="*/ 2359 h 3760"/>
                <a:gd name="T128" fmla="+- 0 6321 6265"/>
                <a:gd name="T129" fmla="*/ T128 w 1151"/>
                <a:gd name="T130" fmla="+- 0 2523 1291"/>
                <a:gd name="T131" fmla="*/ 2523 h 3760"/>
                <a:gd name="T132" fmla="+- 0 6294 6265"/>
                <a:gd name="T133" fmla="*/ T132 w 1151"/>
                <a:gd name="T134" fmla="+- 0 2668 1291"/>
                <a:gd name="T135" fmla="*/ 2668 h 3760"/>
                <a:gd name="T136" fmla="+- 0 6278 6265"/>
                <a:gd name="T137" fmla="*/ T136 w 1151"/>
                <a:gd name="T138" fmla="+- 0 2794 1291"/>
                <a:gd name="T139" fmla="*/ 2794 h 3760"/>
                <a:gd name="T140" fmla="+- 0 6269 6265"/>
                <a:gd name="T141" fmla="*/ T140 w 1151"/>
                <a:gd name="T142" fmla="+- 0 2919 1291"/>
                <a:gd name="T143" fmla="*/ 2919 h 3760"/>
                <a:gd name="T144" fmla="+- 0 6265 6265"/>
                <a:gd name="T145" fmla="*/ T144 w 1151"/>
                <a:gd name="T146" fmla="+- 0 3045 1291"/>
                <a:gd name="T147" fmla="*/ 3045 h 3760"/>
                <a:gd name="T148" fmla="+- 0 6270 6265"/>
                <a:gd name="T149" fmla="*/ T148 w 1151"/>
                <a:gd name="T150" fmla="+- 0 3192 1291"/>
                <a:gd name="T151" fmla="*/ 3192 h 3760"/>
                <a:gd name="T152" fmla="+- 0 6290 6265"/>
                <a:gd name="T153" fmla="*/ T152 w 1151"/>
                <a:gd name="T154" fmla="+- 0 3359 1291"/>
                <a:gd name="T155" fmla="*/ 3359 h 3760"/>
                <a:gd name="T156" fmla="+- 0 6324 6265"/>
                <a:gd name="T157" fmla="*/ T156 w 1151"/>
                <a:gd name="T158" fmla="+- 0 3524 1291"/>
                <a:gd name="T159" fmla="*/ 3524 h 3760"/>
                <a:gd name="T160" fmla="+- 0 6370 6265"/>
                <a:gd name="T161" fmla="*/ T160 w 1151"/>
                <a:gd name="T162" fmla="+- 0 3683 1291"/>
                <a:gd name="T163" fmla="*/ 3683 h 3760"/>
                <a:gd name="T164" fmla="+- 0 6427 6265"/>
                <a:gd name="T165" fmla="*/ T164 w 1151"/>
                <a:gd name="T166" fmla="+- 0 3839 1291"/>
                <a:gd name="T167" fmla="*/ 3839 h 3760"/>
                <a:gd name="T168" fmla="+- 0 6495 6265"/>
                <a:gd name="T169" fmla="*/ T168 w 1151"/>
                <a:gd name="T170" fmla="+- 0 3990 1291"/>
                <a:gd name="T171" fmla="*/ 3990 h 3760"/>
                <a:gd name="T172" fmla="+- 0 6571 6265"/>
                <a:gd name="T173" fmla="*/ T172 w 1151"/>
                <a:gd name="T174" fmla="+- 0 4135 1291"/>
                <a:gd name="T175" fmla="*/ 4135 h 3760"/>
                <a:gd name="T176" fmla="+- 0 6656 6265"/>
                <a:gd name="T177" fmla="*/ T176 w 1151"/>
                <a:gd name="T178" fmla="+- 0 4275 1291"/>
                <a:gd name="T179" fmla="*/ 4275 h 3760"/>
                <a:gd name="T180" fmla="+- 0 6748 6265"/>
                <a:gd name="T181" fmla="*/ T180 w 1151"/>
                <a:gd name="T182" fmla="+- 0 4410 1291"/>
                <a:gd name="T183" fmla="*/ 4410 h 3760"/>
                <a:gd name="T184" fmla="+- 0 6848 6265"/>
                <a:gd name="T185" fmla="*/ T184 w 1151"/>
                <a:gd name="T186" fmla="+- 0 4539 1291"/>
                <a:gd name="T187" fmla="*/ 4539 h 3760"/>
                <a:gd name="T188" fmla="+- 0 6955 6265"/>
                <a:gd name="T189" fmla="*/ T188 w 1151"/>
                <a:gd name="T190" fmla="+- 0 4662 1291"/>
                <a:gd name="T191" fmla="*/ 4662 h 3760"/>
                <a:gd name="T192" fmla="+- 0 7069 6265"/>
                <a:gd name="T193" fmla="*/ T192 w 1151"/>
                <a:gd name="T194" fmla="+- 0 4777 1291"/>
                <a:gd name="T195" fmla="*/ 4777 h 3760"/>
                <a:gd name="T196" fmla="+- 0 7004 6265"/>
                <a:gd name="T197" fmla="*/ T196 w 1151"/>
                <a:gd name="T198" fmla="+- 0 4858 1291"/>
                <a:gd name="T199" fmla="*/ 4858 h 376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Lst>
              <a:rect l="0" t="0" r="r" b="b"/>
              <a:pathLst>
                <a:path w="1151" h="3760">
                  <a:moveTo>
                    <a:pt x="1151" y="3760"/>
                  </a:moveTo>
                  <a:lnTo>
                    <a:pt x="890" y="3387"/>
                  </a:lnTo>
                  <a:lnTo>
                    <a:pt x="829" y="3460"/>
                  </a:lnTo>
                  <a:lnTo>
                    <a:pt x="778" y="3401"/>
                  </a:lnTo>
                  <a:lnTo>
                    <a:pt x="728" y="3339"/>
                  </a:lnTo>
                  <a:lnTo>
                    <a:pt x="679" y="3275"/>
                  </a:lnTo>
                  <a:lnTo>
                    <a:pt x="633" y="3211"/>
                  </a:lnTo>
                  <a:lnTo>
                    <a:pt x="588" y="3145"/>
                  </a:lnTo>
                  <a:lnTo>
                    <a:pt x="546" y="3077"/>
                  </a:lnTo>
                  <a:lnTo>
                    <a:pt x="506" y="3009"/>
                  </a:lnTo>
                  <a:lnTo>
                    <a:pt x="467" y="2940"/>
                  </a:lnTo>
                  <a:lnTo>
                    <a:pt x="431" y="2869"/>
                  </a:lnTo>
                  <a:lnTo>
                    <a:pt x="397" y="2798"/>
                  </a:lnTo>
                  <a:lnTo>
                    <a:pt x="365" y="2726"/>
                  </a:lnTo>
                  <a:lnTo>
                    <a:pt x="335" y="2653"/>
                  </a:lnTo>
                  <a:lnTo>
                    <a:pt x="308" y="2579"/>
                  </a:lnTo>
                  <a:lnTo>
                    <a:pt x="283" y="2504"/>
                  </a:lnTo>
                  <a:lnTo>
                    <a:pt x="260" y="2429"/>
                  </a:lnTo>
                  <a:lnTo>
                    <a:pt x="241" y="2354"/>
                  </a:lnTo>
                  <a:lnTo>
                    <a:pt x="224" y="2278"/>
                  </a:lnTo>
                  <a:lnTo>
                    <a:pt x="210" y="2201"/>
                  </a:lnTo>
                  <a:lnTo>
                    <a:pt x="199" y="2125"/>
                  </a:lnTo>
                  <a:lnTo>
                    <a:pt x="191" y="2048"/>
                  </a:lnTo>
                  <a:lnTo>
                    <a:pt x="186" y="1971"/>
                  </a:lnTo>
                  <a:lnTo>
                    <a:pt x="185" y="1894"/>
                  </a:lnTo>
                  <a:lnTo>
                    <a:pt x="188" y="1818"/>
                  </a:lnTo>
                  <a:lnTo>
                    <a:pt x="195" y="1702"/>
                  </a:lnTo>
                  <a:lnTo>
                    <a:pt x="208" y="1587"/>
                  </a:lnTo>
                  <a:lnTo>
                    <a:pt x="228" y="1473"/>
                  </a:lnTo>
                  <a:lnTo>
                    <a:pt x="252" y="1361"/>
                  </a:lnTo>
                  <a:lnTo>
                    <a:pt x="272" y="1287"/>
                  </a:lnTo>
                  <a:lnTo>
                    <a:pt x="295" y="1214"/>
                  </a:lnTo>
                  <a:lnTo>
                    <a:pt x="320" y="1142"/>
                  </a:lnTo>
                  <a:lnTo>
                    <a:pt x="348" y="1071"/>
                  </a:lnTo>
                  <a:lnTo>
                    <a:pt x="378" y="1001"/>
                  </a:lnTo>
                  <a:lnTo>
                    <a:pt x="411" y="933"/>
                  </a:lnTo>
                  <a:lnTo>
                    <a:pt x="446" y="865"/>
                  </a:lnTo>
                  <a:lnTo>
                    <a:pt x="484" y="800"/>
                  </a:lnTo>
                  <a:lnTo>
                    <a:pt x="524" y="736"/>
                  </a:lnTo>
                  <a:lnTo>
                    <a:pt x="567" y="673"/>
                  </a:lnTo>
                  <a:lnTo>
                    <a:pt x="611" y="612"/>
                  </a:lnTo>
                  <a:lnTo>
                    <a:pt x="658" y="553"/>
                  </a:lnTo>
                  <a:lnTo>
                    <a:pt x="707" y="496"/>
                  </a:lnTo>
                  <a:lnTo>
                    <a:pt x="758" y="441"/>
                  </a:lnTo>
                  <a:lnTo>
                    <a:pt x="811" y="388"/>
                  </a:lnTo>
                  <a:lnTo>
                    <a:pt x="866" y="337"/>
                  </a:lnTo>
                  <a:lnTo>
                    <a:pt x="922" y="288"/>
                  </a:lnTo>
                  <a:lnTo>
                    <a:pt x="980" y="242"/>
                  </a:lnTo>
                  <a:lnTo>
                    <a:pt x="784" y="0"/>
                  </a:lnTo>
                  <a:lnTo>
                    <a:pt x="719" y="59"/>
                  </a:lnTo>
                  <a:lnTo>
                    <a:pt x="657" y="119"/>
                  </a:lnTo>
                  <a:lnTo>
                    <a:pt x="598" y="182"/>
                  </a:lnTo>
                  <a:lnTo>
                    <a:pt x="541" y="247"/>
                  </a:lnTo>
                  <a:lnTo>
                    <a:pt x="487" y="314"/>
                  </a:lnTo>
                  <a:lnTo>
                    <a:pt x="436" y="382"/>
                  </a:lnTo>
                  <a:lnTo>
                    <a:pt x="387" y="453"/>
                  </a:lnTo>
                  <a:lnTo>
                    <a:pt x="341" y="525"/>
                  </a:lnTo>
                  <a:lnTo>
                    <a:pt x="298" y="599"/>
                  </a:lnTo>
                  <a:lnTo>
                    <a:pt x="257" y="674"/>
                  </a:lnTo>
                  <a:lnTo>
                    <a:pt x="219" y="750"/>
                  </a:lnTo>
                  <a:lnTo>
                    <a:pt x="185" y="828"/>
                  </a:lnTo>
                  <a:lnTo>
                    <a:pt x="153" y="907"/>
                  </a:lnTo>
                  <a:lnTo>
                    <a:pt x="124" y="987"/>
                  </a:lnTo>
                  <a:lnTo>
                    <a:pt x="98" y="1068"/>
                  </a:lnTo>
                  <a:lnTo>
                    <a:pt x="76" y="1150"/>
                  </a:lnTo>
                  <a:lnTo>
                    <a:pt x="56" y="1232"/>
                  </a:lnTo>
                  <a:lnTo>
                    <a:pt x="39" y="1315"/>
                  </a:lnTo>
                  <a:lnTo>
                    <a:pt x="29" y="1377"/>
                  </a:lnTo>
                  <a:lnTo>
                    <a:pt x="20" y="1440"/>
                  </a:lnTo>
                  <a:lnTo>
                    <a:pt x="13" y="1503"/>
                  </a:lnTo>
                  <a:lnTo>
                    <a:pt x="7" y="1565"/>
                  </a:lnTo>
                  <a:lnTo>
                    <a:pt x="4" y="1628"/>
                  </a:lnTo>
                  <a:lnTo>
                    <a:pt x="1" y="1691"/>
                  </a:lnTo>
                  <a:lnTo>
                    <a:pt x="0" y="1754"/>
                  </a:lnTo>
                  <a:lnTo>
                    <a:pt x="1" y="1816"/>
                  </a:lnTo>
                  <a:lnTo>
                    <a:pt x="5" y="1901"/>
                  </a:lnTo>
                  <a:lnTo>
                    <a:pt x="13" y="1985"/>
                  </a:lnTo>
                  <a:lnTo>
                    <a:pt x="25" y="2068"/>
                  </a:lnTo>
                  <a:lnTo>
                    <a:pt x="40" y="2151"/>
                  </a:lnTo>
                  <a:lnTo>
                    <a:pt x="59" y="2233"/>
                  </a:lnTo>
                  <a:lnTo>
                    <a:pt x="81" y="2313"/>
                  </a:lnTo>
                  <a:lnTo>
                    <a:pt x="105" y="2392"/>
                  </a:lnTo>
                  <a:lnTo>
                    <a:pt x="132" y="2471"/>
                  </a:lnTo>
                  <a:lnTo>
                    <a:pt x="162" y="2548"/>
                  </a:lnTo>
                  <a:lnTo>
                    <a:pt x="195" y="2624"/>
                  </a:lnTo>
                  <a:lnTo>
                    <a:pt x="230" y="2699"/>
                  </a:lnTo>
                  <a:lnTo>
                    <a:pt x="267" y="2772"/>
                  </a:lnTo>
                  <a:lnTo>
                    <a:pt x="306" y="2844"/>
                  </a:lnTo>
                  <a:lnTo>
                    <a:pt x="348" y="2915"/>
                  </a:lnTo>
                  <a:lnTo>
                    <a:pt x="391" y="2984"/>
                  </a:lnTo>
                  <a:lnTo>
                    <a:pt x="436" y="3053"/>
                  </a:lnTo>
                  <a:lnTo>
                    <a:pt x="483" y="3119"/>
                  </a:lnTo>
                  <a:lnTo>
                    <a:pt x="532" y="3184"/>
                  </a:lnTo>
                  <a:lnTo>
                    <a:pt x="583" y="3248"/>
                  </a:lnTo>
                  <a:lnTo>
                    <a:pt x="636" y="3310"/>
                  </a:lnTo>
                  <a:lnTo>
                    <a:pt x="690" y="3371"/>
                  </a:lnTo>
                  <a:lnTo>
                    <a:pt x="746" y="3429"/>
                  </a:lnTo>
                  <a:lnTo>
                    <a:pt x="804" y="3486"/>
                  </a:lnTo>
                  <a:lnTo>
                    <a:pt x="806" y="3488"/>
                  </a:lnTo>
                  <a:lnTo>
                    <a:pt x="739" y="3567"/>
                  </a:lnTo>
                  <a:lnTo>
                    <a:pt x="1151" y="3760"/>
                  </a:lnTo>
                  <a:close/>
                </a:path>
              </a:pathLst>
            </a:custGeom>
            <a:solidFill>
              <a:srgbClr val="832F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64" name="Picture 40">
              <a:extLst>
                <a:ext uri="{FF2B5EF4-FFF2-40B4-BE49-F238E27FC236}">
                  <a16:creationId xmlns:a16="http://schemas.microsoft.com/office/drawing/2014/main" id="{A287544B-C536-4854-9736-3C2CC6ACC472}"/>
                </a:ext>
              </a:extLst>
            </p:cNvPr>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8323" y="4357"/>
              <a:ext cx="2270" cy="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 name="Picture 41">
              <a:extLst>
                <a:ext uri="{FF2B5EF4-FFF2-40B4-BE49-F238E27FC236}">
                  <a16:creationId xmlns:a16="http://schemas.microsoft.com/office/drawing/2014/main" id="{B38EDEAF-1F97-43F2-B19A-B7949903C0DA}"/>
                </a:ext>
              </a:extLst>
            </p:cNvPr>
            <p:cNvPicPr>
              <a:picLocks noChangeAspect="1" noChangeArrowheads="1"/>
            </p:cNvPicPr>
            <p:nvPr/>
          </p:nvPicPr>
          <p:blipFill>
            <a:blip r:embed="rId24" cstate="email">
              <a:extLst>
                <a:ext uri="{28A0092B-C50C-407E-A947-70E740481C1C}">
                  <a14:useLocalDpi xmlns:a14="http://schemas.microsoft.com/office/drawing/2010/main"/>
                </a:ext>
              </a:extLst>
            </a:blip>
            <a:srcRect/>
            <a:stretch>
              <a:fillRect/>
            </a:stretch>
          </p:blipFill>
          <p:spPr bwMode="auto">
            <a:xfrm>
              <a:off x="8546" y="4588"/>
              <a:ext cx="246"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6" name="Picture 42">
              <a:extLst>
                <a:ext uri="{FF2B5EF4-FFF2-40B4-BE49-F238E27FC236}">
                  <a16:creationId xmlns:a16="http://schemas.microsoft.com/office/drawing/2014/main" id="{B1784C56-54B2-47D5-A172-51046D3F8B53}"/>
                </a:ext>
              </a:extLst>
            </p:cNvPr>
            <p:cNvPicPr>
              <a:picLocks noChangeAspect="1" noChangeArrowheads="1"/>
            </p:cNvPicPr>
            <p:nvPr/>
          </p:nvPicPr>
          <p:blipFill>
            <a:blip r:embed="rId25" cstate="email">
              <a:extLst>
                <a:ext uri="{28A0092B-C50C-407E-A947-70E740481C1C}">
                  <a14:useLocalDpi xmlns:a14="http://schemas.microsoft.com/office/drawing/2010/main"/>
                </a:ext>
              </a:extLst>
            </a:blip>
            <a:srcRect/>
            <a:stretch>
              <a:fillRect/>
            </a:stretch>
          </p:blipFill>
          <p:spPr bwMode="auto">
            <a:xfrm>
              <a:off x="8834" y="4588"/>
              <a:ext cx="127"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AutoShape 43">
              <a:extLst>
                <a:ext uri="{FF2B5EF4-FFF2-40B4-BE49-F238E27FC236}">
                  <a16:creationId xmlns:a16="http://schemas.microsoft.com/office/drawing/2014/main" id="{5802C608-F157-48BC-A7B8-C3C035B06C9D}"/>
                </a:ext>
              </a:extLst>
            </p:cNvPr>
            <p:cNvSpPr>
              <a:spLocks/>
            </p:cNvSpPr>
            <p:nvPr/>
          </p:nvSpPr>
          <p:spPr bwMode="auto">
            <a:xfrm>
              <a:off x="9012" y="4588"/>
              <a:ext cx="405" cy="386"/>
            </a:xfrm>
            <a:custGeom>
              <a:avLst/>
              <a:gdLst>
                <a:gd name="T0" fmla="+- 0 9140 9013"/>
                <a:gd name="T1" fmla="*/ T0 w 405"/>
                <a:gd name="T2" fmla="+- 0 4921 4589"/>
                <a:gd name="T3" fmla="*/ 4921 h 386"/>
                <a:gd name="T4" fmla="+- 0 9070 9013"/>
                <a:gd name="T5" fmla="*/ T4 w 405"/>
                <a:gd name="T6" fmla="+- 0 4921 4589"/>
                <a:gd name="T7" fmla="*/ 4921 h 386"/>
                <a:gd name="T8" fmla="+- 0 9070 9013"/>
                <a:gd name="T9" fmla="*/ T8 w 405"/>
                <a:gd name="T10" fmla="+- 0 4589 4589"/>
                <a:gd name="T11" fmla="*/ 4589 h 386"/>
                <a:gd name="T12" fmla="+- 0 9013 9013"/>
                <a:gd name="T13" fmla="*/ T12 w 405"/>
                <a:gd name="T14" fmla="+- 0 4589 4589"/>
                <a:gd name="T15" fmla="*/ 4589 h 386"/>
                <a:gd name="T16" fmla="+- 0 9013 9013"/>
                <a:gd name="T17" fmla="*/ T16 w 405"/>
                <a:gd name="T18" fmla="+- 0 4921 4589"/>
                <a:gd name="T19" fmla="*/ 4921 h 386"/>
                <a:gd name="T20" fmla="+- 0 9013 9013"/>
                <a:gd name="T21" fmla="*/ T20 w 405"/>
                <a:gd name="T22" fmla="+- 0 4975 4589"/>
                <a:gd name="T23" fmla="*/ 4975 h 386"/>
                <a:gd name="T24" fmla="+- 0 9140 9013"/>
                <a:gd name="T25" fmla="*/ T24 w 405"/>
                <a:gd name="T26" fmla="+- 0 4975 4589"/>
                <a:gd name="T27" fmla="*/ 4975 h 386"/>
                <a:gd name="T28" fmla="+- 0 9140 9013"/>
                <a:gd name="T29" fmla="*/ T28 w 405"/>
                <a:gd name="T30" fmla="+- 0 4921 4589"/>
                <a:gd name="T31" fmla="*/ 4921 h 386"/>
                <a:gd name="T32" fmla="+- 0 9309 9013"/>
                <a:gd name="T33" fmla="*/ T32 w 405"/>
                <a:gd name="T34" fmla="+- 0 4921 4589"/>
                <a:gd name="T35" fmla="*/ 4921 h 386"/>
                <a:gd name="T36" fmla="+- 0 9239 9013"/>
                <a:gd name="T37" fmla="*/ T36 w 405"/>
                <a:gd name="T38" fmla="+- 0 4921 4589"/>
                <a:gd name="T39" fmla="*/ 4921 h 386"/>
                <a:gd name="T40" fmla="+- 0 9239 9013"/>
                <a:gd name="T41" fmla="*/ T40 w 405"/>
                <a:gd name="T42" fmla="+- 0 4589 4589"/>
                <a:gd name="T43" fmla="*/ 4589 h 386"/>
                <a:gd name="T44" fmla="+- 0 9182 9013"/>
                <a:gd name="T45" fmla="*/ T44 w 405"/>
                <a:gd name="T46" fmla="+- 0 4589 4589"/>
                <a:gd name="T47" fmla="*/ 4589 h 386"/>
                <a:gd name="T48" fmla="+- 0 9182 9013"/>
                <a:gd name="T49" fmla="*/ T48 w 405"/>
                <a:gd name="T50" fmla="+- 0 4921 4589"/>
                <a:gd name="T51" fmla="*/ 4921 h 386"/>
                <a:gd name="T52" fmla="+- 0 9182 9013"/>
                <a:gd name="T53" fmla="*/ T52 w 405"/>
                <a:gd name="T54" fmla="+- 0 4975 4589"/>
                <a:gd name="T55" fmla="*/ 4975 h 386"/>
                <a:gd name="T56" fmla="+- 0 9309 9013"/>
                <a:gd name="T57" fmla="*/ T56 w 405"/>
                <a:gd name="T58" fmla="+- 0 4975 4589"/>
                <a:gd name="T59" fmla="*/ 4975 h 386"/>
                <a:gd name="T60" fmla="+- 0 9309 9013"/>
                <a:gd name="T61" fmla="*/ T60 w 405"/>
                <a:gd name="T62" fmla="+- 0 4921 4589"/>
                <a:gd name="T63" fmla="*/ 4921 h 386"/>
                <a:gd name="T64" fmla="+- 0 9417 9013"/>
                <a:gd name="T65" fmla="*/ T64 w 405"/>
                <a:gd name="T66" fmla="+- 0 4800 4589"/>
                <a:gd name="T67" fmla="*/ 4800 h 386"/>
                <a:gd name="T68" fmla="+- 0 9349 9013"/>
                <a:gd name="T69" fmla="*/ T68 w 405"/>
                <a:gd name="T70" fmla="+- 0 4800 4589"/>
                <a:gd name="T71" fmla="*/ 4800 h 386"/>
                <a:gd name="T72" fmla="+- 0 9349 9013"/>
                <a:gd name="T73" fmla="*/ T72 w 405"/>
                <a:gd name="T74" fmla="+- 0 4841 4589"/>
                <a:gd name="T75" fmla="*/ 4841 h 386"/>
                <a:gd name="T76" fmla="+- 0 9417 9013"/>
                <a:gd name="T77" fmla="*/ T76 w 405"/>
                <a:gd name="T78" fmla="+- 0 4841 4589"/>
                <a:gd name="T79" fmla="*/ 4841 h 386"/>
                <a:gd name="T80" fmla="+- 0 9417 9013"/>
                <a:gd name="T81" fmla="*/ T80 w 405"/>
                <a:gd name="T82" fmla="+- 0 4800 4589"/>
                <a:gd name="T83" fmla="*/ 4800 h 38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405" h="386">
                  <a:moveTo>
                    <a:pt x="127" y="332"/>
                  </a:moveTo>
                  <a:lnTo>
                    <a:pt x="57" y="332"/>
                  </a:lnTo>
                  <a:lnTo>
                    <a:pt x="57" y="0"/>
                  </a:lnTo>
                  <a:lnTo>
                    <a:pt x="0" y="0"/>
                  </a:lnTo>
                  <a:lnTo>
                    <a:pt x="0" y="332"/>
                  </a:lnTo>
                  <a:lnTo>
                    <a:pt x="0" y="386"/>
                  </a:lnTo>
                  <a:lnTo>
                    <a:pt x="127" y="386"/>
                  </a:lnTo>
                  <a:lnTo>
                    <a:pt x="127" y="332"/>
                  </a:lnTo>
                  <a:close/>
                  <a:moveTo>
                    <a:pt x="296" y="332"/>
                  </a:moveTo>
                  <a:lnTo>
                    <a:pt x="226" y="332"/>
                  </a:lnTo>
                  <a:lnTo>
                    <a:pt x="226" y="0"/>
                  </a:lnTo>
                  <a:lnTo>
                    <a:pt x="169" y="0"/>
                  </a:lnTo>
                  <a:lnTo>
                    <a:pt x="169" y="332"/>
                  </a:lnTo>
                  <a:lnTo>
                    <a:pt x="169" y="386"/>
                  </a:lnTo>
                  <a:lnTo>
                    <a:pt x="296" y="386"/>
                  </a:lnTo>
                  <a:lnTo>
                    <a:pt x="296" y="332"/>
                  </a:lnTo>
                  <a:close/>
                  <a:moveTo>
                    <a:pt x="404" y="211"/>
                  </a:moveTo>
                  <a:lnTo>
                    <a:pt x="336" y="211"/>
                  </a:lnTo>
                  <a:lnTo>
                    <a:pt x="336" y="252"/>
                  </a:lnTo>
                  <a:lnTo>
                    <a:pt x="404" y="252"/>
                  </a:lnTo>
                  <a:lnTo>
                    <a:pt x="404" y="2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68" name="Picture 44">
              <a:extLst>
                <a:ext uri="{FF2B5EF4-FFF2-40B4-BE49-F238E27FC236}">
                  <a16:creationId xmlns:a16="http://schemas.microsoft.com/office/drawing/2014/main" id="{9077843E-A4DA-49E8-9F94-C7191FB2E4AC}"/>
                </a:ext>
              </a:extLst>
            </p:cNvPr>
            <p:cNvPicPr>
              <a:picLocks noChangeAspect="1" noChangeArrowheads="1"/>
            </p:cNvPicPr>
            <p:nvPr/>
          </p:nvPicPr>
          <p:blipFill>
            <a:blip r:embed="rId26" cstate="email">
              <a:extLst>
                <a:ext uri="{28A0092B-C50C-407E-A947-70E740481C1C}">
                  <a14:useLocalDpi xmlns:a14="http://schemas.microsoft.com/office/drawing/2010/main"/>
                </a:ext>
              </a:extLst>
            </a:blip>
            <a:srcRect/>
            <a:stretch>
              <a:fillRect/>
            </a:stretch>
          </p:blipFill>
          <p:spPr bwMode="auto">
            <a:xfrm>
              <a:off x="9486" y="4588"/>
              <a:ext cx="149"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9" name="Picture 45">
              <a:extLst>
                <a:ext uri="{FF2B5EF4-FFF2-40B4-BE49-F238E27FC236}">
                  <a16:creationId xmlns:a16="http://schemas.microsoft.com/office/drawing/2014/main" id="{F1D7071B-A6FE-463E-A42C-43A5374207AB}"/>
                </a:ext>
              </a:extLst>
            </p:cNvPr>
            <p:cNvPicPr>
              <a:picLocks noChangeAspect="1" noChangeArrowheads="1"/>
            </p:cNvPicPr>
            <p:nvPr/>
          </p:nvPicPr>
          <p:blipFill>
            <a:blip r:embed="rId25" cstate="email">
              <a:extLst>
                <a:ext uri="{28A0092B-C50C-407E-A947-70E740481C1C}">
                  <a14:useLocalDpi xmlns:a14="http://schemas.microsoft.com/office/drawing/2010/main"/>
                </a:ext>
              </a:extLst>
            </a:blip>
            <a:srcRect/>
            <a:stretch>
              <a:fillRect/>
            </a:stretch>
          </p:blipFill>
          <p:spPr bwMode="auto">
            <a:xfrm>
              <a:off x="9689" y="4588"/>
              <a:ext cx="127"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46">
              <a:extLst>
                <a:ext uri="{FF2B5EF4-FFF2-40B4-BE49-F238E27FC236}">
                  <a16:creationId xmlns:a16="http://schemas.microsoft.com/office/drawing/2014/main" id="{70C1E6FF-52F4-4BBE-8E3C-2B3E7396F325}"/>
                </a:ext>
              </a:extLst>
            </p:cNvPr>
            <p:cNvSpPr>
              <a:spLocks noChangeArrowheads="1"/>
            </p:cNvSpPr>
            <p:nvPr/>
          </p:nvSpPr>
          <p:spPr bwMode="auto">
            <a:xfrm>
              <a:off x="9867" y="4588"/>
              <a:ext cx="58" cy="3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pic>
          <p:nvPicPr>
            <p:cNvPr id="1071" name="Picture 47">
              <a:extLst>
                <a:ext uri="{FF2B5EF4-FFF2-40B4-BE49-F238E27FC236}">
                  <a16:creationId xmlns:a16="http://schemas.microsoft.com/office/drawing/2014/main" id="{1AD3EFE0-2BC7-4C99-B8FD-AE3537B2E154}"/>
                </a:ext>
              </a:extLst>
            </p:cNvPr>
            <p:cNvPicPr>
              <a:picLocks noChangeAspect="1" noChangeArrowheads="1"/>
            </p:cNvPicPr>
            <p:nvPr/>
          </p:nvPicPr>
          <p:blipFill>
            <a:blip r:embed="rId27" cstate="email">
              <a:extLst>
                <a:ext uri="{28A0092B-C50C-407E-A947-70E740481C1C}">
                  <a14:useLocalDpi xmlns:a14="http://schemas.microsoft.com/office/drawing/2010/main"/>
                </a:ext>
              </a:extLst>
            </a:blip>
            <a:srcRect/>
            <a:stretch>
              <a:fillRect/>
            </a:stretch>
          </p:blipFill>
          <p:spPr bwMode="auto">
            <a:xfrm>
              <a:off x="9986" y="4588"/>
              <a:ext cx="176"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48">
              <a:extLst>
                <a:ext uri="{FF2B5EF4-FFF2-40B4-BE49-F238E27FC236}">
                  <a16:creationId xmlns:a16="http://schemas.microsoft.com/office/drawing/2014/main" id="{4C9460F2-1C0D-42A4-A865-5615554300B9}"/>
                </a:ext>
              </a:extLst>
            </p:cNvPr>
            <p:cNvSpPr>
              <a:spLocks/>
            </p:cNvSpPr>
            <p:nvPr/>
          </p:nvSpPr>
          <p:spPr bwMode="auto">
            <a:xfrm>
              <a:off x="10221" y="4580"/>
              <a:ext cx="149" cy="404"/>
            </a:xfrm>
            <a:custGeom>
              <a:avLst/>
              <a:gdLst>
                <a:gd name="T0" fmla="+- 0 10296 10222"/>
                <a:gd name="T1" fmla="*/ T0 w 149"/>
                <a:gd name="T2" fmla="+- 0 4581 4581"/>
                <a:gd name="T3" fmla="*/ 4581 h 404"/>
                <a:gd name="T4" fmla="+- 0 10264 10222"/>
                <a:gd name="T5" fmla="*/ T4 w 149"/>
                <a:gd name="T6" fmla="+- 0 4586 4581"/>
                <a:gd name="T7" fmla="*/ 4586 h 404"/>
                <a:gd name="T8" fmla="+- 0 10241 10222"/>
                <a:gd name="T9" fmla="*/ T8 w 149"/>
                <a:gd name="T10" fmla="+- 0 4600 4581"/>
                <a:gd name="T11" fmla="*/ 4600 h 404"/>
                <a:gd name="T12" fmla="+- 0 10227 10222"/>
                <a:gd name="T13" fmla="*/ T12 w 149"/>
                <a:gd name="T14" fmla="+- 0 4623 4581"/>
                <a:gd name="T15" fmla="*/ 4623 h 404"/>
                <a:gd name="T16" fmla="+- 0 10222 10222"/>
                <a:gd name="T17" fmla="*/ T16 w 149"/>
                <a:gd name="T18" fmla="+- 0 4655 4581"/>
                <a:gd name="T19" fmla="*/ 4655 h 404"/>
                <a:gd name="T20" fmla="+- 0 10222 10222"/>
                <a:gd name="T21" fmla="*/ T20 w 149"/>
                <a:gd name="T22" fmla="+- 0 4908 4581"/>
                <a:gd name="T23" fmla="*/ 4908 h 404"/>
                <a:gd name="T24" fmla="+- 0 10226 10222"/>
                <a:gd name="T25" fmla="*/ T24 w 149"/>
                <a:gd name="T26" fmla="+- 0 4941 4581"/>
                <a:gd name="T27" fmla="*/ 4941 h 404"/>
                <a:gd name="T28" fmla="+- 0 10237 10222"/>
                <a:gd name="T29" fmla="*/ T28 w 149"/>
                <a:gd name="T30" fmla="+- 0 4965 4581"/>
                <a:gd name="T31" fmla="*/ 4965 h 404"/>
                <a:gd name="T32" fmla="+- 0 10256 10222"/>
                <a:gd name="T33" fmla="*/ T32 w 149"/>
                <a:gd name="T34" fmla="+- 0 4979 4581"/>
                <a:gd name="T35" fmla="*/ 4979 h 404"/>
                <a:gd name="T36" fmla="+- 0 10282 10222"/>
                <a:gd name="T37" fmla="*/ T36 w 149"/>
                <a:gd name="T38" fmla="+- 0 4984 4581"/>
                <a:gd name="T39" fmla="*/ 4984 h 404"/>
                <a:gd name="T40" fmla="+- 0 10299 10222"/>
                <a:gd name="T41" fmla="*/ T40 w 149"/>
                <a:gd name="T42" fmla="+- 0 4982 4581"/>
                <a:gd name="T43" fmla="*/ 4982 h 404"/>
                <a:gd name="T44" fmla="+- 0 10314 10222"/>
                <a:gd name="T45" fmla="*/ T44 w 149"/>
                <a:gd name="T46" fmla="+- 0 4976 4581"/>
                <a:gd name="T47" fmla="*/ 4976 h 404"/>
                <a:gd name="T48" fmla="+- 0 10326 10222"/>
                <a:gd name="T49" fmla="*/ T48 w 149"/>
                <a:gd name="T50" fmla="+- 0 4965 4581"/>
                <a:gd name="T51" fmla="*/ 4965 h 404"/>
                <a:gd name="T52" fmla="+- 0 10336 10222"/>
                <a:gd name="T53" fmla="*/ T52 w 149"/>
                <a:gd name="T54" fmla="+- 0 4951 4581"/>
                <a:gd name="T55" fmla="*/ 4951 h 404"/>
                <a:gd name="T56" fmla="+- 0 10337 10222"/>
                <a:gd name="T57" fmla="*/ T56 w 149"/>
                <a:gd name="T58" fmla="+- 0 4951 4581"/>
                <a:gd name="T59" fmla="*/ 4951 h 404"/>
                <a:gd name="T60" fmla="+- 0 10341 10222"/>
                <a:gd name="T61" fmla="*/ T60 w 149"/>
                <a:gd name="T62" fmla="+- 0 4975 4581"/>
                <a:gd name="T63" fmla="*/ 4975 h 404"/>
                <a:gd name="T64" fmla="+- 0 10371 10222"/>
                <a:gd name="T65" fmla="*/ T64 w 149"/>
                <a:gd name="T66" fmla="+- 0 4975 4581"/>
                <a:gd name="T67" fmla="*/ 4975 h 404"/>
                <a:gd name="T68" fmla="+- 0 10371 10222"/>
                <a:gd name="T69" fmla="*/ T68 w 149"/>
                <a:gd name="T70" fmla="+- 0 4779 4581"/>
                <a:gd name="T71" fmla="*/ 4779 h 404"/>
                <a:gd name="T72" fmla="+- 0 10289 10222"/>
                <a:gd name="T73" fmla="*/ T72 w 149"/>
                <a:gd name="T74" fmla="+- 0 4779 4581"/>
                <a:gd name="T75" fmla="*/ 4779 h 404"/>
                <a:gd name="T76" fmla="+- 0 10289 10222"/>
                <a:gd name="T77" fmla="*/ T76 w 149"/>
                <a:gd name="T78" fmla="+- 0 4827 4581"/>
                <a:gd name="T79" fmla="*/ 4827 h 404"/>
                <a:gd name="T80" fmla="+- 0 10313 10222"/>
                <a:gd name="T81" fmla="*/ T80 w 149"/>
                <a:gd name="T82" fmla="+- 0 4827 4581"/>
                <a:gd name="T83" fmla="*/ 4827 h 404"/>
                <a:gd name="T84" fmla="+- 0 10313 10222"/>
                <a:gd name="T85" fmla="*/ T84 w 149"/>
                <a:gd name="T86" fmla="+- 0 4926 4581"/>
                <a:gd name="T87" fmla="*/ 4926 h 404"/>
                <a:gd name="T88" fmla="+- 0 10310 10222"/>
                <a:gd name="T89" fmla="*/ T88 w 149"/>
                <a:gd name="T90" fmla="+- 0 4935 4581"/>
                <a:gd name="T91" fmla="*/ 4935 h 404"/>
                <a:gd name="T92" fmla="+- 0 10283 10222"/>
                <a:gd name="T93" fmla="*/ T92 w 149"/>
                <a:gd name="T94" fmla="+- 0 4935 4581"/>
                <a:gd name="T95" fmla="*/ 4935 h 404"/>
                <a:gd name="T96" fmla="+- 0 10280 10222"/>
                <a:gd name="T97" fmla="*/ T96 w 149"/>
                <a:gd name="T98" fmla="+- 0 4926 4581"/>
                <a:gd name="T99" fmla="*/ 4926 h 404"/>
                <a:gd name="T100" fmla="+- 0 10280 10222"/>
                <a:gd name="T101" fmla="*/ T100 w 149"/>
                <a:gd name="T102" fmla="+- 0 4635 4581"/>
                <a:gd name="T103" fmla="*/ 4635 h 404"/>
                <a:gd name="T104" fmla="+- 0 10283 10222"/>
                <a:gd name="T105" fmla="*/ T104 w 149"/>
                <a:gd name="T106" fmla="+- 0 4627 4581"/>
                <a:gd name="T107" fmla="*/ 4627 h 404"/>
                <a:gd name="T108" fmla="+- 0 10296 10222"/>
                <a:gd name="T109" fmla="*/ T108 w 149"/>
                <a:gd name="T110" fmla="+- 0 4627 4581"/>
                <a:gd name="T111" fmla="*/ 4627 h 404"/>
                <a:gd name="T112" fmla="+- 0 10310 10222"/>
                <a:gd name="T113" fmla="*/ T112 w 149"/>
                <a:gd name="T114" fmla="+- 0 4627 4581"/>
                <a:gd name="T115" fmla="*/ 4627 h 404"/>
                <a:gd name="T116" fmla="+- 0 10313 10222"/>
                <a:gd name="T117" fmla="*/ T116 w 149"/>
                <a:gd name="T118" fmla="+- 0 4635 4581"/>
                <a:gd name="T119" fmla="*/ 4635 h 404"/>
                <a:gd name="T120" fmla="+- 0 10313 10222"/>
                <a:gd name="T121" fmla="*/ T120 w 149"/>
                <a:gd name="T122" fmla="+- 0 4731 4581"/>
                <a:gd name="T123" fmla="*/ 4731 h 404"/>
                <a:gd name="T124" fmla="+- 0 10371 10222"/>
                <a:gd name="T125" fmla="*/ T124 w 149"/>
                <a:gd name="T126" fmla="+- 0 4731 4581"/>
                <a:gd name="T127" fmla="*/ 4731 h 404"/>
                <a:gd name="T128" fmla="+- 0 10371 10222"/>
                <a:gd name="T129" fmla="*/ T128 w 149"/>
                <a:gd name="T130" fmla="+- 0 4655 4581"/>
                <a:gd name="T131" fmla="*/ 4655 h 404"/>
                <a:gd name="T132" fmla="+- 0 10366 10222"/>
                <a:gd name="T133" fmla="*/ T132 w 149"/>
                <a:gd name="T134" fmla="+- 0 4623 4581"/>
                <a:gd name="T135" fmla="*/ 4623 h 404"/>
                <a:gd name="T136" fmla="+- 0 10352 10222"/>
                <a:gd name="T137" fmla="*/ T136 w 149"/>
                <a:gd name="T138" fmla="+- 0 4600 4581"/>
                <a:gd name="T139" fmla="*/ 4600 h 404"/>
                <a:gd name="T140" fmla="+- 0 10328 10222"/>
                <a:gd name="T141" fmla="*/ T140 w 149"/>
                <a:gd name="T142" fmla="+- 0 4586 4581"/>
                <a:gd name="T143" fmla="*/ 4586 h 404"/>
                <a:gd name="T144" fmla="+- 0 10296 10222"/>
                <a:gd name="T145" fmla="*/ T144 w 149"/>
                <a:gd name="T146" fmla="+- 0 4581 4581"/>
                <a:gd name="T147" fmla="*/ 4581 h 40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Lst>
              <a:rect l="0" t="0" r="r" b="b"/>
              <a:pathLst>
                <a:path w="149" h="404">
                  <a:moveTo>
                    <a:pt x="74" y="0"/>
                  </a:moveTo>
                  <a:lnTo>
                    <a:pt x="42" y="5"/>
                  </a:lnTo>
                  <a:lnTo>
                    <a:pt x="19" y="19"/>
                  </a:lnTo>
                  <a:lnTo>
                    <a:pt x="5" y="42"/>
                  </a:lnTo>
                  <a:lnTo>
                    <a:pt x="0" y="74"/>
                  </a:lnTo>
                  <a:lnTo>
                    <a:pt x="0" y="327"/>
                  </a:lnTo>
                  <a:lnTo>
                    <a:pt x="4" y="360"/>
                  </a:lnTo>
                  <a:lnTo>
                    <a:pt x="15" y="384"/>
                  </a:lnTo>
                  <a:lnTo>
                    <a:pt x="34" y="398"/>
                  </a:lnTo>
                  <a:lnTo>
                    <a:pt x="60" y="403"/>
                  </a:lnTo>
                  <a:lnTo>
                    <a:pt x="77" y="401"/>
                  </a:lnTo>
                  <a:lnTo>
                    <a:pt x="92" y="395"/>
                  </a:lnTo>
                  <a:lnTo>
                    <a:pt x="104" y="384"/>
                  </a:lnTo>
                  <a:lnTo>
                    <a:pt x="114" y="370"/>
                  </a:lnTo>
                  <a:lnTo>
                    <a:pt x="115" y="370"/>
                  </a:lnTo>
                  <a:lnTo>
                    <a:pt x="119" y="394"/>
                  </a:lnTo>
                  <a:lnTo>
                    <a:pt x="149" y="394"/>
                  </a:lnTo>
                  <a:lnTo>
                    <a:pt x="149" y="198"/>
                  </a:lnTo>
                  <a:lnTo>
                    <a:pt x="67" y="198"/>
                  </a:lnTo>
                  <a:lnTo>
                    <a:pt x="67" y="246"/>
                  </a:lnTo>
                  <a:lnTo>
                    <a:pt x="91" y="246"/>
                  </a:lnTo>
                  <a:lnTo>
                    <a:pt x="91" y="345"/>
                  </a:lnTo>
                  <a:lnTo>
                    <a:pt x="88" y="354"/>
                  </a:lnTo>
                  <a:lnTo>
                    <a:pt x="61" y="354"/>
                  </a:lnTo>
                  <a:lnTo>
                    <a:pt x="58" y="345"/>
                  </a:lnTo>
                  <a:lnTo>
                    <a:pt x="58" y="54"/>
                  </a:lnTo>
                  <a:lnTo>
                    <a:pt x="61" y="46"/>
                  </a:lnTo>
                  <a:lnTo>
                    <a:pt x="74" y="46"/>
                  </a:lnTo>
                  <a:lnTo>
                    <a:pt x="88" y="46"/>
                  </a:lnTo>
                  <a:lnTo>
                    <a:pt x="91" y="54"/>
                  </a:lnTo>
                  <a:lnTo>
                    <a:pt x="91" y="150"/>
                  </a:lnTo>
                  <a:lnTo>
                    <a:pt x="149" y="150"/>
                  </a:lnTo>
                  <a:lnTo>
                    <a:pt x="149" y="74"/>
                  </a:lnTo>
                  <a:lnTo>
                    <a:pt x="144" y="42"/>
                  </a:lnTo>
                  <a:lnTo>
                    <a:pt x="130" y="19"/>
                  </a:lnTo>
                  <a:lnTo>
                    <a:pt x="106" y="5"/>
                  </a:lnTo>
                  <a:lnTo>
                    <a:pt x="7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endParaRPr lang="en-US">
                <a:solidFill>
                  <a:prstClr val="black"/>
                </a:solidFill>
                <a:latin typeface="Calibri"/>
              </a:endParaRPr>
            </a:p>
          </p:txBody>
        </p:sp>
      </p:grpSp>
      <p:sp>
        <p:nvSpPr>
          <p:cNvPr id="4" name="TextBox 3">
            <a:extLst>
              <a:ext uri="{FF2B5EF4-FFF2-40B4-BE49-F238E27FC236}">
                <a16:creationId xmlns:a16="http://schemas.microsoft.com/office/drawing/2014/main" id="{950C7200-31E2-4274-8F14-14BD951CD570}"/>
              </a:ext>
            </a:extLst>
          </p:cNvPr>
          <p:cNvSpPr txBox="1"/>
          <p:nvPr/>
        </p:nvSpPr>
        <p:spPr>
          <a:xfrm>
            <a:off x="0" y="593890"/>
            <a:ext cx="2446238" cy="4578176"/>
          </a:xfrm>
          <a:prstGeom prst="rect">
            <a:avLst/>
          </a:prstGeom>
          <a:solidFill>
            <a:schemeClr val="accent6">
              <a:lumMod val="75000"/>
            </a:schemeClr>
          </a:solidFill>
        </p:spPr>
        <p:txBody>
          <a:bodyPr wrap="square" rtlCol="0">
            <a:spAutoFit/>
          </a:bodyPr>
          <a:lstStyle/>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1350" dirty="0">
              <a:solidFill>
                <a:prstClr val="black"/>
              </a:solidFill>
              <a:latin typeface="Calibri"/>
            </a:endParaRPr>
          </a:p>
          <a:p>
            <a:pPr defTabSz="685800">
              <a:defRPr/>
            </a:pPr>
            <a:endParaRPr lang="en-US" sz="400" dirty="0">
              <a:solidFill>
                <a:prstClr val="black"/>
              </a:solidFill>
              <a:latin typeface="Calibri"/>
            </a:endParaRPr>
          </a:p>
          <a:p>
            <a:pPr defTabSz="685800">
              <a:defRPr/>
            </a:pPr>
            <a:endParaRPr lang="en-US" sz="400" dirty="0">
              <a:solidFill>
                <a:prstClr val="black"/>
              </a:solidFill>
              <a:latin typeface="Calibri"/>
            </a:endParaRPr>
          </a:p>
          <a:p>
            <a:pPr defTabSz="685800">
              <a:defRPr/>
            </a:pPr>
            <a:endParaRPr lang="en-US" sz="400" dirty="0">
              <a:solidFill>
                <a:prstClr val="black"/>
              </a:solidFill>
              <a:latin typeface="Calibri"/>
            </a:endParaRPr>
          </a:p>
          <a:p>
            <a:pPr defTabSz="685800">
              <a:defRPr/>
            </a:pPr>
            <a:endParaRPr lang="en-US" sz="1350" dirty="0">
              <a:solidFill>
                <a:prstClr val="black"/>
              </a:solidFill>
              <a:latin typeface="Calibri"/>
            </a:endParaRPr>
          </a:p>
        </p:txBody>
      </p:sp>
      <p:sp>
        <p:nvSpPr>
          <p:cNvPr id="5" name="TextBox 4">
            <a:extLst>
              <a:ext uri="{FF2B5EF4-FFF2-40B4-BE49-F238E27FC236}">
                <a16:creationId xmlns:a16="http://schemas.microsoft.com/office/drawing/2014/main" id="{5F6273E7-78BF-46BC-9549-5311C5E18049}"/>
              </a:ext>
            </a:extLst>
          </p:cNvPr>
          <p:cNvSpPr txBox="1"/>
          <p:nvPr/>
        </p:nvSpPr>
        <p:spPr>
          <a:xfrm>
            <a:off x="314474" y="1952705"/>
            <a:ext cx="1871448" cy="1477328"/>
          </a:xfrm>
          <a:prstGeom prst="rect">
            <a:avLst/>
          </a:prstGeom>
          <a:noFill/>
        </p:spPr>
        <p:txBody>
          <a:bodyPr wrap="square" rtlCol="0">
            <a:spAutoFit/>
          </a:bodyPr>
          <a:lstStyle/>
          <a:p>
            <a:pPr defTabSz="685800">
              <a:defRPr/>
            </a:pPr>
            <a:r>
              <a:rPr lang="en-US" b="1" i="1" dirty="0">
                <a:solidFill>
                  <a:prstClr val="white"/>
                </a:solidFill>
                <a:latin typeface="Gill Sans Nova Light" panose="020B0302020104020203" pitchFamily="34" charset="0"/>
              </a:rPr>
              <a:t>GESI DOMAINS:</a:t>
            </a:r>
          </a:p>
          <a:p>
            <a:pPr defTabSz="685800">
              <a:defRPr/>
            </a:pPr>
            <a:endParaRPr lang="en-US" b="1" i="1" dirty="0">
              <a:solidFill>
                <a:prstClr val="white"/>
              </a:solidFill>
              <a:latin typeface="Gill Sans Nova Light" panose="020B0302020104020203" pitchFamily="34" charset="0"/>
            </a:endParaRPr>
          </a:p>
          <a:p>
            <a:pPr defTabSz="685800">
              <a:defRPr/>
            </a:pPr>
            <a:r>
              <a:rPr lang="en-US" b="1" i="1" dirty="0">
                <a:solidFill>
                  <a:prstClr val="white"/>
                </a:solidFill>
                <a:latin typeface="Gill Sans Nova Light" panose="020B0302020104020203" pitchFamily="34" charset="0"/>
              </a:rPr>
              <a:t>To advance Agency, Empowerment, and Transformation.</a:t>
            </a:r>
          </a:p>
        </p:txBody>
      </p:sp>
    </p:spTree>
    <p:extLst>
      <p:ext uri="{BB962C8B-B14F-4D97-AF65-F5344CB8AC3E}">
        <p14:creationId xmlns:p14="http://schemas.microsoft.com/office/powerpoint/2010/main" val="1972758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3337979" y="457200"/>
            <a:ext cx="4798487" cy="956734"/>
          </a:xfrm>
        </p:spPr>
        <p:txBody>
          <a:bodyPr/>
          <a:lstStyle/>
          <a:p>
            <a:r>
              <a:rPr lang="en-US" sz="3000" spc="300" dirty="0">
                <a:latin typeface="Gill Sans Nova" panose="020B0602020104020203" pitchFamily="34" charset="0"/>
                <a:cs typeface="Gill Sans MT Pro Light"/>
              </a:rPr>
              <a:t>Agency.</a:t>
            </a:r>
            <a:endParaRPr lang="en-US" sz="3000" dirty="0">
              <a:latin typeface="Gill Sans Nova" panose="020B0602020104020203" pitchFamily="34" charset="0"/>
              <a:cs typeface="Gill Sans MT Pro Light"/>
            </a:endParaRPr>
          </a:p>
        </p:txBody>
      </p:sp>
      <p:sp>
        <p:nvSpPr>
          <p:cNvPr id="13" name="TextBox 12"/>
          <p:cNvSpPr txBox="1"/>
          <p:nvPr/>
        </p:nvSpPr>
        <p:spPr>
          <a:xfrm>
            <a:off x="3244842" y="1888067"/>
            <a:ext cx="1782235" cy="2459208"/>
          </a:xfrm>
          <a:prstGeom prst="rect">
            <a:avLst/>
          </a:prstGeom>
          <a:noFill/>
        </p:spPr>
        <p:txBody>
          <a:bodyPr wrap="square" rtlCol="0" anchor="t">
            <a:no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400" b="0" i="0" u="none" strike="noStrike" kern="0" cap="none" spc="0" normalizeH="0" baseline="0" noProof="0" dirty="0">
                <a:ln>
                  <a:noFill/>
                </a:ln>
                <a:solidFill>
                  <a:srgbClr val="F37021"/>
                </a:solidFill>
                <a:effectLst/>
                <a:uLnTx/>
                <a:uFillTx/>
                <a:latin typeface="Gill Sans Nova Light" panose="020B0302020104020203" pitchFamily="34" charset="0"/>
                <a:cs typeface="Arial"/>
                <a:sym typeface="Arial"/>
              </a:rPr>
              <a:t>Facilitative Empowerment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development participants as active agents of change, rather than mere victims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of exclusion or inactive beneficiaries of development..</a:t>
            </a:r>
          </a:p>
        </p:txBody>
      </p:sp>
      <p:sp>
        <p:nvSpPr>
          <p:cNvPr id="17" name="Rectangle 16"/>
          <p:cNvSpPr/>
          <p:nvPr/>
        </p:nvSpPr>
        <p:spPr>
          <a:xfrm>
            <a:off x="3337979" y="1303868"/>
            <a:ext cx="1504953" cy="2201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prstClr val="white"/>
              </a:solidFill>
              <a:effectLst/>
              <a:uLnTx/>
              <a:uFillTx/>
              <a:latin typeface="Gill Sans MT"/>
              <a:ea typeface="+mn-ea"/>
              <a:cs typeface="+mn-cs"/>
              <a:sym typeface="Arial"/>
            </a:endParaRPr>
          </a:p>
        </p:txBody>
      </p:sp>
      <p:pic>
        <p:nvPicPr>
          <p:cNvPr id="20" name="Picture 1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57067" y="4696365"/>
            <a:ext cx="1032934" cy="213576"/>
          </a:xfrm>
          <a:prstGeom prst="rect">
            <a:avLst/>
          </a:prstGeom>
          <a:ln w="0" cap="flat" cmpd="sng" algn="ctr">
            <a:noFill/>
            <a:prstDash val="solid"/>
            <a:round/>
            <a:headEnd type="none" w="med" len="med"/>
            <a:tailEnd type="none" w="med" len="med"/>
          </a:ln>
        </p:spPr>
      </p:pic>
      <p:sp>
        <p:nvSpPr>
          <p:cNvPr id="21" name="TextBox 20"/>
          <p:cNvSpPr txBox="1"/>
          <p:nvPr/>
        </p:nvSpPr>
        <p:spPr>
          <a:xfrm>
            <a:off x="5179478" y="1888067"/>
            <a:ext cx="1782235" cy="2459208"/>
          </a:xfrm>
          <a:prstGeom prst="rect">
            <a:avLst/>
          </a:prstGeom>
          <a:noFill/>
        </p:spPr>
        <p:txBody>
          <a:bodyPr wrap="square" rtlCol="0" anchor="t">
            <a:no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400" b="0" i="0" u="none" strike="noStrike" kern="0" cap="none" spc="0" normalizeH="0" baseline="0" noProof="0" dirty="0">
                <a:ln>
                  <a:noFill/>
                </a:ln>
                <a:solidFill>
                  <a:srgbClr val="F37021"/>
                </a:solidFill>
                <a:effectLst/>
                <a:uLnTx/>
                <a:uFillTx/>
                <a:latin typeface="Gill Sans Nova Light" panose="020B0302020104020203" pitchFamily="34" charset="0"/>
                <a:cs typeface="Arial"/>
                <a:sym typeface="Arial"/>
              </a:rPr>
              <a:t>Self-empowerment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self-empowerment—power to and power within—through individual consciousness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and the transformation of personal attitudes, self-perceptions and power relations.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Develop</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capacities for self-understanding and control over their lives, resources, beliefs, values and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attitudes.</a:t>
            </a:r>
          </a:p>
        </p:txBody>
      </p:sp>
      <p:sp>
        <p:nvSpPr>
          <p:cNvPr id="22" name="TextBox 21"/>
          <p:cNvSpPr txBox="1"/>
          <p:nvPr/>
        </p:nvSpPr>
        <p:spPr>
          <a:xfrm>
            <a:off x="7107766" y="1888067"/>
            <a:ext cx="1782235" cy="2459208"/>
          </a:xfrm>
          <a:prstGeom prst="rect">
            <a:avLst/>
          </a:prstGeom>
          <a:noFill/>
        </p:spPr>
        <p:txBody>
          <a:bodyPr wrap="square" rtlCol="0" anchor="t">
            <a:no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400" b="0" i="0" u="none" strike="noStrike" kern="0" cap="none" spc="0" normalizeH="0" baseline="0" noProof="0" dirty="0">
                <a:ln>
                  <a:noFill/>
                </a:ln>
                <a:solidFill>
                  <a:srgbClr val="F37021"/>
                </a:solidFill>
                <a:effectLst/>
                <a:uLnTx/>
                <a:uFillTx/>
                <a:latin typeface="Gill Sans Nova Light" panose="020B0302020104020203" pitchFamily="34" charset="0"/>
                <a:cs typeface="Arial"/>
                <a:sym typeface="Arial"/>
              </a:rPr>
              <a:t>Collective empowerment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facilitates collective empowerment—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power with—through social cohesion, movement building and collective action for sustained change.</a:t>
            </a:r>
          </a:p>
        </p:txBody>
      </p:sp>
      <p:pic>
        <p:nvPicPr>
          <p:cNvPr id="23" name="Picture 2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2685948" cy="5143499"/>
          </a:xfrm>
          <a:prstGeom prst="rect">
            <a:avLst/>
          </a:prstGeom>
        </p:spPr>
      </p:pic>
      <p:sp>
        <p:nvSpPr>
          <p:cNvPr id="2" name="Rectangle 1"/>
          <p:cNvSpPr/>
          <p:nvPr/>
        </p:nvSpPr>
        <p:spPr>
          <a:xfrm>
            <a:off x="2456481" y="0"/>
            <a:ext cx="229467" cy="5143500"/>
          </a:xfrm>
          <a:prstGeom prst="rect">
            <a:avLst/>
          </a:prstGeom>
          <a:solidFill>
            <a:schemeClr val="accent6">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prstClr val="white"/>
              </a:solidFill>
              <a:effectLst/>
              <a:uLnTx/>
              <a:uFillTx/>
              <a:latin typeface="Gill Sans MT"/>
              <a:ea typeface="+mn-ea"/>
              <a:cs typeface="+mn-cs"/>
              <a:sym typeface="Arial"/>
            </a:endParaRPr>
          </a:p>
        </p:txBody>
      </p:sp>
    </p:spTree>
    <p:extLst>
      <p:ext uri="{BB962C8B-B14F-4D97-AF65-F5344CB8AC3E}">
        <p14:creationId xmlns:p14="http://schemas.microsoft.com/office/powerpoint/2010/main" val="2565204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3337979" y="457200"/>
            <a:ext cx="4798487" cy="956734"/>
          </a:xfrm>
        </p:spPr>
        <p:txBody>
          <a:bodyPr/>
          <a:lstStyle/>
          <a:p>
            <a:r>
              <a:rPr lang="en-US" sz="3000" spc="300" dirty="0">
                <a:latin typeface="Gill Sans Nova" panose="020B0602020104020203" pitchFamily="34" charset="0"/>
                <a:cs typeface="Gill Sans MT Pro Light"/>
              </a:rPr>
              <a:t>Empowerment.</a:t>
            </a:r>
            <a:endParaRPr lang="en-US" sz="3000" dirty="0">
              <a:latin typeface="Gill Sans Nova" panose="020B0602020104020203" pitchFamily="34" charset="0"/>
              <a:cs typeface="Gill Sans MT Pro Light"/>
            </a:endParaRPr>
          </a:p>
        </p:txBody>
      </p:sp>
      <p:sp>
        <p:nvSpPr>
          <p:cNvPr id="13" name="TextBox 12"/>
          <p:cNvSpPr txBox="1"/>
          <p:nvPr/>
        </p:nvSpPr>
        <p:spPr>
          <a:xfrm>
            <a:off x="3244842" y="1888067"/>
            <a:ext cx="1782235" cy="2459208"/>
          </a:xfrm>
          <a:prstGeom prst="rect">
            <a:avLst/>
          </a:prstGeom>
          <a:noFill/>
        </p:spPr>
        <p:txBody>
          <a:bodyPr wrap="square" rtlCol="0" anchor="t">
            <a:no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400" b="0" i="0" u="none" strike="noStrike" kern="0" cap="none" spc="0" normalizeH="0" baseline="0" noProof="0" dirty="0">
                <a:ln>
                  <a:noFill/>
                </a:ln>
                <a:solidFill>
                  <a:srgbClr val="F37021"/>
                </a:solidFill>
                <a:effectLst/>
                <a:uLnTx/>
                <a:uFillTx/>
                <a:latin typeface="Gill Sans Nova Light" panose="020B0302020104020203" pitchFamily="34" charset="0"/>
                <a:cs typeface="Arial"/>
                <a:sym typeface="Arial"/>
              </a:rPr>
              <a:t>Social model</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kern="0" dirty="0">
                <a:solidFill>
                  <a:prstClr val="black"/>
                </a:solidFill>
                <a:latin typeface="Gill Sans Nova Light" panose="020B0302020104020203" pitchFamily="34" charset="0"/>
                <a:cs typeface="Gill Sans MT Pro Light"/>
                <a:sym typeface="Arial"/>
              </a:rPr>
              <a:t>Address h</a:t>
            </a: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ow social construction disempowers </a:t>
            </a:r>
            <a:r>
              <a:rPr lang="en-US" sz="1200" kern="0" dirty="0">
                <a:solidFill>
                  <a:prstClr val="black"/>
                </a:solidFill>
                <a:latin typeface="Gill Sans Nova Light" panose="020B0302020104020203" pitchFamily="34" charset="0"/>
                <a:cs typeface="Gill Sans MT Pro Light"/>
                <a:sym typeface="Arial"/>
              </a:rPr>
              <a:t>or</a:t>
            </a: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 excludes individuals  on the basis of disability, age, gender, economic status, etc.</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endParaRP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0" i="0" u="none" strike="noStrike" kern="0" cap="none" spc="0" normalizeH="0" baseline="0" noProof="0" dirty="0">
                <a:ln>
                  <a:noFill/>
                </a:ln>
                <a:solidFill>
                  <a:srgbClr val="F37021"/>
                </a:solidFill>
                <a:effectLst/>
                <a:uLnTx/>
                <a:uFillTx/>
                <a:latin typeface="Gill Sans Nova Light" panose="020B0302020104020203" pitchFamily="34" charset="0"/>
                <a:cs typeface="Arial"/>
                <a:sym typeface="Arial"/>
              </a:rPr>
              <a:t>Economic empowerment</a:t>
            </a:r>
            <a:endPar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Support economically marginalized groups to gain control</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over economic, financial and material assets and resources. </a:t>
            </a:r>
          </a:p>
        </p:txBody>
      </p:sp>
      <p:sp>
        <p:nvSpPr>
          <p:cNvPr id="17" name="Rectangle 16"/>
          <p:cNvSpPr/>
          <p:nvPr/>
        </p:nvSpPr>
        <p:spPr>
          <a:xfrm>
            <a:off x="3337979" y="1303868"/>
            <a:ext cx="1504953" cy="2201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prstClr val="white"/>
              </a:solidFill>
              <a:effectLst/>
              <a:uLnTx/>
              <a:uFillTx/>
              <a:latin typeface="Gill Sans MT"/>
              <a:ea typeface="+mn-ea"/>
              <a:cs typeface="+mn-cs"/>
              <a:sym typeface="Arial"/>
            </a:endParaRPr>
          </a:p>
        </p:txBody>
      </p:sp>
      <p:pic>
        <p:nvPicPr>
          <p:cNvPr id="20" name="Picture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57067" y="4696365"/>
            <a:ext cx="1032934" cy="213576"/>
          </a:xfrm>
          <a:prstGeom prst="rect">
            <a:avLst/>
          </a:prstGeom>
          <a:ln w="0" cap="flat" cmpd="sng" algn="ctr">
            <a:noFill/>
            <a:prstDash val="solid"/>
            <a:round/>
            <a:headEnd type="none" w="med" len="med"/>
            <a:tailEnd type="none" w="med" len="med"/>
          </a:ln>
        </p:spPr>
      </p:pic>
      <p:sp>
        <p:nvSpPr>
          <p:cNvPr id="21" name="TextBox 20"/>
          <p:cNvSpPr txBox="1"/>
          <p:nvPr/>
        </p:nvSpPr>
        <p:spPr>
          <a:xfrm>
            <a:off x="5179478" y="1888067"/>
            <a:ext cx="1782235" cy="3021874"/>
          </a:xfrm>
          <a:prstGeom prst="rect">
            <a:avLst/>
          </a:prstGeom>
          <a:noFill/>
        </p:spPr>
        <p:txBody>
          <a:bodyPr wrap="square" rtlCol="0" anchor="t">
            <a:no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400" b="0" i="0" u="none" strike="noStrike" kern="0" cap="none" spc="0" normalizeH="0" baseline="0" noProof="0" dirty="0">
                <a:ln>
                  <a:noFill/>
                </a:ln>
                <a:solidFill>
                  <a:srgbClr val="F37021"/>
                </a:solidFill>
                <a:effectLst/>
                <a:uLnTx/>
                <a:uFillTx/>
                <a:latin typeface="Gill Sans Nova Light" panose="020B0302020104020203" pitchFamily="34" charset="0"/>
                <a:cs typeface="Arial"/>
                <a:sym typeface="Arial"/>
              </a:rPr>
              <a:t>Positive child and adolescent development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Build skills, assets and competencies; enhance child participation and engagement of adolescent girls and boys; foster healthy relationships; strengthen external supporting environments; transform systems.</a:t>
            </a:r>
          </a:p>
        </p:txBody>
      </p:sp>
      <p:sp>
        <p:nvSpPr>
          <p:cNvPr id="22" name="TextBox 21"/>
          <p:cNvSpPr txBox="1"/>
          <p:nvPr/>
        </p:nvSpPr>
        <p:spPr>
          <a:xfrm>
            <a:off x="7107766" y="1888067"/>
            <a:ext cx="1782235" cy="2459208"/>
          </a:xfrm>
          <a:prstGeom prst="rect">
            <a:avLst/>
          </a:prstGeom>
          <a:noFill/>
        </p:spPr>
        <p:txBody>
          <a:bodyPr wrap="square" rtlCol="0" anchor="t">
            <a:no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400" b="0" i="0" u="none" strike="noStrike" kern="0" cap="none" spc="0" normalizeH="0" baseline="0" noProof="0" dirty="0">
                <a:ln>
                  <a:noFill/>
                </a:ln>
                <a:solidFill>
                  <a:srgbClr val="F37021"/>
                </a:solidFill>
                <a:effectLst/>
                <a:uLnTx/>
                <a:uFillTx/>
                <a:latin typeface="Gill Sans Nova Light" panose="020B0302020104020203" pitchFamily="34" charset="0"/>
                <a:cs typeface="Arial"/>
                <a:sym typeface="Arial"/>
              </a:rPr>
              <a:t>Male engagement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Foster inclusive change and transformational shifts in gendered social norms and relations.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endParaRP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0" i="0" u="none" strike="noStrike" kern="0" cap="none" spc="0" normalizeH="0" baseline="0" noProof="0" dirty="0">
                <a:ln>
                  <a:noFill/>
                </a:ln>
                <a:solidFill>
                  <a:srgbClr val="F37021"/>
                </a:solidFill>
                <a:effectLst/>
                <a:uLnTx/>
                <a:uFillTx/>
                <a:latin typeface="Gill Sans Nova Light" panose="020B0302020104020203" pitchFamily="34" charset="0"/>
                <a:cs typeface="Arial"/>
                <a:sym typeface="Arial"/>
              </a:rPr>
              <a:t>Empowering Women and Girls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rPr>
              <a:t>Leadership development and socio-cultural, economic and political empowerment.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200" b="0" i="0" u="none" strike="noStrike" kern="0" cap="none" spc="0" normalizeH="0" baseline="0" noProof="0" dirty="0">
              <a:ln>
                <a:noFill/>
              </a:ln>
              <a:solidFill>
                <a:prstClr val="black"/>
              </a:solidFill>
              <a:effectLst/>
              <a:uLnTx/>
              <a:uFillTx/>
              <a:latin typeface="Gill Sans Nova Light" panose="020B0302020104020203" pitchFamily="34" charset="0"/>
              <a:cs typeface="Gill Sans MT Pro Light"/>
              <a:sym typeface="Arial"/>
            </a:endParaRPr>
          </a:p>
        </p:txBody>
      </p:sp>
      <p:pic>
        <p:nvPicPr>
          <p:cNvPr id="23" name="Picture 2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2685948" cy="5143499"/>
          </a:xfrm>
          <a:prstGeom prst="rect">
            <a:avLst/>
          </a:prstGeom>
        </p:spPr>
      </p:pic>
      <p:sp>
        <p:nvSpPr>
          <p:cNvPr id="2" name="Rectangle 1"/>
          <p:cNvSpPr/>
          <p:nvPr/>
        </p:nvSpPr>
        <p:spPr>
          <a:xfrm>
            <a:off x="2456481" y="0"/>
            <a:ext cx="229467" cy="5143500"/>
          </a:xfrm>
          <a:prstGeom prst="rect">
            <a:avLst/>
          </a:prstGeom>
          <a:solidFill>
            <a:schemeClr val="accent6">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prstClr val="white"/>
              </a:solidFill>
              <a:effectLst/>
              <a:uLnTx/>
              <a:uFillTx/>
              <a:latin typeface="Gill Sans MT"/>
              <a:ea typeface="+mn-ea"/>
              <a:cs typeface="+mn-cs"/>
              <a:sym typeface="Arial"/>
            </a:endParaRPr>
          </a:p>
        </p:txBody>
      </p:sp>
    </p:spTree>
    <p:extLst>
      <p:ext uri="{BB962C8B-B14F-4D97-AF65-F5344CB8AC3E}">
        <p14:creationId xmlns:p14="http://schemas.microsoft.com/office/powerpoint/2010/main" val="1093751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64141" y="136072"/>
            <a:ext cx="6788499" cy="868900"/>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a:ea typeface="+mn-ea"/>
              <a:cs typeface="+mn-cs"/>
            </a:endParaRPr>
          </a:p>
        </p:txBody>
      </p:sp>
      <p:sp>
        <p:nvSpPr>
          <p:cNvPr id="3" name="Text Placeholder 2"/>
          <p:cNvSpPr>
            <a:spLocks noGrp="1"/>
          </p:cNvSpPr>
          <p:nvPr>
            <p:ph type="body" sz="quarter" idx="11"/>
          </p:nvPr>
        </p:nvSpPr>
        <p:spPr>
          <a:xfrm>
            <a:off x="598942" y="108981"/>
            <a:ext cx="6248898" cy="895992"/>
          </a:xfrm>
        </p:spPr>
        <p:txBody>
          <a:bodyPr anchor="ctr"/>
          <a:lstStyle/>
          <a:p>
            <a:r>
              <a:rPr lang="en-US" sz="3000" dirty="0">
                <a:solidFill>
                  <a:schemeClr val="tx1"/>
                </a:solidFill>
                <a:latin typeface="Gill Sans Nova" panose="020B0602020104020203" pitchFamily="34" charset="0"/>
                <a:cs typeface="Gill Sans MT Pro Light"/>
              </a:rPr>
              <a:t>GESI Transformation Theory of Change.</a:t>
            </a:r>
          </a:p>
        </p:txBody>
      </p:sp>
      <p:sp>
        <p:nvSpPr>
          <p:cNvPr id="14" name="TextBox 13"/>
          <p:cNvSpPr txBox="1"/>
          <p:nvPr/>
        </p:nvSpPr>
        <p:spPr>
          <a:xfrm>
            <a:off x="4351867" y="1989665"/>
            <a:ext cx="4527254" cy="615757"/>
          </a:xfrm>
          <a:prstGeom prst="rect">
            <a:avLst/>
          </a:prstGeom>
          <a:noFill/>
        </p:spPr>
        <p:txBody>
          <a:bodyPr wrap="square"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Gill Sans MT Pro Light"/>
              <a:ea typeface="+mn-ea"/>
              <a:cs typeface="Gill Sans MT Pro Light"/>
            </a:endParaRPr>
          </a:p>
        </p:txBody>
      </p:sp>
      <p:pic>
        <p:nvPicPr>
          <p:cNvPr id="21" name="Picture 20"/>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7315200" y="249759"/>
            <a:ext cx="1580852" cy="314658"/>
          </a:xfrm>
          <a:prstGeom prst="rect">
            <a:avLst/>
          </a:prstGeom>
          <a:ln w="0" cap="flat" cmpd="sng" algn="ctr">
            <a:noFill/>
            <a:prstDash val="solid"/>
            <a:round/>
            <a:headEnd type="none" w="med" len="med"/>
            <a:tailEnd type="none" w="med" len="med"/>
          </a:ln>
        </p:spPr>
      </p:pic>
      <p:sp>
        <p:nvSpPr>
          <p:cNvPr id="17" name="TextBox 16">
            <a:extLst>
              <a:ext uri="{FF2B5EF4-FFF2-40B4-BE49-F238E27FC236}">
                <a16:creationId xmlns:a16="http://schemas.microsoft.com/office/drawing/2014/main" id="{2C5921A3-7EB3-4117-AE8A-E3770357D552}"/>
              </a:ext>
            </a:extLst>
          </p:cNvPr>
          <p:cNvSpPr txBox="1"/>
          <p:nvPr/>
        </p:nvSpPr>
        <p:spPr>
          <a:xfrm>
            <a:off x="4426475" y="1955993"/>
            <a:ext cx="4527254" cy="615757"/>
          </a:xfrm>
          <a:prstGeom prst="rect">
            <a:avLst/>
          </a:prstGeom>
          <a:noFill/>
        </p:spPr>
        <p:txBody>
          <a:bodyPr wrap="square" rtlCol="0" anchor="t">
            <a:noAutofit/>
          </a:bodyPr>
          <a:lstStyle/>
          <a:p>
            <a:pPr lvl="0">
              <a:defRPr/>
            </a:pPr>
            <a:endParaRPr kumimoji="0" lang="en-US" sz="1600" b="0" i="0" u="none" strike="noStrike" kern="1200" cap="none" spc="0" normalizeH="0" baseline="0" noProof="0" dirty="0">
              <a:ln>
                <a:noFill/>
              </a:ln>
              <a:solidFill>
                <a:prstClr val="black"/>
              </a:solidFill>
              <a:effectLst/>
              <a:uLnTx/>
              <a:uFillTx/>
              <a:latin typeface="Gill Sans MT Pro Light"/>
              <a:ea typeface="+mn-ea"/>
              <a:cs typeface="Gill Sans MT Pro Light"/>
            </a:endParaRPr>
          </a:p>
        </p:txBody>
      </p:sp>
      <p:pic>
        <p:nvPicPr>
          <p:cNvPr id="2" name="Picture 1">
            <a:extLst>
              <a:ext uri="{FF2B5EF4-FFF2-40B4-BE49-F238E27FC236}">
                <a16:creationId xmlns:a16="http://schemas.microsoft.com/office/drawing/2014/main" id="{50243A67-9CCD-48A7-8730-02CE5887673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b="971"/>
          <a:stretch/>
        </p:blipFill>
        <p:spPr>
          <a:xfrm>
            <a:off x="9857" y="1112554"/>
            <a:ext cx="9134143" cy="3996595"/>
          </a:xfrm>
          <a:prstGeom prst="rect">
            <a:avLst/>
          </a:prstGeom>
        </p:spPr>
      </p:pic>
    </p:spTree>
    <p:extLst>
      <p:ext uri="{BB962C8B-B14F-4D97-AF65-F5344CB8AC3E}">
        <p14:creationId xmlns:p14="http://schemas.microsoft.com/office/powerpoint/2010/main" val="1285737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8" name="Rectangle 7"/>
          <p:cNvSpPr/>
          <p:nvPr/>
        </p:nvSpPr>
        <p:spPr>
          <a:xfrm>
            <a:off x="2840887" y="0"/>
            <a:ext cx="6303113" cy="51435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29A9758-D577-468D-ADF0-BA31C25FEC1E}"/>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5235789" y="915090"/>
            <a:ext cx="1877017" cy="373609"/>
          </a:xfrm>
          <a:prstGeom prst="rect">
            <a:avLst/>
          </a:prstGeom>
        </p:spPr>
      </p:pic>
      <p:pic>
        <p:nvPicPr>
          <p:cNvPr id="11" name="Picture 10">
            <a:extLst>
              <a:ext uri="{FF2B5EF4-FFF2-40B4-BE49-F238E27FC236}">
                <a16:creationId xmlns:a16="http://schemas.microsoft.com/office/drawing/2014/main" id="{69C9B68C-94D2-4871-B4DD-4089B85A40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6320" y="-1"/>
            <a:ext cx="3016023" cy="5143501"/>
          </a:xfrm>
          <a:prstGeom prst="rect">
            <a:avLst/>
          </a:prstGeom>
        </p:spPr>
      </p:pic>
      <p:sp>
        <p:nvSpPr>
          <p:cNvPr id="7" name="Text Placeholder 2">
            <a:extLst>
              <a:ext uri="{FF2B5EF4-FFF2-40B4-BE49-F238E27FC236}">
                <a16:creationId xmlns:a16="http://schemas.microsoft.com/office/drawing/2014/main" id="{03B7E000-429C-4CBD-ACC1-F2FBE47119B3}"/>
              </a:ext>
            </a:extLst>
          </p:cNvPr>
          <p:cNvSpPr txBox="1">
            <a:spLocks/>
          </p:cNvSpPr>
          <p:nvPr/>
        </p:nvSpPr>
        <p:spPr>
          <a:xfrm>
            <a:off x="3605270" y="1936090"/>
            <a:ext cx="5138057" cy="2373215"/>
          </a:xfrm>
          <a:prstGeom prst="rect">
            <a:avLst/>
          </a:prstGeom>
          <a:noFill/>
          <a:ln>
            <a:noFill/>
          </a:ln>
        </p:spPr>
        <p:txBody>
          <a:bodyPr vert="horz" lIns="0" tIns="0" rIns="0" bIns="0" rtlCol="0">
            <a:noAutofit/>
          </a:bodyPr>
          <a:lstStyle>
            <a:lvl1pPr marL="0" indent="0" algn="l" defTabSz="914400" rtl="0" eaLnBrk="1" latinLnBrk="0" hangingPunct="1">
              <a:lnSpc>
                <a:spcPct val="90000"/>
              </a:lnSpc>
              <a:spcBef>
                <a:spcPts val="300"/>
              </a:spcBef>
              <a:buFont typeface="Wingdings" panose="05000000000000000000" pitchFamily="2" charset="2"/>
              <a:buNone/>
              <a:defRPr sz="2000" b="0" kern="1200">
                <a:solidFill>
                  <a:schemeClr val="bg1"/>
                </a:solidFill>
                <a:latin typeface="+mn-lt"/>
                <a:ea typeface="+mn-ea"/>
                <a:cs typeface="Arial" panose="020B0604020202020204" pitchFamily="34" charset="0"/>
              </a:defRPr>
            </a:lvl1pPr>
            <a:lvl2pPr marL="457200" indent="0" algn="l" defTabSz="914400" rtl="0" eaLnBrk="1" latinLnBrk="0" hangingPunct="1">
              <a:spcBef>
                <a:spcPct val="20000"/>
              </a:spcBef>
              <a:buFontTx/>
              <a:buNone/>
              <a:defRPr sz="2000" b="0" kern="1200">
                <a:solidFill>
                  <a:schemeClr val="bg1"/>
                </a:solidFill>
                <a:latin typeface="Franklin Gothic Book" panose="020B0503020102020204" pitchFamily="34" charset="0"/>
                <a:ea typeface="+mn-ea"/>
                <a:cs typeface="+mn-cs"/>
              </a:defRPr>
            </a:lvl2pPr>
            <a:lvl3pPr marL="914400" indent="0" algn="l" defTabSz="914400" rtl="0" eaLnBrk="1" latinLnBrk="0" hangingPunct="1">
              <a:spcBef>
                <a:spcPct val="20000"/>
              </a:spcBef>
              <a:buFontTx/>
              <a:buNone/>
              <a:defRPr sz="1800" b="0" kern="1200">
                <a:solidFill>
                  <a:schemeClr val="bg1"/>
                </a:solidFill>
                <a:latin typeface="Franklin Gothic Book" panose="020B0503020102020204" pitchFamily="34" charset="0"/>
                <a:ea typeface="+mn-ea"/>
                <a:cs typeface="+mn-cs"/>
              </a:defRPr>
            </a:lvl3pPr>
            <a:lvl4pPr marL="1371600" indent="0" algn="l" defTabSz="914400" rtl="0" eaLnBrk="1" latinLnBrk="0" hangingPunct="1">
              <a:spcBef>
                <a:spcPct val="20000"/>
              </a:spcBef>
              <a:buFontTx/>
              <a:buNone/>
              <a:defRPr sz="1600" b="0" kern="1200">
                <a:solidFill>
                  <a:schemeClr val="bg1"/>
                </a:solidFill>
                <a:latin typeface="Franklin Gothic Book" panose="020B0503020102020204" pitchFamily="34" charset="0"/>
                <a:ea typeface="+mn-ea"/>
                <a:cs typeface="+mn-cs"/>
              </a:defRPr>
            </a:lvl4pPr>
            <a:lvl5pPr marL="1828800" indent="0" algn="l" defTabSz="914400" rtl="0" eaLnBrk="1" latinLnBrk="0" hangingPunct="1">
              <a:spcBef>
                <a:spcPct val="20000"/>
              </a:spcBef>
              <a:buFontTx/>
              <a:buNone/>
              <a:defRPr sz="1600" b="0" kern="1200">
                <a:solidFill>
                  <a:schemeClr val="bg1"/>
                </a:solidFill>
                <a:latin typeface="Franklin Gothic Book" panose="020B05030201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685800">
              <a:defRPr/>
            </a:pPr>
            <a:r>
              <a:rPr lang="en-US" sz="3200" b="1" dirty="0">
                <a:latin typeface="Gill Sans Nova Light" panose="020B0302020104020203" pitchFamily="34" charset="0"/>
              </a:rPr>
              <a:t>Saeqah Kabir</a:t>
            </a:r>
          </a:p>
          <a:p>
            <a:pPr algn="ctr" defTabSz="685800">
              <a:defRPr/>
            </a:pPr>
            <a:r>
              <a:rPr lang="en-US" sz="2800" dirty="0">
                <a:latin typeface="Gill Sans Nova Light" panose="020B0302020104020203" pitchFamily="34" charset="0"/>
              </a:rPr>
              <a:t>Director Knowledge Management and Communications - </a:t>
            </a:r>
            <a:r>
              <a:rPr lang="en-US" sz="2800" dirty="0" err="1">
                <a:latin typeface="Gill Sans Nova Light" panose="020B0302020104020203" pitchFamily="34" charset="0"/>
              </a:rPr>
              <a:t>Nobo</a:t>
            </a:r>
            <a:r>
              <a:rPr lang="en-US" sz="2800" dirty="0">
                <a:latin typeface="Gill Sans Nova Light" panose="020B0302020104020203" pitchFamily="34" charset="0"/>
              </a:rPr>
              <a:t> </a:t>
            </a:r>
            <a:r>
              <a:rPr lang="en-US" sz="2800" dirty="0" err="1">
                <a:latin typeface="Gill Sans Nova Light" panose="020B0302020104020203" pitchFamily="34" charset="0"/>
              </a:rPr>
              <a:t>Jatra</a:t>
            </a:r>
            <a:r>
              <a:rPr lang="en-US" sz="2800" dirty="0">
                <a:latin typeface="Gill Sans Nova Light" panose="020B0302020104020203" pitchFamily="34" charset="0"/>
              </a:rPr>
              <a:t> </a:t>
            </a:r>
          </a:p>
          <a:p>
            <a:pPr algn="ctr" defTabSz="685800">
              <a:defRPr/>
            </a:pPr>
            <a:r>
              <a:rPr lang="en-US" sz="2800" dirty="0">
                <a:latin typeface="Gill Sans Nova Light" panose="020B0302020104020203" pitchFamily="34" charset="0"/>
              </a:rPr>
              <a:t>World Vision Bangladesh </a:t>
            </a:r>
          </a:p>
          <a:p>
            <a:endParaRPr lang="en-US" sz="3000" spc="300" dirty="0">
              <a:latin typeface="Lato Black"/>
              <a:cs typeface="Gill Sans MT Pro Light"/>
            </a:endParaRPr>
          </a:p>
        </p:txBody>
      </p:sp>
    </p:spTree>
    <p:extLst>
      <p:ext uri="{BB962C8B-B14F-4D97-AF65-F5344CB8AC3E}">
        <p14:creationId xmlns:p14="http://schemas.microsoft.com/office/powerpoint/2010/main" val="589361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873" y="667746"/>
            <a:ext cx="9173793" cy="4453493"/>
          </a:xfrm>
          <a:prstGeom prst="rect">
            <a:avLst/>
          </a:prstGeom>
        </p:spPr>
      </p:pic>
      <p:sp>
        <p:nvSpPr>
          <p:cNvPr id="8" name="Rectangle 7"/>
          <p:cNvSpPr/>
          <p:nvPr/>
        </p:nvSpPr>
        <p:spPr>
          <a:xfrm>
            <a:off x="0" y="2992729"/>
            <a:ext cx="9144000" cy="1178674"/>
          </a:xfrm>
          <a:prstGeom prst="rect">
            <a:avLst/>
          </a:prstGeom>
          <a:solidFill>
            <a:schemeClr val="accent6">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5218" y="2992729"/>
            <a:ext cx="9144000" cy="1178673"/>
          </a:xfrm>
          <a:prstGeom prst="rect">
            <a:avLst/>
          </a:prstGeom>
          <a:solidFill>
            <a:schemeClr val="accent6">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8878" y="6722"/>
            <a:ext cx="9159218" cy="91873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878" y="4452757"/>
            <a:ext cx="9159218" cy="6807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2"/>
          <p:cNvSpPr txBox="1">
            <a:spLocks/>
          </p:cNvSpPr>
          <p:nvPr/>
        </p:nvSpPr>
        <p:spPr>
          <a:xfrm>
            <a:off x="96644" y="3192323"/>
            <a:ext cx="8980449" cy="680645"/>
          </a:xfrm>
          <a:prstGeom prst="rect">
            <a:avLst/>
          </a:prstGeom>
          <a:noFill/>
          <a:ln>
            <a:noFill/>
          </a:ln>
        </p:spPr>
        <p:txBody>
          <a:bodyPr vert="horz" lIns="0" tIns="0" rIns="0" bIns="0" rtlCol="0" anchor="t">
            <a:noAutofit/>
          </a:bodyPr>
          <a:lstStyle>
            <a:lvl1pPr marL="0" indent="0" algn="l" defTabSz="914400" rtl="0" eaLnBrk="1" latinLnBrk="0" hangingPunct="1">
              <a:lnSpc>
                <a:spcPct val="90000"/>
              </a:lnSpc>
              <a:spcBef>
                <a:spcPts val="300"/>
              </a:spcBef>
              <a:buFont typeface="Wingdings" panose="05000000000000000000" pitchFamily="2" charset="2"/>
              <a:buNone/>
              <a:defRPr sz="2000" b="0" kern="1200">
                <a:solidFill>
                  <a:schemeClr val="bg1"/>
                </a:solidFill>
                <a:latin typeface="+mn-lt"/>
                <a:ea typeface="+mn-ea"/>
                <a:cs typeface="Arial" panose="020B0604020202020204" pitchFamily="34" charset="0"/>
              </a:defRPr>
            </a:lvl1pPr>
            <a:lvl2pPr marL="457200" indent="0" algn="l" defTabSz="914400" rtl="0" eaLnBrk="1" latinLnBrk="0" hangingPunct="1">
              <a:spcBef>
                <a:spcPct val="20000"/>
              </a:spcBef>
              <a:buFontTx/>
              <a:buNone/>
              <a:defRPr sz="2000" b="0" kern="1200">
                <a:solidFill>
                  <a:schemeClr val="bg1"/>
                </a:solidFill>
                <a:latin typeface="Franklin Gothic Book" panose="020B0503020102020204" pitchFamily="34" charset="0"/>
                <a:ea typeface="+mn-ea"/>
                <a:cs typeface="+mn-cs"/>
              </a:defRPr>
            </a:lvl2pPr>
            <a:lvl3pPr marL="914400" indent="0" algn="l" defTabSz="914400" rtl="0" eaLnBrk="1" latinLnBrk="0" hangingPunct="1">
              <a:spcBef>
                <a:spcPct val="20000"/>
              </a:spcBef>
              <a:buFontTx/>
              <a:buNone/>
              <a:defRPr sz="1800" b="0" kern="1200">
                <a:solidFill>
                  <a:schemeClr val="bg1"/>
                </a:solidFill>
                <a:latin typeface="Franklin Gothic Book" panose="020B0503020102020204" pitchFamily="34" charset="0"/>
                <a:ea typeface="+mn-ea"/>
                <a:cs typeface="+mn-cs"/>
              </a:defRPr>
            </a:lvl3pPr>
            <a:lvl4pPr marL="1371600" indent="0" algn="l" defTabSz="914400" rtl="0" eaLnBrk="1" latinLnBrk="0" hangingPunct="1">
              <a:spcBef>
                <a:spcPct val="20000"/>
              </a:spcBef>
              <a:buFontTx/>
              <a:buNone/>
              <a:defRPr sz="1600" b="0" kern="1200">
                <a:solidFill>
                  <a:schemeClr val="bg1"/>
                </a:solidFill>
                <a:latin typeface="Franklin Gothic Book" panose="020B0503020102020204" pitchFamily="34" charset="0"/>
                <a:ea typeface="+mn-ea"/>
                <a:cs typeface="+mn-cs"/>
              </a:defRPr>
            </a:lvl4pPr>
            <a:lvl5pPr marL="1828800" indent="0" algn="l" defTabSz="914400" rtl="0" eaLnBrk="1" latinLnBrk="0" hangingPunct="1">
              <a:spcBef>
                <a:spcPct val="20000"/>
              </a:spcBef>
              <a:buFontTx/>
              <a:buNone/>
              <a:defRPr sz="1600" b="0" kern="1200">
                <a:solidFill>
                  <a:schemeClr val="bg1"/>
                </a:solidFill>
                <a:latin typeface="Franklin Gothic Book" panose="020B05030201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400" dirty="0" err="1">
                <a:solidFill>
                  <a:schemeClr val="tx1"/>
                </a:solidFill>
                <a:latin typeface="Gill Sans Nova Light" panose="020B0302020104020203" pitchFamily="34" charset="0"/>
                <a:cs typeface="Gill Sans MT Pro Light"/>
              </a:rPr>
              <a:t>Nobo</a:t>
            </a:r>
            <a:r>
              <a:rPr lang="en-US" sz="4400" dirty="0">
                <a:solidFill>
                  <a:schemeClr val="tx1"/>
                </a:solidFill>
                <a:latin typeface="Gill Sans Nova Light" panose="020B0302020104020203" pitchFamily="34" charset="0"/>
                <a:cs typeface="Gill Sans MT Pro Light"/>
              </a:rPr>
              <a:t> </a:t>
            </a:r>
            <a:r>
              <a:rPr lang="en-US" sz="4400" dirty="0" err="1">
                <a:solidFill>
                  <a:schemeClr val="tx1"/>
                </a:solidFill>
                <a:latin typeface="Gill Sans Nova Light" panose="020B0302020104020203" pitchFamily="34" charset="0"/>
                <a:cs typeface="Gill Sans MT Pro Light"/>
              </a:rPr>
              <a:t>Jatra</a:t>
            </a:r>
            <a:r>
              <a:rPr lang="en-US" sz="4400" dirty="0">
                <a:solidFill>
                  <a:schemeClr val="tx1"/>
                </a:solidFill>
                <a:latin typeface="Gill Sans Nova Light" panose="020B0302020104020203" pitchFamily="34" charset="0"/>
                <a:cs typeface="Gill Sans MT Pro Light"/>
              </a:rPr>
              <a:t> – New Beginning</a:t>
            </a:r>
          </a:p>
          <a:p>
            <a:pPr algn="ctr"/>
            <a:r>
              <a:rPr lang="en-US" dirty="0">
                <a:solidFill>
                  <a:schemeClr val="tx1"/>
                </a:solidFill>
                <a:latin typeface="Gill Sans Nova Light" panose="020B0302020104020203" pitchFamily="34" charset="0"/>
                <a:cs typeface="Gill Sans MT Pro Light"/>
              </a:rPr>
              <a:t>USAID’s Resilience Food Security Activity</a:t>
            </a:r>
            <a:endParaRPr lang="en-US" sz="3600" dirty="0">
              <a:solidFill>
                <a:schemeClr val="tx1"/>
              </a:solidFill>
              <a:latin typeface="Gill Sans Nova Light" panose="020B0302020104020203" pitchFamily="34" charset="0"/>
              <a:cs typeface="Gill Sans MT Pro Light"/>
            </a:endParaRPr>
          </a:p>
        </p:txBody>
      </p:sp>
      <p:pic>
        <p:nvPicPr>
          <p:cNvPr id="14" name="Picture 1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641075" y="4406901"/>
            <a:ext cx="1859312" cy="817410"/>
          </a:xfrm>
          <a:prstGeom prst="rect">
            <a:avLst/>
          </a:prstGeom>
        </p:spPr>
      </p:pic>
      <p:grpSp>
        <p:nvGrpSpPr>
          <p:cNvPr id="3" name="Group 2"/>
          <p:cNvGrpSpPr/>
          <p:nvPr/>
        </p:nvGrpSpPr>
        <p:grpSpPr>
          <a:xfrm>
            <a:off x="1534717" y="97728"/>
            <a:ext cx="6224416" cy="817412"/>
            <a:chOff x="1534717" y="97728"/>
            <a:chExt cx="6224416" cy="817412"/>
          </a:xfrm>
        </p:grpSpPr>
        <p:pic>
          <p:nvPicPr>
            <p:cNvPr id="13" name="Picture 12"/>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534717" y="97728"/>
              <a:ext cx="4005471" cy="817412"/>
            </a:xfrm>
            <a:prstGeom prst="rect">
              <a:avLst/>
            </a:prstGeom>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51055" y="255812"/>
              <a:ext cx="2008078" cy="399696"/>
            </a:xfrm>
            <a:prstGeom prst="rect">
              <a:avLst/>
            </a:prstGeom>
          </p:spPr>
        </p:pic>
      </p:grpSp>
    </p:spTree>
    <p:extLst>
      <p:ext uri="{BB962C8B-B14F-4D97-AF65-F5344CB8AC3E}">
        <p14:creationId xmlns:p14="http://schemas.microsoft.com/office/powerpoint/2010/main" val="2700493837"/>
      </p:ext>
    </p:extLst>
  </p:cSld>
  <p:clrMapOvr>
    <a:masterClrMapping/>
  </p:clrMapOvr>
</p:sld>
</file>

<file path=ppt/theme/theme1.xml><?xml version="1.0" encoding="utf-8"?>
<a:theme xmlns:a="http://schemas.openxmlformats.org/drawingml/2006/main" name="WV Strategy">
  <a:themeElements>
    <a:clrScheme name="WVI Global Brand">
      <a:dk1>
        <a:sysClr val="windowText" lastClr="000000"/>
      </a:dk1>
      <a:lt1>
        <a:sysClr val="window" lastClr="FFFFFF"/>
      </a:lt1>
      <a:dk2>
        <a:srgbClr val="1F497D"/>
      </a:dk2>
      <a:lt2>
        <a:srgbClr val="CBC4BC"/>
      </a:lt2>
      <a:accent1>
        <a:srgbClr val="006662"/>
      </a:accent1>
      <a:accent2>
        <a:srgbClr val="FED35F"/>
      </a:accent2>
      <a:accent3>
        <a:srgbClr val="46BC96"/>
      </a:accent3>
      <a:accent4>
        <a:srgbClr val="9055A2"/>
      </a:accent4>
      <a:accent5>
        <a:srgbClr val="00ACCB"/>
      </a:accent5>
      <a:accent6>
        <a:srgbClr val="F37021"/>
      </a:accent6>
      <a:hlink>
        <a:srgbClr val="0000FF"/>
      </a:hlink>
      <a:folHlink>
        <a:srgbClr val="800080"/>
      </a:folHlink>
    </a:clrScheme>
    <a:fontScheme name="Gill Sans MT">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esentation3" id="{7E39A157-EADC-134C-BD31-D3C9B990713E}" vid="{7ABC93FF-A6CC-3A44-9278-C6AC5D7C9BBB}"/>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V Jackie Ogega -Webinar on Women and Biodiversity_NC edits" id="{29163DE3-2140-458E-93EC-AD88A4CDBEC8}" vid="{4EAE8965-2649-4D38-B66A-485D6B75FA1C}"/>
    </a:ext>
  </a:extLst>
</a:theme>
</file>

<file path=ppt/theme/theme3.xml><?xml version="1.0" encoding="utf-8"?>
<a:theme xmlns:a="http://schemas.openxmlformats.org/drawingml/2006/main" name="1_WV Strategy">
  <a:themeElements>
    <a:clrScheme name="WVI Global Brand">
      <a:dk1>
        <a:sysClr val="windowText" lastClr="000000"/>
      </a:dk1>
      <a:lt1>
        <a:sysClr val="window" lastClr="FFFFFF"/>
      </a:lt1>
      <a:dk2>
        <a:srgbClr val="1F497D"/>
      </a:dk2>
      <a:lt2>
        <a:srgbClr val="CBC4BC"/>
      </a:lt2>
      <a:accent1>
        <a:srgbClr val="006662"/>
      </a:accent1>
      <a:accent2>
        <a:srgbClr val="FED35F"/>
      </a:accent2>
      <a:accent3>
        <a:srgbClr val="46BC96"/>
      </a:accent3>
      <a:accent4>
        <a:srgbClr val="9055A2"/>
      </a:accent4>
      <a:accent5>
        <a:srgbClr val="00ACCB"/>
      </a:accent5>
      <a:accent6>
        <a:srgbClr val="F37021"/>
      </a:accent6>
      <a:hlink>
        <a:srgbClr val="0000FF"/>
      </a:hlink>
      <a:folHlink>
        <a:srgbClr val="800080"/>
      </a:folHlink>
    </a:clrScheme>
    <a:fontScheme name="Gill Sans MT">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esentation5" id="{BC8FA962-D868-CF44-8391-8E6E5E4F3241}" vid="{5A486A0D-2966-E04B-9E57-CD28F5E5FCCB}"/>
    </a:ext>
  </a:extLst>
</a:theme>
</file>

<file path=ppt/theme/theme4.xml><?xml version="1.0" encoding="utf-8"?>
<a:theme xmlns:a="http://schemas.openxmlformats.org/drawingml/2006/main" name="2_WV Strategy">
  <a:themeElements>
    <a:clrScheme name="Custom 2">
      <a:dk1>
        <a:sysClr val="windowText" lastClr="000000"/>
      </a:dk1>
      <a:lt1>
        <a:sysClr val="window" lastClr="FFFFFF"/>
      </a:lt1>
      <a:dk2>
        <a:srgbClr val="1F497D"/>
      </a:dk2>
      <a:lt2>
        <a:srgbClr val="CBC4BC"/>
      </a:lt2>
      <a:accent1>
        <a:srgbClr val="006662"/>
      </a:accent1>
      <a:accent2>
        <a:srgbClr val="FED35F"/>
      </a:accent2>
      <a:accent3>
        <a:srgbClr val="46BC96"/>
      </a:accent3>
      <a:accent4>
        <a:srgbClr val="9055A2"/>
      </a:accent4>
      <a:accent5>
        <a:srgbClr val="00ACCB"/>
      </a:accent5>
      <a:accent6>
        <a:srgbClr val="F37021"/>
      </a:accent6>
      <a:hlink>
        <a:srgbClr val="0000FF"/>
      </a:hlink>
      <a:folHlink>
        <a:srgbClr val="800080"/>
      </a:folHlink>
    </a:clrScheme>
    <a:fontScheme name="Gill Sans MT">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esentation8" id="{399446FA-CF4C-1445-B71D-3A665A822F35}" vid="{A53F4CAB-7DF7-2C4A-B280-BC651D56D8B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A65317C-AEE1-4001-8D16-46443C7C5477}">
  <ds:schemaRefs>
    <ds:schemaRef ds:uri="http://schemas.microsoft.com/sharepoint/v3/contenttype/forms"/>
  </ds:schemaRefs>
</ds:datastoreItem>
</file>

<file path=customXml/itemProps2.xml><?xml version="1.0" encoding="utf-8"?>
<ds:datastoreItem xmlns:ds="http://schemas.openxmlformats.org/officeDocument/2006/customXml" ds:itemID="{45D0895D-F512-48CD-A9E9-37BBD426E3A9}">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www.w3.org/XML/1998/namespace"/>
    <ds:schemaRef ds:uri="http://purl.org/dc/dcmitype/"/>
    <ds:schemaRef ds:uri="b8e941af-ec9c-4360-a142-908c6d5b184d"/>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A1EC7BD6-44A0-48B6-AC1F-836E9688FF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WVI_templates_BANDS</Template>
  <TotalTime>5688</TotalTime>
  <Words>2235</Words>
  <Application>Microsoft Office PowerPoint</Application>
  <PresentationFormat>On-screen Show (16:9)</PresentationFormat>
  <Paragraphs>354</Paragraphs>
  <Slides>30</Slides>
  <Notes>19</Notes>
  <HiddenSlides>0</HiddenSlides>
  <MMClips>0</MMClips>
  <ScaleCrop>false</ScaleCrop>
  <HeadingPairs>
    <vt:vector size="6" baseType="variant">
      <vt:variant>
        <vt:lpstr>Fonts Used</vt:lpstr>
      </vt:variant>
      <vt:variant>
        <vt:i4>13</vt:i4>
      </vt:variant>
      <vt:variant>
        <vt:lpstr>Theme</vt:lpstr>
      </vt:variant>
      <vt:variant>
        <vt:i4>4</vt:i4>
      </vt:variant>
      <vt:variant>
        <vt:lpstr>Slide Titles</vt:lpstr>
      </vt:variant>
      <vt:variant>
        <vt:i4>30</vt:i4>
      </vt:variant>
    </vt:vector>
  </HeadingPairs>
  <TitlesOfParts>
    <vt:vector size="47" baseType="lpstr">
      <vt:lpstr>Arial</vt:lpstr>
      <vt:lpstr>Calibri</vt:lpstr>
      <vt:lpstr>Franklin Gothic Book</vt:lpstr>
      <vt:lpstr>Futura LT Bold</vt:lpstr>
      <vt:lpstr>Gill Sans</vt:lpstr>
      <vt:lpstr>Gill Sans MT</vt:lpstr>
      <vt:lpstr>Gill Sans MT Pro Light</vt:lpstr>
      <vt:lpstr>Gill Sans Nova</vt:lpstr>
      <vt:lpstr>Gill Sans Nova Book</vt:lpstr>
      <vt:lpstr>Gill Sans Nova Light</vt:lpstr>
      <vt:lpstr>Lato</vt:lpstr>
      <vt:lpstr>Lato Black</vt:lpstr>
      <vt:lpstr>Wingdings</vt:lpstr>
      <vt:lpstr>WV Strategy</vt:lpstr>
      <vt:lpstr>1_Office Theme</vt:lpstr>
      <vt:lpstr>1_WV Strategy</vt:lpstr>
      <vt:lpstr>2_WV Strategy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Future Directions</vt:lpstr>
      <vt:lpstr>Food Security &amp; Livelihoods: Sector Priorities</vt:lpstr>
      <vt:lpstr>Conceptual Framework</vt:lpstr>
      <vt:lpstr>PowerPoint Presentation</vt:lpstr>
      <vt:lpstr>Operational Considerations: 2021-2022</vt:lpstr>
      <vt:lpstr>Learning Priorities</vt:lpstr>
      <vt:lpstr>PowerPoint Presentation</vt:lpstr>
    </vt:vector>
  </TitlesOfParts>
  <Manager>Global Brand</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jogega@worldvision.org</dc:creator>
  <cp:keywords/>
  <dc:description/>
  <cp:lastModifiedBy>Peter Ballantyne</cp:lastModifiedBy>
  <cp:revision>644</cp:revision>
  <dcterms:created xsi:type="dcterms:W3CDTF">2020-07-30T06:52:57Z</dcterms:created>
  <dcterms:modified xsi:type="dcterms:W3CDTF">2021-12-21T12:11:11Z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