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6"/>
  </p:notesMasterIdLst>
  <p:sldIdLst>
    <p:sldId id="256" r:id="rId2"/>
    <p:sldId id="258" r:id="rId3"/>
    <p:sldId id="428" r:id="rId4"/>
    <p:sldId id="429" r:id="rId5"/>
    <p:sldId id="430" r:id="rId6"/>
    <p:sldId id="431" r:id="rId7"/>
    <p:sldId id="433" r:id="rId8"/>
    <p:sldId id="434" r:id="rId9"/>
    <p:sldId id="427" r:id="rId10"/>
    <p:sldId id="404" r:id="rId11"/>
    <p:sldId id="437" r:id="rId12"/>
    <p:sldId id="435" r:id="rId13"/>
    <p:sldId id="436" r:id="rId14"/>
    <p:sldId id="29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1" autoAdjust="0"/>
    <p:restoredTop sz="75194" autoAdjust="0"/>
  </p:normalViewPr>
  <p:slideViewPr>
    <p:cSldViewPr>
      <p:cViewPr varScale="1">
        <p:scale>
          <a:sx n="47" d="100"/>
          <a:sy n="47" d="100"/>
        </p:scale>
        <p:origin x="1848" y="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D0FCB0-A123-48E2-BABB-688652D2FB0F}" type="datetimeFigureOut">
              <a:rPr lang="en-CA" smtClean="0"/>
              <a:t>2019-07-17</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2B77FC-DA7D-431F-A49C-5F2B358B3CF4}" type="slidenum">
              <a:rPr lang="en-CA" smtClean="0"/>
              <a:t>‹#›</a:t>
            </a:fld>
            <a:endParaRPr lang="en-CA"/>
          </a:p>
        </p:txBody>
      </p:sp>
    </p:spTree>
    <p:extLst>
      <p:ext uri="{BB962C8B-B14F-4D97-AF65-F5344CB8AC3E}">
        <p14:creationId xmlns:p14="http://schemas.microsoft.com/office/powerpoint/2010/main" val="1046640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a:t>
            </a:fld>
            <a:endParaRPr lang="en-CA"/>
          </a:p>
        </p:txBody>
      </p:sp>
    </p:spTree>
    <p:extLst>
      <p:ext uri="{BB962C8B-B14F-4D97-AF65-F5344CB8AC3E}">
        <p14:creationId xmlns:p14="http://schemas.microsoft.com/office/powerpoint/2010/main" val="39312963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to close the workshop,</a:t>
            </a:r>
            <a:r>
              <a:rPr lang="en-CA" baseline="0" dirty="0"/>
              <a:t> we would like to first hear from you more formally, by filling out this evaluation sheet. You will get a chance to express yourselves more informally at the end of the session.</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See Unit</a:t>
            </a:r>
            <a:r>
              <a:rPr lang="en-CA" u="none" baseline="0" dirty="0"/>
              <a:t> 8 Exercise notes</a:t>
            </a:r>
            <a:endParaRPr lang="en-CA" u="none" dirty="0"/>
          </a:p>
          <a:p>
            <a:endParaRPr lang="en-CA" dirty="0"/>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11</a:t>
            </a:fld>
            <a:endParaRPr lang="en-CA"/>
          </a:p>
        </p:txBody>
      </p:sp>
    </p:spTree>
    <p:extLst>
      <p:ext uri="{BB962C8B-B14F-4D97-AF65-F5344CB8AC3E}">
        <p14:creationId xmlns:p14="http://schemas.microsoft.com/office/powerpoint/2010/main" val="22741419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today we will be doing a Knowledge</a:t>
            </a:r>
            <a:r>
              <a:rPr lang="en-CA" baseline="0" dirty="0"/>
              <a:t> Fair, which is a face-to-face event…</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The “Fair” concept…: There are many ways to do Knowledge Fairs,</a:t>
            </a:r>
            <a:r>
              <a:rPr lang="en-CA" u="none" baseline="0" dirty="0"/>
              <a:t> you can also organize the movements a bit more, for e.g. in different rounds, or with people walking about as a group and giving each “booth” a certain amount of time to present (for e.g. 5-10 minutes).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CA" u="none" dirty="0"/>
          </a:p>
          <a:p>
            <a:endParaRPr lang="en-CA" dirty="0"/>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12</a:t>
            </a:fld>
            <a:endParaRPr lang="en-CA"/>
          </a:p>
        </p:txBody>
      </p:sp>
    </p:spTree>
    <p:extLst>
      <p:ext uri="{BB962C8B-B14F-4D97-AF65-F5344CB8AC3E}">
        <p14:creationId xmlns:p14="http://schemas.microsoft.com/office/powerpoint/2010/main" val="5127228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this is how the morning will unfold,</a:t>
            </a:r>
            <a:r>
              <a:rPr lang="en-CA" baseline="0" dirty="0"/>
              <a:t> first, you will get a booth </a:t>
            </a:r>
            <a:r>
              <a:rPr lang="en-CA" baseline="0"/>
              <a:t>set-up time of 60 min…</a:t>
            </a:r>
            <a:endParaRPr lang="en-CA"/>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See Unit</a:t>
            </a:r>
            <a:r>
              <a:rPr lang="en-CA" u="none" baseline="0" dirty="0"/>
              <a:t> 8 Exercise notes</a:t>
            </a:r>
            <a:endParaRPr lang="en-CA" u="none" dirty="0"/>
          </a:p>
          <a:p>
            <a:endParaRPr lang="en-CA" dirty="0"/>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13</a:t>
            </a:fld>
            <a:endParaRPr lang="en-CA"/>
          </a:p>
        </p:txBody>
      </p:sp>
    </p:spTree>
    <p:extLst>
      <p:ext uri="{BB962C8B-B14F-4D97-AF65-F5344CB8AC3E}">
        <p14:creationId xmlns:p14="http://schemas.microsoft.com/office/powerpoint/2010/main" val="223993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a:t>
            </a:fld>
            <a:endParaRPr lang="en-CA"/>
          </a:p>
        </p:txBody>
      </p:sp>
    </p:spTree>
    <p:extLst>
      <p:ext uri="{BB962C8B-B14F-4D97-AF65-F5344CB8AC3E}">
        <p14:creationId xmlns:p14="http://schemas.microsoft.com/office/powerpoint/2010/main" val="2693237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now in order to see if there are any remaining questions on KM in ARD, we will be doing a mini-Open Space.</a:t>
            </a:r>
            <a:r>
              <a:rPr lang="en-CA" baseline="0" dirty="0"/>
              <a:t> If you recall, Open Space is a method… </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Method…: in this method, the onus is on the participant to make it the best experience</a:t>
            </a:r>
            <a:r>
              <a:rPr lang="en-CA" u="none" baseline="0" dirty="0"/>
              <a:t> for themselves. It provides a lot of freedom, which some people love and others don’t feel comfortable with.</a:t>
            </a:r>
            <a:endParaRPr lang="en-CA" u="sng"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Can be</a:t>
            </a:r>
            <a:r>
              <a:rPr lang="en-CA" baseline="0" dirty="0"/>
              <a:t> challenging…</a:t>
            </a:r>
            <a:r>
              <a:rPr lang="en-CA" dirty="0"/>
              <a:t>: you need to make sure that</a:t>
            </a:r>
            <a:r>
              <a:rPr lang="en-CA" baseline="0" dirty="0"/>
              <a:t> management is on board before doing an Open Space. You cannot control what comes out of it so if certain outcomes are expected, don’t use this method. Asking people for their input and then ignoring the results can completely break down trust.</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3</a:t>
            </a:fld>
            <a:endParaRPr lang="en-CA"/>
          </a:p>
        </p:txBody>
      </p:sp>
    </p:spTree>
    <p:extLst>
      <p:ext uri="{BB962C8B-B14F-4D97-AF65-F5344CB8AC3E}">
        <p14:creationId xmlns:p14="http://schemas.microsoft.com/office/powerpoint/2010/main" val="874049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we won’t have</a:t>
            </a:r>
            <a:r>
              <a:rPr lang="en-CA" baseline="0" dirty="0"/>
              <a:t> time to do a full Open Space so we are calling this a “mini-Open Space”. This is how we’ll go about it…</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See Unit</a:t>
            </a:r>
            <a:r>
              <a:rPr lang="en-CA" u="none" baseline="0" dirty="0"/>
              <a:t> 8 Exercise notes</a:t>
            </a:r>
            <a:endParaRPr lang="en-CA" u="none" dirty="0"/>
          </a:p>
        </p:txBody>
      </p:sp>
      <p:sp>
        <p:nvSpPr>
          <p:cNvPr id="4" name="Slide Number Placeholder 3"/>
          <p:cNvSpPr>
            <a:spLocks noGrp="1"/>
          </p:cNvSpPr>
          <p:nvPr>
            <p:ph type="sldNum" sz="quarter" idx="10"/>
          </p:nvPr>
        </p:nvSpPr>
        <p:spPr/>
        <p:txBody>
          <a:bodyPr/>
          <a:lstStyle/>
          <a:p>
            <a:fld id="{C82B77FC-DA7D-431F-A49C-5F2B358B3CF4}" type="slidenum">
              <a:rPr lang="en-CA" smtClean="0"/>
              <a:t>4</a:t>
            </a:fld>
            <a:endParaRPr lang="en-CA"/>
          </a:p>
        </p:txBody>
      </p:sp>
    </p:spTree>
    <p:extLst>
      <p:ext uri="{BB962C8B-B14F-4D97-AF65-F5344CB8AC3E}">
        <p14:creationId xmlns:p14="http://schemas.microsoft.com/office/powerpoint/2010/main" val="2908187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here is</a:t>
            </a:r>
            <a:r>
              <a:rPr lang="en-CA" baseline="0" dirty="0"/>
              <a:t> the question that we will be asking ourselves:</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See Unit</a:t>
            </a:r>
            <a:r>
              <a:rPr lang="en-CA" u="none" baseline="0" dirty="0"/>
              <a:t> 8 Exercise notes</a:t>
            </a:r>
            <a:endParaRPr lang="en-CA" u="none" dirty="0"/>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5</a:t>
            </a:fld>
            <a:endParaRPr lang="en-CA"/>
          </a:p>
        </p:txBody>
      </p:sp>
    </p:spTree>
    <p:extLst>
      <p:ext uri="{BB962C8B-B14F-4D97-AF65-F5344CB8AC3E}">
        <p14:creationId xmlns:p14="http://schemas.microsoft.com/office/powerpoint/2010/main" val="1442858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can we hear from a few of the topics that were raised during</a:t>
            </a:r>
            <a:r>
              <a:rPr lang="en-CA" baseline="0" dirty="0"/>
              <a:t> the Open Space?</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See Unit</a:t>
            </a:r>
            <a:r>
              <a:rPr lang="en-CA" u="none" baseline="0" dirty="0"/>
              <a:t> 8 Exercise notes</a:t>
            </a:r>
            <a:endParaRPr lang="en-CA" u="none" dirty="0"/>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6</a:t>
            </a:fld>
            <a:endParaRPr lang="en-CA"/>
          </a:p>
        </p:txBody>
      </p:sp>
    </p:spTree>
    <p:extLst>
      <p:ext uri="{BB962C8B-B14F-4D97-AF65-F5344CB8AC3E}">
        <p14:creationId xmlns:p14="http://schemas.microsoft.com/office/powerpoint/2010/main" val="39800351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right now, we want to give you a chance to reflect</a:t>
            </a:r>
            <a:r>
              <a:rPr lang="en-CA" baseline="0" dirty="0"/>
              <a:t> on what you’ve leaned in the last few days and how this impacts your work. For the first part of the exercise, I will invite you to take the time…</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See Unit</a:t>
            </a:r>
            <a:r>
              <a:rPr lang="en-CA" u="none" baseline="0" dirty="0"/>
              <a:t> 8 Exercise notes</a:t>
            </a:r>
            <a:endParaRPr lang="en-CA" u="none" dirty="0"/>
          </a:p>
          <a:p>
            <a:endParaRPr lang="en-CA" dirty="0"/>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7</a:t>
            </a:fld>
            <a:endParaRPr lang="en-CA"/>
          </a:p>
        </p:txBody>
      </p:sp>
    </p:spTree>
    <p:extLst>
      <p:ext uri="{BB962C8B-B14F-4D97-AF65-F5344CB8AC3E}">
        <p14:creationId xmlns:p14="http://schemas.microsoft.com/office/powerpoint/2010/main" val="27814559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now</a:t>
            </a:r>
            <a:r>
              <a:rPr lang="en-CA" baseline="0" dirty="0"/>
              <a:t> for the second part of the exercise, we would like to have a table discussion about what you’ve come up with. At your table…</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See Unit</a:t>
            </a:r>
            <a:r>
              <a:rPr lang="en-CA" u="none" baseline="0" dirty="0"/>
              <a:t> 8 Exercise notes</a:t>
            </a:r>
            <a:endParaRPr lang="en-CA" u="none" dirty="0"/>
          </a:p>
          <a:p>
            <a:endParaRPr lang="en-CA" dirty="0"/>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8</a:t>
            </a:fld>
            <a:endParaRPr lang="en-CA"/>
          </a:p>
        </p:txBody>
      </p:sp>
    </p:spTree>
    <p:extLst>
      <p:ext uri="{BB962C8B-B14F-4D97-AF65-F5344CB8AC3E}">
        <p14:creationId xmlns:p14="http://schemas.microsoft.com/office/powerpoint/2010/main" val="11535818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now let’s do a debrief in plenary. What do you think…</a:t>
            </a:r>
            <a:endParaRPr lang="en-CA" u="none"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See Unit</a:t>
            </a:r>
            <a:r>
              <a:rPr lang="en-CA" u="none" baseline="0" dirty="0"/>
              <a:t> 8 Exercise notes</a:t>
            </a:r>
            <a:endParaRPr lang="en-CA" u="none" dirty="0"/>
          </a:p>
          <a:p>
            <a:endParaRPr lang="en-CA" dirty="0"/>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9</a:t>
            </a:fld>
            <a:endParaRPr lang="en-CA"/>
          </a:p>
        </p:txBody>
      </p:sp>
    </p:spTree>
    <p:extLst>
      <p:ext uri="{BB962C8B-B14F-4D97-AF65-F5344CB8AC3E}">
        <p14:creationId xmlns:p14="http://schemas.microsoft.com/office/powerpoint/2010/main" val="5684915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4B8F2451-FA66-4641-A051-ED3031E8E253}" type="datetimeFigureOut">
              <a:rPr lang="en-CA" smtClean="0"/>
              <a:t>2019-07-17</a:t>
            </a:fld>
            <a:endParaRPr lang="en-CA"/>
          </a:p>
        </p:txBody>
      </p:sp>
      <p:sp>
        <p:nvSpPr>
          <p:cNvPr id="20" name="Footer Placeholder 19"/>
          <p:cNvSpPr>
            <a:spLocks noGrp="1"/>
          </p:cNvSpPr>
          <p:nvPr>
            <p:ph type="ftr" sz="quarter" idx="11"/>
          </p:nvPr>
        </p:nvSpPr>
        <p:spPr/>
        <p:txBody>
          <a:bodyPr/>
          <a:lstStyle/>
          <a:p>
            <a:endParaRPr lang="en-CA"/>
          </a:p>
        </p:txBody>
      </p:sp>
      <p:sp>
        <p:nvSpPr>
          <p:cNvPr id="10" name="Slide Number Placeholder 9"/>
          <p:cNvSpPr>
            <a:spLocks noGrp="1"/>
          </p:cNvSpPr>
          <p:nvPr>
            <p:ph type="sldNum" sz="quarter" idx="12"/>
          </p:nvPr>
        </p:nvSpPr>
        <p:spPr/>
        <p:txBody>
          <a:bodyPr/>
          <a:lstStyle/>
          <a:p>
            <a:fld id="{BE8C97DF-CEB5-42E7-AF99-83FA8C503DD7}" type="slidenum">
              <a:rPr lang="en-CA" smtClean="0"/>
              <a:t>‹#›</a:t>
            </a:fld>
            <a:endParaRPr lang="en-C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4B8F2451-FA66-4641-A051-ED3031E8E253}" type="datetimeFigureOut">
              <a:rPr lang="en-CA" smtClean="0"/>
              <a:t>2019-07-17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B8F2451-FA66-4641-A051-ED3031E8E253}" type="datetimeFigureOut">
              <a:rPr lang="en-CA" smtClean="0"/>
              <a:t>2019-07-17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4B8F2451-FA66-4641-A051-ED3031E8E253}" type="datetimeFigureOut">
              <a:rPr lang="en-CA" smtClean="0"/>
              <a:t>2019-07-17</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4B8F2451-FA66-4641-A051-ED3031E8E253}" type="datetimeFigureOut">
              <a:rPr lang="en-CA" smtClean="0"/>
              <a:t>2019-07-17</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4B8F2451-FA66-4641-A051-ED3031E8E253}" type="datetimeFigureOut">
              <a:rPr lang="en-CA" smtClean="0"/>
              <a:t>2019-07-17</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BE8C97DF-CEB5-42E7-AF99-83FA8C503DD7}" type="slidenum">
              <a:rPr lang="en-CA" smtClean="0"/>
              <a:t>‹#›</a:t>
            </a:fld>
            <a:endParaRPr lang="en-C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B8F2451-FA66-4641-A051-ED3031E8E253}" type="datetimeFigureOut">
              <a:rPr lang="en-CA" smtClean="0"/>
              <a:t>2019-07-17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4B8F2451-FA66-4641-A051-ED3031E8E253}" type="datetimeFigureOut">
              <a:rPr lang="en-CA" smtClean="0"/>
              <a:t>2019-07-17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B8F2451-FA66-4641-A051-ED3031E8E253}" type="datetimeFigureOut">
              <a:rPr lang="en-CA" smtClean="0"/>
              <a:t>2019-07-17</a:t>
            </a:fld>
            <a:endParaRPr lang="en-C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C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E8C97DF-CEB5-42E7-AF99-83FA8C503DD7}" type="slidenum">
              <a:rPr lang="en-CA" smtClean="0"/>
              <a:t>‹#›</a:t>
            </a:fld>
            <a:endParaRPr lang="en-C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creativecommons.org/licenses/by/4.0/legalcode" TargetMode="External"/><Relationship Id="rId2" Type="http://schemas.openxmlformats.org/officeDocument/2006/relationships/hyperlink" Target="http://www.cta.in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1852" y="2132856"/>
            <a:ext cx="7002596" cy="2520279"/>
          </a:xfrm>
        </p:spPr>
        <p:txBody>
          <a:bodyPr>
            <a:normAutofit/>
          </a:bodyPr>
          <a:lstStyle/>
          <a:p>
            <a:r>
              <a:rPr lang="en-GB" sz="4000" b="1" dirty="0">
                <a:solidFill>
                  <a:schemeClr val="accent4"/>
                </a:solidFill>
                <a:effectLst>
                  <a:outerShdw blurRad="38100" dist="38100" dir="2700000" algn="tl">
                    <a:srgbClr val="000000">
                      <a:alpha val="43137"/>
                    </a:srgbClr>
                  </a:outerShdw>
                </a:effectLst>
              </a:rPr>
              <a:t>The Way Forward in KM4ARD</a:t>
            </a:r>
            <a:endParaRPr lang="en-CA" sz="4000" b="1" dirty="0">
              <a:solidFill>
                <a:schemeClr val="accent4"/>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619672" y="4797152"/>
            <a:ext cx="6625208" cy="504056"/>
          </a:xfrm>
        </p:spPr>
        <p:txBody>
          <a:bodyPr>
            <a:normAutofit fontScale="70000" lnSpcReduction="20000"/>
          </a:bodyPr>
          <a:lstStyle/>
          <a:p>
            <a:r>
              <a:rPr lang="en-CA" dirty="0">
                <a:solidFill>
                  <a:schemeClr val="accent4"/>
                </a:solidFill>
              </a:rPr>
              <a:t>Unit 8 of the K</a:t>
            </a:r>
            <a:r>
              <a:rPr lang="en-GB" dirty="0" err="1">
                <a:solidFill>
                  <a:schemeClr val="accent4"/>
                </a:solidFill>
              </a:rPr>
              <a:t>nowledge</a:t>
            </a:r>
            <a:r>
              <a:rPr lang="en-GB" dirty="0">
                <a:solidFill>
                  <a:schemeClr val="accent4"/>
                </a:solidFill>
              </a:rPr>
              <a:t> management in agriculture and rural development (KM4ARD) course</a:t>
            </a:r>
            <a:endParaRPr lang="en-CA" dirty="0">
              <a:solidFill>
                <a:schemeClr val="accent4"/>
              </a:solidFill>
            </a:endParaRPr>
          </a:p>
        </p:txBody>
      </p:sp>
      <p:pic>
        <p:nvPicPr>
          <p:cNvPr id="1026" name="Picture 2" descr="X:\KM\CTA\CTA.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7353" y="620688"/>
            <a:ext cx="1404499"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1943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rgbClr val="84AA33"/>
                </a:solidFill>
              </a:rPr>
              <a:t>Questions? Comments?</a:t>
            </a:r>
            <a:endParaRPr lang="en-CA" dirty="0"/>
          </a:p>
        </p:txBody>
      </p:sp>
    </p:spTree>
    <p:extLst>
      <p:ext uri="{BB962C8B-B14F-4D97-AF65-F5344CB8AC3E}">
        <p14:creationId xmlns:p14="http://schemas.microsoft.com/office/powerpoint/2010/main" val="2160774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Workshop evaluation and closing</a:t>
            </a:r>
          </a:p>
        </p:txBody>
      </p:sp>
      <p:sp>
        <p:nvSpPr>
          <p:cNvPr id="3" name="Content Placeholder 2"/>
          <p:cNvSpPr>
            <a:spLocks noGrp="1"/>
          </p:cNvSpPr>
          <p:nvPr>
            <p:ph idx="1"/>
          </p:nvPr>
        </p:nvSpPr>
        <p:spPr/>
        <p:txBody>
          <a:bodyPr>
            <a:normAutofit fontScale="92500" lnSpcReduction="10000"/>
          </a:bodyPr>
          <a:lstStyle/>
          <a:p>
            <a:r>
              <a:rPr lang="en-CA" dirty="0"/>
              <a:t>Fill out the evaluation sheet and hand in (30 minutes)</a:t>
            </a:r>
          </a:p>
          <a:p>
            <a:r>
              <a:rPr lang="en-CA" dirty="0"/>
              <a:t>Official closing (30 minutes)</a:t>
            </a:r>
          </a:p>
          <a:p>
            <a:pPr lvl="1"/>
            <a:r>
              <a:rPr lang="en-CA" dirty="0"/>
              <a:t>Thank you from organizers</a:t>
            </a:r>
          </a:p>
          <a:p>
            <a:pPr lvl="1"/>
            <a:r>
              <a:rPr lang="en-CA" dirty="0"/>
              <a:t>Certificates ceremony</a:t>
            </a:r>
          </a:p>
          <a:p>
            <a:r>
              <a:rPr lang="en-CA" dirty="0"/>
              <a:t>Participants last words (30 minutes):</a:t>
            </a:r>
          </a:p>
          <a:p>
            <a:pPr lvl="1"/>
            <a:r>
              <a:rPr lang="en-CA" dirty="0"/>
              <a:t>We will be doing the “One-one-one” final closing</a:t>
            </a:r>
          </a:p>
          <a:p>
            <a:pPr lvl="1"/>
            <a:r>
              <a:rPr lang="en-CA" dirty="0"/>
              <a:t>Knowledge object is passed around the circle</a:t>
            </a:r>
          </a:p>
          <a:p>
            <a:pPr lvl="1"/>
            <a:r>
              <a:rPr lang="en-CA" dirty="0"/>
              <a:t>You can choose to remain silent and pass it along, </a:t>
            </a:r>
            <a:r>
              <a:rPr lang="en-CA" u="sng" dirty="0"/>
              <a:t>or</a:t>
            </a:r>
            <a:r>
              <a:rPr lang="en-CA" dirty="0"/>
              <a:t> you can say one word, </a:t>
            </a:r>
            <a:r>
              <a:rPr lang="en-CA" u="sng" dirty="0"/>
              <a:t>or</a:t>
            </a:r>
            <a:r>
              <a:rPr lang="en-CA" dirty="0"/>
              <a:t> you can say one phrase, </a:t>
            </a:r>
            <a:r>
              <a:rPr lang="en-CA" u="sng" dirty="0"/>
              <a:t>or</a:t>
            </a:r>
            <a:r>
              <a:rPr lang="en-CA" dirty="0"/>
              <a:t> you can speak for one minute</a:t>
            </a:r>
          </a:p>
        </p:txBody>
      </p:sp>
    </p:spTree>
    <p:extLst>
      <p:ext uri="{BB962C8B-B14F-4D97-AF65-F5344CB8AC3E}">
        <p14:creationId xmlns:p14="http://schemas.microsoft.com/office/powerpoint/2010/main" val="1042309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116632"/>
            <a:ext cx="7498080" cy="1143000"/>
          </a:xfrm>
        </p:spPr>
        <p:txBody>
          <a:bodyPr/>
          <a:lstStyle/>
          <a:p>
            <a:r>
              <a:rPr lang="en-CA" dirty="0">
                <a:solidFill>
                  <a:schemeClr val="accent4"/>
                </a:solidFill>
              </a:rPr>
              <a:t>Knowledge Fair</a:t>
            </a:r>
          </a:p>
        </p:txBody>
      </p:sp>
      <p:sp>
        <p:nvSpPr>
          <p:cNvPr id="3" name="Content Placeholder 2"/>
          <p:cNvSpPr>
            <a:spLocks noGrp="1"/>
          </p:cNvSpPr>
          <p:nvPr>
            <p:ph idx="1"/>
          </p:nvPr>
        </p:nvSpPr>
        <p:spPr>
          <a:xfrm>
            <a:off x="1115616" y="1268760"/>
            <a:ext cx="4807873" cy="5373216"/>
          </a:xfrm>
        </p:spPr>
        <p:txBody>
          <a:bodyPr>
            <a:normAutofit fontScale="77500" lnSpcReduction="20000"/>
          </a:bodyPr>
          <a:lstStyle/>
          <a:p>
            <a:pPr>
              <a:defRPr/>
            </a:pPr>
            <a:r>
              <a:rPr lang="en-CA" dirty="0"/>
              <a:t>Face-to-face event designed to allow numerous individuals to share their experience at a common venue with the help of visual aids and displays (e.g. posters, videos, etc.)</a:t>
            </a:r>
          </a:p>
          <a:p>
            <a:pPr>
              <a:defRPr/>
            </a:pPr>
            <a:r>
              <a:rPr lang="en-CA" dirty="0"/>
              <a:t>Everyone has a booth or space to share resources and good practice</a:t>
            </a:r>
          </a:p>
          <a:p>
            <a:pPr>
              <a:defRPr/>
            </a:pPr>
            <a:r>
              <a:rPr lang="en-CA" dirty="0"/>
              <a:t>The “Fair” concept is open and people move about freely</a:t>
            </a:r>
          </a:p>
          <a:p>
            <a:r>
              <a:rPr lang="en-CA" dirty="0"/>
              <a:t>Facilitates networking </a:t>
            </a:r>
          </a:p>
          <a:p>
            <a:r>
              <a:rPr lang="en-CA" dirty="0"/>
              <a:t>Helps people benefit from each other's experiences</a:t>
            </a:r>
          </a:p>
          <a:p>
            <a:r>
              <a:rPr lang="en-CA" dirty="0"/>
              <a:t>Stimulates interest in future collaboration </a:t>
            </a:r>
          </a:p>
        </p:txBody>
      </p:sp>
      <p:pic>
        <p:nvPicPr>
          <p:cNvPr id="1026" name="Picture 2" descr="X:\My Pictures\KM\km4dev_manila3.bmp"/>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23489" y="2060849"/>
            <a:ext cx="3086532" cy="2088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17290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rgbClr val="84AA33"/>
                </a:solidFill>
              </a:rPr>
              <a:t>Knowledge Fair</a:t>
            </a:r>
            <a:endParaRPr lang="en-CA" dirty="0"/>
          </a:p>
        </p:txBody>
      </p:sp>
      <p:sp>
        <p:nvSpPr>
          <p:cNvPr id="3" name="Content Placeholder 2"/>
          <p:cNvSpPr>
            <a:spLocks noGrp="1"/>
          </p:cNvSpPr>
          <p:nvPr>
            <p:ph idx="1"/>
          </p:nvPr>
        </p:nvSpPr>
        <p:spPr>
          <a:xfrm>
            <a:off x="1435608" y="1447800"/>
            <a:ext cx="6592776" cy="5149552"/>
          </a:xfrm>
        </p:spPr>
        <p:txBody>
          <a:bodyPr>
            <a:normAutofit fontScale="92500" lnSpcReduction="10000"/>
          </a:bodyPr>
          <a:lstStyle/>
          <a:p>
            <a:r>
              <a:rPr lang="en-CA" dirty="0"/>
              <a:t>Booth set-up time: 60 minutes</a:t>
            </a:r>
          </a:p>
          <a:p>
            <a:pPr lvl="1"/>
            <a:r>
              <a:rPr lang="en-CA" dirty="0"/>
              <a:t>Decorate with photos, drawings, any visual aids</a:t>
            </a:r>
          </a:p>
          <a:p>
            <a:pPr lvl="1"/>
            <a:r>
              <a:rPr lang="en-CA" dirty="0"/>
              <a:t>Use materials available (markers, flipchart paper, etc.)</a:t>
            </a:r>
          </a:p>
          <a:p>
            <a:r>
              <a:rPr lang="en-CA" dirty="0"/>
              <a:t>Knowledge fair time: 120 hours, two 60 minute time slots</a:t>
            </a:r>
          </a:p>
          <a:p>
            <a:pPr lvl="1"/>
            <a:r>
              <a:rPr lang="en-CA" dirty="0"/>
              <a:t>Welcome people at your booth</a:t>
            </a:r>
          </a:p>
          <a:p>
            <a:pPr lvl="1"/>
            <a:r>
              <a:rPr lang="en-CA" dirty="0"/>
              <a:t>Talk about your KM-related work (project, network, etc.), show short videos, etc.</a:t>
            </a:r>
          </a:p>
          <a:p>
            <a:pPr lvl="1"/>
            <a:r>
              <a:rPr lang="en-CA" dirty="0"/>
              <a:t>Bell rings when one hour is up: presenters become participants</a:t>
            </a:r>
          </a:p>
          <a:p>
            <a:pPr lvl="1"/>
            <a:endParaRPr lang="en-CA" dirty="0"/>
          </a:p>
          <a:p>
            <a:endParaRPr lang="en-CA" dirty="0"/>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020272" y="404664"/>
            <a:ext cx="1240532" cy="15630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8223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75B8F-187F-4060-8425-C310DABE94E0}"/>
              </a:ext>
            </a:extLst>
          </p:cNvPr>
          <p:cNvSpPr>
            <a:spLocks noGrp="1"/>
          </p:cNvSpPr>
          <p:nvPr>
            <p:ph type="title"/>
          </p:nvPr>
        </p:nvSpPr>
        <p:spPr/>
        <p:txBody>
          <a:bodyPr/>
          <a:lstStyle/>
          <a:p>
            <a:r>
              <a:rPr lang="en-GB" dirty="0"/>
              <a:t>Credits</a:t>
            </a:r>
          </a:p>
        </p:txBody>
      </p:sp>
      <p:sp>
        <p:nvSpPr>
          <p:cNvPr id="3" name="Content Placeholder 2">
            <a:extLst>
              <a:ext uri="{FF2B5EF4-FFF2-40B4-BE49-F238E27FC236}">
                <a16:creationId xmlns:a16="http://schemas.microsoft.com/office/drawing/2014/main" id="{7C2F26D6-D9A5-4E1F-81FC-266E8DD3237A}"/>
              </a:ext>
            </a:extLst>
          </p:cNvPr>
          <p:cNvSpPr>
            <a:spLocks noGrp="1"/>
          </p:cNvSpPr>
          <p:nvPr>
            <p:ph idx="1"/>
          </p:nvPr>
        </p:nvSpPr>
        <p:spPr/>
        <p:txBody>
          <a:bodyPr>
            <a:normAutofit fontScale="40000" lnSpcReduction="20000"/>
          </a:bodyPr>
          <a:lstStyle/>
          <a:p>
            <a:pPr marL="82296" indent="0">
              <a:buNone/>
            </a:pPr>
            <a:r>
              <a:rPr lang="en-GB" dirty="0"/>
              <a:t>This learning material was prepared by Lucie Lamoureux for CTA.</a:t>
            </a:r>
          </a:p>
          <a:p>
            <a:pPr marL="82296" indent="0">
              <a:buNone/>
            </a:pPr>
            <a:endParaRPr lang="en-GB" dirty="0"/>
          </a:p>
          <a:p>
            <a:pPr marL="82296" indent="0">
              <a:buNone/>
            </a:pPr>
            <a:r>
              <a:rPr lang="en-GB" dirty="0"/>
              <a:t>The Technical Centre for Agricultural and Rural Cooperation (CTA) is a joint international institution of the African, Caribbean and Pacific (ACP) Group of States and the European Union (EU). CTA operates under the framework of the Cotonou Agreement and is funded by the EU. For more information on CTA, visit </a:t>
            </a:r>
            <a:r>
              <a:rPr lang="en-GB" dirty="0">
                <a:hlinkClick r:id="rId2"/>
              </a:rPr>
              <a:t>www.cta.int</a:t>
            </a:r>
            <a:endParaRPr lang="en-GB" dirty="0"/>
          </a:p>
          <a:p>
            <a:pPr marL="82296" indent="0">
              <a:buNone/>
            </a:pPr>
            <a:r>
              <a:rPr lang="en-GB" dirty="0"/>
              <a:t> </a:t>
            </a:r>
          </a:p>
          <a:p>
            <a:pPr marL="82296" indent="0">
              <a:buNone/>
            </a:pPr>
            <a:r>
              <a:rPr lang="en-GB" b="1" dirty="0"/>
              <a:t>Disclaimer</a:t>
            </a:r>
            <a:endParaRPr lang="en-GB" dirty="0"/>
          </a:p>
          <a:p>
            <a:pPr marL="82296" indent="0">
              <a:buNone/>
            </a:pPr>
            <a:r>
              <a:rPr lang="en-GB" dirty="0"/>
              <a:t>This work has been made with the financial assistance of CTA. However, it remains under the sole responsibility of its author and never reflects CTA's nor the European Union's opinions or statements whatsoever. The user should make his/her own evaluation as to the appropriateness of any statements, argumentations, experimental technique or methods as described herein.</a:t>
            </a:r>
          </a:p>
          <a:p>
            <a:pPr marL="82296" indent="0">
              <a:buNone/>
            </a:pPr>
            <a:r>
              <a:rPr lang="en-GB" dirty="0"/>
              <a:t> </a:t>
            </a:r>
          </a:p>
          <a:p>
            <a:pPr marL="82296" indent="0">
              <a:buNone/>
            </a:pPr>
            <a:r>
              <a:rPr lang="en-GB" b="1" dirty="0"/>
              <a:t>Copyright notice</a:t>
            </a:r>
            <a:endParaRPr lang="en-GB" dirty="0"/>
          </a:p>
          <a:p>
            <a:pPr marL="82296" indent="0">
              <a:buNone/>
            </a:pPr>
            <a:r>
              <a:rPr lang="en-GB" dirty="0"/>
              <a:t>Reproduction and the dissemination of these modules and supporting materials is encouraged under the terms of the Creative Commons Attribution License (</a:t>
            </a:r>
            <a:r>
              <a:rPr lang="en-GB" dirty="0">
                <a:hlinkClick r:id="rId3"/>
              </a:rPr>
              <a:t>https://creativecommons.org/licenses/by/4.0/legalcode</a:t>
            </a:r>
            <a:r>
              <a:rPr lang="en-GB" dirty="0"/>
              <a:t>), provided that appropriate acknowledgement is made:</a:t>
            </a:r>
          </a:p>
          <a:p>
            <a:pPr marL="356616" lvl="1" indent="0">
              <a:buNone/>
            </a:pPr>
            <a:r>
              <a:rPr lang="en-GB" dirty="0"/>
              <a:t>– of CTA's copyright, in accordance with the license Creative Commons 4.0, by including the name and the title of the article or chapter,</a:t>
            </a:r>
          </a:p>
          <a:p>
            <a:pPr marL="356616" lvl="1" indent="0">
              <a:buNone/>
            </a:pPr>
            <a:r>
              <a:rPr lang="en-GB" dirty="0"/>
              <a:t>– and that CTA's or the EU's endorsement of authors' views, products or services is not implied in any way, by including the disclaimer.</a:t>
            </a:r>
          </a:p>
          <a:p>
            <a:pPr marL="356616" lvl="1" indent="0">
              <a:buNone/>
            </a:pPr>
            <a:endParaRPr lang="en-GB" dirty="0"/>
          </a:p>
          <a:p>
            <a:pPr marL="82296" indent="0">
              <a:buNone/>
            </a:pPr>
            <a:r>
              <a:rPr lang="en-GB" dirty="0"/>
              <a:t>March 2015</a:t>
            </a:r>
          </a:p>
          <a:p>
            <a:endParaRPr lang="en-GB" dirty="0"/>
          </a:p>
        </p:txBody>
      </p:sp>
    </p:spTree>
    <p:extLst>
      <p:ext uri="{BB962C8B-B14F-4D97-AF65-F5344CB8AC3E}">
        <p14:creationId xmlns:p14="http://schemas.microsoft.com/office/powerpoint/2010/main" val="3584282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88640"/>
            <a:ext cx="7498080" cy="1143000"/>
          </a:xfrm>
        </p:spPr>
        <p:txBody>
          <a:bodyPr>
            <a:normAutofit/>
          </a:bodyPr>
          <a:lstStyle/>
          <a:p>
            <a:r>
              <a:rPr lang="en-CA" dirty="0">
                <a:solidFill>
                  <a:schemeClr val="accent4"/>
                </a:solidFill>
              </a:rPr>
              <a:t>Overview of Unit 8</a:t>
            </a:r>
          </a:p>
        </p:txBody>
      </p:sp>
      <p:sp>
        <p:nvSpPr>
          <p:cNvPr id="3" name="Content Placeholder 2"/>
          <p:cNvSpPr>
            <a:spLocks noGrp="1"/>
          </p:cNvSpPr>
          <p:nvPr>
            <p:ph idx="1"/>
          </p:nvPr>
        </p:nvSpPr>
        <p:spPr>
          <a:xfrm>
            <a:off x="1115616" y="1268760"/>
            <a:ext cx="7848872" cy="5472607"/>
          </a:xfrm>
        </p:spPr>
        <p:txBody>
          <a:bodyPr>
            <a:normAutofit lnSpcReduction="10000"/>
          </a:bodyPr>
          <a:lstStyle/>
          <a:p>
            <a:pPr marL="82296" lvl="0" indent="0">
              <a:buNone/>
            </a:pPr>
            <a:r>
              <a:rPr lang="en-CA" sz="2800" dirty="0"/>
              <a:t>Purpose: </a:t>
            </a:r>
          </a:p>
          <a:p>
            <a:pPr lvl="0"/>
            <a:r>
              <a:rPr lang="en-GB" sz="2800" dirty="0"/>
              <a:t>Ask any remaining questions on KM in ARD and discuss them with others</a:t>
            </a:r>
          </a:p>
          <a:p>
            <a:pPr lvl="0"/>
            <a:r>
              <a:rPr lang="en-GB" sz="2800" dirty="0"/>
              <a:t>Reflect on concrete entry-points for KM and how it connects with your work</a:t>
            </a:r>
            <a:endParaRPr lang="en-CA" sz="2800" dirty="0"/>
          </a:p>
          <a:p>
            <a:pPr lvl="0"/>
            <a:r>
              <a:rPr lang="en-GB" sz="2800" dirty="0"/>
              <a:t>Develop concrete outputs regarding what you can implement from KM in your work and obtain feedback</a:t>
            </a:r>
            <a:endParaRPr lang="en-CA" sz="2800" dirty="0"/>
          </a:p>
          <a:p>
            <a:r>
              <a:rPr lang="en-GB" sz="2800" dirty="0"/>
              <a:t>Provide feedback to improve the KM workshop in a formal evaluation</a:t>
            </a:r>
          </a:p>
          <a:p>
            <a:r>
              <a:rPr lang="en-GB" sz="2800" dirty="0"/>
              <a:t>Provide an opportunity to share what you are doing </a:t>
            </a:r>
            <a:endParaRPr lang="en-CA" sz="2800" dirty="0"/>
          </a:p>
        </p:txBody>
      </p:sp>
    </p:spTree>
    <p:extLst>
      <p:ext uri="{BB962C8B-B14F-4D97-AF65-F5344CB8AC3E}">
        <p14:creationId xmlns:p14="http://schemas.microsoft.com/office/powerpoint/2010/main" val="3619534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350" y="115888"/>
            <a:ext cx="7497763" cy="1143000"/>
          </a:xfrm>
        </p:spPr>
        <p:txBody>
          <a:bodyPr/>
          <a:lstStyle/>
          <a:p>
            <a:pPr eaLnBrk="1" fontAlgn="auto" hangingPunct="1">
              <a:spcAft>
                <a:spcPts val="0"/>
              </a:spcAft>
              <a:defRPr/>
            </a:pPr>
            <a:r>
              <a:rPr lang="en-CA" dirty="0">
                <a:solidFill>
                  <a:schemeClr val="accent4"/>
                </a:solidFill>
              </a:rPr>
              <a:t>Open Space</a:t>
            </a:r>
          </a:p>
        </p:txBody>
      </p:sp>
      <p:sp>
        <p:nvSpPr>
          <p:cNvPr id="3" name="Content Placeholder 2"/>
          <p:cNvSpPr>
            <a:spLocks noGrp="1"/>
          </p:cNvSpPr>
          <p:nvPr>
            <p:ph idx="1"/>
          </p:nvPr>
        </p:nvSpPr>
        <p:spPr>
          <a:xfrm>
            <a:off x="1043608" y="1467656"/>
            <a:ext cx="4824412" cy="5256584"/>
          </a:xfrm>
        </p:spPr>
        <p:txBody>
          <a:bodyPr>
            <a:normAutofit fontScale="70000" lnSpcReduction="20000"/>
          </a:bodyPr>
          <a:lstStyle/>
          <a:p>
            <a:pPr marL="365760" indent="-283464" eaLnBrk="1" fontAlgn="auto" hangingPunct="1">
              <a:spcAft>
                <a:spcPts val="0"/>
              </a:spcAft>
              <a:buFont typeface="Wingdings 2"/>
              <a:buChar char=""/>
              <a:defRPr/>
            </a:pPr>
            <a:r>
              <a:rPr lang="en-CA" dirty="0"/>
              <a:t>Method for convening groups around a specific question and giving participants responsibility for creating both their own agenda and experience</a:t>
            </a:r>
          </a:p>
          <a:p>
            <a:pPr marL="365760" indent="-283464" eaLnBrk="1" fontAlgn="auto" hangingPunct="1">
              <a:spcAft>
                <a:spcPts val="0"/>
              </a:spcAft>
              <a:buFont typeface="Wingdings 2"/>
              <a:buChar char=""/>
              <a:defRPr/>
            </a:pPr>
            <a:r>
              <a:rPr lang="en-CA" dirty="0"/>
              <a:t>The facilitator lays out the Open Space principles and rules, make sure the room is set up but the participants decide what they want to talk about and self-organize in small groups to discuss those topics</a:t>
            </a:r>
          </a:p>
          <a:p>
            <a:pPr marL="365760" indent="-283464" eaLnBrk="1" fontAlgn="auto" hangingPunct="1">
              <a:spcAft>
                <a:spcPts val="0"/>
              </a:spcAft>
              <a:buFont typeface="Wingdings 2"/>
              <a:buChar char=""/>
              <a:defRPr/>
            </a:pPr>
            <a:r>
              <a:rPr lang="en-CA" dirty="0"/>
              <a:t>Can be challenging for organizations used to controlling interactions </a:t>
            </a:r>
          </a:p>
          <a:p>
            <a:pPr marL="365760" indent="-283464" eaLnBrk="1" fontAlgn="auto" hangingPunct="1">
              <a:spcAft>
                <a:spcPts val="0"/>
              </a:spcAft>
              <a:buFont typeface="Wingdings 2"/>
              <a:buChar char=""/>
              <a:defRPr/>
            </a:pPr>
            <a:r>
              <a:rPr lang="en-CA" dirty="0"/>
              <a:t>Usually lasts 1-3 days</a:t>
            </a:r>
          </a:p>
          <a:p>
            <a:pPr marL="365760" indent="-283464" eaLnBrk="1" fontAlgn="auto" hangingPunct="1">
              <a:spcAft>
                <a:spcPts val="0"/>
              </a:spcAft>
              <a:buFont typeface="Wingdings 2"/>
              <a:buChar char=""/>
              <a:defRPr/>
            </a:pPr>
            <a:r>
              <a:rPr lang="en-CA" dirty="0"/>
              <a:t>Small group report and action plans (individual or team) are the main outputs</a:t>
            </a:r>
          </a:p>
        </p:txBody>
      </p:sp>
      <p:pic>
        <p:nvPicPr>
          <p:cNvPr id="50180" name="Picture 2"/>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32000"/>
                    </a14:imgEffect>
                  </a14:imgLayer>
                </a14:imgProps>
              </a:ext>
              <a:ext uri="{28A0092B-C50C-407E-A947-70E740481C1C}">
                <a14:useLocalDpi xmlns:a14="http://schemas.microsoft.com/office/drawing/2010/main"/>
              </a:ext>
            </a:extLst>
          </a:blip>
          <a:srcRect/>
          <a:stretch>
            <a:fillRect/>
          </a:stretch>
        </p:blipFill>
        <p:spPr bwMode="auto">
          <a:xfrm>
            <a:off x="6011863" y="1489075"/>
            <a:ext cx="3003550" cy="239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54693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350" y="115888"/>
            <a:ext cx="7497763" cy="1143000"/>
          </a:xfrm>
        </p:spPr>
        <p:txBody>
          <a:bodyPr/>
          <a:lstStyle/>
          <a:p>
            <a:pPr eaLnBrk="1" fontAlgn="auto" hangingPunct="1">
              <a:spcAft>
                <a:spcPts val="0"/>
              </a:spcAft>
              <a:defRPr/>
            </a:pPr>
            <a:r>
              <a:rPr lang="en-CA" dirty="0">
                <a:solidFill>
                  <a:schemeClr val="accent4"/>
                </a:solidFill>
              </a:rPr>
              <a:t>Mini-Open Space</a:t>
            </a:r>
          </a:p>
        </p:txBody>
      </p:sp>
      <p:sp>
        <p:nvSpPr>
          <p:cNvPr id="3" name="Content Placeholder 2"/>
          <p:cNvSpPr>
            <a:spLocks noGrp="1"/>
          </p:cNvSpPr>
          <p:nvPr>
            <p:ph idx="1"/>
          </p:nvPr>
        </p:nvSpPr>
        <p:spPr>
          <a:xfrm>
            <a:off x="1043608" y="1268760"/>
            <a:ext cx="4824412" cy="5455480"/>
          </a:xfrm>
        </p:spPr>
        <p:txBody>
          <a:bodyPr>
            <a:normAutofit/>
          </a:bodyPr>
          <a:lstStyle/>
          <a:p>
            <a:pPr marL="365760" indent="-283464" eaLnBrk="1" fontAlgn="auto" hangingPunct="1">
              <a:spcAft>
                <a:spcPts val="0"/>
              </a:spcAft>
              <a:buFont typeface="Wingdings 2"/>
              <a:buChar char=""/>
              <a:defRPr/>
            </a:pPr>
            <a:r>
              <a:rPr lang="en-CA" sz="2800" dirty="0"/>
              <a:t>Our mini Open Space: short brainstorming of questions that you would like to discuss with others, posting topics in Marketplace (15 minutes)</a:t>
            </a:r>
          </a:p>
          <a:p>
            <a:pPr marL="365760" indent="-283464" eaLnBrk="1" fontAlgn="auto" hangingPunct="1">
              <a:spcAft>
                <a:spcPts val="0"/>
              </a:spcAft>
              <a:buFont typeface="Wingdings 2"/>
              <a:buChar char=""/>
              <a:defRPr/>
            </a:pPr>
            <a:r>
              <a:rPr lang="en-CA" sz="2800" dirty="0"/>
              <a:t>Choose the topics that you most want to discuss</a:t>
            </a:r>
          </a:p>
          <a:p>
            <a:pPr marL="365760" indent="-283464" eaLnBrk="1" fontAlgn="auto" hangingPunct="1">
              <a:spcAft>
                <a:spcPts val="0"/>
              </a:spcAft>
              <a:buFont typeface="Wingdings 2"/>
              <a:buChar char=""/>
              <a:defRPr/>
            </a:pPr>
            <a:r>
              <a:rPr lang="en-CA" sz="2800" dirty="0"/>
              <a:t>2 rounds of discussion of about 30 minutes</a:t>
            </a:r>
          </a:p>
          <a:p>
            <a:pPr marL="365760" indent="-283464" eaLnBrk="1" fontAlgn="auto" hangingPunct="1">
              <a:spcAft>
                <a:spcPts val="0"/>
              </a:spcAft>
              <a:buFont typeface="Wingdings 2"/>
              <a:buChar char=""/>
              <a:defRPr/>
            </a:pPr>
            <a:r>
              <a:rPr lang="en-CA" sz="2800" dirty="0"/>
              <a:t>Take down main points of the discussion to share in plenary (15 minutes)</a:t>
            </a:r>
          </a:p>
          <a:p>
            <a:pPr marL="365760" indent="-283464" eaLnBrk="1" fontAlgn="auto" hangingPunct="1">
              <a:spcAft>
                <a:spcPts val="0"/>
              </a:spcAft>
              <a:buFont typeface="Wingdings 2"/>
              <a:buChar char=""/>
              <a:defRPr/>
            </a:pPr>
            <a:endParaRPr lang="en-CA" dirty="0"/>
          </a:p>
        </p:txBody>
      </p:sp>
      <p:pic>
        <p:nvPicPr>
          <p:cNvPr id="5018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11863" y="1489075"/>
            <a:ext cx="3003550" cy="239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2172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274638"/>
            <a:ext cx="7386024" cy="1143000"/>
          </a:xfrm>
        </p:spPr>
        <p:txBody>
          <a:bodyPr/>
          <a:lstStyle/>
          <a:p>
            <a:r>
              <a:rPr lang="en-CA" dirty="0">
                <a:solidFill>
                  <a:schemeClr val="accent4"/>
                </a:solidFill>
              </a:rPr>
              <a:t>Open Space question</a:t>
            </a:r>
          </a:p>
        </p:txBody>
      </p:sp>
      <p:sp>
        <p:nvSpPr>
          <p:cNvPr id="3" name="Content Placeholder 2"/>
          <p:cNvSpPr>
            <a:spLocks noGrp="1"/>
          </p:cNvSpPr>
          <p:nvPr>
            <p:ph idx="1"/>
          </p:nvPr>
        </p:nvSpPr>
        <p:spPr>
          <a:xfrm>
            <a:off x="1691680" y="1844824"/>
            <a:ext cx="5832648" cy="4440560"/>
          </a:xfrm>
        </p:spPr>
        <p:txBody>
          <a:bodyPr>
            <a:normAutofit/>
          </a:bodyPr>
          <a:lstStyle/>
          <a:p>
            <a:pPr marL="82296" indent="0" algn="ctr">
              <a:buNone/>
            </a:pPr>
            <a:r>
              <a:rPr lang="en-CA" sz="4000" b="1" dirty="0">
                <a:solidFill>
                  <a:schemeClr val="accent5"/>
                </a:solidFill>
              </a:rPr>
              <a:t>Are there any remaining questions or issues on knowledge management that you would like to raise and discuss with others?</a:t>
            </a:r>
          </a:p>
        </p:txBody>
      </p:sp>
      <p:pic>
        <p:nvPicPr>
          <p:cNvPr id="1843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51963" y="1268760"/>
            <a:ext cx="1384300"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7639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Open Space debrief</a:t>
            </a:r>
          </a:p>
        </p:txBody>
      </p:sp>
      <p:sp>
        <p:nvSpPr>
          <p:cNvPr id="3" name="Content Placeholder 2"/>
          <p:cNvSpPr>
            <a:spLocks noGrp="1"/>
          </p:cNvSpPr>
          <p:nvPr>
            <p:ph idx="1"/>
          </p:nvPr>
        </p:nvSpPr>
        <p:spPr>
          <a:xfrm>
            <a:off x="1435608" y="1628800"/>
            <a:ext cx="4288520" cy="4619600"/>
          </a:xfrm>
        </p:spPr>
        <p:txBody>
          <a:bodyPr/>
          <a:lstStyle/>
          <a:p>
            <a:r>
              <a:rPr lang="en-CA" dirty="0"/>
              <a:t>What were some of the questions/issues raised and what were one or two main points of the discussion?</a:t>
            </a:r>
          </a:p>
          <a:p>
            <a:r>
              <a:rPr lang="en-CA" dirty="0"/>
              <a:t>Popcorn debrief (10 minutes) </a:t>
            </a:r>
          </a:p>
        </p:txBody>
      </p:sp>
      <p:pic>
        <p:nvPicPr>
          <p:cNvPr id="1945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12160" y="2348880"/>
            <a:ext cx="3005137" cy="2389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2684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Sense making exercise: part 1 (30 minutes)</a:t>
            </a:r>
          </a:p>
        </p:txBody>
      </p:sp>
      <p:sp>
        <p:nvSpPr>
          <p:cNvPr id="3" name="Content Placeholder 2"/>
          <p:cNvSpPr>
            <a:spLocks noGrp="1"/>
          </p:cNvSpPr>
          <p:nvPr>
            <p:ph idx="1"/>
          </p:nvPr>
        </p:nvSpPr>
        <p:spPr>
          <a:xfrm>
            <a:off x="1259632" y="1844824"/>
            <a:ext cx="7498080" cy="4656584"/>
          </a:xfrm>
        </p:spPr>
        <p:txBody>
          <a:bodyPr>
            <a:normAutofit fontScale="85000" lnSpcReduction="20000"/>
          </a:bodyPr>
          <a:lstStyle/>
          <a:p>
            <a:r>
              <a:rPr lang="en-CA" dirty="0"/>
              <a:t>Take the time to go through Units 1 through 7</a:t>
            </a:r>
          </a:p>
          <a:p>
            <a:r>
              <a:rPr lang="en-CA" dirty="0"/>
              <a:t>As you do, think of your organisation or network, its strategic goals and its culture</a:t>
            </a:r>
          </a:p>
          <a:p>
            <a:r>
              <a:rPr lang="en-CA" dirty="0"/>
              <a:t>Start to think of entry-points for KM - find concrete areas where KM can support your work (you may already be doing some of these)</a:t>
            </a:r>
          </a:p>
          <a:p>
            <a:r>
              <a:rPr lang="en-CA" dirty="0"/>
              <a:t>For each of these areas, come up with KM processes, activities and tools that could benefit your team, project, organisation, etc.  (work at the level you want)</a:t>
            </a:r>
          </a:p>
          <a:p>
            <a:r>
              <a:rPr lang="en-CA" dirty="0"/>
              <a:t>You are not developing a KM strategy,  just writing down some ideas !</a:t>
            </a:r>
          </a:p>
        </p:txBody>
      </p:sp>
    </p:spTree>
    <p:extLst>
      <p:ext uri="{BB962C8B-B14F-4D97-AF65-F5344CB8AC3E}">
        <p14:creationId xmlns:p14="http://schemas.microsoft.com/office/powerpoint/2010/main" val="782437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Sense making exercise: part 2 (30 minutes)</a:t>
            </a:r>
          </a:p>
        </p:txBody>
      </p:sp>
      <p:sp>
        <p:nvSpPr>
          <p:cNvPr id="3" name="Content Placeholder 2"/>
          <p:cNvSpPr>
            <a:spLocks noGrp="1"/>
          </p:cNvSpPr>
          <p:nvPr>
            <p:ph idx="1"/>
          </p:nvPr>
        </p:nvSpPr>
        <p:spPr>
          <a:xfrm>
            <a:off x="1331640" y="1628800"/>
            <a:ext cx="4608512" cy="4800600"/>
          </a:xfrm>
        </p:spPr>
        <p:txBody>
          <a:bodyPr>
            <a:normAutofit/>
          </a:bodyPr>
          <a:lstStyle/>
          <a:p>
            <a:r>
              <a:rPr lang="en-CA" dirty="0"/>
              <a:t>At your table, present your ideas to peers for feedback </a:t>
            </a:r>
          </a:p>
          <a:p>
            <a:r>
              <a:rPr lang="en-CA" dirty="0"/>
              <a:t>Be concise when presenting, be constructive when giving feedback</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228184" y="2276871"/>
            <a:ext cx="2543175" cy="1800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28733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274638"/>
            <a:ext cx="8028384" cy="1143000"/>
          </a:xfrm>
        </p:spPr>
        <p:txBody>
          <a:bodyPr>
            <a:normAutofit fontScale="90000"/>
          </a:bodyPr>
          <a:lstStyle/>
          <a:p>
            <a:r>
              <a:rPr lang="en-CA" dirty="0">
                <a:solidFill>
                  <a:schemeClr val="accent4"/>
                </a:solidFill>
              </a:rPr>
              <a:t>Sense making exercise: part 3 (20 minutes)</a:t>
            </a:r>
          </a:p>
        </p:txBody>
      </p:sp>
      <p:sp>
        <p:nvSpPr>
          <p:cNvPr id="3" name="Content Placeholder 2"/>
          <p:cNvSpPr>
            <a:spLocks noGrp="1"/>
          </p:cNvSpPr>
          <p:nvPr>
            <p:ph idx="1"/>
          </p:nvPr>
        </p:nvSpPr>
        <p:spPr>
          <a:xfrm>
            <a:off x="1259632" y="1628800"/>
            <a:ext cx="5112568" cy="5040560"/>
          </a:xfrm>
        </p:spPr>
        <p:txBody>
          <a:bodyPr>
            <a:normAutofit/>
          </a:bodyPr>
          <a:lstStyle/>
          <a:p>
            <a:r>
              <a:rPr lang="en-CA" dirty="0"/>
              <a:t>Plenary discussion:</a:t>
            </a:r>
          </a:p>
          <a:p>
            <a:pPr lvl="1"/>
            <a:r>
              <a:rPr lang="en-CA" dirty="0"/>
              <a:t>What do you think of the ideas you’ve heard?</a:t>
            </a:r>
          </a:p>
          <a:p>
            <a:pPr lvl="1"/>
            <a:r>
              <a:rPr lang="en-CA" dirty="0"/>
              <a:t>Did you receive any interesting feedback?</a:t>
            </a:r>
          </a:p>
          <a:p>
            <a:pPr lvl="1"/>
            <a:r>
              <a:rPr lang="en-CA" dirty="0"/>
              <a:t>How do you feel about going forward in KM for ARD?</a:t>
            </a:r>
          </a:p>
          <a:p>
            <a:pPr lvl="1"/>
            <a:endParaRPr lang="en-CA" dirty="0"/>
          </a:p>
        </p:txBody>
      </p:sp>
      <p:pic>
        <p:nvPicPr>
          <p:cNvPr id="15363"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84168" y="2132856"/>
            <a:ext cx="2543175" cy="1800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740061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21012</TotalTime>
  <Words>1316</Words>
  <Application>Microsoft Office PowerPoint</Application>
  <PresentationFormat>On-screen Show (4:3)</PresentationFormat>
  <Paragraphs>122</Paragraphs>
  <Slides>14</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Gill Sans MT</vt:lpstr>
      <vt:lpstr>Verdana</vt:lpstr>
      <vt:lpstr>Wingdings 2</vt:lpstr>
      <vt:lpstr>Solstice</vt:lpstr>
      <vt:lpstr>The Way Forward in KM4ARD</vt:lpstr>
      <vt:lpstr>Overview of Unit 8</vt:lpstr>
      <vt:lpstr>Open Space</vt:lpstr>
      <vt:lpstr>Mini-Open Space</vt:lpstr>
      <vt:lpstr>Open Space question</vt:lpstr>
      <vt:lpstr>Open Space debrief</vt:lpstr>
      <vt:lpstr>Sense making exercise: part 1 (30 minutes)</vt:lpstr>
      <vt:lpstr>Sense making exercise: part 2 (30 minutes)</vt:lpstr>
      <vt:lpstr>Sense making exercise: part 3 (20 minutes)</vt:lpstr>
      <vt:lpstr>Questions? Comments?</vt:lpstr>
      <vt:lpstr>Workshop evaluation and closing</vt:lpstr>
      <vt:lpstr>Knowledge Fair</vt:lpstr>
      <vt:lpstr>Knowledge Fair</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Knowledge Management (KM)</dc:title>
  <dc:creator>lucie</dc:creator>
  <cp:lastModifiedBy>Ballantyne, Peter (ILRI)</cp:lastModifiedBy>
  <cp:revision>697</cp:revision>
  <dcterms:created xsi:type="dcterms:W3CDTF">2014-09-03T09:12:35Z</dcterms:created>
  <dcterms:modified xsi:type="dcterms:W3CDTF">2019-07-17T08:58:01Z</dcterms:modified>
</cp:coreProperties>
</file>