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3"/>
  </p:sldMasterIdLst>
  <p:notesMasterIdLst>
    <p:notesMasterId r:id="rId18"/>
  </p:notesMasterIdLst>
  <p:handoutMasterIdLst>
    <p:handoutMasterId r:id="rId19"/>
  </p:handoutMasterIdLst>
  <p:sldIdLst>
    <p:sldId id="698" r:id="rId4"/>
    <p:sldId id="708" r:id="rId5"/>
    <p:sldId id="700" r:id="rId6"/>
    <p:sldId id="699" r:id="rId7"/>
    <p:sldId id="706" r:id="rId8"/>
    <p:sldId id="712" r:id="rId9"/>
    <p:sldId id="713" r:id="rId10"/>
    <p:sldId id="714" r:id="rId11"/>
    <p:sldId id="715" r:id="rId12"/>
    <p:sldId id="717" r:id="rId13"/>
    <p:sldId id="716" r:id="rId14"/>
    <p:sldId id="718" r:id="rId15"/>
    <p:sldId id="696" r:id="rId16"/>
    <p:sldId id="688" r:id="rId1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F4223A-665C-4A24-B48F-717D1D10AA7A}" v="9" dt="2025-04-07T12:33:17.9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0"/>
    <p:restoredTop sz="96327"/>
  </p:normalViewPr>
  <p:slideViewPr>
    <p:cSldViewPr snapToGrid="0" snapToObjects="1">
      <p:cViewPr varScale="1">
        <p:scale>
          <a:sx n="111" d="100"/>
          <a:sy n="111" d="100"/>
        </p:scale>
        <p:origin x="846" y="96"/>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at, Bizuwork (ILRI)" userId="f9d966a6-7f2d-4770-b82c-57c2d1a1808d" providerId="ADAL" clId="{E5F4223A-665C-4A24-B48F-717D1D10AA7A}"/>
    <pc:docChg chg="modSld">
      <pc:chgData name="Mulat, Bizuwork (ILRI)" userId="f9d966a6-7f2d-4770-b82c-57c2d1a1808d" providerId="ADAL" clId="{E5F4223A-665C-4A24-B48F-717D1D10AA7A}" dt="2025-04-07T12:32:20.589" v="0" actId="571"/>
      <pc:docMkLst>
        <pc:docMk/>
      </pc:docMkLst>
      <pc:sldChg chg="addSp modSp">
        <pc:chgData name="Mulat, Bizuwork (ILRI)" userId="f9d966a6-7f2d-4770-b82c-57c2d1a1808d" providerId="ADAL" clId="{E5F4223A-665C-4A24-B48F-717D1D10AA7A}" dt="2025-04-07T12:32:20.589" v="0" actId="571"/>
        <pc:sldMkLst>
          <pc:docMk/>
          <pc:sldMk cId="2064901924" sldId="712"/>
        </pc:sldMkLst>
        <pc:picChg chg="add mod">
          <ac:chgData name="Mulat, Bizuwork (ILRI)" userId="f9d966a6-7f2d-4770-b82c-57c2d1a1808d" providerId="ADAL" clId="{E5F4223A-665C-4A24-B48F-717D1D10AA7A}" dt="2025-04-07T12:32:20.589" v="0" actId="571"/>
          <ac:picMkLst>
            <pc:docMk/>
            <pc:sldMk cId="2064901924" sldId="712"/>
            <ac:picMk id="3" creationId="{E3AD609C-A00A-3DF0-AE79-1AB2072EB51C}"/>
          </ac:picMkLst>
        </pc:picChg>
        <pc:picChg chg="add mod">
          <ac:chgData name="Mulat, Bizuwork (ILRI)" userId="f9d966a6-7f2d-4770-b82c-57c2d1a1808d" providerId="ADAL" clId="{E5F4223A-665C-4A24-B48F-717D1D10AA7A}" dt="2025-04-07T12:32:20.589" v="0" actId="571"/>
          <ac:picMkLst>
            <pc:docMk/>
            <pc:sldMk cId="2064901924" sldId="712"/>
            <ac:picMk id="4" creationId="{4A9B21CC-5BE3-1F54-F09B-2F9889CBD1B4}"/>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4/7/2025</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07/04/2025</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userDrawn="1"/>
        </p:nvSpPr>
        <p:spPr bwMode="auto">
          <a:xfrm>
            <a:off x="9419491" y="1744663"/>
            <a:ext cx="24176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better planet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99695" y="60298"/>
            <a:ext cx="2956232" cy="2091508"/>
          </a:xfrm>
          <a:prstGeom prst="rect">
            <a:avLst/>
          </a:prstGeom>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dirty="0"/>
              <a:t>Click to edit Master title style</a:t>
            </a:r>
          </a:p>
        </p:txBody>
      </p:sp>
      <p:pic>
        <p:nvPicPr>
          <p:cNvPr id="2" name="Picture 12">
            <a:extLst>
              <a:ext uri="{FF2B5EF4-FFF2-40B4-BE49-F238E27FC236}">
                <a16:creationId xmlns:a16="http://schemas.microsoft.com/office/drawing/2014/main" id="{3C673011-D28E-8C61-3833-5E082168E53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577811" y="5841659"/>
            <a:ext cx="1231601" cy="57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2" name="Picture 10">
            <a:extLst>
              <a:ext uri="{FF2B5EF4-FFF2-40B4-BE49-F238E27FC236}">
                <a16:creationId xmlns:a16="http://schemas.microsoft.com/office/drawing/2014/main" id="{30B67044-9F8C-64A1-EB3F-5243CFB4720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4" name="Picture 10">
            <a:extLst>
              <a:ext uri="{FF2B5EF4-FFF2-40B4-BE49-F238E27FC236}">
                <a16:creationId xmlns:a16="http://schemas.microsoft.com/office/drawing/2014/main" id="{698BF9FD-A2CE-F0C5-8CD8-30222E83380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2763" y="6095382"/>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6" name="object 4">
            <a:extLst>
              <a:ext uri="{FF2B5EF4-FFF2-40B4-BE49-F238E27FC236}">
                <a16:creationId xmlns:a16="http://schemas.microsoft.com/office/drawing/2014/main" id="{07D8212A-C1AA-2961-C9F1-6B861E58F93B}"/>
              </a:ext>
            </a:extLst>
          </p:cNvPr>
          <p:cNvSpPr txBox="1"/>
          <p:nvPr userDrawn="1"/>
        </p:nvSpPr>
        <p:spPr>
          <a:xfrm>
            <a:off x="2795822" y="4279112"/>
            <a:ext cx="8913248" cy="677237"/>
          </a:xfrm>
          <a:prstGeom prst="rect">
            <a:avLst/>
          </a:prstGeom>
        </p:spPr>
        <p:txBody>
          <a:bodyPr vert="horz" wrap="square" lIns="0" tIns="5080" rIns="0" bIns="0" rtlCol="0">
            <a:spAutoFit/>
          </a:bodyPr>
          <a:lstStyle/>
          <a:p>
            <a:pPr marL="24765" marR="5080" algn="l">
              <a:lnSpc>
                <a:spcPct val="104299"/>
              </a:lnSpc>
              <a:spcBef>
                <a:spcPts val="40"/>
              </a:spcBef>
            </a:pPr>
            <a:r>
              <a:rPr lang="en-US" sz="1400" spc="0" dirty="0">
                <a:solidFill>
                  <a:schemeClr val="tx1">
                    <a:lumMod val="65000"/>
                    <a:lumOff val="35000"/>
                  </a:schemeClr>
                </a:solidFill>
                <a:latin typeface="Calibri" panose="020F0502020204030204" pitchFamily="34" charset="0"/>
                <a:cs typeface="Calibri" panose="020F0502020204030204" pitchFamily="34" charset="0"/>
              </a:rPr>
              <a:t>Restoration of Livestock Services in Conflict and Drought Affected Areas of Ethiopia (RESTORE) project is funded by the European Union. Its contents are the sole responsibility of the implementing partners and do not necessarily reflect the views of the European Union.</a:t>
            </a:r>
          </a:p>
        </p:txBody>
      </p:sp>
      <p:grpSp>
        <p:nvGrpSpPr>
          <p:cNvPr id="21" name="Group 20">
            <a:extLst>
              <a:ext uri="{FF2B5EF4-FFF2-40B4-BE49-F238E27FC236}">
                <a16:creationId xmlns:a16="http://schemas.microsoft.com/office/drawing/2014/main" id="{B339AF84-1EFB-DF4F-9577-C14B12AAEBF4}"/>
              </a:ext>
            </a:extLst>
          </p:cNvPr>
          <p:cNvGrpSpPr/>
          <p:nvPr userDrawn="1"/>
        </p:nvGrpSpPr>
        <p:grpSpPr>
          <a:xfrm>
            <a:off x="482929" y="4191523"/>
            <a:ext cx="2046515" cy="834980"/>
            <a:chOff x="508319" y="2748427"/>
            <a:chExt cx="3155501" cy="1287447"/>
          </a:xfrm>
        </p:grpSpPr>
        <p:pic>
          <p:nvPicPr>
            <p:cNvPr id="7" name="Picture 6" descr="A blue flag with yellow stars&#10;&#10;Description automatically generated">
              <a:extLst>
                <a:ext uri="{FF2B5EF4-FFF2-40B4-BE49-F238E27FC236}">
                  <a16:creationId xmlns:a16="http://schemas.microsoft.com/office/drawing/2014/main" id="{0971E7D5-B8AF-34B5-97EB-D0F397D9F68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5746" b="4657"/>
            <a:stretch/>
          </p:blipFill>
          <p:spPr>
            <a:xfrm>
              <a:off x="508319" y="2748427"/>
              <a:ext cx="1418229" cy="1287447"/>
            </a:xfrm>
            <a:prstGeom prst="rect">
              <a:avLst/>
            </a:prstGeom>
          </p:spPr>
        </p:pic>
        <p:pic>
          <p:nvPicPr>
            <p:cNvPr id="8" name="Picture 7" descr="A flag with a star in a circle&#10;&#10;Description automatically generated">
              <a:extLst>
                <a:ext uri="{FF2B5EF4-FFF2-40B4-BE49-F238E27FC236}">
                  <a16:creationId xmlns:a16="http://schemas.microsoft.com/office/drawing/2014/main" id="{D2E39B1D-FCEF-24E8-EA04-7F23AC44684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26549" y="2840382"/>
              <a:ext cx="1737271" cy="868636"/>
            </a:xfrm>
            <a:prstGeom prst="rect">
              <a:avLst/>
            </a:prstGeom>
          </p:spPr>
        </p:pic>
      </p:grpSp>
      <p:pic>
        <p:nvPicPr>
          <p:cNvPr id="16" name="Picture 15">
            <a:extLst>
              <a:ext uri="{FF2B5EF4-FFF2-40B4-BE49-F238E27FC236}">
                <a16:creationId xmlns:a16="http://schemas.microsoft.com/office/drawing/2014/main" id="{118D3829-6B8A-D14E-9069-2CEEBC752DB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9786" y="5165892"/>
            <a:ext cx="11456005" cy="1549604"/>
          </a:xfrm>
          <a:prstGeom prst="rect">
            <a:avLst/>
          </a:prstGeom>
        </p:spPr>
      </p:pic>
      <p:pic>
        <p:nvPicPr>
          <p:cNvPr id="18" name="Picture 17">
            <a:extLst>
              <a:ext uri="{FF2B5EF4-FFF2-40B4-BE49-F238E27FC236}">
                <a16:creationId xmlns:a16="http://schemas.microsoft.com/office/drawing/2014/main" id="{84735F67-4CB9-964D-8505-B3F6A3658315}"/>
              </a:ext>
            </a:extLst>
          </p:cNvPr>
          <p:cNvPicPr>
            <a:picLocks noChangeAspect="1"/>
          </p:cNvPicPr>
          <p:nvPr userDrawn="1"/>
        </p:nvPicPr>
        <p:blipFill>
          <a:blip r:embed="rId5">
            <a:extLst>
              <a:ext uri="{28A0092B-C50C-407E-A947-70E740481C1C}">
                <a14:useLocalDpi xmlns:a14="http://schemas.microsoft.com/office/drawing/2010/main" val="0"/>
              </a:ext>
            </a:extLst>
          </a:blip>
          <a:srcRect r="44634"/>
          <a:stretch/>
        </p:blipFill>
        <p:spPr>
          <a:xfrm>
            <a:off x="436339" y="3173264"/>
            <a:ext cx="3238514" cy="746288"/>
          </a:xfrm>
          <a:prstGeom prst="rect">
            <a:avLst/>
          </a:prstGeom>
        </p:spPr>
      </p:pic>
    </p:spTree>
    <p:extLst>
      <p:ext uri="{BB962C8B-B14F-4D97-AF65-F5344CB8AC3E}">
        <p14:creationId xmlns:p14="http://schemas.microsoft.com/office/powerpoint/2010/main" val="2122498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3" name="Picture 10">
            <a:extLst>
              <a:ext uri="{FF2B5EF4-FFF2-40B4-BE49-F238E27FC236}">
                <a16:creationId xmlns:a16="http://schemas.microsoft.com/office/drawing/2014/main" id="{D23386F2-2035-5109-FFF8-8F1E929E39B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B0A0A5D2-03F5-6757-E4B0-722072E8F6D8}"/>
              </a:ext>
            </a:extLst>
          </p:cNvPr>
          <p:cNvSpPr txBox="1"/>
          <p:nvPr userDrawn="1"/>
        </p:nvSpPr>
        <p:spPr bwMode="auto">
          <a:xfrm>
            <a:off x="238126" y="782407"/>
            <a:ext cx="11715749" cy="4708981"/>
          </a:xfrm>
          <a:prstGeom prst="rect">
            <a:avLst/>
          </a:prstGeom>
          <a:solidFill>
            <a:srgbClr val="FFCD00"/>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342900" indent="-342900" algn="just">
              <a:spcAft>
                <a:spcPts val="1200"/>
              </a:spcAft>
              <a:buFont typeface="Wingdings" panose="05000000000000000000" pitchFamily="2" charset="2"/>
              <a:buChar char="Ø"/>
            </a:pPr>
            <a:r>
              <a:rPr lang="en-US" sz="2800" b="1" dirty="0"/>
              <a:t>PLEASE BE INFORMED THAT PANORAMIC PHOTOGRAPHS AND VIDEOS</a:t>
            </a:r>
            <a:r>
              <a:rPr lang="en-US" sz="2800" dirty="0"/>
              <a:t> </a:t>
            </a:r>
            <a:r>
              <a:rPr lang="en-US" sz="2800" b="1" dirty="0"/>
              <a:t>ARE TAKING PLACE AT THIS EVENT TODAY</a:t>
            </a:r>
            <a:r>
              <a:rPr lang="en-US" sz="2800" dirty="0"/>
              <a:t> </a:t>
            </a:r>
            <a:r>
              <a:rPr lang="en-US" sz="2800" b="0" i="0" dirty="0"/>
              <a:t>FOR ILLUSTRATION, INFORMATION, AND PROMOTION PURPOSES RELATED TO THE ACTIVITIES OR PROJECTS OF THE EUROPEAN INSTITUTIONS AND THE EUROPEAN UNION. </a:t>
            </a:r>
          </a:p>
          <a:p>
            <a:pPr marL="342900" indent="-342900" algn="just">
              <a:spcAft>
                <a:spcPts val="1200"/>
              </a:spcAft>
              <a:buFont typeface="Wingdings" panose="05000000000000000000" pitchFamily="2" charset="2"/>
              <a:buChar char="Ø"/>
            </a:pPr>
            <a:r>
              <a:rPr lang="en-US" sz="2800" dirty="0"/>
              <a:t>IF YOU ENTER THIS AREA, YOU MAY APPEAR IN A PANORAMIC PHOTOGRAPH OR VIDEO. </a:t>
            </a:r>
          </a:p>
          <a:p>
            <a:pPr marL="342900" indent="-342900" algn="just">
              <a:spcAft>
                <a:spcPts val="1200"/>
              </a:spcAft>
              <a:buFont typeface="Wingdings" panose="05000000000000000000" pitchFamily="2" charset="2"/>
              <a:buChar char="Ø"/>
            </a:pPr>
            <a:r>
              <a:rPr lang="en-US" sz="2800" dirty="0"/>
              <a:t>IF YOU WOULD LIKE </a:t>
            </a:r>
            <a:r>
              <a:rPr lang="en-US" sz="2800" b="1" dirty="0"/>
              <a:t>TO OBJECT TO BEING PHOTOGRAPHED OR FILMED</a:t>
            </a:r>
            <a:r>
              <a:rPr lang="en-US" sz="2800" dirty="0"/>
              <a:t>, </a:t>
            </a:r>
            <a:r>
              <a:rPr lang="en-US" sz="2800" b="1" dirty="0"/>
              <a:t>PLEASE LET THE ORGANISER OF THE EVENT KNOW </a:t>
            </a:r>
            <a:r>
              <a:rPr lang="en-US" sz="2800" dirty="0"/>
              <a:t>- THEY WILL INSTRUCT YOU FURTHER. </a:t>
            </a:r>
          </a:p>
        </p:txBody>
      </p:sp>
    </p:spTree>
    <p:extLst>
      <p:ext uri="{BB962C8B-B14F-4D97-AF65-F5344CB8AC3E}">
        <p14:creationId xmlns:p14="http://schemas.microsoft.com/office/powerpoint/2010/main" val="30318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3" name="Picture 10">
            <a:extLst>
              <a:ext uri="{FF2B5EF4-FFF2-40B4-BE49-F238E27FC236}">
                <a16:creationId xmlns:a16="http://schemas.microsoft.com/office/drawing/2014/main" id="{D23386F2-2035-5109-FFF8-8F1E929E39B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427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pic>
        <p:nvPicPr>
          <p:cNvPr id="2" name="Picture 10">
            <a:extLst>
              <a:ext uri="{FF2B5EF4-FFF2-40B4-BE49-F238E27FC236}">
                <a16:creationId xmlns:a16="http://schemas.microsoft.com/office/drawing/2014/main" id="{2E3FA68B-0FDA-F51F-07EF-2C1472EE70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1644" y="6186456"/>
            <a:ext cx="1096349" cy="50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658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 name="Picture 10">
            <a:extLst>
              <a:ext uri="{FF2B5EF4-FFF2-40B4-BE49-F238E27FC236}">
                <a16:creationId xmlns:a16="http://schemas.microsoft.com/office/drawing/2014/main" id="{6ECC5B2F-2B39-B5D0-ED38-73BA80D2F38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8861" y="6091983"/>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955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pic>
        <p:nvPicPr>
          <p:cNvPr id="2" name="Picture 10">
            <a:extLst>
              <a:ext uri="{FF2B5EF4-FFF2-40B4-BE49-F238E27FC236}">
                <a16:creationId xmlns:a16="http://schemas.microsoft.com/office/drawing/2014/main" id="{5E88E334-526B-F86D-1472-6072D45C323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442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 name="Picture 10">
            <a:extLst>
              <a:ext uri="{FF2B5EF4-FFF2-40B4-BE49-F238E27FC236}">
                <a16:creationId xmlns:a16="http://schemas.microsoft.com/office/drawing/2014/main" id="{10A49636-7D57-D608-5BAE-0D7C03990F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icture Placeholder 2">
            <a:extLst>
              <a:ext uri="{FF2B5EF4-FFF2-40B4-BE49-F238E27FC236}">
                <a16:creationId xmlns:a16="http://schemas.microsoft.com/office/drawing/2014/main" id="{0B7EAA0C-519E-E1D7-A006-BC6E90688FC3}"/>
              </a:ext>
            </a:extLst>
          </p:cNvPr>
          <p:cNvSpPr>
            <a:spLocks noGrp="1"/>
          </p:cNvSpPr>
          <p:nvPr>
            <p:ph type="pic" sz="quarter" idx="12"/>
          </p:nvPr>
        </p:nvSpPr>
        <p:spPr>
          <a:xfrm>
            <a:off x="128258" y="1024267"/>
            <a:ext cx="2946400" cy="444373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485168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2" name="Picture 10">
            <a:extLst>
              <a:ext uri="{FF2B5EF4-FFF2-40B4-BE49-F238E27FC236}">
                <a16:creationId xmlns:a16="http://schemas.microsoft.com/office/drawing/2014/main" id="{74D5893C-6830-21DD-1E3A-36BA78EA72C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icture Placeholder 2">
            <a:extLst>
              <a:ext uri="{FF2B5EF4-FFF2-40B4-BE49-F238E27FC236}">
                <a16:creationId xmlns:a16="http://schemas.microsoft.com/office/drawing/2014/main" id="{1D3DED14-D1DA-FE4B-DC80-32E4620C5738}"/>
              </a:ext>
            </a:extLst>
          </p:cNvPr>
          <p:cNvSpPr>
            <a:spLocks noGrp="1"/>
          </p:cNvSpPr>
          <p:nvPr>
            <p:ph type="pic" sz="quarter" idx="12"/>
          </p:nvPr>
        </p:nvSpPr>
        <p:spPr>
          <a:xfrm>
            <a:off x="9007475" y="1125283"/>
            <a:ext cx="2946400" cy="444373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4014775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2" name="Picture 10">
            <a:extLst>
              <a:ext uri="{FF2B5EF4-FFF2-40B4-BE49-F238E27FC236}">
                <a16:creationId xmlns:a16="http://schemas.microsoft.com/office/drawing/2014/main" id="{3C064AA7-D43D-D30C-30C3-5FCD7E000F91}"/>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8861" y="6091983"/>
            <a:ext cx="1189578" cy="55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2089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702" r:id="rId2"/>
    <p:sldLayoutId id="2147485715" r:id="rId3"/>
    <p:sldLayoutId id="2147485703" r:id="rId4"/>
    <p:sldLayoutId id="2147485704" r:id="rId5"/>
    <p:sldLayoutId id="2147485705" r:id="rId6"/>
    <p:sldLayoutId id="2147485706" r:id="rId7"/>
    <p:sldLayoutId id="2147485707" r:id="rId8"/>
    <p:sldLayoutId id="2147485708" r:id="rId9"/>
    <p:sldLayoutId id="2147485709" r:id="rId10"/>
    <p:sldLayoutId id="2147485711" r:id="rId11"/>
    <p:sldLayoutId id="2147485712" r:id="rId12"/>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585788" y="1630363"/>
            <a:ext cx="10688637" cy="1390650"/>
          </a:xfrm>
        </p:spPr>
        <p:txBody>
          <a:bodyPr>
            <a:normAutofit fontScale="90000"/>
          </a:bodyPr>
          <a:lstStyle/>
          <a:p>
            <a:pPr>
              <a:defRPr/>
            </a:pPr>
            <a:r>
              <a:rPr lang="en-US" sz="3600" dirty="0">
                <a:solidFill>
                  <a:srgbClr val="C00000"/>
                </a:solidFill>
              </a:rPr>
              <a:t>Lessons from Engaging with  Dairy Cooperatives </a:t>
            </a:r>
            <a:br>
              <a:rPr lang="en-US" sz="3600" dirty="0">
                <a:solidFill>
                  <a:srgbClr val="C00000"/>
                </a:solidFill>
              </a:rPr>
            </a:br>
            <a:r>
              <a:rPr lang="en-US" sz="3600" dirty="0">
                <a:solidFill>
                  <a:srgbClr val="C00000"/>
                </a:solidFill>
              </a:rPr>
              <a:t>to Foster Irrigated Forages Development</a:t>
            </a:r>
            <a:br>
              <a:rPr lang="en-US" dirty="0">
                <a:solidFill>
                  <a:schemeClr val="accent5">
                    <a:lumMod val="75000"/>
                  </a:schemeClr>
                </a:solidFill>
              </a:rPr>
            </a:br>
            <a:br>
              <a:rPr lang="en-US" dirty="0"/>
            </a:br>
            <a:br>
              <a:rPr lang="en-US" dirty="0"/>
            </a:br>
            <a:endParaRPr lang="en-US" dirty="0"/>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953536" y="3213376"/>
            <a:ext cx="6508750" cy="1244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    </a:t>
            </a:r>
            <a:r>
              <a:rPr lang="en-US" altLang="en-KE" sz="2000" i="1" dirty="0">
                <a:solidFill>
                  <a:srgbClr val="292929"/>
                </a:solidFill>
                <a:latin typeface="Calibri" panose="020F0502020204030204" pitchFamily="34" charset="0"/>
              </a:rPr>
              <a:t>Aberra Adie and Melkamu </a:t>
            </a:r>
            <a:r>
              <a:rPr lang="en-US" altLang="en-KE" sz="2000" i="1" dirty="0" err="1">
                <a:solidFill>
                  <a:srgbClr val="292929"/>
                </a:solidFill>
                <a:latin typeface="Calibri" panose="020F0502020204030204" pitchFamily="34" charset="0"/>
              </a:rPr>
              <a:t>Bezabih</a:t>
            </a:r>
            <a:endParaRPr lang="en-US" altLang="en-KE" sz="2000" i="1" dirty="0">
              <a:solidFill>
                <a:srgbClr val="292929"/>
              </a:solidFill>
              <a:latin typeface="Calibri" panose="020F0502020204030204" pitchFamily="34" charset="0"/>
            </a:endParaRPr>
          </a:p>
          <a:p>
            <a:pPr eaLnBrk="1" hangingPunct="1">
              <a:lnSpc>
                <a:spcPct val="90000"/>
              </a:lnSpc>
              <a:spcBef>
                <a:spcPts val="400"/>
              </a:spcBef>
              <a:buFont typeface="Arial" panose="020B0604020202020204" pitchFamily="34" charset="0"/>
              <a:buNone/>
            </a:pPr>
            <a:endParaRPr lang="en-GB" altLang="en-KE" i="1" dirty="0">
              <a:solidFill>
                <a:srgbClr val="292929"/>
              </a:solidFill>
              <a:latin typeface="Calibri" panose="020F0502020204030204" pitchFamily="34" charset="0"/>
            </a:endParaRPr>
          </a:p>
          <a:p>
            <a:pPr eaLnBrk="1" hangingPunct="1">
              <a:lnSpc>
                <a:spcPct val="90000"/>
              </a:lnSpc>
              <a:spcBef>
                <a:spcPts val="400"/>
              </a:spcBef>
              <a:buFont typeface="Arial" panose="020B0604020202020204" pitchFamily="34" charset="0"/>
              <a:buNone/>
            </a:pPr>
            <a:r>
              <a:rPr lang="en-GB" altLang="en-KE" i="1" dirty="0">
                <a:solidFill>
                  <a:srgbClr val="292929"/>
                </a:solidFill>
                <a:latin typeface="Calibri" panose="020F0502020204030204" pitchFamily="34" charset="0"/>
              </a:rPr>
              <a:t>International Livestock research Institute</a:t>
            </a: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953536" y="4649787"/>
            <a:ext cx="7642087" cy="131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sz="2000" dirty="0">
                <a:solidFill>
                  <a:srgbClr val="292929"/>
                </a:solidFill>
                <a:latin typeface="Calibri" panose="020F0502020204030204" pitchFamily="34" charset="0"/>
              </a:rPr>
              <a:t>Public-Private-Partnership for delivery of veterinary services</a:t>
            </a:r>
          </a:p>
          <a:p>
            <a:pPr eaLnBrk="1" hangingPunct="1">
              <a:lnSpc>
                <a:spcPct val="90000"/>
              </a:lnSpc>
              <a:spcBef>
                <a:spcPts val="400"/>
              </a:spcBef>
              <a:buFont typeface="Arial" panose="020B0604020202020204" pitchFamily="34" charset="0"/>
              <a:buNone/>
            </a:pPr>
            <a:r>
              <a:rPr lang="en-US" altLang="en-KE" sz="2000" dirty="0">
                <a:solidFill>
                  <a:srgbClr val="292929"/>
                </a:solidFill>
                <a:latin typeface="Calibri" panose="020F0502020204030204" pitchFamily="34" charset="0"/>
              </a:rPr>
              <a:t>Review and validation of PPP models for scaling out</a:t>
            </a:r>
          </a:p>
          <a:p>
            <a:pPr eaLnBrk="1" hangingPunct="1">
              <a:lnSpc>
                <a:spcPct val="90000"/>
              </a:lnSpc>
              <a:spcBef>
                <a:spcPts val="400"/>
              </a:spcBef>
              <a:buFont typeface="Arial" panose="020B0604020202020204" pitchFamily="34" charset="0"/>
              <a:buNone/>
            </a:pPr>
            <a:endParaRPr lang="en-US" altLang="en-KE" sz="2000" dirty="0">
              <a:solidFill>
                <a:srgbClr val="292929"/>
              </a:solidFill>
              <a:latin typeface="Calibri" panose="020F0502020204030204" pitchFamily="34" charset="0"/>
            </a:endParaRPr>
          </a:p>
          <a:p>
            <a:pPr eaLnBrk="1" hangingPunct="1">
              <a:lnSpc>
                <a:spcPct val="90000"/>
              </a:lnSpc>
              <a:spcBef>
                <a:spcPts val="400"/>
              </a:spcBef>
            </a:pPr>
            <a:r>
              <a:rPr lang="en-US" altLang="en-KE" sz="1600" dirty="0">
                <a:solidFill>
                  <a:srgbClr val="292929"/>
                </a:solidFill>
                <a:latin typeface="Calibri" panose="020F0502020204030204" pitchFamily="34" charset="0"/>
              </a:rPr>
              <a:t> </a:t>
            </a:r>
            <a:r>
              <a:rPr lang="en-US" sz="1600" kern="0" dirty="0">
                <a:effectLst/>
                <a:latin typeface="Aptos" panose="020B0004020202020204" pitchFamily="34" charset="0"/>
                <a:ea typeface="Aptos" panose="020B0004020202020204" pitchFamily="34" charset="0"/>
                <a:cs typeface="Aptos" panose="020B0004020202020204" pitchFamily="34" charset="0"/>
              </a:rPr>
              <a:t>ILRIETH campus, Azage Auditorium, Addis Ababa               </a:t>
            </a:r>
            <a:r>
              <a:rPr lang="en-US" altLang="en-KE" sz="1600" dirty="0">
                <a:solidFill>
                  <a:srgbClr val="292929"/>
                </a:solidFill>
                <a:latin typeface="Calibri" panose="020F0502020204030204" pitchFamily="34" charset="0"/>
              </a:rPr>
              <a:t>27 March 2025</a:t>
            </a:r>
          </a:p>
          <a:p>
            <a:pPr eaLnBrk="1" hangingPunct="1">
              <a:lnSpc>
                <a:spcPct val="90000"/>
              </a:lnSpc>
              <a:spcBef>
                <a:spcPts val="400"/>
              </a:spcBef>
              <a:buFont typeface="Arial" panose="020B0604020202020204" pitchFamily="34" charset="0"/>
              <a:buNone/>
            </a:pPr>
            <a:endParaRPr lang="en-US" sz="1600" kern="0" dirty="0">
              <a:effectLst/>
              <a:latin typeface="Aptos" panose="020B0004020202020204" pitchFamily="34" charset="0"/>
              <a:ea typeface="Aptos" panose="020B0004020202020204" pitchFamily="34" charset="0"/>
              <a:cs typeface="Aptos" panose="020B00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E79C03E-C24B-0C89-9C93-87030032F940}"/>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a:stretch>
            <a:fillRect/>
          </a:stretch>
        </p:blipFill>
        <p:spPr>
          <a:xfrm>
            <a:off x="8720555" y="1105786"/>
            <a:ext cx="1912455" cy="2999522"/>
          </a:xfrm>
          <a:prstGeom prst="rect">
            <a:avLst/>
          </a:prstGeom>
        </p:spPr>
      </p:pic>
      <p:sp>
        <p:nvSpPr>
          <p:cNvPr id="3" name="Title 2">
            <a:extLst>
              <a:ext uri="{FF2B5EF4-FFF2-40B4-BE49-F238E27FC236}">
                <a16:creationId xmlns:a16="http://schemas.microsoft.com/office/drawing/2014/main" id="{60958266-FCC6-43FF-0E42-E37F50F77449}"/>
              </a:ext>
            </a:extLst>
          </p:cNvPr>
          <p:cNvSpPr>
            <a:spLocks noGrp="1"/>
          </p:cNvSpPr>
          <p:nvPr>
            <p:ph type="title"/>
          </p:nvPr>
        </p:nvSpPr>
        <p:spPr/>
        <p:txBody>
          <a:bodyPr/>
          <a:lstStyle/>
          <a:p>
            <a:pPr algn="ctr"/>
            <a:r>
              <a:rPr lang="en-US" dirty="0"/>
              <a:t>Interventions</a:t>
            </a:r>
          </a:p>
        </p:txBody>
      </p:sp>
      <p:sp>
        <p:nvSpPr>
          <p:cNvPr id="4" name="Content Placeholder 3">
            <a:extLst>
              <a:ext uri="{FF2B5EF4-FFF2-40B4-BE49-F238E27FC236}">
                <a16:creationId xmlns:a16="http://schemas.microsoft.com/office/drawing/2014/main" id="{B4196296-DAFD-BAD8-E2D3-E503EBD43DB7}"/>
              </a:ext>
            </a:extLst>
          </p:cNvPr>
          <p:cNvSpPr>
            <a:spLocks noGrp="1"/>
          </p:cNvSpPr>
          <p:nvPr>
            <p:ph sz="quarter" idx="11"/>
          </p:nvPr>
        </p:nvSpPr>
        <p:spPr/>
        <p:txBody>
          <a:bodyPr/>
          <a:lstStyle/>
          <a:p>
            <a:pPr marL="457200" indent="-457200">
              <a:buFont typeface="Arial" panose="020B0604020202020204" pitchFamily="34" charset="0"/>
              <a:buChar char="•"/>
            </a:pPr>
            <a:r>
              <a:rPr lang="en-US" dirty="0"/>
              <a:t>Market linkages to sell </a:t>
            </a:r>
          </a:p>
          <a:p>
            <a:r>
              <a:rPr lang="en-US" dirty="0"/>
              <a:t>     products</a:t>
            </a:r>
          </a:p>
          <a:p>
            <a:pPr marL="457200" indent="-457200">
              <a:buFont typeface="Arial" panose="020B0604020202020204" pitchFamily="34" charset="0"/>
              <a:buChar char="•"/>
            </a:pPr>
            <a:r>
              <a:rPr lang="en-US" dirty="0"/>
              <a:t>Experience sharing events </a:t>
            </a:r>
          </a:p>
          <a:p>
            <a:pPr marL="457200" indent="-457200">
              <a:buFont typeface="Arial" panose="020B0604020202020204" pitchFamily="34" charset="0"/>
              <a:buChar char="•"/>
            </a:pPr>
            <a:endParaRPr lang="en-US" dirty="0"/>
          </a:p>
          <a:p>
            <a:endParaRPr lang="en-US" dirty="0"/>
          </a:p>
        </p:txBody>
      </p:sp>
      <p:pic>
        <p:nvPicPr>
          <p:cNvPr id="7" name="Picture 6">
            <a:extLst>
              <a:ext uri="{FF2B5EF4-FFF2-40B4-BE49-F238E27FC236}">
                <a16:creationId xmlns:a16="http://schemas.microsoft.com/office/drawing/2014/main" id="{02DE1ED0-664E-44A9-DA81-9E44EDC832E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28042" y="4065105"/>
            <a:ext cx="1702016" cy="2272031"/>
          </a:xfrm>
          <a:prstGeom prst="rect">
            <a:avLst/>
          </a:prstGeom>
        </p:spPr>
      </p:pic>
      <p:pic>
        <p:nvPicPr>
          <p:cNvPr id="8" name="Picture 7">
            <a:extLst>
              <a:ext uri="{FF2B5EF4-FFF2-40B4-BE49-F238E27FC236}">
                <a16:creationId xmlns:a16="http://schemas.microsoft.com/office/drawing/2014/main" id="{F41DFE36-301F-428B-8D3B-AACB250474C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2918292"/>
            <a:ext cx="2847079" cy="2353260"/>
          </a:xfrm>
          <a:prstGeom prst="rect">
            <a:avLst/>
          </a:prstGeom>
        </p:spPr>
      </p:pic>
      <p:pic>
        <p:nvPicPr>
          <p:cNvPr id="9" name="Picture 8">
            <a:extLst>
              <a:ext uri="{FF2B5EF4-FFF2-40B4-BE49-F238E27FC236}">
                <a16:creationId xmlns:a16="http://schemas.microsoft.com/office/drawing/2014/main" id="{C691A65E-61A7-E666-CC0F-B33FEC48BB2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0" y="1139695"/>
            <a:ext cx="2624555" cy="1965086"/>
          </a:xfrm>
          <a:prstGeom prst="rect">
            <a:avLst/>
          </a:prstGeom>
        </p:spPr>
      </p:pic>
      <p:pic>
        <p:nvPicPr>
          <p:cNvPr id="10" name="Picture 9">
            <a:extLst>
              <a:ext uri="{FF2B5EF4-FFF2-40B4-BE49-F238E27FC236}">
                <a16:creationId xmlns:a16="http://schemas.microsoft.com/office/drawing/2014/main" id="{F1A2D720-A5C5-60C8-6680-B1F21EAA5CF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92985" y="3283568"/>
            <a:ext cx="4695472" cy="3146601"/>
          </a:xfrm>
          <a:prstGeom prst="rect">
            <a:avLst/>
          </a:prstGeom>
        </p:spPr>
      </p:pic>
    </p:spTree>
    <p:extLst>
      <p:ext uri="{BB962C8B-B14F-4D97-AF65-F5344CB8AC3E}">
        <p14:creationId xmlns:p14="http://schemas.microsoft.com/office/powerpoint/2010/main" val="3644234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3BC59-FFF4-04BA-06BA-CF50F40964CC}"/>
              </a:ext>
            </a:extLst>
          </p:cNvPr>
          <p:cNvSpPr>
            <a:spLocks noGrp="1"/>
          </p:cNvSpPr>
          <p:nvPr>
            <p:ph type="title"/>
          </p:nvPr>
        </p:nvSpPr>
        <p:spPr/>
        <p:txBody>
          <a:bodyPr/>
          <a:lstStyle/>
          <a:p>
            <a:pPr algn="ctr"/>
            <a:r>
              <a:rPr lang="en-US" dirty="0"/>
              <a:t>Progresses</a:t>
            </a:r>
          </a:p>
        </p:txBody>
      </p:sp>
      <p:sp>
        <p:nvSpPr>
          <p:cNvPr id="3" name="Content Placeholder 2">
            <a:extLst>
              <a:ext uri="{FF2B5EF4-FFF2-40B4-BE49-F238E27FC236}">
                <a16:creationId xmlns:a16="http://schemas.microsoft.com/office/drawing/2014/main" id="{C58F3E10-E69A-B025-9744-B0507962220C}"/>
              </a:ext>
            </a:extLst>
          </p:cNvPr>
          <p:cNvSpPr>
            <a:spLocks noGrp="1"/>
          </p:cNvSpPr>
          <p:nvPr>
            <p:ph sz="quarter" idx="10"/>
          </p:nvPr>
        </p:nvSpPr>
        <p:spPr>
          <a:xfrm>
            <a:off x="609600" y="1532395"/>
            <a:ext cx="10972800" cy="4572000"/>
          </a:xfrm>
        </p:spPr>
        <p:txBody>
          <a:bodyPr/>
          <a:lstStyle/>
          <a:p>
            <a:r>
              <a:rPr lang="en-US" dirty="0"/>
              <a:t>                                                                                               </a:t>
            </a:r>
          </a:p>
        </p:txBody>
      </p:sp>
      <p:sp>
        <p:nvSpPr>
          <p:cNvPr id="5" name="TextBox 4">
            <a:extLst>
              <a:ext uri="{FF2B5EF4-FFF2-40B4-BE49-F238E27FC236}">
                <a16:creationId xmlns:a16="http://schemas.microsoft.com/office/drawing/2014/main" id="{B4EEC81D-EE46-419F-B3CD-D15C95C52436}"/>
              </a:ext>
            </a:extLst>
          </p:cNvPr>
          <p:cNvSpPr txBox="1"/>
          <p:nvPr/>
        </p:nvSpPr>
        <p:spPr>
          <a:xfrm>
            <a:off x="1409699" y="1950131"/>
            <a:ext cx="2028825" cy="461665"/>
          </a:xfrm>
          <a:prstGeom prst="rect">
            <a:avLst/>
          </a:prstGeom>
          <a:noFill/>
          <a:ln>
            <a:noFill/>
          </a:ln>
        </p:spPr>
        <p:txBody>
          <a:bodyPr wrap="square" rtlCol="0">
            <a:spAutoFit/>
          </a:bodyPr>
          <a:lstStyle/>
          <a:p>
            <a:pPr eaLnBrk="1" hangingPunct="1">
              <a:defRPr/>
            </a:pPr>
            <a:r>
              <a:rPr lang="en-US" sz="2400" b="1" u="sng" dirty="0">
                <a:solidFill>
                  <a:prstClr val="black"/>
                </a:solidFill>
                <a:latin typeface="Calibri"/>
                <a:ea typeface="+mn-ea"/>
                <a:cs typeface="Arial" charset="0"/>
              </a:rPr>
              <a:t>Interventions</a:t>
            </a:r>
            <a:r>
              <a:rPr lang="en-US" dirty="0">
                <a:solidFill>
                  <a:prstClr val="black"/>
                </a:solidFill>
                <a:latin typeface="Calibri"/>
                <a:ea typeface="+mn-ea"/>
                <a:cs typeface="Arial" charset="0"/>
              </a:rPr>
              <a:t> </a:t>
            </a:r>
          </a:p>
        </p:txBody>
      </p:sp>
      <p:sp>
        <p:nvSpPr>
          <p:cNvPr id="6" name="TextBox 5">
            <a:extLst>
              <a:ext uri="{FF2B5EF4-FFF2-40B4-BE49-F238E27FC236}">
                <a16:creationId xmlns:a16="http://schemas.microsoft.com/office/drawing/2014/main" id="{18F635AC-73F3-5658-530D-EB20E99F96C5}"/>
              </a:ext>
            </a:extLst>
          </p:cNvPr>
          <p:cNvSpPr txBox="1"/>
          <p:nvPr/>
        </p:nvSpPr>
        <p:spPr>
          <a:xfrm>
            <a:off x="5067299" y="1905000"/>
            <a:ext cx="1962150" cy="461665"/>
          </a:xfrm>
          <a:prstGeom prst="rect">
            <a:avLst/>
          </a:prstGeom>
          <a:noFill/>
        </p:spPr>
        <p:txBody>
          <a:bodyPr wrap="square" rtlCol="0">
            <a:spAutoFit/>
          </a:bodyPr>
          <a:lstStyle/>
          <a:p>
            <a:pPr eaLnBrk="1" hangingPunct="1">
              <a:defRPr/>
            </a:pPr>
            <a:r>
              <a:rPr lang="en-US" sz="2400" b="1" u="sng" dirty="0">
                <a:solidFill>
                  <a:prstClr val="black"/>
                </a:solidFill>
                <a:latin typeface="Calibri"/>
                <a:ea typeface="+mn-ea"/>
                <a:cs typeface="Arial" charset="0"/>
              </a:rPr>
              <a:t>Target groups  </a:t>
            </a:r>
          </a:p>
        </p:txBody>
      </p:sp>
      <p:sp>
        <p:nvSpPr>
          <p:cNvPr id="7" name="TextBox 6">
            <a:extLst>
              <a:ext uri="{FF2B5EF4-FFF2-40B4-BE49-F238E27FC236}">
                <a16:creationId xmlns:a16="http://schemas.microsoft.com/office/drawing/2014/main" id="{BE782A7E-A3C3-E473-774D-A22C0F17F461}"/>
              </a:ext>
            </a:extLst>
          </p:cNvPr>
          <p:cNvSpPr txBox="1"/>
          <p:nvPr/>
        </p:nvSpPr>
        <p:spPr>
          <a:xfrm>
            <a:off x="8753477" y="1905000"/>
            <a:ext cx="2214557" cy="461665"/>
          </a:xfrm>
          <a:prstGeom prst="rect">
            <a:avLst/>
          </a:prstGeom>
          <a:noFill/>
        </p:spPr>
        <p:txBody>
          <a:bodyPr wrap="square" rtlCol="0">
            <a:spAutoFit/>
          </a:bodyPr>
          <a:lstStyle/>
          <a:p>
            <a:pPr eaLnBrk="1" hangingPunct="1">
              <a:defRPr/>
            </a:pPr>
            <a:r>
              <a:rPr lang="en-US" sz="2400" b="1" u="sng" dirty="0">
                <a:solidFill>
                  <a:prstClr val="black"/>
                </a:solidFill>
                <a:latin typeface="Calibri"/>
                <a:ea typeface="+mn-ea"/>
                <a:cs typeface="Arial" charset="0"/>
              </a:rPr>
              <a:t>Progresses</a:t>
            </a:r>
          </a:p>
        </p:txBody>
      </p:sp>
      <p:sp>
        <p:nvSpPr>
          <p:cNvPr id="8" name="TextBox 7">
            <a:extLst>
              <a:ext uri="{FF2B5EF4-FFF2-40B4-BE49-F238E27FC236}">
                <a16:creationId xmlns:a16="http://schemas.microsoft.com/office/drawing/2014/main" id="{900819AC-598D-F552-5887-E9A8AE18ADB3}"/>
              </a:ext>
            </a:extLst>
          </p:cNvPr>
          <p:cNvSpPr txBox="1"/>
          <p:nvPr/>
        </p:nvSpPr>
        <p:spPr>
          <a:xfrm>
            <a:off x="1047750" y="2597486"/>
            <a:ext cx="2390775" cy="646331"/>
          </a:xfrm>
          <a:prstGeom prst="rect">
            <a:avLst/>
          </a:prstGeom>
          <a:solidFill>
            <a:srgbClr val="9BBB59">
              <a:lumMod val="75000"/>
            </a:srgbClr>
          </a:solidFill>
          <a:ln w="19050">
            <a:solidFill>
              <a:srgbClr val="4F81BD">
                <a:shade val="95000"/>
                <a:satMod val="105000"/>
              </a:srgbClr>
            </a:solidFill>
          </a:ln>
        </p:spPr>
        <p:txBody>
          <a:bodyPr wrap="square" rtlCol="0">
            <a:spAutoFit/>
          </a:bodyPr>
          <a:lstStyle/>
          <a:p>
            <a:pPr eaLnBrk="1" hangingPunct="1">
              <a:defRPr/>
            </a:pPr>
            <a:r>
              <a:rPr lang="en-US" kern="0" dirty="0">
                <a:solidFill>
                  <a:prstClr val="white"/>
                </a:solidFill>
                <a:latin typeface="Calibri"/>
                <a:ea typeface="+mn-ea"/>
                <a:cs typeface="Arial" charset="0"/>
              </a:rPr>
              <a:t>Validated and packaged technologies</a:t>
            </a:r>
          </a:p>
        </p:txBody>
      </p:sp>
      <p:sp>
        <p:nvSpPr>
          <p:cNvPr id="9" name="TextBox 8">
            <a:extLst>
              <a:ext uri="{FF2B5EF4-FFF2-40B4-BE49-F238E27FC236}">
                <a16:creationId xmlns:a16="http://schemas.microsoft.com/office/drawing/2014/main" id="{DB6FA693-E442-C755-9E71-622F7094C20D}"/>
              </a:ext>
            </a:extLst>
          </p:cNvPr>
          <p:cNvSpPr txBox="1"/>
          <p:nvPr/>
        </p:nvSpPr>
        <p:spPr>
          <a:xfrm>
            <a:off x="1047750" y="3642731"/>
            <a:ext cx="1476375" cy="646331"/>
          </a:xfrm>
          <a:prstGeom prst="rect">
            <a:avLst/>
          </a:prstGeom>
          <a:solidFill>
            <a:srgbClr val="9BBB59">
              <a:lumMod val="75000"/>
            </a:srgbClr>
          </a:solidFill>
          <a:ln w="15875">
            <a:solidFill>
              <a:srgbClr val="4F81BD">
                <a:shade val="95000"/>
                <a:satMod val="105000"/>
              </a:srgbClr>
            </a:solidFill>
          </a:ln>
        </p:spPr>
        <p:txBody>
          <a:bodyPr wrap="square" rtlCol="0">
            <a:spAutoFit/>
          </a:bodyPr>
          <a:lstStyle/>
          <a:p>
            <a:pPr eaLnBrk="1" hangingPunct="1">
              <a:defRPr/>
            </a:pPr>
            <a:r>
              <a:rPr lang="en-US" kern="0" dirty="0">
                <a:solidFill>
                  <a:prstClr val="white"/>
                </a:solidFill>
                <a:latin typeface="Calibri"/>
                <a:ea typeface="+mn-ea"/>
                <a:cs typeface="Arial" charset="0"/>
              </a:rPr>
              <a:t>Capacity development </a:t>
            </a:r>
          </a:p>
        </p:txBody>
      </p:sp>
      <p:sp>
        <p:nvSpPr>
          <p:cNvPr id="10" name="TextBox 9">
            <a:extLst>
              <a:ext uri="{FF2B5EF4-FFF2-40B4-BE49-F238E27FC236}">
                <a16:creationId xmlns:a16="http://schemas.microsoft.com/office/drawing/2014/main" id="{984EAB6F-BA9A-5B09-A59B-DE75600572F2}"/>
              </a:ext>
            </a:extLst>
          </p:cNvPr>
          <p:cNvSpPr txBox="1"/>
          <p:nvPr/>
        </p:nvSpPr>
        <p:spPr>
          <a:xfrm>
            <a:off x="1901601" y="4535933"/>
            <a:ext cx="2314567" cy="1477328"/>
          </a:xfrm>
          <a:prstGeom prst="rect">
            <a:avLst/>
          </a:prstGeom>
          <a:solidFill>
            <a:srgbClr val="9BBB59">
              <a:lumMod val="75000"/>
            </a:srgbClr>
          </a:solidFill>
        </p:spPr>
        <p:txBody>
          <a:bodyPr wrap="square" rtlCol="0">
            <a:spAutoFit/>
          </a:bodyPr>
          <a:lstStyle/>
          <a:p>
            <a:pPr marL="285750" indent="-285750" eaLnBrk="1" hangingPunct="1">
              <a:buFont typeface="Arial" panose="020B0604020202020204" pitchFamily="34" charset="0"/>
              <a:buChar char="•"/>
              <a:defRPr/>
            </a:pPr>
            <a:r>
              <a:rPr lang="en-US" kern="0" dirty="0">
                <a:solidFill>
                  <a:prstClr val="white"/>
                </a:solidFill>
                <a:latin typeface="Calibri"/>
                <a:ea typeface="+mn-ea"/>
                <a:cs typeface="Arial" charset="0"/>
              </a:rPr>
              <a:t>Trainings and advisory support</a:t>
            </a:r>
          </a:p>
          <a:p>
            <a:pPr marL="285750" indent="-285750" eaLnBrk="1" hangingPunct="1">
              <a:buFont typeface="Arial" panose="020B0604020202020204" pitchFamily="34" charset="0"/>
              <a:buChar char="•"/>
              <a:defRPr/>
            </a:pPr>
            <a:r>
              <a:rPr lang="en-US" kern="0" dirty="0">
                <a:solidFill>
                  <a:prstClr val="white"/>
                </a:solidFill>
                <a:latin typeface="Calibri"/>
                <a:ea typeface="+mn-ea"/>
                <a:cs typeface="Arial" charset="0"/>
              </a:rPr>
              <a:t>Learning platforms </a:t>
            </a:r>
          </a:p>
          <a:p>
            <a:pPr marL="285750" indent="-285750" eaLnBrk="1" hangingPunct="1">
              <a:buFont typeface="Arial" panose="020B0604020202020204" pitchFamily="34" charset="0"/>
              <a:buChar char="•"/>
              <a:defRPr/>
            </a:pPr>
            <a:r>
              <a:rPr lang="en-US" kern="0" dirty="0">
                <a:solidFill>
                  <a:prstClr val="white"/>
                </a:solidFill>
                <a:latin typeface="Calibri"/>
                <a:ea typeface="+mn-ea"/>
                <a:cs typeface="Arial" charset="0"/>
              </a:rPr>
              <a:t>Grants to fill capacity gaps</a:t>
            </a:r>
          </a:p>
        </p:txBody>
      </p:sp>
      <p:pic>
        <p:nvPicPr>
          <p:cNvPr id="11" name="Picture 10">
            <a:extLst>
              <a:ext uri="{FF2B5EF4-FFF2-40B4-BE49-F238E27FC236}">
                <a16:creationId xmlns:a16="http://schemas.microsoft.com/office/drawing/2014/main" id="{AD5E143C-284C-A1C0-90CB-6D83E1EAAACD}"/>
              </a:ext>
            </a:extLst>
          </p:cNvPr>
          <p:cNvPicPr>
            <a:picLocks noChangeAspect="1"/>
          </p:cNvPicPr>
          <p:nvPr/>
        </p:nvPicPr>
        <p:blipFill>
          <a:blip r:embed="rId2"/>
          <a:stretch>
            <a:fillRect/>
          </a:stretch>
        </p:blipFill>
        <p:spPr>
          <a:xfrm>
            <a:off x="4474030" y="2974857"/>
            <a:ext cx="2967402" cy="1554615"/>
          </a:xfrm>
          <a:prstGeom prst="rect">
            <a:avLst/>
          </a:prstGeom>
        </p:spPr>
      </p:pic>
      <p:sp>
        <p:nvSpPr>
          <p:cNvPr id="12" name="TextBox 11">
            <a:extLst>
              <a:ext uri="{FF2B5EF4-FFF2-40B4-BE49-F238E27FC236}">
                <a16:creationId xmlns:a16="http://schemas.microsoft.com/office/drawing/2014/main" id="{DB233C71-3BAD-1868-B461-CCD72455B432}"/>
              </a:ext>
            </a:extLst>
          </p:cNvPr>
          <p:cNvSpPr txBox="1"/>
          <p:nvPr/>
        </p:nvSpPr>
        <p:spPr>
          <a:xfrm>
            <a:off x="8348965" y="2386363"/>
            <a:ext cx="2295524" cy="1200329"/>
          </a:xfrm>
          <a:prstGeom prst="rect">
            <a:avLst/>
          </a:prstGeom>
          <a:solidFill>
            <a:srgbClr val="F79646">
              <a:lumMod val="75000"/>
            </a:srgbClr>
          </a:solidFill>
        </p:spPr>
        <p:txBody>
          <a:bodyPr wrap="square" rtlCol="0">
            <a:spAutoFit/>
          </a:bodyPr>
          <a:lstStyle/>
          <a:p>
            <a:pPr eaLnBrk="1" hangingPunct="1">
              <a:defRPr/>
            </a:pPr>
            <a:r>
              <a:rPr lang="en-US" kern="0" dirty="0">
                <a:solidFill>
                  <a:prstClr val="white"/>
                </a:solidFill>
                <a:latin typeface="Calibri"/>
                <a:ea typeface="+mn-ea"/>
                <a:cs typeface="Arial" charset="0"/>
              </a:rPr>
              <a:t>Diffusion of irrigated fodder production (</a:t>
            </a:r>
            <a:r>
              <a:rPr lang="en-US" b="1" kern="0" dirty="0">
                <a:solidFill>
                  <a:prstClr val="white"/>
                </a:solidFill>
                <a:latin typeface="Calibri"/>
                <a:ea typeface="+mn-ea"/>
                <a:cs typeface="Arial" charset="0"/>
              </a:rPr>
              <a:t>from a dozen to thousand farmers</a:t>
            </a:r>
            <a:r>
              <a:rPr lang="en-US" kern="0" dirty="0">
                <a:solidFill>
                  <a:prstClr val="white"/>
                </a:solidFill>
                <a:latin typeface="Calibri"/>
                <a:ea typeface="+mn-ea"/>
                <a:cs typeface="Arial" charset="0"/>
              </a:rPr>
              <a:t>)  </a:t>
            </a:r>
          </a:p>
        </p:txBody>
      </p:sp>
      <p:sp>
        <p:nvSpPr>
          <p:cNvPr id="13" name="TextBox 12">
            <a:extLst>
              <a:ext uri="{FF2B5EF4-FFF2-40B4-BE49-F238E27FC236}">
                <a16:creationId xmlns:a16="http://schemas.microsoft.com/office/drawing/2014/main" id="{C303900A-6F10-BB5C-497A-4A62244A5569}"/>
              </a:ext>
            </a:extLst>
          </p:cNvPr>
          <p:cNvSpPr txBox="1"/>
          <p:nvPr/>
        </p:nvSpPr>
        <p:spPr>
          <a:xfrm>
            <a:off x="8358485" y="3652745"/>
            <a:ext cx="2295525" cy="646331"/>
          </a:xfrm>
          <a:prstGeom prst="rect">
            <a:avLst/>
          </a:prstGeom>
          <a:solidFill>
            <a:srgbClr val="F79646">
              <a:lumMod val="75000"/>
            </a:srgbClr>
          </a:solidFill>
        </p:spPr>
        <p:txBody>
          <a:bodyPr wrap="square" rtlCol="0">
            <a:spAutoFit/>
          </a:bodyPr>
          <a:lstStyle/>
          <a:p>
            <a:pPr eaLnBrk="1" hangingPunct="1">
              <a:defRPr/>
            </a:pPr>
            <a:r>
              <a:rPr lang="en-US" kern="0" dirty="0">
                <a:solidFill>
                  <a:prstClr val="white"/>
                </a:solidFill>
                <a:latin typeface="Calibri"/>
                <a:ea typeface="+mn-ea"/>
                <a:cs typeface="Arial" charset="0"/>
              </a:rPr>
              <a:t>Market access for milk and milk products </a:t>
            </a:r>
          </a:p>
        </p:txBody>
      </p:sp>
      <p:sp>
        <p:nvSpPr>
          <p:cNvPr id="14" name="TextBox 13">
            <a:extLst>
              <a:ext uri="{FF2B5EF4-FFF2-40B4-BE49-F238E27FC236}">
                <a16:creationId xmlns:a16="http://schemas.microsoft.com/office/drawing/2014/main" id="{2D65208F-4D56-EA64-8004-F793E3D544D2}"/>
              </a:ext>
            </a:extLst>
          </p:cNvPr>
          <p:cNvSpPr txBox="1"/>
          <p:nvPr/>
        </p:nvSpPr>
        <p:spPr>
          <a:xfrm>
            <a:off x="8348965" y="4365901"/>
            <a:ext cx="2314567" cy="646331"/>
          </a:xfrm>
          <a:prstGeom prst="rect">
            <a:avLst/>
          </a:prstGeom>
          <a:solidFill>
            <a:srgbClr val="F79646">
              <a:lumMod val="75000"/>
            </a:srgbClr>
          </a:solidFill>
        </p:spPr>
        <p:txBody>
          <a:bodyPr wrap="square" rtlCol="0">
            <a:spAutoFit/>
          </a:bodyPr>
          <a:lstStyle/>
          <a:p>
            <a:pPr eaLnBrk="1" hangingPunct="1">
              <a:defRPr/>
            </a:pPr>
            <a:r>
              <a:rPr lang="en-US" kern="0" dirty="0">
                <a:solidFill>
                  <a:prstClr val="white"/>
                </a:solidFill>
                <a:latin typeface="Calibri"/>
                <a:ea typeface="+mn-ea"/>
                <a:cs typeface="Arial" charset="0"/>
              </a:rPr>
              <a:t>Engagement in forage seed business </a:t>
            </a:r>
          </a:p>
        </p:txBody>
      </p:sp>
      <p:sp>
        <p:nvSpPr>
          <p:cNvPr id="15" name="TextBox 14">
            <a:extLst>
              <a:ext uri="{FF2B5EF4-FFF2-40B4-BE49-F238E27FC236}">
                <a16:creationId xmlns:a16="http://schemas.microsoft.com/office/drawing/2014/main" id="{70AB27D2-7D7C-45DF-7D7D-8849619CD0F2}"/>
              </a:ext>
            </a:extLst>
          </p:cNvPr>
          <p:cNvSpPr txBox="1"/>
          <p:nvPr/>
        </p:nvSpPr>
        <p:spPr>
          <a:xfrm>
            <a:off x="8348965" y="5229791"/>
            <a:ext cx="2552700" cy="646331"/>
          </a:xfrm>
          <a:prstGeom prst="rect">
            <a:avLst/>
          </a:prstGeom>
          <a:solidFill>
            <a:srgbClr val="F79646">
              <a:lumMod val="75000"/>
            </a:srgbClr>
          </a:solidFill>
        </p:spPr>
        <p:txBody>
          <a:bodyPr wrap="square" rtlCol="0">
            <a:spAutoFit/>
          </a:bodyPr>
          <a:lstStyle/>
          <a:p>
            <a:pPr eaLnBrk="1" hangingPunct="1">
              <a:defRPr/>
            </a:pPr>
            <a:r>
              <a:rPr lang="en-US" kern="0" dirty="0">
                <a:solidFill>
                  <a:prstClr val="white"/>
                </a:solidFill>
                <a:latin typeface="Calibri"/>
                <a:ea typeface="+mn-ea"/>
                <a:cs typeface="Arial" charset="0"/>
              </a:rPr>
              <a:t>Diversifying activities: output and input market </a:t>
            </a:r>
          </a:p>
        </p:txBody>
      </p:sp>
      <p:cxnSp>
        <p:nvCxnSpPr>
          <p:cNvPr id="16" name="Straight Arrow Connector 15">
            <a:extLst>
              <a:ext uri="{FF2B5EF4-FFF2-40B4-BE49-F238E27FC236}">
                <a16:creationId xmlns:a16="http://schemas.microsoft.com/office/drawing/2014/main" id="{A247FFE7-64CD-69B2-2403-A19DB0F6C4AA}"/>
              </a:ext>
            </a:extLst>
          </p:cNvPr>
          <p:cNvCxnSpPr>
            <a:cxnSpLocks/>
          </p:cNvCxnSpPr>
          <p:nvPr/>
        </p:nvCxnSpPr>
        <p:spPr>
          <a:xfrm>
            <a:off x="3438525" y="2920652"/>
            <a:ext cx="1216793" cy="480633"/>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cxnSp>
        <p:nvCxnSpPr>
          <p:cNvPr id="17" name="Straight Arrow Connector 16">
            <a:extLst>
              <a:ext uri="{FF2B5EF4-FFF2-40B4-BE49-F238E27FC236}">
                <a16:creationId xmlns:a16="http://schemas.microsoft.com/office/drawing/2014/main" id="{4523F182-4CE5-4A08-145F-0ADD8224566F}"/>
              </a:ext>
            </a:extLst>
          </p:cNvPr>
          <p:cNvCxnSpPr>
            <a:cxnSpLocks/>
          </p:cNvCxnSpPr>
          <p:nvPr/>
        </p:nvCxnSpPr>
        <p:spPr>
          <a:xfrm>
            <a:off x="2524125" y="3917978"/>
            <a:ext cx="2047875" cy="0"/>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cxnSp>
        <p:nvCxnSpPr>
          <p:cNvPr id="18" name="Straight Arrow Connector 17">
            <a:extLst>
              <a:ext uri="{FF2B5EF4-FFF2-40B4-BE49-F238E27FC236}">
                <a16:creationId xmlns:a16="http://schemas.microsoft.com/office/drawing/2014/main" id="{91AEAA45-3E60-C5B0-59FB-AF05E9FA0B4B}"/>
              </a:ext>
            </a:extLst>
          </p:cNvPr>
          <p:cNvCxnSpPr>
            <a:cxnSpLocks/>
          </p:cNvCxnSpPr>
          <p:nvPr/>
        </p:nvCxnSpPr>
        <p:spPr>
          <a:xfrm flipV="1">
            <a:off x="3310621" y="3954614"/>
            <a:ext cx="0" cy="574858"/>
          </a:xfrm>
          <a:prstGeom prst="straightConnector1">
            <a:avLst/>
          </a:prstGeom>
          <a:noFill/>
          <a:ln w="25400" cap="flat" cmpd="sng" algn="ctr">
            <a:solidFill>
              <a:srgbClr val="4F81BD"/>
            </a:solidFill>
            <a:prstDash val="solid"/>
            <a:tailEnd type="triangle"/>
          </a:ln>
          <a:effectLst>
            <a:outerShdw blurRad="40000" dist="20000" dir="5400000" rotWithShape="0">
              <a:srgbClr val="000000">
                <a:alpha val="38000"/>
              </a:srgbClr>
            </a:outerShdw>
          </a:effectLst>
        </p:spPr>
      </p:cxnSp>
      <p:cxnSp>
        <p:nvCxnSpPr>
          <p:cNvPr id="19" name="Straight Arrow Connector 18">
            <a:extLst>
              <a:ext uri="{FF2B5EF4-FFF2-40B4-BE49-F238E27FC236}">
                <a16:creationId xmlns:a16="http://schemas.microsoft.com/office/drawing/2014/main" id="{0625465A-BA0D-413F-E66E-80A6BF95578C}"/>
              </a:ext>
            </a:extLst>
          </p:cNvPr>
          <p:cNvCxnSpPr>
            <a:cxnSpLocks/>
          </p:cNvCxnSpPr>
          <p:nvPr/>
        </p:nvCxnSpPr>
        <p:spPr>
          <a:xfrm flipV="1">
            <a:off x="7132172" y="2986528"/>
            <a:ext cx="1216793" cy="137428"/>
          </a:xfrm>
          <a:prstGeom prst="straightConnector1">
            <a:avLst/>
          </a:prstGeom>
          <a:noFill/>
          <a:ln w="31750" cap="flat" cmpd="sng" algn="ctr">
            <a:solidFill>
              <a:srgbClr val="00B050"/>
            </a:solidFill>
            <a:prstDash val="solid"/>
            <a:tailEnd type="triangle"/>
          </a:ln>
          <a:effectLst>
            <a:outerShdw blurRad="40000" dist="20000" dir="5400000" rotWithShape="0">
              <a:srgbClr val="000000">
                <a:alpha val="38000"/>
              </a:srgbClr>
            </a:outerShdw>
          </a:effectLst>
        </p:spPr>
      </p:cxnSp>
      <p:cxnSp>
        <p:nvCxnSpPr>
          <p:cNvPr id="20" name="Straight Arrow Connector 19">
            <a:extLst>
              <a:ext uri="{FF2B5EF4-FFF2-40B4-BE49-F238E27FC236}">
                <a16:creationId xmlns:a16="http://schemas.microsoft.com/office/drawing/2014/main" id="{B4D860F7-CFFB-A047-F20A-57F8E8E2D71A}"/>
              </a:ext>
            </a:extLst>
          </p:cNvPr>
          <p:cNvCxnSpPr>
            <a:cxnSpLocks/>
          </p:cNvCxnSpPr>
          <p:nvPr/>
        </p:nvCxnSpPr>
        <p:spPr>
          <a:xfrm>
            <a:off x="7441432" y="3957284"/>
            <a:ext cx="917053" cy="18627"/>
          </a:xfrm>
          <a:prstGeom prst="straightConnector1">
            <a:avLst/>
          </a:prstGeom>
          <a:noFill/>
          <a:ln w="31750" cap="flat" cmpd="sng" algn="ctr">
            <a:solidFill>
              <a:srgbClr val="00B050"/>
            </a:solidFill>
            <a:prstDash val="solid"/>
            <a:tailEnd type="triangle"/>
          </a:ln>
          <a:effectLst>
            <a:outerShdw blurRad="40000" dist="20000" dir="5400000" rotWithShape="0">
              <a:srgbClr val="000000">
                <a:alpha val="38000"/>
              </a:srgbClr>
            </a:outerShdw>
          </a:effectLst>
        </p:spPr>
      </p:cxnSp>
      <p:cxnSp>
        <p:nvCxnSpPr>
          <p:cNvPr id="21" name="Straight Arrow Connector 20">
            <a:extLst>
              <a:ext uri="{FF2B5EF4-FFF2-40B4-BE49-F238E27FC236}">
                <a16:creationId xmlns:a16="http://schemas.microsoft.com/office/drawing/2014/main" id="{38C128E6-E5D9-910E-8652-4D897EF25B9F}"/>
              </a:ext>
            </a:extLst>
          </p:cNvPr>
          <p:cNvCxnSpPr>
            <a:cxnSpLocks/>
          </p:cNvCxnSpPr>
          <p:nvPr/>
        </p:nvCxnSpPr>
        <p:spPr>
          <a:xfrm>
            <a:off x="6967608" y="4341420"/>
            <a:ext cx="1381357" cy="347647"/>
          </a:xfrm>
          <a:prstGeom prst="straightConnector1">
            <a:avLst/>
          </a:prstGeom>
          <a:noFill/>
          <a:ln w="31750" cap="flat" cmpd="sng" algn="ctr">
            <a:solidFill>
              <a:srgbClr val="00B050"/>
            </a:solidFill>
            <a:prstDash val="solid"/>
            <a:tailEnd type="triangle"/>
          </a:ln>
          <a:effectLst>
            <a:outerShdw blurRad="40000" dist="20000" dir="5400000" rotWithShape="0">
              <a:srgbClr val="000000">
                <a:alpha val="38000"/>
              </a:srgbClr>
            </a:outerShdw>
          </a:effectLst>
        </p:spPr>
      </p:cxnSp>
      <p:cxnSp>
        <p:nvCxnSpPr>
          <p:cNvPr id="22" name="Straight Arrow Connector 21">
            <a:extLst>
              <a:ext uri="{FF2B5EF4-FFF2-40B4-BE49-F238E27FC236}">
                <a16:creationId xmlns:a16="http://schemas.microsoft.com/office/drawing/2014/main" id="{59A574E6-A4AC-0EC6-01C8-559CFB71C9D4}"/>
              </a:ext>
            </a:extLst>
          </p:cNvPr>
          <p:cNvCxnSpPr>
            <a:cxnSpLocks/>
          </p:cNvCxnSpPr>
          <p:nvPr/>
        </p:nvCxnSpPr>
        <p:spPr>
          <a:xfrm>
            <a:off x="9506247" y="4979563"/>
            <a:ext cx="0" cy="278237"/>
          </a:xfrm>
          <a:prstGeom prst="straightConnector1">
            <a:avLst/>
          </a:prstGeom>
          <a:noFill/>
          <a:ln w="31750" cap="flat" cmpd="sng" algn="ctr">
            <a:solidFill>
              <a:srgbClr val="00B050"/>
            </a:solidFill>
            <a:prstDash val="solid"/>
            <a:tailEnd type="triangle"/>
          </a:ln>
          <a:effectLst>
            <a:outerShdw blurRad="40000" dist="20000" dir="5400000" rotWithShape="0">
              <a:srgbClr val="000000">
                <a:alpha val="38000"/>
              </a:srgbClr>
            </a:outerShdw>
          </a:effectLst>
        </p:spPr>
      </p:cxnSp>
    </p:spTree>
    <p:extLst>
      <p:ext uri="{BB962C8B-B14F-4D97-AF65-F5344CB8AC3E}">
        <p14:creationId xmlns:p14="http://schemas.microsoft.com/office/powerpoint/2010/main" val="2350623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5EF6C6-E85C-6BA7-1FB2-55B92E4F55AC}"/>
              </a:ext>
            </a:extLst>
          </p:cNvPr>
          <p:cNvSpPr>
            <a:spLocks noGrp="1"/>
          </p:cNvSpPr>
          <p:nvPr>
            <p:ph type="title"/>
          </p:nvPr>
        </p:nvSpPr>
        <p:spPr/>
        <p:txBody>
          <a:bodyPr/>
          <a:lstStyle/>
          <a:p>
            <a:pPr algn="ctr"/>
            <a:r>
              <a:rPr lang="en-US" dirty="0"/>
              <a:t>Lessons and experiences</a:t>
            </a:r>
          </a:p>
        </p:txBody>
      </p:sp>
      <p:sp>
        <p:nvSpPr>
          <p:cNvPr id="4" name="Content Placeholder 3">
            <a:extLst>
              <a:ext uri="{FF2B5EF4-FFF2-40B4-BE49-F238E27FC236}">
                <a16:creationId xmlns:a16="http://schemas.microsoft.com/office/drawing/2014/main" id="{2ABB77A2-8576-07B2-F2F8-112805153CE0}"/>
              </a:ext>
            </a:extLst>
          </p:cNvPr>
          <p:cNvSpPr>
            <a:spLocks noGrp="1"/>
          </p:cNvSpPr>
          <p:nvPr>
            <p:ph sz="quarter" idx="11"/>
          </p:nvPr>
        </p:nvSpPr>
        <p:spPr>
          <a:xfrm>
            <a:off x="278296" y="1105786"/>
            <a:ext cx="11241155" cy="5227049"/>
          </a:xfrm>
        </p:spPr>
        <p:txBody>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Engaging with private sector – coops which are already on the business helps to foster delivery of feed options but, </a:t>
            </a:r>
            <a:r>
              <a:rPr lang="en-US" sz="2000" dirty="0">
                <a:solidFill>
                  <a:srgbClr val="FF0000"/>
                </a:solidFill>
                <a:latin typeface="Calibri"/>
                <a:ea typeface="+mn-ea"/>
                <a:cs typeface="+mn-cs"/>
              </a:rPr>
              <a:t>C</a:t>
            </a:r>
            <a:r>
              <a:rPr kumimoji="0" lang="en-US" sz="2000" b="0" i="0" u="none" strike="noStrike" kern="1200" cap="none" spc="0" normalizeH="0" baseline="0" noProof="0" dirty="0" err="1">
                <a:ln>
                  <a:noFill/>
                </a:ln>
                <a:solidFill>
                  <a:srgbClr val="FF0000"/>
                </a:solidFill>
                <a:effectLst/>
                <a:uLnTx/>
                <a:uFillTx/>
                <a:latin typeface="Calibri"/>
                <a:ea typeface="+mn-ea"/>
                <a:cs typeface="+mn-cs"/>
              </a:rPr>
              <a:t>ommittee</a:t>
            </a:r>
            <a:r>
              <a:rPr kumimoji="0" lang="en-US" sz="2000" b="0" i="0" u="none" strike="noStrike" kern="1200" cap="none" spc="0" normalizeH="0" baseline="0" noProof="0" dirty="0">
                <a:ln>
                  <a:noFill/>
                </a:ln>
                <a:solidFill>
                  <a:srgbClr val="FF0000"/>
                </a:solidFill>
                <a:effectLst/>
                <a:uLnTx/>
                <a:uFillTx/>
                <a:latin typeface="Calibri"/>
                <a:ea typeface="+mn-ea"/>
                <a:cs typeface="+mn-cs"/>
              </a:rPr>
              <a:t> work is not easy as we know</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Addressing the out put side is as important as addressing the input side to promote improved feed production -</a:t>
            </a:r>
          </a:p>
          <a:p>
            <a:pPr marR="0" lvl="0" algn="l" defTabSz="914400" rtl="0" eaLnBrk="1" fontAlgn="base" latinLnBrk="0" hangingPunct="1">
              <a:lnSpc>
                <a:spcPct val="100000"/>
              </a:lnSpc>
              <a:spcBef>
                <a:spcPct val="20000"/>
              </a:spcBef>
              <a:spcAft>
                <a:spcPct val="0"/>
              </a:spcAft>
              <a:buClrTx/>
              <a:buSzTx/>
              <a:tabLst/>
              <a:defRPr/>
            </a:pPr>
            <a:r>
              <a:rPr lang="en-US" sz="2000" dirty="0">
                <a:solidFill>
                  <a:prstClr val="black"/>
                </a:solidFill>
                <a:latin typeface="Calibri"/>
                <a:ea typeface="+mn-ea"/>
                <a:cs typeface="+mn-cs"/>
              </a:rPr>
              <a:t>   </a:t>
            </a:r>
            <a:r>
              <a:rPr kumimoji="0" lang="en-US" sz="2000" b="0" i="0" u="none" strike="noStrike" kern="1200" cap="none" spc="0" normalizeH="0" baseline="0" noProof="0" dirty="0">
                <a:ln>
                  <a:noFill/>
                </a:ln>
                <a:solidFill>
                  <a:prstClr val="black"/>
                </a:solidFill>
                <a:effectLst/>
                <a:uLnTx/>
                <a:uFillTx/>
                <a:latin typeface="Calibri"/>
                <a:ea typeface="+mn-ea"/>
                <a:cs typeface="+mn-cs"/>
              </a:rPr>
              <a:t> </a:t>
            </a:r>
            <a:r>
              <a:rPr kumimoji="0" lang="en-US" sz="2000" b="0" i="0" u="none" strike="noStrike" kern="1200" cap="none" spc="0" normalizeH="0" baseline="0" noProof="0" dirty="0">
                <a:ln>
                  <a:noFill/>
                </a:ln>
                <a:solidFill>
                  <a:srgbClr val="FF0000"/>
                </a:solidFill>
                <a:effectLst/>
                <a:uLnTx/>
                <a:uFillTx/>
                <a:latin typeface="Calibri"/>
                <a:ea typeface="+mn-ea"/>
                <a:cs typeface="+mn-cs"/>
              </a:rPr>
              <a:t>If there is no strong market for feed or livestock products,…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Experience sharing motivates farmers to learn new ways of doing things – </a:t>
            </a:r>
            <a:r>
              <a:rPr kumimoji="0" lang="en-US" sz="2000" b="0" i="0" u="none" strike="noStrike" kern="1200" cap="none" spc="0" normalizeH="0" baseline="0" noProof="0" dirty="0">
                <a:ln>
                  <a:noFill/>
                </a:ln>
                <a:solidFill>
                  <a:srgbClr val="FF0000"/>
                </a:solidFill>
                <a:effectLst/>
                <a:uLnTx/>
                <a:uFillTx/>
                <a:latin typeface="Calibri"/>
                <a:ea typeface="+mn-ea"/>
                <a:cs typeface="+mn-cs"/>
              </a:rPr>
              <a:t>forage market is vibrant in the South; Irrigation experience is better in the North</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lang="en-US" sz="3200" dirty="0">
                <a:solidFill>
                  <a:prstClr val="black"/>
                </a:solidFill>
                <a:latin typeface="Calibri"/>
                <a:ea typeface="+mn-ea"/>
                <a:cs typeface="+mn-cs"/>
              </a:rPr>
              <a:t>Income source diversification from direct sales of planting materials, forages – </a:t>
            </a:r>
            <a:r>
              <a:rPr lang="en-US" sz="2000" dirty="0">
                <a:solidFill>
                  <a:srgbClr val="FF0000"/>
                </a:solidFill>
                <a:latin typeface="Calibri"/>
                <a:ea typeface="+mn-ea"/>
                <a:cs typeface="+mn-cs"/>
              </a:rPr>
              <a:t>A forage tech adopter may not necessarily be a livestock keeper</a:t>
            </a:r>
            <a:endParaRPr kumimoji="0" lang="en-US" sz="2000" b="0" i="0" u="none" strike="noStrike" kern="1200" cap="none" spc="0" normalizeH="0" baseline="0" noProof="0" dirty="0">
              <a:ln>
                <a:noFill/>
              </a:ln>
              <a:solidFill>
                <a:srgbClr val="FF0000"/>
              </a:solidFill>
              <a:effectLst/>
              <a:uLnTx/>
              <a:uFillTx/>
              <a:latin typeface="Calibri"/>
              <a:ea typeface="+mn-ea"/>
              <a:cs typeface="+mn-cs"/>
            </a:endParaRPr>
          </a:p>
          <a:p>
            <a:endParaRPr lang="en-US" sz="2800" dirty="0"/>
          </a:p>
        </p:txBody>
      </p:sp>
    </p:spTree>
    <p:extLst>
      <p:ext uri="{BB962C8B-B14F-4D97-AF65-F5344CB8AC3E}">
        <p14:creationId xmlns:p14="http://schemas.microsoft.com/office/powerpoint/2010/main" val="224270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22">
            <a:extLst>
              <a:ext uri="{FF2B5EF4-FFF2-40B4-BE49-F238E27FC236}">
                <a16:creationId xmlns:a16="http://schemas.microsoft.com/office/drawing/2014/main" id="{AADA9724-F882-8944-9863-A5304E026991}"/>
              </a:ext>
            </a:extLst>
          </p:cNvPr>
          <p:cNvSpPr>
            <a:spLocks noGrp="1" noChangeArrowheads="1"/>
          </p:cNvSpPr>
          <p:nvPr>
            <p:ph type="title"/>
          </p:nvPr>
        </p:nvSpPr>
        <p:spPr bwMode="auto">
          <a:xfrm>
            <a:off x="1066800" y="3121025"/>
            <a:ext cx="10247313" cy="6778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defTabSz="914400"/>
            <a:r>
              <a:rPr lang="en-US" altLang="en-KE" sz="4400" dirty="0">
                <a:solidFill>
                  <a:srgbClr val="712C3D"/>
                </a:solidFill>
              </a:rPr>
              <a:t>THANK YOU!</a:t>
            </a:r>
          </a:p>
        </p:txBody>
      </p:sp>
      <p:pic>
        <p:nvPicPr>
          <p:cNvPr id="3" name="Picture Placeholder 2">
            <a:extLst>
              <a:ext uri="{FF2B5EF4-FFF2-40B4-BE49-F238E27FC236}">
                <a16:creationId xmlns:a16="http://schemas.microsoft.com/office/drawing/2014/main" id="{5A9F79D3-73FC-0B16-2C89-68108C1735FE}"/>
              </a:ext>
            </a:extLst>
          </p:cNvPr>
          <p:cNvPicPr>
            <a:picLocks noGrp="1" noChangeAspect="1"/>
          </p:cNvPicPr>
          <p:nvPr>
            <p:ph type="pic" sz="quarter" idx="1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4">
            <a:extLst>
              <a:ext uri="{FF2B5EF4-FFF2-40B4-BE49-F238E27FC236}">
                <a16:creationId xmlns:a16="http://schemas.microsoft.com/office/drawing/2014/main" id="{0C1A1C04-B036-154D-8E6A-1668B269423D}"/>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defTabSz="914400"/>
            <a:r>
              <a:rPr lang="en-US" altLang="en-KE" dirty="0">
                <a:solidFill>
                  <a:srgbClr val="712C3D"/>
                </a:solidFill>
              </a:rPr>
              <a:t>Background </a:t>
            </a:r>
          </a:p>
        </p:txBody>
      </p:sp>
      <p:sp>
        <p:nvSpPr>
          <p:cNvPr id="16" name="Content Placeholder 15">
            <a:extLst>
              <a:ext uri="{FF2B5EF4-FFF2-40B4-BE49-F238E27FC236}">
                <a16:creationId xmlns:a16="http://schemas.microsoft.com/office/drawing/2014/main" id="{3073A2F5-2ADA-B348-9013-5D1D54B7F2BF}"/>
              </a:ext>
            </a:extLst>
          </p:cNvPr>
          <p:cNvSpPr>
            <a:spLocks noGrp="1"/>
          </p:cNvSpPr>
          <p:nvPr>
            <p:ph sz="quarter" idx="11"/>
          </p:nvPr>
        </p:nvSpPr>
        <p:spPr>
          <a:xfrm>
            <a:off x="609600" y="1343025"/>
            <a:ext cx="7237413" cy="4572000"/>
          </a:xfrm>
        </p:spPr>
        <p:txBody>
          <a:bodyPr/>
          <a:lstStyle/>
          <a:p>
            <a:pPr marL="457200" indent="-457200">
              <a:buFont typeface="Arial" panose="020B0604020202020204" pitchFamily="34" charset="0"/>
              <a:buChar char="•"/>
              <a:defRPr/>
            </a:pPr>
            <a:endParaRPr lang="en-US" dirty="0">
              <a:solidFill>
                <a:srgbClr val="292929"/>
              </a:solidFill>
            </a:endParaRPr>
          </a:p>
          <a:p>
            <a:pPr marL="457200" indent="-457200">
              <a:buFont typeface="Arial" panose="020B0604020202020204" pitchFamily="34" charset="0"/>
              <a:buChar char="•"/>
              <a:defRPr/>
            </a:pPr>
            <a:endParaRPr lang="en-US" dirty="0">
              <a:solidFill>
                <a:srgbClr val="292929"/>
              </a:solidFill>
            </a:endParaRPr>
          </a:p>
        </p:txBody>
      </p:sp>
      <p:sp>
        <p:nvSpPr>
          <p:cNvPr id="3" name="Content Placeholder 9">
            <a:extLst>
              <a:ext uri="{FF2B5EF4-FFF2-40B4-BE49-F238E27FC236}">
                <a16:creationId xmlns:a16="http://schemas.microsoft.com/office/drawing/2014/main" id="{B9C406D4-01D3-1AB7-5C90-9585E4FAF286}"/>
              </a:ext>
            </a:extLst>
          </p:cNvPr>
          <p:cNvSpPr txBox="1">
            <a:spLocks/>
          </p:cNvSpPr>
          <p:nvPr/>
        </p:nvSpPr>
        <p:spPr>
          <a:xfrm>
            <a:off x="609600" y="1357722"/>
            <a:ext cx="10114721" cy="5251800"/>
          </a:xfrm>
          <a:prstGeom prst="rect">
            <a:avLst/>
          </a:prstGeom>
        </p:spPr>
        <p:txBody>
          <a:bodyPr/>
          <a:lstStyle>
            <a:lvl1pPr marL="0" indent="0" algn="l" rtl="0" eaLnBrk="1" fontAlgn="base" hangingPunct="1">
              <a:lnSpc>
                <a:spcPct val="100000"/>
              </a:lnSpc>
              <a:spcBef>
                <a:spcPts val="0"/>
              </a:spcBef>
              <a:spcAft>
                <a:spcPts val="0"/>
              </a:spcAft>
              <a:buFont typeface="Arial" panose="020B0604020202020204" pitchFamily="34"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lnSpc>
                <a:spcPct val="100000"/>
              </a:lnSpc>
              <a:spcBef>
                <a:spcPts val="0"/>
              </a:spcBef>
              <a:spcAft>
                <a:spcPts val="0"/>
              </a:spcAft>
              <a:buClr>
                <a:srgbClr val="682622"/>
              </a:buClr>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sz="3200" dirty="0"/>
              <a:t>ILSSI – small scale irrigated forages production </a:t>
            </a:r>
          </a:p>
          <a:p>
            <a:pPr marL="457200" indent="-457200">
              <a:buFont typeface="Arial" panose="020B0604020202020204" pitchFamily="34" charset="0"/>
              <a:buChar char="•"/>
            </a:pPr>
            <a:r>
              <a:rPr lang="en-US" dirty="0"/>
              <a:t>Project woredas:</a:t>
            </a:r>
          </a:p>
          <a:p>
            <a:r>
              <a:rPr lang="en-US" dirty="0"/>
              <a:t>      </a:t>
            </a:r>
            <a:r>
              <a:rPr lang="en-US" sz="2600" dirty="0" err="1"/>
              <a:t>Bahirdar</a:t>
            </a:r>
            <a:r>
              <a:rPr lang="en-US" sz="2600" dirty="0"/>
              <a:t> </a:t>
            </a:r>
            <a:r>
              <a:rPr lang="en-US" sz="2600" dirty="0" err="1"/>
              <a:t>Zuria</a:t>
            </a:r>
            <a:r>
              <a:rPr lang="en-US" sz="2600" dirty="0"/>
              <a:t>, </a:t>
            </a:r>
            <a:r>
              <a:rPr lang="en-US" sz="2600" dirty="0" err="1"/>
              <a:t>Lemo</a:t>
            </a:r>
            <a:r>
              <a:rPr lang="en-US" sz="2600" dirty="0"/>
              <a:t>, </a:t>
            </a:r>
            <a:r>
              <a:rPr lang="en-US" sz="2600" dirty="0" err="1"/>
              <a:t>Kedida</a:t>
            </a:r>
            <a:r>
              <a:rPr lang="en-US" sz="2600" dirty="0"/>
              <a:t> </a:t>
            </a:r>
            <a:r>
              <a:rPr lang="en-US" sz="2600" dirty="0" err="1"/>
              <a:t>gamela</a:t>
            </a:r>
            <a:r>
              <a:rPr lang="en-US" sz="2600" dirty="0"/>
              <a:t> </a:t>
            </a:r>
          </a:p>
          <a:p>
            <a:pPr algn="ctr"/>
            <a:endParaRPr lang="en-US" dirty="0"/>
          </a:p>
          <a:p>
            <a:pPr lvl="1"/>
            <a:r>
              <a:rPr lang="en-US" sz="3000" dirty="0"/>
              <a:t>Phase I: 2014-2018</a:t>
            </a:r>
            <a:endParaRPr lang="en-US" dirty="0"/>
          </a:p>
          <a:p>
            <a:pPr marL="457207" lvl="1" indent="0">
              <a:buNone/>
            </a:pPr>
            <a:r>
              <a:rPr lang="en-US" dirty="0"/>
              <a:t>Testing and validation of technology options</a:t>
            </a:r>
          </a:p>
          <a:p>
            <a:pPr marL="457207" lvl="1" indent="0">
              <a:buNone/>
            </a:pPr>
            <a:endParaRPr lang="en-US" dirty="0"/>
          </a:p>
          <a:p>
            <a:pPr lvl="1"/>
            <a:r>
              <a:rPr lang="en-US" sz="3000" dirty="0"/>
              <a:t>Phase II:  2019 – 2023</a:t>
            </a:r>
            <a:endParaRPr lang="en-US" dirty="0"/>
          </a:p>
          <a:p>
            <a:pPr marL="457207" lvl="1" indent="0">
              <a:buNone/>
            </a:pPr>
            <a:r>
              <a:rPr lang="en-US" dirty="0"/>
              <a:t>Scaling of validated technologies</a:t>
            </a:r>
          </a:p>
          <a:p>
            <a:pPr marL="1371600" lvl="3" indent="0">
              <a:buNone/>
            </a:pPr>
            <a:endParaRPr lang="en-US" dirty="0"/>
          </a:p>
          <a:p>
            <a:pPr marL="1828800" lvl="4" indent="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609600" y="1106488"/>
            <a:ext cx="10730948" cy="52346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1200160" lvl="1" indent="-457200">
              <a:spcBef>
                <a:spcPct val="0"/>
              </a:spcBef>
              <a:spcAft>
                <a:spcPct val="0"/>
              </a:spcAft>
            </a:pPr>
            <a:r>
              <a:rPr lang="en-US" altLang="en-KE" sz="3200" dirty="0">
                <a:solidFill>
                  <a:srgbClr val="292929"/>
                </a:solidFill>
              </a:rPr>
              <a:t>Actor mapping and partner identification</a:t>
            </a:r>
          </a:p>
          <a:p>
            <a:pPr marL="1200160" lvl="1" indent="-457200">
              <a:spcBef>
                <a:spcPct val="0"/>
              </a:spcBef>
              <a:spcAft>
                <a:spcPct val="0"/>
              </a:spcAft>
            </a:pPr>
            <a:endParaRPr lang="en-US" altLang="en-KE" sz="3200" dirty="0">
              <a:solidFill>
                <a:srgbClr val="292929"/>
              </a:solidFill>
            </a:endParaRPr>
          </a:p>
          <a:p>
            <a:pPr marL="1200160" lvl="1" indent="-457200">
              <a:spcBef>
                <a:spcPct val="0"/>
              </a:spcBef>
              <a:spcAft>
                <a:spcPct val="0"/>
              </a:spcAft>
            </a:pPr>
            <a:r>
              <a:rPr lang="en-US" altLang="en-KE" sz="3200" dirty="0">
                <a:solidFill>
                  <a:srgbClr val="292929"/>
                </a:solidFill>
              </a:rPr>
              <a:t>Need assessment</a:t>
            </a:r>
          </a:p>
          <a:p>
            <a:pPr marL="1200160" lvl="1" indent="-457200">
              <a:spcBef>
                <a:spcPct val="0"/>
              </a:spcBef>
              <a:spcAft>
                <a:spcPct val="0"/>
              </a:spcAft>
            </a:pPr>
            <a:endParaRPr lang="en-US" altLang="en-KE" sz="3200" dirty="0">
              <a:solidFill>
                <a:srgbClr val="292929"/>
              </a:solidFill>
            </a:endParaRPr>
          </a:p>
          <a:p>
            <a:pPr marL="1200160" lvl="1" indent="-457200">
              <a:spcBef>
                <a:spcPct val="0"/>
              </a:spcBef>
              <a:spcAft>
                <a:spcPct val="0"/>
              </a:spcAft>
            </a:pPr>
            <a:r>
              <a:rPr lang="en-US" altLang="en-KE" sz="3200" dirty="0">
                <a:solidFill>
                  <a:srgbClr val="292929"/>
                </a:solidFill>
              </a:rPr>
              <a:t>Interventions</a:t>
            </a:r>
          </a:p>
          <a:p>
            <a:pPr lvl="1" indent="0">
              <a:spcBef>
                <a:spcPct val="0"/>
              </a:spcBef>
              <a:spcAft>
                <a:spcPct val="0"/>
              </a:spcAft>
              <a:buNone/>
            </a:pPr>
            <a:endParaRPr lang="en-US" altLang="en-KE" sz="3200" dirty="0">
              <a:solidFill>
                <a:srgbClr val="292929"/>
              </a:solidFill>
            </a:endParaRPr>
          </a:p>
          <a:p>
            <a:pPr marL="1200160" lvl="1" indent="-457200">
              <a:spcBef>
                <a:spcPct val="0"/>
              </a:spcBef>
              <a:spcAft>
                <a:spcPct val="0"/>
              </a:spcAft>
            </a:pPr>
            <a:r>
              <a:rPr lang="en-US" altLang="en-KE" sz="3200" dirty="0">
                <a:solidFill>
                  <a:srgbClr val="292929"/>
                </a:solidFill>
              </a:rPr>
              <a:t>Lessons and experiences</a:t>
            </a:r>
          </a:p>
          <a:p>
            <a:pPr marL="1200160" lvl="1" indent="-457200">
              <a:spcBef>
                <a:spcPct val="0"/>
              </a:spcBef>
              <a:spcAft>
                <a:spcPct val="0"/>
              </a:spcAft>
            </a:pPr>
            <a:endParaRPr lang="en-US" altLang="en-KE" dirty="0">
              <a:solidFill>
                <a:srgbClr val="292929"/>
              </a:solidFill>
            </a:endParaRPr>
          </a:p>
          <a:p>
            <a:pPr marL="1143000" marR="0" lvl="2" indent="0" algn="l" defTabSz="914400" rtl="0" eaLnBrk="1" fontAlgn="base" latinLnBrk="0" hangingPunct="1">
              <a:lnSpc>
                <a:spcPct val="100000"/>
              </a:lnSpc>
              <a:spcBef>
                <a:spcPct val="20000"/>
              </a:spcBef>
              <a:spcAft>
                <a:spcPct val="0"/>
              </a:spcAft>
              <a:buClrTx/>
              <a:buSzTx/>
              <a:buNone/>
              <a:tabLst/>
              <a:defRPr/>
            </a:pPr>
            <a:r>
              <a:rPr lang="en-US" altLang="en-KE" dirty="0">
                <a:solidFill>
                  <a:srgbClr val="292929"/>
                </a:solidFill>
              </a:rPr>
              <a:t> </a:t>
            </a: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0074" y="178904"/>
            <a:ext cx="10054674" cy="9275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t>Scaling of small-scale irrigated forage technologies</a:t>
            </a:r>
            <a:br>
              <a:rPr lang="en-US" altLang="en-KE" dirty="0"/>
            </a:br>
            <a:endParaRPr lang="en-US" altLang="en-K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5">
            <a:extLst>
              <a:ext uri="{FF2B5EF4-FFF2-40B4-BE49-F238E27FC236}">
                <a16:creationId xmlns:a16="http://schemas.microsoft.com/office/drawing/2014/main" id="{C61B0A57-3B6E-C244-95C7-8CE3C96BD9B6}"/>
              </a:ext>
            </a:extLst>
          </p:cNvPr>
          <p:cNvSpPr>
            <a:spLocks noGrp="1" noChangeArrowheads="1"/>
          </p:cNvSpPr>
          <p:nvPr>
            <p:ph type="title"/>
          </p:nvPr>
        </p:nvSpPr>
        <p:spPr bwMode="auto">
          <a:xfrm>
            <a:off x="3455988"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solidFill>
                  <a:srgbClr val="712C3D"/>
                </a:solidFill>
              </a:rPr>
              <a:t>Actor Mapping</a:t>
            </a:r>
          </a:p>
        </p:txBody>
      </p:sp>
      <p:sp>
        <p:nvSpPr>
          <p:cNvPr id="7" name="Content Placeholder 6">
            <a:extLst>
              <a:ext uri="{FF2B5EF4-FFF2-40B4-BE49-F238E27FC236}">
                <a16:creationId xmlns:a16="http://schemas.microsoft.com/office/drawing/2014/main" id="{2A84CA52-F67A-1E4E-B3B1-F19896819F7E}"/>
              </a:ext>
            </a:extLst>
          </p:cNvPr>
          <p:cNvSpPr>
            <a:spLocks noGrp="1"/>
          </p:cNvSpPr>
          <p:nvPr>
            <p:ph sz="quarter" idx="11"/>
          </p:nvPr>
        </p:nvSpPr>
        <p:spPr>
          <a:xfrm>
            <a:off x="1133061" y="1343025"/>
            <a:ext cx="10425527" cy="4572000"/>
          </a:xfrm>
        </p:spPr>
        <p:txBody>
          <a:bodyPr anchor="ctr"/>
          <a:lstStyle/>
          <a:p>
            <a:pPr marL="457200" indent="-457200">
              <a:spcAft>
                <a:spcPts val="1200"/>
              </a:spcAft>
              <a:buFont typeface="Arial" panose="020B0604020202020204" pitchFamily="34" charset="0"/>
              <a:buChar char="•"/>
              <a:defRPr/>
            </a:pPr>
            <a:r>
              <a:rPr lang="en-US" sz="3200" dirty="0">
                <a:solidFill>
                  <a:prstClr val="black"/>
                </a:solidFill>
                <a:ea typeface="+mn-ea"/>
                <a:cs typeface="+mn-cs"/>
              </a:rPr>
              <a:t>Partners : Research institutes, Livestock extension, Cooperatives development offices, Private sector, NGOs </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Three dairy coops identified in Amhara and SNNPR  - Sites where ILSSI’s phase I work on irrigated fodder has been done</a:t>
            </a:r>
          </a:p>
          <a:p>
            <a:pPr>
              <a:defRPr/>
            </a:pPr>
            <a:endParaRPr lang="en-US" dirty="0">
              <a:solidFill>
                <a:srgbClr val="292929"/>
              </a:solidFill>
            </a:endParaRPr>
          </a:p>
          <a:p>
            <a:pPr>
              <a:buFont typeface="Arial" charset="0"/>
              <a:buNone/>
              <a:defRPr/>
            </a:pPr>
            <a:endParaRPr lang="en-US" dirty="0">
              <a:solidFill>
                <a:srgbClr val="29292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DF1F32-3B9C-AF97-98ED-F419A29F884B}"/>
              </a:ext>
            </a:extLst>
          </p:cNvPr>
          <p:cNvSpPr>
            <a:spLocks noGrp="1"/>
          </p:cNvSpPr>
          <p:nvPr>
            <p:ph sz="quarter" idx="10"/>
          </p:nvPr>
        </p:nvSpPr>
        <p:spPr>
          <a:xfrm>
            <a:off x="609600" y="1342715"/>
            <a:ext cx="6851350" cy="4799667"/>
          </a:xfrm>
        </p:spPr>
        <p:txBody>
          <a:bodyPr/>
          <a:lstStyle/>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lang="en-US" dirty="0">
                <a:solidFill>
                  <a:prstClr val="black"/>
                </a:solidFill>
                <a:latin typeface="Calibri"/>
                <a:ea typeface="+mn-ea"/>
                <a:cs typeface="+mn-cs"/>
              </a:rPr>
              <a:t>Coop management</a:t>
            </a:r>
            <a:r>
              <a:rPr kumimoji="0" lang="en-US" sz="3000" b="0" i="0" u="none" strike="noStrike" kern="1200" cap="none" spc="0" normalizeH="0" baseline="0" noProof="0" dirty="0">
                <a:ln>
                  <a:noFill/>
                </a:ln>
                <a:solidFill>
                  <a:prstClr val="black"/>
                </a:solidFill>
                <a:effectLst/>
                <a:uLnTx/>
                <a:uFillTx/>
                <a:latin typeface="Calibri"/>
                <a:ea typeface="+mn-ea"/>
                <a:cs typeface="+mn-cs"/>
              </a:rPr>
              <a:t> skills</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Forage seed supply </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Facilities to collect, process</a:t>
            </a:r>
          </a:p>
          <a:p>
            <a:pPr marL="0" marR="0" lvl="0" indent="0" algn="l" defTabSz="914400" rtl="0" eaLnBrk="1" fontAlgn="base" latinLnBrk="0" hangingPunct="1">
              <a:lnSpc>
                <a:spcPct val="100000"/>
              </a:lnSpc>
              <a:spcBef>
                <a:spcPts val="0"/>
              </a:spcBef>
              <a:spcAft>
                <a:spcPts val="1200"/>
              </a:spcAft>
              <a:buClrTx/>
              <a:buSzTx/>
              <a:buFont typeface="Arial" charset="0"/>
              <a:buNone/>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      and sell dairy products</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Feed production and utilization skills</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Market outlet for products</a:t>
            </a:r>
          </a:p>
          <a:p>
            <a:pPr marL="457200" marR="0" lvl="0" indent="-457200" algn="l" defTabSz="914400" rtl="0" eaLnBrk="1" fontAlgn="base" latinLnBrk="0" hangingPunct="1">
              <a:lnSpc>
                <a:spcPct val="100000"/>
              </a:lnSpc>
              <a:spcBef>
                <a:spcPts val="0"/>
              </a:spcBef>
              <a:spcAft>
                <a:spcPts val="1200"/>
              </a:spcAft>
              <a:buClrTx/>
              <a:buSzTx/>
              <a:buFont typeface="Arial" panose="020B0604020202020204" pitchFamily="34" charset="0"/>
              <a:buChar char="•"/>
              <a:tabLst/>
              <a:defRPr/>
            </a:pPr>
            <a:r>
              <a:rPr lang="en-US" dirty="0">
                <a:solidFill>
                  <a:prstClr val="black"/>
                </a:solidFill>
                <a:latin typeface="Calibri"/>
                <a:ea typeface="+mn-ea"/>
                <a:cs typeface="+mn-cs"/>
              </a:rPr>
              <a:t>Breed improvement</a:t>
            </a:r>
            <a:endParaRPr kumimoji="0" lang="en-US" sz="30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5" name="Title 4">
            <a:extLst>
              <a:ext uri="{FF2B5EF4-FFF2-40B4-BE49-F238E27FC236}">
                <a16:creationId xmlns:a16="http://schemas.microsoft.com/office/drawing/2014/main" id="{03B882F3-0896-6439-2398-983C831BA759}"/>
              </a:ext>
            </a:extLst>
          </p:cNvPr>
          <p:cNvSpPr>
            <a:spLocks noGrp="1"/>
          </p:cNvSpPr>
          <p:nvPr>
            <p:ph type="title"/>
          </p:nvPr>
        </p:nvSpPr>
        <p:spPr/>
        <p:txBody>
          <a:bodyPr/>
          <a:lstStyle/>
          <a:p>
            <a:r>
              <a:rPr lang="en-US" dirty="0"/>
              <a:t>Need Assessment</a:t>
            </a:r>
          </a:p>
        </p:txBody>
      </p:sp>
      <p:pic>
        <p:nvPicPr>
          <p:cNvPr id="7" name="Picture Placeholder 6">
            <a:extLst>
              <a:ext uri="{FF2B5EF4-FFF2-40B4-BE49-F238E27FC236}">
                <a16:creationId xmlns:a16="http://schemas.microsoft.com/office/drawing/2014/main" id="{8CAB85FA-2986-252A-6F12-8A01564DBD3E}"/>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a:off x="9245600" y="4468386"/>
            <a:ext cx="2946400" cy="2297112"/>
          </a:xfrm>
          <a:prstGeom prst="rect">
            <a:avLst/>
          </a:prstGeom>
        </p:spPr>
      </p:pic>
      <p:pic>
        <p:nvPicPr>
          <p:cNvPr id="11" name="Picture 10">
            <a:extLst>
              <a:ext uri="{FF2B5EF4-FFF2-40B4-BE49-F238E27FC236}">
                <a16:creationId xmlns:a16="http://schemas.microsoft.com/office/drawing/2014/main" id="{261D3CE4-E9C9-40FE-D7C7-72379A1D588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16968" y="5063933"/>
            <a:ext cx="3515076" cy="1701565"/>
          </a:xfrm>
          <a:prstGeom prst="rect">
            <a:avLst/>
          </a:prstGeom>
        </p:spPr>
      </p:pic>
      <p:pic>
        <p:nvPicPr>
          <p:cNvPr id="14" name="Picture Placeholder 13">
            <a:extLst>
              <a:ext uri="{FF2B5EF4-FFF2-40B4-BE49-F238E27FC236}">
                <a16:creationId xmlns:a16="http://schemas.microsoft.com/office/drawing/2014/main" id="{6A5E617C-601B-13D0-5B14-5859AB60F14D}"/>
              </a:ext>
            </a:extLst>
          </p:cNvPr>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a:xfrm>
            <a:off x="7474506" y="620520"/>
            <a:ext cx="4638675" cy="4443413"/>
          </a:xfrm>
          <a:prstGeom prst="rect">
            <a:avLst/>
          </a:prstGeom>
        </p:spPr>
      </p:pic>
      <p:pic>
        <p:nvPicPr>
          <p:cNvPr id="3" name="Picture 2">
            <a:extLst>
              <a:ext uri="{FF2B5EF4-FFF2-40B4-BE49-F238E27FC236}">
                <a16:creationId xmlns:a16="http://schemas.microsoft.com/office/drawing/2014/main" id="{E3AD609C-A00A-3DF0-AE79-1AB2072EB5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82565" y="5063933"/>
            <a:ext cx="3515076" cy="1701565"/>
          </a:xfrm>
          <a:prstGeom prst="rect">
            <a:avLst/>
          </a:prstGeom>
        </p:spPr>
      </p:pic>
      <p:pic>
        <p:nvPicPr>
          <p:cNvPr id="4" name="Picture Placeholder 13">
            <a:extLst>
              <a:ext uri="{FF2B5EF4-FFF2-40B4-BE49-F238E27FC236}">
                <a16:creationId xmlns:a16="http://schemas.microsoft.com/office/drawing/2014/main" id="{4A9B21CC-5BE3-1F54-F09B-2F9889CBD1B4}"/>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7540103" y="620520"/>
            <a:ext cx="4638675" cy="4443413"/>
          </a:xfrm>
          <a:prstGeom prst="rect">
            <a:avLst/>
          </a:prstGeom>
        </p:spPr>
      </p:pic>
    </p:spTree>
    <p:extLst>
      <p:ext uri="{BB962C8B-B14F-4D97-AF65-F5344CB8AC3E}">
        <p14:creationId xmlns:p14="http://schemas.microsoft.com/office/powerpoint/2010/main" val="2064901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A1B09-6368-4D35-CE9C-6FD5291CAF49}"/>
              </a:ext>
            </a:extLst>
          </p:cNvPr>
          <p:cNvSpPr>
            <a:spLocks noGrp="1"/>
          </p:cNvSpPr>
          <p:nvPr>
            <p:ph type="title"/>
          </p:nvPr>
        </p:nvSpPr>
        <p:spPr/>
        <p:txBody>
          <a:bodyPr/>
          <a:lstStyle/>
          <a:p>
            <a:pPr algn="ctr"/>
            <a:r>
              <a:rPr lang="en-US" dirty="0"/>
              <a:t>Interventions</a:t>
            </a:r>
          </a:p>
        </p:txBody>
      </p:sp>
      <p:sp>
        <p:nvSpPr>
          <p:cNvPr id="3" name="Content Placeholder 2">
            <a:extLst>
              <a:ext uri="{FF2B5EF4-FFF2-40B4-BE49-F238E27FC236}">
                <a16:creationId xmlns:a16="http://schemas.microsoft.com/office/drawing/2014/main" id="{918B4758-B394-47F2-9D9C-928444A788F7}"/>
              </a:ext>
            </a:extLst>
          </p:cNvPr>
          <p:cNvSpPr>
            <a:spLocks noGrp="1"/>
          </p:cNvSpPr>
          <p:nvPr>
            <p:ph sz="quarter" idx="11"/>
          </p:nvPr>
        </p:nvSpPr>
        <p:spPr>
          <a:xfrm>
            <a:off x="8608952" y="1152886"/>
            <a:ext cx="3075127" cy="4761830"/>
          </a:xfrm>
        </p:spPr>
        <p:txBody>
          <a:bodyPr/>
          <a:lstStyle/>
          <a:p>
            <a:r>
              <a:rPr lang="en-US" dirty="0"/>
              <a:t>Demonstration of validated forage technology options</a:t>
            </a:r>
          </a:p>
        </p:txBody>
      </p:sp>
      <p:pic>
        <p:nvPicPr>
          <p:cNvPr id="6" name="Picture Placeholder 5">
            <a:extLst>
              <a:ext uri="{FF2B5EF4-FFF2-40B4-BE49-F238E27FC236}">
                <a16:creationId xmlns:a16="http://schemas.microsoft.com/office/drawing/2014/main" id="{5A8BE45B-1DAD-3853-B59C-A2C24A0EA53C}"/>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5" name="Picture Placeholder 4">
            <a:extLst>
              <a:ext uri="{FF2B5EF4-FFF2-40B4-BE49-F238E27FC236}">
                <a16:creationId xmlns:a16="http://schemas.microsoft.com/office/drawing/2014/main" id="{EF6544EB-103B-F1CF-5AD8-418D11CF5FDC}"/>
              </a:ext>
            </a:extLst>
          </p:cNvPr>
          <p:cNvSpPr>
            <a:spLocks noGrp="1"/>
          </p:cNvSpPr>
          <p:nvPr>
            <p:ph type="pic" sz="quarter" idx="13"/>
          </p:nvPr>
        </p:nvSpPr>
        <p:spPr>
          <a:xfrm>
            <a:off x="0" y="4111100"/>
            <a:ext cx="3075125" cy="2702450"/>
          </a:xfrm>
        </p:spPr>
        <p:txBody>
          <a:bodyPr/>
          <a:lstStyle/>
          <a:p>
            <a:endParaRPr lang="en-US" dirty="0"/>
          </a:p>
        </p:txBody>
      </p:sp>
      <p:pic>
        <p:nvPicPr>
          <p:cNvPr id="7" name="Picture 6">
            <a:extLst>
              <a:ext uri="{FF2B5EF4-FFF2-40B4-BE49-F238E27FC236}">
                <a16:creationId xmlns:a16="http://schemas.microsoft.com/office/drawing/2014/main" id="{C8F04721-67D9-A27B-882A-5E0B26A375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5552" y="1940308"/>
            <a:ext cx="3200677" cy="2402032"/>
          </a:xfrm>
          <a:prstGeom prst="rect">
            <a:avLst/>
          </a:prstGeom>
        </p:spPr>
      </p:pic>
      <p:pic>
        <p:nvPicPr>
          <p:cNvPr id="9" name="Picture 8">
            <a:extLst>
              <a:ext uri="{FF2B5EF4-FFF2-40B4-BE49-F238E27FC236}">
                <a16:creationId xmlns:a16="http://schemas.microsoft.com/office/drawing/2014/main" id="{57BA2397-0D87-6F87-0C39-4F3D73EFF882}"/>
              </a:ext>
            </a:extLst>
          </p:cNvPr>
          <p:cNvPicPr>
            <a:picLocks noChangeAspect="1"/>
          </p:cNvPicPr>
          <p:nvPr/>
        </p:nvPicPr>
        <p:blipFill>
          <a:blip r:embed="rId4"/>
          <a:stretch>
            <a:fillRect/>
          </a:stretch>
        </p:blipFill>
        <p:spPr>
          <a:xfrm>
            <a:off x="0" y="4221915"/>
            <a:ext cx="3075125" cy="2636085"/>
          </a:xfrm>
          <a:prstGeom prst="rect">
            <a:avLst/>
          </a:prstGeom>
        </p:spPr>
      </p:pic>
      <p:pic>
        <p:nvPicPr>
          <p:cNvPr id="10" name="Picture 9">
            <a:extLst>
              <a:ext uri="{FF2B5EF4-FFF2-40B4-BE49-F238E27FC236}">
                <a16:creationId xmlns:a16="http://schemas.microsoft.com/office/drawing/2014/main" id="{4FC5A1C5-26B7-5BCF-AE2B-3608F0B404D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97611" y="1321159"/>
            <a:ext cx="5408277" cy="4218798"/>
          </a:xfrm>
          <a:prstGeom prst="rect">
            <a:avLst/>
          </a:prstGeom>
        </p:spPr>
      </p:pic>
    </p:spTree>
    <p:extLst>
      <p:ext uri="{BB962C8B-B14F-4D97-AF65-F5344CB8AC3E}">
        <p14:creationId xmlns:p14="http://schemas.microsoft.com/office/powerpoint/2010/main" val="826658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6FBABC9-33E6-ED3C-A129-F7095D727514}"/>
              </a:ext>
            </a:extLst>
          </p:cNvPr>
          <p:cNvSpPr>
            <a:spLocks noGrp="1"/>
          </p:cNvSpPr>
          <p:nvPr>
            <p:ph type="pic" sz="quarter" idx="10"/>
          </p:nvPr>
        </p:nvSpPr>
        <p:spPr/>
        <p:txBody>
          <a:bodyPr/>
          <a:lstStyle/>
          <a:p>
            <a:endParaRPr lang="en-US" dirty="0"/>
          </a:p>
        </p:txBody>
      </p:sp>
      <p:sp>
        <p:nvSpPr>
          <p:cNvPr id="3" name="Title 2">
            <a:extLst>
              <a:ext uri="{FF2B5EF4-FFF2-40B4-BE49-F238E27FC236}">
                <a16:creationId xmlns:a16="http://schemas.microsoft.com/office/drawing/2014/main" id="{D546D9AF-D88B-E49E-7B5E-2BB0B1B4372E}"/>
              </a:ext>
            </a:extLst>
          </p:cNvPr>
          <p:cNvSpPr>
            <a:spLocks noGrp="1"/>
          </p:cNvSpPr>
          <p:nvPr>
            <p:ph type="title"/>
          </p:nvPr>
        </p:nvSpPr>
        <p:spPr/>
        <p:txBody>
          <a:bodyPr/>
          <a:lstStyle/>
          <a:p>
            <a:pPr algn="ctr"/>
            <a:r>
              <a:rPr lang="en-US" dirty="0"/>
              <a:t>Interventions</a:t>
            </a:r>
          </a:p>
        </p:txBody>
      </p:sp>
      <p:sp>
        <p:nvSpPr>
          <p:cNvPr id="4" name="Content Placeholder 3">
            <a:extLst>
              <a:ext uri="{FF2B5EF4-FFF2-40B4-BE49-F238E27FC236}">
                <a16:creationId xmlns:a16="http://schemas.microsoft.com/office/drawing/2014/main" id="{E7F465AE-8192-2584-546A-BA2EC35066BB}"/>
              </a:ext>
            </a:extLst>
          </p:cNvPr>
          <p:cNvSpPr>
            <a:spLocks noGrp="1"/>
          </p:cNvSpPr>
          <p:nvPr>
            <p:ph sz="quarter" idx="11"/>
          </p:nvPr>
        </p:nvSpPr>
        <p:spPr>
          <a:xfrm>
            <a:off x="609599" y="1342716"/>
            <a:ext cx="4201066" cy="4572000"/>
          </a:xfrm>
        </p:spPr>
        <p:txBody>
          <a:bodyPr/>
          <a:lstStyle/>
          <a:p>
            <a:pPr marL="457200" indent="-457200">
              <a:buFont typeface="Arial" panose="020B0604020202020204" pitchFamily="34" charset="0"/>
              <a:buChar char="•"/>
            </a:pPr>
            <a:r>
              <a:rPr lang="en-US" sz="3200" dirty="0">
                <a:solidFill>
                  <a:prstClr val="black"/>
                </a:solidFill>
                <a:latin typeface="Calibri"/>
                <a:cs typeface="+mn-cs"/>
              </a:rPr>
              <a:t>W</a:t>
            </a:r>
            <a:r>
              <a:rPr kumimoji="0" lang="en-US" sz="3200" b="0" i="0" u="none" strike="noStrike" kern="1200" cap="none" spc="0" normalizeH="0" baseline="0" noProof="0" dirty="0" err="1">
                <a:ln>
                  <a:noFill/>
                </a:ln>
                <a:solidFill>
                  <a:prstClr val="black"/>
                </a:solidFill>
                <a:effectLst/>
                <a:uLnTx/>
                <a:uFillTx/>
                <a:latin typeface="Calibri"/>
                <a:ea typeface="MS PGothic" pitchFamily="34" charset="-128"/>
                <a:cs typeface="+mn-cs"/>
              </a:rPr>
              <a:t>ater</a:t>
            </a:r>
            <a:r>
              <a:rPr kumimoji="0" lang="en-US" sz="3200" b="0" i="0" u="none" strike="noStrike" kern="1200" cap="none" spc="0" normalizeH="0" baseline="0" noProof="0" dirty="0">
                <a:ln>
                  <a:noFill/>
                </a:ln>
                <a:solidFill>
                  <a:prstClr val="black"/>
                </a:solidFill>
                <a:effectLst/>
                <a:uLnTx/>
                <a:uFillTx/>
                <a:latin typeface="Calibri"/>
                <a:ea typeface="MS PGothic" pitchFamily="34" charset="-128"/>
                <a:cs typeface="+mn-cs"/>
              </a:rPr>
              <a:t> - lifting technologies</a:t>
            </a:r>
          </a:p>
          <a:p>
            <a:endParaRPr kumimoji="0" lang="en-US" sz="3200" b="0" i="0" u="none" strike="noStrike" kern="1200" cap="none" spc="0" normalizeH="0" baseline="0" noProof="0" dirty="0">
              <a:ln>
                <a:noFill/>
              </a:ln>
              <a:solidFill>
                <a:prstClr val="black"/>
              </a:solidFill>
              <a:effectLst/>
              <a:uLnTx/>
              <a:uFillTx/>
              <a:latin typeface="Calibri"/>
              <a:ea typeface="MS PGothic" pitchFamily="34" charset="-128"/>
              <a:cs typeface="+mn-cs"/>
            </a:endParaRPr>
          </a:p>
          <a:p>
            <a:pPr marL="457200" indent="-457200">
              <a:buFont typeface="Arial" panose="020B0604020202020204" pitchFamily="34" charset="0"/>
              <a:buChar char="•"/>
            </a:pPr>
            <a:r>
              <a:rPr kumimoji="0" lang="en-US" sz="3200" b="0" i="0" u="none" strike="noStrike" kern="1200" cap="none" spc="0" normalizeH="0" baseline="0" noProof="0" dirty="0">
                <a:ln>
                  <a:noFill/>
                </a:ln>
                <a:solidFill>
                  <a:prstClr val="black"/>
                </a:solidFill>
                <a:effectLst/>
                <a:uLnTx/>
                <a:uFillTx/>
                <a:latin typeface="Calibri"/>
                <a:ea typeface="MS PGothic" pitchFamily="34" charset="-128"/>
                <a:cs typeface="+mn-cs"/>
              </a:rPr>
              <a:t>Training to coop members and executives</a:t>
            </a:r>
          </a:p>
          <a:p>
            <a:pPr marL="457200" indent="-457200">
              <a:buFont typeface="Arial" panose="020B0604020202020204" pitchFamily="34" charset="0"/>
              <a:buChar char="•"/>
            </a:pPr>
            <a:endParaRPr kumimoji="0" lang="en-US" sz="3200" b="0" i="0" u="none" strike="noStrike" kern="1200" cap="none" spc="0" normalizeH="0" baseline="0" noProof="0" dirty="0">
              <a:ln>
                <a:noFill/>
              </a:ln>
              <a:solidFill>
                <a:prstClr val="black"/>
              </a:solidFill>
              <a:effectLst/>
              <a:uLnTx/>
              <a:uFillTx/>
              <a:latin typeface="Calibri"/>
              <a:ea typeface="MS PGothic" pitchFamily="34" charset="-128"/>
              <a:cs typeface="+mn-cs"/>
            </a:endParaRPr>
          </a:p>
          <a:p>
            <a:pPr marL="457200" indent="-45720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9DB9DD45-FAB8-8F33-7130-5B731EB6A77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86267" y="160824"/>
            <a:ext cx="3679701" cy="2442628"/>
          </a:xfrm>
          <a:prstGeom prst="rect">
            <a:avLst/>
          </a:prstGeom>
        </p:spPr>
      </p:pic>
      <p:pic>
        <p:nvPicPr>
          <p:cNvPr id="6" name="Picture 5">
            <a:extLst>
              <a:ext uri="{FF2B5EF4-FFF2-40B4-BE49-F238E27FC236}">
                <a16:creationId xmlns:a16="http://schemas.microsoft.com/office/drawing/2014/main" id="{D9558077-2CC7-55E3-392A-57504FD343B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86267" y="2006847"/>
            <a:ext cx="3679701" cy="2761248"/>
          </a:xfrm>
          <a:prstGeom prst="rect">
            <a:avLst/>
          </a:prstGeom>
        </p:spPr>
      </p:pic>
      <p:pic>
        <p:nvPicPr>
          <p:cNvPr id="7" name="Picture 6">
            <a:extLst>
              <a:ext uri="{FF2B5EF4-FFF2-40B4-BE49-F238E27FC236}">
                <a16:creationId xmlns:a16="http://schemas.microsoft.com/office/drawing/2014/main" id="{C5EFF474-8BBC-AC7A-877E-C39596EC26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29713" y="4768095"/>
            <a:ext cx="2166373" cy="1801936"/>
          </a:xfrm>
          <a:prstGeom prst="rect">
            <a:avLst/>
          </a:prstGeom>
        </p:spPr>
      </p:pic>
      <p:pic>
        <p:nvPicPr>
          <p:cNvPr id="8" name="Picture 7">
            <a:extLst>
              <a:ext uri="{FF2B5EF4-FFF2-40B4-BE49-F238E27FC236}">
                <a16:creationId xmlns:a16="http://schemas.microsoft.com/office/drawing/2014/main" id="{AAE52E60-29B4-64FC-C16D-C75B4FE37EB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59757" y="4807254"/>
            <a:ext cx="2424701" cy="1801936"/>
          </a:xfrm>
          <a:prstGeom prst="rect">
            <a:avLst/>
          </a:prstGeom>
        </p:spPr>
      </p:pic>
      <p:pic>
        <p:nvPicPr>
          <p:cNvPr id="9" name="Picture 8">
            <a:extLst>
              <a:ext uri="{FF2B5EF4-FFF2-40B4-BE49-F238E27FC236}">
                <a16:creationId xmlns:a16="http://schemas.microsoft.com/office/drawing/2014/main" id="{13773943-9A10-22E1-EEBB-6B103F6E70B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43604" y="1031310"/>
            <a:ext cx="3636689" cy="2048350"/>
          </a:xfrm>
          <a:prstGeom prst="rect">
            <a:avLst/>
          </a:prstGeom>
        </p:spPr>
      </p:pic>
      <p:pic>
        <p:nvPicPr>
          <p:cNvPr id="10" name="Picture 9">
            <a:extLst>
              <a:ext uri="{FF2B5EF4-FFF2-40B4-BE49-F238E27FC236}">
                <a16:creationId xmlns:a16="http://schemas.microsoft.com/office/drawing/2014/main" id="{2DB935D7-E4A8-016E-5F5F-A4CB263DA30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43604" y="2982199"/>
            <a:ext cx="3665085" cy="1785896"/>
          </a:xfrm>
          <a:prstGeom prst="rect">
            <a:avLst/>
          </a:prstGeom>
        </p:spPr>
      </p:pic>
    </p:spTree>
    <p:extLst>
      <p:ext uri="{BB962C8B-B14F-4D97-AF65-F5344CB8AC3E}">
        <p14:creationId xmlns:p14="http://schemas.microsoft.com/office/powerpoint/2010/main" val="451417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80CF2-555D-4F87-C23C-A2E1E68C6092}"/>
              </a:ext>
            </a:extLst>
          </p:cNvPr>
          <p:cNvSpPr>
            <a:spLocks noGrp="1"/>
          </p:cNvSpPr>
          <p:nvPr>
            <p:ph type="title"/>
          </p:nvPr>
        </p:nvSpPr>
        <p:spPr/>
        <p:txBody>
          <a:bodyPr/>
          <a:lstStyle/>
          <a:p>
            <a:pPr algn="ctr"/>
            <a:r>
              <a:rPr lang="en-US" dirty="0"/>
              <a:t>Interventions</a:t>
            </a:r>
          </a:p>
        </p:txBody>
      </p:sp>
      <p:sp>
        <p:nvSpPr>
          <p:cNvPr id="3" name="Content Placeholder 2">
            <a:extLst>
              <a:ext uri="{FF2B5EF4-FFF2-40B4-BE49-F238E27FC236}">
                <a16:creationId xmlns:a16="http://schemas.microsoft.com/office/drawing/2014/main" id="{89428CE6-6E50-66EA-44D7-63D4DB969E7E}"/>
              </a:ext>
            </a:extLst>
          </p:cNvPr>
          <p:cNvSpPr>
            <a:spLocks noGrp="1"/>
          </p:cNvSpPr>
          <p:nvPr>
            <p:ph sz="quarter" idx="11"/>
          </p:nvPr>
        </p:nvSpPr>
        <p:spPr>
          <a:xfrm>
            <a:off x="8343464" y="1342716"/>
            <a:ext cx="3848536" cy="4572000"/>
          </a:xfrm>
        </p:spPr>
        <p:txBody>
          <a:bodyPr/>
          <a:lstStyle/>
          <a:p>
            <a:pPr marL="457200" indent="-457200">
              <a:buFont typeface="Arial" panose="020B0604020202020204" pitchFamily="34" charset="0"/>
              <a:buChar char="•"/>
            </a:pPr>
            <a:r>
              <a:rPr lang="en-US" dirty="0"/>
              <a:t>Grants to fill physical capacity gaps </a:t>
            </a:r>
          </a:p>
          <a:p>
            <a:endParaRPr lang="en-US" dirty="0"/>
          </a:p>
          <a:p>
            <a:pPr marL="457200" indent="-457200">
              <a:buFont typeface="Arial" panose="020B0604020202020204" pitchFamily="34" charset="0"/>
              <a:buChar char="•"/>
            </a:pPr>
            <a:r>
              <a:rPr lang="en-US" dirty="0"/>
              <a:t>Coop -  based  seed production and supply system</a:t>
            </a:r>
          </a:p>
          <a:p>
            <a:endParaRPr lang="en-US" dirty="0"/>
          </a:p>
          <a:p>
            <a:pPr marL="457200" indent="-457200">
              <a:buFont typeface="Arial" panose="020B0604020202020204" pitchFamily="34" charset="0"/>
              <a:buChar char="•"/>
            </a:pPr>
            <a:r>
              <a:rPr lang="en-US" dirty="0"/>
              <a:t>Breed improvement</a:t>
            </a:r>
          </a:p>
          <a:p>
            <a:pPr marL="457200" indent="-457200">
              <a:buFont typeface="Arial" panose="020B0604020202020204" pitchFamily="34" charset="0"/>
              <a:buChar char="•"/>
            </a:pPr>
            <a:endParaRPr lang="en-US" dirty="0"/>
          </a:p>
          <a:p>
            <a:endParaRPr lang="en-US" dirty="0"/>
          </a:p>
          <a:p>
            <a:pPr marL="457200" indent="-457200">
              <a:buFont typeface="Arial" panose="020B0604020202020204" pitchFamily="34" charset="0"/>
              <a:buChar char="•"/>
            </a:pPr>
            <a:endParaRPr lang="en-US" dirty="0"/>
          </a:p>
        </p:txBody>
      </p:sp>
      <p:pic>
        <p:nvPicPr>
          <p:cNvPr id="14" name="Picture Placeholder 13" descr="Cows in a barn with a couple cows&#10;&#10;AI-generated content may be incorrect.">
            <a:extLst>
              <a:ext uri="{FF2B5EF4-FFF2-40B4-BE49-F238E27FC236}">
                <a16:creationId xmlns:a16="http://schemas.microsoft.com/office/drawing/2014/main" id="{F9410AC8-4615-3AB7-C3FC-1C6CA90713BD}"/>
              </a:ext>
            </a:extLst>
          </p:cNvPr>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a:xfrm rot="10800000">
            <a:off x="1023729" y="1184835"/>
            <a:ext cx="1477109" cy="2035198"/>
          </a:xfrm>
        </p:spPr>
      </p:pic>
      <p:sp>
        <p:nvSpPr>
          <p:cNvPr id="5" name="Picture Placeholder 4">
            <a:extLst>
              <a:ext uri="{FF2B5EF4-FFF2-40B4-BE49-F238E27FC236}">
                <a16:creationId xmlns:a16="http://schemas.microsoft.com/office/drawing/2014/main" id="{A3878038-E877-398B-0911-954CB6853AB1}"/>
              </a:ext>
            </a:extLst>
          </p:cNvPr>
          <p:cNvSpPr>
            <a:spLocks noGrp="1"/>
          </p:cNvSpPr>
          <p:nvPr>
            <p:ph type="pic" sz="quarter" idx="13"/>
          </p:nvPr>
        </p:nvSpPr>
        <p:spPr/>
        <p:txBody>
          <a:bodyPr/>
          <a:lstStyle/>
          <a:p>
            <a:endParaRPr lang="en-US" dirty="0"/>
          </a:p>
        </p:txBody>
      </p:sp>
      <p:pic>
        <p:nvPicPr>
          <p:cNvPr id="6" name="Picture 5">
            <a:extLst>
              <a:ext uri="{FF2B5EF4-FFF2-40B4-BE49-F238E27FC236}">
                <a16:creationId xmlns:a16="http://schemas.microsoft.com/office/drawing/2014/main" id="{F7F99B96-51CF-72F4-2936-B2DB107250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70084" y="1198966"/>
            <a:ext cx="2380003" cy="2373639"/>
          </a:xfrm>
          <a:prstGeom prst="rect">
            <a:avLst/>
          </a:prstGeom>
        </p:spPr>
      </p:pic>
      <p:pic>
        <p:nvPicPr>
          <p:cNvPr id="7" name="Picture 6">
            <a:extLst>
              <a:ext uri="{FF2B5EF4-FFF2-40B4-BE49-F238E27FC236}">
                <a16:creationId xmlns:a16="http://schemas.microsoft.com/office/drawing/2014/main" id="{3CA3C37C-7BB7-E11A-0245-1B1F62119A52}"/>
              </a:ext>
            </a:extLst>
          </p:cNvPr>
          <p:cNvPicPr>
            <a:picLocks noChangeAspect="1"/>
          </p:cNvPicPr>
          <p:nvPr/>
        </p:nvPicPr>
        <p:blipFill>
          <a:blip r:embed="rId4"/>
          <a:stretch>
            <a:fillRect/>
          </a:stretch>
        </p:blipFill>
        <p:spPr>
          <a:xfrm>
            <a:off x="0" y="2526931"/>
            <a:ext cx="3383514" cy="3389004"/>
          </a:xfrm>
          <a:prstGeom prst="rect">
            <a:avLst/>
          </a:prstGeom>
        </p:spPr>
      </p:pic>
      <p:pic>
        <p:nvPicPr>
          <p:cNvPr id="9" name="Picture Placeholder 13">
            <a:extLst>
              <a:ext uri="{FF2B5EF4-FFF2-40B4-BE49-F238E27FC236}">
                <a16:creationId xmlns:a16="http://schemas.microsoft.com/office/drawing/2014/main" id="{83F7B6D9-2AC2-C73C-460A-B617E0103834}"/>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16200000">
            <a:off x="2820507" y="898037"/>
            <a:ext cx="2702450" cy="3276052"/>
          </a:xfrm>
          <a:prstGeom prst="rect">
            <a:avLst/>
          </a:prstGeom>
        </p:spPr>
      </p:pic>
      <p:pic>
        <p:nvPicPr>
          <p:cNvPr id="10" name="Picture 9">
            <a:extLst>
              <a:ext uri="{FF2B5EF4-FFF2-40B4-BE49-F238E27FC236}">
                <a16:creationId xmlns:a16="http://schemas.microsoft.com/office/drawing/2014/main" id="{CC9AA36E-DD62-C7C0-FD09-D8BF49B3418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33706" y="3464845"/>
            <a:ext cx="3276052" cy="2451090"/>
          </a:xfrm>
          <a:prstGeom prst="rect">
            <a:avLst/>
          </a:prstGeom>
        </p:spPr>
      </p:pic>
      <p:pic>
        <p:nvPicPr>
          <p:cNvPr id="11" name="Picture 10" descr="Two women standing next to a small blue vehicle&#10;&#10;Description automatically generated with low confidence">
            <a:extLst>
              <a:ext uri="{FF2B5EF4-FFF2-40B4-BE49-F238E27FC236}">
                <a16:creationId xmlns:a16="http://schemas.microsoft.com/office/drawing/2014/main" id="{211E3906-96C6-1701-62DF-1E4EFB38958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09758" y="3680366"/>
            <a:ext cx="2454358" cy="2234350"/>
          </a:xfrm>
          <a:prstGeom prst="rect">
            <a:avLst/>
          </a:prstGeom>
        </p:spPr>
      </p:pic>
    </p:spTree>
    <p:extLst>
      <p:ext uri="{BB962C8B-B14F-4D97-AF65-F5344CB8AC3E}">
        <p14:creationId xmlns:p14="http://schemas.microsoft.com/office/powerpoint/2010/main" val="2695503123"/>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12" ma:contentTypeDescription="Create a new document." ma:contentTypeScope="" ma:versionID="61e66a5077acdc65f8548716c7a62fa3">
  <xsd:schema xmlns:xsd="http://www.w3.org/2001/XMLSchema" xmlns:xs="http://www.w3.org/2001/XMLSchema" xmlns:p="http://schemas.microsoft.com/office/2006/metadata/properties" xmlns:ns2="9f5e9607-a28b-487e-b093-da60e75ee109" xmlns:ns3="d8ada133-6b60-4b4f-b9cb-7718ee96dc55" targetNamespace="http://schemas.microsoft.com/office/2006/metadata/properties" ma:root="true" ma:fieldsID="63ca966046bec4c7b34d6e1ad562576c" ns2:_="" ns3:_="">
    <xsd:import namespace="9f5e9607-a28b-487e-b093-da60e75ee109"/>
    <xsd:import namespace="d8ada133-6b60-4b4f-b9cb-7718ee96dc5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ada133-6b60-4b4f-b9cb-7718ee96dc5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2.xml><?xml version="1.0" encoding="utf-8"?>
<ds:datastoreItem xmlns:ds="http://schemas.openxmlformats.org/officeDocument/2006/customXml" ds:itemID="{A2A19951-81B1-42CD-8B0C-7606DC69F4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d8ada133-6b60-4b4f-b9cb-7718ee96dc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ILRIPPT_jan2021 (3)</Template>
  <TotalTime>727</TotalTime>
  <Words>396</Words>
  <Application>Microsoft Office PowerPoint</Application>
  <PresentationFormat>Widescreen</PresentationFormat>
  <Paragraphs>78</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Arial</vt:lpstr>
      <vt:lpstr>Calibri</vt:lpstr>
      <vt:lpstr>Courier New</vt:lpstr>
      <vt:lpstr>Wingdings</vt:lpstr>
      <vt:lpstr>ilri_powerpoint_template_apr2013</vt:lpstr>
      <vt:lpstr>Lessons from Engaging with  Dairy Cooperatives  to Foster Irrigated Forages Development   </vt:lpstr>
      <vt:lpstr>PowerPoint Presentation</vt:lpstr>
      <vt:lpstr>Background </vt:lpstr>
      <vt:lpstr>Scaling of small-scale irrigated forage technologies </vt:lpstr>
      <vt:lpstr>Actor Mapping</vt:lpstr>
      <vt:lpstr>Need Assessment</vt:lpstr>
      <vt:lpstr>Interventions</vt:lpstr>
      <vt:lpstr>Interventions</vt:lpstr>
      <vt:lpstr>Interventions</vt:lpstr>
      <vt:lpstr>Interventions</vt:lpstr>
      <vt:lpstr>Progresses</vt:lpstr>
      <vt:lpstr>Lessons and experiences</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(maximum 3 lines)</dc:title>
  <dc:creator>Mulat, Bizuwork (ILRI)</dc:creator>
  <cp:lastModifiedBy>Mulat, Bizuwork (ILRI)</cp:lastModifiedBy>
  <cp:revision>20</cp:revision>
  <dcterms:created xsi:type="dcterms:W3CDTF">2021-02-01T15:56:45Z</dcterms:created>
  <dcterms:modified xsi:type="dcterms:W3CDTF">2025-04-07T12:33:19Z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MSIP_Label_80c4d10e-bd94-4e7c-b4a1-fe20ff6d8abe_Enabled">
    <vt:lpwstr>true</vt:lpwstr>
  </property>
  <property fmtid="{D5CDD505-2E9C-101B-9397-08002B2CF9AE}" pid="4" name="MSIP_Label_80c4d10e-bd94-4e7c-b4a1-fe20ff6d8abe_SetDate">
    <vt:lpwstr>2021-01-26T07:19:47Z</vt:lpwstr>
  </property>
  <property fmtid="{D5CDD505-2E9C-101B-9397-08002B2CF9AE}" pid="5" name="MSIP_Label_80c4d10e-bd94-4e7c-b4a1-fe20ff6d8abe_Method">
    <vt:lpwstr>Standard</vt:lpwstr>
  </property>
  <property fmtid="{D5CDD505-2E9C-101B-9397-08002B2CF9AE}" pid="6" name="MSIP_Label_80c4d10e-bd94-4e7c-b4a1-fe20ff6d8abe_Name">
    <vt:lpwstr>80c4d10e-bd94-4e7c-b4a1-fe20ff6d8abe</vt:lpwstr>
  </property>
  <property fmtid="{D5CDD505-2E9C-101B-9397-08002B2CF9AE}" pid="7" name="MSIP_Label_80c4d10e-bd94-4e7c-b4a1-fe20ff6d8abe_SiteId">
    <vt:lpwstr>6afa0e00-fa14-40b7-8a2e-22a7f8c357d5</vt:lpwstr>
  </property>
  <property fmtid="{D5CDD505-2E9C-101B-9397-08002B2CF9AE}" pid="8" name="MSIP_Label_80c4d10e-bd94-4e7c-b4a1-fe20ff6d8abe_ActionId">
    <vt:lpwstr>cbbe11e2-0fe5-494a-8c83-7dfdfd3148c5</vt:lpwstr>
  </property>
  <property fmtid="{D5CDD505-2E9C-101B-9397-08002B2CF9AE}" pid="9" name="MSIP_Label_80c4d10e-bd94-4e7c-b4a1-fe20ff6d8abe_ContentBits">
    <vt:lpwstr>0</vt:lpwstr>
  </property>
</Properties>
</file>