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28"/>
  </p:notesMasterIdLst>
  <p:sldIdLst>
    <p:sldId id="343" r:id="rId2"/>
    <p:sldId id="346" r:id="rId3"/>
    <p:sldId id="395" r:id="rId4"/>
    <p:sldId id="982" r:id="rId5"/>
    <p:sldId id="981" r:id="rId6"/>
    <p:sldId id="978" r:id="rId7"/>
    <p:sldId id="979" r:id="rId8"/>
    <p:sldId id="980" r:id="rId9"/>
    <p:sldId id="402" r:id="rId10"/>
    <p:sldId id="403" r:id="rId11"/>
    <p:sldId id="412" r:id="rId12"/>
    <p:sldId id="986" r:id="rId13"/>
    <p:sldId id="985" r:id="rId14"/>
    <p:sldId id="411" r:id="rId15"/>
    <p:sldId id="984" r:id="rId16"/>
    <p:sldId id="987" r:id="rId17"/>
    <p:sldId id="989" r:id="rId18"/>
    <p:sldId id="977" r:id="rId19"/>
    <p:sldId id="406" r:id="rId20"/>
    <p:sldId id="990" r:id="rId21"/>
    <p:sldId id="992" r:id="rId22"/>
    <p:sldId id="405" r:id="rId23"/>
    <p:sldId id="408" r:id="rId24"/>
    <p:sldId id="423" r:id="rId25"/>
    <p:sldId id="424" r:id="rId26"/>
    <p:sldId id="36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B196-A394-7BF8-5A94-C2C45DD4958B}" name="Woldegiorgis, Mamusha Lemma (ILRI)" initials="WML(" userId="S::M.Woldegiorgis@cgiar.org::5a88383f-33c6-4e6c-b7ee-fd26945752d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68218" initials="m" lastIdx="1" clrIdx="0">
    <p:extLst>
      <p:ext uri="{19B8F6BF-5375-455C-9EA6-DF929625EA0E}">
        <p15:presenceInfo xmlns:p15="http://schemas.microsoft.com/office/powerpoint/2012/main" userId="S::m68218@vip365s.com::29690cdc-b3c1-440d-ad90-7c373cc346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9C8C"/>
    <a:srgbClr val="D79653"/>
    <a:srgbClr val="C17A62"/>
    <a:srgbClr val="724E66"/>
    <a:srgbClr val="438071"/>
    <a:srgbClr val="000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/>
    <p:restoredTop sz="84863"/>
  </p:normalViewPr>
  <p:slideViewPr>
    <p:cSldViewPr snapToGrid="0" snapToObjects="1">
      <p:cViewPr varScale="1">
        <p:scale>
          <a:sx n="94" d="100"/>
          <a:sy n="94" d="100"/>
        </p:scale>
        <p:origin x="11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B54F7-0841-B84C-BC37-FD58FD38A012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6B3DA-78FF-B544-8F6A-5C08D4C8F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97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46B3DA-78FF-B544-8F6A-5C08D4C8FE8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00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tmp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56238B7-0E80-C4DD-7942-99C59DF8D9F3}"/>
              </a:ext>
            </a:extLst>
          </p:cNvPr>
          <p:cNvSpPr/>
          <p:nvPr userDrawn="1"/>
        </p:nvSpPr>
        <p:spPr>
          <a:xfrm>
            <a:off x="10763752" y="0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ED5FA-6B51-2D0C-AAE1-74FD990AD616}"/>
              </a:ext>
            </a:extLst>
          </p:cNvPr>
          <p:cNvSpPr/>
          <p:nvPr userDrawn="1"/>
        </p:nvSpPr>
        <p:spPr>
          <a:xfrm>
            <a:off x="0" y="0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120" y="2175319"/>
            <a:ext cx="10917760" cy="2387600"/>
          </a:xfrm>
        </p:spPr>
        <p:txBody>
          <a:bodyPr anchor="ctr">
            <a:normAutofit/>
          </a:bodyPr>
          <a:lstStyle>
            <a:lvl1pPr algn="ctr">
              <a:defRPr sz="5400" b="1">
                <a:solidFill>
                  <a:srgbClr val="C79E42"/>
                </a:solidFill>
                <a:latin typeface="+mn-lt"/>
              </a:defRPr>
            </a:lvl1pPr>
          </a:lstStyle>
          <a:p>
            <a:r>
              <a:rPr lang="en-US" dirty="0" err="1"/>
              <a:t>Operationalising</a:t>
            </a:r>
            <a:r>
              <a:rPr lang="en-US" dirty="0"/>
              <a:t> One Health </a:t>
            </a:r>
            <a:br>
              <a:rPr lang="en-US" dirty="0"/>
            </a:br>
            <a:r>
              <a:rPr lang="en-US" dirty="0"/>
              <a:t>in pastoralist settings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2CD275B-DBBB-6FD8-E35E-5586F32D4FF7}"/>
              </a:ext>
            </a:extLst>
          </p:cNvPr>
          <p:cNvGrpSpPr/>
          <p:nvPr userDrawn="1"/>
        </p:nvGrpSpPr>
        <p:grpSpPr>
          <a:xfrm>
            <a:off x="1284931" y="474662"/>
            <a:ext cx="9644998" cy="1573406"/>
            <a:chOff x="1284931" y="474662"/>
            <a:chExt cx="9644998" cy="1573406"/>
          </a:xfrm>
        </p:grpSpPr>
        <p:pic>
          <p:nvPicPr>
            <p:cNvPr id="10" name="Picture 9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1D4BBFF6-1F48-6AF7-79E5-3E1E145EE55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2"/>
            <a:stretch/>
          </p:blipFill>
          <p:spPr bwMode="auto">
            <a:xfrm>
              <a:off x="1284931" y="474662"/>
              <a:ext cx="3806748" cy="157340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4AB78C-DFFB-D5B8-B20A-A53F71F5A178}"/>
                </a:ext>
              </a:extLst>
            </p:cNvPr>
            <p:cNvCxnSpPr/>
            <p:nvPr userDrawn="1"/>
          </p:nvCxnSpPr>
          <p:spPr>
            <a:xfrm flipH="1">
              <a:off x="4996697" y="581768"/>
              <a:ext cx="9525" cy="1368000"/>
            </a:xfrm>
            <a:prstGeom prst="line">
              <a:avLst/>
            </a:prstGeom>
            <a:ln w="50800"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F7FF555F-1B9E-358A-8290-7E26672CE9B5}"/>
                </a:ext>
              </a:extLst>
            </p:cNvPr>
            <p:cNvSpPr txBox="1"/>
            <p:nvPr userDrawn="1"/>
          </p:nvSpPr>
          <p:spPr>
            <a:xfrm>
              <a:off x="5114069" y="688293"/>
              <a:ext cx="4874728" cy="126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One Health for </a:t>
              </a: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Humans, Environment, </a:t>
              </a:r>
              <a:endParaRPr lang="en-ET" sz="3200" b="0" dirty="0">
                <a:solidFill>
                  <a:srgbClr val="008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Animals and Livelihood</a:t>
              </a:r>
              <a:endParaRPr lang="en-ET" sz="3200" b="0" dirty="0">
                <a:solidFill>
                  <a:srgbClr val="008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pic>
          <p:nvPicPr>
            <p:cNvPr id="16" name="Picture 15" descr="Qr code&#10;&#10;Description automatically generated">
              <a:extLst>
                <a:ext uri="{FF2B5EF4-FFF2-40B4-BE49-F238E27FC236}">
                  <a16:creationId xmlns:a16="http://schemas.microsoft.com/office/drawing/2014/main" id="{939C067E-0BDC-4D34-41E2-3CAF9185DE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0139" y="672432"/>
              <a:ext cx="1259790" cy="125979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67EE276-E094-FF61-AF8E-E223FE2E84CE}"/>
                </a:ext>
              </a:extLst>
            </p:cNvPr>
            <p:cNvCxnSpPr/>
            <p:nvPr userDrawn="1"/>
          </p:nvCxnSpPr>
          <p:spPr>
            <a:xfrm flipH="1">
              <a:off x="9562289" y="552816"/>
              <a:ext cx="9525" cy="1368000"/>
            </a:xfrm>
            <a:prstGeom prst="line">
              <a:avLst/>
            </a:prstGeom>
            <a:ln w="50800"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109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56238B7-0E80-C4DD-7942-99C59DF8D9F3}"/>
              </a:ext>
            </a:extLst>
          </p:cNvPr>
          <p:cNvSpPr/>
          <p:nvPr userDrawn="1"/>
        </p:nvSpPr>
        <p:spPr>
          <a:xfrm>
            <a:off x="10763752" y="0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ED5FA-6B51-2D0C-AAE1-74FD990AD616}"/>
              </a:ext>
            </a:extLst>
          </p:cNvPr>
          <p:cNvSpPr/>
          <p:nvPr userDrawn="1"/>
        </p:nvSpPr>
        <p:spPr>
          <a:xfrm>
            <a:off x="0" y="0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120" y="2175319"/>
            <a:ext cx="10917760" cy="2387600"/>
          </a:xfrm>
        </p:spPr>
        <p:txBody>
          <a:bodyPr anchor="ctr">
            <a:normAutofit/>
          </a:bodyPr>
          <a:lstStyle>
            <a:lvl1pPr algn="ctr">
              <a:defRPr sz="5400" b="1">
                <a:solidFill>
                  <a:srgbClr val="C79E42"/>
                </a:solidFill>
                <a:latin typeface="+mn-lt"/>
              </a:defRPr>
            </a:lvl1pPr>
          </a:lstStyle>
          <a:p>
            <a:r>
              <a:rPr lang="en-US" dirty="0" err="1"/>
              <a:t>Operationalising</a:t>
            </a:r>
            <a:r>
              <a:rPr lang="en-US" dirty="0"/>
              <a:t> One Health </a:t>
            </a:r>
            <a:br>
              <a:rPr lang="en-US" dirty="0"/>
            </a:br>
            <a:r>
              <a:rPr lang="en-US" dirty="0"/>
              <a:t>in pastoralist settings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3A3C92-EF72-54E0-ADC4-B87AD953EA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7120" y="416871"/>
            <a:ext cx="10918800" cy="170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87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DC3D2-5AB0-F948-AB8A-61D14DF16C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4326"/>
          </a:xfrm>
          <a:solidFill>
            <a:srgbClr val="639C8C"/>
          </a:solidFill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74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0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99556-480A-F948-995C-361E31784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DB63-5567-CF41-AC2E-7E9B4704D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4" y="1149927"/>
            <a:ext cx="9815945" cy="502703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8EC51-1A35-B645-ACB1-8685815A6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3E792-AC97-A142-A4EA-1420EE3A9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7AB56-CAA4-E240-803A-665F7D907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2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504E0-4A06-FA48-A990-C55251A538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49928"/>
            <a:ext cx="5181600" cy="502703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D0D20-E2AD-534D-A37A-8B79E5EC7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49927"/>
            <a:ext cx="5181600" cy="502703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4E718F-153C-5543-AE95-C21FD2B50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53938-9397-AF4B-92C7-349F6D75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CFB0E-C738-2A46-B436-C89DCF54C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B97089-76A8-8633-0A46-B0F48BA0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34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56A07-4AED-E247-9668-CDD428F41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54685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C79E4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F06B7-B809-284C-A66F-83E7388BE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57984"/>
            <a:ext cx="5157787" cy="40316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3E84F-776D-0C41-BECB-121054AF5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54685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C79E4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C3175-1D11-B04E-9F58-0D6D778803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57984"/>
            <a:ext cx="5183188" cy="40316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94EB42-E3B3-8344-9D5D-CE2616F5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EC009C-6D14-E547-BFF0-1F18B65DD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C943A-826D-0E4B-919A-16D9DF03B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328C2CB-EE27-CEA7-8F95-D5FDF8C8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62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890A81-B201-8747-948F-3AFDB1CC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0320D-28E6-D446-80D4-66E776C83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93690-95A3-6F43-B685-05C14BBD6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A8863-9EE0-E6B6-CAFE-64DD7655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08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B638A8-D49F-3049-9B83-724503D3B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BCA67C-16A6-8341-8AB6-4058F5466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D8CB6-CD23-9F4E-8F1F-A5E464F0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1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FBA9EA-3E79-7D4E-BC57-DE512F606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38200" y="987425"/>
            <a:ext cx="1051718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85A4BD-C2EF-D146-9821-6268C768E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92FD4-B16B-2149-A59D-1737BAD98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3AFE7-32A9-224C-9298-DF99E612A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C2F935-7CAC-60B9-187F-78D88535A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08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EAB18B-7A2F-1040-9399-70E7306C5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5D95-29A1-604E-AEB3-FC0EA199B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F8855-51CB-BD4E-A101-83948FFF76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614C1-F527-514B-A8AB-B02C388E57EC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546B0-F2F1-704D-99DA-C26FF7DF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4212-196F-D245-B7EA-EB6BA5F86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FAD9476D-06F1-A3F1-9645-999A44B9F576}"/>
              </a:ext>
            </a:extLst>
          </p:cNvPr>
          <p:cNvSpPr/>
          <p:nvPr userDrawn="1"/>
        </p:nvSpPr>
        <p:spPr>
          <a:xfrm>
            <a:off x="0" y="6291469"/>
            <a:ext cx="1003853" cy="604806"/>
          </a:xfrm>
          <a:prstGeom prst="rect">
            <a:avLst/>
          </a:prstGeom>
          <a:solidFill>
            <a:srgbClr val="5B8477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7F7F7"/>
                </a:solidFill>
              </a:defRPr>
            </a:pPr>
            <a:endParaRPr/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C688BB5E-2670-0025-F274-E4684F812D4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1352" y="300689"/>
            <a:ext cx="893261" cy="725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DC903DE8-E366-ABAA-DDED-27370A696B6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9" r="25286" b="10862"/>
          <a:stretch>
            <a:fillRect/>
          </a:stretch>
        </p:blipFill>
        <p:spPr>
          <a:xfrm>
            <a:off x="1003300" y="6285159"/>
            <a:ext cx="11188700" cy="611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248A155F-1BE2-EC86-C822-A5E9AF245D9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14" y="262589"/>
            <a:ext cx="643225" cy="6392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0164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4.wdp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microsoft.com/office/2007/relationships/hdphoto" Target="../media/hdphoto3.wdp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1.svg"/><Relationship Id="rId9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MBQuVh5mHf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5333C-12BD-E108-DE08-2B8649759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Operationalizing One Health in pastoralist settings</a:t>
            </a:r>
          </a:p>
        </p:txBody>
      </p:sp>
    </p:spTree>
    <p:extLst>
      <p:ext uri="{BB962C8B-B14F-4D97-AF65-F5344CB8AC3E}">
        <p14:creationId xmlns:p14="http://schemas.microsoft.com/office/powerpoint/2010/main" val="3173860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6FD18-56B5-A4F7-91BB-D3FE698B9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ET" dirty="0"/>
              <a:t>Multi-stakeholder Innovation Platform (MSIP) in depth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1C32D5B-D318-9DBC-6C91-9C292B9E0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605249"/>
              </p:ext>
            </p:extLst>
          </p:nvPr>
        </p:nvGraphicFramePr>
        <p:xfrm>
          <a:off x="1600198" y="1182959"/>
          <a:ext cx="9352722" cy="4178498"/>
        </p:xfrm>
        <a:graphic>
          <a:graphicData uri="http://schemas.openxmlformats.org/drawingml/2006/table">
            <a:tbl>
              <a:tblPr firstRow="1" firstCol="1" bandRow="1"/>
              <a:tblGrid>
                <a:gridCol w="3117574">
                  <a:extLst>
                    <a:ext uri="{9D8B030D-6E8A-4147-A177-3AD203B41FA5}">
                      <a16:colId xmlns:a16="http://schemas.microsoft.com/office/drawing/2014/main" val="3607928831"/>
                    </a:ext>
                  </a:extLst>
                </a:gridCol>
                <a:gridCol w="3117574">
                  <a:extLst>
                    <a:ext uri="{9D8B030D-6E8A-4147-A177-3AD203B41FA5}">
                      <a16:colId xmlns:a16="http://schemas.microsoft.com/office/drawing/2014/main" val="1262348034"/>
                    </a:ext>
                  </a:extLst>
                </a:gridCol>
                <a:gridCol w="3117574">
                  <a:extLst>
                    <a:ext uri="{9D8B030D-6E8A-4147-A177-3AD203B41FA5}">
                      <a16:colId xmlns:a16="http://schemas.microsoft.com/office/drawing/2014/main" val="4203890171"/>
                    </a:ext>
                  </a:extLst>
                </a:gridCol>
              </a:tblGrid>
              <a:tr h="293329"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99408"/>
                  </a:ext>
                </a:extLst>
              </a:tr>
              <a:tr h="487967"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(4.2)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Dedicated roles (4.2.1)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Roles and responsibilities (4.5) 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Roles of HEAL partners (4.6)</a:t>
                      </a:r>
                      <a:r>
                        <a:rPr lang="en-ET" sz="1600" dirty="0">
                          <a:effectLst/>
                        </a:rPr>
                        <a:t>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(4.3)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Maintenance (4.4)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MEAL indicators (4.7)</a:t>
                      </a:r>
                      <a:r>
                        <a:rPr lang="en-ET" sz="1600" dirty="0">
                          <a:effectLst/>
                        </a:rPr>
                        <a:t>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071375"/>
                  </a:ext>
                </a:extLst>
              </a:tr>
              <a:tr h="3117032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composition of the MSIP?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dedicated MSIP roles?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similar groups already exist in this area which could form the basis of an MSIP?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roles and responsibilities of MSIPs?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you foresee any challenges with MSIPs discharging these responsibilities? How could these challenges be addressed?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role of HEAL partners with respect to MSIPs?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How are MSIPs established? What steps are followed?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frequency of MSIP meetings and what are the guiding agenda of the meetings? 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challenges could be faced in the establishment and maintenance of an MSIP in your area? How could these challenges be addressed? </a:t>
                      </a: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2861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5072232-4AB6-56C5-0D0C-34C0CACDB14A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CEA995A0-0796-C6AA-605D-5B3A578D4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23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1085-94E1-975A-D4C6-EA640E837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Multi-stakeholder Innovation Platform (MSIP)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3522F-C0C4-D6DB-73BF-FCCF53502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5" y="1149927"/>
            <a:ext cx="4741760" cy="5027036"/>
          </a:xfrm>
        </p:spPr>
        <p:txBody>
          <a:bodyPr/>
          <a:lstStyle/>
          <a:p>
            <a:pPr defTabSz="914400" hangingPunct="1">
              <a:defRPr/>
            </a:pPr>
            <a:r>
              <a:rPr lang="en-US" sz="2800" b="1" kern="1200" dirty="0">
                <a:solidFill>
                  <a:prstClr val="black"/>
                </a:solidFill>
                <a:latin typeface="Calibri"/>
              </a:rPr>
              <a:t>Plays a key role </a:t>
            </a: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in designing, implementing and monitoring OHUs</a:t>
            </a:r>
          </a:p>
          <a:p>
            <a:pPr defTabSz="914400" hangingPunct="1">
              <a:defRPr/>
            </a:pPr>
            <a:endParaRPr lang="en-US" sz="1050" kern="1200" dirty="0">
              <a:solidFill>
                <a:prstClr val="black"/>
              </a:solidFill>
              <a:latin typeface="Calibri"/>
            </a:endParaRPr>
          </a:p>
          <a:p>
            <a:pPr defTabSz="914400" hangingPunct="1">
              <a:defRPr/>
            </a:pPr>
            <a:r>
              <a:rPr lang="en-US" sz="2800" b="1" kern="1200" dirty="0">
                <a:solidFill>
                  <a:prstClr val="black"/>
                </a:solidFill>
                <a:latin typeface="Calibri"/>
              </a:rPr>
              <a:t>Meets monthly </a:t>
            </a: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to analyze health-related problems, discuss data, and collectively identify solutions</a:t>
            </a:r>
          </a:p>
          <a:p>
            <a:endParaRPr lang="en-ET" dirty="0"/>
          </a:p>
        </p:txBody>
      </p:sp>
      <p:sp>
        <p:nvSpPr>
          <p:cNvPr id="4" name="Rectangle: Rounded Corners 11">
            <a:extLst>
              <a:ext uri="{FF2B5EF4-FFF2-40B4-BE49-F238E27FC236}">
                <a16:creationId xmlns:a16="http://schemas.microsoft.com/office/drawing/2014/main" id="{9DCC75CC-32BB-AFC1-A2B2-6CB3E428647A}"/>
              </a:ext>
            </a:extLst>
          </p:cNvPr>
          <p:cNvSpPr/>
          <p:nvPr/>
        </p:nvSpPr>
        <p:spPr>
          <a:xfrm>
            <a:off x="6746241" y="3013928"/>
            <a:ext cx="3240000" cy="2308322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spc="0" normalizeH="0" baseline="0" dirty="0">
                <a:ln>
                  <a:noFill/>
                </a:ln>
                <a:solidFill>
                  <a:srgbClr val="222222"/>
                </a:solidFill>
                <a:effectLst/>
                <a:uFillTx/>
                <a:latin typeface="+mn-lt"/>
                <a:ea typeface="+mj-ea"/>
                <a:cs typeface="+mj-cs"/>
                <a:sym typeface="Helvetica"/>
              </a:rPr>
              <a:t>COMMUNITY-BASED PLATFORM comprising: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222222"/>
                </a:solidFill>
                <a:effectLst/>
                <a:uFillTx/>
                <a:latin typeface="+mn-lt"/>
                <a:ea typeface="+mj-ea"/>
                <a:cs typeface="+mj-cs"/>
                <a:sym typeface="Helvetica"/>
              </a:rPr>
              <a:t>Local and religious leaders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Service providers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Traditional healers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Teachers/educators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Women representative 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Youth representative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Businessmen/women</a:t>
            </a:r>
          </a:p>
        </p:txBody>
      </p:sp>
      <p:pic>
        <p:nvPicPr>
          <p:cNvPr id="5" name="Graphic 2" descr="Users">
            <a:extLst>
              <a:ext uri="{FF2B5EF4-FFF2-40B4-BE49-F238E27FC236}">
                <a16:creationId xmlns:a16="http://schemas.microsoft.com/office/drawing/2014/main" id="{AD25A1D1-8145-AFB4-E3A5-2AA54270A4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1796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6023" y="1673743"/>
            <a:ext cx="1444244" cy="1444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BF0629-51AB-E744-E6C9-D63EF5A9DD9D}"/>
              </a:ext>
            </a:extLst>
          </p:cNvPr>
          <p:cNvSpPr txBox="1"/>
          <p:nvPr/>
        </p:nvSpPr>
        <p:spPr>
          <a:xfrm>
            <a:off x="8138008" y="1775852"/>
            <a:ext cx="440826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dirty="0"/>
              <a:t>MSIP</a:t>
            </a:r>
            <a:endParaRPr kumimoji="0" lang="en-GB" sz="1600" b="1" i="0" u="none" strike="noStrike" cap="none" spc="0" normalizeH="0" baseline="0" dirty="0">
              <a:ln>
                <a:noFill/>
              </a:ln>
              <a:solidFill>
                <a:srgbClr val="222222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8" name="Graphic 7" descr="Presentation with checklist with solid fill">
            <a:extLst>
              <a:ext uri="{FF2B5EF4-FFF2-40B4-BE49-F238E27FC236}">
                <a16:creationId xmlns:a16="http://schemas.microsoft.com/office/drawing/2014/main" id="{3A361CBF-20BC-7025-7D99-4A0C440CF3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401" y="14260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43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C9FC0-6906-8992-21C5-EBD960C8F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ET" dirty="0"/>
              <a:t>One Health Taskforce (OHTF) in depth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63020-3A65-717F-4769-C73DCF611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Study circle</a:t>
            </a:r>
          </a:p>
          <a:p>
            <a:r>
              <a:rPr lang="en-US" dirty="0"/>
              <a:t>Your facilitator will:</a:t>
            </a:r>
          </a:p>
          <a:p>
            <a:pPr lvl="1"/>
            <a:r>
              <a:rPr lang="en-US" dirty="0"/>
              <a:t>Divide you into 3 groups of people from different sectors </a:t>
            </a:r>
          </a:p>
          <a:p>
            <a:pPr lvl="1"/>
            <a:r>
              <a:rPr lang="en-US" dirty="0"/>
              <a:t>Distribute definitions in the HEAL SOP</a:t>
            </a:r>
          </a:p>
          <a:p>
            <a:r>
              <a:rPr lang="en-US" dirty="0"/>
              <a:t>In groups:</a:t>
            </a:r>
          </a:p>
          <a:p>
            <a:pPr lvl="1"/>
            <a:r>
              <a:rPr lang="en-US" dirty="0"/>
              <a:t>Study the topics assigned, enriching them with your HEAL project implementation experience </a:t>
            </a:r>
          </a:p>
          <a:p>
            <a:pPr lvl="1"/>
            <a:r>
              <a:rPr lang="en-US" dirty="0"/>
              <a:t>Record your understanding/interpretation/experience of the topics on flipcharts</a:t>
            </a:r>
          </a:p>
          <a:p>
            <a:r>
              <a:rPr lang="en-US" dirty="0"/>
              <a:t>Be ready to teach others what you learned in plenary</a:t>
            </a:r>
          </a:p>
          <a:p>
            <a:endParaRPr lang="en-US" dirty="0"/>
          </a:p>
          <a:p>
            <a:endParaRPr lang="en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D3326-E32C-D402-ABCD-AF950F165168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2BFE126B-10AB-FB9D-98AB-750DBD28D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73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6FD18-56B5-A4F7-91BB-D3FE698B9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ET" dirty="0"/>
              <a:t>One Health Taskforce (OHTF) in depth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1C32D5B-D318-9DBC-6C91-9C292B9E0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881880"/>
              </p:ext>
            </p:extLst>
          </p:nvPr>
        </p:nvGraphicFramePr>
        <p:xfrm>
          <a:off x="1600198" y="1182959"/>
          <a:ext cx="9352722" cy="4178498"/>
        </p:xfrm>
        <a:graphic>
          <a:graphicData uri="http://schemas.openxmlformats.org/drawingml/2006/table">
            <a:tbl>
              <a:tblPr firstRow="1" firstCol="1" bandRow="1"/>
              <a:tblGrid>
                <a:gridCol w="3117574">
                  <a:extLst>
                    <a:ext uri="{9D8B030D-6E8A-4147-A177-3AD203B41FA5}">
                      <a16:colId xmlns:a16="http://schemas.microsoft.com/office/drawing/2014/main" val="3607928831"/>
                    </a:ext>
                  </a:extLst>
                </a:gridCol>
                <a:gridCol w="3117574">
                  <a:extLst>
                    <a:ext uri="{9D8B030D-6E8A-4147-A177-3AD203B41FA5}">
                      <a16:colId xmlns:a16="http://schemas.microsoft.com/office/drawing/2014/main" val="1262348034"/>
                    </a:ext>
                  </a:extLst>
                </a:gridCol>
                <a:gridCol w="3117574">
                  <a:extLst>
                    <a:ext uri="{9D8B030D-6E8A-4147-A177-3AD203B41FA5}">
                      <a16:colId xmlns:a16="http://schemas.microsoft.com/office/drawing/2014/main" val="4203890171"/>
                    </a:ext>
                  </a:extLst>
                </a:gridCol>
              </a:tblGrid>
              <a:tr h="293329"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99408"/>
                  </a:ext>
                </a:extLst>
              </a:tr>
              <a:tr h="487967"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(5.2)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Dedicated roles (5.2.1)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Roles and responsibilities (5.5) 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Roles of HEAL partners (5.6)</a:t>
                      </a:r>
                      <a:r>
                        <a:rPr lang="en-ET" sz="1600" dirty="0">
                          <a:effectLst/>
                        </a:rPr>
                        <a:t>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(5.3)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lvl="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Maintenance (5.4)</a:t>
                      </a:r>
                      <a:endParaRPr lang="en-E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000" indent="-2857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MEAL indicators (4.7)</a:t>
                      </a:r>
                      <a:r>
                        <a:rPr lang="en-ET" sz="1600" dirty="0">
                          <a:effectLst/>
                        </a:rPr>
                        <a:t>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071375"/>
                  </a:ext>
                </a:extLst>
              </a:tr>
              <a:tr h="3117032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composition of the OHTF?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dedicated OHTF roles?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similar groups already exist in this area which could form the basis of an OHTF?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roles and responsibilities of OHTFs?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you foresee any challenges with OHTFs discharging these responsibilities? How could these challenges be addressed?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role of HEAL partners with respect to OHTFs?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How are OHTFs established? What steps are followed?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frequency of OHTF meetings and what are the guiding agenda of the meetings? 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challenges could be faced in the establishment and maintenance of an OHTF in your area? How could these challenges be addressed? </a:t>
                      </a: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2861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5072232-4AB6-56C5-0D0C-34C0CACDB14A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CEA995A0-0796-C6AA-605D-5B3A578D4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2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D6A5C-F8E7-01D4-F820-05CF2D8A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One Health Taskforce (OHTF)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17A64-11E1-719D-72C5-CACC3C300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4" y="1149927"/>
            <a:ext cx="5006165" cy="5027036"/>
          </a:xfrm>
        </p:spPr>
        <p:txBody>
          <a:bodyPr/>
          <a:lstStyle/>
          <a:p>
            <a:pPr marL="0" indent="0" defTabSz="914400" hangingPunct="1">
              <a:buNone/>
              <a:defRPr/>
            </a:pPr>
            <a:r>
              <a:rPr lang="en-US" sz="2800" b="1" kern="1200" dirty="0">
                <a:solidFill>
                  <a:prstClr val="black"/>
                </a:solidFill>
                <a:latin typeface="Calibri"/>
              </a:rPr>
              <a:t>Provides overall steering and support </a:t>
            </a: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by: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Appointing and supervising staff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Providing supplies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Maintaining relationship with community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  <a:defRPr/>
            </a:pPr>
            <a:r>
              <a:rPr lang="en-US" sz="2800" kern="1200" dirty="0">
                <a:solidFill>
                  <a:prstClr val="black"/>
                </a:solidFill>
                <a:latin typeface="Calibri"/>
              </a:rPr>
              <a:t>Addressing challenges</a:t>
            </a:r>
            <a:endParaRPr lang="en-ET" dirty="0"/>
          </a:p>
        </p:txBody>
      </p:sp>
      <p:sp>
        <p:nvSpPr>
          <p:cNvPr id="5" name="Rectangle: Rounded Corners 11">
            <a:extLst>
              <a:ext uri="{FF2B5EF4-FFF2-40B4-BE49-F238E27FC236}">
                <a16:creationId xmlns:a16="http://schemas.microsoft.com/office/drawing/2014/main" id="{89EB46D1-0EA2-5864-F5B6-776D32871A46}"/>
              </a:ext>
            </a:extLst>
          </p:cNvPr>
          <p:cNvSpPr/>
          <p:nvPr/>
        </p:nvSpPr>
        <p:spPr>
          <a:xfrm>
            <a:off x="6746170" y="2996766"/>
            <a:ext cx="3240000" cy="181588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spc="0" normalizeH="0" baseline="0" dirty="0">
                <a:ln>
                  <a:noFill/>
                </a:ln>
                <a:solidFill>
                  <a:srgbClr val="222222"/>
                </a:solidFill>
                <a:effectLst/>
                <a:uFillTx/>
                <a:latin typeface="+mn-lt"/>
                <a:ea typeface="+mj-ea"/>
                <a:cs typeface="+mj-cs"/>
                <a:sym typeface="Helvetica"/>
              </a:rPr>
              <a:t>GOVERNMENT PLATFORM comprising: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222222"/>
                </a:solidFill>
                <a:effectLst/>
                <a:uFillTx/>
                <a:latin typeface="+mn-lt"/>
                <a:ea typeface="+mj-ea"/>
                <a:cs typeface="+mj-cs"/>
                <a:sym typeface="Helvetica"/>
              </a:rPr>
              <a:t>Health department 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Livestock department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Agriculture department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NRM department </a:t>
            </a:r>
          </a:p>
          <a:p>
            <a:pPr marL="285750" marR="0" indent="-285750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n-lt"/>
              </a:rPr>
              <a:t>District administration</a:t>
            </a:r>
          </a:p>
        </p:txBody>
      </p:sp>
      <p:pic>
        <p:nvPicPr>
          <p:cNvPr id="6" name="Graphic 2" descr="Users">
            <a:extLst>
              <a:ext uri="{FF2B5EF4-FFF2-40B4-BE49-F238E27FC236}">
                <a16:creationId xmlns:a16="http://schemas.microsoft.com/office/drawing/2014/main" id="{1AFA2777-1F99-EED4-E452-51E4AB30A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6023" y="1673743"/>
            <a:ext cx="1444244" cy="1444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AA0B2-C3BB-82AA-64FE-603E3207697C}"/>
              </a:ext>
            </a:extLst>
          </p:cNvPr>
          <p:cNvSpPr txBox="1"/>
          <p:nvPr/>
        </p:nvSpPr>
        <p:spPr>
          <a:xfrm>
            <a:off x="8138008" y="1775852"/>
            <a:ext cx="557845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dirty="0"/>
              <a:t>OHTF</a:t>
            </a:r>
            <a:endParaRPr kumimoji="0" lang="en-GB" sz="1600" b="1" i="0" u="none" strike="noStrike" cap="none" spc="0" normalizeH="0" baseline="0" dirty="0">
              <a:ln>
                <a:noFill/>
              </a:ln>
              <a:solidFill>
                <a:srgbClr val="222222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8" name="Graphic 7" descr="Presentation with checklist with solid fill">
            <a:extLst>
              <a:ext uri="{FF2B5EF4-FFF2-40B4-BE49-F238E27FC236}">
                <a16:creationId xmlns:a16="http://schemas.microsoft.com/office/drawing/2014/main" id="{4A671C92-180D-9864-A85F-99871A371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212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448C210-4399-84F5-124B-8966BD38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4" y="2569579"/>
            <a:ext cx="9815945" cy="3607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Study circle</a:t>
            </a:r>
          </a:p>
          <a:p>
            <a:r>
              <a:rPr lang="en-US" dirty="0"/>
              <a:t>Your facilitator will:</a:t>
            </a:r>
          </a:p>
          <a:p>
            <a:pPr lvl="1"/>
            <a:r>
              <a:rPr lang="en-US" dirty="0"/>
              <a:t>Divide you into 4 groups of people from different sectors </a:t>
            </a:r>
          </a:p>
          <a:p>
            <a:pPr lvl="1"/>
            <a:r>
              <a:rPr lang="en-US" dirty="0"/>
              <a:t>Distribute topics in the HEAL SOP</a:t>
            </a:r>
          </a:p>
          <a:p>
            <a:r>
              <a:rPr lang="en-US" dirty="0"/>
              <a:t>In groups:</a:t>
            </a:r>
          </a:p>
          <a:p>
            <a:pPr lvl="1"/>
            <a:r>
              <a:rPr lang="en-US" dirty="0"/>
              <a:t>Study the topics assigned</a:t>
            </a:r>
          </a:p>
          <a:p>
            <a:pPr lvl="1"/>
            <a:r>
              <a:rPr lang="en-US" dirty="0"/>
              <a:t>Revisit the flip charts developed yesterday and:</a:t>
            </a:r>
          </a:p>
          <a:p>
            <a:pPr lvl="2"/>
            <a:r>
              <a:rPr lang="en-US" dirty="0"/>
              <a:t>Strike through any services that are not provided by the OHU</a:t>
            </a:r>
          </a:p>
          <a:p>
            <a:pPr lvl="2"/>
            <a:r>
              <a:rPr lang="en-US" dirty="0"/>
              <a:t>Add any additional services provided by the OHU on a sticky note</a:t>
            </a:r>
          </a:p>
          <a:p>
            <a:endParaRPr lang="en-US" dirty="0"/>
          </a:p>
          <a:p>
            <a:endParaRPr lang="en-E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C0CF5E-5C73-8BE2-3471-E1D2571CF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Services delivered by the OHU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89F5F9-9A67-F32F-45FA-C58F51D1E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508282"/>
              </p:ext>
            </p:extLst>
          </p:nvPr>
        </p:nvGraphicFramePr>
        <p:xfrm>
          <a:off x="1600198" y="1182958"/>
          <a:ext cx="9352724" cy="1129297"/>
        </p:xfrm>
        <a:graphic>
          <a:graphicData uri="http://schemas.openxmlformats.org/drawingml/2006/table">
            <a:tbl>
              <a:tblPr firstRow="1" firstCol="1" bandRow="1"/>
              <a:tblGrid>
                <a:gridCol w="2338181">
                  <a:extLst>
                    <a:ext uri="{9D8B030D-6E8A-4147-A177-3AD203B41FA5}">
                      <a16:colId xmlns:a16="http://schemas.microsoft.com/office/drawing/2014/main" val="360792883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1262348034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420389017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2444458045"/>
                    </a:ext>
                  </a:extLst>
                </a:gridCol>
              </a:tblGrid>
              <a:tr h="304495"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99408"/>
                  </a:ext>
                </a:extLst>
              </a:tr>
              <a:tr h="5488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Human health services (6.1.1)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Animal health services (6.1.2)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Rangeland health services (6.1.3)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Cross-cutting services (6.1.4)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512445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07137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2F0874-2506-1144-0760-803342969A5A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30 minutes</a:t>
            </a:r>
          </a:p>
        </p:txBody>
      </p:sp>
      <p:pic>
        <p:nvPicPr>
          <p:cNvPr id="6" name="Graphic 5" descr="Stopwatch with solid fill">
            <a:extLst>
              <a:ext uri="{FF2B5EF4-FFF2-40B4-BE49-F238E27FC236}">
                <a16:creationId xmlns:a16="http://schemas.microsoft.com/office/drawing/2014/main" id="{1E2FE016-1107-1A1E-B9A5-F3D9329E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77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D3E6D-072F-3F02-04DC-AD2E5AD95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Services delivered by the OHU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536D47C5-8173-BF1F-57F9-660E5E4BD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166F80-9669-1602-1E27-3B95B0731992}"/>
              </a:ext>
            </a:extLst>
          </p:cNvPr>
          <p:cNvGrpSpPr/>
          <p:nvPr/>
        </p:nvGrpSpPr>
        <p:grpSpPr>
          <a:xfrm>
            <a:off x="3523549" y="1225760"/>
            <a:ext cx="5499704" cy="5272660"/>
            <a:chOff x="5415005" y="832922"/>
            <a:chExt cx="13378744" cy="12219770"/>
          </a:xfrm>
        </p:grpSpPr>
        <p:sp>
          <p:nvSpPr>
            <p:cNvPr id="6" name="Teardrop 5">
              <a:extLst>
                <a:ext uri="{FF2B5EF4-FFF2-40B4-BE49-F238E27FC236}">
                  <a16:creationId xmlns:a16="http://schemas.microsoft.com/office/drawing/2014/main" id="{F68582EA-1582-DDC3-E889-F9DB566D1C5E}"/>
                </a:ext>
              </a:extLst>
            </p:cNvPr>
            <p:cNvSpPr/>
            <p:nvPr/>
          </p:nvSpPr>
          <p:spPr>
            <a:xfrm rot="18961574">
              <a:off x="9389972" y="7765853"/>
              <a:ext cx="5212165" cy="5286839"/>
            </a:xfrm>
            <a:prstGeom prst="teardrop">
              <a:avLst/>
            </a:prstGeom>
            <a:solidFill>
              <a:srgbClr val="CF9D3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E6F7688-A7C2-65C9-4D03-FDFA475D6091}"/>
                </a:ext>
              </a:extLst>
            </p:cNvPr>
            <p:cNvGrpSpPr/>
            <p:nvPr/>
          </p:nvGrpSpPr>
          <p:grpSpPr>
            <a:xfrm>
              <a:off x="5415005" y="832922"/>
              <a:ext cx="13378744" cy="11697480"/>
              <a:chOff x="5415005" y="832922"/>
              <a:chExt cx="13378744" cy="11697480"/>
            </a:xfrm>
          </p:grpSpPr>
          <p:sp>
            <p:nvSpPr>
              <p:cNvPr id="8" name="Teardrop 7">
                <a:extLst>
                  <a:ext uri="{FF2B5EF4-FFF2-40B4-BE49-F238E27FC236}">
                    <a16:creationId xmlns:a16="http://schemas.microsoft.com/office/drawing/2014/main" id="{3EEEFA08-E002-8D89-B273-9869732B8EB8}"/>
                  </a:ext>
                </a:extLst>
              </p:cNvPr>
              <p:cNvSpPr/>
              <p:nvPr/>
            </p:nvSpPr>
            <p:spPr>
              <a:xfrm rot="4728202">
                <a:off x="5452342" y="795585"/>
                <a:ext cx="5212165" cy="5286839"/>
              </a:xfrm>
              <a:prstGeom prst="teardrop">
                <a:avLst/>
              </a:prstGeom>
              <a:solidFill>
                <a:srgbClr val="CF7B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Teardrop 8">
                <a:extLst>
                  <a:ext uri="{FF2B5EF4-FFF2-40B4-BE49-F238E27FC236}">
                    <a16:creationId xmlns:a16="http://schemas.microsoft.com/office/drawing/2014/main" id="{C5F37A9C-6C5C-16AE-528E-DFF69472F403}"/>
                  </a:ext>
                </a:extLst>
              </p:cNvPr>
              <p:cNvSpPr/>
              <p:nvPr/>
            </p:nvSpPr>
            <p:spPr>
              <a:xfrm rot="11670063">
                <a:off x="13581584" y="839127"/>
                <a:ext cx="5212165" cy="5286839"/>
              </a:xfrm>
              <a:prstGeom prst="teardrop">
                <a:avLst/>
              </a:prstGeom>
              <a:solidFill>
                <a:srgbClr val="7D556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9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35F67D6-9FCF-B66A-CAFC-51AF2210F46B}"/>
                  </a:ext>
                </a:extLst>
              </p:cNvPr>
              <p:cNvGrpSpPr/>
              <p:nvPr/>
            </p:nvGrpSpPr>
            <p:grpSpPr>
              <a:xfrm>
                <a:off x="5849888" y="1249124"/>
                <a:ext cx="12811080" cy="11281278"/>
                <a:chOff x="5849888" y="1249124"/>
                <a:chExt cx="12811080" cy="11281278"/>
              </a:xfrm>
            </p:grpSpPr>
            <p:pic>
              <p:nvPicPr>
                <p:cNvPr id="11" name="Picture 10" descr="A black background with a black square&#10;&#10;Description automatically generated">
                  <a:extLst>
                    <a:ext uri="{FF2B5EF4-FFF2-40B4-BE49-F238E27FC236}">
                      <a16:creationId xmlns:a16="http://schemas.microsoft.com/office/drawing/2014/main" id="{86F4112C-A858-32C6-AF4D-4469E47D58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85164" y="2145844"/>
                  <a:ext cx="7726140" cy="7726140"/>
                </a:xfrm>
                <a:prstGeom prst="rect">
                  <a:avLst/>
                </a:prstGeom>
              </p:spPr>
            </p:pic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7AD676C0-BF96-D7B9-5AAC-F45A5951E0DE}"/>
                    </a:ext>
                  </a:extLst>
                </p:cNvPr>
                <p:cNvSpPr/>
                <p:nvPr/>
              </p:nvSpPr>
              <p:spPr>
                <a:xfrm>
                  <a:off x="8991598" y="2939143"/>
                  <a:ext cx="6139542" cy="6139542"/>
                </a:xfrm>
                <a:prstGeom prst="ellipse">
                  <a:avLst/>
                </a:prstGeom>
                <a:solidFill>
                  <a:srgbClr val="3E7C6D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IT" sz="1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CROSS-CUTTING SERVICES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94D371E-1807-A4E5-E84D-E0BACED0809C}"/>
                    </a:ext>
                  </a:extLst>
                </p:cNvPr>
                <p:cNvSpPr txBox="1"/>
                <p:nvPr/>
              </p:nvSpPr>
              <p:spPr>
                <a:xfrm rot="20174941">
                  <a:off x="8708770" y="2214090"/>
                  <a:ext cx="4266938" cy="14890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0954686"/>
                    </a:avLst>
                  </a:prstTxWarp>
                  <a:spAutoFit/>
                </a:bodyPr>
                <a:lstStyle/>
                <a:p>
                  <a:r>
                    <a:rPr lang="en-IT" sz="20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COMMUNICATION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5B50D0A-BBC1-E067-EAC9-CD6B2C3908E2}"/>
                    </a:ext>
                  </a:extLst>
                </p:cNvPr>
                <p:cNvSpPr txBox="1"/>
                <p:nvPr/>
              </p:nvSpPr>
              <p:spPr>
                <a:xfrm rot="7709621">
                  <a:off x="12715089" y="7594412"/>
                  <a:ext cx="4297587" cy="11027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0957713"/>
                    </a:avLst>
                  </a:prstTxWarp>
                  <a:spAutoFit/>
                </a:bodyPr>
                <a:lstStyle/>
                <a:p>
                  <a:r>
                    <a:rPr lang="en-IT" sz="20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COLLABORATION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198E44E-05E5-6982-2C03-5267E0DC317B}"/>
                    </a:ext>
                  </a:extLst>
                </p:cNvPr>
                <p:cNvSpPr txBox="1"/>
                <p:nvPr/>
              </p:nvSpPr>
              <p:spPr>
                <a:xfrm rot="3411847">
                  <a:off x="13357799" y="3334530"/>
                  <a:ext cx="3666879" cy="13775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2208218"/>
                    </a:avLst>
                  </a:prstTxWarp>
                  <a:spAutoFit/>
                </a:bodyPr>
                <a:lstStyle/>
                <a:p>
                  <a:r>
                    <a:rPr lang="en-IT" sz="20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COORDINATION</a:t>
                  </a:r>
                  <a:endParaRPr lang="en-IT" sz="14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1B3F379-6A7C-C069-C9E4-D97B651DDE7C}"/>
                    </a:ext>
                  </a:extLst>
                </p:cNvPr>
                <p:cNvSpPr txBox="1"/>
                <p:nvPr/>
              </p:nvSpPr>
              <p:spPr>
                <a:xfrm rot="14502075">
                  <a:off x="6965465" y="6738554"/>
                  <a:ext cx="4319909" cy="14055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0795637"/>
                    </a:avLst>
                  </a:prstTxWarp>
                  <a:spAutoFit/>
                </a:bodyPr>
                <a:lstStyle/>
                <a:p>
                  <a:r>
                    <a:rPr lang="en-IT" sz="20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CAPACITY BUILDING</a:t>
                  </a:r>
                </a:p>
              </p:txBody>
            </p:sp>
            <p:pic>
              <p:nvPicPr>
                <p:cNvPr id="17" name="Picture 16" descr="A yellow house with a pointed roof&#10;&#10;Description automatically generated">
                  <a:extLst>
                    <a:ext uri="{FF2B5EF4-FFF2-40B4-BE49-F238E27FC236}">
                      <a16:creationId xmlns:a16="http://schemas.microsoft.com/office/drawing/2014/main" id="{4B8464B9-2F57-5F29-B3EA-759FE91B4D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9948" b="89791" l="6410" r="90000">
                              <a14:foregroundMark x1="6410" y1="63089" x2="6410" y2="63089"/>
                              <a14:foregroundMark x1="89487" y1="63874" x2="89487" y2="63874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48185" y="5057310"/>
                  <a:ext cx="2963724" cy="2902930"/>
                </a:xfrm>
                <a:prstGeom prst="rect">
                  <a:avLst/>
                </a:prstGeom>
              </p:spPr>
            </p:pic>
            <p:pic>
              <p:nvPicPr>
                <p:cNvPr id="18" name="Picture 17" descr="A yellow bull horn on a purple background&#10;&#10;Description automatically generated">
                  <a:extLst>
                    <a:ext uri="{FF2B5EF4-FFF2-40B4-BE49-F238E27FC236}">
                      <a16:creationId xmlns:a16="http://schemas.microsoft.com/office/drawing/2014/main" id="{B62E053D-6E40-BA45-F785-2EB4BB3EC2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794" b="94330" l="8418" r="90306">
                              <a14:foregroundMark x1="53827" y1="94330" x2="53827" y2="94330"/>
                              <a14:foregroundMark x1="90561" y1="17526" x2="90561" y2="17526"/>
                              <a14:foregroundMark x1="8418" y1="10309" x2="8418" y2="1030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171768" y="2507246"/>
                  <a:ext cx="2489200" cy="2463800"/>
                </a:xfrm>
                <a:prstGeom prst="rect">
                  <a:avLst/>
                </a:prstGeom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351661C-65E6-C70E-DA42-F41C111B6D0A}"/>
                    </a:ext>
                  </a:extLst>
                </p:cNvPr>
                <p:cNvSpPr txBox="1"/>
                <p:nvPr/>
              </p:nvSpPr>
              <p:spPr>
                <a:xfrm>
                  <a:off x="15102031" y="1249124"/>
                  <a:ext cx="2627887" cy="12126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140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ANIMAL HEALTH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538A782-ABCF-7607-E339-0B7F547CAFB6}"/>
                    </a:ext>
                  </a:extLst>
                </p:cNvPr>
                <p:cNvSpPr txBox="1"/>
                <p:nvPr/>
              </p:nvSpPr>
              <p:spPr>
                <a:xfrm>
                  <a:off x="6168745" y="1249124"/>
                  <a:ext cx="2627887" cy="12126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140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HUMAN HEALTH</a:t>
                  </a:r>
                </a:p>
              </p:txBody>
            </p:sp>
            <p:pic>
              <p:nvPicPr>
                <p:cNvPr id="21" name="Picture 20" descr="A purple hand print on a brown background&#10;&#10;Description automatically generated">
                  <a:extLst>
                    <a:ext uri="{FF2B5EF4-FFF2-40B4-BE49-F238E27FC236}">
                      <a16:creationId xmlns:a16="http://schemas.microsoft.com/office/drawing/2014/main" id="{7C1BF9B5-1931-78F7-B46B-B213006D94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backgroundRemoval t="9788" b="91005" l="9898" r="89848">
                              <a14:foregroundMark x1="61421" y1="91005" x2="61421" y2="91005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49888" y="2452531"/>
                  <a:ext cx="2501900" cy="240030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A green leaf with a yellow background&#10;&#10;Description automatically generated">
                  <a:extLst>
                    <a:ext uri="{FF2B5EF4-FFF2-40B4-BE49-F238E27FC236}">
                      <a16:creationId xmlns:a16="http://schemas.microsoft.com/office/drawing/2014/main" id="{582E1176-D281-586E-943B-AB6EA0C6D2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backgroundRemoval t="6633" b="94133" l="10000" r="90000">
                              <a14:foregroundMark x1="48000" y1="94133" x2="48000" y2="94133"/>
                              <a14:foregroundMark x1="47000" y1="6633" x2="47000" y2="663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838659" y="10041202"/>
                  <a:ext cx="2540000" cy="2489200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F5C44A9-EC43-9FB8-5B48-96DC881536AF}"/>
                    </a:ext>
                  </a:extLst>
                </p:cNvPr>
                <p:cNvSpPr txBox="1"/>
                <p:nvPr/>
              </p:nvSpPr>
              <p:spPr>
                <a:xfrm>
                  <a:off x="9554353" y="10357310"/>
                  <a:ext cx="2917163" cy="12126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140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RANGELAND HEALTH</a:t>
                  </a:r>
                </a:p>
              </p:txBody>
            </p:sp>
          </p:grpSp>
        </p:grpSp>
      </p:grp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C5CD057-FA26-BA73-F6D9-2FC6F44A10A2}"/>
              </a:ext>
            </a:extLst>
          </p:cNvPr>
          <p:cNvSpPr/>
          <p:nvPr/>
        </p:nvSpPr>
        <p:spPr>
          <a:xfrm>
            <a:off x="1295401" y="1175155"/>
            <a:ext cx="1980000" cy="1944471"/>
          </a:xfrm>
          <a:prstGeom prst="roundRect">
            <a:avLst/>
          </a:prstGeom>
          <a:noFill/>
          <a:ln w="38100">
            <a:solidFill>
              <a:srgbClr val="CF7B6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30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HUMAN HEALTH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Antenatal care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Postnatal care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Family planning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Growth monitoring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Nutrition screening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 consultations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8B5F856-FDE4-66E0-2456-B53628E9F375}"/>
              </a:ext>
            </a:extLst>
          </p:cNvPr>
          <p:cNvSpPr/>
          <p:nvPr/>
        </p:nvSpPr>
        <p:spPr>
          <a:xfrm>
            <a:off x="9265886" y="1175154"/>
            <a:ext cx="1980000" cy="1944471"/>
          </a:xfrm>
          <a:prstGeom prst="roundRect">
            <a:avLst/>
          </a:prstGeom>
          <a:noFill/>
          <a:ln w="38100">
            <a:solidFill>
              <a:srgbClr val="7D556D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 HEALTH</a:t>
            </a:r>
          </a:p>
          <a:p>
            <a:pPr lvl="0" algn="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Disease surveillance</a:t>
            </a:r>
          </a:p>
          <a:p>
            <a:pPr lvl="0" algn="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Vaccination</a:t>
            </a:r>
          </a:p>
          <a:p>
            <a:pPr lvl="0" algn="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Disease treatment</a:t>
            </a:r>
          </a:p>
          <a:p>
            <a:pPr lvl="0" algn="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 husbandry</a:t>
            </a:r>
          </a:p>
          <a:p>
            <a:pPr lvl="0" algn="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 products</a:t>
            </a:r>
            <a:endParaRPr lang="en-IT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EDFEFD7-07A3-3202-4F0F-18A5FE08A248}"/>
              </a:ext>
            </a:extLst>
          </p:cNvPr>
          <p:cNvSpPr/>
          <p:nvPr/>
        </p:nvSpPr>
        <p:spPr>
          <a:xfrm>
            <a:off x="8142464" y="3761192"/>
            <a:ext cx="3923078" cy="2348348"/>
          </a:xfrm>
          <a:prstGeom prst="roundRect">
            <a:avLst/>
          </a:prstGeom>
          <a:noFill/>
          <a:ln w="38100">
            <a:solidFill>
              <a:srgbClr val="3E7C6D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CROSS-CUTTING SERVICES</a:t>
            </a:r>
          </a:p>
          <a:p>
            <a:pPr marL="74613"/>
            <a:r>
              <a:rPr lang="en-GB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Environmental health</a:t>
            </a:r>
          </a:p>
          <a:p>
            <a:pPr marL="203993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WASH, waste management, plastic removal</a:t>
            </a:r>
          </a:p>
          <a:p>
            <a:pPr marL="96838"/>
            <a:r>
              <a:rPr lang="en-GB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Capacity building</a:t>
            </a:r>
          </a:p>
          <a:p>
            <a:pPr marL="203993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 &amp; awareness, gender integration</a:t>
            </a:r>
          </a:p>
          <a:p>
            <a:pPr marL="96838"/>
            <a:r>
              <a:rPr lang="en-GB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driven decision making</a:t>
            </a:r>
          </a:p>
          <a:p>
            <a:pPr marL="203994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 based observation network, MEAL</a:t>
            </a:r>
          </a:p>
          <a:p>
            <a:pPr marL="96838"/>
            <a:r>
              <a:rPr lang="en-GB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Outbreak response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E399224-693C-3099-D846-8DBE74BB64C9}"/>
              </a:ext>
            </a:extLst>
          </p:cNvPr>
          <p:cNvSpPr/>
          <p:nvPr/>
        </p:nvSpPr>
        <p:spPr>
          <a:xfrm>
            <a:off x="1325406" y="3761192"/>
            <a:ext cx="2514653" cy="2348348"/>
          </a:xfrm>
          <a:prstGeom prst="roundRect">
            <a:avLst/>
          </a:prstGeom>
          <a:noFill/>
          <a:ln w="38100">
            <a:solidFill>
              <a:srgbClr val="CF9D3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RANGELAND HEALTH</a:t>
            </a:r>
          </a:p>
          <a:p>
            <a:pPr lvl="0" algn="ct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Grazing management</a:t>
            </a:r>
          </a:p>
          <a:p>
            <a:pPr lvl="0" algn="ctr"/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Rangeland restoration</a:t>
            </a:r>
          </a:p>
        </p:txBody>
      </p:sp>
    </p:spTree>
    <p:extLst>
      <p:ext uri="{BB962C8B-B14F-4D97-AF65-F5344CB8AC3E}">
        <p14:creationId xmlns:p14="http://schemas.microsoft.com/office/powerpoint/2010/main" val="333753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C9FC0-6906-8992-21C5-EBD960C8F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ET" dirty="0"/>
              <a:t>Procurement and financing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63020-3A65-717F-4769-C73DCF611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Study circle</a:t>
            </a:r>
          </a:p>
          <a:p>
            <a:r>
              <a:rPr lang="en-US" dirty="0"/>
              <a:t>Your facilitator will:</a:t>
            </a:r>
          </a:p>
          <a:p>
            <a:pPr lvl="1"/>
            <a:r>
              <a:rPr lang="en-US" dirty="0"/>
              <a:t>Divide you into 4 groups of people from different sectors </a:t>
            </a:r>
          </a:p>
          <a:p>
            <a:pPr lvl="1"/>
            <a:r>
              <a:rPr lang="en-US" dirty="0"/>
              <a:t>Distribute definitions in the HEAL SOP</a:t>
            </a:r>
          </a:p>
          <a:p>
            <a:r>
              <a:rPr lang="en-US" dirty="0"/>
              <a:t>In groups:</a:t>
            </a:r>
          </a:p>
          <a:p>
            <a:pPr lvl="1"/>
            <a:r>
              <a:rPr lang="en-US" dirty="0"/>
              <a:t>Study the topics assigned, enriching them with your HEAL project implementation experience </a:t>
            </a:r>
          </a:p>
          <a:p>
            <a:pPr lvl="1"/>
            <a:r>
              <a:rPr lang="en-US" dirty="0"/>
              <a:t>Record your understanding/interpretation/experience of the topics on flipcharts</a:t>
            </a:r>
          </a:p>
          <a:p>
            <a:r>
              <a:rPr lang="en-US" dirty="0"/>
              <a:t>Be ready to teach others what you learned in plenary</a:t>
            </a:r>
          </a:p>
          <a:p>
            <a:endParaRPr lang="en-US" dirty="0"/>
          </a:p>
          <a:p>
            <a:endParaRPr lang="en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D3326-E32C-D402-ABCD-AF950F165168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2BFE126B-10AB-FB9D-98AB-750DBD28D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2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BB76541-71C4-0722-64E5-793A55DB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Procurement and financing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508648-017B-9361-BF89-CF659CB5D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055286"/>
              </p:ext>
            </p:extLst>
          </p:nvPr>
        </p:nvGraphicFramePr>
        <p:xfrm>
          <a:off x="1600198" y="1044058"/>
          <a:ext cx="9352724" cy="5136198"/>
        </p:xfrm>
        <a:graphic>
          <a:graphicData uri="http://schemas.openxmlformats.org/drawingml/2006/table">
            <a:tbl>
              <a:tblPr firstRow="1" firstCol="1" bandRow="1"/>
              <a:tblGrid>
                <a:gridCol w="2338181">
                  <a:extLst>
                    <a:ext uri="{9D8B030D-6E8A-4147-A177-3AD203B41FA5}">
                      <a16:colId xmlns:a16="http://schemas.microsoft.com/office/drawing/2014/main" val="360792883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1262348034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420389017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2444458045"/>
                    </a:ext>
                  </a:extLst>
                </a:gridCol>
              </a:tblGrid>
              <a:tr h="304495"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Group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99408"/>
                  </a:ext>
                </a:extLst>
              </a:tr>
              <a:tr h="5488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Logistics, resources management and procurement (6.3)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Pharmaceutical products (6.3.1)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Logistics, resources management and procurement (6.3)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Medical equipment (6.3.2)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 contribution (6.4.1)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Government contribution (6.4.2)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Community contributions (6.4.3)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lvl="0" indent="-285750">
                        <a:lnSpc>
                          <a:spcPct val="115000"/>
                        </a:lnSpc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Insurance schemes (6.4.4)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6695">
                        <a:lnSpc>
                          <a:spcPct val="115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071375"/>
                  </a:ext>
                </a:extLst>
              </a:tr>
              <a:tr h="296228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Who is responsible for procurement and distribution of animal and human health supplies? Why is this important?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principles guide the procurement of pharmaceutical products? How do they align with the guiding principles discussed on Day 1?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role do HEAL partners play in the procurement of animal and human health supplies?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principles guide the procurement of medical equipment? How do they align with the guiding principles discussed on Day 1?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 what ways does the HEAL project contribute to the integrated health service delivery model? Is this sustainable?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 what was does the government contribute to the integrated health service delivery model? How is this expected to change over time?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-12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 what ways do communities contribute to the integrated health service delivery model? How is this expected to change over time?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insurance schemes are expected to contribute to the integrated health service delivery model? Are these available in this area?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2861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A65C315-7453-7752-FF61-2A764595BC71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10" name="Graphic 9" descr="Stopwatch with solid fill">
            <a:extLst>
              <a:ext uri="{FF2B5EF4-FFF2-40B4-BE49-F238E27FC236}">
                <a16:creationId xmlns:a16="http://schemas.microsoft.com/office/drawing/2014/main" id="{49F6B6FD-0533-0424-CCEA-3AB734745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95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64093-496E-144A-33C5-E05C80BC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Logistics and resources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267FE-9466-D0A0-0395-4FC0DF271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OHU will align and integrate with the supply chain present in each country</a:t>
            </a:r>
          </a:p>
          <a:p>
            <a:r>
              <a:rPr lang="en-US" dirty="0"/>
              <a:t>Different arrangements in each country:</a:t>
            </a:r>
          </a:p>
          <a:p>
            <a:pPr lvl="1"/>
            <a:r>
              <a:rPr lang="en-US" dirty="0"/>
              <a:t>OHU supplies are procured by </a:t>
            </a:r>
            <a:r>
              <a:rPr lang="en-US" i="1" dirty="0"/>
              <a:t>local authority </a:t>
            </a:r>
            <a:r>
              <a:rPr lang="en-US" dirty="0"/>
              <a:t>with OHU team responsible for stock records and onward movements. Local authority manages stock outs</a:t>
            </a:r>
          </a:p>
          <a:p>
            <a:pPr lvl="1"/>
            <a:r>
              <a:rPr lang="en-US" dirty="0"/>
              <a:t>HEAL may support supply chain system to function without interruption when the country faces procurement issues (e.g. training, supportive supervision)</a:t>
            </a:r>
          </a:p>
          <a:p>
            <a:endParaRPr lang="en-US" dirty="0"/>
          </a:p>
          <a:p>
            <a:endParaRPr lang="en-ET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20146E75-C7F5-BA58-D3CC-FF341C6C0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67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C1B4C2-A3B9-0AA8-3943-17952BFEF2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Module 3: </a:t>
            </a:r>
            <a:r>
              <a:rPr lang="en-US" dirty="0"/>
              <a:t>Practice of One Health in HEAL sites 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819FCF-7CC5-27AC-7C0F-18E1424681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HEAL Standard Operation Procedure 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409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69294-742C-57F4-0D10-735B2A225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Financing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B696244C-CC3A-F1A7-E2F1-A869C2627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21B15C-DDF1-1B44-FCA5-635BE94A744C}"/>
              </a:ext>
            </a:extLst>
          </p:cNvPr>
          <p:cNvCxnSpPr>
            <a:cxnSpLocks/>
          </p:cNvCxnSpPr>
          <p:nvPr/>
        </p:nvCxnSpPr>
        <p:spPr>
          <a:xfrm>
            <a:off x="2257065" y="5717894"/>
            <a:ext cx="7766613" cy="0"/>
          </a:xfrm>
          <a:prstGeom prst="straightConnector1">
            <a:avLst/>
          </a:prstGeom>
          <a:ln w="38100">
            <a:solidFill>
              <a:srgbClr val="639C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1AEB9E-39E9-599E-303C-68827F76A27B}"/>
              </a:ext>
            </a:extLst>
          </p:cNvPr>
          <p:cNvCxnSpPr>
            <a:cxnSpLocks/>
          </p:cNvCxnSpPr>
          <p:nvPr/>
        </p:nvCxnSpPr>
        <p:spPr>
          <a:xfrm flipV="1">
            <a:off x="2409465" y="2620741"/>
            <a:ext cx="0" cy="3249553"/>
          </a:xfrm>
          <a:prstGeom prst="straightConnector1">
            <a:avLst/>
          </a:prstGeom>
          <a:ln w="38100">
            <a:solidFill>
              <a:srgbClr val="639C8C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8AEB2B-E7FC-1025-3815-1836123B906E}"/>
              </a:ext>
            </a:extLst>
          </p:cNvPr>
          <p:cNvCxnSpPr>
            <a:cxnSpLocks/>
          </p:cNvCxnSpPr>
          <p:nvPr/>
        </p:nvCxnSpPr>
        <p:spPr>
          <a:xfrm flipV="1">
            <a:off x="2777926" y="2718994"/>
            <a:ext cx="6829064" cy="2674809"/>
          </a:xfrm>
          <a:prstGeom prst="straightConnector1">
            <a:avLst/>
          </a:prstGeom>
          <a:ln w="38100">
            <a:solidFill>
              <a:srgbClr val="724E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6A6033-F148-2A28-5A5C-10BA20985448}"/>
              </a:ext>
            </a:extLst>
          </p:cNvPr>
          <p:cNvCxnSpPr>
            <a:cxnSpLocks/>
          </p:cNvCxnSpPr>
          <p:nvPr/>
        </p:nvCxnSpPr>
        <p:spPr>
          <a:xfrm>
            <a:off x="2777924" y="2729775"/>
            <a:ext cx="6829064" cy="2674809"/>
          </a:xfrm>
          <a:prstGeom prst="straightConnector1">
            <a:avLst/>
          </a:prstGeom>
          <a:ln w="38100">
            <a:solidFill>
              <a:srgbClr val="D796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0E08B97-34E9-C35B-DE5A-88041F748D28}"/>
              </a:ext>
            </a:extLst>
          </p:cNvPr>
          <p:cNvCxnSpPr>
            <a:cxnSpLocks/>
          </p:cNvCxnSpPr>
          <p:nvPr/>
        </p:nvCxnSpPr>
        <p:spPr>
          <a:xfrm flipV="1">
            <a:off x="2777924" y="3795673"/>
            <a:ext cx="6736468" cy="1769822"/>
          </a:xfrm>
          <a:prstGeom prst="straightConnector1">
            <a:avLst/>
          </a:prstGeom>
          <a:ln w="38100">
            <a:solidFill>
              <a:srgbClr val="C17A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FD4E9E2-A29F-1B8B-998F-2535CB2FAF08}"/>
              </a:ext>
            </a:extLst>
          </p:cNvPr>
          <p:cNvSpPr txBox="1"/>
          <p:nvPr/>
        </p:nvSpPr>
        <p:spPr>
          <a:xfrm>
            <a:off x="9606988" y="2286190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T" dirty="0">
                <a:solidFill>
                  <a:srgbClr val="724E66"/>
                </a:solidFill>
              </a:rPr>
              <a:t>Government </a:t>
            </a:r>
          </a:p>
          <a:p>
            <a:r>
              <a:rPr lang="en-ET" dirty="0">
                <a:solidFill>
                  <a:srgbClr val="724E66"/>
                </a:solidFill>
              </a:rPr>
              <a:t>contribution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8F85B6-BE8F-CF60-F0C5-CA42F8F39FCB}"/>
              </a:ext>
            </a:extLst>
          </p:cNvPr>
          <p:cNvSpPr txBox="1"/>
          <p:nvPr/>
        </p:nvSpPr>
        <p:spPr>
          <a:xfrm>
            <a:off x="9606988" y="3441295"/>
            <a:ext cx="1349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T" dirty="0">
                <a:solidFill>
                  <a:srgbClr val="C17A62"/>
                </a:solidFill>
              </a:rPr>
              <a:t>Community </a:t>
            </a:r>
          </a:p>
          <a:p>
            <a:r>
              <a:rPr lang="en-ET" dirty="0">
                <a:solidFill>
                  <a:srgbClr val="C17A62"/>
                </a:solidFill>
              </a:rPr>
              <a:t>contribution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1EFCFC-2EE3-01BC-F244-F64C6F4CC5FE}"/>
              </a:ext>
            </a:extLst>
          </p:cNvPr>
          <p:cNvSpPr txBox="1"/>
          <p:nvPr/>
        </p:nvSpPr>
        <p:spPr>
          <a:xfrm>
            <a:off x="9374141" y="581310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T" dirty="0">
                <a:ln>
                  <a:solidFill>
                    <a:srgbClr val="639C8C"/>
                  </a:solidFill>
                </a:ln>
                <a:solidFill>
                  <a:srgbClr val="639C8C"/>
                </a:solidFill>
              </a:rPr>
              <a:t>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1E0F5-AFD2-22DF-2BE7-538F07A715DD}"/>
              </a:ext>
            </a:extLst>
          </p:cNvPr>
          <p:cNvSpPr txBox="1"/>
          <p:nvPr/>
        </p:nvSpPr>
        <p:spPr>
          <a:xfrm>
            <a:off x="9613739" y="4919164"/>
            <a:ext cx="15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T" dirty="0">
                <a:solidFill>
                  <a:srgbClr val="D79653"/>
                </a:solidFill>
              </a:rPr>
              <a:t>Project/donor</a:t>
            </a:r>
          </a:p>
          <a:p>
            <a:r>
              <a:rPr lang="en-ET" dirty="0">
                <a:solidFill>
                  <a:srgbClr val="D79653"/>
                </a:solidFill>
              </a:rPr>
              <a:t>contribution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4FBF23-968E-0810-4E0F-FB70DE461952}"/>
              </a:ext>
            </a:extLst>
          </p:cNvPr>
          <p:cNvSpPr txBox="1"/>
          <p:nvPr/>
        </p:nvSpPr>
        <p:spPr>
          <a:xfrm>
            <a:off x="2031579" y="23978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T" dirty="0">
                <a:ln>
                  <a:solidFill>
                    <a:srgbClr val="639C8C"/>
                  </a:solidFill>
                </a:ln>
                <a:solidFill>
                  <a:srgbClr val="639C8C"/>
                </a:solidFill>
              </a:rPr>
              <a:t>$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073AEC-D635-9D91-516A-48A7D9935782}"/>
              </a:ext>
            </a:extLst>
          </p:cNvPr>
          <p:cNvSpPr txBox="1"/>
          <p:nvPr/>
        </p:nvSpPr>
        <p:spPr>
          <a:xfrm>
            <a:off x="1997597" y="950028"/>
            <a:ext cx="8831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T" sz="2000" dirty="0"/>
              <a:t>As OHUs become the preferred model for service delivery in pastoralist areas, government and community investment is expected to increase to ensure sustainable financing.</a:t>
            </a:r>
          </a:p>
        </p:txBody>
      </p:sp>
    </p:spTree>
    <p:extLst>
      <p:ext uri="{BB962C8B-B14F-4D97-AF65-F5344CB8AC3E}">
        <p14:creationId xmlns:p14="http://schemas.microsoft.com/office/powerpoint/2010/main" val="792055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BB76541-71C4-0722-64E5-793A55DB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Other elements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508648-017B-9361-BF89-CF659CB5D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84049"/>
              </p:ext>
            </p:extLst>
          </p:nvPr>
        </p:nvGraphicFramePr>
        <p:xfrm>
          <a:off x="1600198" y="1044058"/>
          <a:ext cx="9352724" cy="4859107"/>
        </p:xfrm>
        <a:graphic>
          <a:graphicData uri="http://schemas.openxmlformats.org/drawingml/2006/table">
            <a:tbl>
              <a:tblPr firstRow="1" firstCol="1" bandRow="1"/>
              <a:tblGrid>
                <a:gridCol w="2338181">
                  <a:extLst>
                    <a:ext uri="{9D8B030D-6E8A-4147-A177-3AD203B41FA5}">
                      <a16:colId xmlns:a16="http://schemas.microsoft.com/office/drawing/2014/main" val="360792883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1262348034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4203890171"/>
                    </a:ext>
                  </a:extLst>
                </a:gridCol>
                <a:gridCol w="2338181">
                  <a:extLst>
                    <a:ext uri="{9D8B030D-6E8A-4147-A177-3AD203B41FA5}">
                      <a16:colId xmlns:a16="http://schemas.microsoft.com/office/drawing/2014/main" val="2444458045"/>
                    </a:ext>
                  </a:extLst>
                </a:gridCol>
              </a:tblGrid>
              <a:tr h="303218"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CBON 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CBON 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CRHW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2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CRHW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C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99408"/>
                  </a:ext>
                </a:extLst>
              </a:tr>
              <a:tr h="127338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Establishment of CBON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Roles and responsibilities of CBON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Maintenance of CBON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Roles of HEAL partners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Establishment of CRHWs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Maintenance of CRHWs</a:t>
                      </a:r>
                      <a:endParaRPr lang="en-ET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Roles and responsibilities of CRHWs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itchFamily="2" charset="2"/>
                        <a:buChar char="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Roles of HEAL partners</a:t>
                      </a:r>
                      <a:endParaRPr lang="en-ET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071375"/>
                  </a:ext>
                </a:extLst>
              </a:tr>
              <a:tr h="3143527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How are CBON’s established? What steps are followed?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you foresee any challenges with establishing a CBON in this area? How might these challenges be overcome?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roles and responsibilities of the CBON?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How are CBON’s maintained? What steps are followed?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you foresee any challenges with maintaining a CBON in this area? How might these challenges be overcome?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role of HEAL partners and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TRiM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with respect to the CBON?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How are CRHWs established and maintained? What steps are followed?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 you foresee any challenges with establishing and maintaining CRHWs in this area? How might these challenges be overcome?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are the roles and responsibilities of CRHWs?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What is the role of HEAL partners with respect to CRHWs?</a:t>
                      </a:r>
                    </a:p>
                    <a:p>
                      <a:pPr marL="34200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stem Font Regular"/>
                        <a:buChar char="-"/>
                        <a:tabLst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C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2861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A65C315-7453-7752-FF61-2A764595BC71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10" name="Graphic 9" descr="Stopwatch with solid fill">
            <a:extLst>
              <a:ext uri="{FF2B5EF4-FFF2-40B4-BE49-F238E27FC236}">
                <a16:creationId xmlns:a16="http://schemas.microsoft.com/office/drawing/2014/main" id="{49F6B6FD-0533-0424-CCEA-3AB734745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4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4E470-AD4A-8B77-8C82-0DFC917E4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of key points</a:t>
            </a:r>
            <a:endParaRPr lang="en-E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2FC84-65BE-7CCA-6A62-7A5813EF6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Management and governance is a </a:t>
            </a:r>
            <a:r>
              <a:rPr lang="en-US" b="1" dirty="0"/>
              <a:t>shared responsibility </a:t>
            </a:r>
            <a:r>
              <a:rPr lang="en-US" dirty="0"/>
              <a:t>of the community (through the MSIPs) and the local government (through the OHTF)</a:t>
            </a:r>
          </a:p>
          <a:p>
            <a:pPr lvl="1"/>
            <a:r>
              <a:rPr lang="en-US" dirty="0"/>
              <a:t>OHTF appoints 3 coordinators (from animal, environment, and human health) who will be responsible for the day-to-day management of the OHUs </a:t>
            </a:r>
          </a:p>
          <a:p>
            <a:pPr lvl="1"/>
            <a:r>
              <a:rPr lang="en-US" dirty="0"/>
              <a:t>Communities nominate 5 members of the MSIP to be contact persons for OHU coordinators</a:t>
            </a:r>
          </a:p>
          <a:p>
            <a:r>
              <a:rPr lang="en-US" dirty="0"/>
              <a:t>OHUs provide both </a:t>
            </a:r>
            <a:r>
              <a:rPr lang="en-US" b="1" dirty="0"/>
              <a:t>sector-specific</a:t>
            </a:r>
            <a:r>
              <a:rPr lang="en-US" dirty="0"/>
              <a:t> and </a:t>
            </a:r>
            <a:r>
              <a:rPr lang="en-US" b="1" dirty="0"/>
              <a:t>cross-cutting services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ET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9F802295-F496-250E-7F2F-23081DD1C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78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C8CD7-2DB7-2CEA-0115-6A56BD94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Summary of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3C662-F222-296E-25E1-C5752F8C1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Government and community contributions are central to maintaining the quality of services and </a:t>
            </a:r>
            <a:r>
              <a:rPr lang="en-US" b="1" dirty="0"/>
              <a:t>sustainability</a:t>
            </a:r>
            <a:r>
              <a:rPr lang="en-US" dirty="0"/>
              <a:t> of the OHUs beyond the project duration</a:t>
            </a:r>
          </a:p>
          <a:p>
            <a:r>
              <a:rPr lang="en-US" dirty="0"/>
              <a:t>HEAL will support/promote </a:t>
            </a:r>
            <a:r>
              <a:rPr lang="en-US" b="1" dirty="0"/>
              <a:t>existing mechanisms </a:t>
            </a:r>
            <a:r>
              <a:rPr lang="en-US" dirty="0"/>
              <a:t>and insurance schemes e.g.,</a:t>
            </a:r>
          </a:p>
          <a:p>
            <a:pPr lvl="1"/>
            <a:r>
              <a:rPr lang="en-US" dirty="0"/>
              <a:t>Community-Based Health Insurance (CBHI)</a:t>
            </a:r>
          </a:p>
          <a:p>
            <a:pPr lvl="1"/>
            <a:r>
              <a:rPr lang="en-US" dirty="0"/>
              <a:t>Co-payments and cost sharing by individuals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ET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27D281A4-61D7-DCA6-EC74-0C471F171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70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7288-DD09-ADF2-9DBE-7AFB49A1E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D55F6-4427-A4B2-D0B5-FC930CAC7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Small group discussion</a:t>
            </a:r>
          </a:p>
          <a:p>
            <a:r>
              <a:rPr lang="en-GB" dirty="0"/>
              <a:t>In groups by woreda/district:</a:t>
            </a:r>
          </a:p>
          <a:p>
            <a:pPr lvl="1"/>
            <a:r>
              <a:rPr lang="en-GB" dirty="0"/>
              <a:t>Make action plans to apply the training</a:t>
            </a:r>
          </a:p>
          <a:p>
            <a:pPr lvl="1"/>
            <a:r>
              <a:rPr lang="en-GB" dirty="0"/>
              <a:t>Record your discussion on a flipchart</a:t>
            </a:r>
          </a:p>
          <a:p>
            <a:pPr lvl="1"/>
            <a:r>
              <a:rPr lang="en-GB" dirty="0"/>
              <a:t>Place flip chart on wall</a:t>
            </a:r>
          </a:p>
          <a:p>
            <a:r>
              <a:rPr lang="en-GB" dirty="0"/>
              <a:t>Be prepared to review and vote on the best action plan</a:t>
            </a:r>
          </a:p>
          <a:p>
            <a:pPr lvl="1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F5599A-6EF9-6C85-9620-F8834EAF547E}"/>
              </a:ext>
            </a:extLst>
          </p:cNvPr>
          <p:cNvSpPr txBox="1"/>
          <p:nvPr/>
        </p:nvSpPr>
        <p:spPr>
          <a:xfrm>
            <a:off x="105395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12B143B6-5373-6B79-4C18-E87D5BAAFF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08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C36C-8586-20B8-0BFE-BEB08EEFF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556BF-DC15-0168-38EA-62148B121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Your facilitator will distribute two forms:</a:t>
            </a:r>
          </a:p>
          <a:p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b="1" dirty="0"/>
              <a:t>Post-training evaluation</a:t>
            </a:r>
            <a:r>
              <a:rPr lang="en-GB" dirty="0"/>
              <a:t> – measures the level of learning achievement relative to the baseline you completed on day 1</a:t>
            </a:r>
          </a:p>
          <a:p>
            <a:pPr marL="914400" lvl="1" indent="-457200">
              <a:buFont typeface="+mj-lt"/>
              <a:buAutoNum type="arabicPeriod"/>
            </a:pPr>
            <a:endParaRPr lang="en-GB" b="1" dirty="0"/>
          </a:p>
          <a:p>
            <a:pPr marL="914400" lvl="1" indent="-457200">
              <a:buFont typeface="+mj-lt"/>
              <a:buAutoNum type="arabicPeriod"/>
            </a:pPr>
            <a:r>
              <a:rPr lang="en-GB" b="1" dirty="0"/>
              <a:t>End-of-training survey – </a:t>
            </a:r>
            <a:r>
              <a:rPr lang="en-GB" dirty="0"/>
              <a:t>gathers participant feedback on the relevance, effectiveness of the content and training process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  <a:p>
            <a:r>
              <a:rPr lang="en-GB" dirty="0"/>
              <a:t>Both forms are anonymous and will help us improve the training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C0D235-F1EE-E6F1-BDA6-CD50B91BD2DC}"/>
              </a:ext>
            </a:extLst>
          </p:cNvPr>
          <p:cNvSpPr txBox="1"/>
          <p:nvPr/>
        </p:nvSpPr>
        <p:spPr>
          <a:xfrm>
            <a:off x="105395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6AD0FC83-B42A-79FB-FC7D-E40CC6401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12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155C5-8C58-144B-7DD8-D44228C47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76399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Thank you for your active participation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5D46C5-55E3-A3BF-43B0-879590828686}"/>
              </a:ext>
            </a:extLst>
          </p:cNvPr>
          <p:cNvSpPr txBox="1"/>
          <p:nvPr/>
        </p:nvSpPr>
        <p:spPr>
          <a:xfrm>
            <a:off x="3719945" y="322649"/>
            <a:ext cx="4163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m-ET" sz="5400" b="1" dirty="0">
                <a:solidFill>
                  <a:srgbClr val="C79E42"/>
                </a:solidFill>
              </a:rPr>
              <a:t>አመሰግናለሁ</a:t>
            </a:r>
            <a:endParaRPr lang="en-GB" sz="5400" b="1" dirty="0">
              <a:solidFill>
                <a:srgbClr val="C79E4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CC0F91-C0EA-101B-BE99-05A569D5AE9A}"/>
              </a:ext>
            </a:extLst>
          </p:cNvPr>
          <p:cNvSpPr txBox="1"/>
          <p:nvPr/>
        </p:nvSpPr>
        <p:spPr>
          <a:xfrm>
            <a:off x="7176652" y="816497"/>
            <a:ext cx="4765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C79E42"/>
                </a:solidFill>
              </a:rPr>
              <a:t>mahadsanid</a:t>
            </a:r>
            <a:endParaRPr lang="en-GB" sz="5400" b="1" dirty="0">
              <a:solidFill>
                <a:srgbClr val="C79E4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10FCE-8F55-B637-0ECF-FAED4240908B}"/>
              </a:ext>
            </a:extLst>
          </p:cNvPr>
          <p:cNvSpPr txBox="1"/>
          <p:nvPr/>
        </p:nvSpPr>
        <p:spPr>
          <a:xfrm>
            <a:off x="183573" y="3028588"/>
            <a:ext cx="4765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C79E42"/>
                </a:solidFill>
              </a:rPr>
              <a:t>galatoomaa</a:t>
            </a:r>
            <a:endParaRPr lang="en-GB" sz="5400" b="1" dirty="0">
              <a:solidFill>
                <a:srgbClr val="C79E4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011796-7716-CCC0-71E7-3EDA3D813DDC}"/>
              </a:ext>
            </a:extLst>
          </p:cNvPr>
          <p:cNvSpPr txBox="1"/>
          <p:nvPr/>
        </p:nvSpPr>
        <p:spPr>
          <a:xfrm>
            <a:off x="7405253" y="3652572"/>
            <a:ext cx="376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C79E42"/>
                </a:solidFill>
              </a:rPr>
              <a:t>asante</a:t>
            </a:r>
            <a:endParaRPr lang="en-GB" sz="5400" b="1" dirty="0">
              <a:solidFill>
                <a:srgbClr val="C79E4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3B3D9D-6F7F-391A-627E-D96ADFADBC7F}"/>
              </a:ext>
            </a:extLst>
          </p:cNvPr>
          <p:cNvSpPr txBox="1"/>
          <p:nvPr/>
        </p:nvSpPr>
        <p:spPr>
          <a:xfrm>
            <a:off x="8686800" y="2740669"/>
            <a:ext cx="376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rgbClr val="C79E42"/>
                </a:solidFill>
              </a:rPr>
              <a:t>merci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CE9180-8235-2AD6-2A50-EDF97D4C050B}"/>
              </a:ext>
            </a:extLst>
          </p:cNvPr>
          <p:cNvSpPr txBox="1"/>
          <p:nvPr/>
        </p:nvSpPr>
        <p:spPr>
          <a:xfrm>
            <a:off x="1378528" y="1022057"/>
            <a:ext cx="376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C79E42"/>
                </a:solidFill>
              </a:rPr>
              <a:t>danke</a:t>
            </a:r>
            <a:endParaRPr lang="en-GB" sz="5400" b="1" dirty="0">
              <a:solidFill>
                <a:srgbClr val="C79E4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A7769C-45AD-90C3-3D99-7C02A063BC72}"/>
              </a:ext>
            </a:extLst>
          </p:cNvPr>
          <p:cNvSpPr txBox="1"/>
          <p:nvPr/>
        </p:nvSpPr>
        <p:spPr>
          <a:xfrm>
            <a:off x="3803072" y="4176583"/>
            <a:ext cx="376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C79E42"/>
                </a:solidFill>
              </a:rPr>
              <a:t>grazie</a:t>
            </a:r>
            <a:endParaRPr lang="en-GB" sz="5400" b="1" dirty="0">
              <a:solidFill>
                <a:srgbClr val="C79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1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1AA3-90CE-2264-CAA5-F26662865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Welcome to Day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35149-60A0-B53D-F24B-D9D3FD8AA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Video</a:t>
            </a:r>
          </a:p>
          <a:p>
            <a:r>
              <a:rPr lang="en-US" dirty="0"/>
              <a:t>Your facilitator will play a video</a:t>
            </a:r>
          </a:p>
          <a:p>
            <a:endParaRPr lang="en-ET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GB" sz="2600" b="1" dirty="0">
                <a:solidFill>
                  <a:srgbClr val="BF8F0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Video 2: One Health for Humans, Environment, Animals and Livelihoods (OH4HEAL)</a:t>
            </a:r>
            <a:endParaRPr lang="en-ET" sz="2600" b="1" dirty="0">
              <a:solidFill>
                <a:srgbClr val="BF8F00"/>
              </a:solidFill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600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  <a:hlinkClick r:id="rId2"/>
              </a:rPr>
              <a:t>https://www.youtube.com/watch?v=MBQuVh5mHfM</a:t>
            </a:r>
            <a:endParaRPr lang="en-ET" sz="2600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endParaRPr lang="en-ET" dirty="0"/>
          </a:p>
        </p:txBody>
      </p:sp>
      <p:pic>
        <p:nvPicPr>
          <p:cNvPr id="6" name="Graphic 5" descr="Presentation with checklist with solid fill">
            <a:extLst>
              <a:ext uri="{FF2B5EF4-FFF2-40B4-BE49-F238E27FC236}">
                <a16:creationId xmlns:a16="http://schemas.microsoft.com/office/drawing/2014/main" id="{4AACE71F-514E-62A6-754E-23E018E95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93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3CB211-31DF-87B0-455A-66D24F1B5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Re-cap Day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3EB4EB-4FD1-8EF2-69BB-6515906AD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Reflection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Write down your key lessons from yesterday</a:t>
            </a:r>
          </a:p>
          <a:p>
            <a:r>
              <a:rPr lang="en-GB" dirty="0"/>
              <a:t>Be prepared to share your responses in plenary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11C137-DC77-E411-4270-AE019A2DD65A}"/>
              </a:ext>
            </a:extLst>
          </p:cNvPr>
          <p:cNvSpPr txBox="1"/>
          <p:nvPr/>
        </p:nvSpPr>
        <p:spPr>
          <a:xfrm>
            <a:off x="11795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30 minutes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58BEF2A-8E00-EF0E-C1B0-5E8C694535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342" y="1723871"/>
            <a:ext cx="4947352" cy="2748436"/>
          </a:xfrm>
          <a:prstGeom prst="rect">
            <a:avLst/>
          </a:prstGeom>
          <a:noFill/>
        </p:spPr>
      </p:pic>
      <p:pic>
        <p:nvPicPr>
          <p:cNvPr id="2" name="Graphic 1" descr="Stopwatch with solid fill">
            <a:extLst>
              <a:ext uri="{FF2B5EF4-FFF2-40B4-BE49-F238E27FC236}">
                <a16:creationId xmlns:a16="http://schemas.microsoft.com/office/drawing/2014/main" id="{1F5F3120-DC90-85D7-57FC-033C270E5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6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155C5-8C58-144B-7DD8-D44228C47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414913"/>
          </a:xfrm>
        </p:spPr>
        <p:txBody>
          <a:bodyPr anchor="ctr">
            <a:normAutofit/>
          </a:bodyPr>
          <a:lstStyle/>
          <a:p>
            <a:r>
              <a:rPr lang="en-GB" sz="4800" dirty="0"/>
              <a:t>MSIP and OHTF in depth; OHU services, procurement and financing; and other elements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5F2E87-D39D-78CC-9B34-95FDC44A24EF}"/>
              </a:ext>
            </a:extLst>
          </p:cNvPr>
          <p:cNvSpPr txBox="1">
            <a:spLocks/>
          </p:cNvSpPr>
          <p:nvPr/>
        </p:nvSpPr>
        <p:spPr>
          <a:xfrm>
            <a:off x="1191490" y="263237"/>
            <a:ext cx="10162309" cy="6511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639C8C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73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F9F1A2-E285-CA3D-D230-AFDB6A91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Intended learning outcomes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2DB87-4B9B-EAFA-686F-6F5C87E1F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ET" dirty="0">
                <a:latin typeface="Calibri" panose="020F0502020204030204" pitchFamily="34" charset="0"/>
                <a:cs typeface="Calibri" panose="020F0502020204030204" pitchFamily="34" charset="0"/>
              </a:rPr>
              <a:t>By the end of today, you will be able to: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the composition of the MSIP and OHTF and their different roles and responsibilities;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guide the process of establishing and maintaining MSIPs and OHTFs in intervention areas;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the role of HEAL partners with respect to MSIP and OHTF;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identify the sector-specific and cross-cutting services provided by OHUs in intervention areas;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guiding principles and processes for procuring pharmaceutical products and medical equipment;</a:t>
            </a:r>
          </a:p>
          <a:p>
            <a:pPr lvl="0">
              <a:lnSpc>
                <a:spcPct val="115000"/>
              </a:lnSpc>
            </a:pPr>
            <a:endParaRPr lang="en-US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phic 4" descr="Presentation with checklist with solid fill">
            <a:extLst>
              <a:ext uri="{FF2B5EF4-FFF2-40B4-BE49-F238E27FC236}">
                <a16:creationId xmlns:a16="http://schemas.microsoft.com/office/drawing/2014/main" id="{2F129592-FD66-8CAA-6019-DCB253F1C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3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F9F1A2-E285-CA3D-D230-AFDB6A91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Intended learning outcomes (continued)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2DB87-4B9B-EAFA-686F-6F5C87E1F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US" sz="26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current and expected future contributions of the project, government and community to sustainably financing OHUs; </a:t>
            </a:r>
          </a:p>
          <a:p>
            <a:pPr>
              <a:lnSpc>
                <a:spcPct val="115000"/>
              </a:lnSpc>
            </a:pPr>
            <a:r>
              <a:rPr lang="en-US" sz="26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the roles and responsibilities of the CBON;</a:t>
            </a:r>
          </a:p>
          <a:p>
            <a:pPr>
              <a:lnSpc>
                <a:spcPct val="115000"/>
              </a:lnSpc>
            </a:pPr>
            <a:r>
              <a:rPr lang="en-US" sz="26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discuss the process of establishing and maintaining CBON;</a:t>
            </a:r>
          </a:p>
          <a:p>
            <a:pPr>
              <a:lnSpc>
                <a:spcPct val="115000"/>
              </a:lnSpc>
            </a:pPr>
            <a:r>
              <a:rPr lang="en-US" sz="26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describe the roles and responsibilities of CRHWs; and</a:t>
            </a:r>
          </a:p>
          <a:p>
            <a:pPr>
              <a:lnSpc>
                <a:spcPct val="115000"/>
              </a:lnSpc>
            </a:pPr>
            <a:r>
              <a:rPr lang="en-US" sz="2600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discuss the process of establishing and maintaining CRHWs</a:t>
            </a:r>
          </a:p>
          <a:p>
            <a:pPr>
              <a:lnSpc>
                <a:spcPct val="115000"/>
              </a:lnSpc>
            </a:pPr>
            <a:endParaRPr lang="en-US" sz="2600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raphic 1" descr="Presentation with checklist with solid fill">
            <a:extLst>
              <a:ext uri="{FF2B5EF4-FFF2-40B4-BE49-F238E27FC236}">
                <a16:creationId xmlns:a16="http://schemas.microsoft.com/office/drawing/2014/main" id="{6E7DA83E-48B0-C593-642A-98EA39F55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10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991B-6C91-978E-0682-0EDA9B89C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T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A41C5-2B2E-02C0-E568-58704D102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113" indent="0">
              <a:lnSpc>
                <a:spcPct val="115000"/>
              </a:lnSpc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The following chapters of the SOP are covered in this session: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Chapter 4: Multi-stakeholder Innovation Platform (MSIP)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Chapter 5: One Health Task Force (OHTF)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Chapter 6: </a:t>
            </a:r>
            <a:r>
              <a:rPr lang="en-US" dirty="0" err="1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Operationalising</a:t>
            </a: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the integrated health service delivery model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Annex 1: Community-based Observation Network</a:t>
            </a:r>
          </a:p>
          <a:p>
            <a:pPr lvl="0">
              <a:lnSpc>
                <a:spcPct val="115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Annex 2</a:t>
            </a:r>
            <a:r>
              <a:rPr lang="en-US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: Community Rangeland </a:t>
            </a:r>
            <a:r>
              <a:rPr lang="en-US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Health Workers</a:t>
            </a:r>
          </a:p>
          <a:p>
            <a:pPr lvl="0">
              <a:lnSpc>
                <a:spcPct val="115000"/>
              </a:lnSpc>
            </a:pPr>
            <a:endParaRPr lang="en-US" dirty="0">
              <a:effectLst/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endParaRPr lang="en-E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phic 5" descr="Presentation with checklist with solid fill">
            <a:extLst>
              <a:ext uri="{FF2B5EF4-FFF2-40B4-BE49-F238E27FC236}">
                <a16:creationId xmlns:a16="http://schemas.microsoft.com/office/drawing/2014/main" id="{DE050F85-34C8-FFC3-B99D-93E00571F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8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C9FC0-6906-8992-21C5-EBD960C8F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ET" dirty="0"/>
              <a:t>Multi-stakeholder innovation platform (MSIP) in depth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63020-3A65-717F-4769-C73DCF611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Study circle</a:t>
            </a:r>
          </a:p>
          <a:p>
            <a:r>
              <a:rPr lang="en-US" dirty="0"/>
              <a:t>Your facilitator will:</a:t>
            </a:r>
          </a:p>
          <a:p>
            <a:pPr lvl="1"/>
            <a:r>
              <a:rPr lang="en-US" dirty="0"/>
              <a:t>Divide you into 3 groups of people from different sectors </a:t>
            </a:r>
          </a:p>
          <a:p>
            <a:pPr lvl="1"/>
            <a:r>
              <a:rPr lang="en-US" dirty="0"/>
              <a:t>Distribute definitions in the HEAL SOP</a:t>
            </a:r>
          </a:p>
          <a:p>
            <a:r>
              <a:rPr lang="en-US" dirty="0"/>
              <a:t>In groups:</a:t>
            </a:r>
          </a:p>
          <a:p>
            <a:pPr lvl="1"/>
            <a:r>
              <a:rPr lang="en-US" dirty="0"/>
              <a:t>Study the topics assigned, enriching them with your HEAL project implementation experience </a:t>
            </a:r>
          </a:p>
          <a:p>
            <a:pPr lvl="1"/>
            <a:r>
              <a:rPr lang="en-US" dirty="0"/>
              <a:t>Record your understanding/interpretation/experience of the topics on flipcharts</a:t>
            </a:r>
          </a:p>
          <a:p>
            <a:r>
              <a:rPr lang="en-US" dirty="0"/>
              <a:t>Be ready to teach others what you learned in plenary</a:t>
            </a:r>
          </a:p>
          <a:p>
            <a:endParaRPr lang="en-US" dirty="0"/>
          </a:p>
          <a:p>
            <a:endParaRPr lang="en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D3326-E32C-D402-ABCD-AF950F165168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2BFE126B-10AB-FB9D-98AB-750DBD28D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3077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7114</TotalTime>
  <Words>1876</Words>
  <Application>Microsoft Office PowerPoint</Application>
  <PresentationFormat>Widescreen</PresentationFormat>
  <Paragraphs>294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System Font Regular</vt:lpstr>
      <vt:lpstr>2_Office Theme</vt:lpstr>
      <vt:lpstr>Operationalizing One Health in pastoralist settings</vt:lpstr>
      <vt:lpstr>Module 3: Practice of One Health in HEAL sites </vt:lpstr>
      <vt:lpstr>Welcome to Day 2</vt:lpstr>
      <vt:lpstr>Re-cap Day 1</vt:lpstr>
      <vt:lpstr>MSIP and OHTF in depth; OHU services, procurement and financing; and other elements </vt:lpstr>
      <vt:lpstr>Intended learning outcomes</vt:lpstr>
      <vt:lpstr>Intended learning outcomes (continued)</vt:lpstr>
      <vt:lpstr>Topics</vt:lpstr>
      <vt:lpstr>Multi-stakeholder innovation platform (MSIP) in depth</vt:lpstr>
      <vt:lpstr>Multi-stakeholder Innovation Platform (MSIP) in depth</vt:lpstr>
      <vt:lpstr>Multi-stakeholder Innovation Platform (MSIP)</vt:lpstr>
      <vt:lpstr>One Health Taskforce (OHTF) in depth</vt:lpstr>
      <vt:lpstr>One Health Taskforce (OHTF) in depth</vt:lpstr>
      <vt:lpstr>One Health Taskforce (OHTF)</vt:lpstr>
      <vt:lpstr>Services delivered by the OHU</vt:lpstr>
      <vt:lpstr>Services delivered by the OHU</vt:lpstr>
      <vt:lpstr>Procurement and financing</vt:lpstr>
      <vt:lpstr>Procurement and financing</vt:lpstr>
      <vt:lpstr>Logistics and resources management</vt:lpstr>
      <vt:lpstr>Financing</vt:lpstr>
      <vt:lpstr>Other elements</vt:lpstr>
      <vt:lpstr>Summary of key points</vt:lpstr>
      <vt:lpstr>Summary of key points</vt:lpstr>
      <vt:lpstr>Action plan</vt:lpstr>
      <vt:lpstr>Evaluation</vt:lpstr>
      <vt:lpstr>Thank you for your active participation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m68218</dc:creator>
  <cp:lastModifiedBy>Yabowork, Abenet (ILRI)</cp:lastModifiedBy>
  <cp:revision>228</cp:revision>
  <dcterms:created xsi:type="dcterms:W3CDTF">2022-06-01T08:00:30Z</dcterms:created>
  <dcterms:modified xsi:type="dcterms:W3CDTF">2024-08-16T12:26:14Z</dcterms:modified>
</cp:coreProperties>
</file>