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5"/>
  </p:notesMasterIdLst>
  <p:sldIdLst>
    <p:sldId id="256" r:id="rId2"/>
    <p:sldId id="258" r:id="rId3"/>
    <p:sldId id="294" r:id="rId4"/>
    <p:sldId id="295" r:id="rId5"/>
    <p:sldId id="300" r:id="rId6"/>
    <p:sldId id="318" r:id="rId7"/>
    <p:sldId id="297" r:id="rId8"/>
    <p:sldId id="299" r:id="rId9"/>
    <p:sldId id="298" r:id="rId10"/>
    <p:sldId id="301" r:id="rId11"/>
    <p:sldId id="302" r:id="rId12"/>
    <p:sldId id="304" r:id="rId13"/>
    <p:sldId id="307" r:id="rId14"/>
    <p:sldId id="306" r:id="rId15"/>
    <p:sldId id="308" r:id="rId16"/>
    <p:sldId id="313" r:id="rId17"/>
    <p:sldId id="309" r:id="rId18"/>
    <p:sldId id="310" r:id="rId19"/>
    <p:sldId id="314" r:id="rId20"/>
    <p:sldId id="315" r:id="rId21"/>
    <p:sldId id="319" r:id="rId22"/>
    <p:sldId id="316" r:id="rId23"/>
    <p:sldId id="32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4" autoAdjust="0"/>
    <p:restoredTop sz="72248" autoAdjust="0"/>
  </p:normalViewPr>
  <p:slideViewPr>
    <p:cSldViewPr>
      <p:cViewPr>
        <p:scale>
          <a:sx n="91" d="100"/>
          <a:sy n="91" d="100"/>
        </p:scale>
        <p:origin x="592" y="-7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D0FCB0-A123-48E2-BABB-688652D2FB0F}" type="datetimeFigureOut">
              <a:rPr lang="en-CA" smtClean="0"/>
              <a:t>2019-07-16</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2B77FC-DA7D-431F-A49C-5F2B358B3CF4}" type="slidenum">
              <a:rPr lang="en-CA" smtClean="0"/>
              <a:t>‹#›</a:t>
            </a:fld>
            <a:endParaRPr lang="en-CA"/>
          </a:p>
        </p:txBody>
      </p:sp>
    </p:spTree>
    <p:extLst>
      <p:ext uri="{BB962C8B-B14F-4D97-AF65-F5344CB8AC3E}">
        <p14:creationId xmlns:p14="http://schemas.microsoft.com/office/powerpoint/2010/main" val="1046640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a:t>
            </a:fld>
            <a:endParaRPr lang="en-CA"/>
          </a:p>
        </p:txBody>
      </p:sp>
    </p:spTree>
    <p:extLst>
      <p:ext uri="{BB962C8B-B14F-4D97-AF65-F5344CB8AC3E}">
        <p14:creationId xmlns:p14="http://schemas.microsoft.com/office/powerpoint/2010/main" val="374751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so what are the challenges that KM leaders are up against? We have already talked about the issues with top-down structures but there are other big challenges</a:t>
            </a:r>
            <a:r>
              <a:rPr lang="en-CA" baseline="0" dirty="0"/>
              <a:t> that need to be tackled, such as …</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10</a:t>
            </a:fld>
            <a:endParaRPr lang="en-CA"/>
          </a:p>
        </p:txBody>
      </p:sp>
    </p:spTree>
    <p:extLst>
      <p:ext uri="{BB962C8B-B14F-4D97-AF65-F5344CB8AC3E}">
        <p14:creationId xmlns:p14="http://schemas.microsoft.com/office/powerpoint/2010/main" val="4036671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in order to unpack some</a:t>
            </a:r>
            <a:r>
              <a:rPr lang="en-CA" baseline="0" dirty="0"/>
              <a:t> of these challenges and try to come up with ideas to overcome them, we will be doing what is called a World </a:t>
            </a:r>
            <a:r>
              <a:rPr lang="en-CA" baseline="0" dirty="0" err="1"/>
              <a:t>Caf</a:t>
            </a:r>
            <a:r>
              <a:rPr lang="fr-CA" baseline="0" dirty="0"/>
              <a:t>é…</a:t>
            </a:r>
            <a:endParaRPr lang="en-CA"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See </a:t>
            </a:r>
            <a:r>
              <a:rPr lang="en-CA" dirty="0"/>
              <a:t>Unit 2 Exercise notes.</a:t>
            </a:r>
          </a:p>
          <a:p>
            <a:pPr marL="0" marR="0" indent="0" algn="l" defTabSz="914400" rtl="0" eaLnBrk="1" fontAlgn="auto" latinLnBrk="0" hangingPunct="1">
              <a:lnSpc>
                <a:spcPct val="100000"/>
              </a:lnSpc>
              <a:spcBef>
                <a:spcPts val="0"/>
              </a:spcBef>
              <a:spcAft>
                <a:spcPts val="0"/>
              </a:spcAft>
              <a:buClrTx/>
              <a:buSzTx/>
              <a:buFontTx/>
              <a:buNone/>
              <a:tabLst/>
              <a:defRPr/>
            </a:pPr>
            <a:endParaRPr lang="en-CA" u="sng" dirty="0"/>
          </a:p>
        </p:txBody>
      </p:sp>
      <p:sp>
        <p:nvSpPr>
          <p:cNvPr id="4" name="Slide Number Placeholder 3"/>
          <p:cNvSpPr>
            <a:spLocks noGrp="1"/>
          </p:cNvSpPr>
          <p:nvPr>
            <p:ph type="sldNum" sz="quarter" idx="10"/>
          </p:nvPr>
        </p:nvSpPr>
        <p:spPr/>
        <p:txBody>
          <a:bodyPr/>
          <a:lstStyle/>
          <a:p>
            <a:fld id="{C82B77FC-DA7D-431F-A49C-5F2B358B3CF4}" type="slidenum">
              <a:rPr lang="en-CA" smtClean="0"/>
              <a:t>11</a:t>
            </a:fld>
            <a:endParaRPr lang="en-CA"/>
          </a:p>
        </p:txBody>
      </p:sp>
    </p:spTree>
    <p:extLst>
      <p:ext uri="{BB962C8B-B14F-4D97-AF65-F5344CB8AC3E}">
        <p14:creationId xmlns:p14="http://schemas.microsoft.com/office/powerpoint/2010/main" val="18822248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…so</a:t>
            </a:r>
            <a:r>
              <a:rPr lang="en-CA" baseline="0" dirty="0"/>
              <a:t> we have discussed some of the main challenges to KM, let’s look at the benefits. We want to start to build a KM business case, to make others aware and show them what KM can do for them.</a:t>
            </a:r>
            <a:endParaRPr lang="en-CA" dirty="0"/>
          </a:p>
          <a:p>
            <a:pPr marL="171450" indent="-171450">
              <a:buFont typeface="Arial" panose="020B0604020202020204" pitchFamily="34" charset="0"/>
              <a:buChar char="•"/>
            </a:pPr>
            <a:r>
              <a:rPr lang="en-CA" dirty="0"/>
              <a:t>In each organisation, these can be different.</a:t>
            </a:r>
          </a:p>
        </p:txBody>
      </p:sp>
      <p:sp>
        <p:nvSpPr>
          <p:cNvPr id="4" name="Slide Number Placeholder 3"/>
          <p:cNvSpPr>
            <a:spLocks noGrp="1"/>
          </p:cNvSpPr>
          <p:nvPr>
            <p:ph type="sldNum" sz="quarter" idx="10"/>
          </p:nvPr>
        </p:nvSpPr>
        <p:spPr/>
        <p:txBody>
          <a:bodyPr/>
          <a:lstStyle/>
          <a:p>
            <a:fld id="{C82B77FC-DA7D-431F-A49C-5F2B358B3CF4}" type="slidenum">
              <a:rPr lang="en-CA" smtClean="0"/>
              <a:t>13</a:t>
            </a:fld>
            <a:endParaRPr lang="en-CA"/>
          </a:p>
        </p:txBody>
      </p:sp>
    </p:spTree>
    <p:extLst>
      <p:ext uri="{BB962C8B-B14F-4D97-AF65-F5344CB8AC3E}">
        <p14:creationId xmlns:p14="http://schemas.microsoft.com/office/powerpoint/2010/main" val="12767881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…your</a:t>
            </a:r>
            <a:r>
              <a:rPr lang="en-CA" baseline="0" dirty="0"/>
              <a:t> context is crucial when promoting the benefits of KM. </a:t>
            </a:r>
            <a:endParaRPr lang="en-CA" dirty="0"/>
          </a:p>
          <a:p>
            <a:pPr marL="171450" indent="-171450">
              <a:buFont typeface="Arial" panose="020B0604020202020204" pitchFamily="34" charset="0"/>
              <a:buChar char="•"/>
            </a:pPr>
            <a:r>
              <a:rPr lang="en-CA" dirty="0"/>
              <a:t>Include quantitative…: it’s important to be as concrete as possible when promoting</a:t>
            </a:r>
            <a:r>
              <a:rPr lang="en-CA" baseline="0" dirty="0"/>
              <a:t> benefits. </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14</a:t>
            </a:fld>
            <a:endParaRPr lang="en-CA"/>
          </a:p>
        </p:txBody>
      </p:sp>
    </p:spTree>
    <p:extLst>
      <p:ext uri="{BB962C8B-B14F-4D97-AF65-F5344CB8AC3E}">
        <p14:creationId xmlns:p14="http://schemas.microsoft.com/office/powerpoint/2010/main" val="2136931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here are some more benefits that can be quantified…</a:t>
            </a:r>
          </a:p>
          <a:p>
            <a:pPr marL="171450" indent="-171450">
              <a:buFont typeface="Arial" panose="020B0604020202020204" pitchFamily="34" charset="0"/>
              <a:buChar char="•"/>
            </a:pPr>
            <a:r>
              <a:rPr lang="en-CA" dirty="0"/>
              <a:t>Reduced communications…: of course, this is if your KM initiatives use technology.</a:t>
            </a:r>
          </a:p>
          <a:p>
            <a:pPr marL="171450" indent="-171450">
              <a:buFont typeface="Arial" panose="020B0604020202020204" pitchFamily="34" charset="0"/>
              <a:buChar char="•"/>
            </a:pPr>
            <a:r>
              <a:rPr lang="en-CA" dirty="0"/>
              <a:t>Reduced consultancy…</a:t>
            </a:r>
            <a:r>
              <a:rPr lang="en-CA" baseline="0" dirty="0"/>
              <a:t>: same here, </a:t>
            </a:r>
            <a:r>
              <a:rPr lang="en-CA" dirty="0"/>
              <a:t>this is if your organisation hires consultants.</a:t>
            </a:r>
          </a:p>
          <a:p>
            <a:pPr marL="171450" indent="-171450">
              <a:buFont typeface="Arial" panose="020B0604020202020204" pitchFamily="34" charset="0"/>
              <a:buChar char="•"/>
            </a:pPr>
            <a:r>
              <a:rPr lang="en-CA" dirty="0"/>
              <a:t>Reduced production…: if your organisation publishes</a:t>
            </a:r>
            <a:r>
              <a:rPr lang="en-CA" baseline="0" dirty="0"/>
              <a:t> content, either electronic or hard copies. </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15</a:t>
            </a:fld>
            <a:endParaRPr lang="en-CA"/>
          </a:p>
        </p:txBody>
      </p:sp>
    </p:spTree>
    <p:extLst>
      <p:ext uri="{BB962C8B-B14F-4D97-AF65-F5344CB8AC3E}">
        <p14:creationId xmlns:p14="http://schemas.microsoft.com/office/powerpoint/2010/main" val="2174075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…but it</a:t>
            </a:r>
            <a:r>
              <a:rPr lang="en-CA" baseline="0" dirty="0"/>
              <a:t> is also important to be able to cost out the KM expenditures in your context.</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16</a:t>
            </a:fld>
            <a:endParaRPr lang="en-CA"/>
          </a:p>
        </p:txBody>
      </p:sp>
    </p:spTree>
    <p:extLst>
      <p:ext uri="{BB962C8B-B14F-4D97-AF65-F5344CB8AC3E}">
        <p14:creationId xmlns:p14="http://schemas.microsoft.com/office/powerpoint/2010/main" val="2555760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beyond</a:t>
            </a:r>
            <a:r>
              <a:rPr lang="en-CA" baseline="0" dirty="0"/>
              <a:t> the costs</a:t>
            </a:r>
            <a:r>
              <a:rPr lang="en-CA" dirty="0"/>
              <a:t>,</a:t>
            </a:r>
            <a:r>
              <a:rPr lang="en-CA" baseline="0" dirty="0"/>
              <a:t> it is important to know what the other potential issues or stumbling blocks can be.</a:t>
            </a:r>
          </a:p>
          <a:p>
            <a:pPr marL="171450" indent="-171450">
              <a:buFont typeface="Arial" panose="020B0604020202020204" pitchFamily="34" charset="0"/>
              <a:buChar char="•"/>
            </a:pPr>
            <a:r>
              <a:rPr lang="en-CA" baseline="0" dirty="0"/>
              <a:t>If you are trying to bring in KM, you might get a lot of push-back from management and colleagues. It’s good to think through what their potential arguments against KM might be. </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17</a:t>
            </a:fld>
            <a:endParaRPr lang="en-CA"/>
          </a:p>
        </p:txBody>
      </p:sp>
    </p:spTree>
    <p:extLst>
      <p:ext uri="{BB962C8B-B14F-4D97-AF65-F5344CB8AC3E}">
        <p14:creationId xmlns:p14="http://schemas.microsoft.com/office/powerpoint/2010/main" val="3174978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a:t>
            </a:r>
            <a:r>
              <a:rPr lang="en-CA" baseline="0" dirty="0"/>
              <a:t> … and one of the best ways to identify the positive and the negative aspect is by asking yourself the following SWOT analysis questions</a:t>
            </a:r>
            <a:endParaRPr lang="en-CA" dirty="0"/>
          </a:p>
          <a:p>
            <a:pPr marL="171450" indent="-171450">
              <a:buFont typeface="Arial" panose="020B0604020202020204" pitchFamily="34" charset="0"/>
              <a:buChar char="•"/>
            </a:pPr>
            <a:r>
              <a:rPr lang="en-CA" dirty="0"/>
              <a:t>Doing a SWOT analysis helps you</a:t>
            </a:r>
            <a:r>
              <a:rPr lang="en-CA" baseline="0" dirty="0"/>
              <a:t> to be better prepared.</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18</a:t>
            </a:fld>
            <a:endParaRPr lang="en-CA"/>
          </a:p>
        </p:txBody>
      </p:sp>
    </p:spTree>
    <p:extLst>
      <p:ext uri="{BB962C8B-B14F-4D97-AF65-F5344CB8AC3E}">
        <p14:creationId xmlns:p14="http://schemas.microsoft.com/office/powerpoint/2010/main" val="15856129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once</a:t>
            </a:r>
            <a:r>
              <a:rPr lang="en-CA" baseline="0" dirty="0"/>
              <a:t> you are armed with your SWOT results, you can come up with a KM promotional tool, which we are calling the “elevator pitch”</a:t>
            </a:r>
            <a:endParaRPr lang="en-CA"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Explain that the term “elevator pitch” come</a:t>
            </a:r>
            <a:r>
              <a:rPr lang="en-CA" u="none" baseline="0" dirty="0"/>
              <a:t> from a situation where a person is in an elevator with a higher-up and has the time it takes for the elevator to get to his/her floor to explain or “sell” something in a way that is engaging to the listener.</a:t>
            </a:r>
            <a:endParaRPr lang="en-CA" u="none" dirty="0"/>
          </a:p>
        </p:txBody>
      </p:sp>
      <p:sp>
        <p:nvSpPr>
          <p:cNvPr id="4" name="Slide Number Placeholder 3"/>
          <p:cNvSpPr>
            <a:spLocks noGrp="1"/>
          </p:cNvSpPr>
          <p:nvPr>
            <p:ph type="sldNum" sz="quarter" idx="10"/>
          </p:nvPr>
        </p:nvSpPr>
        <p:spPr/>
        <p:txBody>
          <a:bodyPr/>
          <a:lstStyle/>
          <a:p>
            <a:fld id="{C82B77FC-DA7D-431F-A49C-5F2B358B3CF4}" type="slidenum">
              <a:rPr lang="en-CA" smtClean="0"/>
              <a:t>19</a:t>
            </a:fld>
            <a:endParaRPr lang="en-CA"/>
          </a:p>
        </p:txBody>
      </p:sp>
    </p:spTree>
    <p:extLst>
      <p:ext uri="{BB962C8B-B14F-4D97-AF65-F5344CB8AC3E}">
        <p14:creationId xmlns:p14="http://schemas.microsoft.com/office/powerpoint/2010/main" val="1617157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here</a:t>
            </a:r>
            <a:r>
              <a:rPr lang="en-CA" baseline="0" dirty="0"/>
              <a:t> is how we are going to do </a:t>
            </a:r>
            <a:r>
              <a:rPr lang="en-CA" baseline="0"/>
              <a:t>the elevator pitch…</a:t>
            </a:r>
            <a:endParaRPr lang="en-CA" dirty="0"/>
          </a:p>
          <a:p>
            <a:pPr marL="171450" indent="-171450">
              <a:buFont typeface="Arial" panose="020B0604020202020204" pitchFamily="34" charset="0"/>
              <a:buChar char="•"/>
            </a:pPr>
            <a:r>
              <a:rPr lang="en-CA" dirty="0"/>
              <a:t>See Unit 2 Exercise notes.</a:t>
            </a:r>
          </a:p>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20</a:t>
            </a:fld>
            <a:endParaRPr lang="en-CA"/>
          </a:p>
        </p:txBody>
      </p:sp>
    </p:spTree>
    <p:extLst>
      <p:ext uri="{BB962C8B-B14F-4D97-AF65-F5344CB8AC3E}">
        <p14:creationId xmlns:p14="http://schemas.microsoft.com/office/powerpoint/2010/main" val="1153156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a:t>
            </a:fld>
            <a:endParaRPr lang="en-CA"/>
          </a:p>
        </p:txBody>
      </p:sp>
    </p:spTree>
    <p:extLst>
      <p:ext uri="{BB962C8B-B14F-4D97-AF65-F5344CB8AC3E}">
        <p14:creationId xmlns:p14="http://schemas.microsoft.com/office/powerpoint/2010/main" val="26142127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Show</a:t>
            </a:r>
            <a:r>
              <a:rPr lang="en-CA" baseline="0" dirty="0"/>
              <a:t> this slide only if necessary as an example once people have done their pitches.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21</a:t>
            </a:fld>
            <a:endParaRPr lang="en-CA"/>
          </a:p>
        </p:txBody>
      </p:sp>
    </p:spTree>
    <p:extLst>
      <p:ext uri="{BB962C8B-B14F-4D97-AF65-F5344CB8AC3E}">
        <p14:creationId xmlns:p14="http://schemas.microsoft.com/office/powerpoint/2010/main" val="2620483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It is important</a:t>
            </a:r>
            <a:r>
              <a:rPr lang="en-CA" baseline="0" dirty="0"/>
              <a:t> to stress that this is an ideal situation, which very rarely occurs. But for KM to grow, there needs to be at  least a m</a:t>
            </a:r>
            <a:r>
              <a:rPr lang="en-CA" dirty="0"/>
              <a:t>inimum level of these 5 elements.</a:t>
            </a:r>
          </a:p>
          <a:p>
            <a:pPr marL="171450" indent="-171450">
              <a:buFont typeface="Arial" panose="020B0604020202020204" pitchFamily="34" charset="0"/>
              <a:buChar char="•"/>
            </a:pPr>
            <a:r>
              <a:rPr lang="en-CA" dirty="0"/>
              <a:t>Other</a:t>
            </a:r>
            <a:r>
              <a:rPr lang="en-CA" baseline="0" dirty="0"/>
              <a:t> example?</a:t>
            </a:r>
            <a:r>
              <a:rPr lang="en-CA" dirty="0"/>
              <a:t>: ask participants</a:t>
            </a:r>
            <a:r>
              <a:rPr lang="en-CA" baseline="0" dirty="0"/>
              <a:t> “popcorn style”</a:t>
            </a:r>
            <a:r>
              <a:rPr lang="en-CA" dirty="0"/>
              <a:t> for 2-3</a:t>
            </a:r>
            <a:r>
              <a:rPr lang="en-CA" baseline="0" dirty="0"/>
              <a:t> other examples (but move on quickly to the next slide).</a:t>
            </a:r>
            <a:r>
              <a:rPr lang="en-CA" dirty="0"/>
              <a:t> </a:t>
            </a:r>
          </a:p>
        </p:txBody>
      </p:sp>
      <p:sp>
        <p:nvSpPr>
          <p:cNvPr id="4" name="Slide Number Placeholder 3"/>
          <p:cNvSpPr>
            <a:spLocks noGrp="1"/>
          </p:cNvSpPr>
          <p:nvPr>
            <p:ph type="sldNum" sz="quarter" idx="10"/>
          </p:nvPr>
        </p:nvSpPr>
        <p:spPr/>
        <p:txBody>
          <a:bodyPr/>
          <a:lstStyle/>
          <a:p>
            <a:fld id="{C82B77FC-DA7D-431F-A49C-5F2B358B3CF4}" type="slidenum">
              <a:rPr lang="en-CA" smtClean="0"/>
              <a:t>3</a:t>
            </a:fld>
            <a:endParaRPr lang="en-CA"/>
          </a:p>
        </p:txBody>
      </p:sp>
    </p:spTree>
    <p:extLst>
      <p:ext uri="{BB962C8B-B14F-4D97-AF65-F5344CB8AC3E}">
        <p14:creationId xmlns:p14="http://schemas.microsoft.com/office/powerpoint/2010/main" val="1381081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 so what are the characteristics of two very different environments</a:t>
            </a:r>
          </a:p>
          <a:p>
            <a:pPr marL="171450" indent="-171450">
              <a:buFont typeface="Arial" panose="020B0604020202020204" pitchFamily="34" charset="0"/>
              <a:buChar char="•"/>
            </a:pPr>
            <a:r>
              <a:rPr lang="en-CA" dirty="0"/>
              <a:t>The point of</a:t>
            </a:r>
            <a:r>
              <a:rPr lang="en-CA" baseline="0" dirty="0"/>
              <a:t> this slide is to highlights how a </a:t>
            </a:r>
            <a:r>
              <a:rPr lang="en-CA" dirty="0"/>
              <a:t>bottom–up environment is much more KM friendly environment. A</a:t>
            </a:r>
            <a:r>
              <a:rPr lang="en-CA" baseline="0" dirty="0"/>
              <a:t> top-down environment make it more difficult – but not impossible - to implement KM.</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4</a:t>
            </a:fld>
            <a:endParaRPr lang="en-CA"/>
          </a:p>
        </p:txBody>
      </p:sp>
    </p:spTree>
    <p:extLst>
      <p:ext uri="{BB962C8B-B14F-4D97-AF65-F5344CB8AC3E}">
        <p14:creationId xmlns:p14="http://schemas.microsoft.com/office/powerpoint/2010/main" val="21432104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dirty="0"/>
              <a:t>Link from last slide: … so how</a:t>
            </a:r>
            <a:r>
              <a:rPr lang="en-CA" baseline="0" dirty="0"/>
              <a:t> KM-friendly is your environment? We will do an exercise to find out.</a:t>
            </a:r>
            <a:endParaRPr lang="en-CA"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u="none" dirty="0"/>
              <a:t>Introduce</a:t>
            </a:r>
            <a:r>
              <a:rPr lang="en-CA" u="none" baseline="0" dirty="0"/>
              <a:t> Johnson and Scholes Cultural Web diagram, which we’ll use to analyse the “KM friendliness” of your environment.  Briefly go through what is meant by each circle.</a:t>
            </a:r>
            <a:endParaRPr lang="en-CA" u="none" dirty="0"/>
          </a:p>
        </p:txBody>
      </p:sp>
      <p:sp>
        <p:nvSpPr>
          <p:cNvPr id="4" name="Slide Number Placeholder 3"/>
          <p:cNvSpPr>
            <a:spLocks noGrp="1"/>
          </p:cNvSpPr>
          <p:nvPr>
            <p:ph type="sldNum" sz="quarter" idx="10"/>
          </p:nvPr>
        </p:nvSpPr>
        <p:spPr/>
        <p:txBody>
          <a:bodyPr/>
          <a:lstStyle/>
          <a:p>
            <a:fld id="{C82B77FC-DA7D-431F-A49C-5F2B358B3CF4}" type="slidenum">
              <a:rPr lang="en-CA" smtClean="0"/>
              <a:t>5</a:t>
            </a:fld>
            <a:endParaRPr lang="en-CA"/>
          </a:p>
        </p:txBody>
      </p:sp>
    </p:spTree>
    <p:extLst>
      <p:ext uri="{BB962C8B-B14F-4D97-AF65-F5344CB8AC3E}">
        <p14:creationId xmlns:p14="http://schemas.microsoft.com/office/powerpoint/2010/main" val="273179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0" marR="0" indent="0" algn="l" defTabSz="914400" rtl="0" eaLnBrk="1" fontAlgn="auto" latinLnBrk="0" hangingPunct="1">
              <a:lnSpc>
                <a:spcPct val="100000"/>
              </a:lnSpc>
              <a:spcBef>
                <a:spcPts val="0"/>
              </a:spcBef>
              <a:spcAft>
                <a:spcPts val="0"/>
              </a:spcAft>
              <a:buClrTx/>
              <a:buSzTx/>
              <a:buFontTx/>
              <a:buNone/>
              <a:tabLst/>
              <a:defRPr/>
            </a:pPr>
            <a:r>
              <a:rPr lang="en-CA" dirty="0"/>
              <a:t>See Unit 2 Exercise notes.</a:t>
            </a:r>
          </a:p>
          <a:p>
            <a:pPr marL="0" marR="0" indent="0" algn="l" defTabSz="914400" rtl="0" eaLnBrk="1" fontAlgn="auto" latinLnBrk="0" hangingPunct="1">
              <a:lnSpc>
                <a:spcPct val="100000"/>
              </a:lnSpc>
              <a:spcBef>
                <a:spcPts val="0"/>
              </a:spcBef>
              <a:spcAft>
                <a:spcPts val="0"/>
              </a:spcAft>
              <a:buClrTx/>
              <a:buSzTx/>
              <a:buFontTx/>
              <a:buNone/>
              <a:tabLst/>
              <a:defRPr/>
            </a:pPr>
            <a:endParaRPr lang="en-CA" u="none" dirty="0"/>
          </a:p>
        </p:txBody>
      </p:sp>
      <p:sp>
        <p:nvSpPr>
          <p:cNvPr id="4" name="Slide Number Placeholder 3"/>
          <p:cNvSpPr>
            <a:spLocks noGrp="1"/>
          </p:cNvSpPr>
          <p:nvPr>
            <p:ph type="sldNum" sz="quarter" idx="10"/>
          </p:nvPr>
        </p:nvSpPr>
        <p:spPr/>
        <p:txBody>
          <a:bodyPr/>
          <a:lstStyle/>
          <a:p>
            <a:fld id="{C82B77FC-DA7D-431F-A49C-5F2B358B3CF4}" type="slidenum">
              <a:rPr lang="en-CA" smtClean="0"/>
              <a:t>6</a:t>
            </a:fld>
            <a:endParaRPr lang="en-CA"/>
          </a:p>
        </p:txBody>
      </p:sp>
    </p:spTree>
    <p:extLst>
      <p:ext uri="{BB962C8B-B14F-4D97-AF65-F5344CB8AC3E}">
        <p14:creationId xmlns:p14="http://schemas.microsoft.com/office/powerpoint/2010/main" val="273179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KM</a:t>
            </a:r>
            <a:r>
              <a:rPr lang="en-CA" baseline="0" dirty="0"/>
              <a:t> needs leaders and champions in order to thrive, especially if the environment isn’t particularly KM-friendly</a:t>
            </a:r>
            <a:endParaRPr lang="en-CA" dirty="0"/>
          </a:p>
          <a:p>
            <a:pPr marL="171450" indent="-171450">
              <a:buFont typeface="Arial" panose="020B0604020202020204" pitchFamily="34" charset="0"/>
              <a:buChar char="•"/>
            </a:pPr>
            <a:r>
              <a:rPr lang="en-CA" dirty="0"/>
              <a:t>You can stress that a KM leader can</a:t>
            </a:r>
            <a:r>
              <a:rPr lang="en-CA" baseline="0" dirty="0"/>
              <a:t> be an official role in an organisation (e.g. KM Officer) or an unofficial one, where someone strongly believes in this way of working and – through his/her actions – is being a KM leader and bringing about change.</a:t>
            </a:r>
          </a:p>
          <a:p>
            <a:pPr marL="171450" indent="-171450">
              <a:buFont typeface="Arial" panose="020B0604020202020204" pitchFamily="34" charset="0"/>
              <a:buChar char="•"/>
            </a:pPr>
            <a:r>
              <a:rPr lang="en-CA" baseline="0" dirty="0"/>
              <a:t>Build relationships both ways: i.e. up and down the hierarchical ladder.</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7</a:t>
            </a:fld>
            <a:endParaRPr lang="en-CA"/>
          </a:p>
        </p:txBody>
      </p:sp>
    </p:spTree>
    <p:extLst>
      <p:ext uri="{BB962C8B-B14F-4D97-AF65-F5344CB8AC3E}">
        <p14:creationId xmlns:p14="http://schemas.microsoft.com/office/powerpoint/2010/main" val="1177095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in a perfect world, this would be the best</a:t>
            </a:r>
            <a:r>
              <a:rPr lang="en-CA" baseline="0" dirty="0"/>
              <a:t> case scenario…</a:t>
            </a:r>
            <a:endParaRPr lang="en-CA" dirty="0"/>
          </a:p>
          <a:p>
            <a:pPr marL="171450" indent="-171450">
              <a:buFont typeface="Arial" panose="020B0604020202020204" pitchFamily="34" charset="0"/>
              <a:buChar char="•"/>
            </a:pPr>
            <a:r>
              <a:rPr lang="en-CA" dirty="0"/>
              <a:t>A framework for action: we will talk about action</a:t>
            </a:r>
            <a:r>
              <a:rPr lang="en-CA" baseline="0" dirty="0"/>
              <a:t> frameworks in Unit 3.</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8</a:t>
            </a:fld>
            <a:endParaRPr lang="en-CA"/>
          </a:p>
        </p:txBody>
      </p:sp>
    </p:spTree>
    <p:extLst>
      <p:ext uri="{BB962C8B-B14F-4D97-AF65-F5344CB8AC3E}">
        <p14:creationId xmlns:p14="http://schemas.microsoft.com/office/powerpoint/2010/main" val="30160028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u="sng" dirty="0"/>
              <a:t>Trainers notes</a:t>
            </a:r>
          </a:p>
          <a:p>
            <a:pPr marL="171450" indent="-171450">
              <a:buFont typeface="Arial" panose="020B0604020202020204" pitchFamily="34" charset="0"/>
              <a:buChar char="•"/>
            </a:pPr>
            <a:r>
              <a:rPr lang="en-CA" dirty="0"/>
              <a:t>Link from last slide: so what kind of contributions can KM leaders and champions make?</a:t>
            </a:r>
          </a:p>
          <a:p>
            <a:pPr marL="171450" indent="-171450">
              <a:buFont typeface="Arial" panose="020B0604020202020204" pitchFamily="34" charset="0"/>
              <a:buChar char="•"/>
            </a:pPr>
            <a:r>
              <a:rPr lang="en-CA" dirty="0"/>
              <a:t>These are basically</a:t>
            </a:r>
            <a:r>
              <a:rPr lang="en-CA" baseline="0" dirty="0"/>
              <a:t> the overall roles.</a:t>
            </a:r>
            <a:endParaRPr lang="en-CA" dirty="0"/>
          </a:p>
        </p:txBody>
      </p:sp>
      <p:sp>
        <p:nvSpPr>
          <p:cNvPr id="4" name="Slide Number Placeholder 3"/>
          <p:cNvSpPr>
            <a:spLocks noGrp="1"/>
          </p:cNvSpPr>
          <p:nvPr>
            <p:ph type="sldNum" sz="quarter" idx="10"/>
          </p:nvPr>
        </p:nvSpPr>
        <p:spPr/>
        <p:txBody>
          <a:bodyPr/>
          <a:lstStyle/>
          <a:p>
            <a:fld id="{C82B77FC-DA7D-431F-A49C-5F2B358B3CF4}" type="slidenum">
              <a:rPr lang="en-CA" smtClean="0"/>
              <a:t>9</a:t>
            </a:fld>
            <a:endParaRPr lang="en-CA"/>
          </a:p>
        </p:txBody>
      </p:sp>
    </p:spTree>
    <p:extLst>
      <p:ext uri="{BB962C8B-B14F-4D97-AF65-F5344CB8AC3E}">
        <p14:creationId xmlns:p14="http://schemas.microsoft.com/office/powerpoint/2010/main" val="3991035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4B8F2451-FA66-4641-A051-ED3031E8E253}" type="datetimeFigureOut">
              <a:rPr lang="en-CA" smtClean="0"/>
              <a:t>2019-07-16</a:t>
            </a:fld>
            <a:endParaRPr lang="en-CA"/>
          </a:p>
        </p:txBody>
      </p:sp>
      <p:sp>
        <p:nvSpPr>
          <p:cNvPr id="20" name="Footer Placeholder 19"/>
          <p:cNvSpPr>
            <a:spLocks noGrp="1"/>
          </p:cNvSpPr>
          <p:nvPr>
            <p:ph type="ftr" sz="quarter" idx="11"/>
          </p:nvPr>
        </p:nvSpPr>
        <p:spPr/>
        <p:txBody>
          <a:bodyPr/>
          <a:lstStyle/>
          <a:p>
            <a:endParaRPr lang="en-CA"/>
          </a:p>
        </p:txBody>
      </p:sp>
      <p:sp>
        <p:nvSpPr>
          <p:cNvPr id="10" name="Slide Number Placeholder 9"/>
          <p:cNvSpPr>
            <a:spLocks noGrp="1"/>
          </p:cNvSpPr>
          <p:nvPr>
            <p:ph type="sldNum" sz="quarter" idx="12"/>
          </p:nvPr>
        </p:nvSpPr>
        <p:spPr/>
        <p:txBody>
          <a:bodyPr/>
          <a:lstStyle/>
          <a:p>
            <a:fld id="{BE8C97DF-CEB5-42E7-AF99-83FA8C503DD7}" type="slidenum">
              <a:rPr lang="en-CA" smtClean="0"/>
              <a:t>‹#›</a:t>
            </a:fld>
            <a:endParaRPr lang="en-C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4B8F2451-FA66-4641-A051-ED3031E8E253}" type="datetimeFigureOut">
              <a:rPr lang="en-CA" smtClean="0"/>
              <a:t>2019-07-16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4B8F2451-FA66-4641-A051-ED3031E8E253}" type="datetimeFigureOut">
              <a:rPr lang="en-CA" smtClean="0"/>
              <a:t>2019-07-16</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E8C97DF-CEB5-42E7-AF99-83FA8C503DD7}" type="slidenum">
              <a:rPr lang="en-CA" smtClean="0"/>
              <a:t>‹#›</a:t>
            </a:fld>
            <a:endParaRPr lang="en-C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4B8F2451-FA66-4641-A051-ED3031E8E253}" type="datetimeFigureOut">
              <a:rPr lang="en-CA" smtClean="0"/>
              <a:t>2019-07-16</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4B8F2451-FA66-4641-A051-ED3031E8E253}" type="datetimeFigureOut">
              <a:rPr lang="en-CA" smtClean="0"/>
              <a:t>2019-07-16</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4B8F2451-FA66-4641-A051-ED3031E8E253}" type="datetimeFigureOut">
              <a:rPr lang="en-CA" smtClean="0"/>
              <a:t>2019-07-16</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E8C97DF-CEB5-42E7-AF99-83FA8C503DD7}" type="slidenum">
              <a:rPr lang="en-CA" smtClean="0"/>
              <a:t>‹#›</a:t>
            </a:fld>
            <a:endParaRPr lang="en-C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4B8F2451-FA66-4641-A051-ED3031E8E253}" type="datetimeFigureOut">
              <a:rPr lang="en-CA" smtClean="0"/>
              <a:t>2019-07-16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4B8F2451-FA66-4641-A051-ED3031E8E253}" type="datetimeFigureOut">
              <a:rPr lang="en-CA" smtClean="0"/>
              <a:t>2019-07-16</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E8C97DF-CEB5-42E7-AF99-83FA8C503DD7}" type="slidenum">
              <a:rPr lang="en-CA" smtClean="0"/>
              <a:t>‹#›</a:t>
            </a:fld>
            <a:endParaRPr lang="en-C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4B8F2451-FA66-4641-A051-ED3031E8E253}" type="datetimeFigureOut">
              <a:rPr lang="en-CA" smtClean="0"/>
              <a:t>2019-07-16</a:t>
            </a:fld>
            <a:endParaRPr lang="en-C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C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E8C97DF-CEB5-42E7-AF99-83FA8C503DD7}" type="slidenum">
              <a:rPr lang="en-CA" smtClean="0"/>
              <a:t>‹#›</a:t>
            </a:fld>
            <a:endParaRPr lang="en-C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creativecommons.org/licenses/by/4.0/legalcode" TargetMode="External"/><Relationship Id="rId2" Type="http://schemas.openxmlformats.org/officeDocument/2006/relationships/hyperlink" Target="http://www.cta.in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1852" y="2132856"/>
            <a:ext cx="7002596" cy="2520279"/>
          </a:xfrm>
        </p:spPr>
        <p:txBody>
          <a:bodyPr>
            <a:noAutofit/>
          </a:bodyPr>
          <a:lstStyle/>
          <a:p>
            <a:r>
              <a:rPr lang="en-CA" sz="4000" b="1" dirty="0">
                <a:solidFill>
                  <a:schemeClr val="accent4"/>
                </a:solidFill>
              </a:rPr>
              <a:t>Developing a Suitable Environment for Knowledge Management and the Importance of Leadership</a:t>
            </a:r>
          </a:p>
        </p:txBody>
      </p:sp>
      <p:sp>
        <p:nvSpPr>
          <p:cNvPr id="3" name="Subtitle 2"/>
          <p:cNvSpPr>
            <a:spLocks noGrp="1"/>
          </p:cNvSpPr>
          <p:nvPr>
            <p:ph type="subTitle" idx="1"/>
          </p:nvPr>
        </p:nvSpPr>
        <p:spPr>
          <a:xfrm>
            <a:off x="1619672" y="4797152"/>
            <a:ext cx="6625208" cy="504056"/>
          </a:xfrm>
        </p:spPr>
        <p:txBody>
          <a:bodyPr>
            <a:normAutofit fontScale="70000" lnSpcReduction="20000"/>
          </a:bodyPr>
          <a:lstStyle/>
          <a:p>
            <a:r>
              <a:rPr lang="en-CA" dirty="0">
                <a:solidFill>
                  <a:schemeClr val="accent4"/>
                </a:solidFill>
              </a:rPr>
              <a:t>Unit 2 of the K</a:t>
            </a:r>
            <a:r>
              <a:rPr lang="en-GB" dirty="0" err="1">
                <a:solidFill>
                  <a:schemeClr val="accent4"/>
                </a:solidFill>
              </a:rPr>
              <a:t>nowledge</a:t>
            </a:r>
            <a:r>
              <a:rPr lang="en-GB" dirty="0">
                <a:solidFill>
                  <a:schemeClr val="accent4"/>
                </a:solidFill>
              </a:rPr>
              <a:t> management in agriculture and rural development (KM4ARD) course</a:t>
            </a:r>
            <a:endParaRPr lang="en-CA" dirty="0">
              <a:solidFill>
                <a:schemeClr val="accent4"/>
              </a:solidFill>
            </a:endParaRPr>
          </a:p>
        </p:txBody>
      </p:sp>
      <p:pic>
        <p:nvPicPr>
          <p:cNvPr id="1026" name="Picture 2" descr="X:\KM\CTA\CT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7353" y="620688"/>
            <a:ext cx="1404499" cy="11521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1943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Main challenges to KM</a:t>
            </a:r>
          </a:p>
        </p:txBody>
      </p:sp>
      <p:sp>
        <p:nvSpPr>
          <p:cNvPr id="3" name="Content Placeholder 2"/>
          <p:cNvSpPr>
            <a:spLocks noGrp="1"/>
          </p:cNvSpPr>
          <p:nvPr>
            <p:ph idx="1"/>
          </p:nvPr>
        </p:nvSpPr>
        <p:spPr>
          <a:xfrm>
            <a:off x="3059832" y="1484784"/>
            <a:ext cx="5760640" cy="4968552"/>
          </a:xfrm>
        </p:spPr>
        <p:txBody>
          <a:bodyPr>
            <a:normAutofit fontScale="92500"/>
          </a:bodyPr>
          <a:lstStyle/>
          <a:p>
            <a:r>
              <a:rPr lang="en-CA" dirty="0"/>
              <a:t>Organisation/structure: hierarchical, top-down decision-making</a:t>
            </a:r>
          </a:p>
          <a:p>
            <a:r>
              <a:rPr lang="en-CA" dirty="0"/>
              <a:t>People: aversion to change, lack of incentives</a:t>
            </a:r>
          </a:p>
          <a:p>
            <a:r>
              <a:rPr lang="en-CA" dirty="0"/>
              <a:t>Routines/procedures: strategic or planned work isn’t reality, ad-hoc</a:t>
            </a:r>
          </a:p>
          <a:p>
            <a:r>
              <a:rPr lang="en-CA" dirty="0"/>
              <a:t>Capacities: lack of human resources, skills, understanding</a:t>
            </a:r>
          </a:p>
          <a:p>
            <a:r>
              <a:rPr lang="en-CA" dirty="0"/>
              <a:t>Technology: access, costs, skills</a:t>
            </a:r>
          </a:p>
          <a:p>
            <a:endParaRPr lang="en-CA"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2626604"/>
            <a:ext cx="1531070"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9373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World Café</a:t>
            </a:r>
            <a:r>
              <a:rPr lang="fr-CA" dirty="0">
                <a:solidFill>
                  <a:schemeClr val="accent4"/>
                </a:solidFill>
              </a:rPr>
              <a:t> - </a:t>
            </a:r>
            <a:r>
              <a:rPr lang="fr-CA" dirty="0" err="1">
                <a:solidFill>
                  <a:schemeClr val="accent4"/>
                </a:solidFill>
              </a:rPr>
              <a:t>Overcoming</a:t>
            </a:r>
            <a:r>
              <a:rPr lang="fr-CA" dirty="0">
                <a:solidFill>
                  <a:schemeClr val="accent4"/>
                </a:solidFill>
              </a:rPr>
              <a:t> KM challenges</a:t>
            </a:r>
            <a:endParaRPr lang="en-CA" dirty="0">
              <a:solidFill>
                <a:schemeClr val="accent4"/>
              </a:solidFill>
            </a:endParaRPr>
          </a:p>
        </p:txBody>
      </p:sp>
      <p:pic>
        <p:nvPicPr>
          <p:cNvPr id="2050"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1547664" y="2348880"/>
            <a:ext cx="2376264" cy="175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sz="half" idx="2"/>
          </p:nvPr>
        </p:nvSpPr>
        <p:spPr>
          <a:xfrm>
            <a:off x="4283968" y="1524000"/>
            <a:ext cx="4649720" cy="5001344"/>
          </a:xfrm>
        </p:spPr>
        <p:txBody>
          <a:bodyPr/>
          <a:lstStyle/>
          <a:p>
            <a:r>
              <a:rPr lang="en-CA" dirty="0"/>
              <a:t>Table discussions</a:t>
            </a:r>
          </a:p>
          <a:p>
            <a:r>
              <a:rPr lang="en-CA" dirty="0"/>
              <a:t>3 rounds of approx. 15 minutes</a:t>
            </a:r>
          </a:p>
          <a:p>
            <a:r>
              <a:rPr lang="en-CA" dirty="0"/>
              <a:t>Brainstorm ideas during each round</a:t>
            </a:r>
          </a:p>
          <a:p>
            <a:r>
              <a:rPr lang="en-CA" dirty="0"/>
              <a:t>Move to a different table when the bell rings</a:t>
            </a:r>
          </a:p>
          <a:p>
            <a:r>
              <a:rPr lang="en-CA" dirty="0"/>
              <a:t>Each table has a host and a question</a:t>
            </a:r>
          </a:p>
          <a:p>
            <a:r>
              <a:rPr lang="en-CA" dirty="0"/>
              <a:t>Scribble ideas on tablecloth</a:t>
            </a:r>
          </a:p>
          <a:p>
            <a:endParaRPr lang="en-CA" dirty="0"/>
          </a:p>
        </p:txBody>
      </p:sp>
    </p:spTree>
    <p:extLst>
      <p:ext uri="{BB962C8B-B14F-4D97-AF65-F5344CB8AC3E}">
        <p14:creationId xmlns:p14="http://schemas.microsoft.com/office/powerpoint/2010/main" val="886680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Questions? Comments?</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263063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922114"/>
          </a:xfrm>
        </p:spPr>
        <p:txBody>
          <a:bodyPr/>
          <a:lstStyle/>
          <a:p>
            <a:r>
              <a:rPr lang="en-CA" dirty="0">
                <a:solidFill>
                  <a:schemeClr val="accent4"/>
                </a:solidFill>
              </a:rPr>
              <a:t>Making the case: benefits of KM</a:t>
            </a:r>
            <a:endParaRPr lang="en-CA" dirty="0"/>
          </a:p>
        </p:txBody>
      </p:sp>
      <p:sp>
        <p:nvSpPr>
          <p:cNvPr id="3" name="Content Placeholder 2"/>
          <p:cNvSpPr>
            <a:spLocks noGrp="1"/>
          </p:cNvSpPr>
          <p:nvPr>
            <p:ph idx="1"/>
          </p:nvPr>
        </p:nvSpPr>
        <p:spPr>
          <a:xfrm>
            <a:off x="1159096" y="1484784"/>
            <a:ext cx="7085312" cy="5184577"/>
          </a:xfrm>
        </p:spPr>
        <p:txBody>
          <a:bodyPr>
            <a:normAutofit fontScale="92500" lnSpcReduction="20000"/>
          </a:bodyPr>
          <a:lstStyle/>
          <a:p>
            <a:r>
              <a:rPr lang="en-CA" dirty="0"/>
              <a:t>Operational benefits: retrieving knowledge faster, gaining access to expertise</a:t>
            </a:r>
          </a:p>
          <a:p>
            <a:r>
              <a:rPr lang="en-CA" dirty="0"/>
              <a:t>Functional benefits: minimizing duplication and “reinventing the wheel”, sharing knowledge across organisational boundaries</a:t>
            </a:r>
          </a:p>
          <a:p>
            <a:r>
              <a:rPr lang="en-CA" dirty="0"/>
              <a:t>Organisational benefits: reducing costs, increasing innovation and visibility</a:t>
            </a:r>
          </a:p>
          <a:p>
            <a:r>
              <a:rPr lang="en-CA" dirty="0"/>
              <a:t>Stakeholder benefits: better collaboration and enhanced coordination</a:t>
            </a:r>
          </a:p>
          <a:p>
            <a:r>
              <a:rPr lang="en-CA" dirty="0"/>
              <a:t>Strategic benefits: importance in achieving impact or results</a:t>
            </a:r>
          </a:p>
          <a:p>
            <a:endParaRPr lang="en-CA"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328" y="1268760"/>
            <a:ext cx="1239089" cy="1148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2506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Promoting the benefits of KM</a:t>
            </a:r>
          </a:p>
        </p:txBody>
      </p:sp>
      <p:sp>
        <p:nvSpPr>
          <p:cNvPr id="4" name="Content Placeholder 3"/>
          <p:cNvSpPr>
            <a:spLocks noGrp="1"/>
          </p:cNvSpPr>
          <p:nvPr>
            <p:ph idx="1"/>
          </p:nvPr>
        </p:nvSpPr>
        <p:spPr>
          <a:xfrm>
            <a:off x="1187624" y="1700808"/>
            <a:ext cx="6408712" cy="4691608"/>
          </a:xfrm>
        </p:spPr>
        <p:txBody>
          <a:bodyPr>
            <a:normAutofit lnSpcReduction="10000"/>
          </a:bodyPr>
          <a:lstStyle/>
          <a:p>
            <a:r>
              <a:rPr lang="en-CA" dirty="0"/>
              <a:t>Different organizations can put more or less strategic emphasis on each benefits</a:t>
            </a:r>
          </a:p>
          <a:p>
            <a:r>
              <a:rPr lang="en-CA" dirty="0"/>
              <a:t>“Sell” those most important to your management</a:t>
            </a:r>
          </a:p>
          <a:p>
            <a:r>
              <a:rPr lang="en-CA" dirty="0"/>
              <a:t>Include quantitative measurements or estimates wherever possible (e.g. a KM initiative resulting in time savings, how much time would be saved if done other ways)</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4328" y="1268760"/>
            <a:ext cx="1397695" cy="12957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7862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116632"/>
            <a:ext cx="7416824" cy="1143000"/>
          </a:xfrm>
        </p:spPr>
        <p:txBody>
          <a:bodyPr>
            <a:normAutofit fontScale="90000"/>
          </a:bodyPr>
          <a:lstStyle/>
          <a:p>
            <a:r>
              <a:rPr lang="en-CA" dirty="0">
                <a:solidFill>
                  <a:schemeClr val="accent4"/>
                </a:solidFill>
              </a:rPr>
              <a:t>More potential quantifiable benefits</a:t>
            </a:r>
          </a:p>
        </p:txBody>
      </p:sp>
      <p:sp>
        <p:nvSpPr>
          <p:cNvPr id="3" name="Content Placeholder 2"/>
          <p:cNvSpPr>
            <a:spLocks noGrp="1"/>
          </p:cNvSpPr>
          <p:nvPr>
            <p:ph idx="1"/>
          </p:nvPr>
        </p:nvSpPr>
        <p:spPr>
          <a:xfrm>
            <a:off x="1187624" y="1412776"/>
            <a:ext cx="6048672" cy="5184576"/>
          </a:xfrm>
        </p:spPr>
        <p:txBody>
          <a:bodyPr>
            <a:normAutofit lnSpcReduction="10000"/>
          </a:bodyPr>
          <a:lstStyle/>
          <a:p>
            <a:r>
              <a:rPr lang="en-CA" dirty="0"/>
              <a:t>Reduced communications costs: more efficient internal dialogues, also from better use of technology</a:t>
            </a:r>
          </a:p>
          <a:p>
            <a:r>
              <a:rPr lang="en-CA" dirty="0"/>
              <a:t>Reduced consultancy costs: from decreased need to seek external expertise</a:t>
            </a:r>
          </a:p>
          <a:p>
            <a:r>
              <a:rPr lang="en-CA" dirty="0"/>
              <a:t>Reduced production costs: the other side of increased productivity and decreased duplication</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304" y="2325231"/>
            <a:ext cx="1603896" cy="1726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0578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KM-related costs</a:t>
            </a:r>
          </a:p>
        </p:txBody>
      </p:sp>
      <p:sp>
        <p:nvSpPr>
          <p:cNvPr id="3" name="Content Placeholder 2"/>
          <p:cNvSpPr>
            <a:spLocks noGrp="1"/>
          </p:cNvSpPr>
          <p:nvPr>
            <p:ph idx="1"/>
          </p:nvPr>
        </p:nvSpPr>
        <p:spPr>
          <a:xfrm>
            <a:off x="3059832" y="1412776"/>
            <a:ext cx="5760640" cy="5184576"/>
          </a:xfrm>
        </p:spPr>
        <p:txBody>
          <a:bodyPr/>
          <a:lstStyle/>
          <a:p>
            <a:r>
              <a:rPr lang="en-CA" dirty="0"/>
              <a:t>KM costs vary greatly depending on the type of initiatives and activities which are planned</a:t>
            </a:r>
          </a:p>
          <a:p>
            <a:r>
              <a:rPr lang="en-CA" dirty="0"/>
              <a:t>The costs usually fall into the following categories:</a:t>
            </a:r>
          </a:p>
          <a:p>
            <a:pPr lvl="1"/>
            <a:r>
              <a:rPr lang="en-CA" dirty="0"/>
              <a:t>Human resources/staff</a:t>
            </a:r>
          </a:p>
          <a:p>
            <a:pPr lvl="1"/>
            <a:r>
              <a:rPr lang="en-CA" dirty="0"/>
              <a:t>IT or ICTs</a:t>
            </a:r>
          </a:p>
          <a:p>
            <a:pPr lvl="1"/>
            <a:r>
              <a:rPr lang="en-CA" dirty="0"/>
              <a:t>Events/trainings/workshops</a:t>
            </a:r>
          </a:p>
          <a:p>
            <a:pPr lvl="1"/>
            <a:endParaRPr lang="en-CA"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2204864"/>
            <a:ext cx="2122396" cy="1521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77296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Assessing threats, identifying potential weaknesses</a:t>
            </a:r>
          </a:p>
        </p:txBody>
      </p:sp>
      <p:sp>
        <p:nvSpPr>
          <p:cNvPr id="3" name="Content Placeholder 2"/>
          <p:cNvSpPr>
            <a:spLocks noGrp="1"/>
          </p:cNvSpPr>
          <p:nvPr>
            <p:ph idx="1"/>
          </p:nvPr>
        </p:nvSpPr>
        <p:spPr>
          <a:xfrm>
            <a:off x="2915816" y="1772816"/>
            <a:ext cx="6017872" cy="4824536"/>
          </a:xfrm>
        </p:spPr>
        <p:txBody>
          <a:bodyPr>
            <a:normAutofit lnSpcReduction="10000"/>
          </a:bodyPr>
          <a:lstStyle/>
          <a:p>
            <a:r>
              <a:rPr lang="en-CA" dirty="0"/>
              <a:t>When making a case for KM, it is important to think about the risks associated</a:t>
            </a:r>
          </a:p>
          <a:p>
            <a:r>
              <a:rPr lang="en-CA" dirty="0"/>
              <a:t>Identifying weaknesses and threats will put you in a much better position to plan for contingencies</a:t>
            </a:r>
          </a:p>
          <a:p>
            <a:r>
              <a:rPr lang="en-CA" dirty="0"/>
              <a:t>You should also – of course - list all the positive aspects, the strengths and opportunities </a:t>
            </a:r>
          </a:p>
          <a:p>
            <a:endParaRPr lang="en-CA" dirty="0"/>
          </a:p>
          <a:p>
            <a:endParaRPr lang="en-CA" dirty="0"/>
          </a:p>
          <a:p>
            <a:endParaRPr lang="en-CA"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5656" y="2833688"/>
            <a:ext cx="1371600"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68766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Usefulness of SWOT analysis</a:t>
            </a:r>
          </a:p>
        </p:txBody>
      </p:sp>
      <p:sp>
        <p:nvSpPr>
          <p:cNvPr id="4" name="Content Placeholder 3"/>
          <p:cNvSpPr>
            <a:spLocks noGrp="1"/>
          </p:cNvSpPr>
          <p:nvPr>
            <p:ph idx="1"/>
          </p:nvPr>
        </p:nvSpPr>
        <p:spPr>
          <a:xfrm>
            <a:off x="1403648" y="1505503"/>
            <a:ext cx="5152616" cy="5040560"/>
          </a:xfrm>
        </p:spPr>
        <p:txBody>
          <a:bodyPr>
            <a:normAutofit fontScale="85000" lnSpcReduction="10000"/>
          </a:bodyPr>
          <a:lstStyle/>
          <a:p>
            <a:pPr marL="82296" indent="0">
              <a:buNone/>
            </a:pPr>
            <a:r>
              <a:rPr lang="en-CA" dirty="0"/>
              <a:t>Ask yourself these questions:</a:t>
            </a:r>
          </a:p>
          <a:p>
            <a:endParaRPr lang="en-CA" dirty="0"/>
          </a:p>
          <a:p>
            <a:r>
              <a:rPr lang="en-CA" dirty="0"/>
              <a:t>What are likely to be the biggest </a:t>
            </a:r>
            <a:r>
              <a:rPr lang="en-CA" u="sng" dirty="0"/>
              <a:t>S</a:t>
            </a:r>
            <a:r>
              <a:rPr lang="en-CA" dirty="0"/>
              <a:t>TRENGTHS of our KM case?</a:t>
            </a:r>
          </a:p>
          <a:p>
            <a:r>
              <a:rPr lang="en-CA" dirty="0"/>
              <a:t>What are likely to be its biggest </a:t>
            </a:r>
            <a:r>
              <a:rPr lang="en-CA" u="sng" dirty="0"/>
              <a:t>W</a:t>
            </a:r>
            <a:r>
              <a:rPr lang="en-CA" dirty="0"/>
              <a:t>EAKNESSES?</a:t>
            </a:r>
          </a:p>
          <a:p>
            <a:r>
              <a:rPr lang="en-CA" dirty="0"/>
              <a:t>If pitching the KM case goes well, what are likely to be the biggest </a:t>
            </a:r>
            <a:r>
              <a:rPr lang="en-CA" u="sng" dirty="0"/>
              <a:t>O</a:t>
            </a:r>
            <a:r>
              <a:rPr lang="en-CA" dirty="0"/>
              <a:t>PPORTUNITIES that it will bring to us?</a:t>
            </a:r>
          </a:p>
          <a:p>
            <a:r>
              <a:rPr lang="en-CA" dirty="0"/>
              <a:t>And what are the biggest </a:t>
            </a:r>
            <a:r>
              <a:rPr lang="en-CA" u="sng" dirty="0"/>
              <a:t>T</a:t>
            </a:r>
            <a:r>
              <a:rPr lang="en-CA" dirty="0"/>
              <a:t>HREATS to it not going well?</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6256" y="1556793"/>
            <a:ext cx="1944216" cy="19442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2448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The KM elevator pitch</a:t>
            </a:r>
          </a:p>
        </p:txBody>
      </p:sp>
      <p:sp>
        <p:nvSpPr>
          <p:cNvPr id="3" name="Content Placeholder 2"/>
          <p:cNvSpPr>
            <a:spLocks noGrp="1"/>
          </p:cNvSpPr>
          <p:nvPr>
            <p:ph idx="1"/>
          </p:nvPr>
        </p:nvSpPr>
        <p:spPr>
          <a:xfrm>
            <a:off x="1435608" y="1628800"/>
            <a:ext cx="4720568" cy="5040560"/>
          </a:xfrm>
        </p:spPr>
        <p:txBody>
          <a:bodyPr>
            <a:normAutofit fontScale="85000" lnSpcReduction="10000"/>
          </a:bodyPr>
          <a:lstStyle/>
          <a:p>
            <a:r>
              <a:rPr lang="en-CA" dirty="0"/>
              <a:t>Good to prepare a KM “elevator pitch”  as a promotional tool</a:t>
            </a:r>
          </a:p>
          <a:p>
            <a:r>
              <a:rPr lang="en-CA" dirty="0"/>
              <a:t>Nick Milton from </a:t>
            </a:r>
            <a:r>
              <a:rPr lang="en-CA" dirty="0" err="1"/>
              <a:t>Knoco</a:t>
            </a:r>
            <a:r>
              <a:rPr lang="en-CA" dirty="0"/>
              <a:t> has a 3 question KM sales pitch that we should be able to do in 2 minutes.</a:t>
            </a:r>
          </a:p>
          <a:p>
            <a:pPr marL="82296" indent="0">
              <a:buNone/>
            </a:pPr>
            <a:endParaRPr lang="en-CA" dirty="0"/>
          </a:p>
          <a:p>
            <a:pPr marL="82296" indent="0">
              <a:buNone/>
            </a:pPr>
            <a:r>
              <a:rPr lang="en-CA" dirty="0"/>
              <a:t>So tell me:</a:t>
            </a:r>
          </a:p>
          <a:p>
            <a:pPr lvl="1"/>
            <a:r>
              <a:rPr lang="en-CA" dirty="0"/>
              <a:t>What's your point about KM?</a:t>
            </a:r>
          </a:p>
          <a:p>
            <a:pPr lvl="1"/>
            <a:r>
              <a:rPr lang="en-CA" dirty="0"/>
              <a:t>What's in it for me?</a:t>
            </a:r>
          </a:p>
          <a:p>
            <a:pPr lvl="1"/>
            <a:r>
              <a:rPr lang="en-CA" dirty="0"/>
              <a:t>What do you want me to do?</a:t>
            </a:r>
          </a:p>
          <a:p>
            <a:endParaRPr lang="en-CA" dirty="0"/>
          </a:p>
          <a:p>
            <a:endParaRPr lang="en-CA"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8951" y="2276872"/>
            <a:ext cx="2577559" cy="18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67504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Overview of Unit 2</a:t>
            </a:r>
          </a:p>
        </p:txBody>
      </p:sp>
      <p:sp>
        <p:nvSpPr>
          <p:cNvPr id="3" name="Content Placeholder 2"/>
          <p:cNvSpPr>
            <a:spLocks noGrp="1"/>
          </p:cNvSpPr>
          <p:nvPr>
            <p:ph idx="1"/>
          </p:nvPr>
        </p:nvSpPr>
        <p:spPr>
          <a:xfrm>
            <a:off x="1331640" y="1447800"/>
            <a:ext cx="7602048" cy="5221560"/>
          </a:xfrm>
        </p:spPr>
        <p:txBody>
          <a:bodyPr>
            <a:normAutofit lnSpcReduction="10000"/>
          </a:bodyPr>
          <a:lstStyle/>
          <a:p>
            <a:pPr marL="82296" indent="0">
              <a:buNone/>
            </a:pPr>
            <a:r>
              <a:rPr lang="en-CA" dirty="0"/>
              <a:t>Purpose: </a:t>
            </a:r>
          </a:p>
          <a:p>
            <a:pPr lvl="1"/>
            <a:r>
              <a:rPr lang="en-CA" sz="3200" dirty="0"/>
              <a:t>Understand how a suitable environment is key for KM uptake</a:t>
            </a:r>
          </a:p>
          <a:p>
            <a:pPr lvl="1"/>
            <a:r>
              <a:rPr lang="en-CA" sz="3200" dirty="0"/>
              <a:t>Understand the importance of KM leadership in an organisation</a:t>
            </a:r>
          </a:p>
          <a:p>
            <a:pPr lvl="1"/>
            <a:r>
              <a:rPr lang="en-CA" sz="3200" dirty="0"/>
              <a:t>Identify the main challenges to effective KM and how to overcome them</a:t>
            </a:r>
          </a:p>
          <a:p>
            <a:pPr lvl="1"/>
            <a:r>
              <a:rPr lang="en-CA" sz="3200" dirty="0"/>
              <a:t>Identify the benefits, opportunities, risks and costs linked to KM</a:t>
            </a:r>
          </a:p>
          <a:p>
            <a:pPr lvl="1"/>
            <a:r>
              <a:rPr lang="en-CA" sz="3200" dirty="0"/>
              <a:t>Communicate the value of KM to others</a:t>
            </a:r>
          </a:p>
          <a:p>
            <a:pPr lvl="1"/>
            <a:endParaRPr lang="en-CA" sz="3200" dirty="0"/>
          </a:p>
        </p:txBody>
      </p:sp>
    </p:spTree>
    <p:extLst>
      <p:ext uri="{BB962C8B-B14F-4D97-AF65-F5344CB8AC3E}">
        <p14:creationId xmlns:p14="http://schemas.microsoft.com/office/powerpoint/2010/main" val="3619534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Exercise :The KM elevator pitch</a:t>
            </a:r>
            <a:endParaRPr lang="en-CA" dirty="0"/>
          </a:p>
        </p:txBody>
      </p:sp>
      <p:sp>
        <p:nvSpPr>
          <p:cNvPr id="3" name="Content Placeholder 2"/>
          <p:cNvSpPr>
            <a:spLocks noGrp="1"/>
          </p:cNvSpPr>
          <p:nvPr>
            <p:ph idx="1"/>
          </p:nvPr>
        </p:nvSpPr>
        <p:spPr>
          <a:xfrm>
            <a:off x="1331640" y="1628800"/>
            <a:ext cx="7602048" cy="4619600"/>
          </a:xfrm>
        </p:spPr>
        <p:txBody>
          <a:bodyPr>
            <a:normAutofit fontScale="92500"/>
          </a:bodyPr>
          <a:lstStyle/>
          <a:p>
            <a:r>
              <a:rPr lang="en-CA" dirty="0"/>
              <a:t>Think of your KM pitch and write down ideas</a:t>
            </a:r>
          </a:p>
          <a:p>
            <a:r>
              <a:rPr lang="en-CA" dirty="0"/>
              <a:t>Find a partner and pair up</a:t>
            </a:r>
          </a:p>
          <a:p>
            <a:r>
              <a:rPr lang="en-CA" dirty="0"/>
              <a:t>Share your “elevator pitches” and provide feedback</a:t>
            </a:r>
          </a:p>
          <a:p>
            <a:r>
              <a:rPr lang="en-CA" dirty="0"/>
              <a:t>Find two more people and form a group of 4</a:t>
            </a:r>
          </a:p>
          <a:p>
            <a:r>
              <a:rPr lang="en-CA" dirty="0"/>
              <a:t>Share your same “elevator pitches” once again and provide feedback</a:t>
            </a:r>
          </a:p>
          <a:p>
            <a:r>
              <a:rPr lang="en-CA" dirty="0"/>
              <a:t>Who wants to share with the whole group?</a:t>
            </a:r>
          </a:p>
          <a:p>
            <a:endParaRPr lang="en-CA" dirty="0"/>
          </a:p>
          <a:p>
            <a:endParaRPr lang="en-CA" dirty="0"/>
          </a:p>
          <a:p>
            <a:endParaRPr lang="en-CA" dirty="0"/>
          </a:p>
        </p:txBody>
      </p:sp>
    </p:spTree>
    <p:extLst>
      <p:ext uri="{BB962C8B-B14F-4D97-AF65-F5344CB8AC3E}">
        <p14:creationId xmlns:p14="http://schemas.microsoft.com/office/powerpoint/2010/main" val="29752065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Nick Milton’s example</a:t>
            </a:r>
          </a:p>
        </p:txBody>
      </p:sp>
      <p:sp>
        <p:nvSpPr>
          <p:cNvPr id="3" name="Content Placeholder 2"/>
          <p:cNvSpPr>
            <a:spLocks noGrp="1"/>
          </p:cNvSpPr>
          <p:nvPr>
            <p:ph idx="1"/>
          </p:nvPr>
        </p:nvSpPr>
        <p:spPr/>
        <p:txBody>
          <a:bodyPr>
            <a:normAutofit lnSpcReduction="10000"/>
          </a:bodyPr>
          <a:lstStyle/>
          <a:p>
            <a:pPr marL="82296" indent="0">
              <a:buNone/>
            </a:pPr>
            <a:r>
              <a:rPr lang="en-CA" dirty="0"/>
              <a:t>"Knowledge Management is something new we are trying - a systematic way of ensuring that people at all levels have access to the knowledge they need to make the right decisions. It can save you time and money, save you from repeat mistakes made elsewhere in the past, and help you deliver a better result. I hope that you can work with me and support KM activities that can add some real value to our work."</a:t>
            </a:r>
          </a:p>
          <a:p>
            <a:endParaRPr lang="en-CA" dirty="0"/>
          </a:p>
        </p:txBody>
      </p:sp>
    </p:spTree>
    <p:extLst>
      <p:ext uri="{BB962C8B-B14F-4D97-AF65-F5344CB8AC3E}">
        <p14:creationId xmlns:p14="http://schemas.microsoft.com/office/powerpoint/2010/main" val="2969669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Questions? Comments?</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9058008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75B8F-187F-4060-8425-C310DABE94E0}"/>
              </a:ext>
            </a:extLst>
          </p:cNvPr>
          <p:cNvSpPr>
            <a:spLocks noGrp="1"/>
          </p:cNvSpPr>
          <p:nvPr>
            <p:ph type="title"/>
          </p:nvPr>
        </p:nvSpPr>
        <p:spPr/>
        <p:txBody>
          <a:bodyPr/>
          <a:lstStyle/>
          <a:p>
            <a:r>
              <a:rPr lang="en-GB" dirty="0"/>
              <a:t>Credits</a:t>
            </a:r>
          </a:p>
        </p:txBody>
      </p:sp>
      <p:sp>
        <p:nvSpPr>
          <p:cNvPr id="3" name="Content Placeholder 2">
            <a:extLst>
              <a:ext uri="{FF2B5EF4-FFF2-40B4-BE49-F238E27FC236}">
                <a16:creationId xmlns:a16="http://schemas.microsoft.com/office/drawing/2014/main" id="{7C2F26D6-D9A5-4E1F-81FC-266E8DD3237A}"/>
              </a:ext>
            </a:extLst>
          </p:cNvPr>
          <p:cNvSpPr>
            <a:spLocks noGrp="1"/>
          </p:cNvSpPr>
          <p:nvPr>
            <p:ph idx="1"/>
          </p:nvPr>
        </p:nvSpPr>
        <p:spPr/>
        <p:txBody>
          <a:bodyPr>
            <a:normAutofit fontScale="40000" lnSpcReduction="20000"/>
          </a:bodyPr>
          <a:lstStyle/>
          <a:p>
            <a:pPr marL="82296" indent="0">
              <a:buNone/>
            </a:pPr>
            <a:r>
              <a:rPr lang="en-GB" dirty="0"/>
              <a:t>This learning material was prepared by Lucie Lamoureux for CTA.</a:t>
            </a:r>
          </a:p>
          <a:p>
            <a:pPr marL="82296" indent="0">
              <a:buNone/>
            </a:pPr>
            <a:endParaRPr lang="en-GB" dirty="0"/>
          </a:p>
          <a:p>
            <a:pPr marL="82296" indent="0">
              <a:buNone/>
            </a:pPr>
            <a:r>
              <a:rPr lang="en-GB" dirty="0"/>
              <a:t>The Technical Centre for Agricultural and Rural Cooperation (CTA) is a joint international institution of the African, Caribbean and Pacific (ACP) Group of States and the European Union (EU). CTA operates under the framework of the Cotonou Agreement and is funded by the EU. For more information on CTA, visit </a:t>
            </a:r>
            <a:r>
              <a:rPr lang="en-GB" dirty="0">
                <a:hlinkClick r:id="rId2"/>
              </a:rPr>
              <a:t>www.cta.int</a:t>
            </a:r>
            <a:endParaRPr lang="en-GB" dirty="0"/>
          </a:p>
          <a:p>
            <a:pPr marL="82296" indent="0">
              <a:buNone/>
            </a:pPr>
            <a:r>
              <a:rPr lang="en-GB" dirty="0"/>
              <a:t> </a:t>
            </a:r>
          </a:p>
          <a:p>
            <a:pPr marL="82296" indent="0">
              <a:buNone/>
            </a:pPr>
            <a:r>
              <a:rPr lang="en-GB" b="1" dirty="0"/>
              <a:t>Disclaimer</a:t>
            </a:r>
            <a:endParaRPr lang="en-GB" dirty="0"/>
          </a:p>
          <a:p>
            <a:pPr marL="82296" indent="0">
              <a:buNone/>
            </a:pPr>
            <a:r>
              <a:rPr lang="en-GB" dirty="0"/>
              <a:t>This work has been made with the financial assistance of CTA. However, it remains under the sole responsibility of its author and never reflects CTA's nor the European Union's opinions or statements whatsoever. The user should make his/her own evaluation as to the appropriateness of any statements, argumentations, experimental technique or methods as described herein.</a:t>
            </a:r>
          </a:p>
          <a:p>
            <a:pPr marL="82296" indent="0">
              <a:buNone/>
            </a:pPr>
            <a:r>
              <a:rPr lang="en-GB" dirty="0"/>
              <a:t> </a:t>
            </a:r>
          </a:p>
          <a:p>
            <a:pPr marL="82296" indent="0">
              <a:buNone/>
            </a:pPr>
            <a:r>
              <a:rPr lang="en-GB" b="1" dirty="0"/>
              <a:t>Copyright notice</a:t>
            </a:r>
            <a:endParaRPr lang="en-GB" dirty="0"/>
          </a:p>
          <a:p>
            <a:pPr marL="82296" indent="0">
              <a:buNone/>
            </a:pPr>
            <a:r>
              <a:rPr lang="en-GB" dirty="0"/>
              <a:t>Reproduction and the dissemination of these modules and supporting materials is encouraged under the terms of the Creative Commons Attribution License (</a:t>
            </a:r>
            <a:r>
              <a:rPr lang="en-GB" dirty="0">
                <a:hlinkClick r:id="rId3"/>
              </a:rPr>
              <a:t>https://creativecommons.org/licenses/by/4.0/legalcode</a:t>
            </a:r>
            <a:r>
              <a:rPr lang="en-GB" dirty="0"/>
              <a:t>), provided that appropriate acknowledgement is made:</a:t>
            </a:r>
          </a:p>
          <a:p>
            <a:pPr marL="356616" lvl="1" indent="0">
              <a:buNone/>
            </a:pPr>
            <a:r>
              <a:rPr lang="en-GB" dirty="0"/>
              <a:t>– of CTA's copyright, in accordance with the license Creative Commons 4.0, by including the name and the title of the article or chapter,</a:t>
            </a:r>
          </a:p>
          <a:p>
            <a:pPr marL="356616" lvl="1" indent="0">
              <a:buNone/>
            </a:pPr>
            <a:r>
              <a:rPr lang="en-GB" dirty="0"/>
              <a:t>– and that CTA's or the EU's endorsement of authors' views, products or services is not implied in any way, by including the disclaimer.</a:t>
            </a:r>
          </a:p>
          <a:p>
            <a:pPr marL="356616" lvl="1" indent="0">
              <a:buNone/>
            </a:pPr>
            <a:endParaRPr lang="en-GB" dirty="0"/>
          </a:p>
          <a:p>
            <a:pPr marL="82296" indent="0">
              <a:buNone/>
            </a:pPr>
            <a:r>
              <a:rPr lang="en-GB" dirty="0"/>
              <a:t>March 2015</a:t>
            </a:r>
          </a:p>
          <a:p>
            <a:endParaRPr lang="en-GB" dirty="0"/>
          </a:p>
        </p:txBody>
      </p:sp>
    </p:spTree>
    <p:extLst>
      <p:ext uri="{BB962C8B-B14F-4D97-AF65-F5344CB8AC3E}">
        <p14:creationId xmlns:p14="http://schemas.microsoft.com/office/powerpoint/2010/main" val="3584282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What do we mean by suitable environment for KM?</a:t>
            </a:r>
          </a:p>
        </p:txBody>
      </p:sp>
      <p:sp>
        <p:nvSpPr>
          <p:cNvPr id="3" name="Content Placeholder 2"/>
          <p:cNvSpPr>
            <a:spLocks noGrp="1"/>
          </p:cNvSpPr>
          <p:nvPr>
            <p:ph idx="1"/>
          </p:nvPr>
        </p:nvSpPr>
        <p:spPr>
          <a:xfrm>
            <a:off x="1403648" y="1772816"/>
            <a:ext cx="5328592" cy="4475584"/>
          </a:xfrm>
        </p:spPr>
        <p:txBody>
          <a:bodyPr>
            <a:normAutofit/>
          </a:bodyPr>
          <a:lstStyle/>
          <a:p>
            <a:r>
              <a:rPr lang="en-CA" dirty="0"/>
              <a:t>Adequate level of trust</a:t>
            </a:r>
          </a:p>
          <a:p>
            <a:r>
              <a:rPr lang="en-CA" dirty="0"/>
              <a:t>Good team dynamics</a:t>
            </a:r>
          </a:p>
          <a:p>
            <a:r>
              <a:rPr lang="en-CA" dirty="0"/>
              <a:t>Enlightened management</a:t>
            </a:r>
          </a:p>
          <a:p>
            <a:r>
              <a:rPr lang="en-CA" dirty="0"/>
              <a:t>Acceptance of diverse perspectives and new ideas</a:t>
            </a:r>
          </a:p>
          <a:p>
            <a:r>
              <a:rPr lang="en-CA" dirty="0"/>
              <a:t>Tolerance for making mistakes</a:t>
            </a:r>
          </a:p>
          <a:p>
            <a:r>
              <a:rPr lang="en-CA" dirty="0"/>
              <a:t>Other examples?</a:t>
            </a:r>
          </a:p>
          <a:p>
            <a:endParaRPr lang="en-CA" dirty="0"/>
          </a:p>
          <a:p>
            <a:endParaRPr lang="en-CA"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1700808"/>
            <a:ext cx="2486025"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4685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chemeClr val="accent4"/>
                </a:solidFill>
              </a:rPr>
              <a:t>Bottom-up vs top-down</a:t>
            </a:r>
          </a:p>
        </p:txBody>
      </p:sp>
      <p:sp>
        <p:nvSpPr>
          <p:cNvPr id="3" name="Content Placeholder 2"/>
          <p:cNvSpPr>
            <a:spLocks noGrp="1"/>
          </p:cNvSpPr>
          <p:nvPr>
            <p:ph sz="half" idx="1"/>
          </p:nvPr>
        </p:nvSpPr>
        <p:spPr/>
        <p:txBody>
          <a:bodyPr/>
          <a:lstStyle/>
          <a:p>
            <a:pPr marL="82296" indent="0">
              <a:buNone/>
            </a:pPr>
            <a:r>
              <a:rPr lang="en-CA" b="1" dirty="0">
                <a:solidFill>
                  <a:schemeClr val="accent6"/>
                </a:solidFill>
              </a:rPr>
              <a:t>Bottom-up</a:t>
            </a:r>
          </a:p>
          <a:p>
            <a:endParaRPr lang="en-CA" dirty="0"/>
          </a:p>
          <a:p>
            <a:r>
              <a:rPr lang="en-CA" dirty="0"/>
              <a:t>Open</a:t>
            </a:r>
          </a:p>
          <a:p>
            <a:r>
              <a:rPr lang="en-CA" dirty="0"/>
              <a:t>Adaptable</a:t>
            </a:r>
          </a:p>
          <a:p>
            <a:r>
              <a:rPr lang="en-CA" dirty="0"/>
              <a:t>Cooperative</a:t>
            </a:r>
          </a:p>
          <a:p>
            <a:r>
              <a:rPr lang="en-CA" dirty="0"/>
              <a:t>Non-hierarchical</a:t>
            </a:r>
          </a:p>
          <a:p>
            <a:r>
              <a:rPr lang="en-CA" dirty="0"/>
              <a:t>Incentives</a:t>
            </a:r>
          </a:p>
          <a:p>
            <a:r>
              <a:rPr lang="en-CA" dirty="0"/>
              <a:t>Recognition</a:t>
            </a:r>
          </a:p>
          <a:p>
            <a:endParaRPr lang="en-CA" dirty="0"/>
          </a:p>
        </p:txBody>
      </p:sp>
      <p:sp>
        <p:nvSpPr>
          <p:cNvPr id="4" name="Content Placeholder 3"/>
          <p:cNvSpPr>
            <a:spLocks noGrp="1"/>
          </p:cNvSpPr>
          <p:nvPr>
            <p:ph sz="half" idx="2"/>
          </p:nvPr>
        </p:nvSpPr>
        <p:spPr/>
        <p:txBody>
          <a:bodyPr/>
          <a:lstStyle/>
          <a:p>
            <a:pPr marL="82296" indent="0">
              <a:buNone/>
            </a:pPr>
            <a:r>
              <a:rPr lang="en-CA" b="1" dirty="0">
                <a:solidFill>
                  <a:schemeClr val="accent3"/>
                </a:solidFill>
              </a:rPr>
              <a:t>Top-down</a:t>
            </a:r>
          </a:p>
          <a:p>
            <a:endParaRPr lang="en-CA" dirty="0"/>
          </a:p>
          <a:p>
            <a:r>
              <a:rPr lang="en-CA" dirty="0"/>
              <a:t>Closed</a:t>
            </a:r>
          </a:p>
          <a:p>
            <a:r>
              <a:rPr lang="en-CA" dirty="0"/>
              <a:t>Rigid</a:t>
            </a:r>
          </a:p>
          <a:p>
            <a:r>
              <a:rPr lang="en-CA" dirty="0"/>
              <a:t>Competitive</a:t>
            </a:r>
          </a:p>
          <a:p>
            <a:r>
              <a:rPr lang="en-CA" dirty="0"/>
              <a:t>Hierarchical</a:t>
            </a:r>
          </a:p>
          <a:p>
            <a:r>
              <a:rPr lang="en-CA" dirty="0"/>
              <a:t>Disincentives</a:t>
            </a:r>
          </a:p>
          <a:p>
            <a:r>
              <a:rPr lang="en-CA" dirty="0"/>
              <a:t>Disregard</a:t>
            </a:r>
          </a:p>
          <a:p>
            <a:endParaRPr lang="en-CA" dirty="0"/>
          </a:p>
        </p:txBody>
      </p:sp>
    </p:spTree>
    <p:extLst>
      <p:ext uri="{BB962C8B-B14F-4D97-AF65-F5344CB8AC3E}">
        <p14:creationId xmlns:p14="http://schemas.microsoft.com/office/powerpoint/2010/main" val="2905555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1640" y="274320"/>
            <a:ext cx="7602048" cy="1143000"/>
          </a:xfrm>
        </p:spPr>
        <p:txBody>
          <a:bodyPr>
            <a:normAutofit fontScale="90000"/>
          </a:bodyPr>
          <a:lstStyle/>
          <a:p>
            <a:r>
              <a:rPr lang="en-CA" dirty="0">
                <a:solidFill>
                  <a:schemeClr val="accent4"/>
                </a:solidFill>
              </a:rPr>
              <a:t>Exercise: map the KM-friendliness of your environment</a:t>
            </a:r>
          </a:p>
        </p:txBody>
      </p:sp>
      <p:pic>
        <p:nvPicPr>
          <p:cNvPr id="1026"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1043608" y="1904472"/>
            <a:ext cx="3456384" cy="3753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sz="half" idx="2"/>
          </p:nvPr>
        </p:nvSpPr>
        <p:spPr>
          <a:xfrm>
            <a:off x="4427984" y="1524000"/>
            <a:ext cx="4464496" cy="5334000"/>
          </a:xfrm>
        </p:spPr>
        <p:txBody>
          <a:bodyPr>
            <a:normAutofit fontScale="40000" lnSpcReduction="20000"/>
          </a:bodyPr>
          <a:lstStyle/>
          <a:p>
            <a:r>
              <a:rPr lang="en-CA" sz="4500" dirty="0"/>
              <a:t>The Paradigm: What the organization is about; what it does; its mission; its values.</a:t>
            </a:r>
          </a:p>
          <a:p>
            <a:r>
              <a:rPr lang="en-CA" sz="4500" dirty="0"/>
              <a:t> Control Systems: The processes in place to monitor what is going on. </a:t>
            </a:r>
          </a:p>
          <a:p>
            <a:r>
              <a:rPr lang="en-CA" sz="4500" dirty="0"/>
              <a:t>Organizational Structures: Reporting lines, hierarchies, and the way that work flows.</a:t>
            </a:r>
          </a:p>
          <a:p>
            <a:r>
              <a:rPr lang="en-CA" sz="4500" dirty="0"/>
              <a:t>    Power Structures: Who makes the decisions, how widely spread is power, and on what is power based?</a:t>
            </a:r>
          </a:p>
          <a:p>
            <a:r>
              <a:rPr lang="en-CA" sz="4500" dirty="0"/>
              <a:t>    Symbols: These include the way the organization is visualized (e.g. logos) or the language used to describe it (e.g. jargon).</a:t>
            </a:r>
          </a:p>
          <a:p>
            <a:r>
              <a:rPr lang="en-CA" sz="4500" dirty="0"/>
              <a:t>    Rituals and Routines: Management meetings, reports and so on may become more habitual than necessary.</a:t>
            </a:r>
          </a:p>
          <a:p>
            <a:r>
              <a:rPr lang="en-CA" sz="4500" dirty="0"/>
              <a:t>    Stories and Myths: build up about people and events, and convey a message about what is valued within the organization. </a:t>
            </a:r>
          </a:p>
          <a:p>
            <a:endParaRPr lang="en-CA" dirty="0"/>
          </a:p>
          <a:p>
            <a:endParaRPr lang="en-CA" dirty="0"/>
          </a:p>
          <a:p>
            <a:pPr marL="82296" indent="0">
              <a:buNone/>
            </a:pPr>
            <a:endParaRPr lang="en-CA" b="1" dirty="0"/>
          </a:p>
          <a:p>
            <a:pPr marL="82296" indent="0">
              <a:buNone/>
            </a:pPr>
            <a:endParaRPr lang="en-CA" dirty="0"/>
          </a:p>
        </p:txBody>
      </p:sp>
      <p:sp>
        <p:nvSpPr>
          <p:cNvPr id="5" name="TextBox 4"/>
          <p:cNvSpPr txBox="1"/>
          <p:nvPr/>
        </p:nvSpPr>
        <p:spPr>
          <a:xfrm>
            <a:off x="1547664" y="5877272"/>
            <a:ext cx="2664296" cy="861774"/>
          </a:xfrm>
          <a:prstGeom prst="rect">
            <a:avLst/>
          </a:prstGeom>
          <a:noFill/>
        </p:spPr>
        <p:txBody>
          <a:bodyPr wrap="square" rtlCol="0">
            <a:spAutoFit/>
          </a:bodyPr>
          <a:lstStyle/>
          <a:p>
            <a:pPr algn="ctr"/>
            <a:r>
              <a:rPr lang="en-CA" sz="1400" b="1" dirty="0"/>
              <a:t>Johnson &amp; Scholes' Cultural Web (1988</a:t>
            </a:r>
            <a:r>
              <a:rPr lang="en-CA" b="1" dirty="0"/>
              <a:t>)</a:t>
            </a:r>
          </a:p>
          <a:p>
            <a:endParaRPr lang="en-CA" dirty="0"/>
          </a:p>
        </p:txBody>
      </p:sp>
    </p:spTree>
    <p:extLst>
      <p:ext uri="{BB962C8B-B14F-4D97-AF65-F5344CB8AC3E}">
        <p14:creationId xmlns:p14="http://schemas.microsoft.com/office/powerpoint/2010/main" val="1077872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solidFill>
                  <a:schemeClr val="accent4"/>
                </a:solidFill>
              </a:rPr>
              <a:t>Exercise: map the KM-friendliness of your environment</a:t>
            </a:r>
          </a:p>
        </p:txBody>
      </p:sp>
      <p:pic>
        <p:nvPicPr>
          <p:cNvPr id="1026"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tretch>
            <a:fillRect/>
          </a:stretch>
        </p:blipFill>
        <p:spPr bwMode="auto">
          <a:xfrm>
            <a:off x="1043608" y="1904472"/>
            <a:ext cx="3672408" cy="37530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Content Placeholder 3"/>
          <p:cNvSpPr>
            <a:spLocks noGrp="1"/>
          </p:cNvSpPr>
          <p:nvPr>
            <p:ph sz="half" idx="2"/>
          </p:nvPr>
        </p:nvSpPr>
        <p:spPr>
          <a:xfrm>
            <a:off x="4644008" y="1524000"/>
            <a:ext cx="4248472" cy="5073352"/>
          </a:xfrm>
        </p:spPr>
        <p:txBody>
          <a:bodyPr>
            <a:normAutofit fontScale="92500"/>
          </a:bodyPr>
          <a:lstStyle/>
          <a:p>
            <a:pPr>
              <a:buFont typeface="Arial" panose="020B0604020202020204" pitchFamily="34" charset="0"/>
              <a:buChar char="•"/>
            </a:pPr>
            <a:r>
              <a:rPr lang="en-CA" dirty="0"/>
              <a:t>Take 20 minutes to go through individually the questions on the hand-out (page 1) and write down as keywords the dominant factors next to the circles (page 2)</a:t>
            </a:r>
          </a:p>
          <a:p>
            <a:pPr>
              <a:buFont typeface="Arial" panose="020B0604020202020204" pitchFamily="34" charset="0"/>
              <a:buChar char="•"/>
            </a:pPr>
            <a:r>
              <a:rPr lang="en-CA" dirty="0"/>
              <a:t>Take another 5 minutes to ask yourself the analysis questions at the bottom</a:t>
            </a:r>
          </a:p>
          <a:p>
            <a:pPr>
              <a:buFont typeface="Arial" panose="020B0604020202020204" pitchFamily="34" charset="0"/>
              <a:buChar char="•"/>
            </a:pPr>
            <a:r>
              <a:rPr lang="en-CA" dirty="0"/>
              <a:t>Did you learn anything interesting?</a:t>
            </a:r>
          </a:p>
          <a:p>
            <a:pPr marL="82296" indent="0">
              <a:buNone/>
            </a:pPr>
            <a:endParaRPr lang="en-CA" dirty="0"/>
          </a:p>
        </p:txBody>
      </p:sp>
      <p:sp>
        <p:nvSpPr>
          <p:cNvPr id="5" name="TextBox 4"/>
          <p:cNvSpPr txBox="1"/>
          <p:nvPr/>
        </p:nvSpPr>
        <p:spPr>
          <a:xfrm>
            <a:off x="1547664" y="5877272"/>
            <a:ext cx="2664296" cy="861774"/>
          </a:xfrm>
          <a:prstGeom prst="rect">
            <a:avLst/>
          </a:prstGeom>
          <a:noFill/>
        </p:spPr>
        <p:txBody>
          <a:bodyPr wrap="square" rtlCol="0">
            <a:spAutoFit/>
          </a:bodyPr>
          <a:lstStyle/>
          <a:p>
            <a:pPr algn="ctr"/>
            <a:r>
              <a:rPr lang="en-CA" sz="1400" b="1" dirty="0"/>
              <a:t>Johnson &amp; Scholes' Cultural Web (1988</a:t>
            </a:r>
            <a:r>
              <a:rPr lang="en-CA" b="1" dirty="0"/>
              <a:t>)</a:t>
            </a:r>
          </a:p>
          <a:p>
            <a:endParaRPr lang="en-CA" dirty="0"/>
          </a:p>
        </p:txBody>
      </p:sp>
    </p:spTree>
    <p:extLst>
      <p:ext uri="{BB962C8B-B14F-4D97-AF65-F5344CB8AC3E}">
        <p14:creationId xmlns:p14="http://schemas.microsoft.com/office/powerpoint/2010/main" val="540954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Different forms of leadership</a:t>
            </a:r>
          </a:p>
        </p:txBody>
      </p:sp>
      <p:sp>
        <p:nvSpPr>
          <p:cNvPr id="3" name="Content Placeholder 2"/>
          <p:cNvSpPr>
            <a:spLocks noGrp="1"/>
          </p:cNvSpPr>
          <p:nvPr>
            <p:ph idx="1"/>
          </p:nvPr>
        </p:nvSpPr>
        <p:spPr>
          <a:xfrm>
            <a:off x="4211960" y="1447800"/>
            <a:ext cx="4721728" cy="5221560"/>
          </a:xfrm>
        </p:spPr>
        <p:txBody>
          <a:bodyPr>
            <a:normAutofit fontScale="92500" lnSpcReduction="20000"/>
          </a:bodyPr>
          <a:lstStyle/>
          <a:p>
            <a:r>
              <a:rPr lang="en-CA" dirty="0"/>
              <a:t>Knowledge leadership: not necessarily from the top: KM leader role can be anywhere in hierarchy</a:t>
            </a:r>
          </a:p>
          <a:p>
            <a:r>
              <a:rPr lang="en-CA" dirty="0"/>
              <a:t>Lead by example: KM champions</a:t>
            </a:r>
          </a:p>
          <a:p>
            <a:r>
              <a:rPr lang="en-CA" dirty="0"/>
              <a:t>KM leaders: identify, encourage, groom KM champions</a:t>
            </a:r>
          </a:p>
          <a:p>
            <a:r>
              <a:rPr lang="en-CA" dirty="0"/>
              <a:t>KM leaders: also influence management</a:t>
            </a:r>
          </a:p>
          <a:p>
            <a:r>
              <a:rPr lang="en-CA" dirty="0"/>
              <a:t>Build relationships both ways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3429000"/>
            <a:ext cx="2736304" cy="1362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9233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KM leadership</a:t>
            </a:r>
          </a:p>
        </p:txBody>
      </p:sp>
      <p:sp>
        <p:nvSpPr>
          <p:cNvPr id="3" name="Content Placeholder 2"/>
          <p:cNvSpPr>
            <a:spLocks noGrp="1"/>
          </p:cNvSpPr>
          <p:nvPr>
            <p:ph idx="1"/>
          </p:nvPr>
        </p:nvSpPr>
        <p:spPr>
          <a:xfrm>
            <a:off x="1331640" y="1447800"/>
            <a:ext cx="5040560" cy="4800600"/>
          </a:xfrm>
        </p:spPr>
        <p:txBody>
          <a:bodyPr>
            <a:normAutofit fontScale="92500" lnSpcReduction="10000"/>
          </a:bodyPr>
          <a:lstStyle/>
          <a:p>
            <a:pPr marL="82296" indent="0">
              <a:buNone/>
            </a:pPr>
            <a:r>
              <a:rPr lang="en-CA" dirty="0"/>
              <a:t>Best case scenario:</a:t>
            </a:r>
          </a:p>
          <a:p>
            <a:r>
              <a:rPr lang="en-CA" dirty="0"/>
              <a:t>One (or more) knowledge leader(s)</a:t>
            </a:r>
          </a:p>
          <a:p>
            <a:r>
              <a:rPr lang="en-CA" dirty="0"/>
              <a:t>One (or more) knowledge champion(s)</a:t>
            </a:r>
          </a:p>
          <a:p>
            <a:r>
              <a:rPr lang="en-CA" dirty="0"/>
              <a:t>The support of top and middle management</a:t>
            </a:r>
          </a:p>
          <a:p>
            <a:r>
              <a:rPr lang="en-CA" dirty="0"/>
              <a:t>A handful of enthusiastic co-workers</a:t>
            </a:r>
          </a:p>
          <a:p>
            <a:r>
              <a:rPr lang="en-CA" dirty="0"/>
              <a:t>A framework for action</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3478" y="1412776"/>
            <a:ext cx="2376264" cy="1919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46142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accent4"/>
                </a:solidFill>
              </a:rPr>
              <a:t>KM leaders/champions</a:t>
            </a:r>
          </a:p>
        </p:txBody>
      </p:sp>
      <p:sp>
        <p:nvSpPr>
          <p:cNvPr id="3" name="Content Placeholder 2"/>
          <p:cNvSpPr>
            <a:spLocks noGrp="1"/>
          </p:cNvSpPr>
          <p:nvPr>
            <p:ph idx="1"/>
          </p:nvPr>
        </p:nvSpPr>
        <p:spPr>
          <a:xfrm>
            <a:off x="1435608" y="1447800"/>
            <a:ext cx="5440648" cy="5221560"/>
          </a:xfrm>
        </p:spPr>
        <p:txBody>
          <a:bodyPr>
            <a:normAutofit fontScale="92500" lnSpcReduction="10000"/>
          </a:bodyPr>
          <a:lstStyle/>
          <a:p>
            <a:pPr marL="82296" indent="0">
              <a:buNone/>
            </a:pPr>
            <a:r>
              <a:rPr lang="en-CA" dirty="0"/>
              <a:t>They can make three important contributions:</a:t>
            </a:r>
          </a:p>
          <a:p>
            <a:r>
              <a:rPr lang="en-CA" dirty="0"/>
              <a:t>Advocacy: spreading the KM message</a:t>
            </a:r>
          </a:p>
          <a:p>
            <a:r>
              <a:rPr lang="en-CA" dirty="0"/>
              <a:t>Support: acting as representatives for KM initiatives or activities</a:t>
            </a:r>
          </a:p>
          <a:p>
            <a:r>
              <a:rPr lang="en-CA" dirty="0"/>
              <a:t>Knowledge Brokering: linking colleagues to knowledge and information resources outside their immediate context</a:t>
            </a:r>
          </a:p>
          <a:p>
            <a:endParaRPr lang="en-CA"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0446" y="2924944"/>
            <a:ext cx="1371600"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774868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6256</TotalTime>
  <Words>2058</Words>
  <Application>Microsoft Office PowerPoint</Application>
  <PresentationFormat>On-screen Show (4:3)</PresentationFormat>
  <Paragraphs>219</Paragraphs>
  <Slides>23</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Gill Sans MT</vt:lpstr>
      <vt:lpstr>Verdana</vt:lpstr>
      <vt:lpstr>Wingdings 2</vt:lpstr>
      <vt:lpstr>Solstice</vt:lpstr>
      <vt:lpstr>Developing a Suitable Environment for Knowledge Management and the Importance of Leadership</vt:lpstr>
      <vt:lpstr>Overview of Unit 2</vt:lpstr>
      <vt:lpstr>What do we mean by suitable environment for KM?</vt:lpstr>
      <vt:lpstr>Bottom-up vs top-down</vt:lpstr>
      <vt:lpstr>Exercise: map the KM-friendliness of your environment</vt:lpstr>
      <vt:lpstr>Exercise: map the KM-friendliness of your environment</vt:lpstr>
      <vt:lpstr>Different forms of leadership</vt:lpstr>
      <vt:lpstr>KM leadership</vt:lpstr>
      <vt:lpstr>KM leaders/champions</vt:lpstr>
      <vt:lpstr>Main challenges to KM</vt:lpstr>
      <vt:lpstr>World Café - Overcoming KM challenges</vt:lpstr>
      <vt:lpstr>Questions? Comments?</vt:lpstr>
      <vt:lpstr>Making the case: benefits of KM</vt:lpstr>
      <vt:lpstr>Promoting the benefits of KM</vt:lpstr>
      <vt:lpstr>More potential quantifiable benefits</vt:lpstr>
      <vt:lpstr>KM-related costs</vt:lpstr>
      <vt:lpstr>Assessing threats, identifying potential weaknesses</vt:lpstr>
      <vt:lpstr>Usefulness of SWOT analysis</vt:lpstr>
      <vt:lpstr>The KM elevator pitch</vt:lpstr>
      <vt:lpstr>Exercise :The KM elevator pitch</vt:lpstr>
      <vt:lpstr>Nick Milton’s example</vt:lpstr>
      <vt:lpstr>Questions? Comments?</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Knowledge Management (KM)</dc:title>
  <dc:creator>lucie</dc:creator>
  <cp:lastModifiedBy>Ballantyne, Peter (ILRI)</cp:lastModifiedBy>
  <cp:revision>272</cp:revision>
  <dcterms:created xsi:type="dcterms:W3CDTF">2014-09-03T09:12:35Z</dcterms:created>
  <dcterms:modified xsi:type="dcterms:W3CDTF">2019-07-16T07:44:21Z</dcterms:modified>
</cp:coreProperties>
</file>