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1" r:id="rId4"/>
    <p:sldId id="263" r:id="rId5"/>
    <p:sldId id="259" r:id="rId6"/>
    <p:sldId id="268" r:id="rId7"/>
    <p:sldId id="262" r:id="rId8"/>
    <p:sldId id="267" r:id="rId9"/>
    <p:sldId id="266" r:id="rId10"/>
    <p:sldId id="269" r:id="rId11"/>
  </p:sldIdLst>
  <p:sldSz cx="12192000" cy="6858000"/>
  <p:notesSz cx="6881813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0366" autoAdjust="0"/>
  </p:normalViewPr>
  <p:slideViewPr>
    <p:cSldViewPr snapToGrid="0">
      <p:cViewPr varScale="1">
        <p:scale>
          <a:sx n="90" d="100"/>
          <a:sy n="90" d="100"/>
        </p:scale>
        <p:origin x="13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A79CF2-78B8-42F2-98C8-9FE6F658ECCC}" type="doc">
      <dgm:prSet loTypeId="urn:microsoft.com/office/officeart/2005/8/layout/process5" loCatId="process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en-US"/>
        </a:p>
      </dgm:t>
    </dgm:pt>
    <dgm:pt modelId="{C9D68319-37F3-44A6-8ACF-17F0F3A5F33E}">
      <dgm:prSet phldrT="[Text]"/>
      <dgm:spPr/>
      <dgm:t>
        <a:bodyPr/>
        <a:lstStyle/>
        <a:p>
          <a:r>
            <a:rPr lang="en-AE" dirty="0"/>
            <a:t>Producers (pastoralist)  </a:t>
          </a:r>
          <a:endParaRPr lang="en-US" dirty="0"/>
        </a:p>
      </dgm:t>
    </dgm:pt>
    <dgm:pt modelId="{57A12A55-1D6C-4814-9AF3-5CC0BBE3CF0A}" type="parTrans" cxnId="{FA9C605C-0574-4560-AFDF-F391A72ECCBB}">
      <dgm:prSet/>
      <dgm:spPr/>
      <dgm:t>
        <a:bodyPr/>
        <a:lstStyle/>
        <a:p>
          <a:endParaRPr lang="en-US"/>
        </a:p>
      </dgm:t>
    </dgm:pt>
    <dgm:pt modelId="{5311525C-79B2-47DA-90EF-436ED0B1B8B5}" type="sibTrans" cxnId="{FA9C605C-0574-4560-AFDF-F391A72ECCBB}">
      <dgm:prSet/>
      <dgm:spPr/>
      <dgm:t>
        <a:bodyPr/>
        <a:lstStyle/>
        <a:p>
          <a:endParaRPr lang="en-US"/>
        </a:p>
      </dgm:t>
    </dgm:pt>
    <dgm:pt modelId="{4C85B9FD-A302-4FD5-8A3E-8195ABA8996F}">
      <dgm:prSet phldrT="[Text]"/>
      <dgm:spPr/>
      <dgm:t>
        <a:bodyPr/>
        <a:lstStyle/>
        <a:p>
          <a:r>
            <a:rPr lang="en-AE" dirty="0"/>
            <a:t>Livestock Market (Traders) </a:t>
          </a:r>
          <a:endParaRPr lang="en-US" dirty="0"/>
        </a:p>
      </dgm:t>
    </dgm:pt>
    <dgm:pt modelId="{ACBA24A3-E8C0-4FFC-B0DF-5907B8E33D4D}" type="parTrans" cxnId="{6B072AC8-9D9C-4EC9-8045-435E42EDEA92}">
      <dgm:prSet/>
      <dgm:spPr/>
      <dgm:t>
        <a:bodyPr/>
        <a:lstStyle/>
        <a:p>
          <a:endParaRPr lang="en-US"/>
        </a:p>
      </dgm:t>
    </dgm:pt>
    <dgm:pt modelId="{4336D3BF-1E92-4451-B07E-AE170250C031}" type="sibTrans" cxnId="{6B072AC8-9D9C-4EC9-8045-435E42EDEA92}">
      <dgm:prSet/>
      <dgm:spPr/>
      <dgm:t>
        <a:bodyPr/>
        <a:lstStyle/>
        <a:p>
          <a:endParaRPr lang="en-US"/>
        </a:p>
      </dgm:t>
    </dgm:pt>
    <dgm:pt modelId="{52771076-CDCE-4995-875D-ACDE9B3610A6}">
      <dgm:prSet phldrT="[Text]"/>
      <dgm:spPr/>
      <dgm:t>
        <a:bodyPr/>
        <a:lstStyle/>
        <a:p>
          <a:r>
            <a:rPr lang="en-AE" dirty="0"/>
            <a:t>Distributors (Traders)  </a:t>
          </a:r>
          <a:endParaRPr lang="en-US" dirty="0"/>
        </a:p>
      </dgm:t>
    </dgm:pt>
    <dgm:pt modelId="{8EC6ACE2-F957-4B9A-8EA1-3CAE29A35BEB}" type="parTrans" cxnId="{401C2CF3-5282-4769-BCB8-2CE16C206E42}">
      <dgm:prSet/>
      <dgm:spPr/>
      <dgm:t>
        <a:bodyPr/>
        <a:lstStyle/>
        <a:p>
          <a:endParaRPr lang="en-US"/>
        </a:p>
      </dgm:t>
    </dgm:pt>
    <dgm:pt modelId="{B0728316-FD4F-4618-B41F-C6F3A66AC66C}" type="sibTrans" cxnId="{401C2CF3-5282-4769-BCB8-2CE16C206E42}">
      <dgm:prSet/>
      <dgm:spPr/>
      <dgm:t>
        <a:bodyPr/>
        <a:lstStyle/>
        <a:p>
          <a:endParaRPr lang="en-US"/>
        </a:p>
      </dgm:t>
    </dgm:pt>
    <dgm:pt modelId="{57AAA9B1-76CE-441F-A572-2C90A3B568D2}">
      <dgm:prSet phldrT="[Text]"/>
      <dgm:spPr/>
      <dgm:t>
        <a:bodyPr/>
        <a:lstStyle/>
        <a:p>
          <a:r>
            <a:rPr lang="en-AE" dirty="0"/>
            <a:t>Processors (Slaughter houses)</a:t>
          </a:r>
          <a:endParaRPr lang="en-US" dirty="0"/>
        </a:p>
      </dgm:t>
    </dgm:pt>
    <dgm:pt modelId="{DBED97C2-EF59-4BFC-9CCF-2B5CDBB08B5B}" type="parTrans" cxnId="{A6DACE6C-71AD-4DA4-8819-1E8064448102}">
      <dgm:prSet/>
      <dgm:spPr/>
      <dgm:t>
        <a:bodyPr/>
        <a:lstStyle/>
        <a:p>
          <a:endParaRPr lang="en-US"/>
        </a:p>
      </dgm:t>
    </dgm:pt>
    <dgm:pt modelId="{26559568-3D50-45E2-B23F-59502D0E6458}" type="sibTrans" cxnId="{A6DACE6C-71AD-4DA4-8819-1E8064448102}">
      <dgm:prSet/>
      <dgm:spPr/>
      <dgm:t>
        <a:bodyPr/>
        <a:lstStyle/>
        <a:p>
          <a:endParaRPr lang="en-US"/>
        </a:p>
      </dgm:t>
    </dgm:pt>
    <dgm:pt modelId="{F8862735-1D96-4356-A1A6-259639976E7E}">
      <dgm:prSet phldrT="[Text]"/>
      <dgm:spPr/>
      <dgm:t>
        <a:bodyPr/>
        <a:lstStyle/>
        <a:p>
          <a:r>
            <a:rPr lang="en-AE" dirty="0"/>
            <a:t>Exporters, Consumers  </a:t>
          </a:r>
          <a:endParaRPr lang="en-US" dirty="0"/>
        </a:p>
      </dgm:t>
    </dgm:pt>
    <dgm:pt modelId="{5A730497-60D4-46A0-B67A-795400E3B97A}" type="parTrans" cxnId="{8278427F-DEC7-4E00-AE1A-134B356243B1}">
      <dgm:prSet/>
      <dgm:spPr/>
      <dgm:t>
        <a:bodyPr/>
        <a:lstStyle/>
        <a:p>
          <a:endParaRPr lang="en-US"/>
        </a:p>
      </dgm:t>
    </dgm:pt>
    <dgm:pt modelId="{0DC1EAB4-8A89-4950-A41C-684AAA6A9AB3}" type="sibTrans" cxnId="{8278427F-DEC7-4E00-AE1A-134B356243B1}">
      <dgm:prSet/>
      <dgm:spPr/>
      <dgm:t>
        <a:bodyPr/>
        <a:lstStyle/>
        <a:p>
          <a:endParaRPr lang="en-US"/>
        </a:p>
      </dgm:t>
    </dgm:pt>
    <dgm:pt modelId="{83C3D5E9-B6D4-413A-84AC-6314B0FB2DEB}" type="pres">
      <dgm:prSet presAssocID="{29A79CF2-78B8-42F2-98C8-9FE6F658ECCC}" presName="diagram" presStyleCnt="0">
        <dgm:presLayoutVars>
          <dgm:dir/>
          <dgm:resizeHandles val="exact"/>
        </dgm:presLayoutVars>
      </dgm:prSet>
      <dgm:spPr/>
    </dgm:pt>
    <dgm:pt modelId="{5582C30A-F7AE-46C4-94BC-ABD51734355F}" type="pres">
      <dgm:prSet presAssocID="{C9D68319-37F3-44A6-8ACF-17F0F3A5F33E}" presName="node" presStyleLbl="node1" presStyleIdx="0" presStyleCnt="5">
        <dgm:presLayoutVars>
          <dgm:bulletEnabled val="1"/>
        </dgm:presLayoutVars>
      </dgm:prSet>
      <dgm:spPr/>
    </dgm:pt>
    <dgm:pt modelId="{791EA420-53FA-4EA1-B82B-7D08EDB42583}" type="pres">
      <dgm:prSet presAssocID="{5311525C-79B2-47DA-90EF-436ED0B1B8B5}" presName="sibTrans" presStyleLbl="sibTrans2D1" presStyleIdx="0" presStyleCnt="4"/>
      <dgm:spPr/>
    </dgm:pt>
    <dgm:pt modelId="{E39605B5-49A1-4519-935C-B6D1E80F1123}" type="pres">
      <dgm:prSet presAssocID="{5311525C-79B2-47DA-90EF-436ED0B1B8B5}" presName="connectorText" presStyleLbl="sibTrans2D1" presStyleIdx="0" presStyleCnt="4"/>
      <dgm:spPr/>
    </dgm:pt>
    <dgm:pt modelId="{07579545-89F8-4C6E-A571-7370F41104CE}" type="pres">
      <dgm:prSet presAssocID="{4C85B9FD-A302-4FD5-8A3E-8195ABA8996F}" presName="node" presStyleLbl="node1" presStyleIdx="1" presStyleCnt="5">
        <dgm:presLayoutVars>
          <dgm:bulletEnabled val="1"/>
        </dgm:presLayoutVars>
      </dgm:prSet>
      <dgm:spPr/>
    </dgm:pt>
    <dgm:pt modelId="{155FCA0E-8F53-4BD3-88C6-670458DC6F6B}" type="pres">
      <dgm:prSet presAssocID="{4336D3BF-1E92-4451-B07E-AE170250C031}" presName="sibTrans" presStyleLbl="sibTrans2D1" presStyleIdx="1" presStyleCnt="4"/>
      <dgm:spPr/>
    </dgm:pt>
    <dgm:pt modelId="{507E1144-B7A9-4B2C-BA9C-E600CB29C20D}" type="pres">
      <dgm:prSet presAssocID="{4336D3BF-1E92-4451-B07E-AE170250C031}" presName="connectorText" presStyleLbl="sibTrans2D1" presStyleIdx="1" presStyleCnt="4"/>
      <dgm:spPr/>
    </dgm:pt>
    <dgm:pt modelId="{4BFF339C-1C62-4D2C-A7F7-92EECF9B0832}" type="pres">
      <dgm:prSet presAssocID="{52771076-CDCE-4995-875D-ACDE9B3610A6}" presName="node" presStyleLbl="node1" presStyleIdx="2" presStyleCnt="5">
        <dgm:presLayoutVars>
          <dgm:bulletEnabled val="1"/>
        </dgm:presLayoutVars>
      </dgm:prSet>
      <dgm:spPr/>
    </dgm:pt>
    <dgm:pt modelId="{6776AD59-4AE8-41E5-BD6C-0239F3BD6FB8}" type="pres">
      <dgm:prSet presAssocID="{B0728316-FD4F-4618-B41F-C6F3A66AC66C}" presName="sibTrans" presStyleLbl="sibTrans2D1" presStyleIdx="2" presStyleCnt="4"/>
      <dgm:spPr/>
    </dgm:pt>
    <dgm:pt modelId="{C9BDDCB1-BF48-4ED9-A4B4-F227F9173F1A}" type="pres">
      <dgm:prSet presAssocID="{B0728316-FD4F-4618-B41F-C6F3A66AC66C}" presName="connectorText" presStyleLbl="sibTrans2D1" presStyleIdx="2" presStyleCnt="4"/>
      <dgm:spPr/>
    </dgm:pt>
    <dgm:pt modelId="{77A695D7-2204-45D8-803D-C9BD3B26FE5A}" type="pres">
      <dgm:prSet presAssocID="{57AAA9B1-76CE-441F-A572-2C90A3B568D2}" presName="node" presStyleLbl="node1" presStyleIdx="3" presStyleCnt="5">
        <dgm:presLayoutVars>
          <dgm:bulletEnabled val="1"/>
        </dgm:presLayoutVars>
      </dgm:prSet>
      <dgm:spPr/>
    </dgm:pt>
    <dgm:pt modelId="{205629D8-7644-430C-AA7C-727742A78800}" type="pres">
      <dgm:prSet presAssocID="{26559568-3D50-45E2-B23F-59502D0E6458}" presName="sibTrans" presStyleLbl="sibTrans2D1" presStyleIdx="3" presStyleCnt="4"/>
      <dgm:spPr/>
    </dgm:pt>
    <dgm:pt modelId="{6957AE3D-EB95-4E06-92E1-33F453A49DC8}" type="pres">
      <dgm:prSet presAssocID="{26559568-3D50-45E2-B23F-59502D0E6458}" presName="connectorText" presStyleLbl="sibTrans2D1" presStyleIdx="3" presStyleCnt="4"/>
      <dgm:spPr/>
    </dgm:pt>
    <dgm:pt modelId="{D0689826-2D27-4495-80A3-ACF97E65A201}" type="pres">
      <dgm:prSet presAssocID="{F8862735-1D96-4356-A1A6-259639976E7E}" presName="node" presStyleLbl="node1" presStyleIdx="4" presStyleCnt="5">
        <dgm:presLayoutVars>
          <dgm:bulletEnabled val="1"/>
        </dgm:presLayoutVars>
      </dgm:prSet>
      <dgm:spPr/>
    </dgm:pt>
  </dgm:ptLst>
  <dgm:cxnLst>
    <dgm:cxn modelId="{2F663B16-331D-4EEB-9ABA-DA187AFA8FAC}" type="presOf" srcId="{26559568-3D50-45E2-B23F-59502D0E6458}" destId="{205629D8-7644-430C-AA7C-727742A78800}" srcOrd="0" destOrd="0" presId="urn:microsoft.com/office/officeart/2005/8/layout/process5"/>
    <dgm:cxn modelId="{FE42271F-0214-4DA5-9054-9B3B75F28E5C}" type="presOf" srcId="{4336D3BF-1E92-4451-B07E-AE170250C031}" destId="{507E1144-B7A9-4B2C-BA9C-E600CB29C20D}" srcOrd="1" destOrd="0" presId="urn:microsoft.com/office/officeart/2005/8/layout/process5"/>
    <dgm:cxn modelId="{9DD4FC20-5A2A-45FB-9509-422E1ACD2423}" type="presOf" srcId="{29A79CF2-78B8-42F2-98C8-9FE6F658ECCC}" destId="{83C3D5E9-B6D4-413A-84AC-6314B0FB2DEB}" srcOrd="0" destOrd="0" presId="urn:microsoft.com/office/officeart/2005/8/layout/process5"/>
    <dgm:cxn modelId="{2162D324-467F-4B98-88FF-6FCF44CE0FD1}" type="presOf" srcId="{52771076-CDCE-4995-875D-ACDE9B3610A6}" destId="{4BFF339C-1C62-4D2C-A7F7-92EECF9B0832}" srcOrd="0" destOrd="0" presId="urn:microsoft.com/office/officeart/2005/8/layout/process5"/>
    <dgm:cxn modelId="{ED8CCB33-F233-4946-A5FE-31401877A1A3}" type="presOf" srcId="{C9D68319-37F3-44A6-8ACF-17F0F3A5F33E}" destId="{5582C30A-F7AE-46C4-94BC-ABD51734355F}" srcOrd="0" destOrd="0" presId="urn:microsoft.com/office/officeart/2005/8/layout/process5"/>
    <dgm:cxn modelId="{CAB4EF3C-2ABD-4D6F-8568-DC466D942134}" type="presOf" srcId="{4C85B9FD-A302-4FD5-8A3E-8195ABA8996F}" destId="{07579545-89F8-4C6E-A571-7370F41104CE}" srcOrd="0" destOrd="0" presId="urn:microsoft.com/office/officeart/2005/8/layout/process5"/>
    <dgm:cxn modelId="{FA9C605C-0574-4560-AFDF-F391A72ECCBB}" srcId="{29A79CF2-78B8-42F2-98C8-9FE6F658ECCC}" destId="{C9D68319-37F3-44A6-8ACF-17F0F3A5F33E}" srcOrd="0" destOrd="0" parTransId="{57A12A55-1D6C-4814-9AF3-5CC0BBE3CF0A}" sibTransId="{5311525C-79B2-47DA-90EF-436ED0B1B8B5}"/>
    <dgm:cxn modelId="{FBC9EF5C-BB7E-4D0A-99EB-5D20999E3629}" type="presOf" srcId="{57AAA9B1-76CE-441F-A572-2C90A3B568D2}" destId="{77A695D7-2204-45D8-803D-C9BD3B26FE5A}" srcOrd="0" destOrd="0" presId="urn:microsoft.com/office/officeart/2005/8/layout/process5"/>
    <dgm:cxn modelId="{D3B6C04B-F638-4457-8B80-354758EDC34B}" type="presOf" srcId="{26559568-3D50-45E2-B23F-59502D0E6458}" destId="{6957AE3D-EB95-4E06-92E1-33F453A49DC8}" srcOrd="1" destOrd="0" presId="urn:microsoft.com/office/officeart/2005/8/layout/process5"/>
    <dgm:cxn modelId="{A6DACE6C-71AD-4DA4-8819-1E8064448102}" srcId="{29A79CF2-78B8-42F2-98C8-9FE6F658ECCC}" destId="{57AAA9B1-76CE-441F-A572-2C90A3B568D2}" srcOrd="3" destOrd="0" parTransId="{DBED97C2-EF59-4BFC-9CCF-2B5CDBB08B5B}" sibTransId="{26559568-3D50-45E2-B23F-59502D0E6458}"/>
    <dgm:cxn modelId="{8F7C5577-D2F8-4E82-A9ED-1D6FF2A85C93}" type="presOf" srcId="{5311525C-79B2-47DA-90EF-436ED0B1B8B5}" destId="{791EA420-53FA-4EA1-B82B-7D08EDB42583}" srcOrd="0" destOrd="0" presId="urn:microsoft.com/office/officeart/2005/8/layout/process5"/>
    <dgm:cxn modelId="{3CDA3E58-CBB5-456A-87AE-39097B011ACF}" type="presOf" srcId="{F8862735-1D96-4356-A1A6-259639976E7E}" destId="{D0689826-2D27-4495-80A3-ACF97E65A201}" srcOrd="0" destOrd="0" presId="urn:microsoft.com/office/officeart/2005/8/layout/process5"/>
    <dgm:cxn modelId="{8278427F-DEC7-4E00-AE1A-134B356243B1}" srcId="{29A79CF2-78B8-42F2-98C8-9FE6F658ECCC}" destId="{F8862735-1D96-4356-A1A6-259639976E7E}" srcOrd="4" destOrd="0" parTransId="{5A730497-60D4-46A0-B67A-795400E3B97A}" sibTransId="{0DC1EAB4-8A89-4950-A41C-684AAA6A9AB3}"/>
    <dgm:cxn modelId="{AEEFBD80-233F-40C1-87FA-D3BE4C4D8893}" type="presOf" srcId="{B0728316-FD4F-4618-B41F-C6F3A66AC66C}" destId="{6776AD59-4AE8-41E5-BD6C-0239F3BD6FB8}" srcOrd="0" destOrd="0" presId="urn:microsoft.com/office/officeart/2005/8/layout/process5"/>
    <dgm:cxn modelId="{9F8D87B1-CD14-438C-BCC2-8C5072154DD7}" type="presOf" srcId="{B0728316-FD4F-4618-B41F-C6F3A66AC66C}" destId="{C9BDDCB1-BF48-4ED9-A4B4-F227F9173F1A}" srcOrd="1" destOrd="0" presId="urn:microsoft.com/office/officeart/2005/8/layout/process5"/>
    <dgm:cxn modelId="{46783FB9-0DA9-4DA7-A23D-0D94FCF0A4F5}" type="presOf" srcId="{4336D3BF-1E92-4451-B07E-AE170250C031}" destId="{155FCA0E-8F53-4BD3-88C6-670458DC6F6B}" srcOrd="0" destOrd="0" presId="urn:microsoft.com/office/officeart/2005/8/layout/process5"/>
    <dgm:cxn modelId="{74C617C0-FDA1-4C14-ABEC-921D5E793D49}" type="presOf" srcId="{5311525C-79B2-47DA-90EF-436ED0B1B8B5}" destId="{E39605B5-49A1-4519-935C-B6D1E80F1123}" srcOrd="1" destOrd="0" presId="urn:microsoft.com/office/officeart/2005/8/layout/process5"/>
    <dgm:cxn modelId="{6B072AC8-9D9C-4EC9-8045-435E42EDEA92}" srcId="{29A79CF2-78B8-42F2-98C8-9FE6F658ECCC}" destId="{4C85B9FD-A302-4FD5-8A3E-8195ABA8996F}" srcOrd="1" destOrd="0" parTransId="{ACBA24A3-E8C0-4FFC-B0DF-5907B8E33D4D}" sibTransId="{4336D3BF-1E92-4451-B07E-AE170250C031}"/>
    <dgm:cxn modelId="{401C2CF3-5282-4769-BCB8-2CE16C206E42}" srcId="{29A79CF2-78B8-42F2-98C8-9FE6F658ECCC}" destId="{52771076-CDCE-4995-875D-ACDE9B3610A6}" srcOrd="2" destOrd="0" parTransId="{8EC6ACE2-F957-4B9A-8EA1-3CAE29A35BEB}" sibTransId="{B0728316-FD4F-4618-B41F-C6F3A66AC66C}"/>
    <dgm:cxn modelId="{DB49A3C7-9A22-4B9D-A995-626ED9D1A5E6}" type="presParOf" srcId="{83C3D5E9-B6D4-413A-84AC-6314B0FB2DEB}" destId="{5582C30A-F7AE-46C4-94BC-ABD51734355F}" srcOrd="0" destOrd="0" presId="urn:microsoft.com/office/officeart/2005/8/layout/process5"/>
    <dgm:cxn modelId="{9E3A49A0-D264-4195-B475-BDBC307434F4}" type="presParOf" srcId="{83C3D5E9-B6D4-413A-84AC-6314B0FB2DEB}" destId="{791EA420-53FA-4EA1-B82B-7D08EDB42583}" srcOrd="1" destOrd="0" presId="urn:microsoft.com/office/officeart/2005/8/layout/process5"/>
    <dgm:cxn modelId="{794E80DE-9E7D-4A3D-A3D5-4A76A63CFF37}" type="presParOf" srcId="{791EA420-53FA-4EA1-B82B-7D08EDB42583}" destId="{E39605B5-49A1-4519-935C-B6D1E80F1123}" srcOrd="0" destOrd="0" presId="urn:microsoft.com/office/officeart/2005/8/layout/process5"/>
    <dgm:cxn modelId="{5C883B78-2D7E-4404-AF60-A9EE6A1F5044}" type="presParOf" srcId="{83C3D5E9-B6D4-413A-84AC-6314B0FB2DEB}" destId="{07579545-89F8-4C6E-A571-7370F41104CE}" srcOrd="2" destOrd="0" presId="urn:microsoft.com/office/officeart/2005/8/layout/process5"/>
    <dgm:cxn modelId="{10DB10B5-A137-4C52-9AD2-B5BB6F1AB9EB}" type="presParOf" srcId="{83C3D5E9-B6D4-413A-84AC-6314B0FB2DEB}" destId="{155FCA0E-8F53-4BD3-88C6-670458DC6F6B}" srcOrd="3" destOrd="0" presId="urn:microsoft.com/office/officeart/2005/8/layout/process5"/>
    <dgm:cxn modelId="{97A1BD67-F603-4A73-9175-C29C939BE5CA}" type="presParOf" srcId="{155FCA0E-8F53-4BD3-88C6-670458DC6F6B}" destId="{507E1144-B7A9-4B2C-BA9C-E600CB29C20D}" srcOrd="0" destOrd="0" presId="urn:microsoft.com/office/officeart/2005/8/layout/process5"/>
    <dgm:cxn modelId="{1F407210-9F0B-44C5-9780-BAFCD6EC3061}" type="presParOf" srcId="{83C3D5E9-B6D4-413A-84AC-6314B0FB2DEB}" destId="{4BFF339C-1C62-4D2C-A7F7-92EECF9B0832}" srcOrd="4" destOrd="0" presId="urn:microsoft.com/office/officeart/2005/8/layout/process5"/>
    <dgm:cxn modelId="{5CA805BE-C970-4F3D-994A-DC8A6F222E86}" type="presParOf" srcId="{83C3D5E9-B6D4-413A-84AC-6314B0FB2DEB}" destId="{6776AD59-4AE8-41E5-BD6C-0239F3BD6FB8}" srcOrd="5" destOrd="0" presId="urn:microsoft.com/office/officeart/2005/8/layout/process5"/>
    <dgm:cxn modelId="{92C48C66-857E-4290-A540-EE0E1A1CCFA8}" type="presParOf" srcId="{6776AD59-4AE8-41E5-BD6C-0239F3BD6FB8}" destId="{C9BDDCB1-BF48-4ED9-A4B4-F227F9173F1A}" srcOrd="0" destOrd="0" presId="urn:microsoft.com/office/officeart/2005/8/layout/process5"/>
    <dgm:cxn modelId="{B273A8A5-78BA-4725-8E4B-795B0A176E24}" type="presParOf" srcId="{83C3D5E9-B6D4-413A-84AC-6314B0FB2DEB}" destId="{77A695D7-2204-45D8-803D-C9BD3B26FE5A}" srcOrd="6" destOrd="0" presId="urn:microsoft.com/office/officeart/2005/8/layout/process5"/>
    <dgm:cxn modelId="{57C363EA-3A31-47FE-A238-A50ACD50401C}" type="presParOf" srcId="{83C3D5E9-B6D4-413A-84AC-6314B0FB2DEB}" destId="{205629D8-7644-430C-AA7C-727742A78800}" srcOrd="7" destOrd="0" presId="urn:microsoft.com/office/officeart/2005/8/layout/process5"/>
    <dgm:cxn modelId="{003F780F-C518-42CE-A522-3B3160F3825C}" type="presParOf" srcId="{205629D8-7644-430C-AA7C-727742A78800}" destId="{6957AE3D-EB95-4E06-92E1-33F453A49DC8}" srcOrd="0" destOrd="0" presId="urn:microsoft.com/office/officeart/2005/8/layout/process5"/>
    <dgm:cxn modelId="{AFD91CB9-F488-4F11-AA6F-0552C203BFF0}" type="presParOf" srcId="{83C3D5E9-B6D4-413A-84AC-6314B0FB2DEB}" destId="{D0689826-2D27-4495-80A3-ACF97E65A201}" srcOrd="8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82C30A-F7AE-46C4-94BC-ABD51734355F}">
      <dsp:nvSpPr>
        <dsp:cNvPr id="0" name=""/>
        <dsp:cNvSpPr/>
      </dsp:nvSpPr>
      <dsp:spPr>
        <a:xfrm>
          <a:off x="798042" y="197"/>
          <a:ext cx="1964138" cy="1178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300" kern="1200" dirty="0"/>
            <a:t>Producers (pastoralist)  </a:t>
          </a:r>
          <a:endParaRPr lang="en-US" sz="2300" kern="1200" dirty="0"/>
        </a:p>
      </dsp:txBody>
      <dsp:txXfrm>
        <a:off x="832559" y="34714"/>
        <a:ext cx="1895104" cy="1109449"/>
      </dsp:txXfrm>
    </dsp:sp>
    <dsp:sp modelId="{791EA420-53FA-4EA1-B82B-7D08EDB42583}">
      <dsp:nvSpPr>
        <dsp:cNvPr id="0" name=""/>
        <dsp:cNvSpPr/>
      </dsp:nvSpPr>
      <dsp:spPr>
        <a:xfrm>
          <a:off x="2935025" y="345885"/>
          <a:ext cx="416397" cy="487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2935025" y="443306"/>
        <a:ext cx="291478" cy="292264"/>
      </dsp:txXfrm>
    </dsp:sp>
    <dsp:sp modelId="{07579545-89F8-4C6E-A571-7370F41104CE}">
      <dsp:nvSpPr>
        <dsp:cNvPr id="0" name=""/>
        <dsp:cNvSpPr/>
      </dsp:nvSpPr>
      <dsp:spPr>
        <a:xfrm>
          <a:off x="3547836" y="197"/>
          <a:ext cx="1964138" cy="1178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300" kern="1200" dirty="0"/>
            <a:t>Livestock Market (Traders) </a:t>
          </a:r>
          <a:endParaRPr lang="en-US" sz="2300" kern="1200" dirty="0"/>
        </a:p>
      </dsp:txBody>
      <dsp:txXfrm>
        <a:off x="3582353" y="34714"/>
        <a:ext cx="1895104" cy="1109449"/>
      </dsp:txXfrm>
    </dsp:sp>
    <dsp:sp modelId="{155FCA0E-8F53-4BD3-88C6-670458DC6F6B}">
      <dsp:nvSpPr>
        <dsp:cNvPr id="0" name=""/>
        <dsp:cNvSpPr/>
      </dsp:nvSpPr>
      <dsp:spPr>
        <a:xfrm>
          <a:off x="5684819" y="345885"/>
          <a:ext cx="416397" cy="487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>
        <a:off x="5684819" y="443306"/>
        <a:ext cx="291478" cy="292264"/>
      </dsp:txXfrm>
    </dsp:sp>
    <dsp:sp modelId="{4BFF339C-1C62-4D2C-A7F7-92EECF9B0832}">
      <dsp:nvSpPr>
        <dsp:cNvPr id="0" name=""/>
        <dsp:cNvSpPr/>
      </dsp:nvSpPr>
      <dsp:spPr>
        <a:xfrm>
          <a:off x="6297631" y="197"/>
          <a:ext cx="1964138" cy="1178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300" kern="1200" dirty="0"/>
            <a:t>Distributors (Traders)  </a:t>
          </a:r>
          <a:endParaRPr lang="en-US" sz="2300" kern="1200" dirty="0"/>
        </a:p>
      </dsp:txBody>
      <dsp:txXfrm>
        <a:off x="6332148" y="34714"/>
        <a:ext cx="1895104" cy="1109449"/>
      </dsp:txXfrm>
    </dsp:sp>
    <dsp:sp modelId="{6776AD59-4AE8-41E5-BD6C-0239F3BD6FB8}">
      <dsp:nvSpPr>
        <dsp:cNvPr id="0" name=""/>
        <dsp:cNvSpPr/>
      </dsp:nvSpPr>
      <dsp:spPr>
        <a:xfrm rot="5400000">
          <a:off x="7071501" y="1316170"/>
          <a:ext cx="416397" cy="487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-5400000">
        <a:off x="7133568" y="1351525"/>
        <a:ext cx="292264" cy="291478"/>
      </dsp:txXfrm>
    </dsp:sp>
    <dsp:sp modelId="{77A695D7-2204-45D8-803D-C9BD3B26FE5A}">
      <dsp:nvSpPr>
        <dsp:cNvPr id="0" name=""/>
        <dsp:cNvSpPr/>
      </dsp:nvSpPr>
      <dsp:spPr>
        <a:xfrm>
          <a:off x="6297631" y="1964336"/>
          <a:ext cx="1964138" cy="1178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300" kern="1200" dirty="0"/>
            <a:t>Processors (Slaughter houses)</a:t>
          </a:r>
          <a:endParaRPr lang="en-US" sz="2300" kern="1200" dirty="0"/>
        </a:p>
      </dsp:txBody>
      <dsp:txXfrm>
        <a:off x="6332148" y="1998853"/>
        <a:ext cx="1895104" cy="1109449"/>
      </dsp:txXfrm>
    </dsp:sp>
    <dsp:sp modelId="{205629D8-7644-430C-AA7C-727742A78800}">
      <dsp:nvSpPr>
        <dsp:cNvPr id="0" name=""/>
        <dsp:cNvSpPr/>
      </dsp:nvSpPr>
      <dsp:spPr>
        <a:xfrm rot="10800000">
          <a:off x="5708389" y="2310024"/>
          <a:ext cx="416397" cy="4871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900" kern="1200"/>
        </a:p>
      </dsp:txBody>
      <dsp:txXfrm rot="10800000">
        <a:off x="5833308" y="2407445"/>
        <a:ext cx="291478" cy="292264"/>
      </dsp:txXfrm>
    </dsp:sp>
    <dsp:sp modelId="{D0689826-2D27-4495-80A3-ACF97E65A201}">
      <dsp:nvSpPr>
        <dsp:cNvPr id="0" name=""/>
        <dsp:cNvSpPr/>
      </dsp:nvSpPr>
      <dsp:spPr>
        <a:xfrm>
          <a:off x="3547836" y="1964336"/>
          <a:ext cx="1964138" cy="117848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E" sz="2300" kern="1200" dirty="0"/>
            <a:t>Exporters, Consumers  </a:t>
          </a:r>
          <a:endParaRPr lang="en-US" sz="2300" kern="1200" dirty="0"/>
        </a:p>
      </dsp:txBody>
      <dsp:txXfrm>
        <a:off x="3582353" y="1998853"/>
        <a:ext cx="1895104" cy="11094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6434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66BBCB53-0A42-4CA8-AD4E-8A322819C1D6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540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73892"/>
            <a:ext cx="5505450" cy="3660458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6433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A3533397-B836-42F5-A1B9-7355299457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287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E" dirty="0"/>
              <a:t>On</a:t>
            </a:r>
            <a:r>
              <a:rPr lang="en-AE" baseline="0" dirty="0"/>
              <a:t> behalf of EVA executive board, I am very pleased to attend The Restore launching event </a:t>
            </a:r>
          </a:p>
          <a:p>
            <a:r>
              <a:rPr lang="en-AE" baseline="0" dirty="0"/>
              <a:t>I am grateful to HE Dr Fikiru Regassa, for witnessing the RESTORE launch, </a:t>
            </a:r>
          </a:p>
          <a:p>
            <a:r>
              <a:rPr lang="en-AE" baseline="0" dirty="0"/>
              <a:t>Mr Teressa – The EU for your generous and continued support, </a:t>
            </a:r>
          </a:p>
          <a:p>
            <a:r>
              <a:rPr lang="en-AE" baseline="0" dirty="0"/>
              <a:t>Theo, ILRI Team, Regional Team, EVA secretariat office team for all the hard work to bring this project to a reality.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102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458"/>
            <a:r>
              <a:rPr lang="en-AE" dirty="0"/>
              <a:t>EVA had and continued to have stake in the livestock policy development of Ethiopia. </a:t>
            </a:r>
          </a:p>
          <a:p>
            <a:pPr defTabSz="924458"/>
            <a:r>
              <a:rPr lang="en-AE" dirty="0"/>
              <a:t>Dr</a:t>
            </a:r>
            <a:r>
              <a:rPr lang="en-AE" baseline="0" dirty="0"/>
              <a:t> Berehe – a dedicated professional who paved the way for the establishement of Ministry of Livestock Resoruces - Before moving to FAO Head quarters as  Director of Animal Health and Production Division. We also had Dr Berhanu – at various Professional front -  and and now HE Dr Fikru R –  State Minister – leading the Livestock and Fisheries Development of sector of Ethiopia – spearheading and championing the Lemat Tirufat initiatives … </a:t>
            </a:r>
            <a:endParaRPr lang="en-AE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900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E" baseline="0" dirty="0"/>
          </a:p>
          <a:p>
            <a:pPr marL="346672" indent="-346672">
              <a:buFont typeface="+mj-lt"/>
              <a:buAutoNum type="arabicPeriod"/>
            </a:pPr>
            <a:r>
              <a:rPr lang="en-AE" dirty="0"/>
              <a:t>Sanitary Mandate Contracting Scheme (</a:t>
            </a:r>
            <a:r>
              <a:rPr lang="en-AE" b="1" dirty="0"/>
              <a:t>SMCs</a:t>
            </a:r>
            <a:r>
              <a:rPr lang="en-AE" dirty="0"/>
              <a:t>)</a:t>
            </a:r>
          </a:p>
          <a:p>
            <a:pPr marL="346672" indent="-346672">
              <a:buFont typeface="+mj-lt"/>
              <a:buAutoNum type="arabicPeriod"/>
            </a:pPr>
            <a:r>
              <a:rPr lang="en-AE" dirty="0"/>
              <a:t>Control of diseases (PPR, SGPox)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9445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876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4458"/>
            <a:r>
              <a:rPr lang="en-AE" dirty="0"/>
              <a:t>implementation comes at the time when the Animal Health and Welfare Proclamation is about to be endorsed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874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114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439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8482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E" dirty="0"/>
              <a:t>EVA executive board will ensure</a:t>
            </a:r>
            <a:r>
              <a:rPr lang="en-AE" baseline="0" dirty="0"/>
              <a:t> effective planning, implementation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33397-B836-42F5-A1B9-7355299457D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449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59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113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635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706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1114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397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47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656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08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80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23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7DB64-AE53-44A0-A827-CE468BEDD45B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5C0B22AE-2F8D-48EB-8ADA-68DD597A5B03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409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AE" sz="5400" dirty="0"/>
              <a:t>RESTORE</a:t>
            </a:r>
            <a:r>
              <a:rPr lang="en-AE" sz="4800" dirty="0"/>
              <a:t> </a:t>
            </a:r>
            <a:br>
              <a:rPr lang="en-AE" sz="4800" dirty="0"/>
            </a:br>
            <a:r>
              <a:rPr lang="en-AE" sz="4800" dirty="0"/>
              <a:t>Launching WORkshop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04984" y="4158113"/>
            <a:ext cx="2868330" cy="1578543"/>
          </a:xfrm>
        </p:spPr>
        <p:txBody>
          <a:bodyPr>
            <a:normAutofit/>
          </a:bodyPr>
          <a:lstStyle/>
          <a:p>
            <a:r>
              <a:rPr lang="en-AE" dirty="0"/>
              <a:t>Nov 08, 2024</a:t>
            </a:r>
          </a:p>
          <a:p>
            <a:r>
              <a:rPr lang="en-AE" dirty="0"/>
              <a:t>Bojia E Duguma</a:t>
            </a:r>
          </a:p>
          <a:p>
            <a:r>
              <a:rPr lang="en-AE" dirty="0"/>
              <a:t>EVA President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4078" y="311056"/>
            <a:ext cx="1517151" cy="1402216"/>
          </a:xfrm>
          <a:prstGeom prst="rect">
            <a:avLst/>
          </a:prstGeom>
        </p:spPr>
      </p:pic>
      <p:sp>
        <p:nvSpPr>
          <p:cNvPr id="5" name="AutoShape 2" descr="Ethiopian Veterinary Association | Addis Ababa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9610" y="276848"/>
            <a:ext cx="1579078" cy="157907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18070" y="276848"/>
            <a:ext cx="2779422" cy="15420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60666" y="160338"/>
            <a:ext cx="1718399" cy="169558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0491" y="6109254"/>
            <a:ext cx="10254361" cy="88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73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E" dirty="0"/>
              <a:t>Thank you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54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E" dirty="0"/>
              <a:t>Background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7" y="2015732"/>
            <a:ext cx="10354599" cy="4545706"/>
          </a:xfrm>
        </p:spPr>
        <p:txBody>
          <a:bodyPr>
            <a:normAutofit fontScale="92500"/>
          </a:bodyPr>
          <a:lstStyle/>
          <a:p>
            <a:r>
              <a:rPr lang="en-AE" dirty="0"/>
              <a:t>EVA is One of the </a:t>
            </a:r>
            <a:r>
              <a:rPr lang="en-AE" sz="2400" b="1" dirty="0"/>
              <a:t>oldest</a:t>
            </a:r>
            <a:r>
              <a:rPr lang="en-AE" dirty="0"/>
              <a:t> and </a:t>
            </a:r>
            <a:r>
              <a:rPr lang="en-AE" sz="2400" b="1" dirty="0"/>
              <a:t>largest</a:t>
            </a:r>
            <a:r>
              <a:rPr lang="en-AE" dirty="0"/>
              <a:t> professional associations (2000) in the MOA </a:t>
            </a:r>
          </a:p>
          <a:p>
            <a:r>
              <a:rPr lang="en-AE" dirty="0"/>
              <a:t>EVA remains a standing member in the </a:t>
            </a:r>
            <a:r>
              <a:rPr lang="en-AE" sz="2400" b="1" dirty="0"/>
              <a:t>National livestock policy development process</a:t>
            </a:r>
            <a:r>
              <a:rPr lang="en-AE" dirty="0"/>
              <a:t>: </a:t>
            </a:r>
          </a:p>
          <a:p>
            <a:pPr marL="0" indent="0">
              <a:buNone/>
            </a:pPr>
            <a:r>
              <a:rPr lang="en-AE" dirty="0"/>
              <a:t>	[Dr Berhe G., Dr Berhanu A., HE Dr Fikru R.)  </a:t>
            </a:r>
          </a:p>
          <a:p>
            <a:r>
              <a:rPr lang="en-AE" dirty="0"/>
              <a:t>… </a:t>
            </a:r>
            <a:r>
              <a:rPr lang="en-AE" sz="2600" b="1" dirty="0"/>
              <a:t>ensuring quality veterinary services </a:t>
            </a:r>
            <a:r>
              <a:rPr lang="en-AE" dirty="0"/>
              <a:t>fostering partnerships with Gov and NGOs </a:t>
            </a:r>
          </a:p>
          <a:p>
            <a:r>
              <a:rPr lang="en-AE" dirty="0"/>
              <a:t>Recall that the </a:t>
            </a:r>
            <a:r>
              <a:rPr lang="en-AE" sz="2600" b="1" dirty="0"/>
              <a:t>European Union’s support </a:t>
            </a:r>
            <a:r>
              <a:rPr lang="en-AE" dirty="0"/>
              <a:t>for the animal health of Ethiopia goes way back </a:t>
            </a:r>
          </a:p>
          <a:p>
            <a:r>
              <a:rPr lang="en-AE" dirty="0"/>
              <a:t> </a:t>
            </a:r>
            <a:r>
              <a:rPr lang="en-AE" b="1" dirty="0"/>
              <a:t>RESTORE </a:t>
            </a:r>
            <a:r>
              <a:rPr lang="en-AE" dirty="0"/>
              <a:t>Implementation while </a:t>
            </a:r>
            <a:r>
              <a:rPr lang="en-AE" sz="2600" b="1" dirty="0"/>
              <a:t>Animal Health and Welfare Proclamation </a:t>
            </a:r>
            <a:r>
              <a:rPr lang="en-AE" dirty="0"/>
              <a:t>unlocks the ingrained challenges and increases the uptake of outcomes of our partnerships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26730" t="11163" r="29916" b="6889"/>
          <a:stretch/>
        </p:blipFill>
        <p:spPr>
          <a:xfrm>
            <a:off x="9132424" y="-109471"/>
            <a:ext cx="3159889" cy="24633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31442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758" y="495251"/>
            <a:ext cx="10262366" cy="1049235"/>
          </a:xfrm>
        </p:spPr>
        <p:txBody>
          <a:bodyPr>
            <a:normAutofit fontScale="9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AE" dirty="0"/>
              <a:t>Integration of </a:t>
            </a:r>
            <a:r>
              <a:rPr lang="en-AE" b="1" dirty="0"/>
              <a:t>Animal Health (</a:t>
            </a:r>
            <a:r>
              <a:rPr lang="en-AE" b="1" dirty="0">
                <a:solidFill>
                  <a:srgbClr val="C00000"/>
                </a:solidFill>
              </a:rPr>
              <a:t>AH</a:t>
            </a:r>
            <a:r>
              <a:rPr lang="en-AE" b="1" dirty="0"/>
              <a:t>) in the livestock Value chain </a:t>
            </a:r>
            <a:r>
              <a:rPr lang="en-AE" dirty="0"/>
              <a:t>(LVC – PPD Project (</a:t>
            </a:r>
            <a:r>
              <a:rPr lang="en-AE" b="1" dirty="0"/>
              <a:t>2013</a:t>
            </a:r>
            <a:r>
              <a:rPr lang="en-AE" dirty="0"/>
              <a:t>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8136595"/>
              </p:ext>
            </p:extLst>
          </p:nvPr>
        </p:nvGraphicFramePr>
        <p:xfrm>
          <a:off x="623204" y="1925944"/>
          <a:ext cx="9059812" cy="31430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Isosceles Triangle 4"/>
          <p:cNvSpPr/>
          <p:nvPr/>
        </p:nvSpPr>
        <p:spPr>
          <a:xfrm>
            <a:off x="2517003" y="2800951"/>
            <a:ext cx="1159348" cy="747341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E" b="1" dirty="0">
                <a:solidFill>
                  <a:srgbClr val="C00000"/>
                </a:solidFill>
              </a:rPr>
              <a:t>AH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5238546" y="2800951"/>
            <a:ext cx="1159348" cy="747341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E" b="1" dirty="0">
                <a:solidFill>
                  <a:srgbClr val="C00000"/>
                </a:solidFill>
              </a:rPr>
              <a:t>AH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Isosceles Triangle 6"/>
          <p:cNvSpPr/>
          <p:nvPr/>
        </p:nvSpPr>
        <p:spPr>
          <a:xfrm>
            <a:off x="8056342" y="2800951"/>
            <a:ext cx="1159348" cy="747341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E" b="1" dirty="0">
                <a:solidFill>
                  <a:srgbClr val="C00000"/>
                </a:solidFill>
              </a:rPr>
              <a:t>AH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Isosceles Triangle 7"/>
          <p:cNvSpPr/>
          <p:nvPr/>
        </p:nvSpPr>
        <p:spPr>
          <a:xfrm>
            <a:off x="7921590" y="4812631"/>
            <a:ext cx="1159348" cy="747341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E" b="1" dirty="0">
                <a:solidFill>
                  <a:srgbClr val="C00000"/>
                </a:solidFill>
              </a:rPr>
              <a:t>AH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9" name="Isosceles Triangle 8"/>
          <p:cNvSpPr/>
          <p:nvPr/>
        </p:nvSpPr>
        <p:spPr>
          <a:xfrm>
            <a:off x="5238546" y="4730816"/>
            <a:ext cx="1159348" cy="747341"/>
          </a:xfrm>
          <a:prstGeom prst="triangl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AE" b="1" dirty="0">
                <a:solidFill>
                  <a:srgbClr val="C00000"/>
                </a:solidFill>
              </a:rPr>
              <a:t>AH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48825" y="4891775"/>
            <a:ext cx="2543175" cy="1924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4102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8" y="594311"/>
            <a:ext cx="9603275" cy="1049235"/>
          </a:xfrm>
        </p:spPr>
        <p:txBody>
          <a:bodyPr>
            <a:normAutofit/>
          </a:bodyPr>
          <a:lstStyle/>
          <a:p>
            <a:pPr algn="ctr"/>
            <a:r>
              <a:rPr lang="en-AE" b="1" dirty="0"/>
              <a:t>HEARD project</a:t>
            </a:r>
            <a:r>
              <a:rPr lang="en-AE" dirty="0"/>
              <a:t>: </a:t>
            </a:r>
            <a:r>
              <a:rPr lang="en-AE" sz="2800" dirty="0"/>
              <a:t>(</a:t>
            </a:r>
            <a:r>
              <a:rPr lang="en-AE" sz="2800" b="1" dirty="0"/>
              <a:t>H</a:t>
            </a:r>
            <a:r>
              <a:rPr lang="en-AE" sz="2800" dirty="0"/>
              <a:t>ealth of </a:t>
            </a:r>
            <a:r>
              <a:rPr lang="en-AE" sz="2800" b="1" dirty="0"/>
              <a:t>E</a:t>
            </a:r>
            <a:r>
              <a:rPr lang="en-AE" sz="2800" dirty="0"/>
              <a:t>thiopian </a:t>
            </a:r>
            <a:r>
              <a:rPr lang="en-AE" sz="2800" b="1" dirty="0"/>
              <a:t>A</a:t>
            </a:r>
            <a:r>
              <a:rPr lang="en-AE" sz="2800" dirty="0"/>
              <a:t>nimals     (2019 – 2023) 	  	for </a:t>
            </a:r>
            <a:r>
              <a:rPr lang="en-AE" sz="2800" b="1" dirty="0"/>
              <a:t>r</a:t>
            </a:r>
            <a:r>
              <a:rPr lang="en-AE" sz="2800" dirty="0"/>
              <a:t>ural </a:t>
            </a:r>
            <a:r>
              <a:rPr lang="en-AE" sz="2800" b="1" dirty="0"/>
              <a:t>d</a:t>
            </a:r>
            <a:r>
              <a:rPr lang="en-AE" sz="2800" dirty="0"/>
              <a:t>evelopment)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E" dirty="0"/>
              <a:t>CPD Programmes </a:t>
            </a:r>
          </a:p>
          <a:p>
            <a:r>
              <a:rPr lang="en-AE" dirty="0"/>
              <a:t>PPP models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908" y="1822919"/>
            <a:ext cx="4153006" cy="41530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0231" t="5245" r="10197" b="17168"/>
          <a:stretch/>
        </p:blipFill>
        <p:spPr>
          <a:xfrm>
            <a:off x="7742443" y="2015732"/>
            <a:ext cx="3901930" cy="37673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28902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AE" dirty="0"/>
              <a:t>Restore </a:t>
            </a:r>
            <a:r>
              <a:rPr lang="en-AE" sz="2000" dirty="0"/>
              <a:t>(Restoration of Livestock services in conflict 				and drought-affected areas of Ethiopia</a:t>
            </a:r>
            <a:r>
              <a:rPr lang="en-AE" sz="2400" dirty="0"/>
              <a:t>) </a:t>
            </a:r>
            <a:br>
              <a:rPr lang="en-US" sz="2400" dirty="0"/>
            </a:br>
            <a:r>
              <a:rPr lang="en-US" sz="2000" b="1" i="1" dirty="0"/>
              <a:t>(July 24 </a:t>
            </a:r>
            <a:r>
              <a:rPr lang="en-AE" sz="2000" b="1" i="1" dirty="0"/>
              <a:t>–</a:t>
            </a:r>
            <a:r>
              <a:rPr lang="en-US" sz="2000" b="1" i="1" dirty="0"/>
              <a:t> July 28)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9915857" cy="4712327"/>
          </a:xfrm>
        </p:spPr>
        <p:txBody>
          <a:bodyPr>
            <a:normAutofit/>
          </a:bodyPr>
          <a:lstStyle/>
          <a:p>
            <a:r>
              <a:rPr lang="en-AE" b="1" dirty="0"/>
              <a:t>Lead - ILRI – </a:t>
            </a:r>
            <a:r>
              <a:rPr lang="en-AE" dirty="0"/>
              <a:t>Theo and ILRI team, in partnership with </a:t>
            </a:r>
            <a:r>
              <a:rPr lang="en-AE" b="1" dirty="0"/>
              <a:t>EVA, Regional govt’s</a:t>
            </a:r>
          </a:p>
          <a:p>
            <a:r>
              <a:rPr lang="en-AE" b="1" dirty="0"/>
              <a:t>Outcome</a:t>
            </a:r>
            <a:r>
              <a:rPr lang="en-AE" dirty="0"/>
              <a:t>: </a:t>
            </a:r>
            <a:r>
              <a:rPr lang="en-AE" sz="2400" b="1" dirty="0"/>
              <a:t>Sustained Recovery of the livestock system </a:t>
            </a:r>
            <a:r>
              <a:rPr lang="en-AE" dirty="0"/>
              <a:t>in target areas</a:t>
            </a:r>
            <a:endParaRPr lang="en-US" dirty="0"/>
          </a:p>
          <a:p>
            <a:r>
              <a:rPr lang="en-AE" dirty="0"/>
              <a:t>Intermediate outcomes: </a:t>
            </a:r>
            <a:endParaRPr lang="en-US" dirty="0"/>
          </a:p>
          <a:p>
            <a:pPr lvl="1"/>
            <a:r>
              <a:rPr lang="en-AE" sz="2400" b="1" dirty="0"/>
              <a:t>Restoration of Livestock services delivery systems </a:t>
            </a:r>
          </a:p>
          <a:p>
            <a:pPr lvl="1"/>
            <a:r>
              <a:rPr lang="en-AE" sz="2400" b="1" dirty="0"/>
              <a:t>Integration of Public–Private Veterinary Services </a:t>
            </a:r>
          </a:p>
          <a:p>
            <a:pPr lvl="1"/>
            <a:r>
              <a:rPr lang="en-AE" sz="2400" b="1" dirty="0"/>
              <a:t>Improved Health and Food safety standards </a:t>
            </a:r>
          </a:p>
          <a:p>
            <a:pPr lvl="1"/>
            <a:r>
              <a:rPr lang="en-AE" sz="2400" b="1" dirty="0"/>
              <a:t>Improved fodder availability </a:t>
            </a:r>
          </a:p>
          <a:p>
            <a:pPr lvl="1"/>
            <a:r>
              <a:rPr lang="en-AE" sz="2400" b="1" dirty="0"/>
              <a:t>Improved hide and skin quality </a:t>
            </a:r>
            <a:endParaRPr lang="en-US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33273"/>
          <a:stretch/>
        </p:blipFill>
        <p:spPr>
          <a:xfrm>
            <a:off x="9587194" y="517885"/>
            <a:ext cx="2604805" cy="90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458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E" sz="4400" b="1" dirty="0"/>
              <a:t>EVA R</a:t>
            </a:r>
            <a:r>
              <a:rPr lang="en-US" sz="4400" b="1" dirty="0"/>
              <a:t>e</a:t>
            </a:r>
            <a:r>
              <a:rPr lang="en-AE" sz="4400" b="1" dirty="0"/>
              <a:t>store focus areas</a:t>
            </a:r>
            <a:endParaRPr lang="en-US" sz="4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4530" y="2015732"/>
            <a:ext cx="10651523" cy="413793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300" b="1" dirty="0">
                <a:latin typeface="Calibri" panose="020F0502020204030204" pitchFamily="34" charset="0"/>
                <a:cs typeface="Calibri" panose="020F0502020204030204" pitchFamily="34" charset="0"/>
              </a:rPr>
              <a:t>1) Policy support:</a:t>
            </a:r>
            <a:endParaRPr lang="en-US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sz="3100" b="1" dirty="0">
                <a:latin typeface="Calibri" panose="020F0502020204030204" pitchFamily="34" charset="0"/>
                <a:cs typeface="Calibri" panose="020F0502020204030204" pitchFamily="34" charset="0"/>
              </a:rPr>
              <a:t>VSB, CPD framework, Rationalization Road Map</a:t>
            </a:r>
          </a:p>
          <a:p>
            <a:pPr marL="0" indent="0" algn="just">
              <a:buNone/>
            </a:pPr>
            <a:r>
              <a:rPr lang="en-US" sz="3800" b="1" dirty="0">
                <a:latin typeface="Calibri" panose="020F0502020204030204" pitchFamily="34" charset="0"/>
                <a:cs typeface="Calibri" panose="020F0502020204030204" pitchFamily="34" charset="0"/>
              </a:rPr>
              <a:t>2) Fostering professional competency (CPD Training)</a:t>
            </a:r>
          </a:p>
          <a:p>
            <a:pPr marL="0" indent="0" algn="just">
              <a:buNone/>
            </a:pPr>
            <a:r>
              <a:rPr lang="en-US" sz="3800" b="1" dirty="0">
                <a:latin typeface="Calibri" panose="020F0502020204030204" pitchFamily="34" charset="0"/>
                <a:cs typeface="Calibri" panose="020F0502020204030204" pitchFamily="34" charset="0"/>
              </a:rPr>
              <a:t>3) Evidence Generation: Policy support re</a:t>
            </a:r>
            <a:r>
              <a:rPr lang="en-US" sz="3100" b="1" dirty="0">
                <a:latin typeface="Calibri" panose="020F0502020204030204" pitchFamily="34" charset="0"/>
                <a:cs typeface="Calibri" panose="020F0502020204030204" pitchFamily="34" charset="0"/>
              </a:rPr>
              <a:t>search </a:t>
            </a:r>
          </a:p>
          <a:p>
            <a:pPr marL="0" indent="0">
              <a:buNone/>
            </a:pPr>
            <a:r>
              <a:rPr lang="en-US" sz="2300" b="1" dirty="0"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en-US" sz="3000" b="1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Upscaling P</a:t>
            </a:r>
            <a:r>
              <a:rPr lang="en-US" sz="3600" b="1" dirty="0">
                <a:latin typeface="Calibri" panose="020F0502020204030204" pitchFamily="34" charset="0"/>
                <a:cs typeface="Calibri" panose="020F0502020204030204" pitchFamily="34" charset="0"/>
              </a:rPr>
              <a:t>PP </a:t>
            </a:r>
            <a:r>
              <a:rPr lang="en-US" sz="2600" b="1" dirty="0">
                <a:latin typeface="Calibri" panose="020F0502020204030204" pitchFamily="34" charset="0"/>
                <a:cs typeface="Calibri" panose="020F0502020204030204" pitchFamily="34" charset="0"/>
              </a:rPr>
              <a:t>for better service delivery </a:t>
            </a:r>
          </a:p>
          <a:p>
            <a:pPr lvl="2" algn="just">
              <a:buFont typeface="Wingdings" panose="05000000000000000000" pitchFamily="2" charset="2"/>
              <a:buChar char="Ø"/>
            </a:pPr>
            <a:endParaRPr lang="en-US" sz="31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3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algn="just">
              <a:buNone/>
            </a:pPr>
            <a:endParaRPr lang="en-US" sz="36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US" sz="33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18068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10410907" cy="1049235"/>
          </a:xfrm>
        </p:spPr>
        <p:txBody>
          <a:bodyPr/>
          <a:lstStyle/>
          <a:p>
            <a:r>
              <a:rPr lang="en-AE" dirty="0"/>
              <a:t>EVA’s Expectations from Restore and beyond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1853754"/>
            <a:ext cx="10410907" cy="4498920"/>
          </a:xfrm>
        </p:spPr>
        <p:txBody>
          <a:bodyPr>
            <a:noAutofit/>
          </a:bodyPr>
          <a:lstStyle/>
          <a:p>
            <a:r>
              <a:rPr lang="en-US" sz="2800" dirty="0"/>
              <a:t>Institutionalization and Operationalization of </a:t>
            </a:r>
            <a:r>
              <a:rPr lang="en-US" sz="2800" b="1" dirty="0"/>
              <a:t>CPD</a:t>
            </a:r>
            <a:r>
              <a:rPr lang="en-US" sz="2800" dirty="0"/>
              <a:t> </a:t>
            </a:r>
            <a:r>
              <a:rPr lang="en-US" sz="2800" dirty="0" err="1"/>
              <a:t>Programmes</a:t>
            </a:r>
            <a:r>
              <a:rPr lang="en-US" sz="2800" dirty="0"/>
              <a:t> </a:t>
            </a:r>
          </a:p>
          <a:p>
            <a:r>
              <a:rPr lang="en-AE" sz="2800" dirty="0"/>
              <a:t>Establishment of Sustainable and Scalable </a:t>
            </a:r>
            <a:r>
              <a:rPr lang="en-AE" sz="2800" b="1" dirty="0"/>
              <a:t>PPP</a:t>
            </a:r>
            <a:r>
              <a:rPr lang="en-AE" sz="2800" dirty="0"/>
              <a:t> models </a:t>
            </a:r>
          </a:p>
          <a:p>
            <a:r>
              <a:rPr lang="en-AE" sz="2800" dirty="0"/>
              <a:t>Strengthening Veterinary </a:t>
            </a:r>
            <a:r>
              <a:rPr lang="en-AE" sz="2800" b="1" dirty="0"/>
              <a:t>Education</a:t>
            </a:r>
            <a:r>
              <a:rPr lang="en-AE" sz="2800" dirty="0"/>
              <a:t> and </a:t>
            </a:r>
            <a:r>
              <a:rPr lang="en-AE" sz="2800" b="1" dirty="0"/>
              <a:t>Research</a:t>
            </a:r>
            <a:r>
              <a:rPr lang="en-AE" sz="2800" dirty="0"/>
              <a:t> (Forum)</a:t>
            </a:r>
          </a:p>
          <a:p>
            <a:pPr lvl="1"/>
            <a:r>
              <a:rPr lang="en-AE" sz="2600" dirty="0">
                <a:solidFill>
                  <a:srgbClr val="0000CC"/>
                </a:solidFill>
              </a:rPr>
              <a:t>Animal Welfare Working Group (WTS)</a:t>
            </a:r>
          </a:p>
          <a:p>
            <a:pPr lvl="1"/>
            <a:r>
              <a:rPr lang="en-AE" sz="2600" b="1" dirty="0">
                <a:solidFill>
                  <a:srgbClr val="0000CC"/>
                </a:solidFill>
              </a:rPr>
              <a:t>E</a:t>
            </a:r>
            <a:r>
              <a:rPr lang="en-AE" sz="2600" dirty="0">
                <a:solidFill>
                  <a:srgbClr val="0000CC"/>
                </a:solidFill>
              </a:rPr>
              <a:t>quine </a:t>
            </a:r>
            <a:r>
              <a:rPr lang="en-AE" sz="2600" b="1" dirty="0">
                <a:solidFill>
                  <a:srgbClr val="0000CC"/>
                </a:solidFill>
              </a:rPr>
              <a:t>E</a:t>
            </a:r>
            <a:r>
              <a:rPr lang="en-AE" sz="2600" dirty="0">
                <a:solidFill>
                  <a:srgbClr val="0000CC"/>
                </a:solidFill>
              </a:rPr>
              <a:t>ducation Forum (SPANA, Equine Charities)</a:t>
            </a:r>
            <a:endParaRPr lang="en-AE" sz="2600" dirty="0"/>
          </a:p>
          <a:p>
            <a:r>
              <a:rPr lang="en-AE" sz="2800" dirty="0"/>
              <a:t>Establishing</a:t>
            </a:r>
            <a:r>
              <a:rPr lang="en-AE" sz="2800" b="1" dirty="0"/>
              <a:t> P</a:t>
            </a:r>
            <a:r>
              <a:rPr lang="en-AE" sz="2800" dirty="0"/>
              <a:t>ublic </a:t>
            </a:r>
            <a:r>
              <a:rPr lang="en-AE" sz="2800" b="1" dirty="0"/>
              <a:t>P</a:t>
            </a:r>
            <a:r>
              <a:rPr lang="en-AE" sz="2800" dirty="0"/>
              <a:t>rivate </a:t>
            </a:r>
            <a:r>
              <a:rPr lang="en-AE" sz="2800" b="1" dirty="0"/>
              <a:t>P</a:t>
            </a:r>
            <a:r>
              <a:rPr lang="en-AE" sz="2800" dirty="0"/>
              <a:t>artnership Forum  </a:t>
            </a:r>
          </a:p>
          <a:p>
            <a:r>
              <a:rPr lang="en-AE" sz="2800" dirty="0">
                <a:solidFill>
                  <a:srgbClr val="FF9900"/>
                </a:solidFill>
              </a:rPr>
              <a:t>One Health One Welfare One Planet forum (USAID?) - EVA</a:t>
            </a:r>
          </a:p>
        </p:txBody>
      </p:sp>
    </p:spTree>
    <p:extLst>
      <p:ext uri="{BB962C8B-B14F-4D97-AF65-F5344CB8AC3E}">
        <p14:creationId xmlns:p14="http://schemas.microsoft.com/office/powerpoint/2010/main" val="28196704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E" dirty="0"/>
              <a:t>EVA’s readiness to execute the project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75" y="1853754"/>
            <a:ext cx="4425018" cy="4325665"/>
          </a:xfrm>
          <a:prstGeom prst="rect">
            <a:avLst/>
          </a:prstGeom>
        </p:spPr>
      </p:pic>
      <p:sp>
        <p:nvSpPr>
          <p:cNvPr id="6" name="AutoShape 2" descr="Image result for land cruiser white col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1200" y="2873893"/>
            <a:ext cx="3456180" cy="21112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1982804"/>
            <a:ext cx="3846324" cy="362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695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E" dirty="0"/>
              <a:t>EVA executive board – Project management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579" y="2015732"/>
            <a:ext cx="5293350" cy="3450613"/>
          </a:xfrm>
        </p:spPr>
        <p:txBody>
          <a:bodyPr>
            <a:noAutofit/>
          </a:bodyPr>
          <a:lstStyle/>
          <a:p>
            <a:r>
              <a:rPr lang="en-AE" sz="2800" dirty="0"/>
              <a:t>Strengthening strategic partnerships with partners and stakeholders </a:t>
            </a:r>
          </a:p>
          <a:p>
            <a:r>
              <a:rPr lang="en-AE" sz="2800" dirty="0"/>
              <a:t>Close follow-up of Project management  </a:t>
            </a:r>
          </a:p>
          <a:p>
            <a:r>
              <a:rPr lang="en-AE" sz="2800" dirty="0"/>
              <a:t>Ensuring compliance meeting donor and partner expectations </a:t>
            </a:r>
            <a:endParaRPr lang="en-US" sz="2800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929" y="1853754"/>
            <a:ext cx="5447071" cy="4085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235876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TM10001114[[fn=Gallery]]</Template>
  <TotalTime>447</TotalTime>
  <Words>605</Words>
  <Application>Microsoft Office PowerPoint</Application>
  <PresentationFormat>Widescreen</PresentationFormat>
  <Paragraphs>77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Gill Sans MT</vt:lpstr>
      <vt:lpstr>Wingdings</vt:lpstr>
      <vt:lpstr>Gallery</vt:lpstr>
      <vt:lpstr>RESTORE  Launching WORkshop </vt:lpstr>
      <vt:lpstr>Background  </vt:lpstr>
      <vt:lpstr>Integration of Animal Health (AH) in the livestock Value chain (LVC – PPD Project (2013)</vt:lpstr>
      <vt:lpstr>HEARD project: (Health of Ethiopian Animals     (2019 – 2023)     for rural development)</vt:lpstr>
      <vt:lpstr>Restore (Restoration of Livestock services in conflict     and drought-affected areas of Ethiopia)  (July 24 – July 28)</vt:lpstr>
      <vt:lpstr>EVA Restore focus areas</vt:lpstr>
      <vt:lpstr>EVA’s Expectations from Restore and beyond </vt:lpstr>
      <vt:lpstr>EVA’s readiness to execute the project </vt:lpstr>
      <vt:lpstr>EVA executive board – Project management 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RESTORE Launching Event </dc:title>
  <dc:creator>Bojia Duguma</dc:creator>
  <cp:lastModifiedBy>Cherinet, Goshu  (ILRI)</cp:lastModifiedBy>
  <cp:revision>75</cp:revision>
  <cp:lastPrinted>2024-11-08T02:50:51Z</cp:lastPrinted>
  <dcterms:created xsi:type="dcterms:W3CDTF">2024-11-07T14:55:58Z</dcterms:created>
  <dcterms:modified xsi:type="dcterms:W3CDTF">2024-11-14T13:08:07Z</dcterms:modified>
</cp:coreProperties>
</file>