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4"/>
  </p:sldMasterIdLst>
  <p:notesMasterIdLst>
    <p:notesMasterId r:id="rId13"/>
  </p:notesMasterIdLst>
  <p:handoutMasterIdLst>
    <p:handoutMasterId r:id="rId14"/>
  </p:handoutMasterIdLst>
  <p:sldIdLst>
    <p:sldId id="698" r:id="rId5"/>
    <p:sldId id="725" r:id="rId6"/>
    <p:sldId id="4463" r:id="rId7"/>
    <p:sldId id="932" r:id="rId8"/>
    <p:sldId id="4462" r:id="rId9"/>
    <p:sldId id="4460" r:id="rId10"/>
    <p:sldId id="4461" r:id="rId11"/>
    <p:sldId id="750" r:id="rId12"/>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FC78A0-9BBB-9553-D935-EE1853F8E94C}" name="Mrode, Raphael (ILRI)" initials="MR(" userId="S::R.Mrode@cgiar.org::11a9beb2-4e95-4008-b506-d4d1d3bc2701" providerId="AD"/>
  <p188:author id="{A66177CF-DB7D-04C2-0679-703F3F7ADEEB}" name="Mwai, Okeyo (ILRI)" initials="MO(" userId="S::O.MWAI@CGIAR.ORG::235b5fec-c293-41f6-91f7-47f40908ad1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allantyne, Peter (ILRI)" initials="" lastIdx="13" clrIdx="0"/>
  <p:cmAuthor id="2" name="LeBorgne, Ewen" initials="" lastIdx="20" clrIdx="1"/>
  <p:cmAuthor id="3" name="Hack, Bernhard (ILRI)" initials="" lastIdx="6" clrIdx="2"/>
  <p:cmAuthor id="4" name="Victor, Michael (ILRI)" initials="" lastIdx="5" clrIdx="3"/>
  <p:cmAuthor id="5" name="Ferrari, Mireille (ILRI)" initials="" lastIdx="1" clrIdx="4"/>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63" autoAdjust="0"/>
    <p:restoredTop sz="93447" autoAdjust="0"/>
  </p:normalViewPr>
  <p:slideViewPr>
    <p:cSldViewPr snapToGrid="0" snapToObjects="1">
      <p:cViewPr varScale="1">
        <p:scale>
          <a:sx n="128" d="100"/>
          <a:sy n="128" d="100"/>
        </p:scale>
        <p:origin x="696" y="176"/>
      </p:cViewPr>
      <p:guideLst/>
    </p:cSldViewPr>
  </p:slideViewPr>
  <p:notesTextViewPr>
    <p:cViewPr>
      <p:scale>
        <a:sx n="75" d="100"/>
        <a:sy n="75" d="100"/>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C517D4-F33D-4A90-8EB9-A09B1BA443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EA7E58D-E2F3-45B2-9552-A0248A4C1BC5}">
      <dgm:prSet/>
      <dgm:spPr>
        <a:solidFill>
          <a:schemeClr val="accent5"/>
        </a:solidFill>
      </dgm:spPr>
      <dgm:t>
        <a:bodyPr/>
        <a:lstStyle/>
        <a:p>
          <a:r>
            <a:rPr lang="en-US" b="1" dirty="0">
              <a:solidFill>
                <a:schemeClr val="bg2"/>
              </a:solidFill>
            </a:rPr>
            <a:t>ADGG’s design enables co-identification the key challenges facing smallholder dairy systems </a:t>
          </a:r>
          <a:r>
            <a:rPr lang="en-US" dirty="0"/>
            <a:t> </a:t>
          </a:r>
          <a:r>
            <a:rPr lang="en-US" b="1" dirty="0">
              <a:solidFill>
                <a:schemeClr val="bg2"/>
              </a:solidFill>
            </a:rPr>
            <a:t>and co-creates solutions </a:t>
          </a:r>
          <a:r>
            <a:rPr lang="en-US" dirty="0"/>
            <a:t>to address these through innovative application of genomic and digital information technologies:</a:t>
          </a:r>
        </a:p>
        <a:p>
          <a:r>
            <a:rPr lang="en-US" dirty="0"/>
            <a:t>	. </a:t>
          </a:r>
          <a:r>
            <a:rPr lang="en-US" dirty="0">
              <a:solidFill>
                <a:srgbClr val="7030A0"/>
              </a:solidFill>
            </a:rPr>
            <a:t>Phenotyping  across a wide range of very dispersed smallholder farms</a:t>
          </a:r>
        </a:p>
        <a:p>
          <a:r>
            <a:rPr lang="en-US" dirty="0">
              <a:solidFill>
                <a:srgbClr val="7030A0"/>
              </a:solidFill>
            </a:rPr>
            <a:t>	. Plugging-in and crowd-sourcing of data from various sources</a:t>
          </a:r>
        </a:p>
      </dgm:t>
    </dgm:pt>
    <dgm:pt modelId="{9DBC2BB1-DBD4-4EC7-A2B9-A74EC8A1BB58}" type="parTrans" cxnId="{0AA52E71-3AE4-4398-AA15-48DFEC37274B}">
      <dgm:prSet/>
      <dgm:spPr/>
      <dgm:t>
        <a:bodyPr/>
        <a:lstStyle/>
        <a:p>
          <a:endParaRPr lang="en-US"/>
        </a:p>
      </dgm:t>
    </dgm:pt>
    <dgm:pt modelId="{DCCFCB2A-ECDA-4E25-87BE-FC049EC1E299}" type="sibTrans" cxnId="{0AA52E71-3AE4-4398-AA15-48DFEC37274B}">
      <dgm:prSet/>
      <dgm:spPr/>
      <dgm:t>
        <a:bodyPr/>
        <a:lstStyle/>
        <a:p>
          <a:endParaRPr lang="en-US"/>
        </a:p>
      </dgm:t>
    </dgm:pt>
    <dgm:pt modelId="{2D05C53C-E6F9-44BE-8D52-6ED2C0835A82}">
      <dgm:prSet/>
      <dgm:spPr>
        <a:solidFill>
          <a:schemeClr val="accent6">
            <a:lumMod val="75000"/>
          </a:schemeClr>
        </a:solidFill>
      </dgm:spPr>
      <dgm:t>
        <a:bodyPr/>
        <a:lstStyle/>
        <a:p>
          <a:r>
            <a:rPr lang="en-US" b="1" dirty="0">
              <a:solidFill>
                <a:schemeClr val="bg2"/>
              </a:solidFill>
            </a:rPr>
            <a:t>ADGG’s work includes driving improvements in national breeding schemes </a:t>
          </a:r>
          <a:r>
            <a:rPr lang="en-US" dirty="0"/>
            <a:t>by producing and publishing breeding values for improved productivity and adaptation, based on performance data collected in the production environment</a:t>
          </a:r>
        </a:p>
      </dgm:t>
    </dgm:pt>
    <dgm:pt modelId="{A0F8AA5A-E5F7-4162-B7FD-B015AD5E8EED}" type="parTrans" cxnId="{06784E5B-D99F-48D2-817A-43DAA21C12F0}">
      <dgm:prSet/>
      <dgm:spPr/>
      <dgm:t>
        <a:bodyPr/>
        <a:lstStyle/>
        <a:p>
          <a:endParaRPr lang="en-US"/>
        </a:p>
      </dgm:t>
    </dgm:pt>
    <dgm:pt modelId="{0F29AE07-7441-46DA-9494-81F648887BC9}" type="sibTrans" cxnId="{06784E5B-D99F-48D2-817A-43DAA21C12F0}">
      <dgm:prSet/>
      <dgm:spPr/>
      <dgm:t>
        <a:bodyPr/>
        <a:lstStyle/>
        <a:p>
          <a:endParaRPr lang="en-US"/>
        </a:p>
      </dgm:t>
    </dgm:pt>
    <dgm:pt modelId="{C0C6885D-DBB0-4884-AE4A-8BAFF9AAF6A7}">
      <dgm:prSet/>
      <dgm:spPr/>
      <dgm:t>
        <a:bodyPr/>
        <a:lstStyle/>
        <a:p>
          <a:r>
            <a:rPr lang="en-US" b="1" dirty="0">
              <a:solidFill>
                <a:schemeClr val="bg2"/>
              </a:solidFill>
            </a:rPr>
            <a:t>ADDG’s work is enabled by collaboration </a:t>
          </a:r>
          <a:r>
            <a:rPr lang="en-US" dirty="0"/>
            <a:t>with key actors including Advanced research Institutions (ARIs), global and national dairy genetic companies, farmer organizations, national livestock seed regulators, </a:t>
          </a:r>
          <a:r>
            <a:rPr lang="en-GB" b="1" i="0" dirty="0"/>
            <a:t>national agricultural research</a:t>
          </a:r>
          <a:r>
            <a:rPr lang="en-GB" b="0" i="0" dirty="0"/>
            <a:t> and extension </a:t>
          </a:r>
          <a:r>
            <a:rPr lang="en-GB" b="1" i="0" dirty="0"/>
            <a:t>systems(</a:t>
          </a:r>
          <a:r>
            <a:rPr lang="en-US" dirty="0"/>
            <a:t>NARES) to realize sustained genetic gains and scaled outcomes, which has been almost impossible to attain prior.</a:t>
          </a:r>
        </a:p>
      </dgm:t>
    </dgm:pt>
    <dgm:pt modelId="{A34AEF11-F91F-42B0-9666-A0B9035D3532}" type="parTrans" cxnId="{C370A190-5197-4411-BEF0-F2F13E05BC84}">
      <dgm:prSet/>
      <dgm:spPr/>
      <dgm:t>
        <a:bodyPr/>
        <a:lstStyle/>
        <a:p>
          <a:endParaRPr lang="en-US"/>
        </a:p>
      </dgm:t>
    </dgm:pt>
    <dgm:pt modelId="{E2FFCE61-2A21-46D4-BBE4-2B66EBFFFBDF}" type="sibTrans" cxnId="{C370A190-5197-4411-BEF0-F2F13E05BC84}">
      <dgm:prSet/>
      <dgm:spPr/>
      <dgm:t>
        <a:bodyPr/>
        <a:lstStyle/>
        <a:p>
          <a:endParaRPr lang="en-US"/>
        </a:p>
      </dgm:t>
    </dgm:pt>
    <dgm:pt modelId="{DE1E3005-6EFD-4A5C-AE97-30383757D029}" type="pres">
      <dgm:prSet presAssocID="{6AC517D4-F33D-4A90-8EB9-A09B1BA443F3}" presName="linear" presStyleCnt="0">
        <dgm:presLayoutVars>
          <dgm:animLvl val="lvl"/>
          <dgm:resizeHandles val="exact"/>
        </dgm:presLayoutVars>
      </dgm:prSet>
      <dgm:spPr/>
    </dgm:pt>
    <dgm:pt modelId="{7EE03707-5204-4B17-9F19-EE376D6E8388}" type="pres">
      <dgm:prSet presAssocID="{8EA7E58D-E2F3-45B2-9552-A0248A4C1BC5}" presName="parentText" presStyleLbl="node1" presStyleIdx="0" presStyleCnt="3">
        <dgm:presLayoutVars>
          <dgm:chMax val="0"/>
          <dgm:bulletEnabled val="1"/>
        </dgm:presLayoutVars>
      </dgm:prSet>
      <dgm:spPr/>
    </dgm:pt>
    <dgm:pt modelId="{F2C7E272-F907-4CCB-9193-3DA013463019}" type="pres">
      <dgm:prSet presAssocID="{DCCFCB2A-ECDA-4E25-87BE-FC049EC1E299}" presName="spacer" presStyleCnt="0"/>
      <dgm:spPr/>
    </dgm:pt>
    <dgm:pt modelId="{06D2E582-D09B-4AD7-9BE2-A6235E6FF289}" type="pres">
      <dgm:prSet presAssocID="{2D05C53C-E6F9-44BE-8D52-6ED2C0835A82}" presName="parentText" presStyleLbl="node1" presStyleIdx="1" presStyleCnt="3">
        <dgm:presLayoutVars>
          <dgm:chMax val="0"/>
          <dgm:bulletEnabled val="1"/>
        </dgm:presLayoutVars>
      </dgm:prSet>
      <dgm:spPr/>
    </dgm:pt>
    <dgm:pt modelId="{454D396F-DFAD-441A-9A73-223617AD748D}" type="pres">
      <dgm:prSet presAssocID="{0F29AE07-7441-46DA-9494-81F648887BC9}" presName="spacer" presStyleCnt="0"/>
      <dgm:spPr/>
    </dgm:pt>
    <dgm:pt modelId="{CCD570A2-C9C4-4FFF-9B80-638FE1302BB8}" type="pres">
      <dgm:prSet presAssocID="{C0C6885D-DBB0-4884-AE4A-8BAFF9AAF6A7}" presName="parentText" presStyleLbl="node1" presStyleIdx="2" presStyleCnt="3">
        <dgm:presLayoutVars>
          <dgm:chMax val="0"/>
          <dgm:bulletEnabled val="1"/>
        </dgm:presLayoutVars>
      </dgm:prSet>
      <dgm:spPr/>
    </dgm:pt>
  </dgm:ptLst>
  <dgm:cxnLst>
    <dgm:cxn modelId="{99A32F3F-53C9-4145-82EE-B8BF0F8F56FF}" type="presOf" srcId="{6AC517D4-F33D-4A90-8EB9-A09B1BA443F3}" destId="{DE1E3005-6EFD-4A5C-AE97-30383757D029}" srcOrd="0" destOrd="0" presId="urn:microsoft.com/office/officeart/2005/8/layout/vList2"/>
    <dgm:cxn modelId="{06784E5B-D99F-48D2-817A-43DAA21C12F0}" srcId="{6AC517D4-F33D-4A90-8EB9-A09B1BA443F3}" destId="{2D05C53C-E6F9-44BE-8D52-6ED2C0835A82}" srcOrd="1" destOrd="0" parTransId="{A0F8AA5A-E5F7-4162-B7FD-B015AD5E8EED}" sibTransId="{0F29AE07-7441-46DA-9494-81F648887BC9}"/>
    <dgm:cxn modelId="{0AA52E71-3AE4-4398-AA15-48DFEC37274B}" srcId="{6AC517D4-F33D-4A90-8EB9-A09B1BA443F3}" destId="{8EA7E58D-E2F3-45B2-9552-A0248A4C1BC5}" srcOrd="0" destOrd="0" parTransId="{9DBC2BB1-DBD4-4EC7-A2B9-A74EC8A1BB58}" sibTransId="{DCCFCB2A-ECDA-4E25-87BE-FC049EC1E299}"/>
    <dgm:cxn modelId="{733D2077-8D77-464D-A5DB-611AFB52A5CC}" type="presOf" srcId="{8EA7E58D-E2F3-45B2-9552-A0248A4C1BC5}" destId="{7EE03707-5204-4B17-9F19-EE376D6E8388}" srcOrd="0" destOrd="0" presId="urn:microsoft.com/office/officeart/2005/8/layout/vList2"/>
    <dgm:cxn modelId="{7E355777-6FE1-4EF8-8D52-85C66015C473}" type="presOf" srcId="{C0C6885D-DBB0-4884-AE4A-8BAFF9AAF6A7}" destId="{CCD570A2-C9C4-4FFF-9B80-638FE1302BB8}" srcOrd="0" destOrd="0" presId="urn:microsoft.com/office/officeart/2005/8/layout/vList2"/>
    <dgm:cxn modelId="{C370A190-5197-4411-BEF0-F2F13E05BC84}" srcId="{6AC517D4-F33D-4A90-8EB9-A09B1BA443F3}" destId="{C0C6885D-DBB0-4884-AE4A-8BAFF9AAF6A7}" srcOrd="2" destOrd="0" parTransId="{A34AEF11-F91F-42B0-9666-A0B9035D3532}" sibTransId="{E2FFCE61-2A21-46D4-BBE4-2B66EBFFFBDF}"/>
    <dgm:cxn modelId="{43F2C590-223E-4ECB-A634-45952C0C3FC9}" type="presOf" srcId="{2D05C53C-E6F9-44BE-8D52-6ED2C0835A82}" destId="{06D2E582-D09B-4AD7-9BE2-A6235E6FF289}" srcOrd="0" destOrd="0" presId="urn:microsoft.com/office/officeart/2005/8/layout/vList2"/>
    <dgm:cxn modelId="{6A94FF73-C99A-4B05-8323-33E99186A429}" type="presParOf" srcId="{DE1E3005-6EFD-4A5C-AE97-30383757D029}" destId="{7EE03707-5204-4B17-9F19-EE376D6E8388}" srcOrd="0" destOrd="0" presId="urn:microsoft.com/office/officeart/2005/8/layout/vList2"/>
    <dgm:cxn modelId="{DA531B10-C5C5-4E0E-8639-33841F6E46D1}" type="presParOf" srcId="{DE1E3005-6EFD-4A5C-AE97-30383757D029}" destId="{F2C7E272-F907-4CCB-9193-3DA013463019}" srcOrd="1" destOrd="0" presId="urn:microsoft.com/office/officeart/2005/8/layout/vList2"/>
    <dgm:cxn modelId="{DA93C490-D783-47A7-8169-9212E8F931BF}" type="presParOf" srcId="{DE1E3005-6EFD-4A5C-AE97-30383757D029}" destId="{06D2E582-D09B-4AD7-9BE2-A6235E6FF289}" srcOrd="2" destOrd="0" presId="urn:microsoft.com/office/officeart/2005/8/layout/vList2"/>
    <dgm:cxn modelId="{9A2D589E-8C19-423D-B9A2-433E1ADB37B3}" type="presParOf" srcId="{DE1E3005-6EFD-4A5C-AE97-30383757D029}" destId="{454D396F-DFAD-441A-9A73-223617AD748D}" srcOrd="3" destOrd="0" presId="urn:microsoft.com/office/officeart/2005/8/layout/vList2"/>
    <dgm:cxn modelId="{3386DA74-874D-4430-890B-38B1FB0723F8}" type="presParOf" srcId="{DE1E3005-6EFD-4A5C-AE97-30383757D029}" destId="{CCD570A2-C9C4-4FFF-9B80-638FE1302BB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03707-5204-4B17-9F19-EE376D6E8388}">
      <dsp:nvSpPr>
        <dsp:cNvPr id="0" name=""/>
        <dsp:cNvSpPr/>
      </dsp:nvSpPr>
      <dsp:spPr>
        <a:xfrm>
          <a:off x="0" y="31500"/>
          <a:ext cx="6916615" cy="1474199"/>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b="1" kern="1200" dirty="0">
              <a:solidFill>
                <a:schemeClr val="bg2"/>
              </a:solidFill>
            </a:rPr>
            <a:t>ADGG’s design enables co-identification the key challenges facing smallholder dairy systems </a:t>
          </a:r>
          <a:r>
            <a:rPr lang="en-US" sz="1500" kern="1200" dirty="0"/>
            <a:t> </a:t>
          </a:r>
          <a:r>
            <a:rPr lang="en-US" sz="1500" b="1" kern="1200" dirty="0">
              <a:solidFill>
                <a:schemeClr val="bg2"/>
              </a:solidFill>
            </a:rPr>
            <a:t>and co-creates solutions </a:t>
          </a:r>
          <a:r>
            <a:rPr lang="en-US" sz="1500" kern="1200" dirty="0"/>
            <a:t>to address these through innovative application of genomic and digital information technologies:</a:t>
          </a:r>
        </a:p>
        <a:p>
          <a:pPr marL="0" lvl="0" indent="0" algn="l" defTabSz="666750">
            <a:lnSpc>
              <a:spcPct val="90000"/>
            </a:lnSpc>
            <a:spcBef>
              <a:spcPct val="0"/>
            </a:spcBef>
            <a:spcAft>
              <a:spcPct val="35000"/>
            </a:spcAft>
            <a:buNone/>
          </a:pPr>
          <a:r>
            <a:rPr lang="en-US" sz="1500" kern="1200" dirty="0"/>
            <a:t>	. </a:t>
          </a:r>
          <a:r>
            <a:rPr lang="en-US" sz="1500" kern="1200" dirty="0">
              <a:solidFill>
                <a:srgbClr val="7030A0"/>
              </a:solidFill>
            </a:rPr>
            <a:t>Phenotyping  across a wide range of very dispersed smallholder farms</a:t>
          </a:r>
        </a:p>
        <a:p>
          <a:pPr marL="0" lvl="0" indent="0" algn="l" defTabSz="666750">
            <a:lnSpc>
              <a:spcPct val="90000"/>
            </a:lnSpc>
            <a:spcBef>
              <a:spcPct val="0"/>
            </a:spcBef>
            <a:spcAft>
              <a:spcPct val="35000"/>
            </a:spcAft>
            <a:buNone/>
          </a:pPr>
          <a:r>
            <a:rPr lang="en-US" sz="1500" kern="1200" dirty="0">
              <a:solidFill>
                <a:srgbClr val="7030A0"/>
              </a:solidFill>
            </a:rPr>
            <a:t>	. Plugging-in and crowd-sourcing of data from various sources</a:t>
          </a:r>
        </a:p>
      </dsp:txBody>
      <dsp:txXfrm>
        <a:off x="71964" y="103464"/>
        <a:ext cx="6772687" cy="1330271"/>
      </dsp:txXfrm>
    </dsp:sp>
    <dsp:sp modelId="{06D2E582-D09B-4AD7-9BE2-A6235E6FF289}">
      <dsp:nvSpPr>
        <dsp:cNvPr id="0" name=""/>
        <dsp:cNvSpPr/>
      </dsp:nvSpPr>
      <dsp:spPr>
        <a:xfrm>
          <a:off x="0" y="1548900"/>
          <a:ext cx="6916615" cy="1474199"/>
        </a:xfrm>
        <a:prstGeom prst="round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b="1" kern="1200" dirty="0">
              <a:solidFill>
                <a:schemeClr val="bg2"/>
              </a:solidFill>
            </a:rPr>
            <a:t>ADGG’s work includes driving improvements in national breeding schemes </a:t>
          </a:r>
          <a:r>
            <a:rPr lang="en-US" sz="1500" kern="1200" dirty="0"/>
            <a:t>by producing and publishing breeding values for improved productivity and adaptation, based on performance data collected in the production environment</a:t>
          </a:r>
        </a:p>
      </dsp:txBody>
      <dsp:txXfrm>
        <a:off x="71964" y="1620864"/>
        <a:ext cx="6772687" cy="1330271"/>
      </dsp:txXfrm>
    </dsp:sp>
    <dsp:sp modelId="{CCD570A2-C9C4-4FFF-9B80-638FE1302BB8}">
      <dsp:nvSpPr>
        <dsp:cNvPr id="0" name=""/>
        <dsp:cNvSpPr/>
      </dsp:nvSpPr>
      <dsp:spPr>
        <a:xfrm>
          <a:off x="0" y="3066300"/>
          <a:ext cx="6916615" cy="14741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b="1" kern="1200" dirty="0">
              <a:solidFill>
                <a:schemeClr val="bg2"/>
              </a:solidFill>
            </a:rPr>
            <a:t>ADDG’s work is enabled by collaboration </a:t>
          </a:r>
          <a:r>
            <a:rPr lang="en-US" sz="1500" kern="1200" dirty="0"/>
            <a:t>with key actors including Advanced research Institutions (ARIs), global and national dairy genetic companies, farmer organizations, national livestock seed regulators, </a:t>
          </a:r>
          <a:r>
            <a:rPr lang="en-GB" sz="1500" b="1" i="0" kern="1200" dirty="0"/>
            <a:t>national agricultural research</a:t>
          </a:r>
          <a:r>
            <a:rPr lang="en-GB" sz="1500" b="0" i="0" kern="1200" dirty="0"/>
            <a:t> and extension </a:t>
          </a:r>
          <a:r>
            <a:rPr lang="en-GB" sz="1500" b="1" i="0" kern="1200" dirty="0"/>
            <a:t>systems(</a:t>
          </a:r>
          <a:r>
            <a:rPr lang="en-US" sz="1500" kern="1200" dirty="0"/>
            <a:t>NARES) to realize sustained genetic gains and scaled outcomes, which has been almost impossible to attain prior.</a:t>
          </a:r>
        </a:p>
      </dsp:txBody>
      <dsp:txXfrm>
        <a:off x="71964" y="3138264"/>
        <a:ext cx="6772687" cy="13302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10/5/22</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05/10/2022</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KE" altLang="en-KE" dirty="0"/>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en-KE" smtClean="0">
                <a:latin typeface="Calibri" panose="020F0502020204030204" pitchFamily="34" charset="0"/>
              </a:rPr>
              <a:pPr/>
              <a:t>1</a:t>
            </a:fld>
            <a:endParaRPr lang="en-GB" altLang="en-KE">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My daughter asked me a question which I would like to ask you…..why do cows have bells on their necks? </a:t>
            </a:r>
            <a:r>
              <a:rPr lang="en-GB" dirty="0" err="1"/>
              <a:t>Incase</a:t>
            </a:r>
            <a:r>
              <a:rPr lang="en-GB" dirty="0"/>
              <a:t> their horns don’t work. </a:t>
            </a:r>
          </a:p>
          <a:p>
            <a:r>
              <a:rPr lang="en-GB" dirty="0"/>
              <a:t>ADGG is designed to address things </a:t>
            </a:r>
            <a:r>
              <a:rPr lang="en-GB" dirty="0" err="1"/>
              <a:t>kthat</a:t>
            </a:r>
            <a:r>
              <a:rPr lang="en-GB" dirty="0"/>
              <a:t> are not working (key challenges) in the SHFS by innovatively coupling digital information technologies and the science of genomics. Mobile devices are used to capture data from these herds which are very dispersed and the digital data platform enables crowdsourcing of data from different sources.</a:t>
            </a:r>
          </a:p>
          <a:p>
            <a:r>
              <a:rPr lang="en-GB" dirty="0"/>
              <a:t>ADGG’s one of what ADGG does is  publishing breeding values  to drive national breeding schemes using performance data captured in the actual production environment for improved productivity and adaptation.</a:t>
            </a:r>
          </a:p>
          <a:p>
            <a:r>
              <a:rPr lang="en-GB" dirty="0"/>
              <a:t>ADGG is able to achieve her objectives which prior to this time has been almost impossible by working with several global and international partners.</a:t>
            </a:r>
            <a:endParaRPr lang="en-KE"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3</a:t>
            </a:fld>
            <a:endParaRPr lang="en-GB"/>
          </a:p>
        </p:txBody>
      </p:sp>
    </p:spTree>
    <p:extLst>
      <p:ext uri="{BB962C8B-B14F-4D97-AF65-F5344CB8AC3E}">
        <p14:creationId xmlns:p14="http://schemas.microsoft.com/office/powerpoint/2010/main" val="2331135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4</a:t>
            </a:fld>
            <a:endParaRPr lang="en-GB"/>
          </a:p>
        </p:txBody>
      </p:sp>
    </p:spTree>
    <p:extLst>
      <p:ext uri="{BB962C8B-B14F-4D97-AF65-F5344CB8AC3E}">
        <p14:creationId xmlns:p14="http://schemas.microsoft.com/office/powerpoint/2010/main" val="3723692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bg2"/>
                </a:solidFill>
              </a:rPr>
              <a:t> </a:t>
            </a:r>
            <a:endParaRPr lang="en-KE"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5</a:t>
            </a:fld>
            <a:endParaRPr lang="en-GB"/>
          </a:p>
        </p:txBody>
      </p:sp>
    </p:spTree>
    <p:extLst>
      <p:ext uri="{BB962C8B-B14F-4D97-AF65-F5344CB8AC3E}">
        <p14:creationId xmlns:p14="http://schemas.microsoft.com/office/powerpoint/2010/main" val="1650293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6</a:t>
            </a:fld>
            <a:endParaRPr lang="en-GB"/>
          </a:p>
        </p:txBody>
      </p:sp>
    </p:spTree>
    <p:extLst>
      <p:ext uri="{BB962C8B-B14F-4D97-AF65-F5344CB8AC3E}">
        <p14:creationId xmlns:p14="http://schemas.microsoft.com/office/powerpoint/2010/main" val="166556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7</a:t>
            </a:fld>
            <a:endParaRPr lang="en-GB"/>
          </a:p>
        </p:txBody>
      </p:sp>
    </p:spTree>
    <p:extLst>
      <p:ext uri="{BB962C8B-B14F-4D97-AF65-F5344CB8AC3E}">
        <p14:creationId xmlns:p14="http://schemas.microsoft.com/office/powerpoint/2010/main" val="3658857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8</a:t>
            </a:fld>
            <a:endParaRPr lang="en-GB"/>
          </a:p>
        </p:txBody>
      </p:sp>
    </p:spTree>
    <p:extLst>
      <p:ext uri="{BB962C8B-B14F-4D97-AF65-F5344CB8AC3E}">
        <p14:creationId xmlns:p14="http://schemas.microsoft.com/office/powerpoint/2010/main" val="9327848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224420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85168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4014775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414208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888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194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514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122498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29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01147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4290462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A2607B-6C0C-4453-A091-2E11334F68E1}" type="datetimeFigureOut">
              <a:rPr lang="en-ZA" smtClean="0"/>
              <a:t>2022/10/05</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C6843620-8CA9-48F3-9930-6B47DECF8F5A}" type="slidenum">
              <a:rPr lang="en-ZA" smtClean="0"/>
              <a:t>‹#›</a:t>
            </a:fld>
            <a:endParaRPr lang="en-ZA"/>
          </a:p>
        </p:txBody>
      </p:sp>
    </p:spTree>
    <p:extLst>
      <p:ext uri="{BB962C8B-B14F-4D97-AF65-F5344CB8AC3E}">
        <p14:creationId xmlns:p14="http://schemas.microsoft.com/office/powerpoint/2010/main" val="2035827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827665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4158545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888301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1530405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1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80658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59553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 id="2147485711" r:id="rId16"/>
    <p:sldLayoutId id="2147485712" r:id="rId17"/>
    <p:sldLayoutId id="2147485695" r:id="rId18"/>
    <p:sldLayoutId id="2147485713" r:id="rId19"/>
    <p:sldLayoutId id="2147485716" r:id="rId20"/>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cid:5507a170-d2f2-44d4-a37d-754333347287@eurprd03.prod.outlook.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29.jpeg"/><Relationship Id="rId18" Type="http://schemas.openxmlformats.org/officeDocument/2006/relationships/image" Target="../media/image33.png"/><Relationship Id="rId26" Type="http://schemas.openxmlformats.org/officeDocument/2006/relationships/image" Target="../media/image41.png"/><Relationship Id="rId3" Type="http://schemas.openxmlformats.org/officeDocument/2006/relationships/image" Target="../media/image22.png"/><Relationship Id="rId21" Type="http://schemas.openxmlformats.org/officeDocument/2006/relationships/image" Target="../media/image36.png"/><Relationship Id="rId7" Type="http://schemas.openxmlformats.org/officeDocument/2006/relationships/hyperlink" Target="http://www.google.com/url?sa=i&amp;source=imgres&amp;cd=&amp;cad=rja&amp;uact=8&amp;ved=0ahUKEwiq17_kh9PJAhUC9h4KHRwvAbQQjRwICTAA&amp;url=http://www.icfj.org/sponsors/bill-and-melinda-gates-foundation&amp;psig=AFQjCNF651CcMtuauzrET5p5YNTvXfUoGg&amp;ust=1449897650328716" TargetMode="External"/><Relationship Id="rId12" Type="http://schemas.openxmlformats.org/officeDocument/2006/relationships/image" Target="../media/image28.png"/><Relationship Id="rId17" Type="http://schemas.openxmlformats.org/officeDocument/2006/relationships/image" Target="../media/image32.png"/><Relationship Id="rId25" Type="http://schemas.openxmlformats.org/officeDocument/2006/relationships/image" Target="../media/image40.png"/><Relationship Id="rId2" Type="http://schemas.openxmlformats.org/officeDocument/2006/relationships/notesSlide" Target="../notesSlides/notesSlide6.xml"/><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10.xml"/><Relationship Id="rId6" Type="http://schemas.openxmlformats.org/officeDocument/2006/relationships/image" Target="../media/image24.jpeg"/><Relationship Id="rId11" Type="http://schemas.openxmlformats.org/officeDocument/2006/relationships/image" Target="../media/image27.jpeg"/><Relationship Id="rId24" Type="http://schemas.openxmlformats.org/officeDocument/2006/relationships/image" Target="../media/image39.png"/><Relationship Id="rId5" Type="http://schemas.openxmlformats.org/officeDocument/2006/relationships/hyperlink" Target="http://www.forbes.com/sites/mfonobongnsehe/2011/08/02/the-best-african-mobile-apps-icow/" TargetMode="External"/><Relationship Id="rId15" Type="http://schemas.openxmlformats.org/officeDocument/2006/relationships/image" Target="../media/image30.png"/><Relationship Id="rId23" Type="http://schemas.openxmlformats.org/officeDocument/2006/relationships/image" Target="../media/image38.jpeg"/><Relationship Id="rId28" Type="http://schemas.openxmlformats.org/officeDocument/2006/relationships/image" Target="../media/image43.png"/><Relationship Id="rId10" Type="http://schemas.openxmlformats.org/officeDocument/2006/relationships/hyperlink" Target="http://www.google.com/url?sa=i&amp;rct=j&amp;q=&amp;source=imgres&amp;cd=&amp;cad=rja&amp;uact=8&amp;ved=0ahUKEwjJg5fUkd3JAhUKlxoKHdCDB4oQjRwICTAA&amp;url=http://www.dgwgo.com/rural-farming-news/sruc-seeks-farm-volunteers-national-e-coli-sampling-programme/&amp;psig=AFQjCNEIPkFzxtRP5q53WCqSEI-bCt0V0A&amp;ust=1450243897983656" TargetMode="External"/><Relationship Id="rId19" Type="http://schemas.openxmlformats.org/officeDocument/2006/relationships/image" Target="../media/image34.png"/><Relationship Id="rId4" Type="http://schemas.openxmlformats.org/officeDocument/2006/relationships/image" Target="../media/image23.gif"/><Relationship Id="rId9" Type="http://schemas.openxmlformats.org/officeDocument/2006/relationships/image" Target="../media/image26.jpeg"/><Relationship Id="rId14" Type="http://schemas.openxmlformats.org/officeDocument/2006/relationships/image" Target="cid:5507a170-d2f2-44d4-a37d-754333347287@eurprd03.prod.outlook.com" TargetMode="External"/><Relationship Id="rId22" Type="http://schemas.openxmlformats.org/officeDocument/2006/relationships/image" Target="../media/image37.jpeg"/><Relationship Id="rId27" Type="http://schemas.openxmlformats.org/officeDocument/2006/relationships/image" Target="../media/image42.png"/></Relationships>
</file>

<file path=ppt/slides/_rels/slide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236306" y="1717040"/>
            <a:ext cx="11038119" cy="1351280"/>
          </a:xfrm>
        </p:spPr>
        <p:txBody>
          <a:bodyPr>
            <a:normAutofit fontScale="90000"/>
          </a:bodyPr>
          <a:lstStyle/>
          <a:p>
            <a:r>
              <a:rPr lang="en-US" sz="3200" b="1" dirty="0">
                <a:effectLst/>
                <a:latin typeface="Calibri" panose="020F0502020204030204" pitchFamily="34" charset="0"/>
                <a:ea typeface="Times New Roman" panose="02020603050405020304" pitchFamily="18" charset="0"/>
                <a:cs typeface="Times New Roman" panose="02020603050405020304" pitchFamily="18" charset="0"/>
              </a:rPr>
              <a:t> The African Dairy Genetic Gains program (ADGG) </a:t>
            </a:r>
            <a:br>
              <a:rPr lang="en-US" sz="3200" b="1" dirty="0">
                <a:effectLst/>
                <a:latin typeface="Calibri" panose="020F0502020204030204" pitchFamily="34" charset="0"/>
                <a:ea typeface="Times New Roman" panose="02020603050405020304" pitchFamily="18" charset="0"/>
                <a:cs typeface="Times New Roman" panose="02020603050405020304" pitchFamily="18" charset="0"/>
              </a:rPr>
            </a:br>
            <a:r>
              <a:rPr lang="en-GB" sz="2700" b="1" dirty="0">
                <a:solidFill>
                  <a:schemeClr val="accent1">
                    <a:lumMod val="60000"/>
                    <a:lumOff val="40000"/>
                  </a:schemeClr>
                </a:solidFill>
                <a:latin typeface="Calibri" panose="020F0502020204030204" pitchFamily="34" charset="0"/>
                <a:ea typeface="Times New Roman" panose="02020603050405020304" pitchFamily="18" charset="0"/>
                <a:cs typeface="Calibri" panose="020F0502020204030204" pitchFamily="34" charset="0"/>
              </a:rPr>
              <a:t>Responding to Dairy Farmers’ Needs and Enabling </a:t>
            </a:r>
            <a:r>
              <a:rPr lang="en-GB" sz="2700" b="1" dirty="0">
                <a:solidFill>
                  <a:schemeClr val="accent1">
                    <a:lumMod val="60000"/>
                    <a:lumOff val="40000"/>
                  </a:schemeClr>
                </a:solidFill>
                <a:effectLst/>
                <a:latin typeface="Calibri" panose="020F0502020204030204" pitchFamily="34" charset="0"/>
                <a:ea typeface="Times New Roman" panose="02020603050405020304" pitchFamily="18" charset="0"/>
                <a:cs typeface="Calibri" panose="020F0502020204030204" pitchFamily="34" charset="0"/>
              </a:rPr>
              <a:t>Multiple Actors’ Capacities t</a:t>
            </a:r>
            <a:r>
              <a:rPr lang="en-GB" sz="2700" b="1" dirty="0">
                <a:solidFill>
                  <a:schemeClr val="accent1">
                    <a:lumMod val="60000"/>
                    <a:lumOff val="40000"/>
                  </a:schemeClr>
                </a:solidFill>
                <a:latin typeface="Calibri" panose="020F0502020204030204" pitchFamily="34" charset="0"/>
                <a:ea typeface="Times New Roman" panose="02020603050405020304" pitchFamily="18" charset="0"/>
                <a:cs typeface="Calibri" panose="020F0502020204030204" pitchFamily="34" charset="0"/>
              </a:rPr>
              <a:t>hrough</a:t>
            </a:r>
            <a:r>
              <a:rPr lang="en-GB" sz="2700" b="1" dirty="0">
                <a:solidFill>
                  <a:schemeClr val="accent1">
                    <a:lumMod val="60000"/>
                    <a:lumOff val="40000"/>
                  </a:schemeClr>
                </a:solidFill>
                <a:effectLst/>
                <a:latin typeface="Calibri" panose="020F0502020204030204" pitchFamily="34" charset="0"/>
                <a:ea typeface="Times New Roman" panose="02020603050405020304" pitchFamily="18" charset="0"/>
                <a:cs typeface="Calibri" panose="020F0502020204030204" pitchFamily="34" charset="0"/>
              </a:rPr>
              <a:t> Genetic Innovations</a:t>
            </a:r>
            <a:endParaRPr lang="en-KE"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2565400" y="3429000"/>
            <a:ext cx="9054672"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r>
              <a:rPr lang="en-GB" b="1" dirty="0">
                <a:solidFill>
                  <a:schemeClr val="tx2">
                    <a:lumMod val="50000"/>
                  </a:schemeClr>
                </a:solidFill>
                <a:latin typeface="Candara" panose="020E0502030303020204" pitchFamily="34" charset="0"/>
              </a:rPr>
              <a:t>Okeyo A.M., Mrode R., Ojango J.M.K., Ekine C., </a:t>
            </a:r>
            <a:r>
              <a:rPr lang="en-US" b="1" dirty="0">
                <a:solidFill>
                  <a:schemeClr val="tx2">
                    <a:lumMod val="50000"/>
                  </a:schemeClr>
                </a:solidFill>
                <a:latin typeface="Candara" panose="020E0502030303020204" pitchFamily="34" charset="0"/>
              </a:rPr>
              <a:t>Gebreyohanes G.</a:t>
            </a:r>
            <a:endParaRPr lang="en-GB" b="1" dirty="0">
              <a:solidFill>
                <a:schemeClr val="tx2">
                  <a:lumMod val="50000"/>
                </a:schemeClr>
              </a:solidFill>
              <a:latin typeface="Candara" panose="020E0502030303020204" pitchFamily="34" charset="0"/>
            </a:endParaRPr>
          </a:p>
        </p:txBody>
      </p:sp>
      <p:sp>
        <p:nvSpPr>
          <p:cNvPr id="23555" name="Subtitle 2">
            <a:extLst>
              <a:ext uri="{FF2B5EF4-FFF2-40B4-BE49-F238E27FC236}">
                <a16:creationId xmlns:a16="http://schemas.microsoft.com/office/drawing/2014/main" id="{2487E3FA-17F2-0648-A202-AF4ED38825C9}"/>
              </a:ext>
            </a:extLst>
          </p:cNvPr>
          <p:cNvSpPr txBox="1">
            <a:spLocks noChangeArrowheads="1"/>
          </p:cNvSpPr>
          <p:nvPr/>
        </p:nvSpPr>
        <p:spPr bwMode="auto">
          <a:xfrm>
            <a:off x="1865107" y="3974427"/>
            <a:ext cx="7349162"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algn="ctr" eaLnBrk="1" hangingPunct="1">
              <a:lnSpc>
                <a:spcPct val="90000"/>
              </a:lnSpc>
              <a:spcBef>
                <a:spcPts val="400"/>
              </a:spcBef>
              <a:buFont typeface="Arial" panose="020B0604020202020204" pitchFamily="34" charset="0"/>
              <a:buNone/>
            </a:pPr>
            <a:r>
              <a:rPr lang="en-GB" sz="1800" b="1" dirty="0">
                <a:effectLst/>
                <a:latin typeface="Calibri" panose="020F0502020204030204" pitchFamily="34" charset="0"/>
                <a:ea typeface="Times New Roman" panose="02020603050405020304" pitchFamily="18" charset="0"/>
              </a:rPr>
              <a:t>CTLGH phase 2 Launch</a:t>
            </a:r>
          </a:p>
          <a:p>
            <a:pPr algn="ctr" eaLnBrk="1" hangingPunct="1">
              <a:lnSpc>
                <a:spcPct val="90000"/>
              </a:lnSpc>
              <a:spcBef>
                <a:spcPts val="400"/>
              </a:spcBef>
              <a:buFont typeface="Arial" panose="020B0604020202020204" pitchFamily="34" charset="0"/>
              <a:buNone/>
            </a:pPr>
            <a:r>
              <a:rPr lang="en-US" altLang="en-KE" sz="1600" b="1" dirty="0">
                <a:latin typeface="Calibri" panose="020F0502020204030204" pitchFamily="34" charset="0"/>
              </a:rPr>
              <a:t>Nairobi, Kenya</a:t>
            </a:r>
            <a:r>
              <a:rPr lang="en-US" altLang="en-KE" sz="1600" dirty="0">
                <a:solidFill>
                  <a:srgbClr val="292929"/>
                </a:solidFill>
                <a:latin typeface="Calibri" panose="020F0502020204030204" pitchFamily="34" charset="0"/>
              </a:rPr>
              <a:t>, </a:t>
            </a:r>
            <a:r>
              <a:rPr lang="en-GB" sz="1600" b="1" dirty="0">
                <a:effectLst/>
                <a:latin typeface="Calibri" panose="020F0502020204030204" pitchFamily="34" charset="0"/>
                <a:ea typeface="Times New Roman" panose="02020603050405020304" pitchFamily="18" charset="0"/>
              </a:rPr>
              <a:t>27</a:t>
            </a:r>
            <a:r>
              <a:rPr lang="en-GB" sz="1600" b="1" baseline="30000" dirty="0">
                <a:effectLst/>
                <a:latin typeface="Calibri" panose="020F0502020204030204" pitchFamily="34" charset="0"/>
                <a:ea typeface="Times New Roman" panose="02020603050405020304" pitchFamily="18" charset="0"/>
              </a:rPr>
              <a:t>th</a:t>
            </a:r>
            <a:r>
              <a:rPr lang="en-GB" sz="1600" b="1" dirty="0">
                <a:effectLst/>
                <a:latin typeface="Calibri" panose="020F0502020204030204" pitchFamily="34" charset="0"/>
                <a:ea typeface="Times New Roman" panose="02020603050405020304" pitchFamily="18" charset="0"/>
              </a:rPr>
              <a:t> September 2022</a:t>
            </a:r>
            <a:endParaRPr lang="en-US" altLang="en-KE" sz="1600" dirty="0">
              <a:solidFill>
                <a:srgbClr val="292929"/>
              </a:solidFill>
              <a:latin typeface="Calibri" panose="020F0502020204030204" pitchFamily="34" charset="0"/>
            </a:endParaRPr>
          </a:p>
        </p:txBody>
      </p:sp>
      <p:pic>
        <p:nvPicPr>
          <p:cNvPr id="16" name="Content Placeholder 4" descr="cid:5507a170-d2f2-44d4-a37d-754333347287@eurprd03.prod.outlook.com">
            <a:extLst>
              <a:ext uri="{FF2B5EF4-FFF2-40B4-BE49-F238E27FC236}">
                <a16:creationId xmlns:a16="http://schemas.microsoft.com/office/drawing/2014/main" id="{87B04665-882C-4DA6-A200-F4D081C6FBE0}"/>
              </a:ext>
            </a:extLst>
          </p:cNvPr>
          <p:cNvPicPr>
            <a:picLocks/>
          </p:cNvPicPr>
          <p:nvPr/>
        </p:nvPicPr>
        <p:blipFill>
          <a:blip r:embed="rId3" r:link="rId4" cstate="email">
            <a:extLst>
              <a:ext uri="{28A0092B-C50C-407E-A947-70E740481C1C}">
                <a14:useLocalDpi xmlns:a14="http://schemas.microsoft.com/office/drawing/2010/main"/>
              </a:ext>
            </a:extLst>
          </a:blip>
          <a:srcRect/>
          <a:stretch>
            <a:fillRect/>
          </a:stretch>
        </p:blipFill>
        <p:spPr bwMode="auto">
          <a:xfrm>
            <a:off x="10327241" y="5704295"/>
            <a:ext cx="1584000" cy="648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B0D3C-8D4C-4530-AB21-7287EF4EC779}"/>
              </a:ext>
            </a:extLst>
          </p:cNvPr>
          <p:cNvSpPr>
            <a:spLocks noGrp="1"/>
          </p:cNvSpPr>
          <p:nvPr>
            <p:ph type="title"/>
          </p:nvPr>
        </p:nvSpPr>
        <p:spPr>
          <a:xfrm>
            <a:off x="632946" y="212793"/>
            <a:ext cx="4821556" cy="677955"/>
          </a:xfrm>
        </p:spPr>
        <p:txBody>
          <a:bodyPr>
            <a:normAutofit fontScale="90000"/>
          </a:bodyPr>
          <a:lstStyle/>
          <a:p>
            <a:r>
              <a:rPr lang="en-US" dirty="0"/>
              <a:t>The Challenges facing  resource poor systems:</a:t>
            </a:r>
          </a:p>
        </p:txBody>
      </p:sp>
      <p:sp>
        <p:nvSpPr>
          <p:cNvPr id="3" name="Content Placeholder 2">
            <a:extLst>
              <a:ext uri="{FF2B5EF4-FFF2-40B4-BE49-F238E27FC236}">
                <a16:creationId xmlns:a16="http://schemas.microsoft.com/office/drawing/2014/main" id="{A5E202F9-F728-4D42-BBAF-F293EAD7532B}"/>
              </a:ext>
            </a:extLst>
          </p:cNvPr>
          <p:cNvSpPr>
            <a:spLocks noGrp="1"/>
          </p:cNvSpPr>
          <p:nvPr>
            <p:ph sz="quarter" idx="10"/>
          </p:nvPr>
        </p:nvSpPr>
        <p:spPr>
          <a:xfrm>
            <a:off x="409717" y="1129757"/>
            <a:ext cx="4545054" cy="4479139"/>
          </a:xfrm>
        </p:spPr>
        <p:txBody>
          <a:bodyPr>
            <a:noAutofit/>
          </a:bodyPr>
          <a:lstStyle/>
          <a:p>
            <a:pPr marL="285750" indent="-285750" eaLnBrk="0" fontAlgn="base" hangingPunct="0">
              <a:spcBef>
                <a:spcPct val="0"/>
              </a:spcBef>
              <a:spcAft>
                <a:spcPct val="0"/>
              </a:spcAft>
              <a:buFont typeface="Arial" panose="020B0604020202020204" pitchFamily="34" charset="0"/>
              <a:buChar char="•"/>
            </a:pPr>
            <a:r>
              <a:rPr lang="en-US" sz="2200" dirty="0">
                <a:solidFill>
                  <a:srgbClr val="000000"/>
                </a:solidFill>
                <a:ea typeface="MS PGothic" panose="020B0600070205080204" pitchFamily="34" charset="-128"/>
              </a:rPr>
              <a:t>Farmers do not have access to productive and adapted livestock seedstocks that best suit their production systems</a:t>
            </a:r>
          </a:p>
          <a:p>
            <a:pPr eaLnBrk="0" fontAlgn="base" hangingPunct="0">
              <a:spcBef>
                <a:spcPct val="0"/>
              </a:spcBef>
              <a:spcAft>
                <a:spcPct val="0"/>
              </a:spcAft>
            </a:pPr>
            <a:endParaRPr lang="en-US" sz="2200" dirty="0">
              <a:solidFill>
                <a:srgbClr val="000000"/>
              </a:solidFill>
              <a:ea typeface="MS PGothic" panose="020B0600070205080204" pitchFamily="34" charset="-128"/>
            </a:endParaRPr>
          </a:p>
          <a:p>
            <a:pPr marL="285750" indent="-285750" eaLnBrk="0" fontAlgn="base" hangingPunct="0">
              <a:spcBef>
                <a:spcPct val="0"/>
              </a:spcBef>
              <a:spcAft>
                <a:spcPct val="0"/>
              </a:spcAft>
              <a:buFont typeface="Arial" panose="020B0604020202020204" pitchFamily="34" charset="0"/>
              <a:buChar char="•"/>
            </a:pPr>
            <a:r>
              <a:rPr lang="en-US" sz="2200" dirty="0"/>
              <a:t>Inadequate access to various services and inputs, hence no sustained productivity gains</a:t>
            </a:r>
          </a:p>
          <a:p>
            <a:pPr eaLnBrk="0" fontAlgn="base" hangingPunct="0">
              <a:spcBef>
                <a:spcPct val="0"/>
              </a:spcBef>
              <a:spcAft>
                <a:spcPct val="0"/>
              </a:spcAft>
            </a:pPr>
            <a:endParaRPr lang="en-US" sz="2200" dirty="0">
              <a:solidFill>
                <a:srgbClr val="000000"/>
              </a:solidFill>
              <a:ea typeface="MS PGothic" panose="020B0600070205080204" pitchFamily="34" charset="-128"/>
            </a:endParaRPr>
          </a:p>
          <a:p>
            <a:pPr marL="285750" indent="-285750" eaLnBrk="0" fontAlgn="base" hangingPunct="0">
              <a:spcBef>
                <a:spcPct val="0"/>
              </a:spcBef>
              <a:spcAft>
                <a:spcPct val="0"/>
              </a:spcAft>
              <a:buFont typeface="Arial" panose="020B0604020202020204" pitchFamily="34" charset="0"/>
              <a:buChar char="•"/>
            </a:pPr>
            <a:r>
              <a:rPr lang="en-US" sz="2200" dirty="0">
                <a:solidFill>
                  <a:srgbClr val="000000"/>
                </a:solidFill>
                <a:ea typeface="MS PGothic" panose="020B0600070205080204" pitchFamily="34" charset="-128"/>
              </a:rPr>
              <a:t>Farmers have very limited access to information to enable them extract optimum benefits for their livestock enterprises</a:t>
            </a:r>
          </a:p>
          <a:p>
            <a:pPr marL="285750" indent="-285750" eaLnBrk="0" fontAlgn="base" hangingPunct="0">
              <a:spcBef>
                <a:spcPct val="0"/>
              </a:spcBef>
              <a:spcAft>
                <a:spcPct val="0"/>
              </a:spcAft>
              <a:buFont typeface="Arial" panose="020B0604020202020204" pitchFamily="34" charset="0"/>
              <a:buChar char="•"/>
            </a:pPr>
            <a:endParaRPr lang="en-US" sz="2200" dirty="0">
              <a:solidFill>
                <a:srgbClr val="000000"/>
              </a:solidFill>
              <a:ea typeface="MS PGothic" panose="020B0600070205080204" pitchFamily="34" charset="-128"/>
            </a:endParaRPr>
          </a:p>
          <a:p>
            <a:pPr marL="285750" indent="-285750" eaLnBrk="0" fontAlgn="base" hangingPunct="0">
              <a:spcBef>
                <a:spcPct val="0"/>
              </a:spcBef>
              <a:spcAft>
                <a:spcPct val="0"/>
              </a:spcAft>
              <a:buFont typeface="Arial" panose="020B0604020202020204" pitchFamily="34" charset="0"/>
              <a:buChar char="•"/>
            </a:pPr>
            <a:r>
              <a:rPr lang="en-US" sz="2200" dirty="0">
                <a:solidFill>
                  <a:srgbClr val="000000"/>
                </a:solidFill>
                <a:ea typeface="MS PGothic" panose="020B0600070205080204" pitchFamily="34" charset="-128"/>
              </a:rPr>
              <a:t>No systematic and sustainable breeding or selection takes place</a:t>
            </a:r>
          </a:p>
        </p:txBody>
      </p:sp>
      <p:pic>
        <p:nvPicPr>
          <p:cNvPr id="6" name="Picture 5">
            <a:extLst>
              <a:ext uri="{FF2B5EF4-FFF2-40B4-BE49-F238E27FC236}">
                <a16:creationId xmlns:a16="http://schemas.microsoft.com/office/drawing/2014/main" id="{E0D83D54-6D53-4395-A08A-83DC819D2B96}"/>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4880343" y="622211"/>
            <a:ext cx="7231548" cy="5192644"/>
          </a:xfrm>
          <a:prstGeom prst="rect">
            <a:avLst/>
          </a:prstGeom>
          <a:noFill/>
        </p:spPr>
      </p:pic>
    </p:spTree>
    <p:extLst>
      <p:ext uri="{BB962C8B-B14F-4D97-AF65-F5344CB8AC3E}">
        <p14:creationId xmlns:p14="http://schemas.microsoft.com/office/powerpoint/2010/main" val="2380081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
            <a:extLst>
              <a:ext uri="{FF2B5EF4-FFF2-40B4-BE49-F238E27FC236}">
                <a16:creationId xmlns:a16="http://schemas.microsoft.com/office/drawing/2014/main" id="{07C16A37-36C3-5BD2-94D1-AA93596C0822}"/>
              </a:ext>
            </a:extLst>
          </p:cNvPr>
          <p:cNvSpPr>
            <a:spLocks noGrp="1"/>
          </p:cNvSpPr>
          <p:nvPr>
            <p:ph type="title"/>
          </p:nvPr>
        </p:nvSpPr>
        <p:spPr>
          <a:xfrm>
            <a:off x="599965" y="427831"/>
            <a:ext cx="8102600" cy="677955"/>
          </a:xfrm>
        </p:spPr>
        <p:txBody>
          <a:bodyPr/>
          <a:lstStyle/>
          <a:p>
            <a:r>
              <a:rPr lang="en-US" dirty="0"/>
              <a:t>About ADGG</a:t>
            </a:r>
          </a:p>
        </p:txBody>
      </p:sp>
      <p:graphicFrame>
        <p:nvGraphicFramePr>
          <p:cNvPr id="6" name="TextBox 3">
            <a:extLst>
              <a:ext uri="{FF2B5EF4-FFF2-40B4-BE49-F238E27FC236}">
                <a16:creationId xmlns:a16="http://schemas.microsoft.com/office/drawing/2014/main" id="{D71E5FFF-B532-BB9C-DF11-F7E844C96B17}"/>
              </a:ext>
            </a:extLst>
          </p:cNvPr>
          <p:cNvGraphicFramePr/>
          <p:nvPr/>
        </p:nvGraphicFramePr>
        <p:xfrm>
          <a:off x="609600" y="1342716"/>
          <a:ext cx="6916615"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1" name="Picture Placeholder 12" descr="A picture containing person, holding, hand, monitor&#10;&#10;Description automatically generated">
            <a:extLst>
              <a:ext uri="{FF2B5EF4-FFF2-40B4-BE49-F238E27FC236}">
                <a16:creationId xmlns:a16="http://schemas.microsoft.com/office/drawing/2014/main" id="{2F41BACC-856C-4428-BAB1-4E3FE4B72D8E}"/>
              </a:ext>
            </a:extLst>
          </p:cNvPr>
          <p:cNvPicPr>
            <a:picLocks noGrp="1" noChangeAspect="1"/>
          </p:cNvPicPr>
          <p:nvPr>
            <p:ph type="pic" sz="quarter" idx="10"/>
          </p:nvPr>
        </p:nvPicPr>
        <p:blipFill>
          <a:blip r:embed="rId8" cstate="hqprint"/>
          <a:srcRect l="24761" r="24761"/>
          <a:stretch>
            <a:fillRect/>
          </a:stretch>
        </p:blipFill>
        <p:spPr>
          <a:xfrm>
            <a:off x="7847013" y="25400"/>
            <a:ext cx="4344987" cy="6813550"/>
          </a:xfrm>
        </p:spPr>
      </p:pic>
    </p:spTree>
    <p:extLst>
      <p:ext uri="{BB962C8B-B14F-4D97-AF65-F5344CB8AC3E}">
        <p14:creationId xmlns:p14="http://schemas.microsoft.com/office/powerpoint/2010/main" val="3526858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68D4DE-217C-7DCD-9CB1-5D80B260ECE7}"/>
              </a:ext>
            </a:extLst>
          </p:cNvPr>
          <p:cNvSpPr>
            <a:spLocks noGrp="1"/>
          </p:cNvSpPr>
          <p:nvPr>
            <p:ph type="title"/>
          </p:nvPr>
        </p:nvSpPr>
        <p:spPr>
          <a:xfrm>
            <a:off x="554046" y="376574"/>
            <a:ext cx="8102600" cy="677955"/>
          </a:xfrm>
        </p:spPr>
        <p:txBody>
          <a:bodyPr/>
          <a:lstStyle/>
          <a:p>
            <a:r>
              <a:rPr lang="en-US" dirty="0"/>
              <a:t>ADGG approach</a:t>
            </a:r>
          </a:p>
        </p:txBody>
      </p:sp>
      <p:sp>
        <p:nvSpPr>
          <p:cNvPr id="18" name="Line 11">
            <a:extLst>
              <a:ext uri="{FF2B5EF4-FFF2-40B4-BE49-F238E27FC236}">
                <a16:creationId xmlns:a16="http://schemas.microsoft.com/office/drawing/2014/main" id="{2B5FA61F-607D-BE45-7BE2-DB7F44CB6969}"/>
              </a:ext>
            </a:extLst>
          </p:cNvPr>
          <p:cNvSpPr>
            <a:spLocks noChangeShapeType="1"/>
          </p:cNvSpPr>
          <p:nvPr/>
        </p:nvSpPr>
        <p:spPr bwMode="auto">
          <a:xfrm flipV="1">
            <a:off x="3398538" y="2545896"/>
            <a:ext cx="4150778" cy="3709412"/>
          </a:xfrm>
          <a:prstGeom prst="line">
            <a:avLst/>
          </a:prstGeom>
          <a:noFill/>
          <a:ln w="38100">
            <a:solidFill>
              <a:schemeClr val="tx1"/>
            </a:solidFill>
            <a:round/>
            <a:headEnd/>
            <a:tailEnd type="triangle" w="med" len="med"/>
          </a:ln>
          <a:effectLst/>
        </p:spPr>
        <p:txBody>
          <a:bodyPr/>
          <a:lstStyle/>
          <a:p>
            <a:endParaRPr lang="en-US"/>
          </a:p>
        </p:txBody>
      </p:sp>
      <p:grpSp>
        <p:nvGrpSpPr>
          <p:cNvPr id="2" name="Group 1">
            <a:extLst>
              <a:ext uri="{FF2B5EF4-FFF2-40B4-BE49-F238E27FC236}">
                <a16:creationId xmlns:a16="http://schemas.microsoft.com/office/drawing/2014/main" id="{52987E5E-AE90-1232-D6C7-855B58E6F0BC}"/>
              </a:ext>
            </a:extLst>
          </p:cNvPr>
          <p:cNvGrpSpPr/>
          <p:nvPr/>
        </p:nvGrpSpPr>
        <p:grpSpPr>
          <a:xfrm>
            <a:off x="184446" y="4317188"/>
            <a:ext cx="7878900" cy="2338419"/>
            <a:chOff x="-461467" y="3019529"/>
            <a:chExt cx="7690429" cy="2390256"/>
          </a:xfrm>
        </p:grpSpPr>
        <p:grpSp>
          <p:nvGrpSpPr>
            <p:cNvPr id="30" name="Group 29">
              <a:extLst>
                <a:ext uri="{FF2B5EF4-FFF2-40B4-BE49-F238E27FC236}">
                  <a16:creationId xmlns:a16="http://schemas.microsoft.com/office/drawing/2014/main" id="{B82F4807-9794-CD32-78B3-C7CBBE0EC111}"/>
                </a:ext>
              </a:extLst>
            </p:cNvPr>
            <p:cNvGrpSpPr/>
            <p:nvPr/>
          </p:nvGrpSpPr>
          <p:grpSpPr>
            <a:xfrm>
              <a:off x="-461467" y="3019529"/>
              <a:ext cx="3292289" cy="1780938"/>
              <a:chOff x="-461467" y="3019529"/>
              <a:chExt cx="3292289" cy="1780938"/>
            </a:xfrm>
          </p:grpSpPr>
          <p:sp>
            <p:nvSpPr>
              <p:cNvPr id="20" name="Rectangle 19">
                <a:extLst>
                  <a:ext uri="{FF2B5EF4-FFF2-40B4-BE49-F238E27FC236}">
                    <a16:creationId xmlns:a16="http://schemas.microsoft.com/office/drawing/2014/main" id="{185B0DF0-F81B-3FFB-AFA6-E1D930A96DF0}"/>
                  </a:ext>
                </a:extLst>
              </p:cNvPr>
              <p:cNvSpPr/>
              <p:nvPr/>
            </p:nvSpPr>
            <p:spPr>
              <a:xfrm>
                <a:off x="-461467" y="3573527"/>
                <a:ext cx="3292289" cy="1226940"/>
              </a:xfrm>
              <a:prstGeom prst="rect">
                <a:avLst/>
              </a:prstGeom>
              <a:solidFill>
                <a:schemeClr val="accent3">
                  <a:lumMod val="20000"/>
                  <a:lumOff val="80000"/>
                </a:schemeClr>
              </a:solidFill>
            </p:spPr>
            <p:txBody>
              <a:bodyPr wrap="square">
                <a:spAutoFit/>
              </a:bodyPr>
              <a:lstStyle/>
              <a:p>
                <a:pPr marL="240130" indent="-240130">
                  <a:buFont typeface="Courier New" panose="02070309020205020404" pitchFamily="49" charset="0"/>
                  <a:buChar char="o"/>
                </a:pPr>
                <a:r>
                  <a:rPr lang="en-US" sz="1200" b="1" dirty="0">
                    <a:solidFill>
                      <a:schemeClr val="accent1">
                        <a:lumMod val="60000"/>
                        <a:lumOff val="40000"/>
                      </a:schemeClr>
                    </a:solidFill>
                  </a:rPr>
                  <a:t>Digital platforms for on-farm performance tracking </a:t>
                </a:r>
              </a:p>
              <a:p>
                <a:pPr marL="240130" indent="-240130">
                  <a:buFont typeface="Courier New" panose="02070309020205020404" pitchFamily="49" charset="0"/>
                  <a:buChar char="o"/>
                </a:pPr>
                <a:r>
                  <a:rPr lang="en-US" sz="1200" b="1" dirty="0">
                    <a:solidFill>
                      <a:schemeClr val="accent1">
                        <a:lumMod val="60000"/>
                        <a:lumOff val="40000"/>
                      </a:schemeClr>
                    </a:solidFill>
                  </a:rPr>
                  <a:t>Decision-support and Farmer-to-Farmer performance benchmarking </a:t>
                </a:r>
              </a:p>
              <a:p>
                <a:pPr marL="240130" indent="-240130">
                  <a:buFont typeface="Courier New" panose="02070309020205020404" pitchFamily="49" charset="0"/>
                  <a:buChar char="o"/>
                </a:pPr>
                <a:r>
                  <a:rPr lang="en-US" sz="1200" b="1" dirty="0">
                    <a:solidFill>
                      <a:schemeClr val="accent1">
                        <a:lumMod val="60000"/>
                        <a:lumOff val="40000"/>
                      </a:schemeClr>
                    </a:solidFill>
                  </a:rPr>
                  <a:t>Smart use of records &amp; genomics tools for selection and AI service delivery</a:t>
                </a:r>
              </a:p>
            </p:txBody>
          </p:sp>
          <p:sp>
            <p:nvSpPr>
              <p:cNvPr id="21" name="Rectangle 20">
                <a:extLst>
                  <a:ext uri="{FF2B5EF4-FFF2-40B4-BE49-F238E27FC236}">
                    <a16:creationId xmlns:a16="http://schemas.microsoft.com/office/drawing/2014/main" id="{CC8678DA-4198-19FC-C067-6E780EC20FDA}"/>
                  </a:ext>
                </a:extLst>
              </p:cNvPr>
              <p:cNvSpPr/>
              <p:nvPr/>
            </p:nvSpPr>
            <p:spPr>
              <a:xfrm>
                <a:off x="-341285" y="3019529"/>
                <a:ext cx="2502213" cy="553998"/>
              </a:xfrm>
              <a:prstGeom prst="rect">
                <a:avLst/>
              </a:prstGeom>
            </p:spPr>
            <p:txBody>
              <a:bodyPr wrap="square">
                <a:spAutoFit/>
              </a:bodyPr>
              <a:lstStyle/>
              <a:p>
                <a:pPr algn="ctr"/>
                <a:r>
                  <a:rPr lang="en-US" sz="1500" b="1" dirty="0">
                    <a:solidFill>
                      <a:schemeClr val="accent2">
                        <a:lumMod val="75000"/>
                      </a:schemeClr>
                    </a:solidFill>
                  </a:rPr>
                  <a:t>Accelerate on-farm genetic gains</a:t>
                </a:r>
                <a:endParaRPr lang="en-US" sz="1500" dirty="0">
                  <a:solidFill>
                    <a:schemeClr val="accent2">
                      <a:lumMod val="75000"/>
                    </a:schemeClr>
                  </a:solidFill>
                </a:endParaRPr>
              </a:p>
            </p:txBody>
          </p:sp>
        </p:grpSp>
        <p:sp>
          <p:nvSpPr>
            <p:cNvPr id="25" name="Rectangle 24">
              <a:extLst>
                <a:ext uri="{FF2B5EF4-FFF2-40B4-BE49-F238E27FC236}">
                  <a16:creationId xmlns:a16="http://schemas.microsoft.com/office/drawing/2014/main" id="{A3DD8FC0-8735-5D76-EFC3-C7ACB4600D33}"/>
                </a:ext>
              </a:extLst>
            </p:cNvPr>
            <p:cNvSpPr/>
            <p:nvPr/>
          </p:nvSpPr>
          <p:spPr>
            <a:xfrm>
              <a:off x="4960998" y="3069182"/>
              <a:ext cx="2267964" cy="2340603"/>
            </a:xfrm>
            <a:prstGeom prst="rect">
              <a:avLst/>
            </a:prstGeom>
            <a:solidFill>
              <a:schemeClr val="accent1">
                <a:lumMod val="20000"/>
                <a:lumOff val="80000"/>
              </a:schemeClr>
            </a:solidFill>
          </p:spPr>
          <p:txBody>
            <a:bodyPr wrap="square" lIns="73134" tIns="36567" rIns="73134" bIns="36567">
              <a:spAutoFit/>
            </a:bodyPr>
            <a:lstStyle/>
            <a:p>
              <a:pPr marL="240130" indent="-240130" algn="just">
                <a:buFont typeface="Arial" panose="020B0604020202020204" pitchFamily="34" charset="0"/>
                <a:buChar char="•"/>
              </a:pPr>
              <a:r>
                <a:rPr lang="en-US" sz="1200" b="1" dirty="0">
                  <a:solidFill>
                    <a:srgbClr val="0070C0"/>
                  </a:solidFill>
                </a:rPr>
                <a:t>Milk Yield</a:t>
              </a:r>
            </a:p>
            <a:p>
              <a:pPr marL="240130" indent="-240130" algn="just">
                <a:buFont typeface="Arial" panose="020B0604020202020204" pitchFamily="34" charset="0"/>
                <a:buChar char="•"/>
              </a:pPr>
              <a:r>
                <a:rPr lang="en-US" sz="1200" b="1" dirty="0">
                  <a:solidFill>
                    <a:srgbClr val="0070C0"/>
                  </a:solidFill>
                </a:rPr>
                <a:t>Milk composition</a:t>
              </a:r>
            </a:p>
            <a:p>
              <a:pPr marL="240130" indent="-240130" algn="just">
                <a:buFont typeface="Arial" panose="020B0604020202020204" pitchFamily="34" charset="0"/>
                <a:buChar char="•"/>
              </a:pPr>
              <a:r>
                <a:rPr lang="en-US" sz="1200" b="1" dirty="0">
                  <a:solidFill>
                    <a:srgbClr val="0070C0"/>
                  </a:solidFill>
                </a:rPr>
                <a:t>Weight</a:t>
              </a:r>
            </a:p>
            <a:p>
              <a:pPr marL="240130" indent="-240130" algn="just">
                <a:buFont typeface="Arial" panose="020B0604020202020204" pitchFamily="34" charset="0"/>
                <a:buChar char="•"/>
              </a:pPr>
              <a:r>
                <a:rPr lang="en-US" sz="1200" b="1" dirty="0">
                  <a:solidFill>
                    <a:srgbClr val="0070C0"/>
                  </a:solidFill>
                </a:rPr>
                <a:t>Reproductive Performance</a:t>
              </a:r>
            </a:p>
            <a:p>
              <a:pPr marL="240130" indent="-240130" algn="just">
                <a:buFont typeface="Arial" panose="020B0604020202020204" pitchFamily="34" charset="0"/>
                <a:buChar char="•"/>
              </a:pPr>
              <a:r>
                <a:rPr lang="en-US" sz="1200" b="1" dirty="0">
                  <a:solidFill>
                    <a:srgbClr val="0070C0"/>
                  </a:solidFill>
                </a:rPr>
                <a:t>Heat tolerance</a:t>
              </a:r>
            </a:p>
            <a:p>
              <a:pPr marL="240130" indent="-240130" algn="just">
                <a:buFont typeface="Arial" panose="020B0604020202020204" pitchFamily="34" charset="0"/>
                <a:buChar char="•"/>
              </a:pPr>
              <a:r>
                <a:rPr lang="en-US" sz="1200" b="1" dirty="0">
                  <a:solidFill>
                    <a:srgbClr val="0070C0"/>
                  </a:solidFill>
                </a:rPr>
                <a:t>Survival rates</a:t>
              </a:r>
            </a:p>
            <a:p>
              <a:pPr marL="240130" indent="-240130" algn="just">
                <a:buFont typeface="Arial" panose="020B0604020202020204" pitchFamily="34" charset="0"/>
                <a:buChar char="•"/>
              </a:pPr>
              <a:r>
                <a:rPr lang="en-US" sz="1200" b="1" dirty="0">
                  <a:solidFill>
                    <a:srgbClr val="0070C0"/>
                  </a:solidFill>
                </a:rPr>
                <a:t>Lactation persistency</a:t>
              </a:r>
            </a:p>
            <a:p>
              <a:pPr marL="240130" indent="-240130" algn="just">
                <a:buFont typeface="Arial" panose="020B0604020202020204" pitchFamily="34" charset="0"/>
                <a:buChar char="•"/>
              </a:pPr>
              <a:r>
                <a:rPr lang="en-US" sz="1200" b="1" dirty="0">
                  <a:solidFill>
                    <a:srgbClr val="0070C0"/>
                  </a:solidFill>
                </a:rPr>
                <a:t>Mastitis incidences</a:t>
              </a:r>
            </a:p>
            <a:p>
              <a:pPr marL="240130" indent="-240130" algn="just">
                <a:buFont typeface="Arial" panose="020B0604020202020204" pitchFamily="34" charset="0"/>
                <a:buChar char="•"/>
              </a:pPr>
              <a:r>
                <a:rPr lang="en-US" sz="1200" b="1" dirty="0">
                  <a:solidFill>
                    <a:srgbClr val="0070C0"/>
                  </a:solidFill>
                </a:rPr>
                <a:t>Disease tolerance</a:t>
              </a:r>
            </a:p>
            <a:p>
              <a:pPr marL="240130" indent="-240130" algn="just">
                <a:buFont typeface="Arial" panose="020B0604020202020204" pitchFamily="34" charset="0"/>
                <a:buChar char="•"/>
              </a:pPr>
              <a:r>
                <a:rPr lang="en-US" sz="1200" b="1" dirty="0">
                  <a:solidFill>
                    <a:srgbClr val="0070C0"/>
                  </a:solidFill>
                </a:rPr>
                <a:t>Methane emission</a:t>
              </a:r>
            </a:p>
            <a:p>
              <a:pPr marL="240130" indent="-240130" algn="just">
                <a:buFont typeface="Arial" panose="020B0604020202020204" pitchFamily="34" charset="0"/>
                <a:buChar char="•"/>
              </a:pPr>
              <a:r>
                <a:rPr lang="en-US" sz="1200" b="1" dirty="0">
                  <a:solidFill>
                    <a:srgbClr val="0070C0"/>
                  </a:solidFill>
                </a:rPr>
                <a:t>Adaptability Indices</a:t>
              </a:r>
              <a:endParaRPr lang="en-US" sz="1100" dirty="0">
                <a:solidFill>
                  <a:prstClr val="black"/>
                </a:solidFill>
              </a:endParaRPr>
            </a:p>
          </p:txBody>
        </p:sp>
      </p:grpSp>
      <p:grpSp>
        <p:nvGrpSpPr>
          <p:cNvPr id="31" name="Group 30">
            <a:extLst>
              <a:ext uri="{FF2B5EF4-FFF2-40B4-BE49-F238E27FC236}">
                <a16:creationId xmlns:a16="http://schemas.microsoft.com/office/drawing/2014/main" id="{5A7B49F1-355D-32C0-AD73-4A9AB2225906}"/>
              </a:ext>
            </a:extLst>
          </p:cNvPr>
          <p:cNvGrpSpPr/>
          <p:nvPr/>
        </p:nvGrpSpPr>
        <p:grpSpPr>
          <a:xfrm>
            <a:off x="393292" y="2476212"/>
            <a:ext cx="5128155" cy="1866812"/>
            <a:chOff x="263004" y="1831698"/>
            <a:chExt cx="5060560" cy="2089008"/>
          </a:xfrm>
        </p:grpSpPr>
        <p:sp>
          <p:nvSpPr>
            <p:cNvPr id="22" name="Rectangle 21">
              <a:extLst>
                <a:ext uri="{FF2B5EF4-FFF2-40B4-BE49-F238E27FC236}">
                  <a16:creationId xmlns:a16="http://schemas.microsoft.com/office/drawing/2014/main" id="{B3887462-B31E-B6A2-F1CD-BEC95FF3DD55}"/>
                </a:ext>
              </a:extLst>
            </p:cNvPr>
            <p:cNvSpPr/>
            <p:nvPr/>
          </p:nvSpPr>
          <p:spPr>
            <a:xfrm>
              <a:off x="2506853" y="2390851"/>
              <a:ext cx="2816711" cy="1384995"/>
            </a:xfrm>
            <a:prstGeom prst="rect">
              <a:avLst/>
            </a:prstGeom>
            <a:solidFill>
              <a:schemeClr val="accent5">
                <a:lumMod val="20000"/>
                <a:lumOff val="80000"/>
              </a:schemeClr>
            </a:solidFill>
          </p:spPr>
          <p:txBody>
            <a:bodyPr wrap="square">
              <a:spAutoFit/>
            </a:bodyPr>
            <a:lstStyle/>
            <a:p>
              <a:pPr marL="240130" indent="-240130">
                <a:buFont typeface="Courier New" panose="02070309020205020404" pitchFamily="49" charset="0"/>
                <a:buChar char="o"/>
              </a:pPr>
              <a:r>
                <a:rPr lang="en-US" sz="1200" b="1" dirty="0">
                  <a:solidFill>
                    <a:srgbClr val="CC9900"/>
                  </a:solidFill>
                </a:rPr>
                <a:t>Target appropriate genotypes to the </a:t>
              </a:r>
              <a:r>
                <a:rPr lang="en-US" sz="1200" b="1" dirty="0" err="1">
                  <a:solidFill>
                    <a:srgbClr val="CC9900"/>
                  </a:solidFill>
                </a:rPr>
                <a:t>agro</a:t>
              </a:r>
              <a:r>
                <a:rPr lang="en-US" sz="1200" b="1" dirty="0">
                  <a:solidFill>
                    <a:srgbClr val="CC9900"/>
                  </a:solidFill>
                </a:rPr>
                <a:t>-ecology</a:t>
              </a:r>
            </a:p>
            <a:p>
              <a:pPr marL="240130" indent="-240130">
                <a:buFont typeface="Courier New" panose="02070309020205020404" pitchFamily="49" charset="0"/>
                <a:buChar char="o"/>
              </a:pPr>
              <a:r>
                <a:rPr lang="en-US" sz="1200" b="1" dirty="0">
                  <a:solidFill>
                    <a:srgbClr val="CC9900"/>
                  </a:solidFill>
                </a:rPr>
                <a:t>Use young bulls with a focus on production &amp; adaptation </a:t>
              </a:r>
            </a:p>
            <a:p>
              <a:pPr marL="240130" indent="-240130">
                <a:buFont typeface="Courier New" panose="02070309020205020404" pitchFamily="49" charset="0"/>
                <a:buChar char="o"/>
              </a:pPr>
              <a:r>
                <a:rPr lang="en-US" sz="1200" b="1" dirty="0">
                  <a:solidFill>
                    <a:srgbClr val="CC9900"/>
                  </a:solidFill>
                </a:rPr>
                <a:t>Local feed/fodder resource use efficiency</a:t>
              </a:r>
            </a:p>
          </p:txBody>
        </p:sp>
        <p:sp>
          <p:nvSpPr>
            <p:cNvPr id="23" name="Rectangle 22">
              <a:extLst>
                <a:ext uri="{FF2B5EF4-FFF2-40B4-BE49-F238E27FC236}">
                  <a16:creationId xmlns:a16="http://schemas.microsoft.com/office/drawing/2014/main" id="{CBE1F096-9662-081B-DEF1-BFD782545514}"/>
                </a:ext>
              </a:extLst>
            </p:cNvPr>
            <p:cNvSpPr/>
            <p:nvPr/>
          </p:nvSpPr>
          <p:spPr>
            <a:xfrm>
              <a:off x="2822242" y="1831698"/>
              <a:ext cx="2483461" cy="553996"/>
            </a:xfrm>
            <a:prstGeom prst="rect">
              <a:avLst/>
            </a:prstGeom>
          </p:spPr>
          <p:txBody>
            <a:bodyPr wrap="square">
              <a:spAutoFit/>
            </a:bodyPr>
            <a:lstStyle/>
            <a:p>
              <a:pPr algn="ctr"/>
              <a:r>
                <a:rPr lang="en-US" sz="1500" b="1" dirty="0">
                  <a:solidFill>
                    <a:schemeClr val="accent2">
                      <a:lumMod val="75000"/>
                    </a:schemeClr>
                  </a:solidFill>
                </a:rPr>
                <a:t>Genotypes adapted to local agro-ecology</a:t>
              </a:r>
            </a:p>
          </p:txBody>
        </p:sp>
        <p:pic>
          <p:nvPicPr>
            <p:cNvPr id="28" name="Picture 27" descr="C:\Users\jrao\Documents\AVCD\County information\Dominion F1s\P1020712.JPG">
              <a:extLst>
                <a:ext uri="{FF2B5EF4-FFF2-40B4-BE49-F238E27FC236}">
                  <a16:creationId xmlns:a16="http://schemas.microsoft.com/office/drawing/2014/main" id="{040B73AD-68B2-484A-F218-D8D3C1F28F40}"/>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263004" y="2184166"/>
              <a:ext cx="2193107" cy="1736540"/>
            </a:xfrm>
            <a:prstGeom prst="rect">
              <a:avLst/>
            </a:prstGeom>
            <a:noFill/>
            <a:ln>
              <a:noFill/>
            </a:ln>
          </p:spPr>
        </p:pic>
      </p:grpSp>
      <p:pic>
        <p:nvPicPr>
          <p:cNvPr id="29" name="Picture Placeholder 28">
            <a:extLst>
              <a:ext uri="{FF2B5EF4-FFF2-40B4-BE49-F238E27FC236}">
                <a16:creationId xmlns:a16="http://schemas.microsoft.com/office/drawing/2014/main" id="{46A3557A-6D5F-D442-77A2-D2A7C3FFD7CD}"/>
              </a:ext>
            </a:extLst>
          </p:cNvPr>
          <p:cNvPicPr>
            <a:picLocks noGrp="1" noChangeAspect="1"/>
          </p:cNvPicPr>
          <p:nvPr>
            <p:ph type="pic" sz="quarter" idx="10"/>
          </p:nvPr>
        </p:nvPicPr>
        <p:blipFill rotWithShape="1">
          <a:blip r:embed="rId4" cstate="email">
            <a:extLst>
              <a:ext uri="{28A0092B-C50C-407E-A947-70E740481C1C}">
                <a14:useLocalDpi xmlns:a14="http://schemas.microsoft.com/office/drawing/2010/main"/>
              </a:ext>
            </a:extLst>
          </a:blip>
          <a:srcRect l="23" r="6630"/>
          <a:stretch/>
        </p:blipFill>
        <p:spPr>
          <a:xfrm>
            <a:off x="8127205" y="-18053"/>
            <a:ext cx="4093496" cy="6876053"/>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a:noFill/>
        </p:spPr>
      </p:pic>
      <p:grpSp>
        <p:nvGrpSpPr>
          <p:cNvPr id="4" name="Group 3">
            <a:extLst>
              <a:ext uri="{FF2B5EF4-FFF2-40B4-BE49-F238E27FC236}">
                <a16:creationId xmlns:a16="http://schemas.microsoft.com/office/drawing/2014/main" id="{F874E9E3-B397-408B-8425-0BFF6496ED2C}"/>
              </a:ext>
            </a:extLst>
          </p:cNvPr>
          <p:cNvGrpSpPr/>
          <p:nvPr/>
        </p:nvGrpSpPr>
        <p:grpSpPr>
          <a:xfrm>
            <a:off x="482147" y="1580034"/>
            <a:ext cx="2564157" cy="1240262"/>
            <a:chOff x="450173" y="1350364"/>
            <a:chExt cx="2564157" cy="1240262"/>
          </a:xfrm>
        </p:grpSpPr>
        <p:pic>
          <p:nvPicPr>
            <p:cNvPr id="15" name="Picture 14">
              <a:extLst>
                <a:ext uri="{FF2B5EF4-FFF2-40B4-BE49-F238E27FC236}">
                  <a16:creationId xmlns:a16="http://schemas.microsoft.com/office/drawing/2014/main" id="{02C11DC2-A203-4861-9CFB-78ED8D80DBDE}"/>
                </a:ext>
              </a:extLst>
            </p:cNvPr>
            <p:cNvPicPr>
              <a:picLocks noChangeAspect="1"/>
            </p:cNvPicPr>
            <p:nvPr/>
          </p:nvPicPr>
          <p:blipFill>
            <a:blip r:embed="rId5"/>
            <a:stretch>
              <a:fillRect/>
            </a:stretch>
          </p:blipFill>
          <p:spPr>
            <a:xfrm>
              <a:off x="450173" y="1372632"/>
              <a:ext cx="1088709" cy="1217994"/>
            </a:xfrm>
            <a:prstGeom prst="rect">
              <a:avLst/>
            </a:prstGeom>
          </p:spPr>
        </p:pic>
        <p:pic>
          <p:nvPicPr>
            <p:cNvPr id="16" name="Picture 15" descr="Icon&#10;&#10;Description automatically generated">
              <a:extLst>
                <a:ext uri="{FF2B5EF4-FFF2-40B4-BE49-F238E27FC236}">
                  <a16:creationId xmlns:a16="http://schemas.microsoft.com/office/drawing/2014/main" id="{B882796E-7479-4877-BE6A-C42781C3385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844365" y="1350364"/>
              <a:ext cx="1169965" cy="1169965"/>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sp>
          <p:nvSpPr>
            <p:cNvPr id="17" name="Plus Sign 16">
              <a:extLst>
                <a:ext uri="{FF2B5EF4-FFF2-40B4-BE49-F238E27FC236}">
                  <a16:creationId xmlns:a16="http://schemas.microsoft.com/office/drawing/2014/main" id="{FB90BCBF-17AE-48E9-A464-65715BF6D316}"/>
                </a:ext>
              </a:extLst>
            </p:cNvPr>
            <p:cNvSpPr/>
            <p:nvPr/>
          </p:nvSpPr>
          <p:spPr>
            <a:xfrm>
              <a:off x="1497595" y="1613594"/>
              <a:ext cx="496699" cy="627202"/>
            </a:xfrm>
            <a:prstGeom prst="mathPlus">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grpSp>
      <p:sp>
        <p:nvSpPr>
          <p:cNvPr id="19" name="TextBox 18">
            <a:extLst>
              <a:ext uri="{FF2B5EF4-FFF2-40B4-BE49-F238E27FC236}">
                <a16:creationId xmlns:a16="http://schemas.microsoft.com/office/drawing/2014/main" id="{DD1700FB-1881-45D6-A501-0EA568DB1130}"/>
              </a:ext>
            </a:extLst>
          </p:cNvPr>
          <p:cNvSpPr txBox="1"/>
          <p:nvPr/>
        </p:nvSpPr>
        <p:spPr bwMode="auto">
          <a:xfrm>
            <a:off x="5791717" y="3620174"/>
            <a:ext cx="2792373"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en-US" sz="1500" b="1" dirty="0">
                <a:solidFill>
                  <a:schemeClr val="accent2">
                    <a:lumMod val="75000"/>
                  </a:schemeClr>
                </a:solidFill>
              </a:rPr>
              <a:t>Economically and environmentally relevant Traits</a:t>
            </a:r>
          </a:p>
        </p:txBody>
      </p:sp>
      <p:sp>
        <p:nvSpPr>
          <p:cNvPr id="6" name="Star: 7 Points 5">
            <a:extLst>
              <a:ext uri="{FF2B5EF4-FFF2-40B4-BE49-F238E27FC236}">
                <a16:creationId xmlns:a16="http://schemas.microsoft.com/office/drawing/2014/main" id="{768123EC-AE37-45B9-82EE-A64B9827176D}"/>
              </a:ext>
            </a:extLst>
          </p:cNvPr>
          <p:cNvSpPr/>
          <p:nvPr/>
        </p:nvSpPr>
        <p:spPr>
          <a:xfrm>
            <a:off x="6309606" y="149240"/>
            <a:ext cx="2899401" cy="2272930"/>
          </a:xfrm>
          <a:prstGeom prst="star7">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srgbClr val="7030A0"/>
              </a:solidFill>
            </a:endParaRPr>
          </a:p>
          <a:p>
            <a:pPr algn="ctr"/>
            <a:r>
              <a:rPr lang="en-US" sz="1600" b="1" dirty="0">
                <a:solidFill>
                  <a:srgbClr val="7030A0"/>
                </a:solidFill>
              </a:rPr>
              <a:t>Adapted, and Genetically superior "seed” animals for local production systems</a:t>
            </a:r>
          </a:p>
        </p:txBody>
      </p:sp>
      <p:sp>
        <p:nvSpPr>
          <p:cNvPr id="5" name="Rectangle 4">
            <a:extLst>
              <a:ext uri="{FF2B5EF4-FFF2-40B4-BE49-F238E27FC236}">
                <a16:creationId xmlns:a16="http://schemas.microsoft.com/office/drawing/2014/main" id="{5963AE5F-1011-46AE-9591-C2C193DF133C}"/>
              </a:ext>
            </a:extLst>
          </p:cNvPr>
          <p:cNvSpPr/>
          <p:nvPr/>
        </p:nvSpPr>
        <p:spPr>
          <a:xfrm>
            <a:off x="-96552" y="944165"/>
            <a:ext cx="4284617" cy="9499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accent1">
                    <a:lumMod val="60000"/>
                    <a:lumOff val="40000"/>
                  </a:schemeClr>
                </a:solidFill>
              </a:rPr>
              <a:t>Innovative coupling of digital technology and genomics </a:t>
            </a:r>
            <a:endParaRPr lang="en-KE" sz="1600" dirty="0">
              <a:solidFill>
                <a:schemeClr val="accent1">
                  <a:lumMod val="60000"/>
                  <a:lumOff val="40000"/>
                </a:schemeClr>
              </a:solidFill>
            </a:endParaRPr>
          </a:p>
        </p:txBody>
      </p:sp>
    </p:spTree>
    <p:extLst>
      <p:ext uri="{BB962C8B-B14F-4D97-AF65-F5344CB8AC3E}">
        <p14:creationId xmlns:p14="http://schemas.microsoft.com/office/powerpoint/2010/main" val="2041292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808D818-0571-4534-96E7-12762AA4CDD7}"/>
              </a:ext>
            </a:extLst>
          </p:cNvPr>
          <p:cNvSpPr txBox="1">
            <a:spLocks noChangeArrowheads="1"/>
          </p:cNvSpPr>
          <p:nvPr/>
        </p:nvSpPr>
        <p:spPr bwMode="auto">
          <a:xfrm>
            <a:off x="441309" y="1143000"/>
            <a:ext cx="5580427" cy="457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a:pPr marL="285750" indent="-285750">
              <a:buFont typeface="Arial" panose="020B0604020202020204" pitchFamily="34" charset="0"/>
              <a:buChar char="•"/>
            </a:pPr>
            <a:r>
              <a:rPr lang="en-US" dirty="0">
                <a:latin typeface="+mn-lt"/>
                <a:ea typeface="+mn-ea"/>
              </a:rPr>
              <a:t>Scalable digital platform ready to interface with others, expandable to support several livestock species </a:t>
            </a:r>
          </a:p>
          <a:p>
            <a:pPr marL="742950" lvl="1" indent="-285750"/>
            <a:r>
              <a:rPr lang="en-US" dirty="0">
                <a:solidFill>
                  <a:srgbClr val="0070C0"/>
                </a:solidFill>
              </a:rPr>
              <a:t>     </a:t>
            </a:r>
            <a:r>
              <a:rPr lang="en-US" dirty="0">
                <a:solidFill>
                  <a:srgbClr val="0000FF"/>
                </a:solidFill>
                <a:latin typeface="Calibri"/>
              </a:rPr>
              <a:t>Presents opportunities for crowd-sourcing phenotypic data and genomic data from dispersed across  locations also e</a:t>
            </a:r>
            <a:r>
              <a:rPr lang="en-GB" dirty="0" err="1">
                <a:solidFill>
                  <a:srgbClr val="0000FF"/>
                </a:solidFill>
                <a:latin typeface="Calibri"/>
              </a:rPr>
              <a:t>nhances</a:t>
            </a:r>
            <a:r>
              <a:rPr lang="en-GB" dirty="0">
                <a:solidFill>
                  <a:srgbClr val="0000FF"/>
                </a:solidFill>
                <a:latin typeface="Calibri"/>
              </a:rPr>
              <a:t> data sharing across many disciplines/institutions and their effective management</a:t>
            </a:r>
          </a:p>
          <a:p>
            <a:pPr marL="742950" lvl="1" indent="-285750"/>
            <a:endParaRPr lang="en-GB" sz="1600" dirty="0">
              <a:solidFill>
                <a:srgbClr val="0000FF"/>
              </a:solidFill>
              <a:latin typeface="Calibri"/>
            </a:endParaRPr>
          </a:p>
          <a:p>
            <a:pPr marL="285750" indent="-285750">
              <a:buFont typeface="Arial" panose="020B0604020202020204" pitchFamily="34" charset="0"/>
              <a:buChar char="•"/>
            </a:pPr>
            <a:r>
              <a:rPr lang="en-US" dirty="0">
                <a:solidFill>
                  <a:srgbClr val="7030A0"/>
                </a:solidFill>
                <a:latin typeface="+mn-lt"/>
                <a:ea typeface="Calibri" panose="020F0502020204030204" pitchFamily="34" charset="0"/>
                <a:cs typeface="Times New Roman" panose="02020603050405020304" pitchFamily="18" charset="0"/>
              </a:rPr>
              <a:t>Synergy with CTLGH:</a:t>
            </a:r>
          </a:p>
          <a:p>
            <a:pPr marL="742950" lvl="1" indent="-285750">
              <a:buFont typeface="Arial" panose="020B0604020202020204" pitchFamily="34" charset="0"/>
              <a:buChar char="•"/>
            </a:pPr>
            <a:r>
              <a:rPr lang="en-US" dirty="0">
                <a:solidFill>
                  <a:srgbClr val="00B050"/>
                </a:solidFill>
                <a:latin typeface="+mn-lt"/>
                <a:cs typeface="Times New Roman" panose="02020603050405020304" pitchFamily="18" charset="0"/>
              </a:rPr>
              <a:t>Co-</a:t>
            </a:r>
            <a:r>
              <a:rPr lang="en-US" dirty="0">
                <a:solidFill>
                  <a:srgbClr val="00B050"/>
                </a:solidFill>
                <a:effectLst/>
                <a:latin typeface="+mn-lt"/>
                <a:ea typeface="Calibri" panose="020F0502020204030204" pitchFamily="34" charset="0"/>
                <a:cs typeface="Times New Roman" panose="02020603050405020304" pitchFamily="18" charset="0"/>
              </a:rPr>
              <a:t>hunt for genetic variants associated with specific aspects of productivity and resilience which may subsequently be incorporated into breeding schemes</a:t>
            </a:r>
            <a:r>
              <a:rPr lang="en-US" dirty="0">
                <a:solidFill>
                  <a:schemeClr val="tx1"/>
                </a:solidFill>
                <a:effectLst/>
                <a:latin typeface="+mn-lt"/>
                <a:ea typeface="Calibri" panose="020F0502020204030204" pitchFamily="34" charset="0"/>
                <a:cs typeface="Times New Roman" panose="02020603050405020304" pitchFamily="18" charset="0"/>
              </a:rPr>
              <a:t>, </a:t>
            </a:r>
            <a:r>
              <a:rPr lang="en-US" dirty="0">
                <a:solidFill>
                  <a:srgbClr val="0070C0"/>
                </a:solidFill>
                <a:latin typeface="+mn-lt"/>
              </a:rPr>
              <a:t> </a:t>
            </a:r>
            <a:r>
              <a:rPr lang="en-US" dirty="0">
                <a:solidFill>
                  <a:srgbClr val="FF0000"/>
                </a:solidFill>
                <a:latin typeface="+mn-lt"/>
              </a:rPr>
              <a:t>edits of naturally occurring mutations, </a:t>
            </a:r>
            <a:r>
              <a:rPr lang="en-US" dirty="0">
                <a:solidFill>
                  <a:srgbClr val="7B380B"/>
                </a:solidFill>
                <a:latin typeface="+mn-lt"/>
              </a:rPr>
              <a:t>delivery through synchronization &amp; emerging embryo technologies, surrogate sires</a:t>
            </a:r>
            <a:r>
              <a:rPr lang="en-US" dirty="0">
                <a:solidFill>
                  <a:schemeClr val="tx1"/>
                </a:solidFill>
                <a:latin typeface="+mn-lt"/>
                <a:ea typeface="Calibri" panose="020F0502020204030204" pitchFamily="34" charset="0"/>
                <a:cs typeface="Times New Roman" panose="02020603050405020304" pitchFamily="18" charset="0"/>
              </a:rPr>
              <a:t>)</a:t>
            </a:r>
          </a:p>
          <a:p>
            <a:pPr marL="742950" lvl="1" indent="-285750"/>
            <a:endParaRPr lang="en-GB" sz="1600" dirty="0">
              <a:solidFill>
                <a:srgbClr val="0000FF"/>
              </a:solidFill>
              <a:latin typeface="Calibri"/>
            </a:endParaRPr>
          </a:p>
          <a:p>
            <a:endParaRPr lang="en-US" sz="1600" dirty="0">
              <a:solidFill>
                <a:srgbClr val="0070C0"/>
              </a:solidFill>
            </a:endParaRPr>
          </a:p>
          <a:p>
            <a:pPr lvl="1"/>
            <a:endParaRPr lang="en-US" sz="1600" dirty="0">
              <a:solidFill>
                <a:srgbClr val="0070C0"/>
              </a:solidFill>
            </a:endParaRPr>
          </a:p>
          <a:p>
            <a:pPr lvl="1"/>
            <a:endParaRPr lang="en-US" dirty="0">
              <a:latin typeface="+mn-lt"/>
              <a:ea typeface="+mn-ea"/>
            </a:endParaRPr>
          </a:p>
          <a:p>
            <a:endParaRPr lang="en-US" altLang="en-KE" dirty="0">
              <a:solidFill>
                <a:srgbClr val="292929"/>
              </a:solidFill>
            </a:endParaRPr>
          </a:p>
        </p:txBody>
      </p:sp>
      <p:sp>
        <p:nvSpPr>
          <p:cNvPr id="8" name="Title 3">
            <a:extLst>
              <a:ext uri="{FF2B5EF4-FFF2-40B4-BE49-F238E27FC236}">
                <a16:creationId xmlns:a16="http://schemas.microsoft.com/office/drawing/2014/main" id="{16438450-1AD5-4118-A663-081D4D8CF0B2}"/>
              </a:ext>
            </a:extLst>
          </p:cNvPr>
          <p:cNvSpPr txBox="1">
            <a:spLocks noChangeArrowheads="1"/>
          </p:cNvSpPr>
          <p:nvPr/>
        </p:nvSpPr>
        <p:spPr bwMode="auto">
          <a:xfrm>
            <a:off x="1956041" y="112439"/>
            <a:ext cx="8102600" cy="6778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a:lnSpc>
                <a:spcPct val="107000"/>
              </a:lnSpc>
              <a:spcAft>
                <a:spcPts val="800"/>
              </a:spcAft>
            </a:pPr>
            <a:r>
              <a:rPr lang="en-US" sz="3600" dirty="0">
                <a:latin typeface="Calibri" panose="020F0502020204030204" pitchFamily="34" charset="0"/>
                <a:ea typeface="Calibri" panose="020F0502020204030204" pitchFamily="34" charset="0"/>
                <a:cs typeface="Times New Roman" panose="02020603050405020304" pitchFamily="18" charset="0"/>
              </a:rPr>
              <a:t>Linkages with CTLGH</a:t>
            </a:r>
            <a:endParaRPr lang="en-KE" sz="3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F7BD0708-CF41-4185-A45F-E6446F43D210}"/>
              </a:ext>
            </a:extLst>
          </p:cNvPr>
          <p:cNvSpPr/>
          <p:nvPr/>
        </p:nvSpPr>
        <p:spPr>
          <a:xfrm>
            <a:off x="6156960" y="1264920"/>
            <a:ext cx="5593731" cy="4511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solidFill>
              <a:effectLst/>
            </a:endParaRPr>
          </a:p>
          <a:p>
            <a:pPr marL="285750" indent="-285750">
              <a:buFont typeface="Arial" panose="020B0604020202020204" pitchFamily="34" charset="0"/>
              <a:buChar char="•"/>
            </a:pPr>
            <a:r>
              <a:rPr lang="en-GB" dirty="0">
                <a:solidFill>
                  <a:schemeClr val="tx1"/>
                </a:solidFill>
                <a:effectLst/>
              </a:rPr>
              <a:t>Enable in-depth cohort studies &amp; incorporation of disease/resilience traits into selection indices definitions</a:t>
            </a:r>
          </a:p>
          <a:p>
            <a:pPr marL="285750" indent="-285750">
              <a:buFont typeface="Arial" panose="020B0604020202020204" pitchFamily="34" charset="0"/>
              <a:buChar char="•"/>
            </a:pPr>
            <a:endParaRPr lang="en-GB" dirty="0">
              <a:solidFill>
                <a:schemeClr val="tx1"/>
              </a:solidFill>
            </a:endParaRPr>
          </a:p>
          <a:p>
            <a:pPr marL="285750" indent="-285750">
              <a:buFont typeface="Arial" panose="020B0604020202020204" pitchFamily="34" charset="0"/>
              <a:buChar char="•"/>
            </a:pPr>
            <a:r>
              <a:rPr lang="en-GB" dirty="0">
                <a:solidFill>
                  <a:srgbClr val="FF0000"/>
                </a:solidFill>
                <a:effectLst/>
                <a:latin typeface="+mn-lt"/>
              </a:rPr>
              <a:t>Co-creation of  human and infrastructural capacities  at all levels, including through </a:t>
            </a:r>
            <a:r>
              <a:rPr lang="en-GB" dirty="0" err="1">
                <a:solidFill>
                  <a:srgbClr val="FF0000"/>
                </a:solidFill>
                <a:effectLst/>
                <a:latin typeface="+mn-lt"/>
              </a:rPr>
              <a:t>AABNet</a:t>
            </a:r>
            <a:endParaRPr lang="en-US"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dirty="0">
                <a:latin typeface="+mn-lt"/>
                <a:ea typeface="+mn-ea"/>
              </a:rPr>
              <a:t>Links to global dairy genomic resources</a:t>
            </a:r>
          </a:p>
          <a:p>
            <a:pPr marL="285750" indent="-285750">
              <a:buFont typeface="Arial" panose="020B0604020202020204" pitchFamily="34" charset="0"/>
              <a:buChar char="•"/>
            </a:pPr>
            <a:r>
              <a:rPr lang="en-US" dirty="0">
                <a:solidFill>
                  <a:srgbClr val="0070C0"/>
                </a:solidFill>
              </a:rPr>
              <a:t>Partnerships with global genetic companies (URUS, Genus)</a:t>
            </a:r>
          </a:p>
          <a:p>
            <a:pPr marL="1200150" lvl="2" indent="-285750">
              <a:buFont typeface="Courier New" panose="02070309020205020404" pitchFamily="49" charset="0"/>
              <a:buChar char="o"/>
            </a:pPr>
            <a:r>
              <a:rPr lang="en-US" dirty="0">
                <a:solidFill>
                  <a:srgbClr val="0070C0"/>
                </a:solidFill>
              </a:rPr>
              <a:t>Generating robust genetic/genomic evaluation results, thus making local AI centers able to better compete with the global counterparts (Bull suitability indices)</a:t>
            </a:r>
          </a:p>
          <a:p>
            <a:pPr marL="1200150" lvl="2" indent="-285750">
              <a:buFont typeface="Courier New" panose="02070309020205020404" pitchFamily="49" charset="0"/>
              <a:buChar char="o"/>
            </a:pPr>
            <a:r>
              <a:rPr lang="en-US" dirty="0">
                <a:solidFill>
                  <a:srgbClr val="0070C0"/>
                </a:solidFill>
              </a:rPr>
              <a:t>Initial steps for inter-country genetics evaluation platforms and eventually to </a:t>
            </a:r>
            <a:r>
              <a:rPr lang="en-US" dirty="0" err="1">
                <a:solidFill>
                  <a:srgbClr val="0070C0"/>
                </a:solidFill>
              </a:rPr>
              <a:t>Interbull</a:t>
            </a:r>
            <a:r>
              <a:rPr lang="en-US" dirty="0">
                <a:solidFill>
                  <a:srgbClr val="0070C0"/>
                </a:solidFill>
              </a:rPr>
              <a:t> </a:t>
            </a:r>
          </a:p>
          <a:p>
            <a:pPr lvl="1"/>
            <a:endParaRPr lang="en-US" sz="1600" dirty="0">
              <a:solidFill>
                <a:srgbClr val="0070C0"/>
              </a:solidFill>
            </a:endParaRPr>
          </a:p>
          <a:p>
            <a:pPr lvl="1"/>
            <a:endParaRPr lang="en-US"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37219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32E3A38-F309-4D4F-A631-C63B5427C7BA}"/>
              </a:ext>
            </a:extLst>
          </p:cNvPr>
          <p:cNvSpPr/>
          <p:nvPr/>
        </p:nvSpPr>
        <p:spPr>
          <a:xfrm>
            <a:off x="2262554" y="495886"/>
            <a:ext cx="7666892"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mj-lt"/>
                <a:ea typeface="MS PGothic" pitchFamily="34" charset="-128"/>
              </a:rPr>
              <a:t>ADGG framework for sustainability</a:t>
            </a:r>
            <a:endParaRPr lang="en-KE" sz="3600" dirty="0">
              <a:solidFill>
                <a:schemeClr val="bg1"/>
              </a:solidFill>
              <a:latin typeface="+mj-lt"/>
              <a:ea typeface="MS PGothic" pitchFamily="34" charset="-128"/>
            </a:endParaRPr>
          </a:p>
        </p:txBody>
      </p:sp>
      <p:pic>
        <p:nvPicPr>
          <p:cNvPr id="30" name="Picture 29">
            <a:extLst>
              <a:ext uri="{FF2B5EF4-FFF2-40B4-BE49-F238E27FC236}">
                <a16:creationId xmlns:a16="http://schemas.microsoft.com/office/drawing/2014/main" id="{B2416D5B-D7EB-1979-2213-1EE9C9C87E8C}"/>
              </a:ext>
            </a:extLst>
          </p:cNvPr>
          <p:cNvPicPr>
            <a:picLocks noChangeAspect="1"/>
          </p:cNvPicPr>
          <p:nvPr/>
        </p:nvPicPr>
        <p:blipFill rotWithShape="1">
          <a:blip r:embed="rId3"/>
          <a:srcRect l="6702" t="15440" r="11154" b="14206"/>
          <a:stretch/>
        </p:blipFill>
        <p:spPr>
          <a:xfrm>
            <a:off x="436879" y="1397978"/>
            <a:ext cx="11150175" cy="5023142"/>
          </a:xfrm>
          <a:prstGeom prst="rect">
            <a:avLst/>
          </a:prstGeom>
        </p:spPr>
      </p:pic>
      <p:sp>
        <p:nvSpPr>
          <p:cNvPr id="58" name="Oval 57">
            <a:extLst>
              <a:ext uri="{FF2B5EF4-FFF2-40B4-BE49-F238E27FC236}">
                <a16:creationId xmlns:a16="http://schemas.microsoft.com/office/drawing/2014/main" id="{1E15DA77-64CD-7045-699A-8EB99E5859EC}"/>
              </a:ext>
            </a:extLst>
          </p:cNvPr>
          <p:cNvSpPr/>
          <p:nvPr/>
        </p:nvSpPr>
        <p:spPr>
          <a:xfrm>
            <a:off x="4880008" y="1397978"/>
            <a:ext cx="2377440" cy="2307748"/>
          </a:xfrm>
          <a:prstGeom prst="ellipse">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3397119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5">
            <a:extLst>
              <a:ext uri="{FF2B5EF4-FFF2-40B4-BE49-F238E27FC236}">
                <a16:creationId xmlns:a16="http://schemas.microsoft.com/office/drawing/2014/main" id="{C61B0A57-3B6E-C244-95C7-8CE3C96BD9B6}"/>
              </a:ext>
            </a:extLst>
          </p:cNvPr>
          <p:cNvSpPr>
            <a:spLocks noGrp="1" noChangeArrowheads="1"/>
          </p:cNvSpPr>
          <p:nvPr>
            <p:ph type="title"/>
          </p:nvPr>
        </p:nvSpPr>
        <p:spPr bwMode="auto">
          <a:xfrm>
            <a:off x="3299157" y="194204"/>
            <a:ext cx="190093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dirty="0">
                <a:solidFill>
                  <a:srgbClr val="712C3D"/>
                </a:solidFill>
              </a:rPr>
              <a:t>Partners</a:t>
            </a:r>
            <a:endParaRPr lang="en-US" altLang="en-KE" dirty="0">
              <a:solidFill>
                <a:srgbClr val="712C3D"/>
              </a:solidFill>
            </a:endParaRPr>
          </a:p>
        </p:txBody>
      </p:sp>
      <p:sp>
        <p:nvSpPr>
          <p:cNvPr id="9" name="AutoShape 2" descr="Image result for scottish rural university college">
            <a:extLst>
              <a:ext uri="{FF2B5EF4-FFF2-40B4-BE49-F238E27FC236}">
                <a16:creationId xmlns:a16="http://schemas.microsoft.com/office/drawing/2014/main" id="{C09F499F-8730-4FF7-B528-6A4112E2C98E}"/>
              </a:ext>
            </a:extLst>
          </p:cNvPr>
          <p:cNvSpPr>
            <a:spLocks noChangeAspect="1" noChangeArrowheads="1"/>
          </p:cNvSpPr>
          <p:nvPr/>
        </p:nvSpPr>
        <p:spPr bwMode="auto">
          <a:xfrm>
            <a:off x="2667000" y="754856"/>
            <a:ext cx="1143000" cy="11430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a:p>
        </p:txBody>
      </p:sp>
      <p:grpSp>
        <p:nvGrpSpPr>
          <p:cNvPr id="10" name="Group 9">
            <a:extLst>
              <a:ext uri="{FF2B5EF4-FFF2-40B4-BE49-F238E27FC236}">
                <a16:creationId xmlns:a16="http://schemas.microsoft.com/office/drawing/2014/main" id="{16939A3B-AB33-454A-A44F-10DF5B01F8EF}"/>
              </a:ext>
            </a:extLst>
          </p:cNvPr>
          <p:cNvGrpSpPr/>
          <p:nvPr/>
        </p:nvGrpSpPr>
        <p:grpSpPr>
          <a:xfrm>
            <a:off x="3589828" y="2011158"/>
            <a:ext cx="7985252" cy="4533723"/>
            <a:chOff x="-86022" y="0"/>
            <a:chExt cx="9352656" cy="4689932"/>
          </a:xfrm>
        </p:grpSpPr>
        <p:pic>
          <p:nvPicPr>
            <p:cNvPr id="11" name="Picture 10">
              <a:extLst>
                <a:ext uri="{FF2B5EF4-FFF2-40B4-BE49-F238E27FC236}">
                  <a16:creationId xmlns:a16="http://schemas.microsoft.com/office/drawing/2014/main" id="{43886E01-5964-41D9-AC8A-180676D76DAF}"/>
                </a:ext>
              </a:extLst>
            </p:cNvPr>
            <p:cNvPicPr>
              <a:picLocks noChangeAspect="1" noChangeArrowheads="1"/>
            </p:cNvPicPr>
            <p:nvPr/>
          </p:nvPicPr>
          <p:blipFill>
            <a:blip r:embed="rId3" cstate="print"/>
            <a:srcRect/>
            <a:stretch>
              <a:fillRect/>
            </a:stretch>
          </p:blipFill>
          <p:spPr bwMode="auto">
            <a:xfrm>
              <a:off x="5672089" y="845566"/>
              <a:ext cx="990599" cy="990600"/>
            </a:xfrm>
            <a:prstGeom prst="rect">
              <a:avLst/>
            </a:prstGeom>
            <a:noFill/>
          </p:spPr>
        </p:pic>
        <p:pic>
          <p:nvPicPr>
            <p:cNvPr id="14" name="Picture 13" descr="http://www.idd.landolakes.com/media/images/logo.gif?width=331&amp;height=60&amp;ext=.gif%20alt=">
              <a:extLst>
                <a:ext uri="{FF2B5EF4-FFF2-40B4-BE49-F238E27FC236}">
                  <a16:creationId xmlns:a16="http://schemas.microsoft.com/office/drawing/2014/main" id="{ACCC081E-7651-40B9-9ACC-E2F0E1593B2D}"/>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09235" y="950341"/>
              <a:ext cx="2057399" cy="37294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https://encrypted-tbn2.gstatic.com/images?q=tbn:ANd9GcT5UdQF6GcdQpNl2reUQ04pgYCfSGC2ECSO8I5PRfHVq1cFeoDwJPCbkQ">
              <a:hlinkClick r:id="rId5"/>
              <a:extLst>
                <a:ext uri="{FF2B5EF4-FFF2-40B4-BE49-F238E27FC236}">
                  <a16:creationId xmlns:a16="http://schemas.microsoft.com/office/drawing/2014/main" id="{1419EE29-E89C-4B0D-8191-330515CA9290}"/>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654107" y="2632249"/>
              <a:ext cx="967803" cy="8774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http://www.icfj.org/sites/default/files/Gates-transparent.png?1363111791">
              <a:hlinkClick r:id="rId7"/>
              <a:extLst>
                <a:ext uri="{FF2B5EF4-FFF2-40B4-BE49-F238E27FC236}">
                  <a16:creationId xmlns:a16="http://schemas.microsoft.com/office/drawing/2014/main" id="{D0CBDDBA-C6CB-4560-AFD7-2277359DC0AC}"/>
                </a:ext>
              </a:extLst>
            </p:cNvPr>
            <p:cNvPicPr/>
            <p:nvPr/>
          </p:nvPicPr>
          <p:blipFill>
            <a:blip r:embed="rId8" cstate="email">
              <a:extLst>
                <a:ext uri="{28A0092B-C50C-407E-A947-70E740481C1C}">
                  <a14:useLocalDpi xmlns:a14="http://schemas.microsoft.com/office/drawing/2010/main"/>
                </a:ext>
              </a:extLst>
            </a:blip>
            <a:srcRect/>
            <a:stretch>
              <a:fillRect/>
            </a:stretch>
          </p:blipFill>
          <p:spPr bwMode="auto">
            <a:xfrm>
              <a:off x="474957" y="3008265"/>
              <a:ext cx="2301240" cy="400197"/>
            </a:xfrm>
            <a:prstGeom prst="rect">
              <a:avLst/>
            </a:prstGeom>
            <a:noFill/>
            <a:ln>
              <a:noFill/>
            </a:ln>
          </p:spPr>
        </p:pic>
        <p:pic>
          <p:nvPicPr>
            <p:cNvPr id="18" name="Picture 17" descr="D:\profile\Pictures\taliri.jpg">
              <a:extLst>
                <a:ext uri="{FF2B5EF4-FFF2-40B4-BE49-F238E27FC236}">
                  <a16:creationId xmlns:a16="http://schemas.microsoft.com/office/drawing/2014/main" id="{A6013DAA-8DD3-4DB0-BDA7-40275D26BFBE}"/>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951604" y="2528473"/>
              <a:ext cx="950587" cy="981251"/>
            </a:xfrm>
            <a:prstGeom prst="rect">
              <a:avLst/>
            </a:prstGeom>
            <a:noFill/>
            <a:extLst>
              <a:ext uri="{909E8E84-426E-40DD-AFC4-6F175D3DCCD1}">
                <a14:hiddenFill xmlns:a14="http://schemas.microsoft.com/office/drawing/2010/main">
                  <a:solidFill>
                    <a:srgbClr val="FFFFFF"/>
                  </a:solidFill>
                </a14:hiddenFill>
              </a:ext>
            </a:extLst>
          </p:spPr>
        </p:pic>
        <p:sp>
          <p:nvSpPr>
            <p:cNvPr id="19" name="AutoShape 2" descr="Image result for scottish rural university college">
              <a:extLst>
                <a:ext uri="{FF2B5EF4-FFF2-40B4-BE49-F238E27FC236}">
                  <a16:creationId xmlns:a16="http://schemas.microsoft.com/office/drawing/2014/main" id="{246D030D-59D1-42A1-A0E6-9959A7F462A5}"/>
                </a:ext>
              </a:extLst>
            </p:cNvPr>
            <p:cNvSpPr>
              <a:spLocks noChangeAspect="1" noChangeArrowheads="1"/>
            </p:cNvSpPr>
            <p:nvPr/>
          </p:nvSpPr>
          <p:spPr bwMode="auto">
            <a:xfrm>
              <a:off x="68710" y="0"/>
              <a:ext cx="1524000" cy="1524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a:p>
          </p:txBody>
        </p:sp>
        <p:pic>
          <p:nvPicPr>
            <p:cNvPr id="20" name="Picture 19" descr="http://www.dgwgo.com/wp-content/uploads/2014/08/1-a-1-a-Logo-for-Scotlands-Rural-001.jpg">
              <a:hlinkClick r:id="rId10"/>
              <a:extLst>
                <a:ext uri="{FF2B5EF4-FFF2-40B4-BE49-F238E27FC236}">
                  <a16:creationId xmlns:a16="http://schemas.microsoft.com/office/drawing/2014/main" id="{BC92A613-B483-48E0-AABA-EC0725DF6E69}"/>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949179" y="1562927"/>
              <a:ext cx="914399" cy="91439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Luonnonvarakeskus">
              <a:extLst>
                <a:ext uri="{FF2B5EF4-FFF2-40B4-BE49-F238E27FC236}">
                  <a16:creationId xmlns:a16="http://schemas.microsoft.com/office/drawing/2014/main" id="{A6D83A79-7BB5-45D1-AA7B-D1CA163A00D3}"/>
                </a:ext>
              </a:extLst>
            </p:cNvPr>
            <p:cNvPicPr/>
            <p:nvPr/>
          </p:nvPicPr>
          <p:blipFill>
            <a:blip r:embed="rId12" cstate="email">
              <a:extLst>
                <a:ext uri="{28A0092B-C50C-407E-A947-70E740481C1C}">
                  <a14:useLocalDpi xmlns:a14="http://schemas.microsoft.com/office/drawing/2010/main"/>
                </a:ext>
              </a:extLst>
            </a:blip>
            <a:srcRect/>
            <a:stretch>
              <a:fillRect/>
            </a:stretch>
          </p:blipFill>
          <p:spPr bwMode="auto">
            <a:xfrm>
              <a:off x="4268041" y="1369434"/>
              <a:ext cx="1059100" cy="839342"/>
            </a:xfrm>
            <a:prstGeom prst="rect">
              <a:avLst/>
            </a:prstGeom>
            <a:noFill/>
            <a:ln>
              <a:noFill/>
            </a:ln>
          </p:spPr>
        </p:pic>
        <p:sp>
          <p:nvSpPr>
            <p:cNvPr id="22" name="TextBox 28">
              <a:extLst>
                <a:ext uri="{FF2B5EF4-FFF2-40B4-BE49-F238E27FC236}">
                  <a16:creationId xmlns:a16="http://schemas.microsoft.com/office/drawing/2014/main" id="{D4E5CAF5-D083-4B59-B2AF-8A9F62FA9C28}"/>
                </a:ext>
              </a:extLst>
            </p:cNvPr>
            <p:cNvSpPr txBox="1"/>
            <p:nvPr/>
          </p:nvSpPr>
          <p:spPr>
            <a:xfrm>
              <a:off x="3492868" y="3895924"/>
              <a:ext cx="4913510" cy="794008"/>
            </a:xfrm>
            <a:prstGeom prst="rect">
              <a:avLst/>
            </a:prstGeom>
            <a:noFill/>
          </p:spPr>
          <p:txBody>
            <a:bodyPr wrap="square" rtlCol="0">
              <a:noAutofit/>
            </a:bodyPr>
            <a:lstStyle/>
            <a:p>
              <a:pPr>
                <a:spcBef>
                  <a:spcPts val="0"/>
                </a:spcBef>
                <a:spcAft>
                  <a:spcPts val="0"/>
                </a:spcAft>
              </a:pPr>
              <a:r>
                <a:rPr lang="en-US" sz="2100" dirty="0">
                  <a:solidFill>
                    <a:srgbClr val="0070C0"/>
                  </a:solidFill>
                  <a:ea typeface="Times New Roman" panose="02020603050405020304" pitchFamily="18" charset="0"/>
                  <a:cs typeface="Arial" panose="020B0604020202020204" pitchFamily="34" charset="0"/>
                </a:rPr>
                <a:t>Dairy Farmers &amp; Farmer organizations</a:t>
              </a:r>
              <a:endParaRPr lang="en-US" sz="2100" dirty="0">
                <a:latin typeface="Times New Roman" panose="02020603050405020304" pitchFamily="18" charset="0"/>
                <a:ea typeface="Times New Roman" panose="02020603050405020304" pitchFamily="18" charset="0"/>
              </a:endParaRPr>
            </a:p>
          </p:txBody>
        </p:sp>
        <p:sp>
          <p:nvSpPr>
            <p:cNvPr id="24" name="TextBox 30">
              <a:extLst>
                <a:ext uri="{FF2B5EF4-FFF2-40B4-BE49-F238E27FC236}">
                  <a16:creationId xmlns:a16="http://schemas.microsoft.com/office/drawing/2014/main" id="{D2F2E291-6D37-4638-A46F-13EEED9F7C73}"/>
                </a:ext>
              </a:extLst>
            </p:cNvPr>
            <p:cNvSpPr txBox="1"/>
            <p:nvPr/>
          </p:nvSpPr>
          <p:spPr>
            <a:xfrm>
              <a:off x="-86022" y="3810344"/>
              <a:ext cx="4068136" cy="794008"/>
            </a:xfrm>
            <a:prstGeom prst="rect">
              <a:avLst/>
            </a:prstGeom>
            <a:noFill/>
          </p:spPr>
          <p:txBody>
            <a:bodyPr wrap="square" rtlCol="0">
              <a:noAutofit/>
            </a:bodyPr>
            <a:lstStyle/>
            <a:p>
              <a:pPr>
                <a:spcBef>
                  <a:spcPts val="0"/>
                </a:spcBef>
                <a:spcAft>
                  <a:spcPts val="0"/>
                </a:spcAft>
              </a:pPr>
              <a:r>
                <a:rPr lang="en-US" sz="2100" dirty="0">
                  <a:solidFill>
                    <a:srgbClr val="0070C0"/>
                  </a:solidFill>
                  <a:ea typeface="Times New Roman" panose="02020603050405020304" pitchFamily="18" charset="0"/>
                  <a:cs typeface="Arial" panose="020B0604020202020204" pitchFamily="34" charset="0"/>
                </a:rPr>
                <a:t>National/regional Institutions/govts.</a:t>
              </a:r>
              <a:endParaRPr lang="en-US" sz="900" dirty="0">
                <a:latin typeface="Times New Roman" panose="02020603050405020304" pitchFamily="18" charset="0"/>
                <a:ea typeface="Times New Roman" panose="02020603050405020304" pitchFamily="18" charset="0"/>
              </a:endParaRPr>
            </a:p>
          </p:txBody>
        </p:sp>
        <p:pic>
          <p:nvPicPr>
            <p:cNvPr id="25" name="Picture 24" descr="cid:5507a170-d2f2-44d4-a37d-754333347287@eurprd03.prod.outlook.com">
              <a:extLst>
                <a:ext uri="{FF2B5EF4-FFF2-40B4-BE49-F238E27FC236}">
                  <a16:creationId xmlns:a16="http://schemas.microsoft.com/office/drawing/2014/main" id="{85AC9A35-1CB9-4663-951B-4F7323CE31C4}"/>
                </a:ext>
              </a:extLst>
            </p:cNvPr>
            <p:cNvPicPr/>
            <p:nvPr/>
          </p:nvPicPr>
          <p:blipFill>
            <a:blip r:embed="rId13" r:link="rId14" cstate="email">
              <a:extLst>
                <a:ext uri="{28A0092B-C50C-407E-A947-70E740481C1C}">
                  <a14:useLocalDpi xmlns:a14="http://schemas.microsoft.com/office/drawing/2010/main"/>
                </a:ext>
              </a:extLst>
            </a:blip>
            <a:srcRect/>
            <a:stretch>
              <a:fillRect/>
            </a:stretch>
          </p:blipFill>
          <p:spPr bwMode="auto">
            <a:xfrm>
              <a:off x="238585" y="1772773"/>
              <a:ext cx="2672975" cy="996110"/>
            </a:xfrm>
            <a:prstGeom prst="rect">
              <a:avLst/>
            </a:prstGeom>
            <a:noFill/>
            <a:ln>
              <a:noFill/>
            </a:ln>
          </p:spPr>
        </p:pic>
      </p:grpSp>
      <p:pic>
        <p:nvPicPr>
          <p:cNvPr id="28" name="Picture 27">
            <a:extLst>
              <a:ext uri="{FF2B5EF4-FFF2-40B4-BE49-F238E27FC236}">
                <a16:creationId xmlns:a16="http://schemas.microsoft.com/office/drawing/2014/main" id="{37BBAFA5-EB2C-4D87-8D5F-90C5112558E0}"/>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0868395" y="1362847"/>
            <a:ext cx="1150393" cy="888941"/>
          </a:xfrm>
          <a:prstGeom prst="rect">
            <a:avLst/>
          </a:prstGeom>
        </p:spPr>
      </p:pic>
      <p:pic>
        <p:nvPicPr>
          <p:cNvPr id="29" name="Picture 28">
            <a:extLst>
              <a:ext uri="{FF2B5EF4-FFF2-40B4-BE49-F238E27FC236}">
                <a16:creationId xmlns:a16="http://schemas.microsoft.com/office/drawing/2014/main" id="{4765F2C8-5552-4608-848A-E31B2B4C6799}"/>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1164220" y="4504941"/>
            <a:ext cx="821721" cy="427499"/>
          </a:xfrm>
          <a:prstGeom prst="rect">
            <a:avLst/>
          </a:prstGeom>
        </p:spPr>
      </p:pic>
      <p:pic>
        <p:nvPicPr>
          <p:cNvPr id="30" name="Picture 29">
            <a:extLst>
              <a:ext uri="{FF2B5EF4-FFF2-40B4-BE49-F238E27FC236}">
                <a16:creationId xmlns:a16="http://schemas.microsoft.com/office/drawing/2014/main" id="{28165EB2-2690-47AB-8841-6828EDD1777D}"/>
              </a:ext>
            </a:extLst>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5623100" y="2188470"/>
            <a:ext cx="882737" cy="529642"/>
          </a:xfrm>
          <a:prstGeom prst="rect">
            <a:avLst/>
          </a:prstGeom>
        </p:spPr>
      </p:pic>
      <p:pic>
        <p:nvPicPr>
          <p:cNvPr id="31" name="Picture 30">
            <a:extLst>
              <a:ext uri="{FF2B5EF4-FFF2-40B4-BE49-F238E27FC236}">
                <a16:creationId xmlns:a16="http://schemas.microsoft.com/office/drawing/2014/main" id="{B7967A69-C75C-4E3A-B355-65E39B3D2AEA}"/>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8272181" y="1075068"/>
            <a:ext cx="2179731" cy="888941"/>
          </a:xfrm>
          <a:prstGeom prst="rect">
            <a:avLst/>
          </a:prstGeom>
        </p:spPr>
      </p:pic>
      <p:pic>
        <p:nvPicPr>
          <p:cNvPr id="32" name="Picture 31">
            <a:extLst>
              <a:ext uri="{FF2B5EF4-FFF2-40B4-BE49-F238E27FC236}">
                <a16:creationId xmlns:a16="http://schemas.microsoft.com/office/drawing/2014/main" id="{D2BC92B4-2E72-402B-89C0-045093BAFF92}"/>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791059" y="1495736"/>
            <a:ext cx="963305" cy="936546"/>
          </a:xfrm>
          <a:prstGeom prst="rect">
            <a:avLst/>
          </a:prstGeom>
        </p:spPr>
      </p:pic>
      <p:pic>
        <p:nvPicPr>
          <p:cNvPr id="33" name="Picture 32">
            <a:extLst>
              <a:ext uri="{FF2B5EF4-FFF2-40B4-BE49-F238E27FC236}">
                <a16:creationId xmlns:a16="http://schemas.microsoft.com/office/drawing/2014/main" id="{21AB3056-291D-44D5-A723-883D1C12E731}"/>
              </a:ext>
            </a:extLst>
          </p:cNvPr>
          <p:cNvPicPr>
            <a:picLocks noChangeAspect="1"/>
          </p:cNvPicPr>
          <p:nvPr/>
        </p:nvPicPr>
        <p:blipFill>
          <a:blip r:embed="rId20" cstate="email">
            <a:extLst>
              <a:ext uri="{28A0092B-C50C-407E-A947-70E740481C1C}">
                <a14:useLocalDpi xmlns:a14="http://schemas.microsoft.com/office/drawing/2010/main"/>
              </a:ext>
            </a:extLst>
          </a:blip>
          <a:stretch>
            <a:fillRect/>
          </a:stretch>
        </p:blipFill>
        <p:spPr>
          <a:xfrm>
            <a:off x="3686339" y="2756899"/>
            <a:ext cx="1592517" cy="688857"/>
          </a:xfrm>
          <a:prstGeom prst="rect">
            <a:avLst/>
          </a:prstGeom>
        </p:spPr>
      </p:pic>
      <p:pic>
        <p:nvPicPr>
          <p:cNvPr id="4" name="Picture 3">
            <a:extLst>
              <a:ext uri="{FF2B5EF4-FFF2-40B4-BE49-F238E27FC236}">
                <a16:creationId xmlns:a16="http://schemas.microsoft.com/office/drawing/2014/main" id="{A67DBB2B-4622-4FCC-94CD-CC01A5A0BD72}"/>
              </a:ext>
            </a:extLst>
          </p:cNvPr>
          <p:cNvPicPr>
            <a:picLocks noChangeAspect="1"/>
          </p:cNvPicPr>
          <p:nvPr/>
        </p:nvPicPr>
        <p:blipFill>
          <a:blip r:embed="rId21" cstate="email">
            <a:extLst>
              <a:ext uri="{28A0092B-C50C-407E-A947-70E740481C1C}">
                <a14:useLocalDpi xmlns:a14="http://schemas.microsoft.com/office/drawing/2010/main"/>
              </a:ext>
            </a:extLst>
          </a:blip>
          <a:stretch>
            <a:fillRect/>
          </a:stretch>
        </p:blipFill>
        <p:spPr>
          <a:xfrm>
            <a:off x="5549670" y="3283030"/>
            <a:ext cx="1301185" cy="527017"/>
          </a:xfrm>
          <a:prstGeom prst="rect">
            <a:avLst/>
          </a:prstGeom>
        </p:spPr>
      </p:pic>
      <p:pic>
        <p:nvPicPr>
          <p:cNvPr id="37" name="Picture Placeholder 36">
            <a:extLst>
              <a:ext uri="{FF2B5EF4-FFF2-40B4-BE49-F238E27FC236}">
                <a16:creationId xmlns:a16="http://schemas.microsoft.com/office/drawing/2014/main" id="{6F81F25E-454A-44D7-B13C-A892C6C6F559}"/>
              </a:ext>
            </a:extLst>
          </p:cNvPr>
          <p:cNvPicPr>
            <a:picLocks noGrp="1" noChangeAspect="1"/>
          </p:cNvPicPr>
          <p:nvPr>
            <p:ph type="pic" sz="quarter" idx="13"/>
          </p:nvPr>
        </p:nvPicPr>
        <p:blipFill>
          <a:blip r:embed="rId22" cstate="email">
            <a:extLst>
              <a:ext uri="{28A0092B-C50C-407E-A947-70E740481C1C}">
                <a14:useLocalDpi xmlns:a14="http://schemas.microsoft.com/office/drawing/2010/main"/>
              </a:ext>
            </a:extLst>
          </a:blip>
          <a:srcRect/>
          <a:stretch>
            <a:fillRect/>
          </a:stretch>
        </p:blipFill>
        <p:spPr/>
      </p:pic>
      <p:pic>
        <p:nvPicPr>
          <p:cNvPr id="41" name="Picture Placeholder 40" descr="A picture containing grass, outdoor, tree, area&#10;&#10;Description automatically generated">
            <a:extLst>
              <a:ext uri="{FF2B5EF4-FFF2-40B4-BE49-F238E27FC236}">
                <a16:creationId xmlns:a16="http://schemas.microsoft.com/office/drawing/2014/main" id="{1CAC5DDD-C81E-4045-A486-84A8FE794CD7}"/>
              </a:ext>
            </a:extLst>
          </p:cNvPr>
          <p:cNvPicPr>
            <a:picLocks noGrp="1" noChangeAspect="1"/>
          </p:cNvPicPr>
          <p:nvPr>
            <p:ph type="pic" sz="quarter" idx="12"/>
          </p:nvPr>
        </p:nvPicPr>
        <p:blipFill>
          <a:blip r:embed="rId23" cstate="email">
            <a:extLst>
              <a:ext uri="{28A0092B-C50C-407E-A947-70E740481C1C}">
                <a14:useLocalDpi xmlns:a14="http://schemas.microsoft.com/office/drawing/2010/main"/>
              </a:ext>
            </a:extLst>
          </a:blip>
          <a:srcRect/>
          <a:stretch>
            <a:fillRect/>
          </a:stretch>
        </p:blipFill>
        <p:spPr/>
      </p:pic>
      <p:pic>
        <p:nvPicPr>
          <p:cNvPr id="2" name="Picture 1">
            <a:extLst>
              <a:ext uri="{FF2B5EF4-FFF2-40B4-BE49-F238E27FC236}">
                <a16:creationId xmlns:a16="http://schemas.microsoft.com/office/drawing/2014/main" id="{28DF810E-EF32-430D-A8DD-DD2C570D3C90}"/>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6937602" y="2125777"/>
            <a:ext cx="739408" cy="811386"/>
          </a:xfrm>
          <a:prstGeom prst="rect">
            <a:avLst/>
          </a:prstGeom>
        </p:spPr>
      </p:pic>
      <p:pic>
        <p:nvPicPr>
          <p:cNvPr id="27" name="Picture 26">
            <a:extLst>
              <a:ext uri="{FF2B5EF4-FFF2-40B4-BE49-F238E27FC236}">
                <a16:creationId xmlns:a16="http://schemas.microsoft.com/office/drawing/2014/main" id="{928A363F-F68E-4962-9C40-45F1B475F853}"/>
              </a:ext>
            </a:extLst>
          </p:cNvPr>
          <p:cNvPicPr>
            <a:picLocks noChangeAspect="1"/>
          </p:cNvPicPr>
          <p:nvPr/>
        </p:nvPicPr>
        <p:blipFill>
          <a:blip r:embed="rId25"/>
          <a:stretch>
            <a:fillRect/>
          </a:stretch>
        </p:blipFill>
        <p:spPr>
          <a:xfrm>
            <a:off x="6209309" y="1144940"/>
            <a:ext cx="982852" cy="886369"/>
          </a:xfrm>
          <a:prstGeom prst="rect">
            <a:avLst/>
          </a:prstGeom>
        </p:spPr>
      </p:pic>
      <p:pic>
        <p:nvPicPr>
          <p:cNvPr id="34" name="Picture 33">
            <a:extLst>
              <a:ext uri="{FF2B5EF4-FFF2-40B4-BE49-F238E27FC236}">
                <a16:creationId xmlns:a16="http://schemas.microsoft.com/office/drawing/2014/main" id="{47BCBC6B-AB02-412F-AAD3-EF6A1FC79BE1}"/>
              </a:ext>
            </a:extLst>
          </p:cNvPr>
          <p:cNvPicPr>
            <a:picLocks noChangeAspect="1"/>
          </p:cNvPicPr>
          <p:nvPr/>
        </p:nvPicPr>
        <p:blipFill>
          <a:blip r:embed="rId26"/>
          <a:stretch>
            <a:fillRect/>
          </a:stretch>
        </p:blipFill>
        <p:spPr>
          <a:xfrm>
            <a:off x="2842530" y="1465819"/>
            <a:ext cx="1556292" cy="521789"/>
          </a:xfrm>
          <a:prstGeom prst="rect">
            <a:avLst/>
          </a:prstGeom>
        </p:spPr>
      </p:pic>
      <p:pic>
        <p:nvPicPr>
          <p:cNvPr id="35" name="Picture 34">
            <a:extLst>
              <a:ext uri="{FF2B5EF4-FFF2-40B4-BE49-F238E27FC236}">
                <a16:creationId xmlns:a16="http://schemas.microsoft.com/office/drawing/2014/main" id="{2155A0D2-1FDF-4CB6-A553-EBBF211774E9}"/>
              </a:ext>
            </a:extLst>
          </p:cNvPr>
          <p:cNvPicPr>
            <a:picLocks noChangeAspect="1"/>
          </p:cNvPicPr>
          <p:nvPr/>
        </p:nvPicPr>
        <p:blipFill>
          <a:blip r:embed="rId27"/>
          <a:stretch>
            <a:fillRect/>
          </a:stretch>
        </p:blipFill>
        <p:spPr>
          <a:xfrm>
            <a:off x="9005498" y="2048259"/>
            <a:ext cx="1625969" cy="548640"/>
          </a:xfrm>
          <a:prstGeom prst="rect">
            <a:avLst/>
          </a:prstGeom>
        </p:spPr>
      </p:pic>
      <p:pic>
        <p:nvPicPr>
          <p:cNvPr id="36" name="Picture 35">
            <a:extLst>
              <a:ext uri="{FF2B5EF4-FFF2-40B4-BE49-F238E27FC236}">
                <a16:creationId xmlns:a16="http://schemas.microsoft.com/office/drawing/2014/main" id="{C39EE8D9-7B3C-468A-8FFB-EA0EDDB0A0DD}"/>
              </a:ext>
            </a:extLst>
          </p:cNvPr>
          <p:cNvPicPr>
            <a:picLocks noChangeAspect="1"/>
          </p:cNvPicPr>
          <p:nvPr/>
        </p:nvPicPr>
        <p:blipFill>
          <a:blip r:embed="rId28" cstate="print"/>
          <a:srcRect/>
          <a:stretch>
            <a:fillRect/>
          </a:stretch>
        </p:blipFill>
        <p:spPr bwMode="auto">
          <a:xfrm>
            <a:off x="9446852" y="4617863"/>
            <a:ext cx="1424999" cy="88394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7507BDF-9B1D-424C-B404-9E81CAB2F7BE}"/>
              </a:ext>
            </a:extLst>
          </p:cNvPr>
          <p:cNvSpPr txBox="1"/>
          <p:nvPr/>
        </p:nvSpPr>
        <p:spPr>
          <a:xfrm>
            <a:off x="7097713" y="2465388"/>
            <a:ext cx="3340100" cy="769937"/>
          </a:xfrm>
          <a:prstGeom prst="rect">
            <a:avLst/>
          </a:prstGeom>
          <a:noFill/>
        </p:spPr>
        <p:txBody>
          <a:bodyPr wrap="none">
            <a:spAutoFit/>
          </a:bodyPr>
          <a:lstStyle/>
          <a:p>
            <a:pPr algn="ctr" eaLnBrk="1" hangingPunct="1">
              <a:defRPr/>
            </a:pPr>
            <a:r>
              <a:rPr lang="en-US" sz="4400" spc="300" dirty="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7" name="Picture 6">
            <a:extLst>
              <a:ext uri="{FF2B5EF4-FFF2-40B4-BE49-F238E27FC236}">
                <a16:creationId xmlns:a16="http://schemas.microsoft.com/office/drawing/2014/main" id="{BA43BE96-5FF6-47E5-BF52-15DC931980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91159" y="130281"/>
            <a:ext cx="8746654" cy="5047847"/>
          </a:xfrm>
          <a:prstGeom prst="rect">
            <a:avLst/>
          </a:prstGeom>
        </p:spPr>
      </p:pic>
      <p:sp>
        <p:nvSpPr>
          <p:cNvPr id="2" name="Rectangle 1">
            <a:extLst>
              <a:ext uri="{FF2B5EF4-FFF2-40B4-BE49-F238E27FC236}">
                <a16:creationId xmlns:a16="http://schemas.microsoft.com/office/drawing/2014/main" id="{55B02746-4C24-47BE-AF26-176B7812D011}"/>
              </a:ext>
            </a:extLst>
          </p:cNvPr>
          <p:cNvSpPr/>
          <p:nvPr/>
        </p:nvSpPr>
        <p:spPr>
          <a:xfrm>
            <a:off x="2291137" y="2778125"/>
            <a:ext cx="2558054"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rPr>
              <a:t>Thank you for your attention </a:t>
            </a:r>
            <a:endParaRPr lang="en-KE" sz="2400" dirty="0">
              <a:solidFill>
                <a:schemeClr val="tx1"/>
              </a:solidFill>
            </a:endParaRPr>
          </a:p>
        </p:txBody>
      </p:sp>
    </p:spTree>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620A26C02F59341B6335872B53D45EB" ma:contentTypeVersion="14" ma:contentTypeDescription="Create a new document." ma:contentTypeScope="" ma:versionID="e887c10dc4fdf06afe43833181868dc2">
  <xsd:schema xmlns:xsd="http://www.w3.org/2001/XMLSchema" xmlns:xs="http://www.w3.org/2001/XMLSchema" xmlns:p="http://schemas.microsoft.com/office/2006/metadata/properties" xmlns:ns3="487e4e86-2b45-4f91-b281-47c39f6d0feb" xmlns:ns4="b179d9e6-4a1b-47dc-a2fd-47063afc8103" targetNamespace="http://schemas.microsoft.com/office/2006/metadata/properties" ma:root="true" ma:fieldsID="c572d9b7c228b5e99abde0f9c50f741d" ns3:_="" ns4:_="">
    <xsd:import namespace="487e4e86-2b45-4f91-b281-47c39f6d0feb"/>
    <xsd:import namespace="b179d9e6-4a1b-47dc-a2fd-47063afc810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e4e86-2b45-4f91-b281-47c39f6d0f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179d9e6-4a1b-47dc-a2fd-47063afc810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000A21-05C2-40A3-BDD5-FB91AE4F23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e4e86-2b45-4f91-b281-47c39f6d0feb"/>
    <ds:schemaRef ds:uri="b179d9e6-4a1b-47dc-a2fd-47063afc81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AEF2A85-305E-4872-962A-A2756340EECE}">
  <ds:schemaRefs>
    <ds:schemaRef ds:uri="http://purl.org/dc/terms/"/>
    <ds:schemaRef ds:uri="http://schemas.microsoft.com/office/2006/documentManagement/types"/>
    <ds:schemaRef ds:uri="http://purl.org/dc/elements/1.1/"/>
    <ds:schemaRef ds:uri="http://schemas.microsoft.com/office/infopath/2007/PartnerControls"/>
    <ds:schemaRef ds:uri="http://www.w3.org/XML/1998/namespace"/>
    <ds:schemaRef ds:uri="b179d9e6-4a1b-47dc-a2fd-47063afc8103"/>
    <ds:schemaRef ds:uri="http://schemas.microsoft.com/office/2006/metadata/properties"/>
    <ds:schemaRef ds:uri="http://schemas.openxmlformats.org/package/2006/metadata/core-properties"/>
    <ds:schemaRef ds:uri="487e4e86-2b45-4f91-b281-47c39f6d0feb"/>
    <ds:schemaRef ds:uri="http://purl.org/dc/dcmitype/"/>
  </ds:schemaRefs>
</ds:datastoreItem>
</file>

<file path=customXml/itemProps3.xml><?xml version="1.0" encoding="utf-8"?>
<ds:datastoreItem xmlns:ds="http://schemas.openxmlformats.org/officeDocument/2006/customXml" ds:itemID="{D3EDDCB8-33C0-4213-93E7-2DEABCFEB0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ILRIPPT_jan2021</Template>
  <TotalTime>1882</TotalTime>
  <Words>706</Words>
  <Application>Microsoft Macintosh PowerPoint</Application>
  <PresentationFormat>Widescreen</PresentationFormat>
  <Paragraphs>78</Paragraphs>
  <Slides>8</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Candara</vt:lpstr>
      <vt:lpstr>Courier New</vt:lpstr>
      <vt:lpstr>Times New Roman</vt:lpstr>
      <vt:lpstr>ilri_powerpoint_template_apr2013</vt:lpstr>
      <vt:lpstr> The African Dairy Genetic Gains program (ADGG)  Responding to Dairy Farmers’ Needs and Enabling Multiple Actors’ Capacities through Genetic Innovations</vt:lpstr>
      <vt:lpstr>The Challenges facing  resource poor systems:</vt:lpstr>
      <vt:lpstr>About ADGG</vt:lpstr>
      <vt:lpstr>ADGG approach</vt:lpstr>
      <vt:lpstr>PowerPoint Presentation</vt:lpstr>
      <vt:lpstr>PowerPoint Presentation</vt:lpstr>
      <vt:lpstr>Partners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ADGG’s Strategies for Genetic Innovations and  Enabling Multiple Capacities for Sustained Outcomes and Impact</dc:title>
  <dc:creator>Ekine, Chinyere (ILRI)</dc:creator>
  <cp:lastModifiedBy>Mundia, Mwihaki (ILRI)</cp:lastModifiedBy>
  <cp:revision>18</cp:revision>
  <dcterms:created xsi:type="dcterms:W3CDTF">2022-09-22T15:57:03Z</dcterms:created>
  <dcterms:modified xsi:type="dcterms:W3CDTF">2022-10-05T10:20:49Z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0x0101009620A26C02F59341B6335872B53D45EB</vt:lpwstr>
  </property>
  <property fmtid="{D5CDD505-2E9C-101B-9397-08002B2CF9AE}" pid="3" name="MSIP_Label_80c4d10e-bd94-4e7c-b4a1-fe20ff6d8abe_Enabled">
    <vt:lpwstr>true</vt:lpwstr>
  </property>
  <property fmtid="{D5CDD505-2E9C-101B-9397-08002B2CF9AE}" pid="4" name="MSIP_Label_80c4d10e-bd94-4e7c-b4a1-fe20ff6d8abe_SetDate">
    <vt:lpwstr>2021-01-26T07:19:47Z</vt:lpwstr>
  </property>
  <property fmtid="{D5CDD505-2E9C-101B-9397-08002B2CF9AE}" pid="5" name="MSIP_Label_80c4d10e-bd94-4e7c-b4a1-fe20ff6d8abe_Method">
    <vt:lpwstr>Standard</vt:lpwstr>
  </property>
  <property fmtid="{D5CDD505-2E9C-101B-9397-08002B2CF9AE}" pid="6" name="MSIP_Label_80c4d10e-bd94-4e7c-b4a1-fe20ff6d8abe_Name">
    <vt:lpwstr>80c4d10e-bd94-4e7c-b4a1-fe20ff6d8abe</vt:lpwstr>
  </property>
  <property fmtid="{D5CDD505-2E9C-101B-9397-08002B2CF9AE}" pid="7" name="MSIP_Label_80c4d10e-bd94-4e7c-b4a1-fe20ff6d8abe_SiteId">
    <vt:lpwstr>6afa0e00-fa14-40b7-8a2e-22a7f8c357d5</vt:lpwstr>
  </property>
  <property fmtid="{D5CDD505-2E9C-101B-9397-08002B2CF9AE}" pid="8" name="MSIP_Label_80c4d10e-bd94-4e7c-b4a1-fe20ff6d8abe_ActionId">
    <vt:lpwstr>cbbe11e2-0fe5-494a-8c83-7dfdfd3148c5</vt:lpwstr>
  </property>
  <property fmtid="{D5CDD505-2E9C-101B-9397-08002B2CF9AE}" pid="9" name="MSIP_Label_80c4d10e-bd94-4e7c-b4a1-fe20ff6d8abe_ContentBits">
    <vt:lpwstr>0</vt:lpwstr>
  </property>
</Properties>
</file>