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sldIdLst>
    <p:sldId id="558" r:id="rId3"/>
    <p:sldId id="341" r:id="rId4"/>
    <p:sldId id="342" r:id="rId5"/>
    <p:sldId id="386" r:id="rId6"/>
    <p:sldId id="344" r:id="rId7"/>
    <p:sldId id="389" r:id="rId8"/>
    <p:sldId id="388" r:id="rId9"/>
    <p:sldId id="345" r:id="rId10"/>
    <p:sldId id="346" r:id="rId11"/>
    <p:sldId id="302" r:id="rId12"/>
    <p:sldId id="335" r:id="rId13"/>
    <p:sldId id="33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3" autoAdjust="0"/>
    <p:restoredTop sz="95542" autoAdjust="0"/>
  </p:normalViewPr>
  <p:slideViewPr>
    <p:cSldViewPr>
      <p:cViewPr varScale="1">
        <p:scale>
          <a:sx n="63" d="100"/>
          <a:sy n="63" d="100"/>
        </p:scale>
        <p:origin x="140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35F17-C4F7-4C81-9A24-DA99F54F4BB8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EE21C-DC6D-4513-9684-D157BD6F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74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09" indent="-285734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2937" indent="-22858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112" indent="-22858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287" indent="-22858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8810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109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3EE21C-DC6D-4513-9684-D157BD6F95E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987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78F971A-F9E7-47BF-8F56-4AEAE79989FE}" type="slidenum">
              <a:rPr lang="en-US" smtClean="0">
                <a:latin typeface="Calibri" pitchFamily="34" charset="0"/>
              </a:rPr>
              <a:pPr eaLnBrk="1" hangingPunct="1"/>
              <a:t>11</a:t>
            </a:fld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60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cid:image001.png@01D16D8C.9C905A10" TargetMode="Externa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2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5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405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09744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728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0321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736" y="5257800"/>
            <a:ext cx="7165848" cy="1194816"/>
          </a:xfrm>
          <a:prstGeom prst="rect">
            <a:avLst/>
          </a:prstGeom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7CE1597F-C2EF-4C56-89E8-DDE2A831188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828800" y="6535579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0" name="Picture 9" descr="cc-by 88x31.png">
            <a:extLst>
              <a:ext uri="{FF2B5EF4-FFF2-40B4-BE49-F238E27FC236}">
                <a16:creationId xmlns:a16="http://schemas.microsoft.com/office/drawing/2014/main" id="{41070FE9-ADDE-4718-BC09-D401F203794A}"/>
              </a:ext>
            </a:extLst>
          </p:cNvPr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535579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1219200" y="6543675"/>
            <a:ext cx="6705600" cy="231775"/>
            <a:chOff x="1066800" y="6543985"/>
            <a:chExt cx="6705600" cy="230832"/>
          </a:xfrm>
        </p:grpSpPr>
        <p:sp>
          <p:nvSpPr>
            <p:cNvPr id="4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5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2" descr="P:\Templates and Guidlines\ILRI-Address-Bo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" y="5181600"/>
            <a:ext cx="9158288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P:\Templates and Guidlines\ILRI-Address-Bo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5" y="5181600"/>
            <a:ext cx="9159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90600" y="685800"/>
            <a:ext cx="7162800" cy="48006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F0500"/>
              </a:buClr>
              <a:buSzTx/>
              <a:buFontTx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499357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74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88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2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0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81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83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615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94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F8C02-47F5-4ECA-9380-606B60F2DF83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4972F-2A8E-4944-8E5E-47FF8161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821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0" r:id="rId8"/>
    <p:sldLayoutId id="2147483672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image" Target="../media/image11.tiff"/><Relationship Id="rId15" Type="http://schemas.openxmlformats.org/officeDocument/2006/relationships/image" Target="../media/image2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gif"/><Relationship Id="rId5" Type="http://schemas.openxmlformats.org/officeDocument/2006/relationships/image" Target="../media/image28.png"/><Relationship Id="rId4" Type="http://schemas.openxmlformats.org/officeDocument/2006/relationships/image" Target="../media/image2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0" y="76200"/>
            <a:ext cx="9144000" cy="1630778"/>
          </a:xfrm>
        </p:spPr>
        <p:txBody>
          <a:bodyPr>
            <a:normAutofit/>
          </a:bodyPr>
          <a:lstStyle/>
          <a:p>
            <a:r>
              <a:rPr lang="en-US" b="1" dirty="0"/>
              <a:t>#</a:t>
            </a:r>
            <a:r>
              <a:rPr lang="en-US" b="1" dirty="0" err="1"/>
              <a:t>BuildUganda</a:t>
            </a:r>
            <a:endParaRPr lang="en-US" b="1" dirty="0"/>
          </a:p>
          <a:p>
            <a:r>
              <a:rPr lang="en-US" sz="2000" b="1" dirty="0"/>
              <a:t>Boosting Uganda’s Investments in Livestock Development </a:t>
            </a:r>
            <a:r>
              <a:rPr lang="de-DE" sz="2000" b="1" dirty="0"/>
              <a:t>(2019-2023)</a:t>
            </a:r>
            <a:endParaRPr lang="en-US" sz="2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76300" y="1640000"/>
            <a:ext cx="7620000" cy="1184486"/>
          </a:xfrm>
        </p:spPr>
        <p:txBody>
          <a:bodyPr>
            <a:normAutofit/>
          </a:bodyPr>
          <a:lstStyle/>
          <a:p>
            <a:r>
              <a:rPr lang="en-US" b="1" dirty="0"/>
              <a:t>Introducing the Veterinary Public Health (VPH) component </a:t>
            </a:r>
          </a:p>
          <a:p>
            <a:endParaRPr lang="en-US" sz="1400" dirty="0"/>
          </a:p>
          <a:p>
            <a:r>
              <a:rPr lang="en-US" sz="1400" dirty="0"/>
              <a:t>Jolly Hoona (MAAIF), Annie Cook (ILRI), Anne Mayer-Scholl (</a:t>
            </a:r>
            <a:r>
              <a:rPr lang="en-US" sz="1400" dirty="0" err="1"/>
              <a:t>BfR</a:t>
            </a:r>
            <a:r>
              <a:rPr lang="en-US" sz="1400" dirty="0"/>
              <a:t>), </a:t>
            </a:r>
            <a:r>
              <a:rPr lang="en-US" sz="1400" dirty="0" err="1"/>
              <a:t>Constanze</a:t>
            </a:r>
            <a:r>
              <a:rPr lang="en-US" sz="1400" dirty="0"/>
              <a:t> </a:t>
            </a:r>
            <a:r>
              <a:rPr lang="en-US" sz="1400" dirty="0" err="1"/>
              <a:t>Böning</a:t>
            </a:r>
            <a:r>
              <a:rPr lang="en-US" sz="1400" dirty="0"/>
              <a:t> (VSF-G), Tinega Ong’ondi (VSF-G), Kristina Roesel (ILRI/FUB), James Bugeza (</a:t>
            </a:r>
            <a:r>
              <a:rPr lang="en-US" sz="1400" dirty="0" err="1"/>
              <a:t>NaLIRRI</a:t>
            </a:r>
            <a:r>
              <a:rPr lang="en-US" sz="1400" dirty="0"/>
              <a:t>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876300" y="2895600"/>
            <a:ext cx="7620000" cy="575513"/>
          </a:xfrm>
        </p:spPr>
        <p:txBody>
          <a:bodyPr>
            <a:noAutofit/>
          </a:bodyPr>
          <a:lstStyle/>
          <a:p>
            <a:r>
              <a:rPr lang="en-US" sz="1600" dirty="0"/>
              <a:t>#</a:t>
            </a:r>
            <a:r>
              <a:rPr lang="en-US" sz="1600" dirty="0" err="1"/>
              <a:t>BuildUganda</a:t>
            </a:r>
            <a:r>
              <a:rPr lang="en-US" sz="1600" dirty="0"/>
              <a:t> Stakeholder meeting, Kampala, Uganda</a:t>
            </a:r>
          </a:p>
          <a:p>
            <a:r>
              <a:rPr lang="en-US" sz="1600" dirty="0"/>
              <a:t>7 June 2019</a:t>
            </a: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0756" y="3651428"/>
            <a:ext cx="2063244" cy="1834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kroesel\AppData\Local\Temp\4221308719_ff3814ef73_z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0305" y="5931684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krosel\Dropbox\Safe Food, Fair Food 2\Website\Logos high res\Logo_CMYK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6021" y="5928194"/>
            <a:ext cx="1073667" cy="28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37252370-8894-44D4-832A-33E2247A3DE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4598" y="6401580"/>
            <a:ext cx="336804" cy="336804"/>
          </a:xfrm>
          <a:prstGeom prst="rect">
            <a:avLst/>
          </a:prstGeom>
        </p:spPr>
      </p:pic>
      <p:pic>
        <p:nvPicPr>
          <p:cNvPr id="8" name="Picture 7" descr="A picture containing object&#10;&#10;Description automatically generated">
            <a:extLst>
              <a:ext uri="{FF2B5EF4-FFF2-40B4-BE49-F238E27FC236}">
                <a16:creationId xmlns:a16="http://schemas.microsoft.com/office/drawing/2014/main" id="{0A8BE3B7-5B68-491D-88BD-4070A0DD27C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596" y="6417929"/>
            <a:ext cx="1096850" cy="2851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D3311CC-721A-4A4B-92C8-2E4F117E383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593" y="5970819"/>
            <a:ext cx="612428" cy="244971"/>
          </a:xfrm>
          <a:prstGeom prst="rect">
            <a:avLst/>
          </a:prstGeom>
        </p:spPr>
      </p:pic>
      <p:pic>
        <p:nvPicPr>
          <p:cNvPr id="1026" name="Picture 2" descr="Image result for bmz">
            <a:extLst>
              <a:ext uri="{FF2B5EF4-FFF2-40B4-BE49-F238E27FC236}">
                <a16:creationId xmlns:a16="http://schemas.microsoft.com/office/drawing/2014/main" id="{D242B0A9-5EC2-4AF5-8DCC-F82E5FB76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7300" y="5579869"/>
            <a:ext cx="1706370" cy="127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1B7E2F-1E89-4983-B00F-C79A6A36D90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82" y="5777058"/>
            <a:ext cx="493212" cy="493212"/>
          </a:xfrm>
          <a:prstGeom prst="rect">
            <a:avLst/>
          </a:prstGeom>
        </p:spPr>
      </p:pic>
      <p:pic>
        <p:nvPicPr>
          <p:cNvPr id="1028" name="Picture 4" descr="Image result for maaif uganda">
            <a:extLst>
              <a:ext uri="{FF2B5EF4-FFF2-40B4-BE49-F238E27FC236}">
                <a16:creationId xmlns:a16="http://schemas.microsoft.com/office/drawing/2014/main" id="{B32DB00B-A864-4DD0-8A54-303AAA303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9456" y="5928195"/>
            <a:ext cx="2021072" cy="86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ministry of agriculture kenya">
            <a:extLst>
              <a:ext uri="{FF2B5EF4-FFF2-40B4-BE49-F238E27FC236}">
                <a16:creationId xmlns:a16="http://schemas.microsoft.com/office/drawing/2014/main" id="{5836BDEB-723A-4980-B79A-F02A2EBD4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179" y="6326197"/>
            <a:ext cx="1326131" cy="54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298EA2DE-F855-4D50-889D-6B786007BB32}"/>
              </a:ext>
            </a:extLst>
          </p:cNvPr>
          <p:cNvPicPr>
            <a:picLocks noChangeAspect="1"/>
          </p:cNvPicPr>
          <p:nvPr/>
        </p:nvPicPr>
        <p:blipFill>
          <a:blip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120" y="5780028"/>
            <a:ext cx="474244" cy="537177"/>
          </a:xfrm>
          <a:prstGeom prst="rect">
            <a:avLst/>
          </a:prstGeom>
        </p:spPr>
      </p:pic>
      <p:pic>
        <p:nvPicPr>
          <p:cNvPr id="34" name="Picture 2" descr="C:\Users\kroesel\AppData\Local\Temp\8508537467_86ab78eabe_z.jpg">
            <a:extLst>
              <a:ext uri="{FF2B5EF4-FFF2-40B4-BE49-F238E27FC236}">
                <a16:creationId xmlns:a16="http://schemas.microsoft.com/office/drawing/2014/main" id="{F8065FDA-1D12-4710-BA8A-BE2457C8C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6124" y="3655810"/>
            <a:ext cx="2440093" cy="183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FA4282-EEF1-46F8-BDF6-E21ACFAB654B}"/>
              </a:ext>
            </a:extLst>
          </p:cNvPr>
          <p:cNvPicPr/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660306"/>
            <a:ext cx="2562225" cy="18300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6777EB5-D611-4E5F-A561-2DE9F26647FB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1600" y="3657600"/>
            <a:ext cx="1861294" cy="183006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FFFF00"/>
            </a:solidFill>
          </a:ln>
        </p:spPr>
      </p:pic>
      <p:pic>
        <p:nvPicPr>
          <p:cNvPr id="2" name="Picture 2" descr="https://thumbor.cgiar.epic-sys.io/l4LZPpiI73971EDmya827HNauN4=/fit-in/1024x/https:/www.cgiar.org/wp/wp-content/uploads/2018/02/A4NH.png">
            <a:extLst>
              <a:ext uri="{FF2B5EF4-FFF2-40B4-BE49-F238E27FC236}">
                <a16:creationId xmlns:a16="http://schemas.microsoft.com/office/drawing/2014/main" id="{7EEEA707-4676-400E-8F99-E72BEE54F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8137" y="5928823"/>
            <a:ext cx="855525" cy="34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7">
            <a:extLst>
              <a:ext uri="{FF2B5EF4-FFF2-40B4-BE49-F238E27FC236}">
                <a16:creationId xmlns:a16="http://schemas.microsoft.com/office/drawing/2014/main" id="{360ADF36-4E01-417F-B4D9-391768D35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421" y="6402049"/>
            <a:ext cx="631479" cy="29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23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57200" y="1524000"/>
            <a:ext cx="8305800" cy="29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400" dirty="0"/>
              <a:t>This work is financed by BMZ</a:t>
            </a:r>
          </a:p>
          <a:p>
            <a:pPr>
              <a:lnSpc>
                <a:spcPts val="3200"/>
              </a:lnSpc>
            </a:pPr>
            <a:endParaRPr lang="en-US" sz="2400" dirty="0"/>
          </a:p>
          <a:p>
            <a:pPr>
              <a:lnSpc>
                <a:spcPts val="3200"/>
              </a:lnSpc>
            </a:pPr>
            <a:r>
              <a:rPr lang="en-US" sz="2400" dirty="0"/>
              <a:t>It is implemented by ILRI with MAAIF, </a:t>
            </a:r>
            <a:r>
              <a:rPr lang="en-US" sz="2400" dirty="0" err="1"/>
              <a:t>BfR</a:t>
            </a:r>
            <a:r>
              <a:rPr lang="en-US" sz="2400" dirty="0"/>
              <a:t>, VSF-G and FUB</a:t>
            </a:r>
          </a:p>
          <a:p>
            <a:pPr>
              <a:lnSpc>
                <a:spcPts val="3200"/>
              </a:lnSpc>
            </a:pPr>
            <a:endParaRPr lang="en-US" sz="2400" dirty="0"/>
          </a:p>
          <a:p>
            <a:pPr>
              <a:lnSpc>
                <a:spcPts val="3200"/>
              </a:lnSpc>
            </a:pPr>
            <a:r>
              <a:rPr lang="en-US" sz="2400" dirty="0"/>
              <a:t>It contributes to the CGIAR Research Programs on </a:t>
            </a:r>
          </a:p>
          <a:p>
            <a:pPr>
              <a:lnSpc>
                <a:spcPts val="3200"/>
              </a:lnSpc>
            </a:pPr>
            <a:r>
              <a:rPr lang="en-US" sz="2400" dirty="0"/>
              <a:t>Livestock and on Agriculture for Nutrition and Health</a:t>
            </a:r>
          </a:p>
          <a:p>
            <a:pPr>
              <a:lnSpc>
                <a:spcPts val="3200"/>
              </a:lnSpc>
            </a:pP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457200" y="152400"/>
            <a:ext cx="7848600" cy="111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4000" dirty="0">
                <a:solidFill>
                  <a:schemeClr val="bg1"/>
                </a:solidFill>
                <a:latin typeface="Calibri"/>
                <a:cs typeface="+mn-cs"/>
              </a:rPr>
              <a:t>Acknowledgements</a:t>
            </a:r>
          </a:p>
          <a:p>
            <a:pPr algn="ctr">
              <a:lnSpc>
                <a:spcPts val="3200"/>
              </a:lnSpc>
            </a:pPr>
            <a:endParaRPr lang="en-US" sz="3000" dirty="0">
              <a:solidFill>
                <a:srgbClr val="FFFFFF"/>
              </a:solidFill>
            </a:endParaRPr>
          </a:p>
        </p:txBody>
      </p:sp>
      <p:pic>
        <p:nvPicPr>
          <p:cNvPr id="6" name="Picture 2" descr="https://thumbor.cgiar.epic-sys.io/l4LZPpiI73971EDmya827HNauN4=/fit-in/1024x/https:/www.cgiar.org/wp/wp-content/uploads/2018/02/A4NH.png">
            <a:extLst>
              <a:ext uri="{FF2B5EF4-FFF2-40B4-BE49-F238E27FC236}">
                <a16:creationId xmlns:a16="http://schemas.microsoft.com/office/drawing/2014/main" id="{5A125DBA-7FE8-4871-B220-E96710F26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4428837"/>
            <a:ext cx="2624264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DA8316-EBF7-46B0-BCEB-1B63D34E89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61" y="4310539"/>
            <a:ext cx="2168769" cy="1014984"/>
          </a:xfrm>
          <a:prstGeom prst="rect">
            <a:avLst/>
          </a:prstGeom>
        </p:spPr>
      </p:pic>
      <p:pic>
        <p:nvPicPr>
          <p:cNvPr id="8" name="Picture 2" descr="Image result for bmz">
            <a:extLst>
              <a:ext uri="{FF2B5EF4-FFF2-40B4-BE49-F238E27FC236}">
                <a16:creationId xmlns:a16="http://schemas.microsoft.com/office/drawing/2014/main" id="{1C60B190-3E04-4020-97A3-3E0E81B7A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1190708"/>
            <a:ext cx="1553970" cy="116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403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400" y="1219200"/>
            <a:ext cx="7162800" cy="4800600"/>
          </a:xfrm>
        </p:spPr>
        <p:txBody>
          <a:bodyPr/>
          <a:lstStyle/>
          <a:p>
            <a:endParaRPr lang="en-US" sz="1800" dirty="0"/>
          </a:p>
          <a:p>
            <a:endParaRPr lang="en-US" sz="1800" dirty="0"/>
          </a:p>
          <a:p>
            <a:pPr algn="l"/>
            <a:endParaRPr lang="en-US" sz="1800" dirty="0"/>
          </a:p>
          <a:p>
            <a:pPr algn="l"/>
            <a:endParaRPr lang="en-US" sz="1800" dirty="0"/>
          </a:p>
          <a:p>
            <a:pPr algn="l"/>
            <a:r>
              <a:rPr lang="en-US" sz="1800" dirty="0"/>
              <a:t>International Livestock Research Institute (ILRI)</a:t>
            </a:r>
          </a:p>
          <a:p>
            <a:pPr algn="l"/>
            <a:r>
              <a:rPr lang="en-US" sz="1800" dirty="0"/>
              <a:t>c/o Bioversity International</a:t>
            </a:r>
          </a:p>
          <a:p>
            <a:pPr algn="l"/>
            <a:r>
              <a:rPr lang="en-US" sz="1800" dirty="0"/>
              <a:t>Plot 106, </a:t>
            </a:r>
            <a:r>
              <a:rPr lang="en-US" sz="1800" dirty="0" err="1"/>
              <a:t>Katalima</a:t>
            </a:r>
            <a:r>
              <a:rPr lang="en-US" sz="1800" dirty="0"/>
              <a:t> Road, Naguru</a:t>
            </a:r>
          </a:p>
          <a:p>
            <a:pPr algn="l"/>
            <a:r>
              <a:rPr lang="en-US" sz="1800" dirty="0"/>
              <a:t>P.O. Box 24384, Kampala, Uganda</a:t>
            </a:r>
          </a:p>
          <a:p>
            <a:pPr algn="l"/>
            <a:r>
              <a:rPr lang="en-US" sz="1800" dirty="0"/>
              <a:t>Phone: +256 392 081154/5</a:t>
            </a:r>
          </a:p>
          <a:p>
            <a:pPr algn="l"/>
            <a:r>
              <a:rPr lang="en-US" sz="1800" dirty="0"/>
              <a:t>Email: ILRI-Uganda@cgiar.org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US" sz="3600" dirty="0">
                <a:solidFill>
                  <a:schemeClr val="bg1"/>
                </a:solidFill>
              </a:rPr>
              <a:t>THANK YOU! WEBALE NYO!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FCEA01-A36F-4ECB-AC16-370508CCEF3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0" y="1802167"/>
            <a:ext cx="4706458" cy="266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943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878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C0B0435-F32A-4450-8CFF-278DEC736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this component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59A1CA-8EE9-4A6D-B785-57C1B01B83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58351"/>
            <a:ext cx="8229600" cy="4890049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VPH new focus in the veterinary sector in Uganda (OIE GAP analysis, 2011)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in the past focused mostly on animal health at the production level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now expanded to the field of food safety and consumer protection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animal production slowly intensifies, awareness of the consumers increases with improved education, and export of local meat produce increases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000" dirty="0"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000" dirty="0">
                <a:sym typeface="Wingdings" panose="05000000000000000000" pitchFamily="2" charset="2"/>
              </a:rPr>
              <a:t>→ </a:t>
            </a:r>
            <a:r>
              <a:rPr lang="en-GB" sz="2000" dirty="0"/>
              <a:t>OIE recommendation: The infrastructure for slaughtering has to be improved, and personnel in the field of meat (and generally food) inspection needs to receive targeted training. 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GB" sz="1000" dirty="0"/>
              <a:t>	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GB" sz="1000" dirty="0"/>
              <a:t>		For more information, see Terrestrial Animal Health Code, Chapter 6.1 “The role of Veterinary Services in food safety”</a:t>
            </a:r>
            <a:endParaRPr lang="en-US" sz="1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US" sz="20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6367DE4-DECA-48A1-8160-05D1F23AFE70}"/>
              </a:ext>
            </a:extLst>
          </p:cNvPr>
          <p:cNvSpPr/>
          <p:nvPr/>
        </p:nvSpPr>
        <p:spPr>
          <a:xfrm>
            <a:off x="1297596" y="4541078"/>
            <a:ext cx="360040" cy="36004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A86087-C150-45B5-A5AE-5C25C39210ED}"/>
              </a:ext>
            </a:extLst>
          </p:cNvPr>
          <p:cNvSpPr/>
          <p:nvPr/>
        </p:nvSpPr>
        <p:spPr>
          <a:xfrm>
            <a:off x="1266587" y="5486482"/>
            <a:ext cx="459618" cy="46043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D66781D-3F12-4293-9D84-BFDF78241885}"/>
              </a:ext>
            </a:extLst>
          </p:cNvPr>
          <p:cNvSpPr/>
          <p:nvPr/>
        </p:nvSpPr>
        <p:spPr>
          <a:xfrm>
            <a:off x="561771" y="5347998"/>
            <a:ext cx="459618" cy="46043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2">
            <a:extLst>
              <a:ext uri="{FF2B5EF4-FFF2-40B4-BE49-F238E27FC236}">
                <a16:creationId xmlns:a16="http://schemas.microsoft.com/office/drawing/2014/main" id="{C7FD7323-F96A-4D2B-BF9C-A516DCDE1211}"/>
              </a:ext>
            </a:extLst>
          </p:cNvPr>
          <p:cNvSpPr/>
          <p:nvPr/>
        </p:nvSpPr>
        <p:spPr>
          <a:xfrm>
            <a:off x="3376972" y="4715533"/>
            <a:ext cx="1656184" cy="164910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bulking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571BCB0-8D12-4C3D-824A-EB8CE38043EA}"/>
              </a:ext>
            </a:extLst>
          </p:cNvPr>
          <p:cNvSpPr/>
          <p:nvPr/>
        </p:nvSpPr>
        <p:spPr>
          <a:xfrm>
            <a:off x="1021389" y="5160946"/>
            <a:ext cx="257397" cy="28821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A9EF39-EC92-4B77-97BD-E8952473E5D0}"/>
              </a:ext>
            </a:extLst>
          </p:cNvPr>
          <p:cNvSpPr/>
          <p:nvPr/>
        </p:nvSpPr>
        <p:spPr>
          <a:xfrm>
            <a:off x="492213" y="6004919"/>
            <a:ext cx="360040" cy="3600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09B5829-E3D0-489D-A696-B6BF4EF4CCFF}"/>
              </a:ext>
            </a:extLst>
          </p:cNvPr>
          <p:cNvSpPr/>
          <p:nvPr/>
        </p:nvSpPr>
        <p:spPr>
          <a:xfrm>
            <a:off x="7394295" y="5042590"/>
            <a:ext cx="504056" cy="5040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F318819-15D1-41C6-AE02-08FDEB337A50}"/>
              </a:ext>
            </a:extLst>
          </p:cNvPr>
          <p:cNvSpPr/>
          <p:nvPr/>
        </p:nvSpPr>
        <p:spPr>
          <a:xfrm>
            <a:off x="7034255" y="5510760"/>
            <a:ext cx="360040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703734A-773A-40C9-AC8E-626CCB2FEFF8}"/>
              </a:ext>
            </a:extLst>
          </p:cNvPr>
          <p:cNvSpPr/>
          <p:nvPr/>
        </p:nvSpPr>
        <p:spPr>
          <a:xfrm>
            <a:off x="7876608" y="5555735"/>
            <a:ext cx="459618" cy="4604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6119D88-546F-42D8-B5CE-23B83D9C5C9E}"/>
              </a:ext>
            </a:extLst>
          </p:cNvPr>
          <p:cNvSpPr/>
          <p:nvPr/>
        </p:nvSpPr>
        <p:spPr>
          <a:xfrm>
            <a:off x="7950129" y="5019326"/>
            <a:ext cx="257397" cy="2882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E1566B9-F75F-4CF8-8785-B8DDA29FAB31}"/>
              </a:ext>
            </a:extLst>
          </p:cNvPr>
          <p:cNvSpPr/>
          <p:nvPr/>
        </p:nvSpPr>
        <p:spPr>
          <a:xfrm>
            <a:off x="6703162" y="4540262"/>
            <a:ext cx="459618" cy="4604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11909F0-4456-4A39-88F0-B42D58B9DCF9}"/>
              </a:ext>
            </a:extLst>
          </p:cNvPr>
          <p:cNvSpPr/>
          <p:nvPr/>
        </p:nvSpPr>
        <p:spPr>
          <a:xfrm>
            <a:off x="7517624" y="5752029"/>
            <a:ext cx="257397" cy="2882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797B9C0-98C6-4F42-B84F-976DE38F178A}"/>
              </a:ext>
            </a:extLst>
          </p:cNvPr>
          <p:cNvSpPr/>
          <p:nvPr/>
        </p:nvSpPr>
        <p:spPr>
          <a:xfrm>
            <a:off x="7950130" y="4609033"/>
            <a:ext cx="257397" cy="2882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6D39923-B4E6-4B13-A778-10DA6953E56F}"/>
              </a:ext>
            </a:extLst>
          </p:cNvPr>
          <p:cNvSpPr/>
          <p:nvPr/>
        </p:nvSpPr>
        <p:spPr>
          <a:xfrm>
            <a:off x="7133089" y="5995132"/>
            <a:ext cx="360040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D5C2151-FC89-48EA-AD6D-3B7B9EC2A318}"/>
              </a:ext>
            </a:extLst>
          </p:cNvPr>
          <p:cNvSpPr/>
          <p:nvPr/>
        </p:nvSpPr>
        <p:spPr>
          <a:xfrm>
            <a:off x="7747909" y="6112069"/>
            <a:ext cx="257397" cy="2882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F00FF8F-C16D-4C57-8290-C3D3D5FC1234}"/>
              </a:ext>
            </a:extLst>
          </p:cNvPr>
          <p:cNvSpPr/>
          <p:nvPr/>
        </p:nvSpPr>
        <p:spPr>
          <a:xfrm>
            <a:off x="8490950" y="4608319"/>
            <a:ext cx="360040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3A0666A-2D57-4DC1-9F91-1CED2C8D3ADA}"/>
              </a:ext>
            </a:extLst>
          </p:cNvPr>
          <p:cNvCxnSpPr/>
          <p:nvPr/>
        </p:nvCxnSpPr>
        <p:spPr>
          <a:xfrm>
            <a:off x="1854904" y="4732533"/>
            <a:ext cx="1348944" cy="3478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33EB933-41C2-4BF7-8EEC-6BDD15603C72}"/>
              </a:ext>
            </a:extLst>
          </p:cNvPr>
          <p:cNvCxnSpPr/>
          <p:nvPr/>
        </p:nvCxnSpPr>
        <p:spPr>
          <a:xfrm flipV="1">
            <a:off x="983164" y="5961359"/>
            <a:ext cx="283423" cy="16824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B1CDC74-AEAC-491E-9219-FD312EB0C9DB}"/>
              </a:ext>
            </a:extLst>
          </p:cNvPr>
          <p:cNvCxnSpPr/>
          <p:nvPr/>
        </p:nvCxnSpPr>
        <p:spPr>
          <a:xfrm>
            <a:off x="1180432" y="4974710"/>
            <a:ext cx="1663376" cy="33034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EB13AA6-EF01-4D6A-AF89-DE5E3DC9880C}"/>
              </a:ext>
            </a:extLst>
          </p:cNvPr>
          <p:cNvCxnSpPr/>
          <p:nvPr/>
        </p:nvCxnSpPr>
        <p:spPr>
          <a:xfrm>
            <a:off x="1376183" y="5275225"/>
            <a:ext cx="1683649" cy="17393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6E828D3-14C2-4FC7-B7C7-DA72C6240830}"/>
              </a:ext>
            </a:extLst>
          </p:cNvPr>
          <p:cNvCxnSpPr/>
          <p:nvPr/>
        </p:nvCxnSpPr>
        <p:spPr>
          <a:xfrm flipV="1">
            <a:off x="1854904" y="5619068"/>
            <a:ext cx="1131672" cy="21799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6E11E21-40AA-4EEC-A8CD-950F0DC94258}"/>
              </a:ext>
            </a:extLst>
          </p:cNvPr>
          <p:cNvCxnSpPr/>
          <p:nvPr/>
        </p:nvCxnSpPr>
        <p:spPr>
          <a:xfrm flipV="1">
            <a:off x="1994646" y="5808435"/>
            <a:ext cx="1209202" cy="4186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AF3E74A-D505-45CD-97E0-E16F13EC3C58}"/>
              </a:ext>
            </a:extLst>
          </p:cNvPr>
          <p:cNvCxnSpPr/>
          <p:nvPr/>
        </p:nvCxnSpPr>
        <p:spPr>
          <a:xfrm flipV="1">
            <a:off x="5162047" y="4770480"/>
            <a:ext cx="1512168" cy="36613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966A8CA-64A5-4C89-B27F-3CAA22F65207}"/>
              </a:ext>
            </a:extLst>
          </p:cNvPr>
          <p:cNvCxnSpPr/>
          <p:nvPr/>
        </p:nvCxnSpPr>
        <p:spPr>
          <a:xfrm flipV="1">
            <a:off x="5191155" y="4875873"/>
            <a:ext cx="2758975" cy="46451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EB000E7-B106-4434-8ADC-BBC5CE233FF8}"/>
              </a:ext>
            </a:extLst>
          </p:cNvPr>
          <p:cNvCxnSpPr/>
          <p:nvPr/>
        </p:nvCxnSpPr>
        <p:spPr>
          <a:xfrm flipV="1">
            <a:off x="5178604" y="5340383"/>
            <a:ext cx="2085460" cy="1703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264FCFA-C833-494E-9E1D-DA5533DBF0FF}"/>
              </a:ext>
            </a:extLst>
          </p:cNvPr>
          <p:cNvCxnSpPr/>
          <p:nvPr/>
        </p:nvCxnSpPr>
        <p:spPr>
          <a:xfrm>
            <a:off x="5173246" y="5698407"/>
            <a:ext cx="1805769" cy="100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4E099F4-CBAD-4D02-9464-6028C12FF25C}"/>
              </a:ext>
            </a:extLst>
          </p:cNvPr>
          <p:cNvCxnSpPr/>
          <p:nvPr/>
        </p:nvCxnSpPr>
        <p:spPr>
          <a:xfrm>
            <a:off x="5178604" y="5870801"/>
            <a:ext cx="1855651" cy="30435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EB26A2D-D488-4A5C-B117-2B3ED3DF612D}"/>
              </a:ext>
            </a:extLst>
          </p:cNvPr>
          <p:cNvCxnSpPr/>
          <p:nvPr/>
        </p:nvCxnSpPr>
        <p:spPr>
          <a:xfrm flipV="1">
            <a:off x="8207527" y="4891107"/>
            <a:ext cx="283423" cy="16824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9B7C42BA-F55E-40CA-9A2C-7BABF8CE0D4A}"/>
              </a:ext>
            </a:extLst>
          </p:cNvPr>
          <p:cNvSpPr/>
          <p:nvPr/>
        </p:nvSpPr>
        <p:spPr>
          <a:xfrm>
            <a:off x="1603028" y="6103181"/>
            <a:ext cx="257397" cy="25570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85F23C0-BE41-4BAB-B920-D49DB8BB5FA8}"/>
              </a:ext>
            </a:extLst>
          </p:cNvPr>
          <p:cNvSpPr/>
          <p:nvPr/>
        </p:nvSpPr>
        <p:spPr>
          <a:xfrm>
            <a:off x="7394295" y="4386020"/>
            <a:ext cx="257397" cy="2882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774D04A-2BEE-4D4B-BF1B-EB5EEE79B049}"/>
              </a:ext>
            </a:extLst>
          </p:cNvPr>
          <p:cNvSpPr/>
          <p:nvPr/>
        </p:nvSpPr>
        <p:spPr>
          <a:xfrm>
            <a:off x="8315178" y="5132800"/>
            <a:ext cx="257397" cy="29883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3F45747-38A1-450F-BD30-22C4074250B4}"/>
              </a:ext>
            </a:extLst>
          </p:cNvPr>
          <p:cNvSpPr/>
          <p:nvPr/>
        </p:nvSpPr>
        <p:spPr>
          <a:xfrm>
            <a:off x="8530990" y="5541180"/>
            <a:ext cx="257397" cy="29883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26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79746E5-4E8B-4EFA-BE5C-8D6C99339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/>
              <a:t>What we want to achieve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2F9DC7-A366-4374-8FB4-36C427A445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/>
              <a:t>Objectives → Outcomes</a:t>
            </a:r>
          </a:p>
          <a:p>
            <a:pPr marL="457200" indent="-457200">
              <a:lnSpc>
                <a:spcPct val="100000"/>
              </a:lnSpc>
              <a:spcAft>
                <a:spcPts val="0"/>
              </a:spcAft>
              <a:buAutoNum type="arabicPeriod"/>
            </a:pPr>
            <a:r>
              <a:rPr lang="en-US" sz="2200" dirty="0"/>
              <a:t>Training</a:t>
            </a:r>
          </a:p>
          <a:p>
            <a:pPr marL="1200150" lvl="1" indent="-457200">
              <a:spcAft>
                <a:spcPts val="0"/>
              </a:spcAft>
            </a:pPr>
            <a:r>
              <a:rPr lang="en-US" sz="2200" dirty="0"/>
              <a:t>Meat handlers on good hygienic practices (slaughter house personnel, butchers, meat transporters)</a:t>
            </a:r>
          </a:p>
          <a:p>
            <a:pPr marL="1200150" lvl="1" indent="-457200">
              <a:spcAft>
                <a:spcPts val="0"/>
              </a:spcAft>
            </a:pPr>
            <a:r>
              <a:rPr lang="en-US" sz="2200" dirty="0"/>
              <a:t>Meat inspectors on carcass inspection and mobile reporting</a:t>
            </a:r>
          </a:p>
          <a:p>
            <a:pPr marL="1200150" lvl="1" indent="-457200">
              <a:spcAft>
                <a:spcPts val="0"/>
              </a:spcAft>
            </a:pPr>
            <a:r>
              <a:rPr lang="en-US" sz="2200" dirty="0"/>
              <a:t>Public engagement of consumers</a:t>
            </a:r>
            <a:endParaRPr lang="en-US" sz="2200" dirty="0">
              <a:sym typeface="Wingdings" panose="05000000000000000000" pitchFamily="2" charset="2"/>
            </a:endParaRPr>
          </a:p>
          <a:p>
            <a:pPr marL="1200150" lvl="1" indent="-457200">
              <a:spcAft>
                <a:spcPts val="0"/>
              </a:spcAft>
            </a:pPr>
            <a:r>
              <a:rPr lang="en-US" sz="2200" dirty="0">
                <a:solidFill>
                  <a:prstClr val="black"/>
                </a:solidFill>
              </a:rPr>
              <a:t>Laboratory personnel  (GLP and quality assurance)</a:t>
            </a:r>
          </a:p>
          <a:p>
            <a:pPr marL="1085850" lvl="1" indent="-342900">
              <a:spcAft>
                <a:spcPts val="0"/>
              </a:spcAft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Consumers less exposed to food borne diseases</a:t>
            </a:r>
          </a:p>
          <a:p>
            <a:pPr marL="1085850" lvl="1" indent="-342900">
              <a:spcAft>
                <a:spcPts val="0"/>
              </a:spcAft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 Reduce occupational risks</a:t>
            </a:r>
          </a:p>
          <a:p>
            <a:pPr lvl="1" indent="0">
              <a:spcAft>
                <a:spcPts val="0"/>
              </a:spcAft>
              <a:buNone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200" dirty="0"/>
              <a:t>2. Slaughterhouses as sentinels for zoonotic disease </a:t>
            </a:r>
            <a:br>
              <a:rPr lang="en-US" sz="2200" dirty="0"/>
            </a:br>
            <a:r>
              <a:rPr lang="en-US" sz="2200" dirty="0">
                <a:sym typeface="Wingdings" panose="05000000000000000000" pitchFamily="2" charset="2"/>
              </a:rPr>
              <a:t> Improved occupational health of meat handlers</a:t>
            </a:r>
            <a:br>
              <a:rPr lang="en-US" sz="2200" dirty="0">
                <a:sym typeface="Wingdings" panose="05000000000000000000" pitchFamily="2" charset="2"/>
              </a:rPr>
            </a:br>
            <a:r>
              <a:rPr lang="en-US" sz="2200" dirty="0">
                <a:sym typeface="Wingdings" panose="05000000000000000000" pitchFamily="2" charset="2"/>
              </a:rPr>
              <a:t> Risk-based surveillance of zoonotic diseases in animals at slaughter</a:t>
            </a:r>
            <a:endParaRPr lang="en-US" sz="22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54615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09349" y="2126620"/>
            <a:ext cx="3283567" cy="3721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Reduced prev./inc. of zoonotic diseases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09349" y="2998128"/>
            <a:ext cx="3292445" cy="3721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Reduced exposure to zoonotic diseases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12306" y="3879016"/>
            <a:ext cx="3292445" cy="3721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Changes in capacity and behaviour of people </a:t>
            </a:r>
            <a:br>
              <a:rPr lang="de-DE" sz="1200" dirty="0">
                <a:solidFill>
                  <a:schemeClr val="tx1"/>
                </a:solidFill>
              </a:rPr>
            </a:br>
            <a:r>
              <a:rPr lang="de-DE" sz="1200" dirty="0">
                <a:solidFill>
                  <a:schemeClr val="tx1"/>
                </a:solidFill>
              </a:rPr>
              <a:t>who prepare food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12307" y="4777524"/>
            <a:ext cx="3289488" cy="3721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Changes in capacity and behaviour of meat processors, or retailers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12306" y="5622032"/>
            <a:ext cx="3289488" cy="37218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Changes in capacity and behaviour of farmers and livestock keepers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12306" y="6434634"/>
            <a:ext cx="3289488" cy="37218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Changes in capacity and behaviour of input supplies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Up Arrow 9"/>
          <p:cNvSpPr/>
          <p:nvPr/>
        </p:nvSpPr>
        <p:spPr>
          <a:xfrm>
            <a:off x="2567658" y="2591003"/>
            <a:ext cx="297699" cy="35749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1" name="Up Arrow 10"/>
          <p:cNvSpPr/>
          <p:nvPr/>
        </p:nvSpPr>
        <p:spPr>
          <a:xfrm>
            <a:off x="2556652" y="3449530"/>
            <a:ext cx="297699" cy="35749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2" name="Up Arrow 11"/>
          <p:cNvSpPr/>
          <p:nvPr/>
        </p:nvSpPr>
        <p:spPr>
          <a:xfrm>
            <a:off x="2585414" y="4362703"/>
            <a:ext cx="297699" cy="35749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3" name="Up Arrow 12"/>
          <p:cNvSpPr/>
          <p:nvPr/>
        </p:nvSpPr>
        <p:spPr>
          <a:xfrm>
            <a:off x="2576536" y="5221696"/>
            <a:ext cx="297699" cy="35749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4" name="Up Arrow 13"/>
          <p:cNvSpPr/>
          <p:nvPr/>
        </p:nvSpPr>
        <p:spPr>
          <a:xfrm>
            <a:off x="2585414" y="6043843"/>
            <a:ext cx="297699" cy="35749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8" name="Rounded Rectangle 17"/>
          <p:cNvSpPr/>
          <p:nvPr/>
        </p:nvSpPr>
        <p:spPr>
          <a:xfrm>
            <a:off x="5652120" y="4537679"/>
            <a:ext cx="3168352" cy="163452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Interventions targeted at these outcomes could improve the </a:t>
            </a:r>
            <a:r>
              <a:rPr lang="en-US" sz="1400" b="1" dirty="0">
                <a:solidFill>
                  <a:schemeClr val="tx1"/>
                </a:solidFill>
              </a:rPr>
              <a:t>quality and safety of food produced and available on the market. </a:t>
            </a:r>
          </a:p>
          <a:p>
            <a:endParaRPr lang="en-US" sz="1400" b="1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Will these translate into impacts on health outcomes?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7991929" y="6624837"/>
            <a:ext cx="1152071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800" dirty="0"/>
              <a:t>© Nancy Johnson</a:t>
            </a:r>
            <a:endParaRPr lang="en-US" sz="800" dirty="0"/>
          </a:p>
        </p:txBody>
      </p:sp>
      <p:sp>
        <p:nvSpPr>
          <p:cNvPr id="22" name="Right Brace 21"/>
          <p:cNvSpPr/>
          <p:nvPr/>
        </p:nvSpPr>
        <p:spPr>
          <a:xfrm>
            <a:off x="5004048" y="4363432"/>
            <a:ext cx="432048" cy="2016224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CB0E3790-C874-439E-8625-DE636FA17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Who will benefit</a:t>
            </a:r>
          </a:p>
        </p:txBody>
      </p:sp>
      <p:sp>
        <p:nvSpPr>
          <p:cNvPr id="23" name="Rounded Rectangle 17">
            <a:extLst>
              <a:ext uri="{FF2B5EF4-FFF2-40B4-BE49-F238E27FC236}">
                <a16:creationId xmlns:a16="http://schemas.microsoft.com/office/drawing/2014/main" id="{7410B4BB-9700-4EBB-B68A-06C35EBD9CFA}"/>
              </a:ext>
            </a:extLst>
          </p:cNvPr>
          <p:cNvSpPr/>
          <p:nvPr/>
        </p:nvSpPr>
        <p:spPr>
          <a:xfrm>
            <a:off x="5652120" y="1269386"/>
            <a:ext cx="3168352" cy="27619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Targets: </a:t>
            </a:r>
          </a:p>
          <a:p>
            <a:r>
              <a:rPr lang="en-US" sz="1400" dirty="0">
                <a:solidFill>
                  <a:schemeClr val="tx1"/>
                </a:solidFill>
              </a:rPr>
              <a:t>slaughter personnel, butchers, meat transporters, meat inspectors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Beneficiaries: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Consumers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Slaughter personnel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Butchers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Meat inspectors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Public health sector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7ECAAB2-26B1-4881-A517-6078D3666710}"/>
              </a:ext>
            </a:extLst>
          </p:cNvPr>
          <p:cNvSpPr/>
          <p:nvPr/>
        </p:nvSpPr>
        <p:spPr>
          <a:xfrm>
            <a:off x="1309349" y="1269385"/>
            <a:ext cx="3283567" cy="3721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Reduced burden zoonotic diseases in the Ugandan population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5" name="Up Arrow 9">
            <a:extLst>
              <a:ext uri="{FF2B5EF4-FFF2-40B4-BE49-F238E27FC236}">
                <a16:creationId xmlns:a16="http://schemas.microsoft.com/office/drawing/2014/main" id="{76F12463-96DA-440B-86C4-76C5A5375E63}"/>
              </a:ext>
            </a:extLst>
          </p:cNvPr>
          <p:cNvSpPr/>
          <p:nvPr/>
        </p:nvSpPr>
        <p:spPr>
          <a:xfrm>
            <a:off x="2567657" y="1707181"/>
            <a:ext cx="297699" cy="35749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942839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79746E5-4E8B-4EFA-BE5C-8D6C99339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will do</a:t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2F9DC7-A366-4374-8FB4-36C427A445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dirty="0"/>
              <a:t>Training of meat handlers on Good Hygienic Practices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Baseline assessment: meat handlers’ knowledge and practices; hygiene indicators (cc), pathogen (Salmonella, Staph)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Consolidate and adapt existing materials for training of butchers 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Assess suitability of consolidated training materials and delivery mode with stakeholders 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Deliver the training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/>
              <a:t>Endline</a:t>
            </a:r>
            <a:r>
              <a:rPr lang="en-US" sz="1600" dirty="0"/>
              <a:t> study to assess success of the intervention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Curriculum for trainers and trainees for use by the private and public sector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400" dirty="0"/>
              <a:t>Slaughterhouses as sentinels for zoonoses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Mapping slaughterhouses through key informants and GIS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Data review – published and unpublished literature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Prioritization of disease in slaughterhouses/ identification of critical control points – KII and FGD with vets, meat inspectors, public health staff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Ethnographic observation of slaughterhouses 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Biological survey in animals and humans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4029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D1E3D-5604-4E62-903D-4FD993176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143000"/>
          </a:xfrm>
        </p:spPr>
        <p:txBody>
          <a:bodyPr/>
          <a:lstStyle/>
          <a:p>
            <a:r>
              <a:rPr lang="en-US" dirty="0"/>
              <a:t>Slaughterhouses as sentinels for zoonoses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272D3148-4E4B-40AC-B49C-6350A4DC9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55935"/>
              </p:ext>
            </p:extLst>
          </p:nvPr>
        </p:nvGraphicFramePr>
        <p:xfrm>
          <a:off x="152400" y="1397000"/>
          <a:ext cx="8839200" cy="53085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419600">
                  <a:extLst>
                    <a:ext uri="{9D8B030D-6E8A-4147-A177-3AD203B41FA5}">
                      <a16:colId xmlns:a16="http://schemas.microsoft.com/office/drawing/2014/main" val="2283375332"/>
                    </a:ext>
                  </a:extLst>
                </a:gridCol>
                <a:gridCol w="4419600">
                  <a:extLst>
                    <a:ext uri="{9D8B030D-6E8A-4147-A177-3AD203B41FA5}">
                      <a16:colId xmlns:a16="http://schemas.microsoft.com/office/drawing/2014/main" val="2824498068"/>
                    </a:ext>
                  </a:extLst>
                </a:gridCol>
              </a:tblGrid>
              <a:tr h="91156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Animal study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Human study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2756838"/>
                  </a:ext>
                </a:extLst>
              </a:tr>
              <a:tr h="99148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seroprevalence of zoonotic pathogens* in animals at slaughter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seroprevalence of zoonotic pathogens* in meat handlers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9440799"/>
                  </a:ext>
                </a:extLst>
              </a:tr>
              <a:tr h="99148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map the seroprevalence of zoonotic pathogens* per region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identify the risk factors for seropositivity to zoonotic pathogens in meat handlers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6870655"/>
                  </a:ext>
                </a:extLst>
              </a:tr>
              <a:tr h="1422572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determine the carriage of pathogens in animals at slaughter (PCR)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assessment of training intervention on knowledge and hygiene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2395028"/>
                  </a:ext>
                </a:extLst>
              </a:tr>
              <a:tr h="99148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model the risk of pathogen transmission to workers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9574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360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D0BB6-ED6A-42B8-9D5D-2A7132D5C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Pathogens to be studied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D0B796A-3267-4D01-A3A8-0DA12165ED2C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072884739"/>
              </p:ext>
            </p:extLst>
          </p:nvPr>
        </p:nvGraphicFramePr>
        <p:xfrm>
          <a:off x="457200" y="1371600"/>
          <a:ext cx="8298320" cy="4995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6386">
                  <a:extLst>
                    <a:ext uri="{9D8B030D-6E8A-4147-A177-3AD203B41FA5}">
                      <a16:colId xmlns:a16="http://schemas.microsoft.com/office/drawing/2014/main" val="1567078378"/>
                    </a:ext>
                  </a:extLst>
                </a:gridCol>
                <a:gridCol w="2024294">
                  <a:extLst>
                    <a:ext uri="{9D8B030D-6E8A-4147-A177-3AD203B41FA5}">
                      <a16:colId xmlns:a16="http://schemas.microsoft.com/office/drawing/2014/main" val="1992373929"/>
                    </a:ext>
                  </a:extLst>
                </a:gridCol>
                <a:gridCol w="2125302">
                  <a:extLst>
                    <a:ext uri="{9D8B030D-6E8A-4147-A177-3AD203B41FA5}">
                      <a16:colId xmlns:a16="http://schemas.microsoft.com/office/drawing/2014/main" val="234284178"/>
                    </a:ext>
                  </a:extLst>
                </a:gridCol>
                <a:gridCol w="2002338">
                  <a:extLst>
                    <a:ext uri="{9D8B030D-6E8A-4147-A177-3AD203B41FA5}">
                      <a16:colId xmlns:a16="http://schemas.microsoft.com/office/drawing/2014/main" val="4121863483"/>
                    </a:ext>
                  </a:extLst>
                </a:gridCol>
              </a:tblGrid>
              <a:tr h="4995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Cattle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Goats/sheep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Pigs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Meat handlers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39204192"/>
                  </a:ext>
                </a:extLst>
              </a:tr>
              <a:tr h="4995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M. </a:t>
                      </a:r>
                      <a:r>
                        <a:rPr lang="en-GB" sz="1600" b="1" dirty="0" err="1">
                          <a:effectLst/>
                        </a:rPr>
                        <a:t>bovis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426406"/>
                  </a:ext>
                </a:extLst>
              </a:tr>
              <a:tr h="49953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Taenia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5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Cysticercosis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Cysticercosis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53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Rift Valley fever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RVF</a:t>
                      </a: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604498"/>
                  </a:ext>
                </a:extLst>
              </a:tr>
              <a:tr h="49953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Brucellosis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Brucellosis</a:t>
                      </a: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555146"/>
                  </a:ext>
                </a:extLst>
              </a:tr>
              <a:tr h="499533"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Leptospirosis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91354156"/>
                  </a:ext>
                </a:extLst>
              </a:tr>
              <a:tr h="499533"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Non-</a:t>
                      </a:r>
                      <a:r>
                        <a:rPr lang="en-GB" sz="1600" b="1" dirty="0" err="1">
                          <a:effectLst/>
                        </a:rPr>
                        <a:t>typhoidal</a:t>
                      </a:r>
                      <a:r>
                        <a:rPr lang="en-GB" sz="1600" b="1" dirty="0">
                          <a:effectLst/>
                        </a:rPr>
                        <a:t> Salmonella, Staph. aureus (training)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2907800"/>
                  </a:ext>
                </a:extLst>
              </a:tr>
              <a:tr h="4995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Hepatitis E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330161"/>
                  </a:ext>
                </a:extLst>
              </a:tr>
              <a:tr h="4995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Strep. </a:t>
                      </a:r>
                      <a:r>
                        <a:rPr lang="en-GB" sz="1600" b="1" dirty="0" err="1">
                          <a:solidFill>
                            <a:schemeClr val="bg1"/>
                          </a:solidFill>
                          <a:effectLst/>
                        </a:rPr>
                        <a:t>suis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704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1739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07B751EB-C819-40AB-89CB-EFE7E3730F2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76200"/>
            <a:ext cx="6858000" cy="6858000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7D828F8-5644-4DB2-A985-1C13F8B6DC50}"/>
              </a:ext>
            </a:extLst>
          </p:cNvPr>
          <p:cNvSpPr/>
          <p:nvPr/>
        </p:nvSpPr>
        <p:spPr>
          <a:xfrm>
            <a:off x="3352800" y="1568450"/>
            <a:ext cx="304800" cy="3048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D42976C-5B60-4DB9-A83B-BAC729535A01}"/>
              </a:ext>
            </a:extLst>
          </p:cNvPr>
          <p:cNvSpPr/>
          <p:nvPr/>
        </p:nvSpPr>
        <p:spPr>
          <a:xfrm>
            <a:off x="6362700" y="2632075"/>
            <a:ext cx="304800" cy="3048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E50D299-C53E-4275-8BF7-82345382D0DA}"/>
              </a:ext>
            </a:extLst>
          </p:cNvPr>
          <p:cNvSpPr/>
          <p:nvPr/>
        </p:nvSpPr>
        <p:spPr>
          <a:xfrm>
            <a:off x="7086600" y="3444875"/>
            <a:ext cx="304800" cy="3048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2E4A737-0637-4517-A0FA-C4DE7FADE532}"/>
              </a:ext>
            </a:extLst>
          </p:cNvPr>
          <p:cNvSpPr/>
          <p:nvPr/>
        </p:nvSpPr>
        <p:spPr>
          <a:xfrm>
            <a:off x="5408612" y="4514850"/>
            <a:ext cx="304800" cy="3048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CF205C8-C80B-4B70-8747-8DC47D663F9E}"/>
              </a:ext>
            </a:extLst>
          </p:cNvPr>
          <p:cNvSpPr/>
          <p:nvPr/>
        </p:nvSpPr>
        <p:spPr>
          <a:xfrm>
            <a:off x="2686050" y="5391150"/>
            <a:ext cx="304800" cy="3048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A27FA4F-25D7-4042-AB1B-4A5F9D50A65C}"/>
              </a:ext>
            </a:extLst>
          </p:cNvPr>
          <p:cNvSpPr/>
          <p:nvPr/>
        </p:nvSpPr>
        <p:spPr>
          <a:xfrm>
            <a:off x="723900" y="238125"/>
            <a:ext cx="1066800" cy="17526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VPH</a:t>
            </a:r>
          </a:p>
          <a:p>
            <a:pPr algn="ctr"/>
            <a:r>
              <a:rPr lang="en-US" sz="1400" dirty="0" err="1"/>
              <a:t>Arua</a:t>
            </a:r>
            <a:endParaRPr lang="en-US" sz="1400" dirty="0"/>
          </a:p>
          <a:p>
            <a:pPr algn="ctr"/>
            <a:r>
              <a:rPr lang="en-US" sz="1400" dirty="0"/>
              <a:t>Lira</a:t>
            </a:r>
          </a:p>
          <a:p>
            <a:pPr algn="ctr"/>
            <a:r>
              <a:rPr lang="en-US" sz="1400" dirty="0"/>
              <a:t>Soroti</a:t>
            </a:r>
          </a:p>
          <a:p>
            <a:pPr algn="ctr"/>
            <a:r>
              <a:rPr lang="en-US" sz="1400" dirty="0" err="1"/>
              <a:t>Mbale</a:t>
            </a:r>
            <a:endParaRPr lang="en-US" sz="1400" dirty="0"/>
          </a:p>
          <a:p>
            <a:pPr algn="ctr"/>
            <a:r>
              <a:rPr lang="en-US" sz="1400" dirty="0"/>
              <a:t>Kampala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55254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79746E5-4E8B-4EFA-BE5C-8D6C99339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partners</a:t>
            </a:r>
          </a:p>
        </p:txBody>
      </p:sp>
      <p:pic>
        <p:nvPicPr>
          <p:cNvPr id="4" name="Picture 4" descr="Image result for maaif uganda">
            <a:extLst>
              <a:ext uri="{FF2B5EF4-FFF2-40B4-BE49-F238E27FC236}">
                <a16:creationId xmlns:a16="http://schemas.microsoft.com/office/drawing/2014/main" id="{6C58077F-1A95-4066-9899-7D1BF4EBC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3785" y="1468058"/>
            <a:ext cx="2218547" cy="94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kroesel\AppData\Local\Temp\4221308719_ff3814ef73_z.jpg">
            <a:extLst>
              <a:ext uri="{FF2B5EF4-FFF2-40B4-BE49-F238E27FC236}">
                <a16:creationId xmlns:a16="http://schemas.microsoft.com/office/drawing/2014/main" id="{86113603-F3D7-4FDE-A611-19EA99C4B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202" y="1753482"/>
            <a:ext cx="1097946" cy="109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krosel\Dropbox\Safe Food, Fair Food 2\Website\Logos high res\Logo_CMYK.tif">
            <a:extLst>
              <a:ext uri="{FF2B5EF4-FFF2-40B4-BE49-F238E27FC236}">
                <a16:creationId xmlns:a16="http://schemas.microsoft.com/office/drawing/2014/main" id="{C2376CCA-421F-4A35-9AFF-0BA823E3A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2930" y="2534986"/>
            <a:ext cx="2560261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82E52A95-C2A0-4CC4-B6F4-4A4AD42570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2517227"/>
            <a:ext cx="1066800" cy="1066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AF493F-232C-40D0-8CD5-9B8110ADFB1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644" y="1529082"/>
            <a:ext cx="1933433" cy="773373"/>
          </a:xfrm>
          <a:prstGeom prst="rect">
            <a:avLst/>
          </a:prstGeom>
        </p:spPr>
      </p:pic>
      <p:sp>
        <p:nvSpPr>
          <p:cNvPr id="2" name="Thought Bubble: Cloud 1">
            <a:extLst>
              <a:ext uri="{FF2B5EF4-FFF2-40B4-BE49-F238E27FC236}">
                <a16:creationId xmlns:a16="http://schemas.microsoft.com/office/drawing/2014/main" id="{1182D51A-28A3-488A-8142-F765F828051B}"/>
              </a:ext>
            </a:extLst>
          </p:cNvPr>
          <p:cNvSpPr/>
          <p:nvPr/>
        </p:nvSpPr>
        <p:spPr>
          <a:xfrm>
            <a:off x="927274" y="3449076"/>
            <a:ext cx="5791200" cy="2895600"/>
          </a:xfrm>
          <a:prstGeom prst="cloud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Any private sector stakeholders (slaughterhouses) interested in partnering?</a:t>
            </a:r>
          </a:p>
        </p:txBody>
      </p:sp>
      <p:pic>
        <p:nvPicPr>
          <p:cNvPr id="12" name="Picture 15" descr="A close up of a sign&#10;&#10;Description automatically generated">
            <a:extLst>
              <a:ext uri="{FF2B5EF4-FFF2-40B4-BE49-F238E27FC236}">
                <a16:creationId xmlns:a16="http://schemas.microsoft.com/office/drawing/2014/main" id="{298EA2DE-F855-4D50-889D-6B786007BB3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3840" y="1309097"/>
            <a:ext cx="955482" cy="108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361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693</Words>
  <Application>Microsoft Office PowerPoint</Application>
  <PresentationFormat>On-screen Show (4:3)</PresentationFormat>
  <Paragraphs>140</Paragraphs>
  <Slides>12</Slides>
  <Notes>3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ilri_powerpoint_template_apr2013</vt:lpstr>
      <vt:lpstr>PowerPoint Presentation</vt:lpstr>
      <vt:lpstr>Why this component</vt:lpstr>
      <vt:lpstr>What we want to achieve</vt:lpstr>
      <vt:lpstr>Who will benefit</vt:lpstr>
      <vt:lpstr>What we will do </vt:lpstr>
      <vt:lpstr>Slaughterhouses as sentinels for zoonoses</vt:lpstr>
      <vt:lpstr>Pathogens to be studied</vt:lpstr>
      <vt:lpstr>PowerPoint Presentation</vt:lpstr>
      <vt:lpstr>Current partners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Roesel, Kristina (ILRI)</dc:creator>
  <cp:lastModifiedBy>Mulat, Bizuwork (ILRI)</cp:lastModifiedBy>
  <cp:revision>92</cp:revision>
  <dcterms:created xsi:type="dcterms:W3CDTF">2016-06-28T07:52:49Z</dcterms:created>
  <dcterms:modified xsi:type="dcterms:W3CDTF">2019-06-26T11:38:20Z</dcterms:modified>
</cp:coreProperties>
</file>