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98" r:id="rId1"/>
    <p:sldMasterId id="2147483686" r:id="rId2"/>
    <p:sldMasterId id="2147483706" r:id="rId3"/>
    <p:sldMasterId id="2147483701" r:id="rId4"/>
    <p:sldMasterId id="2147483648" r:id="rId5"/>
  </p:sldMasterIdLst>
  <p:notesMasterIdLst>
    <p:notesMasterId r:id="rId20"/>
  </p:notesMasterIdLst>
  <p:handoutMasterIdLst>
    <p:handoutMasterId r:id="rId21"/>
  </p:handoutMasterIdLst>
  <p:sldIdLst>
    <p:sldId id="605" r:id="rId6"/>
    <p:sldId id="596" r:id="rId7"/>
    <p:sldId id="678" r:id="rId8"/>
    <p:sldId id="617" r:id="rId9"/>
    <p:sldId id="631" r:id="rId10"/>
    <p:sldId id="618" r:id="rId11"/>
    <p:sldId id="632" r:id="rId12"/>
    <p:sldId id="635" r:id="rId13"/>
    <p:sldId id="628" r:id="rId14"/>
    <p:sldId id="637" r:id="rId15"/>
    <p:sldId id="638" r:id="rId16"/>
    <p:sldId id="639" r:id="rId17"/>
    <p:sldId id="612" r:id="rId18"/>
    <p:sldId id="679" r:id="rId19"/>
  </p:sldIdLst>
  <p:sldSz cx="12192000" cy="6858000"/>
  <p:notesSz cx="6950075" cy="9236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BA6324"/>
    <a:srgbClr val="4799B5"/>
    <a:srgbClr val="D37D28"/>
    <a:srgbClr val="94A545"/>
    <a:srgbClr val="000000"/>
    <a:srgbClr val="3C7E94"/>
    <a:srgbClr val="788D36"/>
    <a:srgbClr val="878A8B"/>
    <a:srgbClr val="558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64984B8-2780-6F49-87DD-72DD5AC54A3D}" v="1" dt="2022-07-31T16:45:02.63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67" autoAdjust="0"/>
    <p:restoredTop sz="93792" autoAdjust="0"/>
  </p:normalViewPr>
  <p:slideViewPr>
    <p:cSldViewPr snapToGrid="0" showGuides="1">
      <p:cViewPr varScale="1">
        <p:scale>
          <a:sx n="108" d="100"/>
          <a:sy n="108" d="100"/>
        </p:scale>
        <p:origin x="624" y="12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14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30" d="100"/>
        <a:sy n="13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microsoft.com/office/2015/10/relationships/revisionInfo" Target="revisionInfo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347214-19BA-4EA1-BDCE-0F4ABBEF81A4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F4A6E82-108D-4E4C-A137-3E54DA190968}">
      <dgm:prSet phldrT="[Text]"/>
      <dgm:spPr/>
      <dgm:t>
        <a:bodyPr/>
        <a:lstStyle/>
        <a:p>
          <a:r>
            <a:rPr lang="en-US" dirty="0"/>
            <a:t>Slaughterhouse </a:t>
          </a:r>
          <a:endParaRPr lang="en-GB" dirty="0"/>
        </a:p>
      </dgm:t>
    </dgm:pt>
    <dgm:pt modelId="{9BD5C044-D345-4CF3-BCF3-9B85EB16B3CA}" type="parTrans" cxnId="{D3D05657-68D6-4D94-92A8-6B214FDF01EF}">
      <dgm:prSet/>
      <dgm:spPr/>
      <dgm:t>
        <a:bodyPr/>
        <a:lstStyle/>
        <a:p>
          <a:endParaRPr lang="en-GB"/>
        </a:p>
      </dgm:t>
    </dgm:pt>
    <dgm:pt modelId="{B3312F65-1554-4E59-9A71-BFCD50C9ADE7}" type="sibTrans" cxnId="{D3D05657-68D6-4D94-92A8-6B214FDF01EF}">
      <dgm:prSet/>
      <dgm:spPr/>
      <dgm:t>
        <a:bodyPr/>
        <a:lstStyle/>
        <a:p>
          <a:endParaRPr lang="en-GB"/>
        </a:p>
      </dgm:t>
    </dgm:pt>
    <dgm:pt modelId="{4E494E25-BDFF-4C22-99FD-A4E86DDAD482}">
      <dgm:prSet phldrT="[Text]" custT="1"/>
      <dgm:spPr/>
      <dgm:t>
        <a:bodyPr/>
        <a:lstStyle/>
        <a:p>
          <a:r>
            <a:rPr lang="en-GB" sz="1800" dirty="0">
              <a:latin typeface="Calibri" panose="020F0502020204030204" pitchFamily="34" charset="0"/>
              <a:cs typeface="Calibri" panose="020F0502020204030204" pitchFamily="34" charset="0"/>
            </a:rPr>
            <a:t>Slaughter ,</a:t>
          </a:r>
        </a:p>
      </dgm:t>
    </dgm:pt>
    <dgm:pt modelId="{D34FBC47-69C6-4698-8AC6-7661A8FB1CB6}" type="parTrans" cxnId="{8ADAD88E-7466-40F8-8686-A10785BB6475}">
      <dgm:prSet/>
      <dgm:spPr/>
      <dgm:t>
        <a:bodyPr/>
        <a:lstStyle/>
        <a:p>
          <a:endParaRPr lang="en-GB"/>
        </a:p>
      </dgm:t>
    </dgm:pt>
    <dgm:pt modelId="{EE0E0303-EEA0-45B0-B801-D686464D3C95}" type="sibTrans" cxnId="{8ADAD88E-7466-40F8-8686-A10785BB6475}">
      <dgm:prSet/>
      <dgm:spPr/>
      <dgm:t>
        <a:bodyPr/>
        <a:lstStyle/>
        <a:p>
          <a:endParaRPr lang="en-GB"/>
        </a:p>
      </dgm:t>
    </dgm:pt>
    <dgm:pt modelId="{3EA496D7-2E73-4549-B31A-0F1CCE30F10A}">
      <dgm:prSet phldrT="[Text]"/>
      <dgm:spPr/>
      <dgm:t>
        <a:bodyPr/>
        <a:lstStyle/>
        <a:p>
          <a:r>
            <a:rPr lang="en-US" dirty="0"/>
            <a:t>Traditional Markets/Live bird </a:t>
          </a:r>
          <a:endParaRPr lang="en-GB" dirty="0"/>
        </a:p>
      </dgm:t>
    </dgm:pt>
    <dgm:pt modelId="{F3EDB3A9-96BA-4064-A150-CD808FF5BF67}" type="parTrans" cxnId="{801EA8A5-7E09-4F99-BE3F-D953B2D3B51F}">
      <dgm:prSet/>
      <dgm:spPr/>
      <dgm:t>
        <a:bodyPr/>
        <a:lstStyle/>
        <a:p>
          <a:endParaRPr lang="en-GB"/>
        </a:p>
      </dgm:t>
    </dgm:pt>
    <dgm:pt modelId="{1DE63BB1-F780-4AA0-86BC-48821A5CE77D}" type="sibTrans" cxnId="{801EA8A5-7E09-4F99-BE3F-D953B2D3B51F}">
      <dgm:prSet/>
      <dgm:spPr/>
      <dgm:t>
        <a:bodyPr/>
        <a:lstStyle/>
        <a:p>
          <a:endParaRPr lang="en-GB"/>
        </a:p>
      </dgm:t>
    </dgm:pt>
    <dgm:pt modelId="{F4D09C50-7717-45C5-B048-C0330C79BD12}">
      <dgm:prSet phldrT="[Text]" custT="1"/>
      <dgm:spPr/>
      <dgm:t>
        <a:bodyPr anchor="ctr" anchorCtr="0"/>
        <a:lstStyle/>
        <a:p>
          <a:r>
            <a:rPr lang="en-US" sz="1500" dirty="0">
              <a:latin typeface="Calibri" panose="020F0502020204030204" pitchFamily="34" charset="0"/>
              <a:cs typeface="Calibri" panose="020F0502020204030204" pitchFamily="34" charset="0"/>
            </a:rPr>
            <a:t>Traditional market sell chicken meat</a:t>
          </a:r>
          <a:endParaRPr lang="en-GB" sz="15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844AFAD-0212-4B57-99F8-3759AF134022}" type="parTrans" cxnId="{701F02C3-CACB-4281-BCA3-5DB85DDE3EC5}">
      <dgm:prSet/>
      <dgm:spPr/>
      <dgm:t>
        <a:bodyPr/>
        <a:lstStyle/>
        <a:p>
          <a:endParaRPr lang="en-GB"/>
        </a:p>
      </dgm:t>
    </dgm:pt>
    <dgm:pt modelId="{E420F10F-5410-412D-900F-2EC6A5292EBE}" type="sibTrans" cxnId="{701F02C3-CACB-4281-BCA3-5DB85DDE3EC5}">
      <dgm:prSet/>
      <dgm:spPr/>
      <dgm:t>
        <a:bodyPr/>
        <a:lstStyle/>
        <a:p>
          <a:endParaRPr lang="en-GB"/>
        </a:p>
      </dgm:t>
    </dgm:pt>
    <dgm:pt modelId="{E17B471B-D61E-4D86-9A83-297A3650F81F}">
      <dgm:prSet phldrT="[Text]" custT="1"/>
      <dgm:spPr/>
      <dgm:t>
        <a:bodyPr anchor="ctr" anchorCtr="0"/>
        <a:lstStyle/>
        <a:p>
          <a:endParaRPr lang="en-GB" sz="15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D2F23DF-9EAE-4C81-9D97-8BC0B5472D26}" type="parTrans" cxnId="{EB4762D8-6573-4434-9F82-36B4FB6BBD1F}">
      <dgm:prSet/>
      <dgm:spPr/>
      <dgm:t>
        <a:bodyPr/>
        <a:lstStyle/>
        <a:p>
          <a:endParaRPr lang="en-US"/>
        </a:p>
      </dgm:t>
    </dgm:pt>
    <dgm:pt modelId="{10DE097F-F0C2-4198-BB91-477473D99276}" type="sibTrans" cxnId="{EB4762D8-6573-4434-9F82-36B4FB6BBD1F}">
      <dgm:prSet/>
      <dgm:spPr/>
      <dgm:t>
        <a:bodyPr/>
        <a:lstStyle/>
        <a:p>
          <a:endParaRPr lang="en-US"/>
        </a:p>
      </dgm:t>
    </dgm:pt>
    <dgm:pt modelId="{E363B2EC-13F8-4D3A-BC8A-E6E5410321D9}">
      <dgm:prSet phldrT="[Text]" custT="1"/>
      <dgm:spPr/>
      <dgm:t>
        <a:bodyPr/>
        <a:lstStyle/>
        <a:p>
          <a:r>
            <a:rPr lang="en-GB" sz="1350" dirty="0">
              <a:latin typeface="Calibri" panose="020F0502020204030204" pitchFamily="34" charset="0"/>
              <a:cs typeface="Calibri" panose="020F0502020204030204" pitchFamily="34" charset="0"/>
            </a:rPr>
            <a:t>Store in refrigerators and cook when need</a:t>
          </a:r>
        </a:p>
      </dgm:t>
    </dgm:pt>
    <dgm:pt modelId="{C97520CA-5ADD-4053-A167-EC0DCD75B4E9}" type="parTrans" cxnId="{35966E1B-9202-459C-ABCC-CFFADA2155C1}">
      <dgm:prSet/>
      <dgm:spPr/>
      <dgm:t>
        <a:bodyPr/>
        <a:lstStyle/>
        <a:p>
          <a:endParaRPr lang="en-US"/>
        </a:p>
      </dgm:t>
    </dgm:pt>
    <dgm:pt modelId="{DCF46CFE-6309-42EA-B180-61C93A76A2D7}" type="sibTrans" cxnId="{35966E1B-9202-459C-ABCC-CFFADA2155C1}">
      <dgm:prSet/>
      <dgm:spPr/>
      <dgm:t>
        <a:bodyPr/>
        <a:lstStyle/>
        <a:p>
          <a:endParaRPr lang="en-US"/>
        </a:p>
      </dgm:t>
    </dgm:pt>
    <dgm:pt modelId="{C1BF9EFF-A522-4A85-9B98-B0D74E6AB7C1}">
      <dgm:prSet phldrT="[Text]" custT="1"/>
      <dgm:spPr/>
      <dgm:t>
        <a:bodyPr anchor="ctr" anchorCtr="0"/>
        <a:lstStyle/>
        <a:p>
          <a:r>
            <a:rPr lang="en-US" sz="1500" dirty="0">
              <a:latin typeface="Calibri" panose="020F0502020204030204" pitchFamily="34" charset="0"/>
              <a:cs typeface="Calibri" panose="020F0502020204030204" pitchFamily="34" charset="0"/>
            </a:rPr>
            <a:t>or some markets sell live chicken, they can slaughter at time customer buy</a:t>
          </a:r>
          <a:endParaRPr lang="en-GB" sz="15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2478EAF6-6CCE-4E46-9906-992C619C0F4C}" type="parTrans" cxnId="{7398E649-BAD8-49AA-848C-365D5DCCDAAD}">
      <dgm:prSet/>
      <dgm:spPr/>
      <dgm:t>
        <a:bodyPr/>
        <a:lstStyle/>
        <a:p>
          <a:endParaRPr lang="en-US"/>
        </a:p>
      </dgm:t>
    </dgm:pt>
    <dgm:pt modelId="{9E532599-DB32-4207-B00E-80DAF365F3AB}" type="sibTrans" cxnId="{7398E649-BAD8-49AA-848C-365D5DCCDAAD}">
      <dgm:prSet/>
      <dgm:spPr/>
      <dgm:t>
        <a:bodyPr/>
        <a:lstStyle/>
        <a:p>
          <a:endParaRPr lang="en-US"/>
        </a:p>
      </dgm:t>
    </dgm:pt>
    <dgm:pt modelId="{0C1A7FFF-E3DC-4420-BA10-7E508B3D4263}">
      <dgm:prSet phldrT="[Text]" custT="1"/>
      <dgm:spPr/>
      <dgm:t>
        <a:bodyPr/>
        <a:lstStyle/>
        <a:p>
          <a:r>
            <a:rPr lang="en-GB" sz="1800" dirty="0">
              <a:latin typeface="Calibri" panose="020F0502020204030204" pitchFamily="34" charset="0"/>
              <a:cs typeface="Calibri" panose="020F0502020204030204" pitchFamily="34" charset="0"/>
            </a:rPr>
            <a:t>Obtain, </a:t>
          </a:r>
        </a:p>
      </dgm:t>
    </dgm:pt>
    <dgm:pt modelId="{7814CE98-B8AD-47B0-91BA-8D2DDC3A14D1}" type="parTrans" cxnId="{8F15C299-FD6D-4FD4-BA3B-9709DD4C84EC}">
      <dgm:prSet/>
      <dgm:spPr/>
      <dgm:t>
        <a:bodyPr/>
        <a:lstStyle/>
        <a:p>
          <a:endParaRPr lang="en-GB"/>
        </a:p>
      </dgm:t>
    </dgm:pt>
    <dgm:pt modelId="{A1ED3C88-5473-428B-9695-DC058617B9EC}" type="sibTrans" cxnId="{8F15C299-FD6D-4FD4-BA3B-9709DD4C84EC}">
      <dgm:prSet/>
      <dgm:spPr/>
      <dgm:t>
        <a:bodyPr/>
        <a:lstStyle/>
        <a:p>
          <a:endParaRPr lang="en-GB"/>
        </a:p>
      </dgm:t>
    </dgm:pt>
    <dgm:pt modelId="{7A2C8AA1-754F-4AEB-AF0B-6BB7616B3A97}">
      <dgm:prSet phldrT="[Text]" custT="1"/>
      <dgm:spPr/>
      <dgm:t>
        <a:bodyPr anchor="ctr" anchorCtr="0"/>
        <a:lstStyle/>
        <a:p>
          <a:endParaRPr lang="en-GB" sz="15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11188C7-E6BF-43FF-A763-E22AE7B9386B}" type="parTrans" cxnId="{7A63BD02-C918-4527-B7B8-2A89749EF2C9}">
      <dgm:prSet/>
      <dgm:spPr/>
      <dgm:t>
        <a:bodyPr/>
        <a:lstStyle/>
        <a:p>
          <a:endParaRPr lang="en-US"/>
        </a:p>
      </dgm:t>
    </dgm:pt>
    <dgm:pt modelId="{F2D8BD69-3A54-4E6C-9853-38982860CD16}" type="sibTrans" cxnId="{7A63BD02-C918-4527-B7B8-2A89749EF2C9}">
      <dgm:prSet/>
      <dgm:spPr/>
      <dgm:t>
        <a:bodyPr/>
        <a:lstStyle/>
        <a:p>
          <a:endParaRPr lang="en-US"/>
        </a:p>
      </dgm:t>
    </dgm:pt>
    <dgm:pt modelId="{BC8612F9-E513-D346-B21A-4FCE449FD0D7}">
      <dgm:prSet phldrT="[Text]" custT="1"/>
      <dgm:spPr/>
      <dgm:t>
        <a:bodyPr/>
        <a:lstStyle/>
        <a:p>
          <a:r>
            <a:rPr lang="en-GB" sz="1800" dirty="0">
              <a:latin typeface="Calibri" panose="020F0502020204030204" pitchFamily="34" charset="0"/>
              <a:cs typeface="Calibri" panose="020F0502020204030204" pitchFamily="34" charset="0"/>
            </a:rPr>
            <a:t>Transport,</a:t>
          </a:r>
        </a:p>
      </dgm:t>
    </dgm:pt>
    <dgm:pt modelId="{E4BC7A99-8706-4645-A124-6D0C1F1FF7D8}" type="parTrans" cxnId="{E906AD35-26DC-A446-9EF9-A17D15F9B272}">
      <dgm:prSet/>
      <dgm:spPr/>
      <dgm:t>
        <a:bodyPr/>
        <a:lstStyle/>
        <a:p>
          <a:endParaRPr lang="en-GB"/>
        </a:p>
      </dgm:t>
    </dgm:pt>
    <dgm:pt modelId="{842E82E2-E272-624E-8F59-D42EAB6DE3AD}" type="sibTrans" cxnId="{E906AD35-26DC-A446-9EF9-A17D15F9B272}">
      <dgm:prSet/>
      <dgm:spPr/>
      <dgm:t>
        <a:bodyPr/>
        <a:lstStyle/>
        <a:p>
          <a:endParaRPr lang="en-GB"/>
        </a:p>
      </dgm:t>
    </dgm:pt>
    <dgm:pt modelId="{0C034A8F-86AD-ED4D-B19C-DD9D81F623AC}">
      <dgm:prSet phldrT="[Text]" custT="1"/>
      <dgm:spPr/>
      <dgm:t>
        <a:bodyPr/>
        <a:lstStyle/>
        <a:p>
          <a:r>
            <a:rPr lang="en-GB" sz="1800" dirty="0">
              <a:latin typeface="Calibri" panose="020F0502020204030204" pitchFamily="34" charset="0"/>
              <a:cs typeface="Calibri" panose="020F0502020204030204" pitchFamily="34" charset="0"/>
            </a:rPr>
            <a:t>Hold,</a:t>
          </a:r>
        </a:p>
      </dgm:t>
    </dgm:pt>
    <dgm:pt modelId="{6C084074-9C21-F747-89BB-F8F19A3BF12E}" type="parTrans" cxnId="{EBE32E76-A77B-ED46-847D-707DD0B54397}">
      <dgm:prSet/>
      <dgm:spPr/>
      <dgm:t>
        <a:bodyPr/>
        <a:lstStyle/>
        <a:p>
          <a:endParaRPr lang="en-GB"/>
        </a:p>
      </dgm:t>
    </dgm:pt>
    <dgm:pt modelId="{99BEC95A-8ED5-C046-81E0-231D0311F4D1}" type="sibTrans" cxnId="{EBE32E76-A77B-ED46-847D-707DD0B54397}">
      <dgm:prSet/>
      <dgm:spPr/>
      <dgm:t>
        <a:bodyPr/>
        <a:lstStyle/>
        <a:p>
          <a:endParaRPr lang="en-GB"/>
        </a:p>
      </dgm:t>
    </dgm:pt>
    <dgm:pt modelId="{A7C53672-CA89-224C-9AEE-86980949CE6A}">
      <dgm:prSet phldrT="[Text]" custT="1"/>
      <dgm:spPr/>
      <dgm:t>
        <a:bodyPr/>
        <a:lstStyle/>
        <a:p>
          <a:r>
            <a:rPr lang="en-GB" sz="1350" dirty="0">
              <a:latin typeface="Calibri" panose="020F0502020204030204" pitchFamily="34" charset="0"/>
              <a:cs typeface="Calibri" panose="020F0502020204030204" pitchFamily="34" charset="0"/>
            </a:rPr>
            <a:t>Store few hours in room temperature (t=25 – 37 C), before cooking </a:t>
          </a:r>
        </a:p>
      </dgm:t>
    </dgm:pt>
    <dgm:pt modelId="{56D88CD8-C313-8140-80A3-C5F207709255}" type="parTrans" cxnId="{A5E8EA6F-4F45-2E42-AF2E-11853F9BDDA3}">
      <dgm:prSet/>
      <dgm:spPr/>
      <dgm:t>
        <a:bodyPr/>
        <a:lstStyle/>
        <a:p>
          <a:endParaRPr lang="en-GB"/>
        </a:p>
      </dgm:t>
    </dgm:pt>
    <dgm:pt modelId="{F36FB9E4-EC44-CF48-9D1E-56B1E332DF6A}" type="sibTrans" cxnId="{A5E8EA6F-4F45-2E42-AF2E-11853F9BDDA3}">
      <dgm:prSet/>
      <dgm:spPr/>
      <dgm:t>
        <a:bodyPr/>
        <a:lstStyle/>
        <a:p>
          <a:endParaRPr lang="en-GB"/>
        </a:p>
      </dgm:t>
    </dgm:pt>
    <dgm:pt modelId="{CAF73E24-E585-4EA7-8929-863BA3B5B1C5}">
      <dgm:prSet phldrT="[Text]" custT="1"/>
      <dgm:spPr/>
      <dgm:t>
        <a:bodyPr/>
        <a:lstStyle/>
        <a:p>
          <a:r>
            <a:rPr lang="en-GB" sz="1350" dirty="0">
              <a:latin typeface="Calibri" panose="020F0502020204030204" pitchFamily="34" charset="0"/>
              <a:cs typeface="Calibri" panose="020F0502020204030204" pitchFamily="34" charset="0"/>
            </a:rPr>
            <a:t>Transport</a:t>
          </a:r>
        </a:p>
      </dgm:t>
    </dgm:pt>
    <dgm:pt modelId="{2941E9B9-B90C-4C4A-8AA0-700CDB3BCB3C}" type="sibTrans" cxnId="{A3513CF1-DFF7-465F-951B-F3995260F91F}">
      <dgm:prSet/>
      <dgm:spPr/>
      <dgm:t>
        <a:bodyPr/>
        <a:lstStyle/>
        <a:p>
          <a:endParaRPr lang="en-US"/>
        </a:p>
      </dgm:t>
    </dgm:pt>
    <dgm:pt modelId="{FFB01C5B-51E9-4719-A5EE-3F9B700B5A52}" type="parTrans" cxnId="{A3513CF1-DFF7-465F-951B-F3995260F91F}">
      <dgm:prSet/>
      <dgm:spPr/>
      <dgm:t>
        <a:bodyPr/>
        <a:lstStyle/>
        <a:p>
          <a:endParaRPr lang="en-US"/>
        </a:p>
      </dgm:t>
    </dgm:pt>
    <dgm:pt modelId="{88088A20-D925-4FD1-9574-67725AD27C64}" type="pres">
      <dgm:prSet presAssocID="{F3347214-19BA-4EA1-BDCE-0F4ABBEF81A4}" presName="Name0" presStyleCnt="0">
        <dgm:presLayoutVars>
          <dgm:dir/>
          <dgm:animLvl val="lvl"/>
          <dgm:resizeHandles val="exact"/>
        </dgm:presLayoutVars>
      </dgm:prSet>
      <dgm:spPr/>
    </dgm:pt>
    <dgm:pt modelId="{0B529FAF-A525-41C8-9C80-19A25B9A2D98}" type="pres">
      <dgm:prSet presAssocID="{F3347214-19BA-4EA1-BDCE-0F4ABBEF81A4}" presName="tSp" presStyleCnt="0"/>
      <dgm:spPr/>
    </dgm:pt>
    <dgm:pt modelId="{86DCFD00-D573-42B9-9B42-9A50DEE7C72F}" type="pres">
      <dgm:prSet presAssocID="{F3347214-19BA-4EA1-BDCE-0F4ABBEF81A4}" presName="bSp" presStyleCnt="0"/>
      <dgm:spPr/>
    </dgm:pt>
    <dgm:pt modelId="{F9ECC70B-1D69-4409-A708-640D150E6BFE}" type="pres">
      <dgm:prSet presAssocID="{F3347214-19BA-4EA1-BDCE-0F4ABBEF81A4}" presName="process" presStyleCnt="0"/>
      <dgm:spPr/>
    </dgm:pt>
    <dgm:pt modelId="{4579F497-D54A-495D-8ABE-8E1F56C90A1D}" type="pres">
      <dgm:prSet presAssocID="{6F4A6E82-108D-4E4C-A137-3E54DA190968}" presName="composite1" presStyleCnt="0"/>
      <dgm:spPr/>
    </dgm:pt>
    <dgm:pt modelId="{3914AB6D-9D73-4EE3-9591-6F2D83F74CDF}" type="pres">
      <dgm:prSet presAssocID="{6F4A6E82-108D-4E4C-A137-3E54DA190968}" presName="dummyNode1" presStyleLbl="node1" presStyleIdx="0" presStyleCnt="3"/>
      <dgm:spPr/>
    </dgm:pt>
    <dgm:pt modelId="{8433347C-C585-4702-A662-9F80E518F42F}" type="pres">
      <dgm:prSet presAssocID="{6F4A6E82-108D-4E4C-A137-3E54DA190968}" presName="childNode1" presStyleLbl="bgAcc1" presStyleIdx="0" presStyleCnt="3" custScaleX="114380">
        <dgm:presLayoutVars>
          <dgm:bulletEnabled val="1"/>
        </dgm:presLayoutVars>
      </dgm:prSet>
      <dgm:spPr/>
    </dgm:pt>
    <dgm:pt modelId="{9B3C8BE9-91F1-4BD6-993A-47603FE0BE8F}" type="pres">
      <dgm:prSet presAssocID="{6F4A6E82-108D-4E4C-A137-3E54DA190968}" presName="childNode1tx" presStyleLbl="bgAcc1" presStyleIdx="0" presStyleCnt="3">
        <dgm:presLayoutVars>
          <dgm:bulletEnabled val="1"/>
        </dgm:presLayoutVars>
      </dgm:prSet>
      <dgm:spPr/>
    </dgm:pt>
    <dgm:pt modelId="{2CDC8635-48B4-4DE7-BBCA-8E766C6E9612}" type="pres">
      <dgm:prSet presAssocID="{6F4A6E82-108D-4E4C-A137-3E54DA190968}" presName="parentNode1" presStyleLbl="node1" presStyleIdx="0" presStyleCnt="3" custLinFactNeighborX="21330" custLinFactNeighborY="14061">
        <dgm:presLayoutVars>
          <dgm:chMax val="1"/>
          <dgm:bulletEnabled val="1"/>
        </dgm:presLayoutVars>
      </dgm:prSet>
      <dgm:spPr/>
    </dgm:pt>
    <dgm:pt modelId="{F77A11A1-F3D2-4AE8-8453-E9196BFAEAE8}" type="pres">
      <dgm:prSet presAssocID="{6F4A6E82-108D-4E4C-A137-3E54DA190968}" presName="connSite1" presStyleCnt="0"/>
      <dgm:spPr/>
    </dgm:pt>
    <dgm:pt modelId="{972F3B0E-B7C1-45C2-BC97-136BA5AEF946}" type="pres">
      <dgm:prSet presAssocID="{B3312F65-1554-4E59-9A71-BFCD50C9ADE7}" presName="Name9" presStyleLbl="sibTrans2D1" presStyleIdx="0" presStyleCnt="2"/>
      <dgm:spPr/>
    </dgm:pt>
    <dgm:pt modelId="{4013E86E-CF4A-42A1-A007-83BBE504595B}" type="pres">
      <dgm:prSet presAssocID="{3EA496D7-2E73-4549-B31A-0F1CCE30F10A}" presName="composite2" presStyleCnt="0"/>
      <dgm:spPr/>
    </dgm:pt>
    <dgm:pt modelId="{07982D16-95BF-4EDB-AC69-4AB74ED5E33F}" type="pres">
      <dgm:prSet presAssocID="{3EA496D7-2E73-4549-B31A-0F1CCE30F10A}" presName="dummyNode2" presStyleLbl="node1" presStyleIdx="0" presStyleCnt="3"/>
      <dgm:spPr/>
    </dgm:pt>
    <dgm:pt modelId="{18C5832A-91E5-4A9A-8221-549DB586CE7E}" type="pres">
      <dgm:prSet presAssocID="{3EA496D7-2E73-4549-B31A-0F1CCE30F10A}" presName="childNode2" presStyleLbl="bgAcc1" presStyleIdx="1" presStyleCnt="3" custScaleX="118762">
        <dgm:presLayoutVars>
          <dgm:bulletEnabled val="1"/>
        </dgm:presLayoutVars>
      </dgm:prSet>
      <dgm:spPr/>
    </dgm:pt>
    <dgm:pt modelId="{12CDF04C-03E8-4B5C-8584-4F5B190F550C}" type="pres">
      <dgm:prSet presAssocID="{3EA496D7-2E73-4549-B31A-0F1CCE30F10A}" presName="childNode2tx" presStyleLbl="bgAcc1" presStyleIdx="1" presStyleCnt="3">
        <dgm:presLayoutVars>
          <dgm:bulletEnabled val="1"/>
        </dgm:presLayoutVars>
      </dgm:prSet>
      <dgm:spPr/>
    </dgm:pt>
    <dgm:pt modelId="{A53E7382-315B-4DD7-A970-A5B298B0AA95}" type="pres">
      <dgm:prSet presAssocID="{3EA496D7-2E73-4549-B31A-0F1CCE30F10A}" presName="parentNode2" presStyleLbl="node1" presStyleIdx="1" presStyleCnt="3" custLinFactNeighborX="-17965" custLinFactNeighborY="-59807">
        <dgm:presLayoutVars>
          <dgm:chMax val="0"/>
          <dgm:bulletEnabled val="1"/>
        </dgm:presLayoutVars>
      </dgm:prSet>
      <dgm:spPr/>
    </dgm:pt>
    <dgm:pt modelId="{3541CC92-4703-4D0E-9714-2CBFF99E559B}" type="pres">
      <dgm:prSet presAssocID="{3EA496D7-2E73-4549-B31A-0F1CCE30F10A}" presName="connSite2" presStyleCnt="0"/>
      <dgm:spPr/>
    </dgm:pt>
    <dgm:pt modelId="{FC3672FD-4B9C-43CD-B256-7CD66163C7F4}" type="pres">
      <dgm:prSet presAssocID="{1DE63BB1-F780-4AA0-86BC-48821A5CE77D}" presName="Name18" presStyleLbl="sibTrans2D1" presStyleIdx="1" presStyleCnt="2" custAng="21185611" custLinFactNeighborX="3701" custLinFactNeighborY="-11595"/>
      <dgm:spPr/>
    </dgm:pt>
    <dgm:pt modelId="{3FC28E76-1702-894C-AC63-6CC08906170F}" type="pres">
      <dgm:prSet presAssocID="{CAF73E24-E585-4EA7-8929-863BA3B5B1C5}" presName="composite1" presStyleCnt="0"/>
      <dgm:spPr/>
    </dgm:pt>
    <dgm:pt modelId="{08EC2EB3-220A-204B-A146-BD134E1E59F6}" type="pres">
      <dgm:prSet presAssocID="{CAF73E24-E585-4EA7-8929-863BA3B5B1C5}" presName="dummyNode1" presStyleLbl="node1" presStyleIdx="1" presStyleCnt="3"/>
      <dgm:spPr/>
    </dgm:pt>
    <dgm:pt modelId="{A5A0DD53-B0FA-824C-8BBB-8ECE7C25240A}" type="pres">
      <dgm:prSet presAssocID="{CAF73E24-E585-4EA7-8929-863BA3B5B1C5}" presName="childNode1" presStyleLbl="bgAcc1" presStyleIdx="2" presStyleCnt="3">
        <dgm:presLayoutVars>
          <dgm:bulletEnabled val="1"/>
        </dgm:presLayoutVars>
      </dgm:prSet>
      <dgm:spPr/>
    </dgm:pt>
    <dgm:pt modelId="{3CF6A792-5951-F749-A96E-AC48A888710C}" type="pres">
      <dgm:prSet presAssocID="{CAF73E24-E585-4EA7-8929-863BA3B5B1C5}" presName="childNode1tx" presStyleLbl="bgAcc1" presStyleIdx="2" presStyleCnt="3">
        <dgm:presLayoutVars>
          <dgm:bulletEnabled val="1"/>
        </dgm:presLayoutVars>
      </dgm:prSet>
      <dgm:spPr/>
    </dgm:pt>
    <dgm:pt modelId="{24F679F0-F311-7849-A91C-D5B73B49F17C}" type="pres">
      <dgm:prSet presAssocID="{CAF73E24-E585-4EA7-8929-863BA3B5B1C5}" presName="parentNode1" presStyleLbl="node1" presStyleIdx="2" presStyleCnt="3" custScaleX="94927" custScaleY="36590" custLinFactNeighborX="-89315" custLinFactNeighborY="42223">
        <dgm:presLayoutVars>
          <dgm:chMax val="1"/>
          <dgm:bulletEnabled val="1"/>
        </dgm:presLayoutVars>
      </dgm:prSet>
      <dgm:spPr/>
    </dgm:pt>
    <dgm:pt modelId="{FFF8C980-F130-F54B-8844-7DBC1935A753}" type="pres">
      <dgm:prSet presAssocID="{CAF73E24-E585-4EA7-8929-863BA3B5B1C5}" presName="connSite1" presStyleCnt="0"/>
      <dgm:spPr/>
    </dgm:pt>
  </dgm:ptLst>
  <dgm:cxnLst>
    <dgm:cxn modelId="{7A63BD02-C918-4527-B7B8-2A89749EF2C9}" srcId="{3EA496D7-2E73-4549-B31A-0F1CCE30F10A}" destId="{7A2C8AA1-754F-4AEB-AF0B-6BB7616B3A97}" srcOrd="0" destOrd="0" parTransId="{A11188C7-E6BF-43FF-A763-E22AE7B9386B}" sibTransId="{F2D8BD69-3A54-4E6C-9853-38982860CD16}"/>
    <dgm:cxn modelId="{5F20AD12-3867-4CD1-9E8F-7335FBC5DB48}" type="presOf" srcId="{7A2C8AA1-754F-4AEB-AF0B-6BB7616B3A97}" destId="{12CDF04C-03E8-4B5C-8584-4F5B190F550C}" srcOrd="1" destOrd="0" presId="urn:microsoft.com/office/officeart/2005/8/layout/hProcess4"/>
    <dgm:cxn modelId="{24432113-FF13-4C59-9B93-A802E0F3776E}" type="presOf" srcId="{E17B471B-D61E-4D86-9A83-297A3650F81F}" destId="{12CDF04C-03E8-4B5C-8584-4F5B190F550C}" srcOrd="1" destOrd="3" presId="urn:microsoft.com/office/officeart/2005/8/layout/hProcess4"/>
    <dgm:cxn modelId="{35966E1B-9202-459C-ABCC-CFFADA2155C1}" srcId="{CAF73E24-E585-4EA7-8929-863BA3B5B1C5}" destId="{E363B2EC-13F8-4D3A-BC8A-E6E5410321D9}" srcOrd="0" destOrd="0" parTransId="{C97520CA-5ADD-4053-A167-EC0DCD75B4E9}" sibTransId="{DCF46CFE-6309-42EA-B180-61C93A76A2D7}"/>
    <dgm:cxn modelId="{E313EC1C-86D5-4980-82A5-A7F44D49013A}" type="presOf" srcId="{0C1A7FFF-E3DC-4420-BA10-7E508B3D4263}" destId="{9B3C8BE9-91F1-4BD6-993A-47603FE0BE8F}" srcOrd="1" destOrd="0" presId="urn:microsoft.com/office/officeart/2005/8/layout/hProcess4"/>
    <dgm:cxn modelId="{E906AD35-26DC-A446-9EF9-A17D15F9B272}" srcId="{6F4A6E82-108D-4E4C-A137-3E54DA190968}" destId="{BC8612F9-E513-D346-B21A-4FCE449FD0D7}" srcOrd="1" destOrd="0" parTransId="{E4BC7A99-8706-4645-A124-6D0C1F1FF7D8}" sibTransId="{842E82E2-E272-624E-8F59-D42EAB6DE3AD}"/>
    <dgm:cxn modelId="{77292640-95C5-0E4D-9171-AD9B379FAA1C}" type="presOf" srcId="{E363B2EC-13F8-4D3A-BC8A-E6E5410321D9}" destId="{A5A0DD53-B0FA-824C-8BBB-8ECE7C25240A}" srcOrd="0" destOrd="0" presId="urn:microsoft.com/office/officeart/2005/8/layout/hProcess4"/>
    <dgm:cxn modelId="{27B89E5F-1EEC-2E4B-8B9C-39BA6AB69D20}" type="presOf" srcId="{CAF73E24-E585-4EA7-8929-863BA3B5B1C5}" destId="{24F679F0-F311-7849-A91C-D5B73B49F17C}" srcOrd="0" destOrd="0" presId="urn:microsoft.com/office/officeart/2005/8/layout/hProcess4"/>
    <dgm:cxn modelId="{72C39A62-85CE-5447-9013-955E69907518}" type="presOf" srcId="{BC8612F9-E513-D346-B21A-4FCE449FD0D7}" destId="{9B3C8BE9-91F1-4BD6-993A-47603FE0BE8F}" srcOrd="1" destOrd="1" presId="urn:microsoft.com/office/officeart/2005/8/layout/hProcess4"/>
    <dgm:cxn modelId="{0F1AEB42-86C4-44A4-AD26-23342862D31C}" type="presOf" srcId="{6F4A6E82-108D-4E4C-A137-3E54DA190968}" destId="{2CDC8635-48B4-4DE7-BBCA-8E766C6E9612}" srcOrd="0" destOrd="0" presId="urn:microsoft.com/office/officeart/2005/8/layout/hProcess4"/>
    <dgm:cxn modelId="{42A8DB44-2DBA-466C-A494-4929C6867D20}" type="presOf" srcId="{C1BF9EFF-A522-4A85-9B98-B0D74E6AB7C1}" destId="{18C5832A-91E5-4A9A-8221-549DB586CE7E}" srcOrd="0" destOrd="2" presId="urn:microsoft.com/office/officeart/2005/8/layout/hProcess4"/>
    <dgm:cxn modelId="{7398E649-BAD8-49AA-848C-365D5DCCDAAD}" srcId="{3EA496D7-2E73-4549-B31A-0F1CCE30F10A}" destId="{C1BF9EFF-A522-4A85-9B98-B0D74E6AB7C1}" srcOrd="2" destOrd="0" parTransId="{2478EAF6-6CCE-4E46-9906-992C619C0F4C}" sibTransId="{9E532599-DB32-4207-B00E-80DAF365F3AB}"/>
    <dgm:cxn modelId="{EDD0214C-2DCF-074C-99FA-979673736FC8}" type="presOf" srcId="{A7C53672-CA89-224C-9AEE-86980949CE6A}" destId="{3CF6A792-5951-F749-A96E-AC48A888710C}" srcOrd="1" destOrd="1" presId="urn:microsoft.com/office/officeart/2005/8/layout/hProcess4"/>
    <dgm:cxn modelId="{D9E2EE6D-A53A-4A49-BAC3-2A92258E90B6}" type="presOf" srcId="{F4D09C50-7717-45C5-B048-C0330C79BD12}" destId="{18C5832A-91E5-4A9A-8221-549DB586CE7E}" srcOrd="0" destOrd="1" presId="urn:microsoft.com/office/officeart/2005/8/layout/hProcess4"/>
    <dgm:cxn modelId="{A5E8EA6F-4F45-2E42-AF2E-11853F9BDDA3}" srcId="{CAF73E24-E585-4EA7-8929-863BA3B5B1C5}" destId="{A7C53672-CA89-224C-9AEE-86980949CE6A}" srcOrd="1" destOrd="0" parTransId="{56D88CD8-C313-8140-80A3-C5F207709255}" sibTransId="{F36FB9E4-EC44-CF48-9D1E-56B1E332DF6A}"/>
    <dgm:cxn modelId="{384CD455-E7F1-46B8-BAE2-D4ED2E4B47A0}" type="presOf" srcId="{E17B471B-D61E-4D86-9A83-297A3650F81F}" destId="{18C5832A-91E5-4A9A-8221-549DB586CE7E}" srcOrd="0" destOrd="3" presId="urn:microsoft.com/office/officeart/2005/8/layout/hProcess4"/>
    <dgm:cxn modelId="{EBE32E76-A77B-ED46-847D-707DD0B54397}" srcId="{6F4A6E82-108D-4E4C-A137-3E54DA190968}" destId="{0C034A8F-86AD-ED4D-B19C-DD9D81F623AC}" srcOrd="2" destOrd="0" parTransId="{6C084074-9C21-F747-89BB-F8F19A3BF12E}" sibTransId="{99BEC95A-8ED5-C046-81E0-231D0311F4D1}"/>
    <dgm:cxn modelId="{D3D05657-68D6-4D94-92A8-6B214FDF01EF}" srcId="{F3347214-19BA-4EA1-BDCE-0F4ABBEF81A4}" destId="{6F4A6E82-108D-4E4C-A137-3E54DA190968}" srcOrd="0" destOrd="0" parTransId="{9BD5C044-D345-4CF3-BCF3-9B85EB16B3CA}" sibTransId="{B3312F65-1554-4E59-9A71-BFCD50C9ADE7}"/>
    <dgm:cxn modelId="{8ADAD88E-7466-40F8-8686-A10785BB6475}" srcId="{6F4A6E82-108D-4E4C-A137-3E54DA190968}" destId="{4E494E25-BDFF-4C22-99FD-A4E86DDAD482}" srcOrd="3" destOrd="0" parTransId="{D34FBC47-69C6-4698-8AC6-7661A8FB1CB6}" sibTransId="{EE0E0303-EEA0-45B0-B801-D686464D3C95}"/>
    <dgm:cxn modelId="{DC8E7693-790A-4D38-9D81-08CFA5B63422}" type="presOf" srcId="{4E494E25-BDFF-4C22-99FD-A4E86DDAD482}" destId="{9B3C8BE9-91F1-4BD6-993A-47603FE0BE8F}" srcOrd="1" destOrd="3" presId="urn:microsoft.com/office/officeart/2005/8/layout/hProcess4"/>
    <dgm:cxn modelId="{7BF0C596-821E-48AA-9EFA-A1DDC1705BF7}" type="presOf" srcId="{3EA496D7-2E73-4549-B31A-0F1CCE30F10A}" destId="{A53E7382-315B-4DD7-A970-A5B298B0AA95}" srcOrd="0" destOrd="0" presId="urn:microsoft.com/office/officeart/2005/8/layout/hProcess4"/>
    <dgm:cxn modelId="{13DCBE99-37F9-D54B-BA75-0FD65E2DE0BE}" type="presOf" srcId="{E363B2EC-13F8-4D3A-BC8A-E6E5410321D9}" destId="{3CF6A792-5951-F749-A96E-AC48A888710C}" srcOrd="1" destOrd="0" presId="urn:microsoft.com/office/officeart/2005/8/layout/hProcess4"/>
    <dgm:cxn modelId="{8F15C299-FD6D-4FD4-BA3B-9709DD4C84EC}" srcId="{6F4A6E82-108D-4E4C-A137-3E54DA190968}" destId="{0C1A7FFF-E3DC-4420-BA10-7E508B3D4263}" srcOrd="0" destOrd="0" parTransId="{7814CE98-B8AD-47B0-91BA-8D2DDC3A14D1}" sibTransId="{A1ED3C88-5473-428B-9695-DC058617B9EC}"/>
    <dgm:cxn modelId="{801EA8A5-7E09-4F99-BE3F-D953B2D3B51F}" srcId="{F3347214-19BA-4EA1-BDCE-0F4ABBEF81A4}" destId="{3EA496D7-2E73-4549-B31A-0F1CCE30F10A}" srcOrd="1" destOrd="0" parTransId="{F3EDB3A9-96BA-4064-A150-CD808FF5BF67}" sibTransId="{1DE63BB1-F780-4AA0-86BC-48821A5CE77D}"/>
    <dgm:cxn modelId="{C0DA10AD-0F99-4502-A042-1EC50758B534}" type="presOf" srcId="{1DE63BB1-F780-4AA0-86BC-48821A5CE77D}" destId="{FC3672FD-4B9C-43CD-B256-7CD66163C7F4}" srcOrd="0" destOrd="0" presId="urn:microsoft.com/office/officeart/2005/8/layout/hProcess4"/>
    <dgm:cxn modelId="{271DABB1-73E3-B247-BC2B-F698250A6AB9}" type="presOf" srcId="{BC8612F9-E513-D346-B21A-4FCE449FD0D7}" destId="{8433347C-C585-4702-A662-9F80E518F42F}" srcOrd="0" destOrd="1" presId="urn:microsoft.com/office/officeart/2005/8/layout/hProcess4"/>
    <dgm:cxn modelId="{701F02C3-CACB-4281-BCA3-5DB85DDE3EC5}" srcId="{3EA496D7-2E73-4549-B31A-0F1CCE30F10A}" destId="{F4D09C50-7717-45C5-B048-C0330C79BD12}" srcOrd="1" destOrd="0" parTransId="{5844AFAD-0212-4B57-99F8-3759AF134022}" sibTransId="{E420F10F-5410-412D-900F-2EC6A5292EBE}"/>
    <dgm:cxn modelId="{9BBEA3C8-3FC4-B448-BBD7-C9F5D9279A65}" type="presOf" srcId="{0C034A8F-86AD-ED4D-B19C-DD9D81F623AC}" destId="{8433347C-C585-4702-A662-9F80E518F42F}" srcOrd="0" destOrd="2" presId="urn:microsoft.com/office/officeart/2005/8/layout/hProcess4"/>
    <dgm:cxn modelId="{EB4762D8-6573-4434-9F82-36B4FB6BBD1F}" srcId="{3EA496D7-2E73-4549-B31A-0F1CCE30F10A}" destId="{E17B471B-D61E-4D86-9A83-297A3650F81F}" srcOrd="3" destOrd="0" parTransId="{ED2F23DF-9EAE-4C81-9D97-8BC0B5472D26}" sibTransId="{10DE097F-F0C2-4198-BB91-477473D99276}"/>
    <dgm:cxn modelId="{973106D9-49B3-41F9-8549-72C7C2B05216}" type="presOf" srcId="{B3312F65-1554-4E59-9A71-BFCD50C9ADE7}" destId="{972F3B0E-B7C1-45C2-BC97-136BA5AEF946}" srcOrd="0" destOrd="0" presId="urn:microsoft.com/office/officeart/2005/8/layout/hProcess4"/>
    <dgm:cxn modelId="{7A2E96DD-6793-8043-B5F6-0DC7DC065E3E}" type="presOf" srcId="{0C034A8F-86AD-ED4D-B19C-DD9D81F623AC}" destId="{9B3C8BE9-91F1-4BD6-993A-47603FE0BE8F}" srcOrd="1" destOrd="2" presId="urn:microsoft.com/office/officeart/2005/8/layout/hProcess4"/>
    <dgm:cxn modelId="{81910DE5-6BDB-42CE-8046-9E825CABBC54}" type="presOf" srcId="{F3347214-19BA-4EA1-BDCE-0F4ABBEF81A4}" destId="{88088A20-D925-4FD1-9574-67725AD27C64}" srcOrd="0" destOrd="0" presId="urn:microsoft.com/office/officeart/2005/8/layout/hProcess4"/>
    <dgm:cxn modelId="{E69731E5-C2AE-4B57-A0F7-4FE7060B95AE}" type="presOf" srcId="{F4D09C50-7717-45C5-B048-C0330C79BD12}" destId="{12CDF04C-03E8-4B5C-8584-4F5B190F550C}" srcOrd="1" destOrd="1" presId="urn:microsoft.com/office/officeart/2005/8/layout/hProcess4"/>
    <dgm:cxn modelId="{320162E6-C280-454E-8187-1E5658C4EB56}" type="presOf" srcId="{A7C53672-CA89-224C-9AEE-86980949CE6A}" destId="{A5A0DD53-B0FA-824C-8BBB-8ECE7C25240A}" srcOrd="0" destOrd="1" presId="urn:microsoft.com/office/officeart/2005/8/layout/hProcess4"/>
    <dgm:cxn modelId="{37AC9DE7-EF38-4E4C-82C0-1FC6A43AC62F}" type="presOf" srcId="{C1BF9EFF-A522-4A85-9B98-B0D74E6AB7C1}" destId="{12CDF04C-03E8-4B5C-8584-4F5B190F550C}" srcOrd="1" destOrd="2" presId="urn:microsoft.com/office/officeart/2005/8/layout/hProcess4"/>
    <dgm:cxn modelId="{F0CA55EC-284F-4A7A-BF51-15CECFE1E09A}" type="presOf" srcId="{0C1A7FFF-E3DC-4420-BA10-7E508B3D4263}" destId="{8433347C-C585-4702-A662-9F80E518F42F}" srcOrd="0" destOrd="0" presId="urn:microsoft.com/office/officeart/2005/8/layout/hProcess4"/>
    <dgm:cxn modelId="{A3513CF1-DFF7-465F-951B-F3995260F91F}" srcId="{F3347214-19BA-4EA1-BDCE-0F4ABBEF81A4}" destId="{CAF73E24-E585-4EA7-8929-863BA3B5B1C5}" srcOrd="2" destOrd="0" parTransId="{FFB01C5B-51E9-4719-A5EE-3F9B700B5A52}" sibTransId="{2941E9B9-B90C-4C4A-8AA0-700CDB3BCB3C}"/>
    <dgm:cxn modelId="{7003F7F4-5746-46AA-A2D7-0FBB69B0809E}" type="presOf" srcId="{4E494E25-BDFF-4C22-99FD-A4E86DDAD482}" destId="{8433347C-C585-4702-A662-9F80E518F42F}" srcOrd="0" destOrd="3" presId="urn:microsoft.com/office/officeart/2005/8/layout/hProcess4"/>
    <dgm:cxn modelId="{684722F5-F9E1-443C-B9C6-ACFD1DC8AF98}" type="presOf" srcId="{7A2C8AA1-754F-4AEB-AF0B-6BB7616B3A97}" destId="{18C5832A-91E5-4A9A-8221-549DB586CE7E}" srcOrd="0" destOrd="0" presId="urn:microsoft.com/office/officeart/2005/8/layout/hProcess4"/>
    <dgm:cxn modelId="{F942D75D-F475-439B-AFED-0366883957CD}" type="presParOf" srcId="{88088A20-D925-4FD1-9574-67725AD27C64}" destId="{0B529FAF-A525-41C8-9C80-19A25B9A2D98}" srcOrd="0" destOrd="0" presId="urn:microsoft.com/office/officeart/2005/8/layout/hProcess4"/>
    <dgm:cxn modelId="{74A634AF-0377-4DB1-81D5-4F040DC647CE}" type="presParOf" srcId="{88088A20-D925-4FD1-9574-67725AD27C64}" destId="{86DCFD00-D573-42B9-9B42-9A50DEE7C72F}" srcOrd="1" destOrd="0" presId="urn:microsoft.com/office/officeart/2005/8/layout/hProcess4"/>
    <dgm:cxn modelId="{2E0A8FC0-68BE-464B-BFAA-339EAAF6F85F}" type="presParOf" srcId="{88088A20-D925-4FD1-9574-67725AD27C64}" destId="{F9ECC70B-1D69-4409-A708-640D150E6BFE}" srcOrd="2" destOrd="0" presId="urn:microsoft.com/office/officeart/2005/8/layout/hProcess4"/>
    <dgm:cxn modelId="{65DF4605-FEDD-4C40-A139-B19391B0A572}" type="presParOf" srcId="{F9ECC70B-1D69-4409-A708-640D150E6BFE}" destId="{4579F497-D54A-495D-8ABE-8E1F56C90A1D}" srcOrd="0" destOrd="0" presId="urn:microsoft.com/office/officeart/2005/8/layout/hProcess4"/>
    <dgm:cxn modelId="{FC8983A6-2BB6-4ED2-9166-5E96E9D4810B}" type="presParOf" srcId="{4579F497-D54A-495D-8ABE-8E1F56C90A1D}" destId="{3914AB6D-9D73-4EE3-9591-6F2D83F74CDF}" srcOrd="0" destOrd="0" presId="urn:microsoft.com/office/officeart/2005/8/layout/hProcess4"/>
    <dgm:cxn modelId="{91927356-36BD-43DF-8A3F-C4CA13F15FC9}" type="presParOf" srcId="{4579F497-D54A-495D-8ABE-8E1F56C90A1D}" destId="{8433347C-C585-4702-A662-9F80E518F42F}" srcOrd="1" destOrd="0" presId="urn:microsoft.com/office/officeart/2005/8/layout/hProcess4"/>
    <dgm:cxn modelId="{A4217379-FC31-495E-A8D6-99B7E3214693}" type="presParOf" srcId="{4579F497-D54A-495D-8ABE-8E1F56C90A1D}" destId="{9B3C8BE9-91F1-4BD6-993A-47603FE0BE8F}" srcOrd="2" destOrd="0" presId="urn:microsoft.com/office/officeart/2005/8/layout/hProcess4"/>
    <dgm:cxn modelId="{CFFBDAA7-4DDF-466D-9158-0DAC17E9BB11}" type="presParOf" srcId="{4579F497-D54A-495D-8ABE-8E1F56C90A1D}" destId="{2CDC8635-48B4-4DE7-BBCA-8E766C6E9612}" srcOrd="3" destOrd="0" presId="urn:microsoft.com/office/officeart/2005/8/layout/hProcess4"/>
    <dgm:cxn modelId="{655AB8ED-258F-4699-BFAE-0E39FAF55C8E}" type="presParOf" srcId="{4579F497-D54A-495D-8ABE-8E1F56C90A1D}" destId="{F77A11A1-F3D2-4AE8-8453-E9196BFAEAE8}" srcOrd="4" destOrd="0" presId="urn:microsoft.com/office/officeart/2005/8/layout/hProcess4"/>
    <dgm:cxn modelId="{5EAA559E-CFF5-4823-AA2F-700710B270DD}" type="presParOf" srcId="{F9ECC70B-1D69-4409-A708-640D150E6BFE}" destId="{972F3B0E-B7C1-45C2-BC97-136BA5AEF946}" srcOrd="1" destOrd="0" presId="urn:microsoft.com/office/officeart/2005/8/layout/hProcess4"/>
    <dgm:cxn modelId="{17BC39CF-4926-4D01-8BE7-237CB5DC2859}" type="presParOf" srcId="{F9ECC70B-1D69-4409-A708-640D150E6BFE}" destId="{4013E86E-CF4A-42A1-A007-83BBE504595B}" srcOrd="2" destOrd="0" presId="urn:microsoft.com/office/officeart/2005/8/layout/hProcess4"/>
    <dgm:cxn modelId="{FBA369E4-EED4-4A92-90E3-9D34DEA0AFC3}" type="presParOf" srcId="{4013E86E-CF4A-42A1-A007-83BBE504595B}" destId="{07982D16-95BF-4EDB-AC69-4AB74ED5E33F}" srcOrd="0" destOrd="0" presId="urn:microsoft.com/office/officeart/2005/8/layout/hProcess4"/>
    <dgm:cxn modelId="{64062F06-13A9-4E6C-B922-34DACB8EAC86}" type="presParOf" srcId="{4013E86E-CF4A-42A1-A007-83BBE504595B}" destId="{18C5832A-91E5-4A9A-8221-549DB586CE7E}" srcOrd="1" destOrd="0" presId="urn:microsoft.com/office/officeart/2005/8/layout/hProcess4"/>
    <dgm:cxn modelId="{CCF96A46-D0BB-4E1F-9A35-29B87D1D56DC}" type="presParOf" srcId="{4013E86E-CF4A-42A1-A007-83BBE504595B}" destId="{12CDF04C-03E8-4B5C-8584-4F5B190F550C}" srcOrd="2" destOrd="0" presId="urn:microsoft.com/office/officeart/2005/8/layout/hProcess4"/>
    <dgm:cxn modelId="{4AEBFA45-EB54-4716-9AC8-7959D0EB0EEF}" type="presParOf" srcId="{4013E86E-CF4A-42A1-A007-83BBE504595B}" destId="{A53E7382-315B-4DD7-A970-A5B298B0AA95}" srcOrd="3" destOrd="0" presId="urn:microsoft.com/office/officeart/2005/8/layout/hProcess4"/>
    <dgm:cxn modelId="{BFC6019B-2574-4C64-8D8F-06E2AFF545DA}" type="presParOf" srcId="{4013E86E-CF4A-42A1-A007-83BBE504595B}" destId="{3541CC92-4703-4D0E-9714-2CBFF99E559B}" srcOrd="4" destOrd="0" presId="urn:microsoft.com/office/officeart/2005/8/layout/hProcess4"/>
    <dgm:cxn modelId="{A1B79A44-B977-4D09-B484-3786D3F95365}" type="presParOf" srcId="{F9ECC70B-1D69-4409-A708-640D150E6BFE}" destId="{FC3672FD-4B9C-43CD-B256-7CD66163C7F4}" srcOrd="3" destOrd="0" presId="urn:microsoft.com/office/officeart/2005/8/layout/hProcess4"/>
    <dgm:cxn modelId="{8ADBE478-02C7-794B-B9B6-266FCCF5F761}" type="presParOf" srcId="{F9ECC70B-1D69-4409-A708-640D150E6BFE}" destId="{3FC28E76-1702-894C-AC63-6CC08906170F}" srcOrd="4" destOrd="0" presId="urn:microsoft.com/office/officeart/2005/8/layout/hProcess4"/>
    <dgm:cxn modelId="{54E105CF-350C-E94A-8E33-32E79538FC7F}" type="presParOf" srcId="{3FC28E76-1702-894C-AC63-6CC08906170F}" destId="{08EC2EB3-220A-204B-A146-BD134E1E59F6}" srcOrd="0" destOrd="0" presId="urn:microsoft.com/office/officeart/2005/8/layout/hProcess4"/>
    <dgm:cxn modelId="{8FB4EDBF-6016-574C-9ED2-61075827B028}" type="presParOf" srcId="{3FC28E76-1702-894C-AC63-6CC08906170F}" destId="{A5A0DD53-B0FA-824C-8BBB-8ECE7C25240A}" srcOrd="1" destOrd="0" presId="urn:microsoft.com/office/officeart/2005/8/layout/hProcess4"/>
    <dgm:cxn modelId="{2FCBC1B2-68C1-7F40-B43A-510B170EDAE7}" type="presParOf" srcId="{3FC28E76-1702-894C-AC63-6CC08906170F}" destId="{3CF6A792-5951-F749-A96E-AC48A888710C}" srcOrd="2" destOrd="0" presId="urn:microsoft.com/office/officeart/2005/8/layout/hProcess4"/>
    <dgm:cxn modelId="{3BF13FCB-653F-EE44-BDD0-F6279A51793B}" type="presParOf" srcId="{3FC28E76-1702-894C-AC63-6CC08906170F}" destId="{24F679F0-F311-7849-A91C-D5B73B49F17C}" srcOrd="3" destOrd="0" presId="urn:microsoft.com/office/officeart/2005/8/layout/hProcess4"/>
    <dgm:cxn modelId="{E3FC59F9-0898-7E4F-BF15-F6536457120A}" type="presParOf" srcId="{3FC28E76-1702-894C-AC63-6CC08906170F}" destId="{FFF8C980-F130-F54B-8844-7DBC1935A753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33347C-C585-4702-A662-9F80E518F42F}">
      <dsp:nvSpPr>
        <dsp:cNvPr id="0" name=""/>
        <dsp:cNvSpPr/>
      </dsp:nvSpPr>
      <dsp:spPr>
        <a:xfrm>
          <a:off x="379044" y="859871"/>
          <a:ext cx="2291372" cy="16523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>
              <a:latin typeface="Calibri" panose="020F0502020204030204" pitchFamily="34" charset="0"/>
              <a:cs typeface="Calibri" panose="020F0502020204030204" pitchFamily="34" charset="0"/>
            </a:rPr>
            <a:t>Obtain,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>
              <a:latin typeface="Calibri" panose="020F0502020204030204" pitchFamily="34" charset="0"/>
              <a:cs typeface="Calibri" panose="020F0502020204030204" pitchFamily="34" charset="0"/>
            </a:rPr>
            <a:t>Transport,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>
              <a:latin typeface="Calibri" panose="020F0502020204030204" pitchFamily="34" charset="0"/>
              <a:cs typeface="Calibri" panose="020F0502020204030204" pitchFamily="34" charset="0"/>
            </a:rPr>
            <a:t>Hold,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>
              <a:latin typeface="Calibri" panose="020F0502020204030204" pitchFamily="34" charset="0"/>
              <a:cs typeface="Calibri" panose="020F0502020204030204" pitchFamily="34" charset="0"/>
            </a:rPr>
            <a:t>Slaughter ,</a:t>
          </a:r>
        </a:p>
      </dsp:txBody>
      <dsp:txXfrm>
        <a:off x="417068" y="897895"/>
        <a:ext cx="2215324" cy="1222189"/>
      </dsp:txXfrm>
    </dsp:sp>
    <dsp:sp modelId="{972F3B0E-B7C1-45C2-BC97-136BA5AEF946}">
      <dsp:nvSpPr>
        <dsp:cNvPr id="0" name=""/>
        <dsp:cNvSpPr/>
      </dsp:nvSpPr>
      <dsp:spPr>
        <a:xfrm>
          <a:off x="1982993" y="1358024"/>
          <a:ext cx="2151945" cy="2151945"/>
        </a:xfrm>
        <a:prstGeom prst="leftCircularArrow">
          <a:avLst>
            <a:gd name="adj1" fmla="val 4211"/>
            <a:gd name="adj2" fmla="val 531553"/>
            <a:gd name="adj3" fmla="val 2105659"/>
            <a:gd name="adj4" fmla="val 8823084"/>
            <a:gd name="adj5" fmla="val 491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DC8635-48B4-4DE7-BBCA-8E766C6E9612}">
      <dsp:nvSpPr>
        <dsp:cNvPr id="0" name=""/>
        <dsp:cNvSpPr/>
      </dsp:nvSpPr>
      <dsp:spPr>
        <a:xfrm>
          <a:off x="1348084" y="2257678"/>
          <a:ext cx="1780709" cy="7081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Slaughterhouse </a:t>
          </a:r>
          <a:endParaRPr lang="en-GB" sz="1800" kern="1200" dirty="0"/>
        </a:p>
      </dsp:txBody>
      <dsp:txXfrm>
        <a:off x="1368824" y="2278418"/>
        <a:ext cx="1739229" cy="666649"/>
      </dsp:txXfrm>
    </dsp:sp>
    <dsp:sp modelId="{18C5832A-91E5-4A9A-8221-549DB586CE7E}">
      <dsp:nvSpPr>
        <dsp:cNvPr id="0" name=""/>
        <dsp:cNvSpPr/>
      </dsp:nvSpPr>
      <dsp:spPr>
        <a:xfrm>
          <a:off x="3180508" y="859871"/>
          <a:ext cx="2379157" cy="16523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5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>
              <a:latin typeface="Calibri" panose="020F0502020204030204" pitchFamily="34" charset="0"/>
              <a:cs typeface="Calibri" panose="020F0502020204030204" pitchFamily="34" charset="0"/>
            </a:rPr>
            <a:t>Traditional market sell chicken meat</a:t>
          </a:r>
          <a:endParaRPr lang="en-GB" sz="15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>
              <a:latin typeface="Calibri" panose="020F0502020204030204" pitchFamily="34" charset="0"/>
              <a:cs typeface="Calibri" panose="020F0502020204030204" pitchFamily="34" charset="0"/>
            </a:rPr>
            <a:t>or some markets sell live chicken, they can slaughter at time customer buy</a:t>
          </a:r>
          <a:endParaRPr lang="en-GB" sz="15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5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3218532" y="1251960"/>
        <a:ext cx="2303109" cy="1222189"/>
      </dsp:txXfrm>
    </dsp:sp>
    <dsp:sp modelId="{FC3672FD-4B9C-43CD-B256-7CD66163C7F4}">
      <dsp:nvSpPr>
        <dsp:cNvPr id="0" name=""/>
        <dsp:cNvSpPr/>
      </dsp:nvSpPr>
      <dsp:spPr>
        <a:xfrm rot="21185611">
          <a:off x="4074525" y="-884945"/>
          <a:ext cx="3035227" cy="3035227"/>
        </a:xfrm>
        <a:prstGeom prst="circularArrow">
          <a:avLst>
            <a:gd name="adj1" fmla="val 2986"/>
            <a:gd name="adj2" fmla="val 365975"/>
            <a:gd name="adj3" fmla="val 20051226"/>
            <a:gd name="adj4" fmla="val 13168223"/>
            <a:gd name="adj5" fmla="val 348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3E7382-315B-4DD7-A970-A5B298B0AA95}">
      <dsp:nvSpPr>
        <dsp:cNvPr id="0" name=""/>
        <dsp:cNvSpPr/>
      </dsp:nvSpPr>
      <dsp:spPr>
        <a:xfrm>
          <a:off x="3493710" y="82295"/>
          <a:ext cx="1780709" cy="7081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Traditional Markets/Live bird </a:t>
          </a:r>
          <a:endParaRPr lang="en-GB" sz="1800" kern="1200" dirty="0"/>
        </a:p>
      </dsp:txBody>
      <dsp:txXfrm>
        <a:off x="3514450" y="103035"/>
        <a:ext cx="1739229" cy="666649"/>
      </dsp:txXfrm>
    </dsp:sp>
    <dsp:sp modelId="{A5A0DD53-B0FA-824C-8BBB-8ECE7C25240A}">
      <dsp:nvSpPr>
        <dsp:cNvPr id="0" name=""/>
        <dsp:cNvSpPr/>
      </dsp:nvSpPr>
      <dsp:spPr>
        <a:xfrm>
          <a:off x="6025864" y="859871"/>
          <a:ext cx="2003298" cy="16523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6000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50" kern="1200" dirty="0">
              <a:latin typeface="Calibri" panose="020F0502020204030204" pitchFamily="34" charset="0"/>
              <a:cs typeface="Calibri" panose="020F0502020204030204" pitchFamily="34" charset="0"/>
            </a:rPr>
            <a:t>Store in refrigerators and cook when need</a:t>
          </a:r>
        </a:p>
        <a:p>
          <a:pPr marL="114300" lvl="1" indent="-114300" algn="l" defTabSz="6000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50" kern="1200" dirty="0">
              <a:latin typeface="Calibri" panose="020F0502020204030204" pitchFamily="34" charset="0"/>
              <a:cs typeface="Calibri" panose="020F0502020204030204" pitchFamily="34" charset="0"/>
            </a:rPr>
            <a:t>Store few hours in room temperature (t=25 – 37 C), before cooking </a:t>
          </a:r>
        </a:p>
      </dsp:txBody>
      <dsp:txXfrm>
        <a:off x="6063888" y="897895"/>
        <a:ext cx="1927250" cy="1222189"/>
      </dsp:txXfrm>
    </dsp:sp>
    <dsp:sp modelId="{24F679F0-F311-7849-A91C-D5B73B49F17C}">
      <dsp:nvSpPr>
        <dsp:cNvPr id="0" name=""/>
        <dsp:cNvSpPr/>
      </dsp:nvSpPr>
      <dsp:spPr>
        <a:xfrm>
          <a:off x="4925768" y="2681614"/>
          <a:ext cx="1690374" cy="2591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0007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50" kern="1200" dirty="0">
              <a:latin typeface="Calibri" panose="020F0502020204030204" pitchFamily="34" charset="0"/>
              <a:cs typeface="Calibri" panose="020F0502020204030204" pitchFamily="34" charset="0"/>
            </a:rPr>
            <a:t>Transport</a:t>
          </a:r>
        </a:p>
      </dsp:txBody>
      <dsp:txXfrm>
        <a:off x="4933357" y="2689203"/>
        <a:ext cx="1675196" cy="2439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67F5253C-9A75-AF46-ACEE-EAEE5B05D801}" type="datetimeFigureOut">
              <a:rPr lang="en-US" smtClean="0"/>
              <a:pPr/>
              <a:t>8/31/2022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D1A940B9-CD79-EF4A-961D-7F81D59A965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6193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6B0B5A0C-4C94-FA4D-AE3B-06DAC0064AF4}" type="datetimeFigureOut">
              <a:rPr lang="en-US" smtClean="0"/>
              <a:pPr/>
              <a:t>8/31/2022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6875" y="692150"/>
            <a:ext cx="61563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92" tIns="46246" rIns="92492" bIns="46246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DD154D62-D7A5-D248-8B93-7A8623E100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3173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6875" y="692150"/>
            <a:ext cx="61563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154D62-D7A5-D248-8B93-7A8623E1000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157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6875" y="692150"/>
            <a:ext cx="61563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154D62-D7A5-D248-8B93-7A8623E1000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8361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6875" y="692150"/>
            <a:ext cx="61563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154D62-D7A5-D248-8B93-7A8623E1000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1362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6875" y="692150"/>
            <a:ext cx="61563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154D62-D7A5-D248-8B93-7A8623E1000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342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 userDrawn="1"/>
        </p:nvSpPr>
        <p:spPr>
          <a:xfrm>
            <a:off x="478344" y="6611159"/>
            <a:ext cx="9634699" cy="230832"/>
          </a:xfrm>
          <a:prstGeom prst="rect">
            <a:avLst/>
          </a:prstGeom>
          <a:noFill/>
          <a:ln w="12700" cap="sq" cmpd="sng">
            <a:noFill/>
            <a:prstDash val="solid"/>
          </a:ln>
        </p:spPr>
        <p:txBody>
          <a:bodyPr wrap="square" rtlCol="0" anchor="t" anchorCtr="0">
            <a:spAutoFit/>
          </a:bodyPr>
          <a:lstStyle/>
          <a:p>
            <a:r>
              <a:rPr lang="en-US" sz="900" b="0" i="1" dirty="0">
                <a:solidFill>
                  <a:schemeClr val="bg1"/>
                </a:solidFill>
                <a:latin typeface="Arial"/>
                <a:cs typeface="Arial"/>
              </a:rPr>
              <a:t>Photo</a:t>
            </a:r>
            <a:r>
              <a:rPr lang="en-US" sz="900" b="0" i="1" baseline="0" dirty="0">
                <a:solidFill>
                  <a:schemeClr val="bg1"/>
                </a:solidFill>
                <a:latin typeface="Arial"/>
                <a:cs typeface="Arial"/>
              </a:rPr>
              <a:t> Credit Goes Here</a:t>
            </a:r>
            <a:endParaRPr lang="en-US" sz="900" b="0" i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2" hasCustomPrompt="1"/>
          </p:nvPr>
        </p:nvSpPr>
        <p:spPr>
          <a:xfrm>
            <a:off x="617142" y="5723098"/>
            <a:ext cx="6697133" cy="2603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i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Photo credit: Name/Organization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603252" y="5175082"/>
            <a:ext cx="10915649" cy="2682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Subhead goes here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4" hasCustomPrompt="1"/>
          </p:nvPr>
        </p:nvSpPr>
        <p:spPr>
          <a:xfrm>
            <a:off x="1362457" y="3829050"/>
            <a:ext cx="9453033" cy="11953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400" baseline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TITLE OF PRESENTATION GOES HERE AND HERE</a:t>
            </a:r>
          </a:p>
        </p:txBody>
      </p:sp>
    </p:spTree>
    <p:extLst>
      <p:ext uri="{BB962C8B-B14F-4D97-AF65-F5344CB8AC3E}">
        <p14:creationId xmlns:p14="http://schemas.microsoft.com/office/powerpoint/2010/main" val="209962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BC50EE9-1A59-4313-800D-3970B167CBF6}" type="datetime1">
              <a:rPr lang="en-US" smtClean="0"/>
              <a:t>8/31/2022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" y="6492876"/>
            <a:ext cx="764209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CA4A3A83-1094-409F-AF37-70B408348D1E}" type="slidenum">
              <a:rPr lang="en-US" smtClean="0"/>
              <a:pPr/>
              <a:t>‹#›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36489849"/>
      </p:ext>
    </p:extLst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C0A6C-1431-425B-8193-EFB6D2BEB676}" type="datetime1">
              <a:rPr lang="en-US" smtClean="0"/>
              <a:t>8/31/2022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4479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ed the Future-only branded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597388" y="1156442"/>
            <a:ext cx="10972800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>
              <a:defRPr sz="3200" cap="all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 dirty="0"/>
              <a:t>HEADER HERE</a:t>
            </a:r>
          </a:p>
        </p:txBody>
      </p:sp>
    </p:spTree>
    <p:extLst>
      <p:ext uri="{BB962C8B-B14F-4D97-AF65-F5344CB8AC3E}">
        <p14:creationId xmlns:p14="http://schemas.microsoft.com/office/powerpoint/2010/main" val="37393197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58716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80220-D1B2-4AA9-B83A-86DDA578DD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44416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ADD47A-4774-7A42-B569-D540230C8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2594F4-4A69-43F2-A112-80783F950B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595" y="5186074"/>
            <a:ext cx="11376551" cy="154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596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-branded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8056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Left Justifi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597388" y="1156442"/>
            <a:ext cx="10972800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>
              <a:defRPr sz="3200" cap="all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 dirty="0"/>
              <a:t>HEADER HERE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817034" y="2087563"/>
            <a:ext cx="10801351" cy="3291840"/>
          </a:xfrm>
          <a:prstGeom prst="rect">
            <a:avLst/>
          </a:prstGeo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Courier New" panose="02070309020205020404" pitchFamily="49" charset="0"/>
              <a:buChar char="o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endParaRPr lang="en-US" dirty="0"/>
          </a:p>
          <a:p>
            <a:pPr lvl="1"/>
            <a:r>
              <a:rPr lang="en-US" dirty="0"/>
              <a:t>Click to edit Master text styles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391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597388" y="1156442"/>
            <a:ext cx="10972800" cy="597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>
              <a:defRPr sz="3200" cap="all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 dirty="0"/>
              <a:t>HEADER HERE</a:t>
            </a:r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817034" y="2087563"/>
            <a:ext cx="10801351" cy="3291840"/>
          </a:xfrm>
          <a:prstGeom prst="rect">
            <a:avLst/>
          </a:prstGeom>
        </p:spPr>
        <p:txBody>
          <a:bodyPr/>
          <a:lstStyle>
            <a:lvl1pPr marL="2857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>
              <a:buFont typeface="Courier New" panose="02070309020205020404" pitchFamily="49" charset="0"/>
              <a:buChar char="o"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err="1"/>
              <a:t>Dsfadsfa</a:t>
            </a:r>
            <a:r>
              <a:rPr lang="en-US" dirty="0"/>
              <a:t> to edit Master text styles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997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subhead, and 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597388" y="1156442"/>
            <a:ext cx="10972800" cy="597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>
              <a:defRPr sz="3200" cap="all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 dirty="0"/>
              <a:t>HEADER HERE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817034" y="2388787"/>
            <a:ext cx="10801351" cy="3291840"/>
          </a:xfrm>
          <a:prstGeom prst="rect">
            <a:avLst/>
          </a:prstGeom>
        </p:spPr>
        <p:txBody>
          <a:bodyPr/>
          <a:lstStyle>
            <a:lvl1pPr marL="2857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>
              <a:buFont typeface="Courier New" panose="02070309020205020404" pitchFamily="49" charset="0"/>
              <a:buChar char="o"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err="1"/>
              <a:t>Fdsgfdgsdf</a:t>
            </a:r>
            <a:endParaRPr lang="en-US" dirty="0"/>
          </a:p>
          <a:p>
            <a:pPr lvl="1"/>
            <a:r>
              <a:rPr lang="en-US" dirty="0"/>
              <a:t>Click to edit Master text styles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688636" y="1903414"/>
            <a:ext cx="10871200" cy="4524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 b="1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Subhead goes here</a:t>
            </a:r>
          </a:p>
        </p:txBody>
      </p:sp>
    </p:spTree>
    <p:extLst>
      <p:ext uri="{BB962C8B-B14F-4D97-AF65-F5344CB8AC3E}">
        <p14:creationId xmlns:p14="http://schemas.microsoft.com/office/powerpoint/2010/main" val="2749483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bulleted list, an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597388" y="1156442"/>
            <a:ext cx="10972800" cy="597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>
              <a:defRPr sz="3200" cap="all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 dirty="0"/>
              <a:t>HEADER HERE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802217" y="2205038"/>
            <a:ext cx="5825067" cy="3840162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7100024" y="2204869"/>
            <a:ext cx="4459816" cy="367956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799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subhead in parens, 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817034" y="2388787"/>
            <a:ext cx="10801351" cy="3291840"/>
          </a:xfrm>
          <a:prstGeom prst="rect">
            <a:avLst/>
          </a:prstGeo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endParaRPr lang="en-US" dirty="0"/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688636" y="1699709"/>
            <a:ext cx="10871200" cy="398033"/>
          </a:xfrm>
          <a:prstGeom prst="rect">
            <a:avLst/>
          </a:prstGeo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ts val="23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00" b="1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ts val="23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D37D2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(Parentheses Under Header)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597388" y="1156442"/>
            <a:ext cx="10972800" cy="597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>
              <a:defRPr sz="3200" cap="all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 dirty="0"/>
              <a:t>HEADER HERE</a:t>
            </a:r>
          </a:p>
        </p:txBody>
      </p:sp>
    </p:spTree>
    <p:extLst>
      <p:ext uri="{BB962C8B-B14F-4D97-AF65-F5344CB8AC3E}">
        <p14:creationId xmlns:p14="http://schemas.microsoft.com/office/powerpoint/2010/main" val="1339460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eed the Future-only branded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597388" y="1156442"/>
            <a:ext cx="10972800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>
              <a:defRPr sz="3200" cap="all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 dirty="0"/>
              <a:t>HEADER HERE</a:t>
            </a:r>
          </a:p>
        </p:txBody>
      </p:sp>
    </p:spTree>
    <p:extLst>
      <p:ext uri="{BB962C8B-B14F-4D97-AF65-F5344CB8AC3E}">
        <p14:creationId xmlns:p14="http://schemas.microsoft.com/office/powerpoint/2010/main" val="999664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theme" Target="../theme/them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image" Target="../media/image1.emf"/><Relationship Id="rId9" Type="http://schemas.openxmlformats.org/officeDocument/2006/relationships/image" Target="../media/image6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7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theme" Target="../theme/theme4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.png"/><Relationship Id="rId11" Type="http://schemas.openxmlformats.org/officeDocument/2006/relationships/image" Target="../media/image10.png"/><Relationship Id="rId5" Type="http://schemas.openxmlformats.org/officeDocument/2006/relationships/image" Target="../media/image2.png"/><Relationship Id="rId10" Type="http://schemas.openxmlformats.org/officeDocument/2006/relationships/image" Target="../media/image9.png"/><Relationship Id="rId4" Type="http://schemas.openxmlformats.org/officeDocument/2006/relationships/image" Target="../media/image8.emf"/><Relationship Id="rId9" Type="http://schemas.openxmlformats.org/officeDocument/2006/relationships/image" Target="../media/image7.png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102420"/>
            <a:ext cx="12192000" cy="846688"/>
          </a:xfrm>
          <a:prstGeom prst="rect">
            <a:avLst/>
          </a:prstGeom>
          <a:solidFill>
            <a:srgbClr val="4799B5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-1"/>
            <a:ext cx="12192000" cy="1058305"/>
          </a:xfrm>
          <a:prstGeom prst="rect">
            <a:avLst/>
          </a:prstGeom>
          <a:solidFill>
            <a:srgbClr val="4799B5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9" name="Picture 8" descr="horizontal RGB white.eps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288" y="225747"/>
            <a:ext cx="4535200" cy="577885"/>
          </a:xfrm>
          <a:prstGeom prst="rect">
            <a:avLst/>
          </a:prstGeom>
        </p:spPr>
      </p:pic>
      <p:pic>
        <p:nvPicPr>
          <p:cNvPr id="3" name="Picture 2" descr="IFAS2013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36887" y="6262738"/>
            <a:ext cx="1364859" cy="33886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49108"/>
            <a:ext cx="3119395" cy="91008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3864" y="6224738"/>
            <a:ext cx="1160395" cy="41486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5988659" y="6155091"/>
            <a:ext cx="986919" cy="60071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8631" y="6134538"/>
            <a:ext cx="790028" cy="59252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0933" y="6246946"/>
            <a:ext cx="1432327" cy="39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004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5" r:id="rId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-1"/>
            <a:ext cx="12192000" cy="1058305"/>
          </a:xfrm>
          <a:prstGeom prst="rect">
            <a:avLst/>
          </a:prstGeom>
          <a:solidFill>
            <a:srgbClr val="4799B5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4" name="Picture 3" descr="horizontal RGB white.eps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288" y="225747"/>
            <a:ext cx="4535200" cy="577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796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2" r:id="rId2"/>
    <p:sldLayoutId id="2147483694" r:id="rId3"/>
    <p:sldLayoutId id="2147483695" r:id="rId4"/>
    <p:sldLayoutId id="2147483697" r:id="rId5"/>
    <p:sldLayoutId id="2147483696" r:id="rId6"/>
    <p:sldLayoutId id="2147483708" r:id="rId7"/>
    <p:sldLayoutId id="2147483712" r:id="rId8"/>
    <p:sldLayoutId id="2147483715" r:id="rId9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-1"/>
            <a:ext cx="12192000" cy="1058305"/>
          </a:xfrm>
          <a:prstGeom prst="rect">
            <a:avLst/>
          </a:prstGeom>
          <a:solidFill>
            <a:srgbClr val="4799B5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4" name="Picture 3" descr="horizontal RGB white.eps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288" y="225747"/>
            <a:ext cx="4535200" cy="577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652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"/>
            <a:ext cx="12192000" cy="5806417"/>
          </a:xfrm>
          <a:prstGeom prst="rect">
            <a:avLst/>
          </a:prstGeom>
          <a:solidFill>
            <a:srgbClr val="4799B5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6" name="Subtitle 4"/>
          <p:cNvSpPr txBox="1">
            <a:spLocks/>
          </p:cNvSpPr>
          <p:nvPr userDrawn="1"/>
        </p:nvSpPr>
        <p:spPr>
          <a:xfrm>
            <a:off x="630382" y="5256487"/>
            <a:ext cx="10952017" cy="1099863"/>
          </a:xfrm>
          <a:prstGeom prst="rect">
            <a:avLst/>
          </a:prstGeom>
        </p:spPr>
        <p:txBody>
          <a:bodyPr anchor="t"/>
          <a:lstStyle/>
          <a:p>
            <a:pPr marL="231775" lvl="2" indent="-231775" algn="ctr">
              <a:lnSpc>
                <a:spcPts val="2000"/>
              </a:lnSpc>
            </a:pPr>
            <a:r>
              <a:rPr lang="en-US" sz="2000" dirty="0" err="1">
                <a:solidFill>
                  <a:schemeClr val="bg1"/>
                </a:solidFill>
                <a:latin typeface="Gill Sans MT"/>
                <a:cs typeface="Gill Sans MT"/>
              </a:rPr>
              <a:t>www.feedthefuture.gov</a:t>
            </a:r>
            <a:endParaRPr lang="en-US" sz="2000" dirty="0">
              <a:solidFill>
                <a:schemeClr val="bg1"/>
              </a:solidFill>
              <a:latin typeface="Gill Sans MT"/>
              <a:cs typeface="Gill Sans MT"/>
            </a:endParaRPr>
          </a:p>
        </p:txBody>
      </p:sp>
      <p:pic>
        <p:nvPicPr>
          <p:cNvPr id="3" name="Picture 2" descr="vertical RGB white.eps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9558" y="1580050"/>
            <a:ext cx="6593612" cy="2302837"/>
          </a:xfrm>
          <a:prstGeom prst="rect">
            <a:avLst/>
          </a:prstGeom>
        </p:spPr>
      </p:pic>
      <p:pic>
        <p:nvPicPr>
          <p:cNvPr id="8" name="Picture 7" descr="IFAS2013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7584" y="6251446"/>
            <a:ext cx="1364859" cy="33886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49108"/>
            <a:ext cx="3119395" cy="9100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6771" y="6150998"/>
            <a:ext cx="1482907" cy="53016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5690179" y="6109433"/>
            <a:ext cx="1053903" cy="64149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8349" y="6251447"/>
            <a:ext cx="1432327" cy="392655"/>
          </a:xfrm>
          <a:prstGeom prst="rect">
            <a:avLst/>
          </a:prstGeom>
        </p:spPr>
      </p:pic>
      <p:pic>
        <p:nvPicPr>
          <p:cNvPr id="2050" name="Picture 2" descr="See the source image">
            <a:extLst>
              <a:ext uri="{FF2B5EF4-FFF2-40B4-BE49-F238E27FC236}">
                <a16:creationId xmlns:a16="http://schemas.microsoft.com/office/drawing/2014/main" id="{46AE961A-370B-4BA1-954E-F03AFDE1CCC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5994" y="5969891"/>
            <a:ext cx="1194141" cy="895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74AD334-3808-476E-A6B2-7C4E87F0D714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/>
          <a:stretch>
            <a:fillRect/>
          </a:stretch>
        </p:blipFill>
        <p:spPr>
          <a:xfrm>
            <a:off x="3215243" y="6037415"/>
            <a:ext cx="951344" cy="713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978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14" r:id="rId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BC452DC-9046-4352-ACF2-3596FB998B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D63C32-DF71-4E07-9AD5-9A04646214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8039B-2024-471C-B044-50A603E595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232CA-5C46-446D-B877-EDF932D0CEFB}" type="datetimeFigureOut">
              <a:rPr lang="en-GB" smtClean="0"/>
              <a:t>31/08/2022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791BFD-FEF6-4914-9AC2-7A68D08220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B3EB8-98F0-4C42-ACEA-8F3E377F69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02DED-5649-4319-8A03-69D1AA175A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107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4.emf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9C3F81B-CCFF-4112-8C64-C0027CC4D9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1040" y="1941488"/>
            <a:ext cx="10789920" cy="1340228"/>
          </a:xfrm>
        </p:spPr>
        <p:txBody>
          <a:bodyPr>
            <a:noAutofit/>
          </a:bodyPr>
          <a:lstStyle/>
          <a:p>
            <a:r>
              <a:rPr lang="en-GB" sz="3000" b="1" dirty="0">
                <a:solidFill>
                  <a:srgbClr val="002060"/>
                </a:solidFill>
              </a:rPr>
              <a:t>Quantitative microbial risk assessment of salmonellosis from chicken and pork salad consumption in Cambodian households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610F93-6A03-49C7-A670-B20818788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 descr="IFAS2013.png">
            <a:extLst>
              <a:ext uri="{FF2B5EF4-FFF2-40B4-BE49-F238E27FC236}">
                <a16:creationId xmlns:a16="http://schemas.microsoft.com/office/drawing/2014/main" id="{CC44B8DA-F3C0-469B-9DFD-76F703778FD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76952" y="6224738"/>
            <a:ext cx="1023644" cy="33886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B85DDA0-F735-4A16-92CC-1552C80D71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5949108"/>
            <a:ext cx="2339546" cy="91008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081B2B7-B038-491F-83FC-ABE85242F7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1898" y="6224738"/>
            <a:ext cx="870296" cy="41486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FF24E77-C7B0-4CB5-A30A-F78734EE1BD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2344" y="6246946"/>
            <a:ext cx="1074245" cy="392655"/>
          </a:xfrm>
          <a:prstGeom prst="rect">
            <a:avLst/>
          </a:prstGeom>
        </p:spPr>
      </p:pic>
      <p:pic>
        <p:nvPicPr>
          <p:cNvPr id="12" name="Picture 2" descr="See the source image">
            <a:extLst>
              <a:ext uri="{FF2B5EF4-FFF2-40B4-BE49-F238E27FC236}">
                <a16:creationId xmlns:a16="http://schemas.microsoft.com/office/drawing/2014/main" id="{341483AB-F595-46A1-9BBA-EDC9A73EB4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8297" y="5949108"/>
            <a:ext cx="872719" cy="872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6B18487-4A4E-4D42-A1A2-BD1644BF2A3D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028305" y="6052356"/>
            <a:ext cx="718061" cy="71806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442891F-2E5F-4113-871E-7CC5E76AA11F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3281" y="6165610"/>
            <a:ext cx="704305" cy="63377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09E7ADB-A968-452C-93BD-3BFCD443051F}"/>
              </a:ext>
            </a:extLst>
          </p:cNvPr>
          <p:cNvSpPr txBox="1"/>
          <p:nvPr/>
        </p:nvSpPr>
        <p:spPr>
          <a:xfrm>
            <a:off x="1136343" y="3185160"/>
            <a:ext cx="9898602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km-KH" b="1" dirty="0">
              <a:solidFill>
                <a:srgbClr val="1B3A45"/>
              </a:solidFill>
              <a:ea typeface="Cambria" panose="02040503050406030204" pitchFamily="18" charset="0"/>
              <a:cs typeface="Khmer OS Muol Light" panose="02000500000000020004" pitchFamily="2" charset="0"/>
            </a:endParaRPr>
          </a:p>
          <a:p>
            <a:pPr algn="ctr"/>
            <a:r>
              <a:rPr lang="en-US" sz="2400" b="1" dirty="0">
                <a:solidFill>
                  <a:srgbClr val="1B3A45"/>
                </a:solidFill>
                <a:ea typeface="Cambria" panose="02040503050406030204" pitchFamily="18" charset="0"/>
              </a:rPr>
              <a:t>SAFE FOOD, FAIR FOOD FOR CAMBODIA PROJECT</a:t>
            </a:r>
          </a:p>
          <a:p>
            <a:pPr algn="ctr"/>
            <a:endParaRPr lang="en-US" sz="2000" b="1" dirty="0">
              <a:solidFill>
                <a:srgbClr val="1B3A45"/>
              </a:solidFill>
              <a:ea typeface="Cambria" panose="02040503050406030204" pitchFamily="18" charset="0"/>
            </a:endParaRPr>
          </a:p>
          <a:p>
            <a:pPr algn="ctr"/>
            <a:r>
              <a:rPr lang="en-US" sz="2000">
                <a:solidFill>
                  <a:srgbClr val="1B3A45"/>
                </a:solidFill>
                <a:ea typeface="Cambria" panose="02040503050406030204" pitchFamily="18" charset="0"/>
              </a:rPr>
              <a:t>Rortana Chea, Sinh Dang-Xuan, </a:t>
            </a:r>
            <a:r>
              <a:rPr lang="en-US" sz="2000" dirty="0">
                <a:solidFill>
                  <a:srgbClr val="1B3A45"/>
                </a:solidFill>
                <a:ea typeface="Cambria" panose="02040503050406030204" pitchFamily="18" charset="0"/>
              </a:rPr>
              <a:t>Hung Nguyen-Viet, Johanna Lindahl, Delia Grace, Fred Unger, Sothyra Tum, Chhay Ty and Sofia Boqvist</a:t>
            </a:r>
            <a:endParaRPr lang="LID4096" sz="2000" b="1" i="1" dirty="0">
              <a:solidFill>
                <a:srgbClr val="BA6324"/>
              </a:solidFill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0842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F7148A3-7147-4BCF-B993-471DA88385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4210" y="1078745"/>
            <a:ext cx="313130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2400" b="1" dirty="0">
                <a:cs typeface="Calibri" panose="020F0502020204030204" pitchFamily="34" charset="0"/>
              </a:rPr>
              <a:t>4. </a:t>
            </a:r>
            <a:r>
              <a:rPr lang="vi-VN" altLang="en-US" sz="2400" b="1" dirty="0">
                <a:cs typeface="Calibri" panose="020F0502020204030204" pitchFamily="34" charset="0"/>
              </a:rPr>
              <a:t>Risk characterization</a:t>
            </a:r>
            <a:endParaRPr lang="en-US" altLang="en-US" sz="2400" b="1" dirty="0">
              <a:cs typeface="Calibri" panose="020F050202020403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DAEE7BB-11FF-4D8B-A673-48A6BCA924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4690" y="4311904"/>
            <a:ext cx="469641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158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4163" indent="-168275">
              <a:spcBef>
                <a:spcPct val="0"/>
              </a:spcBef>
            </a:pPr>
            <a:r>
              <a:rPr lang="en-US" altLang="en-US" sz="2000" dirty="0">
                <a:cs typeface="Calibri" panose="020F0502020204030204" pitchFamily="34" charset="0"/>
              </a:rPr>
              <a:t> E.g.,  </a:t>
            </a:r>
            <a:r>
              <a:rPr lang="en-US" altLang="en-US" sz="2000" b="1" dirty="0">
                <a:cs typeface="Calibri" panose="020F0502020204030204" pitchFamily="34" charset="0"/>
              </a:rPr>
              <a:t>1</a:t>
            </a:r>
            <a:r>
              <a:rPr lang="en-US" altLang="en-US" sz="2000" dirty="0">
                <a:cs typeface="Calibri" panose="020F0502020204030204" pitchFamily="34" charset="0"/>
              </a:rPr>
              <a:t> </a:t>
            </a:r>
            <a:r>
              <a:rPr lang="en-GB" altLang="en-US" sz="2000" b="1" dirty="0"/>
              <a:t>out of 10 chicken salad consumers are at risk </a:t>
            </a:r>
            <a:r>
              <a:rPr lang="en-GB" altLang="en-US" sz="2000" dirty="0"/>
              <a:t>of salmonellosis</a:t>
            </a:r>
            <a:r>
              <a:rPr lang="en-GB" altLang="en-US" sz="2000" i="1" dirty="0"/>
              <a:t> </a:t>
            </a:r>
            <a:r>
              <a:rPr lang="en-GB" altLang="en-US" sz="2000" dirty="0"/>
              <a:t>annually</a:t>
            </a:r>
            <a:endParaRPr lang="en-US" altLang="en-US" sz="20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C904C70-CCB7-4C7F-BFE4-6F5B57F15C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4210" y="6492876"/>
            <a:ext cx="1716088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300" dirty="0"/>
              <a:t>CI: Confidence interval</a:t>
            </a:r>
            <a:endParaRPr lang="en-US" altLang="en-US" sz="13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EBB9E39-79A3-48C4-A181-AB210F568E0A}"/>
              </a:ext>
            </a:extLst>
          </p:cNvPr>
          <p:cNvSpPr txBox="1"/>
          <p:nvPr/>
        </p:nvSpPr>
        <p:spPr>
          <a:xfrm>
            <a:off x="769498" y="1547249"/>
            <a:ext cx="9083211" cy="6719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The annual incidence rate of human salmonellosis due to chicken and pork salad consumption by age and gender groups in Cambodia</a:t>
            </a:r>
            <a:endParaRPr lang="en-US" dirty="0">
              <a:solidFill>
                <a:srgbClr val="FF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F84B4809-9EA0-4400-817A-B6580B38C5A9}"/>
              </a:ext>
            </a:extLst>
          </p:cNvPr>
          <p:cNvSpPr txBox="1">
            <a:spLocks/>
          </p:cNvSpPr>
          <p:nvPr/>
        </p:nvSpPr>
        <p:spPr>
          <a:xfrm>
            <a:off x="5599601" y="331812"/>
            <a:ext cx="4884501" cy="5247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/>
              <a:t>Estimate risk of salmonellosis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8EFB4953-53AD-4641-9063-7ECE61A1C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A3A83-1094-409F-AF37-70B408348D1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3D1E5B6-13DC-4707-94D8-15A0251EC1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1103" y="4059880"/>
            <a:ext cx="5021617" cy="2725096"/>
          </a:xfrm>
          <a:prstGeom prst="rect">
            <a:avLst/>
          </a:prstGeo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5995D1B-4CB8-4F07-9F56-A69F8DCF49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9868387"/>
              </p:ext>
            </p:extLst>
          </p:nvPr>
        </p:nvGraphicFramePr>
        <p:xfrm>
          <a:off x="924560" y="2263515"/>
          <a:ext cx="10342880" cy="16287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74837">
                  <a:extLst>
                    <a:ext uri="{9D8B030D-6E8A-4147-A177-3AD203B41FA5}">
                      <a16:colId xmlns:a16="http://schemas.microsoft.com/office/drawing/2014/main" val="2380699888"/>
                    </a:ext>
                  </a:extLst>
                </a:gridCol>
                <a:gridCol w="2522681">
                  <a:extLst>
                    <a:ext uri="{9D8B030D-6E8A-4147-A177-3AD203B41FA5}">
                      <a16:colId xmlns:a16="http://schemas.microsoft.com/office/drawing/2014/main" val="1621400682"/>
                    </a:ext>
                  </a:extLst>
                </a:gridCol>
                <a:gridCol w="2522681">
                  <a:extLst>
                    <a:ext uri="{9D8B030D-6E8A-4147-A177-3AD203B41FA5}">
                      <a16:colId xmlns:a16="http://schemas.microsoft.com/office/drawing/2014/main" val="3600740084"/>
                    </a:ext>
                  </a:extLst>
                </a:gridCol>
                <a:gridCol w="2522681">
                  <a:extLst>
                    <a:ext uri="{9D8B030D-6E8A-4147-A177-3AD203B41FA5}">
                      <a16:colId xmlns:a16="http://schemas.microsoft.com/office/drawing/2014/main" val="2623970231"/>
                    </a:ext>
                  </a:extLst>
                </a:gridCol>
              </a:tblGrid>
              <a:tr h="675370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Age and gender groups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Estimated annual salmonellosis incidence rate (Mean (90% CI)) (%)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738790"/>
                  </a:ext>
                </a:extLst>
              </a:tr>
              <a:tr h="5972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Consume chicken salad only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Consume pork salad consumption only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Consume chicken and pork salad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53337592"/>
                  </a:ext>
                </a:extLst>
              </a:tr>
              <a:tr h="3561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Overall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11.15</a:t>
                      </a:r>
                      <a:r>
                        <a:rPr lang="en-GB" sz="1600" dirty="0">
                          <a:effectLst/>
                        </a:rPr>
                        <a:t> (0 ̶ 35.06)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4.0</a:t>
                      </a:r>
                      <a:r>
                        <a:rPr lang="en-GB" sz="1600" dirty="0">
                          <a:effectLst/>
                        </a:rPr>
                        <a:t> (0 ̶ 21.3)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14.5</a:t>
                      </a:r>
                      <a:r>
                        <a:rPr lang="en-GB" sz="1600" dirty="0">
                          <a:effectLst/>
                        </a:rPr>
                        <a:t> (0 ̶ 33.5)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476218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7785141"/>
      </p:ext>
    </p:extLst>
  </p:cSld>
  <p:clrMapOvr>
    <a:masterClrMapping/>
  </p:clrMapOvr>
  <p:transition advClick="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F7148A3-7147-4BCF-B993-471DA88385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4210" y="1245646"/>
            <a:ext cx="313130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2400" b="1" dirty="0">
                <a:cs typeface="Calibri" panose="020F0502020204030204" pitchFamily="34" charset="0"/>
              </a:rPr>
              <a:t>4. </a:t>
            </a:r>
            <a:r>
              <a:rPr lang="vi-VN" altLang="en-US" sz="2400" b="1" dirty="0">
                <a:cs typeface="Calibri" panose="020F0502020204030204" pitchFamily="34" charset="0"/>
              </a:rPr>
              <a:t>Risk characterization</a:t>
            </a:r>
            <a:endParaRPr lang="en-US" altLang="en-US" sz="2400" b="1" dirty="0"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EBB9E39-79A3-48C4-A181-AB210F568E0A}"/>
              </a:ext>
            </a:extLst>
          </p:cNvPr>
          <p:cNvSpPr txBox="1"/>
          <p:nvPr/>
        </p:nvSpPr>
        <p:spPr>
          <a:xfrm>
            <a:off x="764210" y="1902249"/>
            <a:ext cx="9619310" cy="7363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0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Sensitivity analysis of influence factors on daily salmonellosis incidence due to consuming pork and chicken salad </a:t>
            </a:r>
            <a:endParaRPr lang="en-US" sz="2000" dirty="0">
              <a:solidFill>
                <a:srgbClr val="0000FF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8841D7D-7BBD-4C88-B672-7F887B665652}"/>
              </a:ext>
            </a:extLst>
          </p:cNvPr>
          <p:cNvSpPr txBox="1">
            <a:spLocks/>
          </p:cNvSpPr>
          <p:nvPr/>
        </p:nvSpPr>
        <p:spPr>
          <a:xfrm>
            <a:off x="5599601" y="331812"/>
            <a:ext cx="4884501" cy="5247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/>
              <a:t>Estimate risk of salmonellosis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6DD1FEE-CAF5-4457-AEC5-CBDAC13BD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A3A83-1094-409F-AF37-70B408348D1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8BD599E-996C-4BB8-A370-2870B0CAB1DB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00"/>
          <a:stretch/>
        </p:blipFill>
        <p:spPr bwMode="auto">
          <a:xfrm>
            <a:off x="5599601" y="2604542"/>
            <a:ext cx="6209540" cy="367433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E17CD21-F3A5-4AB4-A0F1-04589A3F67A9}"/>
              </a:ext>
            </a:extLst>
          </p:cNvPr>
          <p:cNvSpPr txBox="1"/>
          <p:nvPr/>
        </p:nvSpPr>
        <p:spPr>
          <a:xfrm>
            <a:off x="382859" y="2907660"/>
            <a:ext cx="5104654" cy="22775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231775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ea typeface="Times New Roman" panose="02020603050405020304" pitchFamily="18" charset="0"/>
                <a:cs typeface="Times New Roman" panose="02020603050405020304" pitchFamily="18" charset="0"/>
              </a:rPr>
              <a:t>The factors most influencing the estimate were probability of cross-contamination in preparing salad chicken</a:t>
            </a:r>
          </a:p>
          <a:p>
            <a:pPr marL="342900" indent="-23177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ea typeface="Times New Roman" panose="02020603050405020304" pitchFamily="18" charset="0"/>
                <a:cs typeface="Times New Roman" panose="02020603050405020304" pitchFamily="18" charset="0"/>
              </a:rPr>
              <a:t>Followed by the prevalence of </a:t>
            </a:r>
            <a:r>
              <a:rPr lang="en-GB" sz="2200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Salmonella</a:t>
            </a:r>
            <a:r>
              <a:rPr lang="en-GB" sz="2200" dirty="0">
                <a:ea typeface="Times New Roman" panose="02020603050405020304" pitchFamily="18" charset="0"/>
                <a:cs typeface="Times New Roman" panose="02020603050405020304" pitchFamily="18" charset="0"/>
              </a:rPr>
              <a:t> on chicken in the markets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967275074"/>
      </p:ext>
    </p:extLst>
  </p:cSld>
  <p:clrMapOvr>
    <a:masterClrMapping/>
  </p:clrMapOvr>
  <p:transition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B8841D7D-7BBD-4C88-B672-7F887B665652}"/>
              </a:ext>
            </a:extLst>
          </p:cNvPr>
          <p:cNvSpPr txBox="1">
            <a:spLocks/>
          </p:cNvSpPr>
          <p:nvPr/>
        </p:nvSpPr>
        <p:spPr>
          <a:xfrm>
            <a:off x="967298" y="1278885"/>
            <a:ext cx="8014142" cy="524797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800" b="1" dirty="0"/>
              <a:t>Conclusions and recommendations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6DD1FEE-CAF5-4457-AEC5-CBDAC13BD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A3A83-1094-409F-AF37-70B408348D1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49BFAF-57F8-4348-A119-2DA78CB07190}"/>
              </a:ext>
            </a:extLst>
          </p:cNvPr>
          <p:cNvSpPr txBox="1"/>
          <p:nvPr/>
        </p:nvSpPr>
        <p:spPr>
          <a:xfrm>
            <a:off x="967298" y="2038776"/>
            <a:ext cx="10493182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33363" indent="-233363"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alibri" panose="020F0502020204030204" pitchFamily="34" charset="0"/>
                <a:cs typeface="DaunPenh" panose="01010101010101010101" pitchFamily="2" charset="0"/>
              </a:rPr>
              <a:t>This study is one of the first QMRA conducted for food safety in Cambodia</a:t>
            </a:r>
          </a:p>
          <a:p>
            <a:pPr marL="233363" indent="-233363">
              <a:buFont typeface="Arial" panose="020B0604020202020204" pitchFamily="34" charset="0"/>
              <a:buChar char="•"/>
            </a:pPr>
            <a:endParaRPr lang="en-US" sz="2200" dirty="0">
              <a:latin typeface="+mj-lt"/>
              <a:ea typeface="Calibri" panose="020F0502020204030204" pitchFamily="34" charset="0"/>
              <a:cs typeface="DaunPenh" panose="01010101010101010101" pitchFamily="2" charset="0"/>
            </a:endParaRPr>
          </a:p>
          <a:p>
            <a:pPr marL="233363" indent="-233363"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alibri" panose="020F0502020204030204" pitchFamily="34" charset="0"/>
                <a:cs typeface="DaunPenh" panose="01010101010101010101" pitchFamily="2" charset="0"/>
              </a:rPr>
              <a:t>The risk of salmonellosis due to chicken and pork salad consumption were estimated and appeared to be high. </a:t>
            </a:r>
            <a:r>
              <a:rPr lang="en-US" sz="2200" b="1" dirty="0">
                <a:latin typeface="+mj-lt"/>
                <a:ea typeface="Calibri" panose="020F0502020204030204" pitchFamily="34" charset="0"/>
                <a:cs typeface="DaunPenh" panose="01010101010101010101" pitchFamily="2" charset="0"/>
              </a:rPr>
              <a:t>One out of 10 </a:t>
            </a:r>
            <a:r>
              <a:rPr lang="en-US" sz="2200" dirty="0">
                <a:latin typeface="+mj-lt"/>
                <a:ea typeface="Calibri" panose="020F0502020204030204" pitchFamily="34" charset="0"/>
                <a:cs typeface="DaunPenh" panose="01010101010101010101" pitchFamily="2" charset="0"/>
              </a:rPr>
              <a:t>chicken salad consumers are at risk of salmonellosis annually</a:t>
            </a:r>
          </a:p>
          <a:p>
            <a:endParaRPr lang="en-US" sz="2200" dirty="0">
              <a:latin typeface="+mj-lt"/>
              <a:ea typeface="Calibri" panose="020F0502020204030204" pitchFamily="34" charset="0"/>
              <a:cs typeface="DaunPenh" panose="01010101010101010101" pitchFamily="2" charset="0"/>
            </a:endParaRPr>
          </a:p>
          <a:p>
            <a:pPr marL="233363" indent="-233363"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alibri" panose="020F0502020204030204" pitchFamily="34" charset="0"/>
                <a:cs typeface="DaunPenh" panose="01010101010101010101" pitchFamily="2" charset="0"/>
              </a:rPr>
              <a:t>Control measures may include improving the safety of retailed chicken and pork at markets and improving hygiene practices and equipment during salad preparation at household.</a:t>
            </a:r>
            <a:endParaRPr lang="en-US" sz="2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68972937"/>
      </p:ext>
    </p:extLst>
  </p:cSld>
  <p:clrMapOvr>
    <a:masterClrMapping/>
  </p:clrMapOvr>
  <p:transition advClick="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DBFB01B-F6EC-4591-8741-DF90BC16BA0C}"/>
              </a:ext>
            </a:extLst>
          </p:cNvPr>
          <p:cNvSpPr txBox="1">
            <a:spLocks/>
          </p:cNvSpPr>
          <p:nvPr/>
        </p:nvSpPr>
        <p:spPr>
          <a:xfrm>
            <a:off x="1981200" y="2138244"/>
            <a:ext cx="8229600" cy="85133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000" b="1" dirty="0"/>
              <a:t>Thanks for your attention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969305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98304" y="2465735"/>
            <a:ext cx="33389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>
                <a:solidFill>
                  <a:schemeClr val="bg1"/>
                </a:solidFill>
                <a:latin typeface="Calibri Light" panose="020F0302020204030204" pitchFamily="34" charset="0"/>
                <a:ea typeface="Calibri" charset="0"/>
                <a:cs typeface="Calibri Light" panose="020F0302020204030204" pitchFamily="34" charset="0"/>
              </a:rPr>
              <a:t>THANK YOU</a:t>
            </a:r>
          </a:p>
        </p:txBody>
      </p:sp>
      <p:pic>
        <p:nvPicPr>
          <p:cNvPr id="5" name="Picture Placeholder 4" descr="A person drinking from a glass&#10;&#10;Description automatically generated">
            <a:extLst>
              <a:ext uri="{FF2B5EF4-FFF2-40B4-BE49-F238E27FC236}">
                <a16:creationId xmlns:a16="http://schemas.microsoft.com/office/drawing/2014/main" id="{2CBDF23E-C6F2-B94A-9361-DA325D24954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0595" y="322325"/>
            <a:ext cx="11376551" cy="4782551"/>
          </a:xfrm>
        </p:spPr>
      </p:pic>
    </p:spTree>
    <p:extLst>
      <p:ext uri="{BB962C8B-B14F-4D97-AF65-F5344CB8AC3E}">
        <p14:creationId xmlns:p14="http://schemas.microsoft.com/office/powerpoint/2010/main" val="2604994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5CF4BB-4AAD-4FEF-ACCC-23D010763E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4210" y="1801555"/>
            <a:ext cx="11318240" cy="2150686"/>
          </a:xfrm>
        </p:spPr>
        <p:txBody>
          <a:bodyPr>
            <a:no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</a:pPr>
            <a:r>
              <a:rPr lang="en-US" sz="2300" dirty="0"/>
              <a:t>Chicken and pork salad dishes are commonly consumed in Cambodian households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</a:pPr>
            <a:r>
              <a:rPr lang="en-US" sz="2300" i="1" dirty="0"/>
              <a:t>Salmonella</a:t>
            </a:r>
            <a:r>
              <a:rPr lang="en-US" sz="2300" dirty="0"/>
              <a:t> spp. is one of the top 4 key global causes of diarrheal diseases, and often contaminates chicken meat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</a:pPr>
            <a:r>
              <a:rPr lang="en-US" sz="2300" dirty="0"/>
              <a:t>Risk captures likelihood and magnitude of health consequences (i.e., illness)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7296A6F-D9EE-4A3E-A0F4-DD78D72D7C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5565" y="4339910"/>
            <a:ext cx="2714995" cy="229511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5BCB2C0-CC85-4BB3-A366-43ADCAF323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525213" y="4339909"/>
            <a:ext cx="3566155" cy="2295115"/>
          </a:xfrm>
          <a:prstGeom prst="rect">
            <a:avLst/>
          </a:prstGeo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0935CC10-5F6C-484A-B465-A9324DEE0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A3A83-1094-409F-AF37-70B408348D1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BE27A3-B4E3-4261-AAAA-74A33F1015BB}"/>
              </a:ext>
            </a:extLst>
          </p:cNvPr>
          <p:cNvSpPr txBox="1"/>
          <p:nvPr/>
        </p:nvSpPr>
        <p:spPr>
          <a:xfrm>
            <a:off x="764210" y="1125934"/>
            <a:ext cx="155216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D37D28"/>
                </a:solidFill>
              </a:rPr>
              <a:t>Key facts</a:t>
            </a:r>
          </a:p>
        </p:txBody>
      </p:sp>
    </p:spTree>
    <p:extLst>
      <p:ext uri="{BB962C8B-B14F-4D97-AF65-F5344CB8AC3E}">
        <p14:creationId xmlns:p14="http://schemas.microsoft.com/office/powerpoint/2010/main" val="4023889220"/>
      </p:ext>
    </p:extLst>
  </p:cSld>
  <p:clrMapOvr>
    <a:masterClrMapping/>
  </p:clrMapOvr>
  <p:transition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7E0D9391-4733-4D3A-BF32-125700F37EF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1105709"/>
              </p:ext>
            </p:extLst>
          </p:nvPr>
        </p:nvGraphicFramePr>
        <p:xfrm>
          <a:off x="1711928" y="2629055"/>
          <a:ext cx="8630796" cy="33720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EE6B255-D69F-4BB6-AEC4-C2A8E9794EBA}"/>
              </a:ext>
            </a:extLst>
          </p:cNvPr>
          <p:cNvSpPr txBox="1"/>
          <p:nvPr/>
        </p:nvSpPr>
        <p:spPr>
          <a:xfrm>
            <a:off x="276283" y="5310668"/>
            <a:ext cx="2231823" cy="96723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Source of chicken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Intensive broiler farm,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Small and medium holder,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Backyard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6B7BDF-AC82-4F12-8EE5-F8BAB18EE5B3}"/>
              </a:ext>
            </a:extLst>
          </p:cNvPr>
          <p:cNvSpPr txBox="1"/>
          <p:nvPr/>
        </p:nvSpPr>
        <p:spPr>
          <a:xfrm>
            <a:off x="1617752" y="1263136"/>
            <a:ext cx="59973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D37D28"/>
                </a:solidFill>
              </a:rPr>
              <a:t>Chicken value chain in Cambodia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B074B94-A4BD-43DD-50AE-6DEB89E617A0}"/>
              </a:ext>
            </a:extLst>
          </p:cNvPr>
          <p:cNvGrpSpPr/>
          <p:nvPr/>
        </p:nvGrpSpPr>
        <p:grpSpPr>
          <a:xfrm>
            <a:off x="7965284" y="2657225"/>
            <a:ext cx="1780709" cy="708129"/>
            <a:chOff x="6850086" y="2591838"/>
            <a:chExt cx="1780709" cy="708129"/>
          </a:xfrm>
        </p:grpSpPr>
        <p:sp>
          <p:nvSpPr>
            <p:cNvPr id="3" name="Rounded Rectangle 2">
              <a:extLst>
                <a:ext uri="{FF2B5EF4-FFF2-40B4-BE49-F238E27FC236}">
                  <a16:creationId xmlns:a16="http://schemas.microsoft.com/office/drawing/2014/main" id="{C2B21B49-406E-6ED0-459A-02DB276DE0DC}"/>
                </a:ext>
              </a:extLst>
            </p:cNvPr>
            <p:cNvSpPr/>
            <p:nvPr/>
          </p:nvSpPr>
          <p:spPr>
            <a:xfrm>
              <a:off x="6850086" y="2591838"/>
              <a:ext cx="1780709" cy="70812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" name="Rounded Rectangle 4">
              <a:extLst>
                <a:ext uri="{FF2B5EF4-FFF2-40B4-BE49-F238E27FC236}">
                  <a16:creationId xmlns:a16="http://schemas.microsoft.com/office/drawing/2014/main" id="{32466FB4-A6E6-44D9-48CE-91EBF3DDABC9}"/>
                </a:ext>
              </a:extLst>
            </p:cNvPr>
            <p:cNvSpPr txBox="1"/>
            <p:nvPr/>
          </p:nvSpPr>
          <p:spPr>
            <a:xfrm>
              <a:off x="6870826" y="2612578"/>
              <a:ext cx="1739229" cy="6666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kern="1200" dirty="0"/>
                <a:t>Household</a:t>
              </a:r>
              <a:endParaRPr lang="en-GB" sz="1800" kern="1200" dirty="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0CBDCB14-4834-E91E-0D28-266D4404D642}"/>
              </a:ext>
            </a:extLst>
          </p:cNvPr>
          <p:cNvGrpSpPr/>
          <p:nvPr/>
        </p:nvGrpSpPr>
        <p:grpSpPr>
          <a:xfrm>
            <a:off x="1617752" y="2907668"/>
            <a:ext cx="1780709" cy="708129"/>
            <a:chOff x="1348084" y="2257678"/>
            <a:chExt cx="1780709" cy="708129"/>
          </a:xfrm>
        </p:grpSpPr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7C999350-08D8-11E1-AFEB-00B92BB1CC2F}"/>
                </a:ext>
              </a:extLst>
            </p:cNvPr>
            <p:cNvSpPr/>
            <p:nvPr/>
          </p:nvSpPr>
          <p:spPr>
            <a:xfrm>
              <a:off x="1348084" y="2257678"/>
              <a:ext cx="1780709" cy="70812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Rounded Rectangle 4">
              <a:extLst>
                <a:ext uri="{FF2B5EF4-FFF2-40B4-BE49-F238E27FC236}">
                  <a16:creationId xmlns:a16="http://schemas.microsoft.com/office/drawing/2014/main" id="{F04455C4-6E27-A3E5-080E-7E9620AB9DD3}"/>
                </a:ext>
              </a:extLst>
            </p:cNvPr>
            <p:cNvSpPr txBox="1"/>
            <p:nvPr/>
          </p:nvSpPr>
          <p:spPr>
            <a:xfrm>
              <a:off x="1368824" y="2278418"/>
              <a:ext cx="1739229" cy="6666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dirty="0"/>
                <a:t>Vans, carts, yards</a:t>
              </a:r>
              <a:endParaRPr lang="en-GB" sz="1800" kern="1200" dirty="0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7BD8512F-D67D-635D-0744-43FC885BF5F2}"/>
              </a:ext>
            </a:extLst>
          </p:cNvPr>
          <p:cNvSpPr txBox="1"/>
          <p:nvPr/>
        </p:nvSpPr>
        <p:spPr>
          <a:xfrm>
            <a:off x="10135399" y="3595057"/>
            <a:ext cx="1484516" cy="96723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Prepare</a:t>
            </a:r>
          </a:p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Store</a:t>
            </a:r>
          </a:p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Consume</a:t>
            </a:r>
          </a:p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Re-use leftovers</a:t>
            </a:r>
          </a:p>
        </p:txBody>
      </p:sp>
    </p:spTree>
    <p:extLst>
      <p:ext uri="{BB962C8B-B14F-4D97-AF65-F5344CB8AC3E}">
        <p14:creationId xmlns:p14="http://schemas.microsoft.com/office/powerpoint/2010/main" val="774514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2889E-5567-4035-BAF9-3596E8C04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110" y="1196160"/>
            <a:ext cx="3194892" cy="652156"/>
          </a:xfrm>
        </p:spPr>
        <p:txBody>
          <a:bodyPr/>
          <a:lstStyle/>
          <a:p>
            <a:r>
              <a:rPr lang="en-US" sz="3200" b="1" dirty="0"/>
              <a:t>Objective</a:t>
            </a:r>
            <a:endParaRPr lang="en-KE" sz="32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E9663C-B65D-4223-B807-BE07941741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0356" y="1879198"/>
            <a:ext cx="10633323" cy="1697975"/>
          </a:xfrm>
        </p:spPr>
        <p:txBody>
          <a:bodyPr/>
          <a:lstStyle/>
          <a:p>
            <a:r>
              <a:rPr lang="en-US" sz="2600" dirty="0"/>
              <a:t>To </a:t>
            </a:r>
            <a:r>
              <a:rPr lang="en-US" sz="2600" b="1" dirty="0">
                <a:solidFill>
                  <a:srgbClr val="0000FF"/>
                </a:solidFill>
              </a:rPr>
              <a:t>develop a QMRA model </a:t>
            </a:r>
            <a:r>
              <a:rPr lang="en-US" sz="2600" dirty="0"/>
              <a:t>and </a:t>
            </a:r>
            <a:r>
              <a:rPr lang="en-US" sz="2600" b="1" dirty="0">
                <a:solidFill>
                  <a:srgbClr val="0000FF"/>
                </a:solidFill>
              </a:rPr>
              <a:t>estimate the risk </a:t>
            </a:r>
            <a:r>
              <a:rPr lang="en-US" sz="2600" dirty="0"/>
              <a:t>of salmonellosis due to consumption of contaminated chicken and pork salad prepared at Cambodian households over the course of one year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787C4F-216E-470D-A416-48D604349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A3A83-1094-409F-AF37-70B408348D1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1B94A3E-7E66-483F-96BB-EF6692EBD6B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80419" y="3489171"/>
            <a:ext cx="3757097" cy="261145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76B4D16-6075-4B77-B49C-DD3ABB52CFC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4880" y="3489171"/>
            <a:ext cx="3480911" cy="2611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625941"/>
      </p:ext>
    </p:extLst>
  </p:cSld>
  <p:clrMapOvr>
    <a:masterClrMapping/>
  </p:clrMapOvr>
  <p:transition advClick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5ED696-D995-451F-A0F6-A6225CA652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6160" y="1351424"/>
            <a:ext cx="10241279" cy="2509377"/>
          </a:xfrm>
        </p:spPr>
        <p:txBody>
          <a:bodyPr/>
          <a:lstStyle/>
          <a:p>
            <a:pPr marL="396875" indent="-396875">
              <a:spcBef>
                <a:spcPts val="0"/>
              </a:spcBef>
              <a:spcAft>
                <a:spcPts val="1200"/>
              </a:spcAft>
              <a:buAutoNum type="arabicPeriod"/>
            </a:pPr>
            <a:r>
              <a:rPr lang="en-US" sz="2400" b="1" dirty="0"/>
              <a:t>Hazard Identification </a:t>
            </a:r>
          </a:p>
          <a:p>
            <a:pPr marL="396875" indent="-228600">
              <a:buFont typeface="Arial" panose="020B0604020202020204" pitchFamily="34" charset="0"/>
              <a:buChar char="•"/>
            </a:pPr>
            <a:r>
              <a:rPr lang="en-GB" sz="2200" i="1" dirty="0"/>
              <a:t>Salmonella: </a:t>
            </a:r>
            <a:r>
              <a:rPr lang="en-GB" sz="2200" dirty="0"/>
              <a:t>leading foodborne pathogens cause foodborne illness (e.g., diarrhoea)</a:t>
            </a:r>
          </a:p>
          <a:p>
            <a:pPr marL="396875" indent="-228600">
              <a:buFont typeface="Arial" panose="020B0604020202020204" pitchFamily="34" charset="0"/>
              <a:buChar char="•"/>
            </a:pPr>
            <a:r>
              <a:rPr lang="en-GB" sz="2200" dirty="0"/>
              <a:t>Chicken meat and pork are common sources and main harbours of </a:t>
            </a:r>
            <a:r>
              <a:rPr lang="en-GB" sz="2200" i="1" dirty="0"/>
              <a:t>Salmonella</a:t>
            </a:r>
            <a:r>
              <a:rPr lang="en-GB" sz="2200" dirty="0"/>
              <a:t>. </a:t>
            </a:r>
          </a:p>
          <a:p>
            <a:pPr marL="396875" indent="-228600">
              <a:buFont typeface="Arial" panose="020B0604020202020204" pitchFamily="34" charset="0"/>
              <a:buChar char="•"/>
            </a:pPr>
            <a:r>
              <a:rPr lang="en-GB" sz="2200" dirty="0"/>
              <a:t>The concentration of </a:t>
            </a:r>
            <a:r>
              <a:rPr lang="en-GB" sz="2200" i="1" dirty="0"/>
              <a:t>Salmonella</a:t>
            </a:r>
            <a:r>
              <a:rPr lang="en-GB" sz="2200" dirty="0"/>
              <a:t> in chicken and pork sold in markets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5435A42-2529-41FD-A01C-1502FE5D3257}"/>
              </a:ext>
            </a:extLst>
          </p:cNvPr>
          <p:cNvSpPr txBox="1">
            <a:spLocks/>
          </p:cNvSpPr>
          <p:nvPr/>
        </p:nvSpPr>
        <p:spPr>
          <a:xfrm>
            <a:off x="5599601" y="331812"/>
            <a:ext cx="4884501" cy="5247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/>
              <a:t>Develop QMRA model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134548FB-2805-422F-A4A3-85EAC5437B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0887925"/>
              </p:ext>
            </p:extLst>
          </p:nvPr>
        </p:nvGraphicFramePr>
        <p:xfrm>
          <a:off x="1277620" y="4086532"/>
          <a:ext cx="9481820" cy="1511628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3904665">
                  <a:extLst>
                    <a:ext uri="{9D8B030D-6E8A-4147-A177-3AD203B41FA5}">
                      <a16:colId xmlns:a16="http://schemas.microsoft.com/office/drawing/2014/main" val="697737968"/>
                    </a:ext>
                  </a:extLst>
                </a:gridCol>
                <a:gridCol w="2416547">
                  <a:extLst>
                    <a:ext uri="{9D8B030D-6E8A-4147-A177-3AD203B41FA5}">
                      <a16:colId xmlns:a16="http://schemas.microsoft.com/office/drawing/2014/main" val="1549470702"/>
                    </a:ext>
                  </a:extLst>
                </a:gridCol>
                <a:gridCol w="3160608">
                  <a:extLst>
                    <a:ext uri="{9D8B030D-6E8A-4147-A177-3AD203B41FA5}">
                      <a16:colId xmlns:a16="http://schemas.microsoft.com/office/drawing/2014/main" val="508765835"/>
                    </a:ext>
                  </a:extLst>
                </a:gridCol>
              </a:tblGrid>
              <a:tr h="412406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Analyses</a:t>
                      </a:r>
                      <a:endParaRPr lang="en-US" sz="4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Chicken</a:t>
                      </a:r>
                      <a:endParaRPr lang="en-US" sz="4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Pork</a:t>
                      </a:r>
                      <a:endParaRPr lang="en-US" sz="4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32347970"/>
                  </a:ext>
                </a:extLst>
              </a:tr>
              <a:tr h="560742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No. of </a:t>
                      </a:r>
                      <a:r>
                        <a:rPr lang="en-US" sz="1800" i="1" dirty="0">
                          <a:effectLst/>
                        </a:rPr>
                        <a:t>Salmonella</a:t>
                      </a:r>
                      <a:r>
                        <a:rPr lang="en-US" sz="1800" dirty="0">
                          <a:effectLst/>
                        </a:rPr>
                        <a:t> positive samples (%)</a:t>
                      </a:r>
                      <a:endParaRPr lang="en-US" sz="4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84 (41.7)</a:t>
                      </a:r>
                      <a:endParaRPr lang="en-US" sz="4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85 (42.3)</a:t>
                      </a:r>
                      <a:endParaRPr lang="en-US" sz="4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91618632"/>
                  </a:ext>
                </a:extLst>
              </a:tr>
              <a:tr h="538480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Average MNP/g</a:t>
                      </a:r>
                      <a:endParaRPr lang="en-US" sz="4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16.7</a:t>
                      </a:r>
                      <a:endParaRPr lang="en-US" sz="4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17.3</a:t>
                      </a:r>
                      <a:endParaRPr lang="en-US" sz="4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09069443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2B677B75-6F90-415F-8EBF-8CD7F8675EA5}"/>
              </a:ext>
            </a:extLst>
          </p:cNvPr>
          <p:cNvSpPr txBox="1"/>
          <p:nvPr/>
        </p:nvSpPr>
        <p:spPr>
          <a:xfrm>
            <a:off x="1163320" y="3519334"/>
            <a:ext cx="736027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3038"/>
            <a:r>
              <a:rPr lang="en-US" sz="2000" b="1" dirty="0"/>
              <a:t>Nation wide survey in 25 cities and provinces in Cambodia</a:t>
            </a:r>
            <a:endParaRPr lang="en-US" sz="1600" b="1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ACA2809-206E-44C8-9910-2915878B0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A3A83-1094-409F-AF37-70B408348D1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808392"/>
      </p:ext>
    </p:extLst>
  </p:cSld>
  <p:clrMapOvr>
    <a:masterClrMapping/>
  </p:clrMapOvr>
  <p:transition advClick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5ED696-D995-451F-A0F6-A6225CA652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5360" y="1363938"/>
            <a:ext cx="10322559" cy="1836462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800" b="1" dirty="0"/>
              <a:t>2. Hazard characterization</a:t>
            </a:r>
          </a:p>
          <a:p>
            <a:pPr marL="284163" lvl="1" indent="-284163">
              <a:spcBef>
                <a:spcPts val="0"/>
              </a:spcBef>
              <a:buFontTx/>
              <a:buChar char="-"/>
            </a:pPr>
            <a:r>
              <a:rPr lang="en-US" i="1" dirty="0"/>
              <a:t>Salmonella</a:t>
            </a:r>
            <a:r>
              <a:rPr lang="en-US" dirty="0"/>
              <a:t> grow and die off </a:t>
            </a:r>
            <a:r>
              <a:rPr lang="en-US" sz="2000" dirty="0"/>
              <a:t>(market/transportation/home/cooking conditions)</a:t>
            </a:r>
            <a:endParaRPr lang="en-US" sz="2400" dirty="0"/>
          </a:p>
          <a:p>
            <a:pPr marL="284163" lvl="1" indent="-284163">
              <a:spcBef>
                <a:spcPts val="0"/>
              </a:spcBef>
              <a:buFontTx/>
              <a:buChar char="-"/>
            </a:pPr>
            <a:r>
              <a:rPr lang="en-US" dirty="0"/>
              <a:t>Dose-response model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5435A42-2529-41FD-A01C-1502FE5D3257}"/>
              </a:ext>
            </a:extLst>
          </p:cNvPr>
          <p:cNvSpPr txBox="1">
            <a:spLocks/>
          </p:cNvSpPr>
          <p:nvPr/>
        </p:nvSpPr>
        <p:spPr>
          <a:xfrm>
            <a:off x="5599601" y="331812"/>
            <a:ext cx="4884501" cy="5247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/>
              <a:t>Develop QMRA model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BB1CEC-70A9-42A3-A0BD-F5342497F5CF}"/>
              </a:ext>
            </a:extLst>
          </p:cNvPr>
          <p:cNvSpPr txBox="1"/>
          <p:nvPr/>
        </p:nvSpPr>
        <p:spPr>
          <a:xfrm>
            <a:off x="1181155" y="3034544"/>
            <a:ext cx="1011676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The assessment of dose-response from </a:t>
            </a:r>
            <a:r>
              <a:rPr lang="en-US" sz="2000" b="1" dirty="0"/>
              <a:t>Salmonella</a:t>
            </a:r>
            <a:r>
              <a:rPr lang="en-US" sz="2000" dirty="0"/>
              <a:t> infection, </a:t>
            </a:r>
            <a:r>
              <a:rPr lang="en-US" sz="2000" b="1" dirty="0">
                <a:solidFill>
                  <a:srgbClr val="FF0000"/>
                </a:solidFill>
              </a:rPr>
              <a:t>Beta-Poisson</a:t>
            </a:r>
            <a:r>
              <a:rPr lang="en-US" sz="2000" dirty="0"/>
              <a:t>: Haas et al. (1999):  </a:t>
            </a:r>
            <a:r>
              <a:rPr lang="en-US" sz="2000" b="1" dirty="0" err="1">
                <a:solidFill>
                  <a:srgbClr val="FF0000"/>
                </a:solidFill>
              </a:rPr>
              <a:t>P</a:t>
            </a:r>
            <a:r>
              <a:rPr lang="en-US" baseline="-25000" dirty="0" err="1">
                <a:solidFill>
                  <a:srgbClr val="FF0000"/>
                </a:solidFill>
              </a:rPr>
              <a:t>inf</a:t>
            </a:r>
            <a:r>
              <a:rPr lang="en-US" sz="2000" b="1" dirty="0">
                <a:solidFill>
                  <a:srgbClr val="FF0000"/>
                </a:solidFill>
              </a:rPr>
              <a:t> = 1 – (1 + d/β)-α</a:t>
            </a:r>
          </a:p>
          <a:p>
            <a:endParaRPr lang="en-US" dirty="0"/>
          </a:p>
          <a:p>
            <a:pPr marL="568325"/>
            <a:r>
              <a:rPr lang="en-US" i="1" dirty="0" err="1"/>
              <a:t>P</a:t>
            </a:r>
            <a:r>
              <a:rPr lang="en-US" i="1" baseline="-25000" dirty="0" err="1"/>
              <a:t>inf</a:t>
            </a:r>
            <a:r>
              <a:rPr lang="en-US" i="1" baseline="-25000" dirty="0"/>
              <a:t> </a:t>
            </a:r>
            <a:r>
              <a:rPr lang="en-US" i="1" dirty="0"/>
              <a:t>is the probability of infection, d is the dose ingested </a:t>
            </a:r>
          </a:p>
          <a:p>
            <a:pPr marL="568325"/>
            <a:r>
              <a:rPr lang="en-US" i="1" dirty="0"/>
              <a:t>α and β are the parameters of Salmonella in dose-response (</a:t>
            </a:r>
            <a:r>
              <a:rPr lang="en-US" i="1" dirty="0" err="1"/>
              <a:t>Tenius</a:t>
            </a:r>
            <a:r>
              <a:rPr lang="en-US" i="1" dirty="0"/>
              <a:t>, 2010)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E4C22A3-62CD-4BC7-B795-05229AE27E64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5362" y="4871006"/>
            <a:ext cx="3249760" cy="15696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235C15D-1666-4892-9B41-9E7EF61DF9B6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9635" y="5199906"/>
            <a:ext cx="1730058" cy="911859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CABF319-813C-4D39-AC00-C40FD022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A3A83-1094-409F-AF37-70B408348D1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75DF7FE-A622-44EB-AF25-CB81337D529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646" t="8411" r="7214" b="2459"/>
          <a:stretch/>
        </p:blipFill>
        <p:spPr>
          <a:xfrm>
            <a:off x="4254687" y="4871006"/>
            <a:ext cx="2245361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939702"/>
      </p:ext>
    </p:extLst>
  </p:cSld>
  <p:clrMapOvr>
    <a:masterClrMapping/>
  </p:clrMapOvr>
  <p:transition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5ED696-D995-451F-A0F6-A6225CA652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197" y="2019015"/>
            <a:ext cx="6491726" cy="1698219"/>
          </a:xfrm>
        </p:spPr>
        <p:txBody>
          <a:bodyPr/>
          <a:lstStyle/>
          <a:p>
            <a:pPr marL="288925" indent="-288925">
              <a:buFont typeface="Arial" panose="020B0604020202020204" pitchFamily="34" charset="0"/>
              <a:buChar char="•"/>
            </a:pPr>
            <a:r>
              <a:rPr lang="en-GB" sz="2400" dirty="0"/>
              <a:t>Human exposure pathways for </a:t>
            </a:r>
            <a:r>
              <a:rPr lang="en-GB" sz="2400" i="1" dirty="0"/>
              <a:t>Salmonella</a:t>
            </a:r>
            <a:r>
              <a:rPr lang="en-GB" sz="2400" dirty="0"/>
              <a:t>, estimates the quantities (dose) consumed</a:t>
            </a:r>
          </a:p>
          <a:p>
            <a:pPr marL="0" indent="0">
              <a:buNone/>
            </a:pPr>
            <a:endParaRPr lang="en-GB" sz="1400" dirty="0"/>
          </a:p>
          <a:p>
            <a:pPr marL="288925" indent="-288925">
              <a:buFont typeface="Arial" panose="020B0604020202020204" pitchFamily="34" charset="0"/>
              <a:buChar char="•"/>
            </a:pPr>
            <a:r>
              <a:rPr lang="en-GB" sz="2400" dirty="0"/>
              <a:t>The frequency of meat consumption, the quantity of salad consumed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5435A42-2529-41FD-A01C-1502FE5D3257}"/>
              </a:ext>
            </a:extLst>
          </p:cNvPr>
          <p:cNvSpPr txBox="1">
            <a:spLocks/>
          </p:cNvSpPr>
          <p:nvPr/>
        </p:nvSpPr>
        <p:spPr>
          <a:xfrm>
            <a:off x="5599601" y="331812"/>
            <a:ext cx="4884501" cy="5247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/>
              <a:t>Develop QMRA model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5761D4E-EF53-41DE-996F-89E440A45514}"/>
              </a:ext>
            </a:extLst>
          </p:cNvPr>
          <p:cNvSpPr txBox="1">
            <a:spLocks/>
          </p:cNvSpPr>
          <p:nvPr/>
        </p:nvSpPr>
        <p:spPr>
          <a:xfrm>
            <a:off x="278782" y="4926637"/>
            <a:ext cx="6666692" cy="88231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7525" indent="-288925">
              <a:buFont typeface="Arial" panose="020B0604020202020204" pitchFamily="34" charset="0"/>
              <a:buChar char="•"/>
            </a:pPr>
            <a:r>
              <a:rPr lang="en-GB" sz="2400" dirty="0"/>
              <a:t>Handling practices at household level, and define potential scenarios of risk exposure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883D982-7DD9-4477-BA35-12F863B4AAF6}"/>
              </a:ext>
            </a:extLst>
          </p:cNvPr>
          <p:cNvSpPr txBox="1">
            <a:spLocks/>
          </p:cNvSpPr>
          <p:nvPr/>
        </p:nvSpPr>
        <p:spPr>
          <a:xfrm>
            <a:off x="7759732" y="2284921"/>
            <a:ext cx="4220148" cy="77191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325" indent="0">
              <a:buNone/>
            </a:pPr>
            <a:r>
              <a:rPr lang="en-GB" sz="2200" b="1" dirty="0"/>
              <a:t>Household survey or Participatory (Focus group discussion-FGD)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08CFC76-A334-4B4C-8D6A-2E990FF600D9}"/>
              </a:ext>
            </a:extLst>
          </p:cNvPr>
          <p:cNvSpPr txBox="1">
            <a:spLocks/>
          </p:cNvSpPr>
          <p:nvPr/>
        </p:nvSpPr>
        <p:spPr>
          <a:xfrm>
            <a:off x="7902767" y="3799547"/>
            <a:ext cx="3619912" cy="77191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325" indent="0">
              <a:buNone/>
            </a:pPr>
            <a:r>
              <a:rPr lang="en-GB" sz="2200" b="1" dirty="0"/>
              <a:t>Market survey in 25 cities and provinces</a:t>
            </a:r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ED2DF839-5E26-4DC4-81AC-8C910ABD8B57}"/>
              </a:ext>
            </a:extLst>
          </p:cNvPr>
          <p:cNvSpPr/>
          <p:nvPr/>
        </p:nvSpPr>
        <p:spPr>
          <a:xfrm>
            <a:off x="6977923" y="4068857"/>
            <a:ext cx="512967" cy="36576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3164969F-3F5B-4C16-A8B5-C0FE36E6CF3A}"/>
              </a:ext>
            </a:extLst>
          </p:cNvPr>
          <p:cNvSpPr txBox="1">
            <a:spLocks/>
          </p:cNvSpPr>
          <p:nvPr/>
        </p:nvSpPr>
        <p:spPr>
          <a:xfrm>
            <a:off x="238988" y="4015205"/>
            <a:ext cx="6561309" cy="77191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7525" indent="-288925">
              <a:buFont typeface="Arial" panose="020B0604020202020204" pitchFamily="34" charset="0"/>
              <a:buChar char="•"/>
            </a:pPr>
            <a:r>
              <a:rPr lang="en-GB" sz="2400" dirty="0"/>
              <a:t>The concentration of </a:t>
            </a:r>
            <a:r>
              <a:rPr lang="en-GB" sz="2400" i="1" dirty="0"/>
              <a:t>Salmonella</a:t>
            </a:r>
            <a:r>
              <a:rPr lang="en-GB" sz="2400" dirty="0"/>
              <a:t> in chicken and pork sold in markets. </a:t>
            </a: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7093A65F-9350-4902-AFDF-1E5C4D24BCCD}"/>
              </a:ext>
            </a:extLst>
          </p:cNvPr>
          <p:cNvSpPr/>
          <p:nvPr/>
        </p:nvSpPr>
        <p:spPr>
          <a:xfrm>
            <a:off x="6945474" y="2567653"/>
            <a:ext cx="512967" cy="36576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B350BEF7-07A1-42A5-A2EE-EC0754D58279}"/>
              </a:ext>
            </a:extLst>
          </p:cNvPr>
          <p:cNvSpPr/>
          <p:nvPr/>
        </p:nvSpPr>
        <p:spPr>
          <a:xfrm>
            <a:off x="6977923" y="5100847"/>
            <a:ext cx="512967" cy="36576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A73594ED-492F-4B05-A16E-D1E11D69794D}"/>
              </a:ext>
            </a:extLst>
          </p:cNvPr>
          <p:cNvSpPr txBox="1">
            <a:spLocks/>
          </p:cNvSpPr>
          <p:nvPr/>
        </p:nvSpPr>
        <p:spPr>
          <a:xfrm>
            <a:off x="7759732" y="4926637"/>
            <a:ext cx="3619912" cy="77191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325" indent="0">
              <a:buNone/>
            </a:pPr>
            <a:r>
              <a:rPr lang="en-GB" sz="2200" b="1" i="1" dirty="0"/>
              <a:t>Salmonella</a:t>
            </a:r>
            <a:r>
              <a:rPr lang="en-GB" sz="2200" b="1" dirty="0"/>
              <a:t> cross-contamination experiment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29706B-A7CE-479C-A1FB-E3C242BD9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A3A83-1094-409F-AF37-70B408348D1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BF9322D5-DA6D-4AF3-BDF9-C7078CE9D90D}"/>
              </a:ext>
            </a:extLst>
          </p:cNvPr>
          <p:cNvSpPr txBox="1">
            <a:spLocks/>
          </p:cNvSpPr>
          <p:nvPr/>
        </p:nvSpPr>
        <p:spPr>
          <a:xfrm>
            <a:off x="379143" y="1342100"/>
            <a:ext cx="5556366" cy="52479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sz="2800" b="1"/>
              <a:t>3. Exposure assessment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356232887"/>
      </p:ext>
    </p:extLst>
  </p:cSld>
  <p:clrMapOvr>
    <a:masterClrMapping/>
  </p:clrMapOvr>
  <p:transition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5ED696-D995-451F-A0F6-A6225CA652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2105" y="1244957"/>
            <a:ext cx="5556366" cy="524797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800" b="1" dirty="0"/>
              <a:t>3. Exposure assessment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5435A42-2529-41FD-A01C-1502FE5D3257}"/>
              </a:ext>
            </a:extLst>
          </p:cNvPr>
          <p:cNvSpPr txBox="1">
            <a:spLocks/>
          </p:cNvSpPr>
          <p:nvPr/>
        </p:nvSpPr>
        <p:spPr>
          <a:xfrm>
            <a:off x="5599601" y="331812"/>
            <a:ext cx="4884501" cy="5247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/>
              <a:t>Develop QMRA model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5761D4E-EF53-41DE-996F-89E440A45514}"/>
              </a:ext>
            </a:extLst>
          </p:cNvPr>
          <p:cNvSpPr txBox="1">
            <a:spLocks/>
          </p:cNvSpPr>
          <p:nvPr/>
        </p:nvSpPr>
        <p:spPr>
          <a:xfrm>
            <a:off x="152400" y="1855625"/>
            <a:ext cx="6634480" cy="83502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7525" indent="-288925">
              <a:buFont typeface="Arial" panose="020B0604020202020204" pitchFamily="34" charset="0"/>
              <a:buChar char="•"/>
            </a:pPr>
            <a:r>
              <a:rPr lang="en-GB" sz="2400" dirty="0"/>
              <a:t>Handling practices at household level, and define potential scenarios of risk exposure</a:t>
            </a: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B350BEF7-07A1-42A5-A2EE-EC0754D58279}"/>
              </a:ext>
            </a:extLst>
          </p:cNvPr>
          <p:cNvSpPr/>
          <p:nvPr/>
        </p:nvSpPr>
        <p:spPr>
          <a:xfrm>
            <a:off x="6479596" y="2026873"/>
            <a:ext cx="512967" cy="36576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A73594ED-492F-4B05-A16E-D1E11D69794D}"/>
              </a:ext>
            </a:extLst>
          </p:cNvPr>
          <p:cNvSpPr txBox="1">
            <a:spLocks/>
          </p:cNvSpPr>
          <p:nvPr/>
        </p:nvSpPr>
        <p:spPr>
          <a:xfrm>
            <a:off x="7257232" y="1841681"/>
            <a:ext cx="3898448" cy="73614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325" indent="0">
              <a:buNone/>
            </a:pPr>
            <a:r>
              <a:rPr lang="en-GB" sz="2200" b="1" i="1" dirty="0"/>
              <a:t>Salmonella</a:t>
            </a:r>
            <a:r>
              <a:rPr lang="en-GB" sz="2200" b="1" dirty="0"/>
              <a:t> cross-contamination experiment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B1D54A-5779-4DB2-B5D1-A20AE39E7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A3A83-1094-409F-AF37-70B408348D1E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5FE12D5-F15E-485C-97E8-9DAEC723F58E}"/>
              </a:ext>
            </a:extLst>
          </p:cNvPr>
          <p:cNvGrpSpPr/>
          <p:nvPr/>
        </p:nvGrpSpPr>
        <p:grpSpPr>
          <a:xfrm>
            <a:off x="583733" y="2901839"/>
            <a:ext cx="5895863" cy="3788703"/>
            <a:chOff x="2883214" y="3002181"/>
            <a:chExt cx="5895863" cy="3788703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1C0909B-372A-4F86-899B-8A10F6A62A4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83214" y="3002181"/>
              <a:ext cx="5895863" cy="3788703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3F9F69C-7DCB-443A-9E6D-D82B4D19A37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84047" y="4872245"/>
              <a:ext cx="1694199" cy="1270649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3149EC69-19F8-48B4-988A-24E3DFD14C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86880" y="3038918"/>
            <a:ext cx="5273040" cy="309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375896"/>
      </p:ext>
    </p:extLst>
  </p:cSld>
  <p:clrMapOvr>
    <a:masterClrMapping/>
  </p:clrMapOvr>
  <p:transition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F7148A3-7147-4BCF-B993-471DA88385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120" y="1352234"/>
            <a:ext cx="313130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2400" b="1" dirty="0">
                <a:cs typeface="Calibri" panose="020F0502020204030204" pitchFamily="34" charset="0"/>
              </a:rPr>
              <a:t>4. </a:t>
            </a:r>
            <a:r>
              <a:rPr lang="vi-VN" altLang="en-US" sz="2400" b="1" dirty="0">
                <a:cs typeface="Calibri" panose="020F0502020204030204" pitchFamily="34" charset="0"/>
              </a:rPr>
              <a:t>Risk characterization</a:t>
            </a:r>
            <a:endParaRPr lang="en-US" altLang="en-US" sz="2400" b="1" dirty="0">
              <a:cs typeface="Calibri" panose="020F0502020204030204" pitchFamily="34" charset="0"/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6FAF22A-0B25-4511-A97F-7926145A1855}"/>
              </a:ext>
            </a:extLst>
          </p:cNvPr>
          <p:cNvSpPr txBox="1">
            <a:spLocks/>
          </p:cNvSpPr>
          <p:nvPr/>
        </p:nvSpPr>
        <p:spPr>
          <a:xfrm>
            <a:off x="579120" y="2119711"/>
            <a:ext cx="3901440" cy="143121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3038" indent="-173038">
              <a:buFont typeface="Arial" panose="020B0604020202020204" pitchFamily="34" charset="0"/>
              <a:buChar char="•"/>
            </a:pPr>
            <a:r>
              <a:rPr lang="en-GB" sz="2000" dirty="0"/>
              <a:t>QMRA model to combine data from literature with collected field data/information in Cambodia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9DE2BCB-65E4-4315-A5C9-19540AD92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A3A83-1094-409F-AF37-70B408348D1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A202860-12C9-4D32-BB34-EBB14CA7551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455920" y="0"/>
            <a:ext cx="67360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643627"/>
      </p:ext>
    </p:extLst>
  </p:cSld>
  <p:clrMapOvr>
    <a:masterClrMapping/>
  </p:clrMapOvr>
  <p:transition advClick="0"/>
</p:sld>
</file>

<file path=ppt/theme/theme1.xml><?xml version="1.0" encoding="utf-8"?>
<a:theme xmlns:a="http://schemas.openxmlformats.org/drawingml/2006/main" name="Title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tent Slides">
  <a:themeElements>
    <a:clrScheme name="FTF_Color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799B5"/>
      </a:accent5>
      <a:accent6>
        <a:srgbClr val="D37D28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Feed the Future-only branded blank">
  <a:themeElements>
    <a:clrScheme name="FTF_Color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799B5"/>
      </a:accent5>
      <a:accent6>
        <a:srgbClr val="D37D28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Closing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735</Words>
  <Application>Microsoft Office PowerPoint</Application>
  <PresentationFormat>Widescreen</PresentationFormat>
  <Paragraphs>113</Paragraphs>
  <Slides>14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14</vt:i4>
      </vt:variant>
    </vt:vector>
  </HeadingPairs>
  <TitlesOfParts>
    <vt:vector size="25" baseType="lpstr">
      <vt:lpstr>Arial</vt:lpstr>
      <vt:lpstr>Calibri</vt:lpstr>
      <vt:lpstr>Calibri Light</vt:lpstr>
      <vt:lpstr>Courier New</vt:lpstr>
      <vt:lpstr>Gill Sans MT</vt:lpstr>
      <vt:lpstr>Times New Roman</vt:lpstr>
      <vt:lpstr>Title Slide</vt:lpstr>
      <vt:lpstr>Content Slides</vt:lpstr>
      <vt:lpstr>Feed the Future-only branded blank</vt:lpstr>
      <vt:lpstr>Closing Slides</vt:lpstr>
      <vt:lpstr>Office Theme</vt:lpstr>
      <vt:lpstr>Quantitative microbial risk assessment of salmonellosis from chicken and pork salad consumption in Cambodian households</vt:lpstr>
      <vt:lpstr>PowerPoint Presentation</vt:lpstr>
      <vt:lpstr>PowerPoint Presentation</vt:lpstr>
      <vt:lpstr>Objective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2022-08-31T11:04:07Z</dcterms:created>
  <dcterms:modified xsi:type="dcterms:W3CDTF">2022-08-31T11:19:30Z</dcterms:modified>
</cp:coreProperties>
</file>