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sldIdLst>
    <p:sldId id="288" r:id="rId2"/>
    <p:sldId id="369" r:id="rId3"/>
    <p:sldId id="359" r:id="rId4"/>
    <p:sldId id="336" r:id="rId5"/>
    <p:sldId id="370" r:id="rId6"/>
    <p:sldId id="362" r:id="rId7"/>
    <p:sldId id="371" r:id="rId8"/>
    <p:sldId id="365" r:id="rId9"/>
    <p:sldId id="374" r:id="rId10"/>
    <p:sldId id="353" r:id="rId11"/>
    <p:sldId id="373" r:id="rId12"/>
    <p:sldId id="378" r:id="rId13"/>
    <p:sldId id="376" r:id="rId14"/>
    <p:sldId id="361" r:id="rId15"/>
    <p:sldId id="26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tz Merbold" initials="LM" lastIdx="17" clrIdx="0">
    <p:extLst>
      <p:ext uri="{19B8F6BF-5375-455C-9EA6-DF929625EA0E}">
        <p15:presenceInfo xmlns:p15="http://schemas.microsoft.com/office/powerpoint/2012/main" userId="0fffb193f5cf29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477626"/>
    <a:srgbClr val="B6DE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1" autoAdjust="0"/>
    <p:restoredTop sz="89115" autoAdjust="0"/>
  </p:normalViewPr>
  <p:slideViewPr>
    <p:cSldViewPr snapToGrid="0">
      <p:cViewPr varScale="1">
        <p:scale>
          <a:sx n="101" d="100"/>
          <a:sy n="101" d="100"/>
        </p:scale>
        <p:origin x="116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1" i="0" u="none" strike="noStrike" kern="1200" spc="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GB" b="1" dirty="0">
                <a:solidFill>
                  <a:sysClr val="windowText" lastClr="000000"/>
                </a:solidFill>
              </a:rPr>
              <a:t>% global</a:t>
            </a:r>
            <a:r>
              <a:rPr lang="en-GB" b="1" baseline="0" dirty="0">
                <a:solidFill>
                  <a:sysClr val="windowText" lastClr="000000"/>
                </a:solidFill>
              </a:rPr>
              <a:t> GHG gas emissions per economic sector</a:t>
            </a:r>
            <a:endParaRPr lang="en-GB" b="1" dirty="0">
              <a:solidFill>
                <a:sysClr val="windowText" lastClr="000000"/>
              </a:solidFill>
            </a:endParaRPr>
          </a:p>
        </c:rich>
      </c:tx>
      <c:layout>
        <c:manualLayout>
          <c:xMode val="edge"/>
          <c:yMode val="edge"/>
          <c:x val="0.18627252870600383"/>
          <c:y val="2.35468128484945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spc="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B7F-4728-9EEF-9089D92A7B9B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B7F-4728-9EEF-9089D92A7B9B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B7F-4728-9EEF-9089D92A7B9B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B7F-4728-9EEF-9089D92A7B9B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B7F-4728-9EEF-9089D92A7B9B}"/>
              </c:ext>
            </c:extLst>
          </c:dPt>
          <c:cat>
            <c:strRef>
              <c:f>Sheet1!$A$2:$A$7</c:f>
              <c:strCache>
                <c:ptCount val="6"/>
                <c:pt idx="0">
                  <c:v>Electricity and heat production</c:v>
                </c:pt>
                <c:pt idx="1">
                  <c:v>Agriculture, forestry and other land use</c:v>
                </c:pt>
                <c:pt idx="2">
                  <c:v>Industry</c:v>
                </c:pt>
                <c:pt idx="3">
                  <c:v>Transport</c:v>
                </c:pt>
                <c:pt idx="4">
                  <c:v>Other energy</c:v>
                </c:pt>
                <c:pt idx="5">
                  <c:v>Buildings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25</c:v>
                </c:pt>
                <c:pt idx="1">
                  <c:v>24</c:v>
                </c:pt>
                <c:pt idx="2">
                  <c:v>21</c:v>
                </c:pt>
                <c:pt idx="3">
                  <c:v>14</c:v>
                </c:pt>
                <c:pt idx="4">
                  <c:v>10</c:v>
                </c:pt>
                <c:pt idx="5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B7F-4728-9EEF-9089D92A7B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68195567"/>
        <c:axId val="1759478671"/>
      </c:barChart>
      <c:catAx>
        <c:axId val="176819556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478671"/>
        <c:crosses val="autoZero"/>
        <c:auto val="1"/>
        <c:lblAlgn val="ctr"/>
        <c:lblOffset val="100"/>
        <c:noMultiLvlLbl val="0"/>
      </c:catAx>
      <c:valAx>
        <c:axId val="17594786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6819556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F3347-3DCC-40BD-BA83-F850A3961ADC}" type="datetimeFigureOut">
              <a:rPr lang="en-IE" smtClean="0"/>
              <a:t>15/01/2020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454045-9441-4132-B784-D6AA55F25E1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6248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fld id="{B67D74BA-9241-4FDF-9233-D13516D928C5}" type="slidenum">
              <a:rPr lang="en-US" smtClean="0"/>
              <a:pPr eaLnBrk="1" hangingPunct="1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108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11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57401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12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6606529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13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069630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14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76756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>
            <a:extLst>
              <a:ext uri="{FF2B5EF4-FFF2-40B4-BE49-F238E27FC236}">
                <a16:creationId xmlns:a16="http://schemas.microsoft.com/office/drawing/2014/main" id="{73EC6873-E3D4-4A65-869D-285A0AC6E890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>
            <a:extLst>
              <a:ext uri="{FF2B5EF4-FFF2-40B4-BE49-F238E27FC236}">
                <a16:creationId xmlns:a16="http://schemas.microsoft.com/office/drawing/2014/main" id="{6E952177-AAFE-4A68-BBF3-9B04C7DAA63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dirty="0"/>
          </a:p>
        </p:txBody>
      </p:sp>
      <p:sp>
        <p:nvSpPr>
          <p:cNvPr id="27652" name="Slide Number Placeholder 3">
            <a:extLst>
              <a:ext uri="{FF2B5EF4-FFF2-40B4-BE49-F238E27FC236}">
                <a16:creationId xmlns:a16="http://schemas.microsoft.com/office/drawing/2014/main" id="{BD8973B5-C4C7-47AE-985F-CCAA5ED510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DCFBC8C-822D-4550-BA0C-709941F3A13F}" type="slidenum">
              <a:rPr lang="en-US" altLang="en-US" smtClean="0">
                <a:cs typeface="Arial" panose="020B0604020202020204" pitchFamily="34" charset="0"/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3C09239-A318-4E52-8DEE-A9AF8BE42E35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777911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222405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7110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K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19820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K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5391825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276526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8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72163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KE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KE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54045-9441-4132-B784-D6AA55F25E18}" type="slidenum">
              <a:rPr lang="en-IE" smtClean="0"/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694495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D4BF84-7063-4512-AEFE-73908CF6404B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9817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035B4-C417-4384-B33F-9E0B1CB35E52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5503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306C4B-F279-4FAC-975F-F7D617E29719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11992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3500438"/>
          </a:xfrm>
          <a:prstGeom prst="rect">
            <a:avLst/>
          </a:prstGeom>
          <a:solidFill>
            <a:srgbClr val="68262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 sz="1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12800" y="76201"/>
            <a:ext cx="10871200" cy="1445419"/>
          </a:xfrm>
          <a:prstGeom prst="rect">
            <a:avLst/>
          </a:prstGeom>
        </p:spPr>
        <p:txBody>
          <a:bodyPr/>
          <a:lstStyle>
            <a:lvl1pPr marL="0" indent="0" algn="ctr" eaLnBrk="1" hangingPunct="1">
              <a:lnSpc>
                <a:spcPts val="3200"/>
              </a:lnSpc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algn="ctr" eaLnBrk="1" hangingPunct="1">
              <a:lnSpc>
                <a:spcPts val="3200"/>
              </a:lnSpc>
            </a:pPr>
            <a:r>
              <a:rPr lang="en-US" sz="3000" dirty="0">
                <a:solidFill>
                  <a:srgbClr val="FFFFFF"/>
                </a:solidFill>
              </a:rPr>
              <a:t>Minimum 0f 30 point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 and maximum 3 lines title</a:t>
            </a:r>
            <a:br>
              <a:rPr lang="en-US" sz="3000" dirty="0">
                <a:solidFill>
                  <a:srgbClr val="FFFFFF"/>
                </a:solidFill>
              </a:rPr>
            </a:br>
            <a:r>
              <a:rPr lang="en-US" sz="3000" dirty="0">
                <a:solidFill>
                  <a:srgbClr val="FFFFFF"/>
                </a:solidFill>
              </a:rPr>
              <a:t>Remove or change the pictures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1524001"/>
            <a:ext cx="10160000" cy="8397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Authors minimum 18 points in italics</a:t>
            </a:r>
            <a:br>
              <a:rPr lang="en-US" dirty="0"/>
            </a:br>
            <a:r>
              <a:rPr lang="en-US" dirty="0"/>
              <a:t>with a maximum of two lines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1168400" y="2438400"/>
            <a:ext cx="10160000" cy="985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00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Event</a:t>
            </a:r>
            <a:br>
              <a:rPr lang="en-US" dirty="0"/>
            </a:br>
            <a:r>
              <a:rPr lang="en-US" dirty="0"/>
              <a:t>Location </a:t>
            </a:r>
            <a:br>
              <a:rPr lang="en-US" dirty="0"/>
            </a:br>
            <a:r>
              <a:rPr lang="en-US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430110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>
            <a:extLst>
              <a:ext uri="{FF2B5EF4-FFF2-40B4-BE49-F238E27FC236}">
                <a16:creationId xmlns:a16="http://schemas.microsoft.com/office/drawing/2014/main" id="{CE9B1DA0-A6DE-49C2-9AAE-2F53997155C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6" y="6348416"/>
            <a:ext cx="484719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9" descr="D:\Publications\LOGO's\ILRI-logo-small.jpg">
            <a:extLst>
              <a:ext uri="{FF2B5EF4-FFF2-40B4-BE49-F238E27FC236}">
                <a16:creationId xmlns:a16="http://schemas.microsoft.com/office/drawing/2014/main" id="{DD6F7347-7247-488A-BF66-802B5BF9EE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2" y="6400800"/>
            <a:ext cx="4953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179733" y="1219200"/>
            <a:ext cx="5012267" cy="5638800"/>
          </a:xfrm>
          <a:prstGeom prst="rect">
            <a:avLst/>
          </a:prstGeom>
          <a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972800" cy="1143000"/>
          </a:xfrm>
          <a:prstGeom prst="rect">
            <a:avLst/>
          </a:prstGeom>
        </p:spPr>
        <p:txBody>
          <a:bodyPr/>
          <a:lstStyle>
            <a:lvl1pPr marL="0" marR="0" indent="0" algn="l" defTabSz="91435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687919" y="1295400"/>
            <a:ext cx="5712884" cy="4953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2152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40381-D5EF-44B8-9DC1-9F9C3D9B9208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68722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E75D8-0281-4A65-8C41-673CE5BFBB51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40142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204CD-AAB4-434B-93F5-B90A44DA2C8E}" type="datetime1">
              <a:rPr lang="en-IE" smtClean="0"/>
              <a:t>15/01/2020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57331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E3C0C-6920-4939-9E94-F08D4495450C}" type="datetime1">
              <a:rPr lang="en-IE" smtClean="0"/>
              <a:t>15/01/2020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458679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BD0FE9-69DB-4DBF-B110-9252B54F7871}" type="datetime1">
              <a:rPr lang="en-IE" smtClean="0"/>
              <a:t>15/01/2020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17470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80449-5709-4890-8CB4-2FF7A765B336}" type="datetime1">
              <a:rPr lang="en-IE" smtClean="0"/>
              <a:t>15/01/2020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30107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2C4D75-9FD5-45DD-87D0-525C503714BB}" type="datetime1">
              <a:rPr lang="en-IE" smtClean="0"/>
              <a:t>15/01/2020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97888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C2E2F-2BB4-4BED-8EE9-408AE59B628A}" type="datetime1">
              <a:rPr lang="en-IE" smtClean="0"/>
              <a:t>15/01/2020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2790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2D1F20-EF26-4B0A-B0B7-AB9D9593B126}" type="datetime1">
              <a:rPr lang="en-IE" smtClean="0"/>
              <a:t>15/01/2020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C1898-370B-4493-809D-146AC3B51A1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5635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s://mazingira.ilri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9" descr="P:\Logos\c\cgiar\cgiar_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02806" y="5994819"/>
            <a:ext cx="640079" cy="759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Image result for ilri mazingir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5992903"/>
            <a:ext cx="1684199" cy="834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Image result for trinity college dublin logo"/>
          <p:cNvSpPr>
            <a:spLocks noChangeAspect="1" noChangeArrowheads="1"/>
          </p:cNvSpPr>
          <p:nvPr/>
        </p:nvSpPr>
        <p:spPr bwMode="auto">
          <a:xfrm>
            <a:off x="155575" y="-555625"/>
            <a:ext cx="3400425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E"/>
          </a:p>
        </p:txBody>
      </p:sp>
      <p:sp>
        <p:nvSpPr>
          <p:cNvPr id="3" name="TextBox 2"/>
          <p:cNvSpPr txBox="1"/>
          <p:nvPr/>
        </p:nvSpPr>
        <p:spPr>
          <a:xfrm>
            <a:off x="0" y="-1"/>
            <a:ext cx="12192000" cy="3531734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48768" y="46574"/>
            <a:ext cx="12109208" cy="1439789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Aft>
                <a:spcPts val="1000"/>
              </a:spcAft>
            </a:pPr>
            <a:r>
              <a:rPr lang="en-GB" sz="4000" dirty="0"/>
              <a:t>Current status of greenhouse gas emissions from the livestock sector in East Africa: A case study of Kenya</a:t>
            </a:r>
            <a:endParaRPr lang="en-US" sz="4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619285" y="1523654"/>
            <a:ext cx="11023600" cy="1009060"/>
          </a:xfrm>
        </p:spPr>
        <p:txBody>
          <a:bodyPr>
            <a:normAutofit/>
          </a:bodyPr>
          <a:lstStyle/>
          <a:p>
            <a:r>
              <a:rPr lang="en-US" dirty="0"/>
              <a:t>Daniel Korir</a:t>
            </a:r>
          </a:p>
          <a:p>
            <a:r>
              <a:rPr lang="en-US" dirty="0"/>
              <a:t>Mazingira Centre, ILRI; University of Melbourne</a:t>
            </a:r>
          </a:p>
          <a:p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5085" y="2529418"/>
            <a:ext cx="12156915" cy="615840"/>
          </a:xfrm>
        </p:spPr>
        <p:txBody>
          <a:bodyPr>
            <a:noAutofit/>
          </a:bodyPr>
          <a:lstStyle/>
          <a:p>
            <a:r>
              <a:rPr lang="en-US" dirty="0"/>
              <a:t>Conference on Africa’s Agricultural Productivity (CAAP), Nairobi, 8 October 2019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971F25E4-F6F5-9748-9FBC-5C36E2CA313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449" y="6026493"/>
            <a:ext cx="1570804" cy="7275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8D7F2F-4511-4487-B127-8EDCF554CE75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2147" y="6064132"/>
            <a:ext cx="640079" cy="640079"/>
          </a:xfrm>
          <a:prstGeom prst="rect">
            <a:avLst/>
          </a:prstGeom>
        </p:spPr>
      </p:pic>
      <p:pic>
        <p:nvPicPr>
          <p:cNvPr id="17" name="Picture 9" descr="A picture containing indoor&#10;&#10;Description generated with high confidence">
            <a:extLst>
              <a:ext uri="{FF2B5EF4-FFF2-40B4-BE49-F238E27FC236}">
                <a16:creationId xmlns:a16="http://schemas.microsoft.com/office/drawing/2014/main" id="{29B27F73-B852-42AA-B3BE-0E67838848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968" y="3704867"/>
            <a:ext cx="3108326" cy="2077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Content Placeholder 4" descr="A brown cow standing next to a window&#10;&#10;Description generated with high confidence">
            <a:extLst>
              <a:ext uri="{FF2B5EF4-FFF2-40B4-BE49-F238E27FC236}">
                <a16:creationId xmlns:a16="http://schemas.microsoft.com/office/drawing/2014/main" id="{3EAEA4CE-9D6E-48E6-BE00-52A6C3B981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8707" y="3676587"/>
            <a:ext cx="2966957" cy="2105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3356EA1-5B9B-4B81-8FD2-D868C7AB9FE4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0029" y="3684504"/>
            <a:ext cx="3330975" cy="209949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562C91E-0288-42C2-9CF4-EE46FD6BD4AD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1138" y="5955682"/>
            <a:ext cx="1642089" cy="768497"/>
          </a:xfrm>
          <a:prstGeom prst="rect">
            <a:avLst/>
          </a:prstGeom>
        </p:spPr>
      </p:pic>
      <p:pic>
        <p:nvPicPr>
          <p:cNvPr id="20" name="Picture 2">
            <a:extLst>
              <a:ext uri="{FF2B5EF4-FFF2-40B4-BE49-F238E27FC236}">
                <a16:creationId xmlns:a16="http://schemas.microsoft.com/office/drawing/2014/main" id="{AFF5A73C-A9C3-4A04-BE3B-0C7D5FB231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0078" y="5997370"/>
            <a:ext cx="2196415" cy="72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7510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713195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24" y="38381"/>
            <a:ext cx="12060674" cy="633743"/>
          </a:xfrm>
        </p:spPr>
        <p:txBody>
          <a:bodyPr>
            <a:noAutofit/>
          </a:bodyPr>
          <a:lstStyle/>
          <a:p>
            <a:r>
              <a:rPr lang="en-IE" sz="4000" dirty="0">
                <a:solidFill>
                  <a:schemeClr val="bg1">
                    <a:lumMod val="95000"/>
                  </a:schemeClr>
                </a:solidFill>
              </a:rPr>
              <a:t>What have we done? 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10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A brown cow standing on top of a metal fence&#10;&#10;Description generated with high confidence">
            <a:extLst>
              <a:ext uri="{FF2B5EF4-FFF2-40B4-BE49-F238E27FC236}">
                <a16:creationId xmlns:a16="http://schemas.microsoft.com/office/drawing/2014/main" id="{ECDB027C-8F64-416B-820B-4E1FF7800B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353" y="4028675"/>
            <a:ext cx="4113501" cy="2314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46B5A8B3-9804-47C0-9B95-B474B792F66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6814" y="4028675"/>
            <a:ext cx="3491214" cy="231496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Content Placeholder 4" descr="A picture containing indoor, floor, cabinet, building&#10;&#10;Description generated with very high confidence">
            <a:extLst>
              <a:ext uri="{FF2B5EF4-FFF2-40B4-BE49-F238E27FC236}">
                <a16:creationId xmlns:a16="http://schemas.microsoft.com/office/drawing/2014/main" id="{E1264A02-2605-4255-BEAC-FA30CF0CCB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89988" y="4030398"/>
            <a:ext cx="3469868" cy="2313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DE2D009-B04C-4EBE-BC6A-7E9452107A8A}"/>
              </a:ext>
            </a:extLst>
          </p:cNvPr>
          <p:cNvSpPr txBox="1"/>
          <p:nvPr/>
        </p:nvSpPr>
        <p:spPr>
          <a:xfrm>
            <a:off x="1703152" y="6281963"/>
            <a:ext cx="2791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Intake measurements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96BFA9F-E25E-42D9-AEB6-C6B66BC47805}"/>
              </a:ext>
            </a:extLst>
          </p:cNvPr>
          <p:cNvSpPr txBox="1"/>
          <p:nvPr/>
        </p:nvSpPr>
        <p:spPr>
          <a:xfrm>
            <a:off x="4966479" y="6281963"/>
            <a:ext cx="3469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Live weight change measurements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273256-C9DC-4DAA-B8EA-04124BE9749C}"/>
              </a:ext>
            </a:extLst>
          </p:cNvPr>
          <p:cNvSpPr txBox="1"/>
          <p:nvPr/>
        </p:nvSpPr>
        <p:spPr>
          <a:xfrm>
            <a:off x="8543629" y="6281963"/>
            <a:ext cx="3362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Enteric methane measurements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B5744-B35A-423A-AAAA-503FDE2C5364}"/>
              </a:ext>
            </a:extLst>
          </p:cNvPr>
          <p:cNvSpPr/>
          <p:nvPr/>
        </p:nvSpPr>
        <p:spPr>
          <a:xfrm>
            <a:off x="232144" y="684831"/>
            <a:ext cx="11891054" cy="32441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/>
              <a:t>Exp.1: </a:t>
            </a:r>
            <a:r>
              <a:rPr lang="en-GB" sz="2800" dirty="0">
                <a:solidFill>
                  <a:srgbClr val="FF0000"/>
                </a:solidFill>
              </a:rPr>
              <a:t>Restricted feeding </a:t>
            </a:r>
            <a:r>
              <a:rPr lang="en-GB" sz="2800" dirty="0"/>
              <a:t>trial was conducted with Boran steers.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Intakes was restricted at 40%, 60%, 80% and 100% of their maintenance energy requirements.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Intake, weight change and enteric methane production was measured using respiration chambers.</a:t>
            </a:r>
          </a:p>
        </p:txBody>
      </p:sp>
    </p:spTree>
    <p:extLst>
      <p:ext uri="{BB962C8B-B14F-4D97-AF65-F5344CB8AC3E}">
        <p14:creationId xmlns:p14="http://schemas.microsoft.com/office/powerpoint/2010/main" val="594928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-4600"/>
            <a:ext cx="12191999" cy="747316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11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20DB78C-C76F-47BD-A812-0BD50A2D1A29}"/>
              </a:ext>
            </a:extLst>
          </p:cNvPr>
          <p:cNvSpPr/>
          <p:nvPr/>
        </p:nvSpPr>
        <p:spPr>
          <a:xfrm>
            <a:off x="131326" y="787900"/>
            <a:ext cx="12060674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457200">
              <a:lnSpc>
                <a:spcPct val="150000"/>
              </a:lnSpc>
            </a:pPr>
            <a:r>
              <a:rPr lang="en-GB" sz="2800" b="1" dirty="0"/>
              <a:t>Exp. 2</a:t>
            </a:r>
            <a:r>
              <a:rPr lang="en-GB" sz="2800" dirty="0"/>
              <a:t>: Commonly grown grasses in smallholder set up in Kenya (Napier, Rhodes          and Brachiaria) was fed to Boran steers in a controlled feeding trial.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Voluntary intake, weight gain and enteric methane production measured.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400" dirty="0"/>
          </a:p>
          <a:p>
            <a:r>
              <a:rPr lang="en-GB" sz="2800" dirty="0"/>
              <a:t> 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5CC41BE4-0F23-2442-831D-4EE112D39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24" y="38381"/>
            <a:ext cx="12060674" cy="633743"/>
          </a:xfrm>
        </p:spPr>
        <p:txBody>
          <a:bodyPr>
            <a:noAutofit/>
          </a:bodyPr>
          <a:lstStyle/>
          <a:p>
            <a:r>
              <a:rPr lang="en-IE" sz="4000" dirty="0">
                <a:solidFill>
                  <a:schemeClr val="bg1">
                    <a:lumMod val="95000"/>
                  </a:schemeClr>
                </a:solidFill>
              </a:rPr>
              <a:t>What have we done? </a:t>
            </a:r>
          </a:p>
        </p:txBody>
      </p:sp>
      <p:pic>
        <p:nvPicPr>
          <p:cNvPr id="13" name="Picture 12" descr="A green plant in a garden&#10;&#10;Description generated with very high confidence">
            <a:extLst>
              <a:ext uri="{FF2B5EF4-FFF2-40B4-BE49-F238E27FC236}">
                <a16:creationId xmlns:a16="http://schemas.microsoft.com/office/drawing/2014/main" id="{510E85BF-0F4B-4D6E-A622-BBE0060843C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460" y="3127492"/>
            <a:ext cx="3537203" cy="2003649"/>
          </a:xfrm>
          <a:prstGeom prst="rect">
            <a:avLst/>
          </a:prstGeom>
        </p:spPr>
      </p:pic>
      <p:pic>
        <p:nvPicPr>
          <p:cNvPr id="14" name="Content Placeholder 8" descr="A plant in a field&#10;&#10;Description generated with very high confidence">
            <a:extLst>
              <a:ext uri="{FF2B5EF4-FFF2-40B4-BE49-F238E27FC236}">
                <a16:creationId xmlns:a16="http://schemas.microsoft.com/office/drawing/2014/main" id="{7C427484-0B8D-4D4A-A4B1-651A354258E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33"/>
          <a:stretch/>
        </p:blipFill>
        <p:spPr>
          <a:xfrm>
            <a:off x="4220673" y="3127493"/>
            <a:ext cx="3537203" cy="1998038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Picture 14" descr="A close up of a green field&#10;&#10;Description generated with very high confidence">
            <a:extLst>
              <a:ext uri="{FF2B5EF4-FFF2-40B4-BE49-F238E27FC236}">
                <a16:creationId xmlns:a16="http://schemas.microsoft.com/office/drawing/2014/main" id="{7335AE30-142F-484D-84A1-FF30B74EA55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3309" y="3127493"/>
            <a:ext cx="3823258" cy="199803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3BCDEA8-4E17-4BF7-89F8-0597462F2F5C}"/>
              </a:ext>
            </a:extLst>
          </p:cNvPr>
          <p:cNvSpPr txBox="1"/>
          <p:nvPr/>
        </p:nvSpPr>
        <p:spPr>
          <a:xfrm>
            <a:off x="9371114" y="5125531"/>
            <a:ext cx="184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Rhodes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D445CBF-8060-44C1-A83B-126722769D92}"/>
              </a:ext>
            </a:extLst>
          </p:cNvPr>
          <p:cNvSpPr txBox="1"/>
          <p:nvPr/>
        </p:nvSpPr>
        <p:spPr>
          <a:xfrm>
            <a:off x="1364700" y="5125531"/>
            <a:ext cx="184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Napier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CDE6168-046E-4A4C-B7AC-CF7C2D66C656}"/>
              </a:ext>
            </a:extLst>
          </p:cNvPr>
          <p:cNvSpPr txBox="1"/>
          <p:nvPr/>
        </p:nvSpPr>
        <p:spPr>
          <a:xfrm>
            <a:off x="5168301" y="5125531"/>
            <a:ext cx="1849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Brachiaria</a:t>
            </a:r>
          </a:p>
        </p:txBody>
      </p:sp>
    </p:spTree>
    <p:extLst>
      <p:ext uri="{BB962C8B-B14F-4D97-AF65-F5344CB8AC3E}">
        <p14:creationId xmlns:p14="http://schemas.microsoft.com/office/powerpoint/2010/main" val="38418802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"/>
            <a:ext cx="12192000" cy="792782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651" y="0"/>
            <a:ext cx="11979348" cy="725285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Results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12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F906E-E15D-4B6E-BA69-34FB2A637D9F}"/>
              </a:ext>
            </a:extLst>
          </p:cNvPr>
          <p:cNvSpPr/>
          <p:nvPr/>
        </p:nvSpPr>
        <p:spPr>
          <a:xfrm>
            <a:off x="212650" y="725285"/>
            <a:ext cx="1161776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/>
              <a:t>Exp1: </a:t>
            </a:r>
            <a:r>
              <a:rPr lang="en-GB" sz="2800" dirty="0"/>
              <a:t>Up to 12% increase in enteric methane at lower level of intake (40%) compared to maintenance intake (100%).</a:t>
            </a:r>
          </a:p>
          <a:p>
            <a:pPr>
              <a:lnSpc>
                <a:spcPct val="150000"/>
              </a:lnSpc>
            </a:pPr>
            <a:r>
              <a:rPr lang="en-GB" sz="2800" b="1" dirty="0"/>
              <a:t>Exp2: </a:t>
            </a:r>
            <a:r>
              <a:rPr lang="en-GB" sz="2800" dirty="0"/>
              <a:t>Conversion found to be on the higher side of IPCC range </a:t>
            </a:r>
            <a:r>
              <a:rPr lang="en-GB" sz="2800" dirty="0">
                <a:solidFill>
                  <a:srgbClr val="FF0000"/>
                </a:solidFill>
              </a:rPr>
              <a:t>(6.5±1%)</a:t>
            </a:r>
            <a:endParaRPr lang="en-GB" sz="2800" dirty="0"/>
          </a:p>
          <a:p>
            <a:endParaRPr lang="en-GB" sz="2800" b="1" dirty="0">
              <a:latin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</a:endParaRPr>
          </a:p>
          <a:p>
            <a:endParaRPr lang="en-GB" sz="2800" dirty="0">
              <a:latin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B3F9722-CD9B-4EA4-A665-F363ABA154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484530"/>
              </p:ext>
            </p:extLst>
          </p:nvPr>
        </p:nvGraphicFramePr>
        <p:xfrm>
          <a:off x="287080" y="2814623"/>
          <a:ext cx="11217348" cy="3541727"/>
        </p:xfrm>
        <a:graphic>
          <a:graphicData uri="http://schemas.openxmlformats.org/drawingml/2006/table">
            <a:tbl>
              <a:tblPr firstRow="1" firstCol="1" bandRow="1">
                <a:tableStyleId>{68D230F3-CF80-4859-8CE7-A43EE81993B5}</a:tableStyleId>
              </a:tblPr>
              <a:tblGrid>
                <a:gridCol w="4614529">
                  <a:extLst>
                    <a:ext uri="{9D8B030D-6E8A-4147-A177-3AD203B41FA5}">
                      <a16:colId xmlns:a16="http://schemas.microsoft.com/office/drawing/2014/main" val="1290185485"/>
                    </a:ext>
                  </a:extLst>
                </a:gridCol>
                <a:gridCol w="1658680">
                  <a:extLst>
                    <a:ext uri="{9D8B030D-6E8A-4147-A177-3AD203B41FA5}">
                      <a16:colId xmlns:a16="http://schemas.microsoft.com/office/drawing/2014/main" val="3885947629"/>
                    </a:ext>
                  </a:extLst>
                </a:gridCol>
                <a:gridCol w="1562986">
                  <a:extLst>
                    <a:ext uri="{9D8B030D-6E8A-4147-A177-3AD203B41FA5}">
                      <a16:colId xmlns:a16="http://schemas.microsoft.com/office/drawing/2014/main" val="3363713647"/>
                    </a:ext>
                  </a:extLst>
                </a:gridCol>
                <a:gridCol w="1637414">
                  <a:extLst>
                    <a:ext uri="{9D8B030D-6E8A-4147-A177-3AD203B41FA5}">
                      <a16:colId xmlns:a16="http://schemas.microsoft.com/office/drawing/2014/main" val="1600439802"/>
                    </a:ext>
                  </a:extLst>
                </a:gridCol>
                <a:gridCol w="1743739">
                  <a:extLst>
                    <a:ext uri="{9D8B030D-6E8A-4147-A177-3AD203B41FA5}">
                      <a16:colId xmlns:a16="http://schemas.microsoft.com/office/drawing/2014/main" val="568539597"/>
                    </a:ext>
                  </a:extLst>
                </a:gridCol>
              </a:tblGrid>
              <a:tr h="7562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Parameter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Rhodes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Napier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Brachiaria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Feedlot values*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528536774"/>
                  </a:ext>
                </a:extLst>
              </a:tr>
              <a:tr h="3695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DMI (kg/100 kg LW)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2.7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2.5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2.6</a:t>
                      </a:r>
                      <a:r>
                        <a:rPr lang="en-US" sz="2400" baseline="30000">
                          <a:effectLst/>
                        </a:rPr>
                        <a:t>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3.0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0544217"/>
                  </a:ext>
                </a:extLst>
              </a:tr>
              <a:tr h="506667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OM digestibility (%)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60.3</a:t>
                      </a:r>
                      <a:r>
                        <a:rPr lang="en-US" sz="2400" baseline="30000">
                          <a:effectLst/>
                        </a:rPr>
                        <a:t>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64.0</a:t>
                      </a:r>
                      <a:r>
                        <a:rPr lang="en-US" sz="2400" baseline="30000" dirty="0">
                          <a:effectLst/>
                        </a:rPr>
                        <a:t>b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61.8</a:t>
                      </a:r>
                      <a:r>
                        <a:rPr lang="en-US" sz="2400" baseline="30000" dirty="0">
                          <a:effectLst/>
                        </a:rPr>
                        <a:t>a, b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76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0390335"/>
                  </a:ext>
                </a:extLst>
              </a:tr>
              <a:tr h="36958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>
                          <a:effectLst/>
                        </a:rPr>
                        <a:t>ADG (g)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403</a:t>
                      </a:r>
                      <a:r>
                        <a:rPr lang="en-US" sz="2400" baseline="30000">
                          <a:effectLst/>
                        </a:rPr>
                        <a:t>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434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469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1700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55015373"/>
                  </a:ext>
                </a:extLst>
              </a:tr>
              <a:tr h="756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CH</a:t>
                      </a:r>
                      <a:r>
                        <a:rPr lang="en-GB" sz="2400" baseline="-25000" dirty="0">
                          <a:effectLst/>
                        </a:rPr>
                        <a:t>4</a:t>
                      </a:r>
                      <a:r>
                        <a:rPr lang="en-GB" sz="2400" dirty="0">
                          <a:effectLst/>
                        </a:rPr>
                        <a:t> emission intensity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effectLst/>
                        </a:rPr>
                        <a:t>(g/kg weight gain)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288</a:t>
                      </a:r>
                      <a:r>
                        <a:rPr lang="en-US" sz="2400" baseline="30000">
                          <a:effectLst/>
                        </a:rPr>
                        <a:t>a</a:t>
                      </a:r>
                      <a:endParaRPr lang="en-GB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334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294</a:t>
                      </a:r>
                      <a:r>
                        <a:rPr lang="en-US" sz="2400" baseline="30000" dirty="0">
                          <a:effectLst/>
                        </a:rPr>
                        <a:t>a</a:t>
                      </a:r>
                      <a:endParaRPr lang="en-GB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108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19208031"/>
                  </a:ext>
                </a:extLst>
              </a:tr>
              <a:tr h="75629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2400" dirty="0">
                          <a:solidFill>
                            <a:srgbClr val="FF0000"/>
                          </a:solidFill>
                          <a:effectLst/>
                        </a:rPr>
                        <a:t>CH</a:t>
                      </a:r>
                      <a:r>
                        <a:rPr lang="en-GB" sz="2400" baseline="-25000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r>
                        <a:rPr lang="en-GB" sz="2400" dirty="0">
                          <a:solidFill>
                            <a:srgbClr val="FF0000"/>
                          </a:solidFill>
                          <a:effectLst/>
                        </a:rPr>
                        <a:t> conversion rate (% of GEI)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</a:rPr>
                        <a:t>6.92</a:t>
                      </a:r>
                      <a:r>
                        <a:rPr lang="en-US" sz="2400" baseline="30000">
                          <a:solidFill>
                            <a:srgbClr val="FF0000"/>
                          </a:solidFill>
                          <a:effectLst/>
                        </a:rPr>
                        <a:t>a</a:t>
                      </a:r>
                      <a:endParaRPr lang="en-GB" sz="2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7.7</a:t>
                      </a:r>
                      <a:r>
                        <a:rPr lang="en-US" sz="2400" baseline="30000" dirty="0">
                          <a:solidFill>
                            <a:srgbClr val="FF0000"/>
                          </a:solidFill>
                          <a:effectLst/>
                        </a:rPr>
                        <a:t>b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solidFill>
                            <a:srgbClr val="FF0000"/>
                          </a:solidFill>
                          <a:effectLst/>
                        </a:rPr>
                        <a:t>7.28</a:t>
                      </a:r>
                      <a:r>
                        <a:rPr lang="en-US" sz="2400" baseline="30000">
                          <a:solidFill>
                            <a:srgbClr val="FF0000"/>
                          </a:solidFill>
                          <a:effectLst/>
                        </a:rPr>
                        <a:t>a, b</a:t>
                      </a:r>
                      <a:endParaRPr lang="en-GB" sz="240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rgbClr val="FF0000"/>
                          </a:solidFill>
                          <a:effectLst/>
                        </a:rPr>
                        <a:t>5.2</a:t>
                      </a:r>
                      <a:endParaRPr lang="en-GB" sz="2400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3558879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E76289F5-504C-4183-8400-A9C01771F914}"/>
              </a:ext>
            </a:extLst>
          </p:cNvPr>
          <p:cNvSpPr/>
          <p:nvPr/>
        </p:nvSpPr>
        <p:spPr>
          <a:xfrm>
            <a:off x="1104555" y="6356350"/>
            <a:ext cx="446243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* Figures from Australian feedlot; Velasco et al 2014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27124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1105055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873" y="-21265"/>
            <a:ext cx="12192000" cy="1105055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How do these figures relate to current emissions</a:t>
            </a:r>
            <a:endParaRPr lang="en-IE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13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634546-BD66-40E0-B9F0-34987DEB99C4}"/>
              </a:ext>
            </a:extLst>
          </p:cNvPr>
          <p:cNvSpPr/>
          <p:nvPr/>
        </p:nvSpPr>
        <p:spPr>
          <a:xfrm>
            <a:off x="131325" y="1307074"/>
            <a:ext cx="11801475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800" dirty="0"/>
              <a:t> Majority of Kenyan cattle are fed on tropical grasses all year round – enteric methane emissions possibly on the higher side of IPCC EFs.</a:t>
            </a:r>
          </a:p>
          <a:p>
            <a:pPr marL="457200" lvl="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sz="2800" dirty="0"/>
              <a:t>70% of Kenyan livestock are in arid and semi arid – short plant growing period – limited feed available - 12% increase – </a:t>
            </a:r>
            <a:r>
              <a:rPr lang="en-GB" sz="2800" dirty="0">
                <a:solidFill>
                  <a:srgbClr val="FF0000"/>
                </a:solidFill>
              </a:rPr>
              <a:t>sub-maintenance nutrition.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Need for local research to contribute to a Tier 2 specific to these systems in east African countries.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FAO – interventions identified with GLEAM- need to test them then scale them up.</a:t>
            </a:r>
          </a:p>
          <a:p>
            <a:pPr lvl="0">
              <a:lnSpc>
                <a:spcPct val="150000"/>
              </a:lnSpc>
            </a:pPr>
            <a:endParaRPr lang="en-GB" sz="2800" dirty="0">
              <a:solidFill>
                <a:srgbClr val="FF0000"/>
              </a:solidFill>
            </a:endParaRPr>
          </a:p>
          <a:p>
            <a:pPr lvl="0"/>
            <a:endParaRPr lang="en-GB" sz="2800" dirty="0"/>
          </a:p>
          <a:p>
            <a:pPr lvl="0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25792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801338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548" y="56476"/>
            <a:ext cx="11715307" cy="801338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Looking into the future?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14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099600-2C0E-423A-BC38-7DB15E691A7B}"/>
              </a:ext>
            </a:extLst>
          </p:cNvPr>
          <p:cNvSpPr txBox="1">
            <a:spLocks/>
          </p:cNvSpPr>
          <p:nvPr/>
        </p:nvSpPr>
        <p:spPr>
          <a:xfrm>
            <a:off x="131325" y="1074179"/>
            <a:ext cx="11828531" cy="52821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IE" sz="2800" dirty="0">
              <a:latin typeface="+mn-lt"/>
            </a:endParaRP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3000" dirty="0">
                <a:latin typeface="+mn-lt"/>
              </a:rPr>
              <a:t>Human population will continue to increase – increased demand for protein of animal source –</a:t>
            </a:r>
            <a:r>
              <a:rPr lang="en-IE" sz="3000" dirty="0">
                <a:solidFill>
                  <a:srgbClr val="FF0000"/>
                </a:solidFill>
                <a:latin typeface="+mn-lt"/>
              </a:rPr>
              <a:t>increase in GHG emissions – </a:t>
            </a:r>
            <a:r>
              <a:rPr lang="en-IE" sz="3000" dirty="0">
                <a:latin typeface="+mn-lt"/>
              </a:rPr>
              <a:t>Ruminants or non ruminants?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3000" dirty="0">
                <a:latin typeface="+mn-lt"/>
              </a:rPr>
              <a:t>Effects of climate change– decline in crop/fodder productivity – </a:t>
            </a:r>
            <a:r>
              <a:rPr lang="en-IE" sz="3000" dirty="0">
                <a:solidFill>
                  <a:srgbClr val="FF0000"/>
                </a:solidFill>
                <a:latin typeface="+mn-lt"/>
              </a:rPr>
              <a:t>intensification – reduced GHG emission intensity.</a:t>
            </a:r>
          </a:p>
          <a:p>
            <a:pPr marL="571500" indent="-5715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IE" sz="3000" dirty="0">
                <a:solidFill>
                  <a:srgbClr val="FF0000"/>
                </a:solidFill>
                <a:latin typeface="+mn-lt"/>
              </a:rPr>
              <a:t>Overall, we are likely to see an increase in net GHG emissions, BUT;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E" sz="3000" dirty="0">
                <a:latin typeface="+mn-lt"/>
              </a:rPr>
              <a:t>Mitigation interventions put in place – better animal nutrition</a:t>
            </a:r>
          </a:p>
          <a:p>
            <a:pPr marL="914400" lvl="1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IE" sz="3000" dirty="0">
                <a:latin typeface="+mn-lt"/>
              </a:rPr>
              <a:t>Capacity to adapt</a:t>
            </a:r>
          </a:p>
          <a:p>
            <a:pPr>
              <a:lnSpc>
                <a:spcPct val="150000"/>
              </a:lnSpc>
            </a:pPr>
            <a:r>
              <a:rPr lang="en-IE" sz="3000" dirty="0">
                <a:solidFill>
                  <a:srgbClr val="FF0000"/>
                </a:solidFill>
                <a:latin typeface="+mn-lt"/>
              </a:rPr>
              <a:t>       are likely to slow down this expected increase. To what degree?</a:t>
            </a:r>
          </a:p>
          <a:p>
            <a:pPr>
              <a:lnSpc>
                <a:spcPct val="150000"/>
              </a:lnSpc>
            </a:pPr>
            <a:endParaRPr lang="en-IE" sz="28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IE" sz="2800" dirty="0">
              <a:latin typeface="+mn-lt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8843973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itle 3">
            <a:extLst>
              <a:ext uri="{FF2B5EF4-FFF2-40B4-BE49-F238E27FC236}">
                <a16:creationId xmlns:a16="http://schemas.microsoft.com/office/drawing/2014/main" id="{3F013DBA-8C61-494D-900B-83D006EFDA5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569268" y="120307"/>
            <a:ext cx="8229600" cy="77052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1" rIns="91440" bIns="45721" numCol="1" rtlCol="0" anchor="t" anchorCtr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en-US" sz="4000" dirty="0"/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EEDDB46-231F-4E7F-8AC7-7F046E1CEF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2759" y="1797770"/>
            <a:ext cx="2741940" cy="1283227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4F1C7A4-7298-401E-B90A-53D477455E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138" y="4770599"/>
            <a:ext cx="3872283" cy="1281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4">
            <a:extLst>
              <a:ext uri="{FF2B5EF4-FFF2-40B4-BE49-F238E27FC236}">
                <a16:creationId xmlns:a16="http://schemas.microsoft.com/office/drawing/2014/main" id="{81369BC3-11FF-4DE1-89E5-F7508FF6C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812" y="1797771"/>
            <a:ext cx="2191924" cy="1316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619F73C-A8C4-4127-B68F-CE166B5FBE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4464" y="1833221"/>
            <a:ext cx="4157095" cy="1281365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66657635-C1CE-4F97-9A6C-13936BE3877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5405" y="4561341"/>
            <a:ext cx="3322354" cy="15432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F07AA58-7E2D-478B-AFC5-C4571EC38FCA}"/>
              </a:ext>
            </a:extLst>
          </p:cNvPr>
          <p:cNvSpPr txBox="1"/>
          <p:nvPr/>
        </p:nvSpPr>
        <p:spPr>
          <a:xfrm>
            <a:off x="0" y="-17658"/>
            <a:ext cx="12192000" cy="837399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51ACB0F-6B1F-43C1-92AE-4A1036396C97}"/>
              </a:ext>
            </a:extLst>
          </p:cNvPr>
          <p:cNvSpPr txBox="1">
            <a:spLocks/>
          </p:cNvSpPr>
          <p:nvPr/>
        </p:nvSpPr>
        <p:spPr>
          <a:xfrm>
            <a:off x="370138" y="181657"/>
            <a:ext cx="12192000" cy="630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marR="0" indent="0" algn="l" defTabSz="91435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IE" sz="4400" dirty="0">
                <a:solidFill>
                  <a:schemeClr val="bg1">
                    <a:lumMod val="95000"/>
                  </a:schemeClr>
                </a:solidFill>
              </a:rPr>
              <a:t>Acknowledgment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D62162-1D6B-4B62-A5F9-4A574DE2809F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2759" y="4549763"/>
            <a:ext cx="2351428" cy="154028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900113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124" y="56476"/>
            <a:ext cx="11550281" cy="843637"/>
          </a:xfrm>
        </p:spPr>
        <p:txBody>
          <a:bodyPr/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Introduction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2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3E01FCE-4715-4E0F-B4E1-5C96676D6EE9}"/>
              </a:ext>
            </a:extLst>
          </p:cNvPr>
          <p:cNvSpPr/>
          <p:nvPr/>
        </p:nvSpPr>
        <p:spPr>
          <a:xfrm>
            <a:off x="131325" y="910746"/>
            <a:ext cx="1192935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400" dirty="0"/>
          </a:p>
          <a:p>
            <a:pPr marL="284400" lvl="0" indent="-28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Climate change is the greatest threat to humanity in the 21</a:t>
            </a:r>
            <a:r>
              <a:rPr lang="en-GB" sz="2800" baseline="30000" dirty="0"/>
              <a:t>st</a:t>
            </a:r>
            <a:r>
              <a:rPr lang="en-GB" sz="2800" dirty="0"/>
              <a:t> century (</a:t>
            </a:r>
            <a:r>
              <a:rPr lang="en-GB" sz="2000" dirty="0"/>
              <a:t>Watts et al 2015</a:t>
            </a:r>
            <a:r>
              <a:rPr lang="en-GB" sz="2800" dirty="0"/>
              <a:t>).</a:t>
            </a:r>
          </a:p>
          <a:p>
            <a:pPr marL="284400" lvl="0" indent="-28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Increasing greenhouse gases (GHGs) in the atmosphere: </a:t>
            </a:r>
            <a:r>
              <a:rPr lang="en-GB" sz="2800" dirty="0">
                <a:solidFill>
                  <a:srgbClr val="FF0000"/>
                </a:solidFill>
              </a:rPr>
              <a:t>carbon dioxide, methane, nitrous oxide and fluorinated gases.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These gases have the capacity to absorb infrared radiation and re-radiate it back to earth’s surface.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Increase in earth surface temperatures–global warming.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719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3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39A8B1B-375B-43DA-BEFD-385260CD5B35}"/>
              </a:ext>
            </a:extLst>
          </p:cNvPr>
          <p:cNvSpPr/>
          <p:nvPr/>
        </p:nvSpPr>
        <p:spPr>
          <a:xfrm>
            <a:off x="3838994" y="6446894"/>
            <a:ext cx="4727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data.giss.nasa.gov/</a:t>
            </a:r>
            <a:r>
              <a:rPr lang="en-GB" dirty="0" err="1"/>
              <a:t>gistemp</a:t>
            </a:r>
            <a:r>
              <a:rPr lang="en-GB" dirty="0"/>
              <a:t>/graphs/</a:t>
            </a:r>
            <a:r>
              <a:rPr lang="en-GB" dirty="0" err="1"/>
              <a:t>graph_data</a:t>
            </a:r>
            <a:r>
              <a:rPr lang="en-GB" dirty="0"/>
              <a:t>/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DF1A433-93A6-4DE7-B65A-C6D19C81D532}"/>
              </a:ext>
            </a:extLst>
          </p:cNvPr>
          <p:cNvSpPr txBox="1"/>
          <p:nvPr/>
        </p:nvSpPr>
        <p:spPr>
          <a:xfrm>
            <a:off x="847309" y="5753282"/>
            <a:ext cx="10208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</a:t>
            </a:r>
            <a:r>
              <a:rPr lang="en-US" baseline="-25000" dirty="0"/>
              <a:t>2</a:t>
            </a:r>
            <a:r>
              <a:rPr lang="en-GB" dirty="0"/>
              <a:t> (ppm)    280                                                                                                                                        430</a:t>
            </a:r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A841B563-4F62-4285-824B-24EEE7F788A7}"/>
              </a:ext>
            </a:extLst>
          </p:cNvPr>
          <p:cNvSpPr/>
          <p:nvPr/>
        </p:nvSpPr>
        <p:spPr>
          <a:xfrm>
            <a:off x="2688674" y="5848238"/>
            <a:ext cx="6632747" cy="16200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0E5DA948-F737-47F6-92DA-5757B801787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234" y="595423"/>
            <a:ext cx="8223189" cy="509401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" y="0"/>
            <a:ext cx="12192000" cy="946298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7515" y="19865"/>
            <a:ext cx="11716967" cy="725138"/>
          </a:xfrm>
        </p:spPr>
        <p:txBody>
          <a:bodyPr/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Increase in earth surface and ocean temperatures</a:t>
            </a:r>
          </a:p>
        </p:txBody>
      </p:sp>
    </p:spTree>
    <p:extLst>
      <p:ext uri="{BB962C8B-B14F-4D97-AF65-F5344CB8AC3E}">
        <p14:creationId xmlns:p14="http://schemas.microsoft.com/office/powerpoint/2010/main" val="159796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742950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959855" cy="742950"/>
          </a:xfrm>
        </p:spPr>
        <p:txBody>
          <a:bodyPr>
            <a:normAutofit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What are the effects of climate change?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4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4F43179F-22E0-46FE-8A9C-1AFF5EE5263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325" y="800776"/>
            <a:ext cx="6164285" cy="5446115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347595D8-2D7A-4015-AB01-78418C10821F}"/>
              </a:ext>
            </a:extLst>
          </p:cNvPr>
          <p:cNvSpPr/>
          <p:nvPr/>
        </p:nvSpPr>
        <p:spPr>
          <a:xfrm>
            <a:off x="6570921" y="1845686"/>
            <a:ext cx="562107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If the current increase of GHG emissions continue, temperatures will </a:t>
            </a:r>
            <a:r>
              <a:rPr lang="en-GB" sz="2800" dirty="0">
                <a:solidFill>
                  <a:srgbClr val="FF0000"/>
                </a:solidFill>
              </a:rPr>
              <a:t>rise to 1.5°C </a:t>
            </a:r>
            <a:r>
              <a:rPr lang="en-GB" sz="2800" dirty="0"/>
              <a:t>above pre-industrial levels by 2040 and </a:t>
            </a:r>
            <a:r>
              <a:rPr lang="en-GB" sz="2800" dirty="0">
                <a:solidFill>
                  <a:srgbClr val="FF0000"/>
                </a:solidFill>
              </a:rPr>
              <a:t>2°C</a:t>
            </a:r>
            <a:r>
              <a:rPr lang="en-GB" sz="2800" dirty="0"/>
              <a:t> by 2100*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Climate change will impact regions unevenly but least advanced countries will be particularly affected.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AB304AF-1C77-4D2D-B8DE-B8A430DCF78C}"/>
              </a:ext>
            </a:extLst>
          </p:cNvPr>
          <p:cNvSpPr/>
          <p:nvPr/>
        </p:nvSpPr>
        <p:spPr>
          <a:xfrm>
            <a:off x="1560259" y="6375112"/>
            <a:ext cx="464922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https://www.joboneforhumanity.org/global_warming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4E2ABFC-304F-464E-A177-48A96259BD3C}"/>
              </a:ext>
            </a:extLst>
          </p:cNvPr>
          <p:cNvSpPr/>
          <p:nvPr/>
        </p:nvSpPr>
        <p:spPr>
          <a:xfrm>
            <a:off x="6739614" y="6375112"/>
            <a:ext cx="29933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/>
              <a:t>* Masson-</a:t>
            </a:r>
            <a:r>
              <a:rPr lang="en-GB" sz="1600" dirty="0" err="1"/>
              <a:t>Delmotte</a:t>
            </a:r>
            <a:r>
              <a:rPr lang="en-GB" sz="1600" dirty="0"/>
              <a:t>, </a:t>
            </a:r>
            <a:r>
              <a:rPr lang="en-GB" sz="1600" i="1" dirty="0"/>
              <a:t>et al</a:t>
            </a:r>
            <a:r>
              <a:rPr lang="en-GB" sz="1600" dirty="0"/>
              <a:t>., 2018</a:t>
            </a:r>
            <a:r>
              <a:rPr lang="en-GB" sz="2000" dirty="0"/>
              <a:t>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9360595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666750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29"/>
            <a:ext cx="12191998" cy="666521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GHG emissions per sector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5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4C27921-F73C-45A8-BC14-0401FD7CB989}"/>
              </a:ext>
            </a:extLst>
          </p:cNvPr>
          <p:cNvSpPr txBox="1"/>
          <p:nvPr/>
        </p:nvSpPr>
        <p:spPr>
          <a:xfrm>
            <a:off x="310558" y="5312901"/>
            <a:ext cx="5422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Livestock account for about 14% of total GHG globally; in Kenya, about 21%</a:t>
            </a: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B91D322E-F0CF-48D1-A1C7-53E2EE9BDE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2419375"/>
              </p:ext>
            </p:extLst>
          </p:nvPr>
        </p:nvGraphicFramePr>
        <p:xfrm>
          <a:off x="131324" y="832421"/>
          <a:ext cx="5601964" cy="4314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7E783827-98D5-40A8-BD5E-1E0A2E1EAC0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9123" y="796735"/>
            <a:ext cx="5156869" cy="533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433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942975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25" y="69029"/>
            <a:ext cx="12060674" cy="745360"/>
          </a:xfrm>
        </p:spPr>
        <p:txBody>
          <a:bodyPr/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Regional proportions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6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6D88827-CB6A-4D76-9ED5-C45BC14F0D6C}"/>
              </a:ext>
            </a:extLst>
          </p:cNvPr>
          <p:cNvSpPr/>
          <p:nvPr/>
        </p:nvSpPr>
        <p:spPr>
          <a:xfrm>
            <a:off x="131324" y="1185863"/>
            <a:ext cx="11936851" cy="58424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In sub-Saharan Africa, livestock are directly responsible for more than 70% of agricultural emissions, with enteric fermentation (up to 78%) by far the most important sources (</a:t>
            </a:r>
            <a:r>
              <a:rPr lang="en-GB" sz="2000" dirty="0" err="1"/>
              <a:t>Tubiello</a:t>
            </a:r>
            <a:r>
              <a:rPr lang="en-GB" sz="2000" dirty="0"/>
              <a:t> </a:t>
            </a:r>
            <a:r>
              <a:rPr lang="en-GB" sz="2000" i="1" dirty="0"/>
              <a:t>et al</a:t>
            </a:r>
            <a:r>
              <a:rPr lang="en-GB" sz="2000" dirty="0"/>
              <a:t>. 2014</a:t>
            </a:r>
            <a:r>
              <a:rPr lang="en-GB" sz="2800" dirty="0"/>
              <a:t>).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African ruminants account for estimated 14% of world’s enteric methane emissions (</a:t>
            </a:r>
            <a:r>
              <a:rPr lang="en-GB" sz="2000" dirty="0" err="1"/>
              <a:t>Tubiello</a:t>
            </a:r>
            <a:r>
              <a:rPr lang="en-GB" sz="2000" dirty="0"/>
              <a:t> </a:t>
            </a:r>
            <a:r>
              <a:rPr lang="en-GB" sz="2000" i="1" dirty="0"/>
              <a:t>et al</a:t>
            </a:r>
            <a:r>
              <a:rPr lang="en-GB" sz="2000" dirty="0"/>
              <a:t>. 2014</a:t>
            </a:r>
            <a:r>
              <a:rPr lang="en-GB" sz="2800" dirty="0"/>
              <a:t>) – about 5% of global meat production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Highest population growth in Africa and Asia –&gt; drive demand for protein (meat and milk) of animal origin –&gt; drive GHG emissions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3504262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695325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1174" y="28238"/>
            <a:ext cx="11820825" cy="667087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 How are these figures arrived at?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7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3E01FCE-4715-4E0F-B4E1-5C96676D6EE9}"/>
              </a:ext>
            </a:extLst>
          </p:cNvPr>
          <p:cNvSpPr/>
          <p:nvPr/>
        </p:nvSpPr>
        <p:spPr>
          <a:xfrm>
            <a:off x="131325" y="905372"/>
            <a:ext cx="11820825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Current </a:t>
            </a:r>
            <a:r>
              <a:rPr lang="en-GB" sz="2800" dirty="0">
                <a:solidFill>
                  <a:srgbClr val="FF0000"/>
                </a:solidFill>
              </a:rPr>
              <a:t>GHG emissions </a:t>
            </a:r>
            <a:r>
              <a:rPr lang="en-GB" sz="2800" dirty="0"/>
              <a:t>data reported are based on IPCC Tier 1 methodology.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For enteric methane: National herd size per category *emission factors: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457200" lvl="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Accuracy? Sensitivity? Locality?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E294EC-2BDD-4A97-9970-11FAED37AD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725" y="2318092"/>
            <a:ext cx="7999749" cy="326520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319F832-19EE-4B7B-93DB-729A4E95B740}"/>
              </a:ext>
            </a:extLst>
          </p:cNvPr>
          <p:cNvSpPr txBox="1"/>
          <p:nvPr/>
        </p:nvSpPr>
        <p:spPr>
          <a:xfrm>
            <a:off x="6978946" y="5583296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Units: kg per head per year</a:t>
            </a:r>
          </a:p>
        </p:txBody>
      </p:sp>
    </p:spTree>
    <p:extLst>
      <p:ext uri="{BB962C8B-B14F-4D97-AF65-F5344CB8AC3E}">
        <p14:creationId xmlns:p14="http://schemas.microsoft.com/office/powerpoint/2010/main" val="551293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2000" cy="848963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325" y="0"/>
            <a:ext cx="12192000" cy="848963"/>
          </a:xfrm>
        </p:spPr>
        <p:txBody>
          <a:bodyPr/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Current status of measu</a:t>
            </a:r>
            <a:r>
              <a:rPr lang="en-IE" dirty="0">
                <a:solidFill>
                  <a:schemeClr val="bg1"/>
                </a:solidFill>
              </a:rPr>
              <a:t>re</a:t>
            </a:r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ments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8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634546-BD66-40E0-B9F0-34987DEB99C4}"/>
              </a:ext>
            </a:extLst>
          </p:cNvPr>
          <p:cNvSpPr/>
          <p:nvPr/>
        </p:nvSpPr>
        <p:spPr>
          <a:xfrm>
            <a:off x="234581" y="1105055"/>
            <a:ext cx="1118589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8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8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44B1B33-2BDF-4E79-B524-B2E7F2346933}"/>
              </a:ext>
            </a:extLst>
          </p:cNvPr>
          <p:cNvSpPr/>
          <p:nvPr/>
        </p:nvSpPr>
        <p:spPr>
          <a:xfrm>
            <a:off x="370367" y="999458"/>
            <a:ext cx="11451265" cy="4549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Lack of data on productivity of</a:t>
            </a:r>
            <a:r>
              <a:rPr lang="en-GB" sz="2800" dirty="0">
                <a:solidFill>
                  <a:srgbClr val="FF0000"/>
                </a:solidFill>
              </a:rPr>
              <a:t> livestock </a:t>
            </a:r>
            <a:r>
              <a:rPr lang="en-GB" sz="2800" dirty="0"/>
              <a:t>systems in the region.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With the need to improve accuracy of reporting and intervention testing, there is the need to do more </a:t>
            </a:r>
            <a:r>
              <a:rPr lang="en-GB" sz="2800" dirty="0">
                <a:solidFill>
                  <a:srgbClr val="FF0000"/>
                </a:solidFill>
              </a:rPr>
              <a:t>actual </a:t>
            </a:r>
            <a:r>
              <a:rPr lang="en-GB" sz="2800" dirty="0"/>
              <a:t>measurements.</a:t>
            </a:r>
          </a:p>
          <a:p>
            <a:pPr marL="284400" indent="-28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Mazingira Centre </a:t>
            </a:r>
            <a:r>
              <a:rPr lang="en-GB" sz="2800" i="1" dirty="0"/>
              <a:t>(</a:t>
            </a:r>
            <a:r>
              <a:rPr lang="en-GB" sz="2800" i="1" dirty="0">
                <a:hlinkClick r:id="rId4"/>
              </a:rPr>
              <a:t>mazingira.ilri.org</a:t>
            </a:r>
            <a:r>
              <a:rPr lang="en-GB" sz="2800" i="1" dirty="0"/>
              <a:t>)</a:t>
            </a:r>
            <a:r>
              <a:rPr lang="en-GB" sz="2800" dirty="0"/>
              <a:t> (ILRI) is the only facility in the whole of sub-Saharan Africa with the capacity to carry out enteric methane measurements based </a:t>
            </a:r>
            <a:r>
              <a:rPr lang="en-GB" sz="2800" dirty="0">
                <a:solidFill>
                  <a:srgbClr val="FF0000"/>
                </a:solidFill>
              </a:rPr>
              <a:t>on gold standard methodology (respiration chambers)</a:t>
            </a:r>
            <a:r>
              <a:rPr lang="en-GB" sz="2800" dirty="0"/>
              <a:t>.</a:t>
            </a:r>
          </a:p>
        </p:txBody>
      </p:sp>
      <p:pic>
        <p:nvPicPr>
          <p:cNvPr id="8" name="Content Placeholder 4" descr="A picture containing indoor, floor, cabinet, building&#10;&#10;Description generated with very high confidence">
            <a:extLst>
              <a:ext uri="{FF2B5EF4-FFF2-40B4-BE49-F238E27FC236}">
                <a16:creationId xmlns:a16="http://schemas.microsoft.com/office/drawing/2014/main" id="{BF730082-A0D2-4FFF-BA53-0C24591467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48577" y="4875406"/>
            <a:ext cx="2889178" cy="19261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7823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0"/>
            <a:ext cx="12191999" cy="695325"/>
          </a:xfrm>
          <a:prstGeom prst="rect">
            <a:avLst/>
          </a:prstGeom>
          <a:solidFill>
            <a:srgbClr val="477626"/>
          </a:solidFill>
        </p:spPr>
        <p:txBody>
          <a:bodyPr wrap="square" rtlCol="0">
            <a:spAutoFit/>
          </a:bodyPr>
          <a:lstStyle/>
          <a:p>
            <a:endParaRPr lang="en-IE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238"/>
            <a:ext cx="12191999" cy="667087"/>
          </a:xfrm>
        </p:spPr>
        <p:txBody>
          <a:bodyPr>
            <a:normAutofit fontScale="90000"/>
          </a:bodyPr>
          <a:lstStyle/>
          <a:p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 What do we know about the current  E</a:t>
            </a:r>
            <a:r>
              <a:rPr lang="en-IE" dirty="0">
                <a:solidFill>
                  <a:schemeClr val="bg1"/>
                </a:solidFill>
              </a:rPr>
              <a:t>F</a:t>
            </a:r>
            <a:r>
              <a:rPr lang="en-IE" dirty="0">
                <a:solidFill>
                  <a:schemeClr val="bg1">
                    <a:lumMod val="95000"/>
                  </a:schemeClr>
                </a:solidFill>
              </a:rPr>
              <a:t>s used?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3A47C2DE-FA6D-824D-B5BE-6D8CFF99F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16656" y="6423847"/>
            <a:ext cx="2743200" cy="365125"/>
          </a:xfrm>
        </p:spPr>
        <p:txBody>
          <a:bodyPr/>
          <a:lstStyle/>
          <a:p>
            <a:fld id="{E35C1898-370B-4493-809D-146AC3B51A1C}" type="slidenum">
              <a:rPr lang="en-IE" sz="1800" smtClean="0">
                <a:solidFill>
                  <a:schemeClr val="tx1"/>
                </a:solidFill>
              </a:rPr>
              <a:t>9</a:t>
            </a:fld>
            <a:endParaRPr lang="en-IE" sz="1800" dirty="0">
              <a:solidFill>
                <a:schemeClr val="tx1"/>
              </a:solidFill>
            </a:endParaRPr>
          </a:p>
        </p:txBody>
      </p:sp>
      <p:pic>
        <p:nvPicPr>
          <p:cNvPr id="10" name="Picture 2" descr="Image result for ilri mazingira">
            <a:extLst>
              <a:ext uri="{FF2B5EF4-FFF2-40B4-BE49-F238E27FC236}">
                <a16:creationId xmlns:a16="http://schemas.microsoft.com/office/drawing/2014/main" id="{69CEDB16-0895-364C-A821-712AD6549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325" y="6356350"/>
            <a:ext cx="898800" cy="44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02E5CD4-25CC-44EC-88B4-CC686E2AE31A}"/>
              </a:ext>
            </a:extLst>
          </p:cNvPr>
          <p:cNvSpPr txBox="1"/>
          <p:nvPr/>
        </p:nvSpPr>
        <p:spPr>
          <a:xfrm>
            <a:off x="131324" y="885864"/>
            <a:ext cx="12060675" cy="26108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2844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The emission factors are based on </a:t>
            </a:r>
            <a:r>
              <a:rPr lang="en-GB" sz="2800" dirty="0">
                <a:solidFill>
                  <a:srgbClr val="FF0000"/>
                </a:solidFill>
              </a:rPr>
              <a:t>research done in </a:t>
            </a:r>
            <a:r>
              <a:rPr lang="en-GB" sz="2800" dirty="0"/>
              <a:t>production systems in </a:t>
            </a:r>
            <a:r>
              <a:rPr lang="en-GB" sz="2800" dirty="0">
                <a:solidFill>
                  <a:srgbClr val="FF0000"/>
                </a:solidFill>
              </a:rPr>
              <a:t>other </a:t>
            </a:r>
            <a:r>
              <a:rPr lang="en-GB" sz="2800" dirty="0"/>
              <a:t>regions that are likely to vary in the following ways with our systems: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GB" sz="2800" dirty="0">
                <a:solidFill>
                  <a:srgbClr val="FF0000"/>
                </a:solidFill>
              </a:rPr>
              <a:t>Animals are not always fed at production levels–feed intake</a:t>
            </a:r>
          </a:p>
          <a:p>
            <a:pPr marL="342900" indent="-342900">
              <a:lnSpc>
                <a:spcPct val="150000"/>
              </a:lnSpc>
              <a:buFontTx/>
              <a:buAutoNum type="arabicPeriod"/>
            </a:pPr>
            <a:r>
              <a:rPr lang="en-GB" sz="2800" dirty="0">
                <a:solidFill>
                  <a:srgbClr val="FF0000"/>
                </a:solidFill>
              </a:rPr>
              <a:t>More fibre/less digestible diets</a:t>
            </a:r>
          </a:p>
        </p:txBody>
      </p:sp>
      <p:pic>
        <p:nvPicPr>
          <p:cNvPr id="6" name="Picture 5" descr="A herd of cattle standing on top of a dry grass field&#10;&#10;Description automatically generated">
            <a:extLst>
              <a:ext uri="{FF2B5EF4-FFF2-40B4-BE49-F238E27FC236}">
                <a16:creationId xmlns:a16="http://schemas.microsoft.com/office/drawing/2014/main" id="{EAAF66AB-2407-452C-A075-A87348DB580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50947" y="3593406"/>
            <a:ext cx="4673262" cy="273385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35767C6-DA88-4B82-B52E-67C5089FF0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3016" y="3593406"/>
            <a:ext cx="3280474" cy="276294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5857248-B964-43FC-8953-15CD8129CEF5}"/>
              </a:ext>
            </a:extLst>
          </p:cNvPr>
          <p:cNvSpPr txBox="1"/>
          <p:nvPr/>
        </p:nvSpPr>
        <p:spPr>
          <a:xfrm>
            <a:off x="5083171" y="6299511"/>
            <a:ext cx="14088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Tropical diet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5C8ADD-9761-4614-81FF-E5191A46332B}"/>
              </a:ext>
            </a:extLst>
          </p:cNvPr>
          <p:cNvSpPr txBox="1"/>
          <p:nvPr/>
        </p:nvSpPr>
        <p:spPr>
          <a:xfrm>
            <a:off x="8994258" y="6301948"/>
            <a:ext cx="21894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Temperate diet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96293C3-0DC9-49A1-9828-CB42053A6717}"/>
              </a:ext>
            </a:extLst>
          </p:cNvPr>
          <p:cNvSpPr/>
          <p:nvPr/>
        </p:nvSpPr>
        <p:spPr>
          <a:xfrm rot="16200000">
            <a:off x="9724182" y="4889570"/>
            <a:ext cx="2506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www.shutterstock.com</a:t>
            </a:r>
          </a:p>
        </p:txBody>
      </p:sp>
    </p:spTree>
    <p:extLst>
      <p:ext uri="{BB962C8B-B14F-4D97-AF65-F5344CB8AC3E}">
        <p14:creationId xmlns:p14="http://schemas.microsoft.com/office/powerpoint/2010/main" val="851052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14496</TotalTime>
  <Words>959</Words>
  <Application>Microsoft Office PowerPoint</Application>
  <PresentationFormat>Widescreen</PresentationFormat>
  <Paragraphs>142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Office Theme</vt:lpstr>
      <vt:lpstr>PowerPoint Presentation</vt:lpstr>
      <vt:lpstr>Introduction</vt:lpstr>
      <vt:lpstr>Increase in earth surface and ocean temperatures</vt:lpstr>
      <vt:lpstr>What are the effects of climate change?</vt:lpstr>
      <vt:lpstr>GHG emissions per sector</vt:lpstr>
      <vt:lpstr>Regional proportions</vt:lpstr>
      <vt:lpstr> How are these figures arrived at?</vt:lpstr>
      <vt:lpstr>Current status of measurements</vt:lpstr>
      <vt:lpstr> What do we know about the current  EFs used?</vt:lpstr>
      <vt:lpstr>What have we done? </vt:lpstr>
      <vt:lpstr>What have we done? </vt:lpstr>
      <vt:lpstr>Results</vt:lpstr>
      <vt:lpstr>How do these figures relate to current emissions</vt:lpstr>
      <vt:lpstr>Looking into the future?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Korir, Daniel (ILRI)</dc:creator>
  <cp:lastModifiedBy>Yabowork, Abenet (ILRI)</cp:lastModifiedBy>
  <cp:revision>103</cp:revision>
  <dcterms:created xsi:type="dcterms:W3CDTF">2019-09-27T14:04:24Z</dcterms:created>
  <dcterms:modified xsi:type="dcterms:W3CDTF">2020-01-15T08:06:46Z</dcterms:modified>
</cp:coreProperties>
</file>