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15" r:id="rId2"/>
  </p:sldMasterIdLst>
  <p:notesMasterIdLst>
    <p:notesMasterId r:id="rId49"/>
  </p:notesMasterIdLst>
  <p:handoutMasterIdLst>
    <p:handoutMasterId r:id="rId50"/>
  </p:handoutMasterIdLst>
  <p:sldIdLst>
    <p:sldId id="423" r:id="rId3"/>
    <p:sldId id="350" r:id="rId4"/>
    <p:sldId id="405" r:id="rId5"/>
    <p:sldId id="406" r:id="rId6"/>
    <p:sldId id="407" r:id="rId7"/>
    <p:sldId id="408" r:id="rId8"/>
    <p:sldId id="385" r:id="rId9"/>
    <p:sldId id="386" r:id="rId10"/>
    <p:sldId id="390" r:id="rId11"/>
    <p:sldId id="335" r:id="rId12"/>
    <p:sldId id="352" r:id="rId13"/>
    <p:sldId id="421" r:id="rId14"/>
    <p:sldId id="353" r:id="rId15"/>
    <p:sldId id="369" r:id="rId16"/>
    <p:sldId id="410" r:id="rId17"/>
    <p:sldId id="356" r:id="rId18"/>
    <p:sldId id="394" r:id="rId19"/>
    <p:sldId id="395" r:id="rId20"/>
    <p:sldId id="417" r:id="rId21"/>
    <p:sldId id="412" r:id="rId22"/>
    <p:sldId id="414" r:id="rId23"/>
    <p:sldId id="371" r:id="rId24"/>
    <p:sldId id="376" r:id="rId25"/>
    <p:sldId id="378" r:id="rId26"/>
    <p:sldId id="377" r:id="rId27"/>
    <p:sldId id="339" r:id="rId28"/>
    <p:sldId id="379" r:id="rId29"/>
    <p:sldId id="370" r:id="rId30"/>
    <p:sldId id="343" r:id="rId31"/>
    <p:sldId id="418" r:id="rId32"/>
    <p:sldId id="401" r:id="rId33"/>
    <p:sldId id="402" r:id="rId34"/>
    <p:sldId id="409" r:id="rId35"/>
    <p:sldId id="362" r:id="rId36"/>
    <p:sldId id="357" r:id="rId37"/>
    <p:sldId id="381" r:id="rId38"/>
    <p:sldId id="382" r:id="rId39"/>
    <p:sldId id="384" r:id="rId40"/>
    <p:sldId id="383" r:id="rId41"/>
    <p:sldId id="365" r:id="rId42"/>
    <p:sldId id="368" r:id="rId43"/>
    <p:sldId id="397" r:id="rId44"/>
    <p:sldId id="349" r:id="rId45"/>
    <p:sldId id="324" r:id="rId46"/>
    <p:sldId id="266" r:id="rId47"/>
    <p:sldId id="426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9" autoAdjust="0"/>
    <p:restoredTop sz="96835" autoAdjust="0"/>
  </p:normalViewPr>
  <p:slideViewPr>
    <p:cSldViewPr>
      <p:cViewPr varScale="1">
        <p:scale>
          <a:sx n="114" d="100"/>
          <a:sy n="114" d="100"/>
        </p:scale>
        <p:origin x="127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9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rofile\My%20Documents\Aflatoxin\MyDairy\Marketed%20milk\17062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rofile\My%20Documents\Aflatoxin\MyDairy\Marketed%20milk\17062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c\Desktop\drive%20final%20datas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[170628.xlsx]Sheet5!PivotTable3</c:name>
    <c:fmtId val="4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Sheet5!$B$3:$B$4</c:f>
              <c:strCache>
                <c:ptCount val="1"/>
                <c:pt idx="0">
                  <c:v>dagoretti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Sheet5!$A$5:$A$17</c:f>
              <c:strCach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strCache>
            </c:strRef>
          </c:cat>
          <c:val>
            <c:numRef>
              <c:f>Sheet5!$B$5:$B$17</c:f>
              <c:numCache>
                <c:formatCode>General</c:formatCode>
                <c:ptCount val="12"/>
                <c:pt idx="0">
                  <c:v>36.191927176266567</c:v>
                </c:pt>
                <c:pt idx="1">
                  <c:v>97.937665770696427</c:v>
                </c:pt>
                <c:pt idx="2">
                  <c:v>96.343478097988623</c:v>
                </c:pt>
                <c:pt idx="3">
                  <c:v>58.390853299684586</c:v>
                </c:pt>
                <c:pt idx="4">
                  <c:v>57.530898277457162</c:v>
                </c:pt>
                <c:pt idx="5">
                  <c:v>95.003687378443615</c:v>
                </c:pt>
                <c:pt idx="6">
                  <c:v>104.2856100540173</c:v>
                </c:pt>
                <c:pt idx="7">
                  <c:v>92.209484097200175</c:v>
                </c:pt>
                <c:pt idx="8">
                  <c:v>150.79532449844973</c:v>
                </c:pt>
                <c:pt idx="9">
                  <c:v>241.70018933221644</c:v>
                </c:pt>
                <c:pt idx="10">
                  <c:v>118.56828114840359</c:v>
                </c:pt>
                <c:pt idx="11">
                  <c:v>107.87553271738261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A5-4309-A7DB-E2E319BB100A}"/>
            </c:ext>
          </c:extLst>
        </c:ser>
        <c:ser>
          <c:idx val="1"/>
          <c:order val="1"/>
          <c:tx>
            <c:strRef>
              <c:f>Sheet5!$C$3:$C$4</c:f>
              <c:strCache>
                <c:ptCount val="1"/>
                <c:pt idx="0">
                  <c:v>Westlands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Sheet5!$A$5:$A$17</c:f>
              <c:strCach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strCache>
            </c:strRef>
          </c:cat>
          <c:val>
            <c:numRef>
              <c:f>Sheet5!$C$5:$C$17</c:f>
              <c:numCache>
                <c:formatCode>General</c:formatCode>
                <c:ptCount val="12"/>
                <c:pt idx="0">
                  <c:v>26.270461341638892</c:v>
                </c:pt>
                <c:pt idx="1">
                  <c:v>29.201823690778483</c:v>
                </c:pt>
                <c:pt idx="2">
                  <c:v>79.873793798789521</c:v>
                </c:pt>
                <c:pt idx="3">
                  <c:v>41.95973399182472</c:v>
                </c:pt>
                <c:pt idx="4">
                  <c:v>48.937840156368573</c:v>
                </c:pt>
                <c:pt idx="5">
                  <c:v>40.291967385741735</c:v>
                </c:pt>
                <c:pt idx="6">
                  <c:v>81.761665978469509</c:v>
                </c:pt>
                <c:pt idx="7">
                  <c:v>54.240310988421385</c:v>
                </c:pt>
                <c:pt idx="8">
                  <c:v>74.621873756875928</c:v>
                </c:pt>
                <c:pt idx="9">
                  <c:v>133.49777443379452</c:v>
                </c:pt>
                <c:pt idx="10">
                  <c:v>148.93630934592699</c:v>
                </c:pt>
                <c:pt idx="11">
                  <c:v>36.739806274209414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A5-4309-A7DB-E2E319BB10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2185920"/>
        <c:axId val="272186480"/>
      </c:barChart>
      <c:catAx>
        <c:axId val="27218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2186480"/>
        <c:crosses val="autoZero"/>
        <c:auto val="1"/>
        <c:lblAlgn val="ctr"/>
        <c:lblOffset val="100"/>
        <c:noMultiLvlLbl val="0"/>
      </c:catAx>
      <c:valAx>
        <c:axId val="272186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218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[170628.xlsx]Sheet6!PivotTable4</c:name>
    <c:fmtId val="4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Sheet6!$B$3</c:f>
              <c:strCache>
                <c:ptCount val="1"/>
                <c:pt idx="0">
                  <c:v>Average of ppt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Sheet6!$A$4:$A$13</c:f>
              <c:multiLvlStrCache>
                <c:ptCount val="6"/>
                <c:lvl>
                  <c:pt idx="0">
                    <c:v>Pasteurized</c:v>
                  </c:pt>
                  <c:pt idx="1">
                    <c:v>Boiled</c:v>
                  </c:pt>
                  <c:pt idx="2">
                    <c:v>Pasteurized</c:v>
                  </c:pt>
                  <c:pt idx="3">
                    <c:v>Raw</c:v>
                  </c:pt>
                  <c:pt idx="4">
                    <c:v>UHT</c:v>
                  </c:pt>
                  <c:pt idx="5">
                    <c:v>Pasteurized</c:v>
                  </c:pt>
                </c:lvl>
                <c:lvl>
                  <c:pt idx="0">
                    <c:v>Lala</c:v>
                  </c:pt>
                  <c:pt idx="1">
                    <c:v>Milk</c:v>
                  </c:pt>
                  <c:pt idx="5">
                    <c:v>Yoghurt</c:v>
                  </c:pt>
                </c:lvl>
              </c:multiLvlStrCache>
            </c:multiLvlStrRef>
          </c:cat>
          <c:val>
            <c:numRef>
              <c:f>Sheet6!$B$4:$B$13</c:f>
              <c:numCache>
                <c:formatCode>General</c:formatCode>
                <c:ptCount val="6"/>
                <c:pt idx="0">
                  <c:v>62.219555900710617</c:v>
                </c:pt>
                <c:pt idx="1">
                  <c:v>45.840696040899587</c:v>
                </c:pt>
                <c:pt idx="2">
                  <c:v>72.78922826797816</c:v>
                </c:pt>
                <c:pt idx="3">
                  <c:v>131.31625257620814</c:v>
                </c:pt>
                <c:pt idx="4">
                  <c:v>55.473038710887337</c:v>
                </c:pt>
                <c:pt idx="5">
                  <c:v>117.17843437919754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27-4E9B-8FBB-2429760D6D30}"/>
            </c:ext>
          </c:extLst>
        </c:ser>
        <c:ser>
          <c:idx val="1"/>
          <c:order val="1"/>
          <c:tx>
            <c:strRef>
              <c:f>Sheet6!$C$3</c:f>
              <c:strCache>
                <c:ptCount val="1"/>
                <c:pt idx="0">
                  <c:v>Max of ppt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Sheet6!$A$4:$A$13</c:f>
              <c:multiLvlStrCache>
                <c:ptCount val="6"/>
                <c:lvl>
                  <c:pt idx="0">
                    <c:v>Pasteurized</c:v>
                  </c:pt>
                  <c:pt idx="1">
                    <c:v>Boiled</c:v>
                  </c:pt>
                  <c:pt idx="2">
                    <c:v>Pasteurized</c:v>
                  </c:pt>
                  <c:pt idx="3">
                    <c:v>Raw</c:v>
                  </c:pt>
                  <c:pt idx="4">
                    <c:v>UHT</c:v>
                  </c:pt>
                  <c:pt idx="5">
                    <c:v>Pasteurized</c:v>
                  </c:pt>
                </c:lvl>
                <c:lvl>
                  <c:pt idx="0">
                    <c:v>Lala</c:v>
                  </c:pt>
                  <c:pt idx="1">
                    <c:v>Milk</c:v>
                  </c:pt>
                  <c:pt idx="5">
                    <c:v>Yoghurt</c:v>
                  </c:pt>
                </c:lvl>
              </c:multiLvlStrCache>
            </c:multiLvlStrRef>
          </c:cat>
          <c:val>
            <c:numRef>
              <c:f>Sheet6!$C$4:$C$13</c:f>
              <c:numCache>
                <c:formatCode>General</c:formatCode>
                <c:ptCount val="6"/>
                <c:pt idx="0">
                  <c:v>342.56920262478172</c:v>
                </c:pt>
                <c:pt idx="1">
                  <c:v>87.623037446673919</c:v>
                </c:pt>
                <c:pt idx="2">
                  <c:v>743.25688767072813</c:v>
                </c:pt>
                <c:pt idx="3">
                  <c:v>1069.4471278572983</c:v>
                </c:pt>
                <c:pt idx="4">
                  <c:v>464.93604729974658</c:v>
                </c:pt>
                <c:pt idx="5">
                  <c:v>1078.4898874656392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27-4E9B-8FBB-2429760D6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2165904"/>
        <c:axId val="272166464"/>
      </c:barChart>
      <c:catAx>
        <c:axId val="272165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2166464"/>
        <c:crosses val="autoZero"/>
        <c:auto val="1"/>
        <c:lblAlgn val="ctr"/>
        <c:lblOffset val="100"/>
        <c:noMultiLvlLbl val="0"/>
      </c:catAx>
      <c:valAx>
        <c:axId val="27216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2165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pieChart>
        <c:varyColors val="1"/>
        <c:ser>
          <c:idx val="0"/>
          <c:order val="0"/>
          <c:tx>
            <c:v>Total</c:v>
          </c:tx>
          <c:dPt>
            <c:idx val="1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8B3-4131-83E7-BA2FF65A288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moderate stunted</c:v>
              </c:pt>
              <c:pt idx="1">
                <c:v>Normal</c:v>
              </c:pt>
              <c:pt idx="2">
                <c:v>severe stunted</c:v>
              </c:pt>
            </c:strLit>
          </c:cat>
          <c:val>
            <c:numLit>
              <c:formatCode>General</c:formatCode>
              <c:ptCount val="3"/>
              <c:pt idx="0">
                <c:v>56</c:v>
              </c:pt>
              <c:pt idx="1">
                <c:v>120</c:v>
              </c:pt>
              <c:pt idx="2">
                <c:v>29</c:v>
              </c:pt>
            </c:numLit>
          </c:val>
          <c:extLst>
            <c:ext xmlns:c16="http://schemas.microsoft.com/office/drawing/2014/chart" uri="{C3380CC4-5D6E-409C-BE32-E72D297353CC}">
              <c16:uniqueId val="{00000002-58B3-4131-83E7-BA2FF65A28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D61B1E-9E03-4EC3-9346-E36CDF4E764B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1F9745-8185-4D82-B7B5-F6ED4FA00F55}">
      <dgm:prSet phldrT="[Text]"/>
      <dgm:spPr/>
      <dgm:t>
        <a:bodyPr/>
        <a:lstStyle/>
        <a:p>
          <a:r>
            <a:rPr lang="en-US" dirty="0"/>
            <a:t>Food security</a:t>
          </a:r>
        </a:p>
      </dgm:t>
    </dgm:pt>
    <dgm:pt modelId="{0EE23C77-256E-483A-8714-B092EA056AF0}" type="parTrans" cxnId="{21521C83-92CD-48B8-A11F-C6999001BC97}">
      <dgm:prSet/>
      <dgm:spPr/>
      <dgm:t>
        <a:bodyPr/>
        <a:lstStyle/>
        <a:p>
          <a:endParaRPr lang="en-US"/>
        </a:p>
      </dgm:t>
    </dgm:pt>
    <dgm:pt modelId="{373BC629-CD66-43A7-90CC-AF3E84909720}" type="sibTrans" cxnId="{21521C83-92CD-48B8-A11F-C6999001BC97}">
      <dgm:prSet/>
      <dgm:spPr/>
      <dgm:t>
        <a:bodyPr/>
        <a:lstStyle/>
        <a:p>
          <a:endParaRPr lang="en-US"/>
        </a:p>
      </dgm:t>
    </dgm:pt>
    <dgm:pt modelId="{CD974EF0-0638-493F-BD48-8EC2638638AF}">
      <dgm:prSet phldrT="[Text]"/>
      <dgm:spPr/>
      <dgm:t>
        <a:bodyPr/>
        <a:lstStyle/>
        <a:p>
          <a:r>
            <a:rPr lang="en-US" dirty="0"/>
            <a:t>Food safety</a:t>
          </a:r>
        </a:p>
      </dgm:t>
    </dgm:pt>
    <dgm:pt modelId="{003ABB08-E2B5-46A7-BC4A-46ADB775AFBA}" type="parTrans" cxnId="{E987C9E4-0B6B-46ED-A0C3-2741AB31E04A}">
      <dgm:prSet/>
      <dgm:spPr/>
      <dgm:t>
        <a:bodyPr/>
        <a:lstStyle/>
        <a:p>
          <a:endParaRPr lang="en-US"/>
        </a:p>
      </dgm:t>
    </dgm:pt>
    <dgm:pt modelId="{F6774D16-5C76-42C0-AD68-EA730CF48EFB}" type="sibTrans" cxnId="{E987C9E4-0B6B-46ED-A0C3-2741AB31E04A}">
      <dgm:prSet/>
      <dgm:spPr/>
      <dgm:t>
        <a:bodyPr/>
        <a:lstStyle/>
        <a:p>
          <a:endParaRPr lang="en-US"/>
        </a:p>
      </dgm:t>
    </dgm:pt>
    <dgm:pt modelId="{31AD4366-9BD2-4E0A-AD9D-E64D52E62C31}" type="pres">
      <dgm:prSet presAssocID="{7CD61B1E-9E03-4EC3-9346-E36CDF4E764B}" presName="compositeShape" presStyleCnt="0">
        <dgm:presLayoutVars>
          <dgm:chMax val="2"/>
          <dgm:dir/>
          <dgm:resizeHandles val="exact"/>
        </dgm:presLayoutVars>
      </dgm:prSet>
      <dgm:spPr/>
    </dgm:pt>
    <dgm:pt modelId="{D7503093-C8F6-4EDC-90DB-2D134D14DB1A}" type="pres">
      <dgm:prSet presAssocID="{7CD61B1E-9E03-4EC3-9346-E36CDF4E764B}" presName="divider" presStyleLbl="fgShp" presStyleIdx="0" presStyleCnt="1"/>
      <dgm:spPr/>
    </dgm:pt>
    <dgm:pt modelId="{B760A511-CB59-4DAA-AF30-D368D5B1556B}" type="pres">
      <dgm:prSet presAssocID="{9D1F9745-8185-4D82-B7B5-F6ED4FA00F55}" presName="downArrow" presStyleLbl="node1" presStyleIdx="0" presStyleCnt="2"/>
      <dgm:spPr/>
    </dgm:pt>
    <dgm:pt modelId="{87A0B703-33FA-4C95-B822-BDE83DE778EF}" type="pres">
      <dgm:prSet presAssocID="{9D1F9745-8185-4D82-B7B5-F6ED4FA00F55}" presName="downArrowText" presStyleLbl="revTx" presStyleIdx="0" presStyleCnt="2" custLinFactNeighborX="-852" custLinFactNeighborY="-1944">
        <dgm:presLayoutVars>
          <dgm:bulletEnabled val="1"/>
        </dgm:presLayoutVars>
      </dgm:prSet>
      <dgm:spPr/>
    </dgm:pt>
    <dgm:pt modelId="{467B2591-B27F-4FFA-849F-C8479F1D5908}" type="pres">
      <dgm:prSet presAssocID="{CD974EF0-0638-493F-BD48-8EC2638638AF}" presName="upArrow" presStyleLbl="node1" presStyleIdx="1" presStyleCnt="2"/>
      <dgm:spPr/>
    </dgm:pt>
    <dgm:pt modelId="{B25D5363-2CB2-4AD5-ABBE-CA39A72CFDC7}" type="pres">
      <dgm:prSet presAssocID="{CD974EF0-0638-493F-BD48-8EC2638638AF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CE1B4269-89AC-49BB-8339-11955FD6EF09}" type="presOf" srcId="{9D1F9745-8185-4D82-B7B5-F6ED4FA00F55}" destId="{87A0B703-33FA-4C95-B822-BDE83DE778EF}" srcOrd="0" destOrd="0" presId="urn:microsoft.com/office/officeart/2005/8/layout/arrow3"/>
    <dgm:cxn modelId="{08FB6D7B-9CB3-4AD6-ADB0-A53786A4D741}" type="presOf" srcId="{CD974EF0-0638-493F-BD48-8EC2638638AF}" destId="{B25D5363-2CB2-4AD5-ABBE-CA39A72CFDC7}" srcOrd="0" destOrd="0" presId="urn:microsoft.com/office/officeart/2005/8/layout/arrow3"/>
    <dgm:cxn modelId="{21521C83-92CD-48B8-A11F-C6999001BC97}" srcId="{7CD61B1E-9E03-4EC3-9346-E36CDF4E764B}" destId="{9D1F9745-8185-4D82-B7B5-F6ED4FA00F55}" srcOrd="0" destOrd="0" parTransId="{0EE23C77-256E-483A-8714-B092EA056AF0}" sibTransId="{373BC629-CD66-43A7-90CC-AF3E84909720}"/>
    <dgm:cxn modelId="{E987C9E4-0B6B-46ED-A0C3-2741AB31E04A}" srcId="{7CD61B1E-9E03-4EC3-9346-E36CDF4E764B}" destId="{CD974EF0-0638-493F-BD48-8EC2638638AF}" srcOrd="1" destOrd="0" parTransId="{003ABB08-E2B5-46A7-BC4A-46ADB775AFBA}" sibTransId="{F6774D16-5C76-42C0-AD68-EA730CF48EFB}"/>
    <dgm:cxn modelId="{434464E8-A580-4774-83DE-B0E5409646B9}" type="presOf" srcId="{7CD61B1E-9E03-4EC3-9346-E36CDF4E764B}" destId="{31AD4366-9BD2-4E0A-AD9D-E64D52E62C31}" srcOrd="0" destOrd="0" presId="urn:microsoft.com/office/officeart/2005/8/layout/arrow3"/>
    <dgm:cxn modelId="{4B422B90-D9C1-4C33-9862-39DD5254D2F6}" type="presParOf" srcId="{31AD4366-9BD2-4E0A-AD9D-E64D52E62C31}" destId="{D7503093-C8F6-4EDC-90DB-2D134D14DB1A}" srcOrd="0" destOrd="0" presId="urn:microsoft.com/office/officeart/2005/8/layout/arrow3"/>
    <dgm:cxn modelId="{A7B226F1-3A22-4886-BD14-6829306CC6D4}" type="presParOf" srcId="{31AD4366-9BD2-4E0A-AD9D-E64D52E62C31}" destId="{B760A511-CB59-4DAA-AF30-D368D5B1556B}" srcOrd="1" destOrd="0" presId="urn:microsoft.com/office/officeart/2005/8/layout/arrow3"/>
    <dgm:cxn modelId="{ECDA9E74-2046-4D51-BD22-570237D78C4A}" type="presParOf" srcId="{31AD4366-9BD2-4E0A-AD9D-E64D52E62C31}" destId="{87A0B703-33FA-4C95-B822-BDE83DE778EF}" srcOrd="2" destOrd="0" presId="urn:microsoft.com/office/officeart/2005/8/layout/arrow3"/>
    <dgm:cxn modelId="{4FD1F832-88E1-410E-852B-459870847BFD}" type="presParOf" srcId="{31AD4366-9BD2-4E0A-AD9D-E64D52E62C31}" destId="{467B2591-B27F-4FFA-849F-C8479F1D5908}" srcOrd="3" destOrd="0" presId="urn:microsoft.com/office/officeart/2005/8/layout/arrow3"/>
    <dgm:cxn modelId="{E363413B-9BD3-4B93-B667-539F4D869B95}" type="presParOf" srcId="{31AD4366-9BD2-4E0A-AD9D-E64D52E62C31}" destId="{B25D5363-2CB2-4AD5-ABBE-CA39A72CFDC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028CFB-468C-4627-A01E-F0ACC258FCF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9CEE7249-9F2B-45C3-9D9F-0954B3759B9D}">
      <dgm:prSet phldrT="[Text]"/>
      <dgm:spPr/>
      <dgm:t>
        <a:bodyPr/>
        <a:lstStyle/>
        <a:p>
          <a:r>
            <a:rPr lang="en-US" dirty="0"/>
            <a:t>Improved food security</a:t>
          </a:r>
        </a:p>
      </dgm:t>
    </dgm:pt>
    <dgm:pt modelId="{4DFAA905-B892-4D0C-920C-7C3D0E292AD7}" type="parTrans" cxnId="{206F5AFD-669A-4F0D-BB8C-9B98FF9A62A7}">
      <dgm:prSet/>
      <dgm:spPr/>
      <dgm:t>
        <a:bodyPr/>
        <a:lstStyle/>
        <a:p>
          <a:endParaRPr lang="en-US"/>
        </a:p>
      </dgm:t>
    </dgm:pt>
    <dgm:pt modelId="{272D14F3-CA3C-4AC0-8504-AAFD56D56F0D}" type="sibTrans" cxnId="{206F5AFD-669A-4F0D-BB8C-9B98FF9A62A7}">
      <dgm:prSet/>
      <dgm:spPr/>
      <dgm:t>
        <a:bodyPr/>
        <a:lstStyle/>
        <a:p>
          <a:endParaRPr lang="en-US"/>
        </a:p>
      </dgm:t>
    </dgm:pt>
    <dgm:pt modelId="{D32F25F5-EE45-4B13-B0F8-BEEC3A30B91E}">
      <dgm:prSet phldrT="[Text]"/>
      <dgm:spPr/>
      <dgm:t>
        <a:bodyPr/>
        <a:lstStyle/>
        <a:p>
          <a:r>
            <a:rPr lang="en-US" dirty="0"/>
            <a:t>Improved food safety</a:t>
          </a:r>
        </a:p>
      </dgm:t>
    </dgm:pt>
    <dgm:pt modelId="{15EEFD85-B498-43BC-B782-682D260A2467}" type="parTrans" cxnId="{8C0597A1-B404-4099-A602-9A745721BD9B}">
      <dgm:prSet/>
      <dgm:spPr/>
      <dgm:t>
        <a:bodyPr/>
        <a:lstStyle/>
        <a:p>
          <a:endParaRPr lang="en-US"/>
        </a:p>
      </dgm:t>
    </dgm:pt>
    <dgm:pt modelId="{13C93B93-76B4-4F8A-8243-E60F5D2B1374}" type="sibTrans" cxnId="{8C0597A1-B404-4099-A602-9A745721BD9B}">
      <dgm:prSet/>
      <dgm:spPr/>
      <dgm:t>
        <a:bodyPr/>
        <a:lstStyle/>
        <a:p>
          <a:endParaRPr lang="en-US"/>
        </a:p>
      </dgm:t>
    </dgm:pt>
    <dgm:pt modelId="{E2250D91-BBF7-43FE-9980-61E6AD27895C}">
      <dgm:prSet phldrT="[Text]"/>
      <dgm:spPr/>
      <dgm:t>
        <a:bodyPr/>
        <a:lstStyle/>
        <a:p>
          <a:r>
            <a:rPr lang="en-US" dirty="0"/>
            <a:t>Better health</a:t>
          </a:r>
        </a:p>
      </dgm:t>
    </dgm:pt>
    <dgm:pt modelId="{A4911FA9-A0A3-4E96-A5E7-A82ED0A037D7}" type="parTrans" cxnId="{9D7211C7-B70B-4352-9802-7601E6BA0D2C}">
      <dgm:prSet/>
      <dgm:spPr/>
      <dgm:t>
        <a:bodyPr/>
        <a:lstStyle/>
        <a:p>
          <a:endParaRPr lang="en-US"/>
        </a:p>
      </dgm:t>
    </dgm:pt>
    <dgm:pt modelId="{F427596B-0FEB-42EF-BD44-83C3400F2D10}" type="sibTrans" cxnId="{9D7211C7-B70B-4352-9802-7601E6BA0D2C}">
      <dgm:prSet/>
      <dgm:spPr/>
      <dgm:t>
        <a:bodyPr/>
        <a:lstStyle/>
        <a:p>
          <a:endParaRPr lang="en-US"/>
        </a:p>
      </dgm:t>
    </dgm:pt>
    <dgm:pt modelId="{F2A386ED-046B-41BF-A352-9A5F6BD29716}" type="pres">
      <dgm:prSet presAssocID="{3F028CFB-468C-4627-A01E-F0ACC258FCF5}" presName="linearFlow" presStyleCnt="0">
        <dgm:presLayoutVars>
          <dgm:dir/>
          <dgm:resizeHandles val="exact"/>
        </dgm:presLayoutVars>
      </dgm:prSet>
      <dgm:spPr/>
    </dgm:pt>
    <dgm:pt modelId="{A54253AF-3644-498E-8AD4-40FD0A4E645B}" type="pres">
      <dgm:prSet presAssocID="{9CEE7249-9F2B-45C3-9D9F-0954B3759B9D}" presName="node" presStyleLbl="node1" presStyleIdx="0" presStyleCnt="3">
        <dgm:presLayoutVars>
          <dgm:bulletEnabled val="1"/>
        </dgm:presLayoutVars>
      </dgm:prSet>
      <dgm:spPr/>
    </dgm:pt>
    <dgm:pt modelId="{7513CE5E-990D-49D4-86BC-E596092B82A8}" type="pres">
      <dgm:prSet presAssocID="{272D14F3-CA3C-4AC0-8504-AAFD56D56F0D}" presName="spacerL" presStyleCnt="0"/>
      <dgm:spPr/>
    </dgm:pt>
    <dgm:pt modelId="{DF5D3A2D-15C3-4719-AB8D-DBEC7CFBD75F}" type="pres">
      <dgm:prSet presAssocID="{272D14F3-CA3C-4AC0-8504-AAFD56D56F0D}" presName="sibTrans" presStyleLbl="sibTrans2D1" presStyleIdx="0" presStyleCnt="2"/>
      <dgm:spPr/>
    </dgm:pt>
    <dgm:pt modelId="{289C3BA8-C433-45A7-9CB9-5D2249152A71}" type="pres">
      <dgm:prSet presAssocID="{272D14F3-CA3C-4AC0-8504-AAFD56D56F0D}" presName="spacerR" presStyleCnt="0"/>
      <dgm:spPr/>
    </dgm:pt>
    <dgm:pt modelId="{7028D3F1-79EC-4D19-95CB-A74473AC0AAA}" type="pres">
      <dgm:prSet presAssocID="{D32F25F5-EE45-4B13-B0F8-BEEC3A30B91E}" presName="node" presStyleLbl="node1" presStyleIdx="1" presStyleCnt="3">
        <dgm:presLayoutVars>
          <dgm:bulletEnabled val="1"/>
        </dgm:presLayoutVars>
      </dgm:prSet>
      <dgm:spPr/>
    </dgm:pt>
    <dgm:pt modelId="{D09E27C9-4644-4657-BA47-12EDA93CA9D0}" type="pres">
      <dgm:prSet presAssocID="{13C93B93-76B4-4F8A-8243-E60F5D2B1374}" presName="spacerL" presStyleCnt="0"/>
      <dgm:spPr/>
    </dgm:pt>
    <dgm:pt modelId="{1A222A2F-973A-4D95-9B3C-3ED27C64BFB2}" type="pres">
      <dgm:prSet presAssocID="{13C93B93-76B4-4F8A-8243-E60F5D2B1374}" presName="sibTrans" presStyleLbl="sibTrans2D1" presStyleIdx="1" presStyleCnt="2"/>
      <dgm:spPr/>
    </dgm:pt>
    <dgm:pt modelId="{247BCEA4-3DCF-4D68-9210-8749E60D0FDE}" type="pres">
      <dgm:prSet presAssocID="{13C93B93-76B4-4F8A-8243-E60F5D2B1374}" presName="spacerR" presStyleCnt="0"/>
      <dgm:spPr/>
    </dgm:pt>
    <dgm:pt modelId="{6D52A929-003F-4DC3-A17D-BABC60756A09}" type="pres">
      <dgm:prSet presAssocID="{E2250D91-BBF7-43FE-9980-61E6AD27895C}" presName="node" presStyleLbl="node1" presStyleIdx="2" presStyleCnt="3">
        <dgm:presLayoutVars>
          <dgm:bulletEnabled val="1"/>
        </dgm:presLayoutVars>
      </dgm:prSet>
      <dgm:spPr/>
    </dgm:pt>
  </dgm:ptLst>
  <dgm:cxnLst>
    <dgm:cxn modelId="{0D9ACF26-EEA5-4C8B-B23B-D12FD75D123E}" type="presOf" srcId="{3F028CFB-468C-4627-A01E-F0ACC258FCF5}" destId="{F2A386ED-046B-41BF-A352-9A5F6BD29716}" srcOrd="0" destOrd="0" presId="urn:microsoft.com/office/officeart/2005/8/layout/equation1"/>
    <dgm:cxn modelId="{6416EF6D-AE7F-41CC-AD74-7569609D6D27}" type="presOf" srcId="{9CEE7249-9F2B-45C3-9D9F-0954B3759B9D}" destId="{A54253AF-3644-498E-8AD4-40FD0A4E645B}" srcOrd="0" destOrd="0" presId="urn:microsoft.com/office/officeart/2005/8/layout/equation1"/>
    <dgm:cxn modelId="{6A606A80-BEA5-4FD2-A054-3B5F706AE5DF}" type="presOf" srcId="{E2250D91-BBF7-43FE-9980-61E6AD27895C}" destId="{6D52A929-003F-4DC3-A17D-BABC60756A09}" srcOrd="0" destOrd="0" presId="urn:microsoft.com/office/officeart/2005/8/layout/equation1"/>
    <dgm:cxn modelId="{8C0597A1-B404-4099-A602-9A745721BD9B}" srcId="{3F028CFB-468C-4627-A01E-F0ACC258FCF5}" destId="{D32F25F5-EE45-4B13-B0F8-BEEC3A30B91E}" srcOrd="1" destOrd="0" parTransId="{15EEFD85-B498-43BC-B782-682D260A2467}" sibTransId="{13C93B93-76B4-4F8A-8243-E60F5D2B1374}"/>
    <dgm:cxn modelId="{99FAE8B1-19EA-4CC0-83F0-8FBBCC40BC1B}" type="presOf" srcId="{D32F25F5-EE45-4B13-B0F8-BEEC3A30B91E}" destId="{7028D3F1-79EC-4D19-95CB-A74473AC0AAA}" srcOrd="0" destOrd="0" presId="urn:microsoft.com/office/officeart/2005/8/layout/equation1"/>
    <dgm:cxn modelId="{D7A4D3BC-18EE-4043-B851-9F0BD361CF78}" type="presOf" srcId="{13C93B93-76B4-4F8A-8243-E60F5D2B1374}" destId="{1A222A2F-973A-4D95-9B3C-3ED27C64BFB2}" srcOrd="0" destOrd="0" presId="urn:microsoft.com/office/officeart/2005/8/layout/equation1"/>
    <dgm:cxn modelId="{9D7211C7-B70B-4352-9802-7601E6BA0D2C}" srcId="{3F028CFB-468C-4627-A01E-F0ACC258FCF5}" destId="{E2250D91-BBF7-43FE-9980-61E6AD27895C}" srcOrd="2" destOrd="0" parTransId="{A4911FA9-A0A3-4E96-A5E7-A82ED0A037D7}" sibTransId="{F427596B-0FEB-42EF-BD44-83C3400F2D10}"/>
    <dgm:cxn modelId="{0C9BFDEB-DCB8-4320-B584-1B8797AF8F24}" type="presOf" srcId="{272D14F3-CA3C-4AC0-8504-AAFD56D56F0D}" destId="{DF5D3A2D-15C3-4719-AB8D-DBEC7CFBD75F}" srcOrd="0" destOrd="0" presId="urn:microsoft.com/office/officeart/2005/8/layout/equation1"/>
    <dgm:cxn modelId="{206F5AFD-669A-4F0D-BB8C-9B98FF9A62A7}" srcId="{3F028CFB-468C-4627-A01E-F0ACC258FCF5}" destId="{9CEE7249-9F2B-45C3-9D9F-0954B3759B9D}" srcOrd="0" destOrd="0" parTransId="{4DFAA905-B892-4D0C-920C-7C3D0E292AD7}" sibTransId="{272D14F3-CA3C-4AC0-8504-AAFD56D56F0D}"/>
    <dgm:cxn modelId="{0D3EFAE0-F5D8-43B7-99C5-AFC4768D0CD8}" type="presParOf" srcId="{F2A386ED-046B-41BF-A352-9A5F6BD29716}" destId="{A54253AF-3644-498E-8AD4-40FD0A4E645B}" srcOrd="0" destOrd="0" presId="urn:microsoft.com/office/officeart/2005/8/layout/equation1"/>
    <dgm:cxn modelId="{26B39A64-AA2B-4A88-AA45-497A7DEEBC77}" type="presParOf" srcId="{F2A386ED-046B-41BF-A352-9A5F6BD29716}" destId="{7513CE5E-990D-49D4-86BC-E596092B82A8}" srcOrd="1" destOrd="0" presId="urn:microsoft.com/office/officeart/2005/8/layout/equation1"/>
    <dgm:cxn modelId="{608C2FDD-4FD5-43AD-9EF6-457925744A6E}" type="presParOf" srcId="{F2A386ED-046B-41BF-A352-9A5F6BD29716}" destId="{DF5D3A2D-15C3-4719-AB8D-DBEC7CFBD75F}" srcOrd="2" destOrd="0" presId="urn:microsoft.com/office/officeart/2005/8/layout/equation1"/>
    <dgm:cxn modelId="{A2DFFC61-404B-419C-A41A-E67D83194E14}" type="presParOf" srcId="{F2A386ED-046B-41BF-A352-9A5F6BD29716}" destId="{289C3BA8-C433-45A7-9CB9-5D2249152A71}" srcOrd="3" destOrd="0" presId="urn:microsoft.com/office/officeart/2005/8/layout/equation1"/>
    <dgm:cxn modelId="{1E553EC5-D14C-48FE-9FA0-D541F947C5C5}" type="presParOf" srcId="{F2A386ED-046B-41BF-A352-9A5F6BD29716}" destId="{7028D3F1-79EC-4D19-95CB-A74473AC0AAA}" srcOrd="4" destOrd="0" presId="urn:microsoft.com/office/officeart/2005/8/layout/equation1"/>
    <dgm:cxn modelId="{F1FDF1AC-4B9A-474F-AB2D-868802E40ED6}" type="presParOf" srcId="{F2A386ED-046B-41BF-A352-9A5F6BD29716}" destId="{D09E27C9-4644-4657-BA47-12EDA93CA9D0}" srcOrd="5" destOrd="0" presId="urn:microsoft.com/office/officeart/2005/8/layout/equation1"/>
    <dgm:cxn modelId="{3559A964-6F14-4A87-890F-E711B0BA4C37}" type="presParOf" srcId="{F2A386ED-046B-41BF-A352-9A5F6BD29716}" destId="{1A222A2F-973A-4D95-9B3C-3ED27C64BFB2}" srcOrd="6" destOrd="0" presId="urn:microsoft.com/office/officeart/2005/8/layout/equation1"/>
    <dgm:cxn modelId="{42D26BF5-ACBA-43BC-8B8E-E9CFA2D80A4D}" type="presParOf" srcId="{F2A386ED-046B-41BF-A352-9A5F6BD29716}" destId="{247BCEA4-3DCF-4D68-9210-8749E60D0FDE}" srcOrd="7" destOrd="0" presId="urn:microsoft.com/office/officeart/2005/8/layout/equation1"/>
    <dgm:cxn modelId="{E1E45C61-DA6C-42A1-8873-D934E3B94E5B}" type="presParOf" srcId="{F2A386ED-046B-41BF-A352-9A5F6BD29716}" destId="{6D52A929-003F-4DC3-A17D-BABC60756A09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03093-C8F6-4EDC-90DB-2D134D14DB1A}">
      <dsp:nvSpPr>
        <dsp:cNvPr id="0" name=""/>
        <dsp:cNvSpPr/>
      </dsp:nvSpPr>
      <dsp:spPr>
        <a:xfrm rot="21300000">
          <a:off x="12861" y="1145806"/>
          <a:ext cx="4165277" cy="476987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60A511-CB59-4DAA-AF30-D368D5B1556B}">
      <dsp:nvSpPr>
        <dsp:cNvPr id="0" name=""/>
        <dsp:cNvSpPr/>
      </dsp:nvSpPr>
      <dsp:spPr>
        <a:xfrm>
          <a:off x="502920" y="138430"/>
          <a:ext cx="1257300" cy="110744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0B703-33FA-4C95-B822-BDE83DE778EF}">
      <dsp:nvSpPr>
        <dsp:cNvPr id="0" name=""/>
        <dsp:cNvSpPr/>
      </dsp:nvSpPr>
      <dsp:spPr>
        <a:xfrm>
          <a:off x="2209803" y="0"/>
          <a:ext cx="1341120" cy="116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Food security</a:t>
          </a:r>
        </a:p>
      </dsp:txBody>
      <dsp:txXfrm>
        <a:off x="2209803" y="0"/>
        <a:ext cx="1341120" cy="1162812"/>
      </dsp:txXfrm>
    </dsp:sp>
    <dsp:sp modelId="{467B2591-B27F-4FFA-849F-C8479F1D5908}">
      <dsp:nvSpPr>
        <dsp:cNvPr id="0" name=""/>
        <dsp:cNvSpPr/>
      </dsp:nvSpPr>
      <dsp:spPr>
        <a:xfrm>
          <a:off x="2430780" y="1522730"/>
          <a:ext cx="1257300" cy="110744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D5363-2CB2-4AD5-ABBE-CA39A72CFDC7}">
      <dsp:nvSpPr>
        <dsp:cNvPr id="0" name=""/>
        <dsp:cNvSpPr/>
      </dsp:nvSpPr>
      <dsp:spPr>
        <a:xfrm>
          <a:off x="628650" y="1605787"/>
          <a:ext cx="1341120" cy="116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Food safety</a:t>
          </a:r>
        </a:p>
      </dsp:txBody>
      <dsp:txXfrm>
        <a:off x="628650" y="1605787"/>
        <a:ext cx="1341120" cy="11628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253AF-3644-498E-8AD4-40FD0A4E645B}">
      <dsp:nvSpPr>
        <dsp:cNvPr id="0" name=""/>
        <dsp:cNvSpPr/>
      </dsp:nvSpPr>
      <dsp:spPr>
        <a:xfrm>
          <a:off x="794" y="946664"/>
          <a:ext cx="1053070" cy="10530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Improved food security</a:t>
          </a:r>
        </a:p>
      </dsp:txBody>
      <dsp:txXfrm>
        <a:off x="155013" y="1100883"/>
        <a:ext cx="744632" cy="744632"/>
      </dsp:txXfrm>
    </dsp:sp>
    <dsp:sp modelId="{DF5D3A2D-15C3-4719-AB8D-DBEC7CFBD75F}">
      <dsp:nvSpPr>
        <dsp:cNvPr id="0" name=""/>
        <dsp:cNvSpPr/>
      </dsp:nvSpPr>
      <dsp:spPr>
        <a:xfrm>
          <a:off x="1139374" y="1167809"/>
          <a:ext cx="610780" cy="61078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220333" y="1401371"/>
        <a:ext cx="448862" cy="143656"/>
      </dsp:txXfrm>
    </dsp:sp>
    <dsp:sp modelId="{7028D3F1-79EC-4D19-95CB-A74473AC0AAA}">
      <dsp:nvSpPr>
        <dsp:cNvPr id="0" name=""/>
        <dsp:cNvSpPr/>
      </dsp:nvSpPr>
      <dsp:spPr>
        <a:xfrm>
          <a:off x="1835664" y="946664"/>
          <a:ext cx="1053070" cy="10530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Improved food safety</a:t>
          </a:r>
        </a:p>
      </dsp:txBody>
      <dsp:txXfrm>
        <a:off x="1989883" y="1100883"/>
        <a:ext cx="744632" cy="744632"/>
      </dsp:txXfrm>
    </dsp:sp>
    <dsp:sp modelId="{1A222A2F-973A-4D95-9B3C-3ED27C64BFB2}">
      <dsp:nvSpPr>
        <dsp:cNvPr id="0" name=""/>
        <dsp:cNvSpPr/>
      </dsp:nvSpPr>
      <dsp:spPr>
        <a:xfrm>
          <a:off x="2974244" y="1167809"/>
          <a:ext cx="610780" cy="61078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3055203" y="1293630"/>
        <a:ext cx="448862" cy="359138"/>
      </dsp:txXfrm>
    </dsp:sp>
    <dsp:sp modelId="{6D52A929-003F-4DC3-A17D-BABC60756A09}">
      <dsp:nvSpPr>
        <dsp:cNvPr id="0" name=""/>
        <dsp:cNvSpPr/>
      </dsp:nvSpPr>
      <dsp:spPr>
        <a:xfrm>
          <a:off x="3670534" y="946664"/>
          <a:ext cx="1053070" cy="10530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Better health</a:t>
          </a:r>
        </a:p>
      </dsp:txBody>
      <dsp:txXfrm>
        <a:off x="3824753" y="1100883"/>
        <a:ext cx="744632" cy="7446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19-Nov-18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19-Nov-18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11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B841EF-47C0-44DC-9DCF-F548741BD76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139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hyperlink" Target="https://www.cgiar.org/funders/" TargetMode="External"/><Relationship Id="rId4" Type="http://schemas.openxmlformats.org/officeDocument/2006/relationships/hyperlink" Target="http://www.cgiar.org/about-us/our-funder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28860" y="6543675"/>
            <a:ext cx="67056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736" y="5257800"/>
            <a:ext cx="7165848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8819B84-1B21-48CF-8C9E-C42B58E53860}" type="datetimeFigureOut">
              <a:rPr lang="en-US" smtClean="0"/>
              <a:t>19-Nov-18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F1DD4C9-684E-4A77-AFAF-F55EC448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28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F0500"/>
              </a:buClr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F05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762123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2201E"/>
                </a:solidFill>
                <a:effectLst/>
                <a:uLnTx/>
                <a:uFillTx/>
                <a:latin typeface="Calibri"/>
                <a:ea typeface="+mn-ea"/>
                <a:cs typeface="Arial" charset="0"/>
                <a:hlinkClick r:id="rId5"/>
              </a:rPr>
              <a:t>CGIAR system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72201E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40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4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01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giar.org/cgiar-consortium/research-centers/international-food-policy-research-institute-ifpri/" TargetMode="External"/><Relationship Id="rId3" Type="http://schemas.openxmlformats.org/officeDocument/2006/relationships/hyperlink" Target="http://www.cgiar.org/cgiar-consortium/research-centers/international-center-for-tropical-agriculture-ciat/" TargetMode="External"/><Relationship Id="rId7" Type="http://schemas.openxmlformats.org/officeDocument/2006/relationships/hyperlink" Target="http://www.cgiar.org/cgiar-consortium/research-centers/international-maize-and-wheat-improvement-center-cimmyt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giar.org/cgiar-consortium/research-centers/international-livestock-research-institute-ilri/" TargetMode="External"/><Relationship Id="rId5" Type="http://schemas.openxmlformats.org/officeDocument/2006/relationships/hyperlink" Target="http://www.cgiar.org/cgiar-consortium/research-centers/international-institute-of-tropical-agriculture-iita/" TargetMode="External"/><Relationship Id="rId4" Type="http://schemas.openxmlformats.org/officeDocument/2006/relationships/hyperlink" Target="http://www.cgiar.org/cgiar-consortium/research-centers/international-crops-research-institute-for-the-semi-arid-tropics-icrisat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75C3245-EC85-4031-B61D-EA9B569F10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76200"/>
            <a:ext cx="9144000" cy="1445419"/>
          </a:xfrm>
        </p:spPr>
        <p:txBody>
          <a:bodyPr/>
          <a:lstStyle/>
          <a:p>
            <a:r>
              <a:rPr lang="en-US" dirty="0"/>
              <a:t>Aflatoxins in the dairy value chain: A challenge for the informal market?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29808-8784-48E8-BAB0-8125289461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1524000"/>
            <a:ext cx="9144000" cy="839787"/>
          </a:xfrm>
        </p:spPr>
        <p:txBody>
          <a:bodyPr/>
          <a:lstStyle/>
          <a:p>
            <a:r>
              <a:rPr lang="en-US" dirty="0"/>
              <a:t>Johanna Lindahl, Florence Mutua and Delia Grace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EA4E90-E100-42BA-B53F-489060E80F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2438400"/>
            <a:ext cx="9144000" cy="985838"/>
          </a:xfrm>
        </p:spPr>
        <p:txBody>
          <a:bodyPr/>
          <a:lstStyle/>
          <a:p>
            <a:r>
              <a:rPr lang="en-US" dirty="0"/>
              <a:t>The 15th International Symposium on Veterinary Epidemiology and Economics</a:t>
            </a:r>
          </a:p>
          <a:p>
            <a:r>
              <a:rPr lang="en-US" dirty="0"/>
              <a:t>Chiang Mai, Thailand</a:t>
            </a:r>
          </a:p>
          <a:p>
            <a:r>
              <a:rPr lang="en-US" dirty="0"/>
              <a:t>13 November 2018</a:t>
            </a:r>
            <a:endParaRPr lang="en-GB" dirty="0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4F94C585-6EE2-4158-AAF1-7077F6DF4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2454" y="5874464"/>
            <a:ext cx="803779" cy="806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P:\Logos\c\cgiar\cgiar_Logo.jpg">
            <a:extLst>
              <a:ext uri="{FF2B5EF4-FFF2-40B4-BE49-F238E27FC236}">
                <a16:creationId xmlns:a16="http://schemas.microsoft.com/office/drawing/2014/main" id="{A966C4EA-7400-4A7D-A55B-C099453D4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827" y="5841010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D0CBE6-E901-4E27-9A89-B6976B106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879" y="5881455"/>
            <a:ext cx="1192600" cy="806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jlindahl\Pictures\Kibwezi\PB221788.JPG">
            <a:extLst>
              <a:ext uri="{FF2B5EF4-FFF2-40B4-BE49-F238E27FC236}">
                <a16:creationId xmlns:a16="http://schemas.microsoft.com/office/drawing/2014/main" id="{53C29D38-0A34-40A8-AE63-731C459D7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027" y="3572120"/>
            <a:ext cx="2768973" cy="207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jlindahl\Dropbox\Camera Uploads\2012-11-16 16.45.14.jpg">
            <a:extLst>
              <a:ext uri="{FF2B5EF4-FFF2-40B4-BE49-F238E27FC236}">
                <a16:creationId xmlns:a16="http://schemas.microsoft.com/office/drawing/2014/main" id="{BC8049A6-784E-434D-908C-FFDA879470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556465"/>
            <a:ext cx="2181462" cy="202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jlindahl\AppData\Local\Temp\5762062412_682c32923a_n.jpg">
            <a:extLst>
              <a:ext uri="{FF2B5EF4-FFF2-40B4-BE49-F238E27FC236}">
                <a16:creationId xmlns:a16="http://schemas.microsoft.com/office/drawing/2014/main" id="{ED50B7F8-19EF-4BD4-987C-448774860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33" y="3605574"/>
            <a:ext cx="304800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jlindahl\Dropbox\FoodAfrica\Communications\FoodAfrica logo.jpg">
            <a:extLst>
              <a:ext uri="{FF2B5EF4-FFF2-40B4-BE49-F238E27FC236}">
                <a16:creationId xmlns:a16="http://schemas.microsoft.com/office/drawing/2014/main" id="{60580E39-7430-46DC-B387-BEB98C497F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89" y="5887048"/>
            <a:ext cx="1209539" cy="7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" descr="image001">
            <a:extLst>
              <a:ext uri="{FF2B5EF4-FFF2-40B4-BE49-F238E27FC236}">
                <a16:creationId xmlns:a16="http://schemas.microsoft.com/office/drawing/2014/main" id="{5E93C660-974D-44D2-AF23-CCF39709A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523" y="5817200"/>
            <a:ext cx="706139" cy="99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Kuva 15" descr="Luke_FI_virall_RGB.png">
            <a:extLst>
              <a:ext uri="{FF2B5EF4-FFF2-40B4-BE49-F238E27FC236}">
                <a16:creationId xmlns:a16="http://schemas.microsoft.com/office/drawing/2014/main" id="{B8160DC7-5830-4250-A69C-A959371F34C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35818" y="5835598"/>
            <a:ext cx="1377138" cy="8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995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bother about aflatoxins and animals?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0" y="1143000"/>
            <a:ext cx="9144000" cy="4572000"/>
          </a:xfrm>
        </p:spPr>
        <p:txBody>
          <a:bodyPr/>
          <a:lstStyle/>
          <a:p>
            <a:pPr marL="514350" indent="-5143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Animals are susceptible to aflatoxins: some more, some less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Animal suffering: an animal welfare issue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Reduced animal productivity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Aflatoxins in animal-source foods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72200" y="4198203"/>
            <a:ext cx="2861527" cy="2652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89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effects observed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382000" cy="45720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Liver damage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Gastrointestinal dysfunction, decreased appetite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Immunosuppression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Decreased reproductive function, decreased growth and decreased production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GB" dirty="0"/>
              <a:t>Can we see these effects in low-producing animals?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Little research in Africa in literature search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Varying effects in all studies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025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Safe levels?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GB" dirty="0"/>
              <a:t>≤50 in young poultry </a:t>
            </a:r>
          </a:p>
          <a:p>
            <a:r>
              <a:rPr lang="en-GB" dirty="0"/>
              <a:t>≤100 in adult poultry </a:t>
            </a:r>
          </a:p>
          <a:p>
            <a:r>
              <a:rPr lang="en-GB" dirty="0"/>
              <a:t>≤50 in weaned pigs </a:t>
            </a:r>
          </a:p>
          <a:p>
            <a:r>
              <a:rPr lang="en-GB" dirty="0"/>
              <a:t>≤200 in finishing pigs </a:t>
            </a:r>
          </a:p>
          <a:p>
            <a:r>
              <a:rPr lang="en-GB" dirty="0"/>
              <a:t>&lt;100 in calves </a:t>
            </a:r>
          </a:p>
          <a:p>
            <a:r>
              <a:rPr lang="en-GB" dirty="0"/>
              <a:t>&lt;300 in cattle </a:t>
            </a:r>
          </a:p>
          <a:p>
            <a:r>
              <a:rPr lang="en-GB" dirty="0"/>
              <a:t>&lt;100 in Nile tilapia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However depending on other factors!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05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Animal-source </a:t>
            </a:r>
            <a:r>
              <a:rPr lang="en-US" dirty="0"/>
              <a:t>food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Aflatoxins are transferred to animal products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1-7% of aflatoxins in feed is metabolized and transferred to milk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Much lower transfer to meat and eggs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Reduced if feeding is stopped</a:t>
            </a:r>
          </a:p>
        </p:txBody>
      </p:sp>
    </p:spTree>
    <p:extLst>
      <p:ext uri="{BB962C8B-B14F-4D97-AF65-F5344CB8AC3E}">
        <p14:creationId xmlns:p14="http://schemas.microsoft.com/office/powerpoint/2010/main" val="2142702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ar of co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28" y="1355939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71671" y="6488668"/>
            <a:ext cx="85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Farmer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6489059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Consumer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295400" y="152400"/>
            <a:ext cx="0" cy="667361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5022" y="208945"/>
            <a:ext cx="115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Economic flow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5908" y="2366353"/>
            <a:ext cx="115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Aflatoxin flow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6858" y="5715000"/>
            <a:ext cx="1197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Human exposure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35535" y="542014"/>
            <a:ext cx="84215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Feed producer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480458" y="1355939"/>
            <a:ext cx="7625439" cy="5250102"/>
            <a:chOff x="1480458" y="1355939"/>
            <a:chExt cx="7625439" cy="5250102"/>
          </a:xfrm>
        </p:grpSpPr>
        <p:pic>
          <p:nvPicPr>
            <p:cNvPr id="1026" name="Picture 2" descr="Ear of cor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771" y="2673110"/>
              <a:ext cx="838200" cy="8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View detai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1704281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ather reading to childre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183187"/>
              <a:ext cx="1422854" cy="1422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View detail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4420" y="2585438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42765" y="17042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89550" y="29234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69971" y="2523371"/>
              <a:ext cx="1524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AB1-&gt; AM1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93020" y="3056185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80458" y="3739910"/>
              <a:ext cx="119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produced at farm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57036" y="1355939"/>
              <a:ext cx="11969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purchased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29498" y="4109438"/>
              <a:ext cx="1676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Milk produced at farm</a:t>
              </a: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645228" y="2841838"/>
              <a:ext cx="1415143" cy="4735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6553200" y="3173853"/>
              <a:ext cx="876298" cy="4001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Bent Arrow 8"/>
            <p:cNvSpPr/>
            <p:nvPr/>
          </p:nvSpPr>
          <p:spPr>
            <a:xfrm rot="10800000" flipH="1">
              <a:off x="3145971" y="2368310"/>
              <a:ext cx="914400" cy="947057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794686" y="3857778"/>
              <a:ext cx="756363" cy="12892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794686" y="3857778"/>
              <a:ext cx="3301314" cy="162862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865731" y="3942626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 flipH="1">
              <a:off x="4133891" y="3880838"/>
              <a:ext cx="3301314" cy="1628622"/>
              <a:chOff x="2947086" y="4010178"/>
              <a:chExt cx="3301314" cy="1628622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2947086" y="4010178"/>
                <a:ext cx="756363" cy="128929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2947086" y="4010178"/>
                <a:ext cx="3301314" cy="162862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6761834" y="3942626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pic>
          <p:nvPicPr>
            <p:cNvPr id="1036" name="Picture 12" descr="View details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92225" y="5279569"/>
              <a:ext cx="1341666" cy="1230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/>
            <p:cNvSpPr txBox="1"/>
            <p:nvPr/>
          </p:nvSpPr>
          <p:spPr>
            <a:xfrm>
              <a:off x="4833474" y="1451873"/>
              <a:ext cx="1325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Treatments</a:t>
              </a:r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5365418" y="1839524"/>
              <a:ext cx="438149" cy="4001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904221" y="542014"/>
            <a:ext cx="67052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Feed seller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833474" y="731381"/>
            <a:ext cx="84215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Farmer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49309" y="55056"/>
            <a:ext cx="158949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Veterinary services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388842" y="623659"/>
            <a:ext cx="7459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Milk retailer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509075" y="42721"/>
            <a:ext cx="184796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Agricultural services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040230" y="731380"/>
            <a:ext cx="95032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Consumer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7239000" y="885268"/>
            <a:ext cx="6858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784548" y="885268"/>
            <a:ext cx="54005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844054" y="362833"/>
            <a:ext cx="261346" cy="260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3810000" y="855276"/>
            <a:ext cx="85997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2433055" y="855276"/>
            <a:ext cx="3616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2078955" y="362833"/>
            <a:ext cx="224866" cy="130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803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Aflatoxins in Kenya dairy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Qualitative study- understanding </a:t>
            </a:r>
            <a:r>
              <a:rPr lang="en-US" dirty="0" err="1"/>
              <a:t>behaviour</a:t>
            </a:r>
            <a:endParaRPr lang="en-US" dirty="0"/>
          </a:p>
          <a:p>
            <a:r>
              <a:rPr lang="en-US" sz="2400" dirty="0"/>
              <a:t>Women have a greater role in deciding what to feed cattle </a:t>
            </a:r>
          </a:p>
          <a:p>
            <a:r>
              <a:rPr lang="en-US" sz="2400" dirty="0"/>
              <a:t>Common to feed </a:t>
            </a:r>
            <a:r>
              <a:rPr lang="en-US" sz="2400" dirty="0" err="1"/>
              <a:t>mouldy</a:t>
            </a:r>
            <a:r>
              <a:rPr lang="en-US" sz="2400" dirty="0"/>
              <a:t> food to livestock</a:t>
            </a:r>
          </a:p>
          <a:p>
            <a:r>
              <a:rPr lang="en-US" sz="2400" dirty="0"/>
              <a:t>Women more likely to report taste of maize as an indicator of moulds</a:t>
            </a:r>
          </a:p>
          <a:p>
            <a:r>
              <a:rPr lang="en-US" sz="2400" dirty="0"/>
              <a:t>Men and women share more decision-making than literature suggests</a:t>
            </a:r>
          </a:p>
          <a:p>
            <a:r>
              <a:rPr lang="en-US" sz="2400" dirty="0"/>
              <a:t>Men and women disagree which gender has responsibility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2050" name="Picture 2" descr="C:\Users\jlindahl\Dropbox\Camera Uploads\2012-11-16 13.41.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20553" y="5282053"/>
            <a:ext cx="3733801" cy="15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DB3269-3511-4CD3-938B-EFABC3704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123884"/>
            <a:ext cx="4191000" cy="173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955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Kenya: Dairy value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Feed collected from five </a:t>
            </a:r>
            <a:r>
              <a:rPr lang="en-US" dirty="0" err="1"/>
              <a:t>counties</a:t>
            </a:r>
            <a:r>
              <a:rPr lang="en-US" baseline="30000" dirty="0" err="1"/>
              <a:t>a</a:t>
            </a:r>
            <a:endParaRPr lang="en-US" baseline="30000" dirty="0"/>
          </a:p>
          <a:p>
            <a:pPr lvl="1"/>
            <a:r>
              <a:rPr lang="en-US" dirty="0"/>
              <a:t>From farmers: </a:t>
            </a:r>
            <a:r>
              <a:rPr lang="en-GB" dirty="0"/>
              <a:t>0.02 ppb to 9,661 ppb</a:t>
            </a:r>
          </a:p>
          <a:p>
            <a:pPr lvl="1"/>
            <a:r>
              <a:rPr lang="en-GB" dirty="0"/>
              <a:t>Samples exceeding 5 ppb </a:t>
            </a:r>
          </a:p>
          <a:p>
            <a:pPr lvl="2"/>
            <a:r>
              <a:rPr lang="en-GB" dirty="0"/>
              <a:t>25–100% of the feed in farms</a:t>
            </a:r>
          </a:p>
          <a:p>
            <a:pPr lvl="2"/>
            <a:r>
              <a:rPr lang="en-GB" dirty="0"/>
              <a:t>85.7–100% of the feed from feed retailers </a:t>
            </a:r>
          </a:p>
          <a:p>
            <a:pPr lvl="2"/>
            <a:r>
              <a:rPr lang="en-GB" dirty="0"/>
              <a:t>20–100% of the feeds from feed manufacturers</a:t>
            </a:r>
          </a:p>
          <a:p>
            <a:r>
              <a:rPr lang="en-GB" sz="2400" dirty="0"/>
              <a:t>Milk samples: Up to 6999 ppt</a:t>
            </a:r>
          </a:p>
          <a:p>
            <a:pPr lvl="1"/>
            <a:endParaRPr lang="en-GB" sz="2000" dirty="0"/>
          </a:p>
          <a:p>
            <a:pPr marL="457200" lvl="1" indent="0">
              <a:buNone/>
            </a:pPr>
            <a:r>
              <a:rPr lang="en-US" sz="800" baseline="30000" dirty="0"/>
              <a:t>a </a:t>
            </a:r>
            <a:r>
              <a:rPr lang="en-US" sz="800" dirty="0"/>
              <a:t>Mugangai et al. 2016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F20FF6-5BD9-488B-B016-418B02CA8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762182"/>
            <a:ext cx="4114800" cy="175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75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One-year survey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78565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CADF9A3-70FC-4955-BA64-C84637035C0A}"/>
              </a:ext>
            </a:extLst>
          </p:cNvPr>
          <p:cNvSpPr txBox="1"/>
          <p:nvPr/>
        </p:nvSpPr>
        <p:spPr bwMode="auto">
          <a:xfrm>
            <a:off x="914400" y="1417638"/>
            <a:ext cx="4750596" cy="132343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dirty="0"/>
              <a:t>24 samples per month</a:t>
            </a:r>
          </a:p>
          <a:p>
            <a:pPr algn="ctr">
              <a:lnSpc>
                <a:spcPts val="3200"/>
              </a:lnSpc>
            </a:pPr>
            <a:r>
              <a:rPr lang="en-US" sz="3000" dirty="0"/>
              <a:t>Dagoretti: low-income area</a:t>
            </a:r>
          </a:p>
          <a:p>
            <a:pPr algn="ctr">
              <a:lnSpc>
                <a:spcPts val="3200"/>
              </a:lnSpc>
            </a:pPr>
            <a:r>
              <a:rPr lang="en-US" sz="3000" dirty="0"/>
              <a:t>Westlands: high-income area</a:t>
            </a:r>
          </a:p>
        </p:txBody>
      </p:sp>
    </p:spTree>
    <p:extLst>
      <p:ext uri="{BB962C8B-B14F-4D97-AF65-F5344CB8AC3E}">
        <p14:creationId xmlns:p14="http://schemas.microsoft.com/office/powerpoint/2010/main" val="178941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One-year survey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21706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8876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FB93713-F35B-4EFD-A25F-0EA93DF0FB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2196489"/>
              </p:ext>
            </p:extLst>
          </p:nvPr>
        </p:nvGraphicFramePr>
        <p:xfrm>
          <a:off x="304800" y="1752600"/>
          <a:ext cx="7924801" cy="3429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8112">
                  <a:extLst>
                    <a:ext uri="{9D8B030D-6E8A-4147-A177-3AD203B41FA5}">
                      <a16:colId xmlns:a16="http://schemas.microsoft.com/office/drawing/2014/main" val="2786284890"/>
                    </a:ext>
                  </a:extLst>
                </a:gridCol>
                <a:gridCol w="806889">
                  <a:extLst>
                    <a:ext uri="{9D8B030D-6E8A-4147-A177-3AD203B41FA5}">
                      <a16:colId xmlns:a16="http://schemas.microsoft.com/office/drawing/2014/main" val="959012682"/>
                    </a:ext>
                  </a:extLst>
                </a:gridCol>
                <a:gridCol w="1332383">
                  <a:extLst>
                    <a:ext uri="{9D8B030D-6E8A-4147-A177-3AD203B41FA5}">
                      <a16:colId xmlns:a16="http://schemas.microsoft.com/office/drawing/2014/main" val="2224722288"/>
                    </a:ext>
                  </a:extLst>
                </a:gridCol>
                <a:gridCol w="1278139">
                  <a:extLst>
                    <a:ext uri="{9D8B030D-6E8A-4147-A177-3AD203B41FA5}">
                      <a16:colId xmlns:a16="http://schemas.microsoft.com/office/drawing/2014/main" val="3630449954"/>
                    </a:ext>
                  </a:extLst>
                </a:gridCol>
                <a:gridCol w="909445">
                  <a:extLst>
                    <a:ext uri="{9D8B030D-6E8A-4147-A177-3AD203B41FA5}">
                      <a16:colId xmlns:a16="http://schemas.microsoft.com/office/drawing/2014/main" val="4024264807"/>
                    </a:ext>
                  </a:extLst>
                </a:gridCol>
                <a:gridCol w="828926">
                  <a:extLst>
                    <a:ext uri="{9D8B030D-6E8A-4147-A177-3AD203B41FA5}">
                      <a16:colId xmlns:a16="http://schemas.microsoft.com/office/drawing/2014/main" val="2221248346"/>
                    </a:ext>
                  </a:extLst>
                </a:gridCol>
                <a:gridCol w="703485">
                  <a:extLst>
                    <a:ext uri="{9D8B030D-6E8A-4147-A177-3AD203B41FA5}">
                      <a16:colId xmlns:a16="http://schemas.microsoft.com/office/drawing/2014/main" val="2461910093"/>
                    </a:ext>
                  </a:extLst>
                </a:gridCol>
                <a:gridCol w="987422">
                  <a:extLst>
                    <a:ext uri="{9D8B030D-6E8A-4147-A177-3AD203B41FA5}">
                      <a16:colId xmlns:a16="http://schemas.microsoft.com/office/drawing/2014/main" val="3327747003"/>
                    </a:ext>
                  </a:extLst>
                </a:gridCol>
              </a:tblGrid>
              <a:tr h="952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Producer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Number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Mean price KES/litre (range)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Mean aflatoxin M</a:t>
                      </a:r>
                      <a:r>
                        <a:rPr lang="en-US" sz="1400" baseline="-25000">
                          <a:effectLst/>
                        </a:rPr>
                        <a:t>1</a:t>
                      </a:r>
                      <a:r>
                        <a:rPr lang="en-US" sz="1400">
                          <a:effectLst/>
                        </a:rPr>
                        <a:t> levels (ng/kg)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Standard deviation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Min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Max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Geometric mean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0723676"/>
                  </a:ext>
                </a:extLst>
              </a:tr>
              <a:tr h="6286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Farmers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65 (45-110)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116.5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153.3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&lt;LOD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1069.5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65.6</a:t>
                      </a:r>
                      <a:r>
                        <a:rPr lang="en-GB" sz="1400" baseline="30000">
                          <a:effectLst/>
                        </a:rPr>
                        <a:t> 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1512872"/>
                  </a:ext>
                </a:extLst>
              </a:tr>
              <a:tr h="304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Company 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155 (80-610)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57.0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43.9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272.3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46.4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6376806"/>
                  </a:ext>
                </a:extLst>
              </a:tr>
              <a:tr h="304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Company 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101 (90-120)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296.9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206.1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59.0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743.3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226.9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8058014"/>
                  </a:ext>
                </a:extLst>
              </a:tr>
              <a:tr h="304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Company 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128 (60-233)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37.2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33.9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&lt;LOD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166.1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22.7</a:t>
                      </a:r>
                      <a:r>
                        <a:rPr lang="en-GB" sz="1400" baseline="30000">
                          <a:effectLst/>
                        </a:rPr>
                        <a:t> 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5190045"/>
                  </a:ext>
                </a:extLst>
              </a:tr>
              <a:tr h="304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Company 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125 (86-233)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38.9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33.5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&lt;LOD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156.1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23.7</a:t>
                      </a:r>
                      <a:r>
                        <a:rPr lang="en-GB" sz="1400" baseline="30000">
                          <a:effectLst/>
                        </a:rPr>
                        <a:t> 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8632766"/>
                  </a:ext>
                </a:extLst>
              </a:tr>
              <a:tr h="6286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Others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176 (76-660)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111.3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169.9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1078.5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68.0</a:t>
                      </a:r>
                      <a:r>
                        <a:rPr lang="en-GB" sz="1400" baseline="30000" dirty="0">
                          <a:effectLst/>
                        </a:rPr>
                        <a:t> 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511557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13E6491E-0303-46DD-9A58-2036267EC4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190392"/>
            <a:ext cx="79248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2. Aflatoxin M</a:t>
            </a:r>
            <a:r>
              <a:rPr kumimoji="0" lang="en-GB" altLang="en-US" sz="14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levels in milk samples of different origins purchased in Nairobi, Kenya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Geometric means with the same superscript were not significantly different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LOD: Limit of detection (2 ng/kg)</a:t>
            </a: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471E2D-7F3C-47A3-A293-0425D08700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925" y="5784061"/>
            <a:ext cx="4029075" cy="107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722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Aflatoxins and livestock in low- and middle-income countries (LMIC)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Our work in Africa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do we do about it?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Mitigation strategies at different levels in Kenya</a:t>
            </a:r>
          </a:p>
        </p:txBody>
      </p:sp>
    </p:spTree>
    <p:extLst>
      <p:ext uri="{BB962C8B-B14F-4D97-AF65-F5344CB8AC3E}">
        <p14:creationId xmlns:p14="http://schemas.microsoft.com/office/powerpoint/2010/main" val="1749032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Kenya: Urban milk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Milk collected from informal milk retailers</a:t>
            </a:r>
            <a:endParaRPr lang="en-US" baseline="30000" dirty="0"/>
          </a:p>
          <a:p>
            <a:pPr lvl="1"/>
            <a:r>
              <a:rPr lang="en-US" dirty="0"/>
              <a:t>58% knew about aflatoxin, but only 6% thought milk was not totally safe after boiling</a:t>
            </a:r>
            <a:endParaRPr lang="en-GB" dirty="0"/>
          </a:p>
          <a:p>
            <a:pPr lvl="1"/>
            <a:r>
              <a:rPr lang="en-GB" dirty="0"/>
              <a:t>Milk samples: mean aflatoxin M1 was 128.7 ppt, up to 1675 ppt. 55% of samples exceeded 50 ppt and 6% 500 ppt.</a:t>
            </a:r>
          </a:p>
          <a:p>
            <a:pPr lvl="1"/>
            <a:r>
              <a:rPr lang="en-GB" dirty="0"/>
              <a:t>Women consume 1 litre per day!</a:t>
            </a:r>
          </a:p>
          <a:p>
            <a:pPr marL="457200" lvl="1" indent="0">
              <a:buNone/>
            </a:pPr>
            <a:endParaRPr lang="en-GB" sz="2000" dirty="0"/>
          </a:p>
          <a:p>
            <a:pPr marL="457200" lvl="1" indent="0">
              <a:buNone/>
            </a:pPr>
            <a:r>
              <a:rPr lang="en-US" sz="800" dirty="0" err="1"/>
              <a:t>Kiruni</a:t>
            </a:r>
            <a:r>
              <a:rPr lang="en-US" sz="800" dirty="0"/>
              <a:t> et al. 2016, </a:t>
            </a:r>
            <a:r>
              <a:rPr lang="en-US" sz="800" dirty="0" err="1"/>
              <a:t>Afr</a:t>
            </a:r>
            <a:r>
              <a:rPr lang="en-US" sz="800" dirty="0"/>
              <a:t> J Food, </a:t>
            </a:r>
            <a:r>
              <a:rPr lang="en-US" sz="800" dirty="0" err="1"/>
              <a:t>Nutr</a:t>
            </a:r>
            <a:r>
              <a:rPr lang="en-US" sz="800" dirty="0"/>
              <a:t> Ag Dev</a:t>
            </a:r>
          </a:p>
          <a:p>
            <a:pPr marL="457200" lvl="1" indent="0">
              <a:buNone/>
            </a:pPr>
            <a:endParaRPr lang="en-US" sz="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35907E-F3E4-4CBF-B7F3-9992F2994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51304"/>
            <a:ext cx="4648200" cy="200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920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Kenya: Urban milk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GB" dirty="0"/>
              <a:t>Child exposure study</a:t>
            </a:r>
            <a:endParaRPr lang="en-US" baseline="30000" dirty="0"/>
          </a:p>
          <a:p>
            <a:pPr lvl="2"/>
            <a:r>
              <a:rPr lang="en-GB" dirty="0"/>
              <a:t>Korogocho and Dagoretti</a:t>
            </a:r>
          </a:p>
          <a:p>
            <a:pPr lvl="2"/>
            <a:r>
              <a:rPr lang="en-GB" dirty="0"/>
              <a:t>41% of children were stunted</a:t>
            </a:r>
          </a:p>
          <a:p>
            <a:pPr lvl="2"/>
            <a:r>
              <a:rPr lang="en-GB" dirty="0"/>
              <a:t>98% of foods contained aflatoxin</a:t>
            </a:r>
          </a:p>
          <a:p>
            <a:pPr lvl="2"/>
            <a:r>
              <a:rPr lang="en-GB" dirty="0"/>
              <a:t>100% of milk contained AFM1</a:t>
            </a:r>
          </a:p>
          <a:p>
            <a:pPr lvl="2"/>
            <a:r>
              <a:rPr lang="en-GB" dirty="0"/>
              <a:t>Aflatoxin M1 exposure associated with decreased height-for-age score</a:t>
            </a:r>
          </a:p>
          <a:p>
            <a:pPr marL="457200" lvl="1" indent="0">
              <a:buNone/>
            </a:pPr>
            <a:endParaRPr lang="en-GB" sz="2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endParaRPr lang="en-US" sz="800" baseline="30000" dirty="0"/>
          </a:p>
          <a:p>
            <a:pPr marL="457200" lvl="1" indent="0">
              <a:buNone/>
            </a:pPr>
            <a:r>
              <a:rPr lang="en-US" sz="800" dirty="0" err="1"/>
              <a:t>Kiarie</a:t>
            </a:r>
            <a:r>
              <a:rPr lang="en-US" sz="800" dirty="0"/>
              <a:t> et al. 2016, </a:t>
            </a:r>
            <a:r>
              <a:rPr lang="en-US" sz="800" dirty="0" err="1"/>
              <a:t>Afr</a:t>
            </a:r>
            <a:r>
              <a:rPr lang="en-US" sz="800" dirty="0"/>
              <a:t> J Food, </a:t>
            </a:r>
            <a:r>
              <a:rPr lang="en-US" sz="800" dirty="0" err="1"/>
              <a:t>Nutr</a:t>
            </a:r>
            <a:r>
              <a:rPr lang="en-US" sz="800" dirty="0"/>
              <a:t> Ag Dev</a:t>
            </a:r>
          </a:p>
          <a:p>
            <a:pPr marL="457200" lvl="1" indent="0">
              <a:buNone/>
            </a:pPr>
            <a:endParaRPr lang="en-US" sz="800" dirty="0"/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3810000" y="3810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3E9A873-6935-4CCE-87D9-DD2782CAE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2" y="4712807"/>
            <a:ext cx="4074104" cy="1870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475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Mitigation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Aflatoxins can be mitigated all along the dairy value chain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Costs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Implementation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Side effects</a:t>
            </a:r>
          </a:p>
        </p:txBody>
      </p:sp>
    </p:spTree>
    <p:extLst>
      <p:ext uri="{BB962C8B-B14F-4D97-AF65-F5344CB8AC3E}">
        <p14:creationId xmlns:p14="http://schemas.microsoft.com/office/powerpoint/2010/main" val="17166222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ar of co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28" y="1355939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71671" y="6488668"/>
            <a:ext cx="85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Farmer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6489059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Consumer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295400" y="152400"/>
            <a:ext cx="0" cy="667361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71670" y="391454"/>
            <a:ext cx="5538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1. Stop aflatoxin production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5908" y="2366353"/>
            <a:ext cx="115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Aflatoxin flow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6858" y="5715000"/>
            <a:ext cx="1197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Human exposure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480458" y="1355939"/>
            <a:ext cx="7625439" cy="5250102"/>
            <a:chOff x="1480458" y="1355939"/>
            <a:chExt cx="7625439" cy="5250102"/>
          </a:xfrm>
        </p:grpSpPr>
        <p:pic>
          <p:nvPicPr>
            <p:cNvPr id="1026" name="Picture 2" descr="Ear of cor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771" y="2673110"/>
              <a:ext cx="838200" cy="8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View detail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1704281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ather reading to childre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183187"/>
              <a:ext cx="1422854" cy="1422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View detail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4420" y="2585438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42765" y="17042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89550" y="29234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69971" y="2523371"/>
              <a:ext cx="1524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AB1-&gt; AM1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93020" y="3056185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80458" y="3739910"/>
              <a:ext cx="119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produced at farm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57036" y="1355939"/>
              <a:ext cx="11969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purchased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29498" y="4109438"/>
              <a:ext cx="1676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Milk produced at farm</a:t>
              </a: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645228" y="2841838"/>
              <a:ext cx="1415143" cy="4735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6553200" y="3173853"/>
              <a:ext cx="876298" cy="4001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Bent Arrow 8"/>
            <p:cNvSpPr/>
            <p:nvPr/>
          </p:nvSpPr>
          <p:spPr>
            <a:xfrm rot="10800000" flipH="1">
              <a:off x="3145971" y="2368310"/>
              <a:ext cx="914400" cy="947057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794686" y="3857778"/>
              <a:ext cx="756363" cy="12892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794686" y="3857778"/>
              <a:ext cx="3301314" cy="162862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865731" y="3942626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 flipH="1">
              <a:off x="4133891" y="3880838"/>
              <a:ext cx="3301314" cy="1628622"/>
              <a:chOff x="2947086" y="4010178"/>
              <a:chExt cx="3301314" cy="1628622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2947086" y="4010178"/>
                <a:ext cx="756363" cy="128929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2947086" y="4010178"/>
                <a:ext cx="3301314" cy="162862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6761834" y="3942626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pic>
          <p:nvPicPr>
            <p:cNvPr id="1036" name="Picture 12" descr="View details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92225" y="5279569"/>
              <a:ext cx="1341666" cy="1230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&quot;No&quot; Symbol 1"/>
          <p:cNvSpPr/>
          <p:nvPr/>
        </p:nvSpPr>
        <p:spPr>
          <a:xfrm>
            <a:off x="2462583" y="1486468"/>
            <a:ext cx="781966" cy="683725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&quot;No&quot; Symbol 38"/>
          <p:cNvSpPr/>
          <p:nvPr/>
        </p:nvSpPr>
        <p:spPr>
          <a:xfrm>
            <a:off x="1647825" y="2677014"/>
            <a:ext cx="781966" cy="683725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88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On the field: 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/>
          <a:lstStyle/>
          <a:p>
            <a:r>
              <a:rPr lang="en-US" dirty="0"/>
              <a:t>Improved varieties: more resistant crops</a:t>
            </a:r>
          </a:p>
          <a:p>
            <a:r>
              <a:rPr lang="en-US" dirty="0"/>
              <a:t>Bio control: </a:t>
            </a:r>
            <a:r>
              <a:rPr lang="en-US" dirty="0" err="1"/>
              <a:t>AflaSafe</a:t>
            </a:r>
            <a:r>
              <a:rPr lang="en-US" dirty="0"/>
              <a:t>™, </a:t>
            </a:r>
            <a:r>
              <a:rPr lang="en-US" dirty="0" err="1"/>
              <a:t>AflaGuard</a:t>
            </a:r>
            <a:r>
              <a:rPr lang="en-US" dirty="0"/>
              <a:t>™</a:t>
            </a:r>
          </a:p>
          <a:p>
            <a:r>
              <a:rPr lang="en-US" dirty="0"/>
              <a:t>Improved drying</a:t>
            </a:r>
          </a:p>
          <a:p>
            <a:r>
              <a:rPr lang="en-US" dirty="0"/>
              <a:t>Improved storage</a:t>
            </a:r>
          </a:p>
          <a:p>
            <a:r>
              <a:rPr lang="en-US" dirty="0"/>
              <a:t>Good Agricultural Practices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Reduces aflatoxins for both humans and animals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Costly?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341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ar of co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28" y="1355939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71671" y="6488668"/>
            <a:ext cx="85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Farmer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6489059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Consumer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295400" y="152400"/>
            <a:ext cx="0" cy="667361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99128" y="242459"/>
            <a:ext cx="4193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2. Stopping the bad feed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5908" y="2366353"/>
            <a:ext cx="115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Aflatoxin flow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6858" y="5715000"/>
            <a:ext cx="1197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Human exposure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480458" y="1355939"/>
            <a:ext cx="7625439" cy="5250102"/>
            <a:chOff x="1480458" y="1355939"/>
            <a:chExt cx="7625439" cy="5250102"/>
          </a:xfrm>
        </p:grpSpPr>
        <p:pic>
          <p:nvPicPr>
            <p:cNvPr id="1026" name="Picture 2" descr="Ear of cor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771" y="2673110"/>
              <a:ext cx="838200" cy="8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View detail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1704281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ather reading to childre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183187"/>
              <a:ext cx="1422854" cy="1422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View detail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4420" y="2585438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42765" y="17042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89550" y="29234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69971" y="2523371"/>
              <a:ext cx="1524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AB1-&gt; AM1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93020" y="3056185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80458" y="3739910"/>
              <a:ext cx="119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produced at farm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57036" y="1355939"/>
              <a:ext cx="11969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purchased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29498" y="4109438"/>
              <a:ext cx="1676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Milk produced at farm</a:t>
              </a: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645228" y="2841838"/>
              <a:ext cx="1415143" cy="4735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6553200" y="3173853"/>
              <a:ext cx="876298" cy="4001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Bent Arrow 8"/>
            <p:cNvSpPr/>
            <p:nvPr/>
          </p:nvSpPr>
          <p:spPr>
            <a:xfrm rot="10800000" flipH="1">
              <a:off x="3145971" y="2368310"/>
              <a:ext cx="914400" cy="947057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794686" y="3857778"/>
              <a:ext cx="756363" cy="12892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794686" y="3857778"/>
              <a:ext cx="3301314" cy="162862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865731" y="3942626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 flipH="1">
              <a:off x="4133891" y="3880838"/>
              <a:ext cx="3301314" cy="1628622"/>
              <a:chOff x="2947086" y="4010178"/>
              <a:chExt cx="3301314" cy="1628622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2947086" y="4010178"/>
                <a:ext cx="756363" cy="128929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2947086" y="4010178"/>
                <a:ext cx="3301314" cy="162862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6761834" y="3942626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pic>
          <p:nvPicPr>
            <p:cNvPr id="1036" name="Picture 12" descr="View details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92225" y="5279569"/>
              <a:ext cx="1341666" cy="1230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&quot;No&quot; Symbol 1"/>
          <p:cNvSpPr/>
          <p:nvPr/>
        </p:nvSpPr>
        <p:spPr>
          <a:xfrm>
            <a:off x="3310434" y="2643173"/>
            <a:ext cx="781966" cy="683725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27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feed standards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143000"/>
            <a:ext cx="6629400" cy="5334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marL="457200" indent="-457200">
              <a:lnSpc>
                <a:spcPct val="100000"/>
              </a:lnSpc>
              <a:buClr>
                <a:srgbClr val="72201E"/>
              </a:buClr>
              <a:buFont typeface="+mj-lt"/>
              <a:buAutoNum type="arabicPeriod"/>
            </a:pPr>
            <a:r>
              <a:rPr lang="en-US" sz="2400" dirty="0"/>
              <a:t>Protect humans from harmful aflatoxins in animal-source foods</a:t>
            </a:r>
            <a:endParaRPr lang="en-US" sz="2000" dirty="0"/>
          </a:p>
          <a:p>
            <a:pPr marL="457200" indent="-457200">
              <a:lnSpc>
                <a:spcPct val="100000"/>
              </a:lnSpc>
              <a:buClr>
                <a:srgbClr val="72201E"/>
              </a:buClr>
              <a:buFont typeface="+mj-lt"/>
              <a:buAutoNum type="arabicPeriod"/>
            </a:pPr>
            <a:r>
              <a:rPr lang="en-US" sz="2400" dirty="0"/>
              <a:t>Safeguard the benefits people derive from livestock</a:t>
            </a:r>
          </a:p>
          <a:p>
            <a:pPr marL="457200" indent="-457200">
              <a:lnSpc>
                <a:spcPct val="100000"/>
              </a:lnSpc>
              <a:buClr>
                <a:srgbClr val="72201E"/>
              </a:buClr>
              <a:buFont typeface="+mj-lt"/>
              <a:buAutoNum type="arabicPeriod"/>
            </a:pPr>
            <a:r>
              <a:rPr lang="en-US" sz="2400" dirty="0"/>
              <a:t>Protect value chain actors from bad products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Clr>
                <a:srgbClr val="72201E"/>
              </a:buClr>
              <a:buFont typeface="+mj-lt"/>
              <a:buAutoNum type="arabicPeriod"/>
            </a:pPr>
            <a:r>
              <a:rPr lang="en-US" sz="2400" dirty="0"/>
              <a:t>Encourage fair trade, and economic growth through promoting standards and credibility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5466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2. Stopping the bad feed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/>
              <a:t>Feed regulations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Implementation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What do you do with illegal feed?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Costs?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Market incentives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Poor people?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Not sustainable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8231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ar of co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28" y="1355939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71671" y="6488668"/>
            <a:ext cx="85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Farmer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6489059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Consumer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295400" y="152400"/>
            <a:ext cx="0" cy="667361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99128" y="242459"/>
            <a:ext cx="351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3. Within the cow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5908" y="2366353"/>
            <a:ext cx="115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Aflatoxin flow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6858" y="5715000"/>
            <a:ext cx="1197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Human exposure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480458" y="1355939"/>
            <a:ext cx="7625439" cy="5250102"/>
            <a:chOff x="1480458" y="1355939"/>
            <a:chExt cx="7625439" cy="5250102"/>
          </a:xfrm>
        </p:grpSpPr>
        <p:pic>
          <p:nvPicPr>
            <p:cNvPr id="1026" name="Picture 2" descr="Ear of cor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771" y="2673110"/>
              <a:ext cx="838200" cy="8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View detail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1704281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ather reading to childre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183187"/>
              <a:ext cx="1422854" cy="1422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View detail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4420" y="2585438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42765" y="17042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89550" y="29234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69971" y="2523371"/>
              <a:ext cx="1524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AB1-&gt; AM1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93020" y="3056185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80458" y="3739910"/>
              <a:ext cx="119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produced at farm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57036" y="1355939"/>
              <a:ext cx="11969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purchased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29498" y="4109438"/>
              <a:ext cx="1676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Milk produced at farm</a:t>
              </a: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645228" y="2841838"/>
              <a:ext cx="1415143" cy="4735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6553200" y="3173853"/>
              <a:ext cx="876298" cy="4001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Bent Arrow 8"/>
            <p:cNvSpPr/>
            <p:nvPr/>
          </p:nvSpPr>
          <p:spPr>
            <a:xfrm rot="10800000" flipH="1">
              <a:off x="3145971" y="2368310"/>
              <a:ext cx="914400" cy="947057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794686" y="3857778"/>
              <a:ext cx="756363" cy="12892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794686" y="3857778"/>
              <a:ext cx="3301314" cy="162862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865731" y="3942626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 flipH="1">
              <a:off x="4133891" y="3880838"/>
              <a:ext cx="3301314" cy="1628622"/>
              <a:chOff x="2947086" y="4010178"/>
              <a:chExt cx="3301314" cy="1628622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2947086" y="4010178"/>
                <a:ext cx="756363" cy="128929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2947086" y="4010178"/>
                <a:ext cx="3301314" cy="162862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6761834" y="3942626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pic>
          <p:nvPicPr>
            <p:cNvPr id="1036" name="Picture 12" descr="View details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92225" y="5279569"/>
              <a:ext cx="1341666" cy="1230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&quot;No&quot; Symbol 1"/>
          <p:cNvSpPr/>
          <p:nvPr/>
        </p:nvSpPr>
        <p:spPr>
          <a:xfrm>
            <a:off x="4949753" y="2347655"/>
            <a:ext cx="781966" cy="683725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5867400" y="1355939"/>
            <a:ext cx="1317170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dirty="0">
                <a:solidFill>
                  <a:srgbClr val="FF0000"/>
                </a:solidFill>
              </a:rPr>
              <a:t>Binder</a:t>
            </a:r>
          </a:p>
        </p:txBody>
      </p:sp>
    </p:spTree>
    <p:extLst>
      <p:ext uri="{BB962C8B-B14F-4D97-AF65-F5344CB8AC3E}">
        <p14:creationId xmlns:p14="http://schemas.microsoft.com/office/powerpoint/2010/main" val="170179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Standards for Anti-Mycotoxin Additives (AMAs) in Feeds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143000"/>
            <a:ext cx="4876800" cy="457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/>
              <a:t>Clays (</a:t>
            </a:r>
            <a:r>
              <a:rPr lang="en-US" sz="2400" dirty="0" err="1"/>
              <a:t>aluminosilicates</a:t>
            </a:r>
            <a:r>
              <a:rPr lang="en-US" sz="2400" dirty="0"/>
              <a:t>)</a:t>
            </a: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2000" dirty="0"/>
              <a:t>Most effective binder but different clays vary in effectiveness. Up to 90% reduction. 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Yeast/bacterial cell wall extracts</a:t>
            </a: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2000" dirty="0"/>
              <a:t>Provide other useful nutrients, but evidence on effectiveness is mixed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Other binders </a:t>
            </a: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2000" dirty="0"/>
              <a:t>Some are promising but less evidence of effectiveness</a:t>
            </a:r>
          </a:p>
          <a:p>
            <a:pPr>
              <a:lnSpc>
                <a:spcPct val="100000"/>
              </a:lnSpc>
            </a:pPr>
            <a:endParaRPr lang="en-US" sz="3200" dirty="0"/>
          </a:p>
          <a:p>
            <a:pPr>
              <a:lnSpc>
                <a:spcPct val="100000"/>
              </a:lnSpc>
            </a:pPr>
            <a:endParaRPr lang="en-US" sz="3200" dirty="0"/>
          </a:p>
        </p:txBody>
      </p:sp>
      <p:pic>
        <p:nvPicPr>
          <p:cNvPr id="5" name="Picture 4" descr="SKD_Fixar1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838200"/>
            <a:ext cx="1724101" cy="2438769"/>
          </a:xfrm>
          <a:prstGeom prst="rect">
            <a:avLst/>
          </a:prstGeom>
        </p:spPr>
      </p:pic>
      <p:pic>
        <p:nvPicPr>
          <p:cNvPr id="6" name="Picture 5" descr="images\products\p_hscas_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1295400"/>
            <a:ext cx="1443824" cy="1305719"/>
          </a:xfrm>
          <a:prstGeom prst="rect">
            <a:avLst/>
          </a:prstGeom>
        </p:spPr>
      </p:pic>
      <p:pic>
        <p:nvPicPr>
          <p:cNvPr id="7" name="Picture 6" descr="mycofern tarp 4x5ft copy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971800"/>
            <a:ext cx="1676400" cy="2095500"/>
          </a:xfrm>
          <a:prstGeom prst="rect">
            <a:avLst/>
          </a:prstGeom>
        </p:spPr>
      </p:pic>
      <p:pic>
        <p:nvPicPr>
          <p:cNvPr id="8" name="Picture 7" descr="Holland-Feed-support-natural-carbon-clay-1 - kopie - kopi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419600"/>
            <a:ext cx="1794764" cy="214125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0168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are mycotoxins?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some moulds grow on crops, they produce toxic substances that can remain in the crops</a:t>
            </a:r>
          </a:p>
          <a:p>
            <a:r>
              <a:rPr lang="en-US" dirty="0"/>
              <a:t>Moulds are ubiquitous</a:t>
            </a:r>
          </a:p>
        </p:txBody>
      </p:sp>
      <p:pic>
        <p:nvPicPr>
          <p:cNvPr id="4" name="Picture 4" descr="C:\Users\jlindahl\AppData\Local\Temp\4751580303_6b410b7eeb_n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4058770"/>
            <a:ext cx="3810000" cy="218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 bwMode="auto">
          <a:xfrm>
            <a:off x="386938" y="5760817"/>
            <a:ext cx="3985653" cy="42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800" dirty="0">
                <a:solidFill>
                  <a:schemeClr val="bg1"/>
                </a:solidFill>
              </a:rPr>
              <a:t>Photo by IITA. </a:t>
            </a:r>
            <a:r>
              <a:rPr lang="en-US" sz="800" i="1" dirty="0">
                <a:solidFill>
                  <a:schemeClr val="bg1"/>
                </a:solidFill>
              </a:rPr>
              <a:t>Aspergillus</a:t>
            </a:r>
            <a:r>
              <a:rPr lang="en-US" sz="800" dirty="0">
                <a:solidFill>
                  <a:schemeClr val="bg1"/>
                </a:solidFill>
              </a:rPr>
              <a:t> naturally infected groundnuts in Mozambique.</a:t>
            </a:r>
          </a:p>
        </p:txBody>
      </p:sp>
      <p:pic>
        <p:nvPicPr>
          <p:cNvPr id="6" name="Picture 6" descr="C:\Users\jlindahl\AppData\Local\Temp\4911584828_9982ffa446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1" y="2941323"/>
            <a:ext cx="2285998" cy="365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 bwMode="auto">
          <a:xfrm>
            <a:off x="5019550" y="6030031"/>
            <a:ext cx="4440973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800" dirty="0">
                <a:solidFill>
                  <a:schemeClr val="bg1"/>
                </a:solidFill>
              </a:rPr>
              <a:t>Photo by CIMMYT. </a:t>
            </a:r>
          </a:p>
        </p:txBody>
      </p:sp>
    </p:spTree>
    <p:extLst>
      <p:ext uri="{BB962C8B-B14F-4D97-AF65-F5344CB8AC3E}">
        <p14:creationId xmlns:p14="http://schemas.microsoft.com/office/powerpoint/2010/main" val="8244941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sz="4000" dirty="0"/>
              <a:t>The case for binders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70387" y="1600200"/>
            <a:ext cx="9144000" cy="4572000"/>
          </a:xfrm>
        </p:spPr>
        <p:txBody>
          <a:bodyPr/>
          <a:lstStyle/>
          <a:p>
            <a:pPr marL="514350" indent="-51435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Multiple benefits:</a:t>
            </a:r>
          </a:p>
          <a:p>
            <a:pPr marL="1538288" indent="-739775" algn="just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i="1" dirty="0"/>
              <a:t>Increase</a:t>
            </a:r>
            <a:r>
              <a:rPr lang="en-US" sz="2800" dirty="0"/>
              <a:t> animal productivity</a:t>
            </a:r>
          </a:p>
          <a:p>
            <a:pPr marL="1538288" indent="-739775" algn="just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i="1" dirty="0"/>
              <a:t>Reduce </a:t>
            </a:r>
            <a:r>
              <a:rPr lang="en-US" sz="2800" dirty="0"/>
              <a:t>aflatoxins in animal-source foods</a:t>
            </a:r>
          </a:p>
          <a:p>
            <a:pPr marL="1538288" indent="-739775" algn="just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Create safe “sink” for aflatoxin</a:t>
            </a:r>
          </a:p>
          <a:p>
            <a:pPr marL="1538288" indent="-739775" algn="just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Improved animal welfare</a:t>
            </a:r>
          </a:p>
          <a:p>
            <a:pPr marL="508000" indent="-5080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00" dirty="0"/>
          </a:p>
          <a:p>
            <a:pPr marL="508000" indent="-508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Food safety/security tradeoff </a:t>
            </a:r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2800" dirty="0"/>
              <a:t>win-win opportunity</a:t>
            </a:r>
          </a:p>
          <a:p>
            <a:pPr marL="508000" indent="-508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Current trial will provide evidence on effectiveness</a:t>
            </a:r>
          </a:p>
          <a:p>
            <a:pPr marL="508000" indent="-5080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1538288" indent="-739775">
              <a:lnSpc>
                <a:spcPct val="100000"/>
              </a:lnSpc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6110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</a:rPr>
              <a:t>Reducing aflatoxins in milk using binders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Baseline survey to collect data on:</a:t>
            </a:r>
          </a:p>
          <a:p>
            <a:pPr lvl="1"/>
            <a:r>
              <a:rPr lang="en-US" dirty="0"/>
              <a:t>Levels of aflatoxins in milk</a:t>
            </a:r>
          </a:p>
          <a:p>
            <a:pPr lvl="1"/>
            <a:r>
              <a:rPr lang="en-US" dirty="0"/>
              <a:t>Feeding practices</a:t>
            </a:r>
          </a:p>
          <a:p>
            <a:pPr lvl="1"/>
            <a:r>
              <a:rPr lang="en-US" dirty="0"/>
              <a:t>Farmer awareness</a:t>
            </a:r>
          </a:p>
          <a:p>
            <a:pPr lvl="1"/>
            <a:r>
              <a:rPr lang="en-US" dirty="0"/>
              <a:t>Farmer willingness to use mitigation methods</a:t>
            </a:r>
          </a:p>
          <a:p>
            <a:pPr lvl="1"/>
            <a:r>
              <a:rPr lang="en-US" dirty="0"/>
              <a:t>Farmer willingness to pay for binders or other mitigation methods</a:t>
            </a:r>
          </a:p>
        </p:txBody>
      </p:sp>
    </p:spTree>
    <p:extLst>
      <p:ext uri="{BB962C8B-B14F-4D97-AF65-F5344CB8AC3E}">
        <p14:creationId xmlns:p14="http://schemas.microsoft.com/office/powerpoint/2010/main" val="41498209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Study 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Urban/peri-urban</a:t>
            </a:r>
          </a:p>
          <a:p>
            <a:pPr lvl="1"/>
            <a:r>
              <a:rPr lang="en-US" dirty="0"/>
              <a:t>Kasarani</a:t>
            </a:r>
            <a:endParaRPr lang="en-US" i="1" dirty="0"/>
          </a:p>
          <a:p>
            <a:pPr lvl="1"/>
            <a:r>
              <a:rPr lang="en-US" dirty="0"/>
              <a:t>Kisumu</a:t>
            </a:r>
          </a:p>
          <a:p>
            <a:r>
              <a:rPr lang="en-US" dirty="0"/>
              <a:t>20 trial farms and 10 control farms recruited in each site</a:t>
            </a:r>
          </a:p>
          <a:p>
            <a:pPr lvl="1"/>
            <a:r>
              <a:rPr lang="en-US" dirty="0"/>
              <a:t>Given Novasil as a feed additive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5529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1345748"/>
            <a:ext cx="8229600" cy="45720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Regular follow up and </a:t>
            </a:r>
            <a:r>
              <a:rPr lang="en-GB" dirty="0" err="1"/>
              <a:t>endline</a:t>
            </a:r>
            <a:r>
              <a:rPr lang="en-GB" dirty="0"/>
              <a:t> survey of farmers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Compliance?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Concerns with adulteration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103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Trial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-457200" y="838200"/>
            <a:ext cx="8229600" cy="49530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Milk production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79248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2554741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43000"/>
          </a:xfrm>
        </p:spPr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Aflatoxin M1 levels</a:t>
            </a:r>
            <a:endParaRPr lang="en-US" sz="40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28675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415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ar of co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28" y="1355939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71671" y="6488668"/>
            <a:ext cx="85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Farmer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6489059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Consumer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295400" y="152400"/>
            <a:ext cx="0" cy="667361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99128" y="242459"/>
            <a:ext cx="351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4. In the milk?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5908" y="2366353"/>
            <a:ext cx="115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Aflatoxin flow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6858" y="5715000"/>
            <a:ext cx="1197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Human exposure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480458" y="1355939"/>
            <a:ext cx="7625439" cy="5250102"/>
            <a:chOff x="1480458" y="1355939"/>
            <a:chExt cx="7625439" cy="5250102"/>
          </a:xfrm>
        </p:grpSpPr>
        <p:pic>
          <p:nvPicPr>
            <p:cNvPr id="1026" name="Picture 2" descr="Ear of cor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771" y="2673110"/>
              <a:ext cx="838200" cy="8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View detail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1704281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ather reading to childre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183187"/>
              <a:ext cx="1422854" cy="1422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View detail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4420" y="2585438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42765" y="17042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89550" y="29234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69971" y="2523371"/>
              <a:ext cx="1524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AB1-&gt; AM1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93020" y="3056185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80458" y="3739910"/>
              <a:ext cx="119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produced at farm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57036" y="1355939"/>
              <a:ext cx="11969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purchased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29498" y="4109438"/>
              <a:ext cx="1676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Milk produced at farm</a:t>
              </a: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645228" y="2841838"/>
              <a:ext cx="1415143" cy="4735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6553200" y="3173853"/>
              <a:ext cx="876298" cy="4001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Bent Arrow 8"/>
            <p:cNvSpPr/>
            <p:nvPr/>
          </p:nvSpPr>
          <p:spPr>
            <a:xfrm rot="10800000" flipH="1">
              <a:off x="3145971" y="2368310"/>
              <a:ext cx="914400" cy="947057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794686" y="3857778"/>
              <a:ext cx="756363" cy="12892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794686" y="3857778"/>
              <a:ext cx="3301314" cy="162862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865731" y="3942626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 flipH="1">
              <a:off x="4133891" y="3880838"/>
              <a:ext cx="3301314" cy="1628622"/>
              <a:chOff x="2947086" y="4010178"/>
              <a:chExt cx="3301314" cy="1628622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2947086" y="4010178"/>
                <a:ext cx="756363" cy="128929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2947086" y="4010178"/>
                <a:ext cx="3301314" cy="162862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6761834" y="3942626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pic>
          <p:nvPicPr>
            <p:cNvPr id="1036" name="Picture 12" descr="View details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92225" y="5279569"/>
              <a:ext cx="1341666" cy="1230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&quot;No&quot; Symbol 1"/>
          <p:cNvSpPr/>
          <p:nvPr/>
        </p:nvSpPr>
        <p:spPr>
          <a:xfrm>
            <a:off x="7721137" y="3012684"/>
            <a:ext cx="781966" cy="683725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9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4. In the milk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Biological control??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Research still ongoing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Pasteurization not working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375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ar of co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28" y="1355939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71671" y="6488668"/>
            <a:ext cx="85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Farmer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6489059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Consumer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295400" y="152400"/>
            <a:ext cx="0" cy="667361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52600" y="253307"/>
            <a:ext cx="7238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5. Stopping consumption of contaminated milk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5908" y="2366353"/>
            <a:ext cx="115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Aflatoxin flow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6858" y="5715000"/>
            <a:ext cx="1197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Human exposure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480458" y="1355939"/>
            <a:ext cx="7625439" cy="5250102"/>
            <a:chOff x="1480458" y="1355939"/>
            <a:chExt cx="7625439" cy="5250102"/>
          </a:xfrm>
        </p:grpSpPr>
        <p:pic>
          <p:nvPicPr>
            <p:cNvPr id="1026" name="Picture 2" descr="Ear of cor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771" y="2673110"/>
              <a:ext cx="838200" cy="8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View detail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1704281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ather reading to childre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183187"/>
              <a:ext cx="1422854" cy="1422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View detail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4420" y="2585438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42765" y="17042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89550" y="2923481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69971" y="2523371"/>
              <a:ext cx="1524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AB1-&gt; AM1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93020" y="3056185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80458" y="3739910"/>
              <a:ext cx="119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produced at farm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57036" y="1355939"/>
              <a:ext cx="11969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Corn/feed purchased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29498" y="4109438"/>
              <a:ext cx="1676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Milk produced at farm</a:t>
              </a: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645228" y="2841838"/>
              <a:ext cx="1415143" cy="4735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6553200" y="3173853"/>
              <a:ext cx="876298" cy="40011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Bent Arrow 8"/>
            <p:cNvSpPr/>
            <p:nvPr/>
          </p:nvSpPr>
          <p:spPr>
            <a:xfrm rot="10800000" flipH="1">
              <a:off x="3145971" y="2368310"/>
              <a:ext cx="914400" cy="947057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794686" y="3857778"/>
              <a:ext cx="756363" cy="12892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794686" y="3857778"/>
              <a:ext cx="3301314" cy="162862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865731" y="3942626"/>
              <a:ext cx="6142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AB1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 flipH="1">
              <a:off x="4133891" y="3880838"/>
              <a:ext cx="3301314" cy="1628622"/>
              <a:chOff x="2947086" y="4010178"/>
              <a:chExt cx="3301314" cy="1628622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2947086" y="4010178"/>
                <a:ext cx="756363" cy="128929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2947086" y="4010178"/>
                <a:ext cx="3301314" cy="162862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6761834" y="3942626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AM1</a:t>
              </a:r>
            </a:p>
          </p:txBody>
        </p:sp>
        <p:pic>
          <p:nvPicPr>
            <p:cNvPr id="1036" name="Picture 12" descr="View details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92225" y="5279569"/>
              <a:ext cx="1341666" cy="1230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&quot;No&quot; Symbol 1"/>
          <p:cNvSpPr/>
          <p:nvPr/>
        </p:nvSpPr>
        <p:spPr>
          <a:xfrm>
            <a:off x="6698109" y="3869837"/>
            <a:ext cx="781966" cy="683725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51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5. Stopping consumption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Legislation</a:t>
            </a:r>
          </a:p>
          <a:p>
            <a:r>
              <a:rPr lang="en-US" dirty="0"/>
              <a:t>Awareness and market incentives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Implementation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What do you do with illegal milk?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Costs?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Poor consumers?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373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Aflatoxins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Toxic byproducts from </a:t>
            </a:r>
            <a:r>
              <a:rPr lang="en-US" i="1" dirty="0"/>
              <a:t>Aspergillus</a:t>
            </a:r>
            <a:r>
              <a:rPr lang="en-US" dirty="0"/>
              <a:t> fungi</a:t>
            </a:r>
          </a:p>
          <a:p>
            <a:pPr lvl="1"/>
            <a:r>
              <a:rPr lang="en-US" dirty="0"/>
              <a:t>Mainly </a:t>
            </a:r>
            <a:r>
              <a:rPr lang="en-US" i="1" u="sng" dirty="0"/>
              <a:t>A</a:t>
            </a:r>
            <a:r>
              <a:rPr lang="en-US" i="1" dirty="0"/>
              <a:t>spergillus </a:t>
            </a:r>
            <a:r>
              <a:rPr lang="en-US" i="1" u="sng" dirty="0"/>
              <a:t>fla</a:t>
            </a:r>
            <a:r>
              <a:rPr lang="en-US" i="1" dirty="0"/>
              <a:t>vus</a:t>
            </a:r>
          </a:p>
          <a:p>
            <a:pPr lvl="1"/>
            <a:r>
              <a:rPr lang="en-US" dirty="0"/>
              <a:t>Not all toxigenic</a:t>
            </a:r>
          </a:p>
          <a:p>
            <a:pPr lvl="1"/>
            <a:r>
              <a:rPr lang="en-US" dirty="0"/>
              <a:t>Preference for maize, groundnuts, but also other cereals</a:t>
            </a:r>
          </a:p>
          <a:p>
            <a:pPr marL="457200" lvl="1" indent="0">
              <a:buNone/>
            </a:pPr>
            <a:r>
              <a:rPr lang="en-US" dirty="0"/>
              <a:t>Staples!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1701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FD1DB-D379-44E5-8682-8A656369C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The actual risk?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5C5FBCE-1C0F-40AA-A79D-78A15F02695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04800" y="1143000"/>
            <a:ext cx="8229600" cy="40730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D02CA8-15FD-4277-B2A8-32502110A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5105400"/>
            <a:ext cx="3886200" cy="141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23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D4532-82DC-4989-8EA5-7DC2B0FB7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The consequences?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838973-89E7-4B6A-9620-B307C314597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0" y="2438400"/>
            <a:ext cx="9497886" cy="174780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35FAE84-AAB9-4E3B-A2BC-E96EF15567CB}"/>
              </a:ext>
            </a:extLst>
          </p:cNvPr>
          <p:cNvSpPr/>
          <p:nvPr/>
        </p:nvSpPr>
        <p:spPr>
          <a:xfrm>
            <a:off x="1849072" y="1891395"/>
            <a:ext cx="453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AdvOT596495f2"/>
              </a:rPr>
              <a:t>Risk assessment: 1416 HCC cases, 1346 deaths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FD76C8-C6BF-4C9F-BA19-8E0456398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4876800"/>
            <a:ext cx="3711854" cy="164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165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challenge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Change:</a:t>
            </a:r>
          </a:p>
          <a:p>
            <a:endParaRPr lang="en-US" dirty="0"/>
          </a:p>
          <a:p>
            <a:r>
              <a:rPr lang="en-US" dirty="0"/>
              <a:t>To: </a:t>
            </a:r>
          </a:p>
          <a:p>
            <a:r>
              <a:rPr lang="en-US" dirty="0"/>
              <a:t>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51382346"/>
              </p:ext>
            </p:extLst>
          </p:nvPr>
        </p:nvGraphicFramePr>
        <p:xfrm>
          <a:off x="2743200" y="990600"/>
          <a:ext cx="4191000" cy="276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/>
          </p:nvPr>
        </p:nvGraphicFramePr>
        <p:xfrm>
          <a:off x="2514600" y="3429000"/>
          <a:ext cx="4724400" cy="294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0365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Graphic spid="7" grpId="0">
        <p:bldAsOne/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Take-home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229600" cy="45720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Livestock is affected by aflatoxins, and so are animal-sourced food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Livestock feed sector + binders can suck contaminated grain out of human food chain 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Potential for regulation to cause harm (burden on agricultural sector, concentrating contaminated among poorest)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Need to research what works in each country</a:t>
            </a:r>
          </a:p>
        </p:txBody>
      </p:sp>
    </p:spTree>
    <p:extLst>
      <p:ext uri="{BB962C8B-B14F-4D97-AF65-F5344CB8AC3E}">
        <p14:creationId xmlns:p14="http://schemas.microsoft.com/office/powerpoint/2010/main" val="393655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229600" cy="457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There is no silver bullet to eradicate aflatoxins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Animals may be both part of the problem and part of the solution</a:t>
            </a:r>
          </a:p>
        </p:txBody>
      </p:sp>
      <p:pic>
        <p:nvPicPr>
          <p:cNvPr id="4" name="Picture 3" descr="C:\Users\jlindahl\Pictures\Fall 2013\PA1412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6800" y="4017323"/>
            <a:ext cx="4113663" cy="284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73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23769" y="1184810"/>
            <a:ext cx="6224631" cy="4154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1600" dirty="0"/>
              <a:t>The Kenya work is financed by the Ministry of Foreign Affairs, Finland</a:t>
            </a:r>
          </a:p>
          <a:p>
            <a:pPr>
              <a:lnSpc>
                <a:spcPts val="3200"/>
              </a:lnSpc>
            </a:pPr>
            <a:r>
              <a:rPr lang="en-US" sz="1600" dirty="0"/>
              <a:t>in a partnership with the International Food Policy Research Institute (IFPRI), Luke Finland and the Biosciences in eastern and central Africa – International Livestock Research Institute (BecA–ILRI) hub</a:t>
            </a:r>
          </a:p>
          <a:p>
            <a:pPr>
              <a:lnSpc>
                <a:spcPts val="3200"/>
              </a:lnSpc>
            </a:pPr>
            <a:endParaRPr lang="en-US" sz="1600" dirty="0"/>
          </a:p>
          <a:p>
            <a:pPr>
              <a:lnSpc>
                <a:spcPts val="3200"/>
              </a:lnSpc>
            </a:pPr>
            <a:r>
              <a:rPr lang="en-US" sz="1600" dirty="0"/>
              <a:t>It contributes to the CGIAR Research Program on Agriculture for Nutrition and Health, led by IFPRI</a:t>
            </a:r>
          </a:p>
          <a:p>
            <a:pPr>
              <a:lnSpc>
                <a:spcPts val="3200"/>
              </a:lnSpc>
            </a:pPr>
            <a:endParaRPr lang="en-US" sz="1600" dirty="0">
              <a:solidFill>
                <a:srgbClr val="FFFFFF"/>
              </a:solidFill>
            </a:endParaRPr>
          </a:p>
          <a:p>
            <a:pPr>
              <a:lnSpc>
                <a:spcPts val="3200"/>
              </a:lnSpc>
            </a:pPr>
            <a:r>
              <a:rPr lang="en-US" sz="1600" dirty="0"/>
              <a:t>Students: Irene Kagera, Maureen Mijide, Gladys Owino, Daniel Senerwa, Gideon Mwangi, Anima Sirma and Sara Ahlberg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457200" y="152400"/>
            <a:ext cx="7848600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4000" dirty="0">
                <a:solidFill>
                  <a:schemeClr val="bg1"/>
                </a:solidFill>
                <a:latin typeface="Calibri"/>
                <a:cs typeface="+mn-cs"/>
              </a:rPr>
              <a:t>Acknowledgements</a:t>
            </a:r>
          </a:p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5629640"/>
            <a:ext cx="1371600" cy="92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176" y="5721820"/>
            <a:ext cx="1371600" cy="74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6952" y="5517070"/>
            <a:ext cx="1868019" cy="95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76CA2A1D-4A43-428C-B7CD-3F6ABB80C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487" y="9787"/>
            <a:ext cx="2724513" cy="2163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4670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600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Aflatoxins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kinds</a:t>
            </a:r>
          </a:p>
          <a:p>
            <a:pPr lvl="1"/>
            <a:r>
              <a:rPr lang="en-US" dirty="0"/>
              <a:t>Invisible</a:t>
            </a:r>
          </a:p>
          <a:p>
            <a:pPr lvl="1"/>
            <a:r>
              <a:rPr lang="en-US" dirty="0"/>
              <a:t>Odourless</a:t>
            </a:r>
          </a:p>
          <a:p>
            <a:pPr lvl="1"/>
            <a:r>
              <a:rPr lang="en-US" dirty="0"/>
              <a:t>Tasteless</a:t>
            </a:r>
          </a:p>
          <a:p>
            <a:pPr lvl="1"/>
            <a:r>
              <a:rPr lang="en-US" dirty="0"/>
              <a:t>Heat stable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327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health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3200" dirty="0"/>
              <a:t>Acute outbreaks can claim 100s of lives (Kenya outbreak 2004–05, 125 known fatal cases)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3200" dirty="0"/>
              <a:t>4.5 billion people chronically exposed (estimate by US CDC) </a:t>
            </a:r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800" dirty="0"/>
              <a:t>Cancer</a:t>
            </a:r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800" dirty="0"/>
              <a:t>Immunosuppression</a:t>
            </a:r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800" dirty="0"/>
              <a:t>Stunting</a:t>
            </a:r>
          </a:p>
        </p:txBody>
      </p:sp>
      <p:pic>
        <p:nvPicPr>
          <p:cNvPr id="5" name="Picture 2" descr="Chemical structures for 5 Aflatoxin Compounds: B1, B2, G1, G2, and M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821302"/>
            <a:ext cx="3103950" cy="303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998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Aflatoxins are a global issue</a:t>
            </a:r>
          </a:p>
        </p:txBody>
      </p:sp>
      <p:pic>
        <p:nvPicPr>
          <p:cNvPr id="4" name="Content Placeholder 3" descr="Macintosh HD:Users:deliagrace:Desktop:Screen Shot 2014-05-18 at 5.08.12 PM.png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7239000" cy="441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lc="http://schemas.openxmlformats.org/drawingml/2006/lockedCanvas"/>
            </a:ext>
          </a:extLst>
        </p:spPr>
      </p:pic>
      <p:sp>
        <p:nvSpPr>
          <p:cNvPr id="3" name="Oval 2"/>
          <p:cNvSpPr/>
          <p:nvPr/>
        </p:nvSpPr>
        <p:spPr>
          <a:xfrm>
            <a:off x="4495800" y="3352800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24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cintosh HD:Users:deliagrace:Desktop:Screen Shot 2014-05-18 at 5.08.12 PM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7239000" cy="441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CGIAR are global institutes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533400" y="3127248"/>
            <a:ext cx="1752600" cy="993648"/>
          </a:xfrm>
          <a:prstGeom prst="wedgeEllipseCallout">
            <a:avLst>
              <a:gd name="adj1" fmla="val 74308"/>
              <a:gd name="adj2" fmla="val -25194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b="1" dirty="0">
                <a:solidFill>
                  <a:schemeClr val="bg1"/>
                </a:solidFill>
                <a:hlinkClick r:id="rId3"/>
              </a:rPr>
              <a:t>International Center for Tropical Agriculture (CIAT)</a:t>
            </a:r>
            <a:r>
              <a:rPr lang="en-US" sz="105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1" name="Oval Callout 10"/>
          <p:cNvSpPr/>
          <p:nvPr/>
        </p:nvSpPr>
        <p:spPr>
          <a:xfrm>
            <a:off x="4876800" y="2106706"/>
            <a:ext cx="1752600" cy="993648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b="1" dirty="0">
                <a:hlinkClick r:id="rId4"/>
              </a:rPr>
              <a:t>International Crops Research Institute for the Semi-Arid Tropics (ICRISAT)</a:t>
            </a:r>
            <a:r>
              <a:rPr lang="en-US" sz="1050" b="1" dirty="0"/>
              <a:t> 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2344719" y="3733800"/>
            <a:ext cx="1905000" cy="993648"/>
          </a:xfrm>
          <a:prstGeom prst="wedgeEllipseCallout">
            <a:avLst>
              <a:gd name="adj1" fmla="val 40720"/>
              <a:gd name="adj2" fmla="val -8798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b="1" dirty="0">
                <a:hlinkClick r:id="rId5"/>
              </a:rPr>
              <a:t>International Institute of Tropical Agriculture (IITA)</a:t>
            </a:r>
            <a:r>
              <a:rPr lang="en-US" sz="1050" b="1" dirty="0"/>
              <a:t> </a:t>
            </a:r>
          </a:p>
          <a:p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4212964" y="3646663"/>
            <a:ext cx="1752600" cy="993648"/>
          </a:xfrm>
          <a:prstGeom prst="wedgeEllipseCallout">
            <a:avLst>
              <a:gd name="adj1" fmla="val -26357"/>
              <a:gd name="adj2" fmla="val -6092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b="1" dirty="0">
                <a:hlinkClick r:id="rId6"/>
              </a:rPr>
              <a:t>International Livestock Research Institute (ILRI)</a:t>
            </a:r>
            <a:r>
              <a:rPr lang="en-US" sz="1050" b="1" dirty="0"/>
              <a:t> </a:t>
            </a:r>
          </a:p>
        </p:txBody>
      </p:sp>
      <p:sp>
        <p:nvSpPr>
          <p:cNvPr id="14" name="Oval Callout 13"/>
          <p:cNvSpPr/>
          <p:nvPr/>
        </p:nvSpPr>
        <p:spPr>
          <a:xfrm>
            <a:off x="838200" y="1711361"/>
            <a:ext cx="1752600" cy="993648"/>
          </a:xfrm>
          <a:prstGeom prst="wedgeEllipseCallout">
            <a:avLst>
              <a:gd name="adj1" fmla="val 28272"/>
              <a:gd name="adj2" fmla="val 9173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b="1" dirty="0">
                <a:hlinkClick r:id="rId7"/>
              </a:rPr>
              <a:t>International Maize and Wheat Improvement Center (CIMMYT)</a:t>
            </a:r>
            <a:endParaRPr lang="en-US" sz="1050" b="1" dirty="0"/>
          </a:p>
        </p:txBody>
      </p:sp>
      <p:sp>
        <p:nvSpPr>
          <p:cNvPr id="15" name="Oval Callout 14"/>
          <p:cNvSpPr/>
          <p:nvPr/>
        </p:nvSpPr>
        <p:spPr>
          <a:xfrm>
            <a:off x="2497119" y="1695584"/>
            <a:ext cx="1752600" cy="993648"/>
          </a:xfrm>
          <a:prstGeom prst="wedgeEllipseCallout">
            <a:avLst>
              <a:gd name="adj1" fmla="val -42316"/>
              <a:gd name="adj2" fmla="val 6358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b="1" dirty="0">
                <a:hlinkClick r:id="rId8"/>
              </a:rPr>
              <a:t>International Food Policy Research Institute (IFPRI)</a:t>
            </a:r>
            <a:r>
              <a:rPr lang="en-US" sz="105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1180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Why focus on aflatoxins in Kenya?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3200" dirty="0"/>
              <a:t>Kenya outbreak 2004–05: 125 known fatal cases</a:t>
            </a:r>
          </a:p>
          <a:p>
            <a:pPr lvl="1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3200" dirty="0"/>
              <a:t>884 women sampled in Eastern Province</a:t>
            </a:r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All had aflatoxin in the blood</a:t>
            </a:r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Exposure levels higher in poor people</a:t>
            </a:r>
          </a:p>
        </p:txBody>
      </p:sp>
    </p:spTree>
    <p:extLst>
      <p:ext uri="{BB962C8B-B14F-4D97-AF65-F5344CB8AC3E}">
        <p14:creationId xmlns:p14="http://schemas.microsoft.com/office/powerpoint/2010/main" val="139518363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356B234C-FBD9-F84B-BB03-5457A3DB7C3C}" vid="{06135DB9-FC6C-2C4D-9FE2-A00B02E8314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ilri_powerpoint_template_apr2013</Template>
  <TotalTime>0</TotalTime>
  <Words>1527</Words>
  <Application>Microsoft Office PowerPoint</Application>
  <PresentationFormat>On-screen Show (4:3)</PresentationFormat>
  <Paragraphs>385</Paragraphs>
  <Slides>46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AdvOT596495f2</vt:lpstr>
      <vt:lpstr>Arial</vt:lpstr>
      <vt:lpstr>Calibri</vt:lpstr>
      <vt:lpstr>Courier New</vt:lpstr>
      <vt:lpstr>Times New Roman</vt:lpstr>
      <vt:lpstr>Verdana</vt:lpstr>
      <vt:lpstr>Wingdings</vt:lpstr>
      <vt:lpstr>ilri_powerpoint_template_apr2013</vt:lpstr>
      <vt:lpstr>ilri_powerpoint_template_Feb2013</vt:lpstr>
      <vt:lpstr>PowerPoint Presentation</vt:lpstr>
      <vt:lpstr>Presentation outline</vt:lpstr>
      <vt:lpstr>What are mycotoxins?</vt:lpstr>
      <vt:lpstr>Aflatoxins</vt:lpstr>
      <vt:lpstr>Aflatoxins</vt:lpstr>
      <vt:lpstr>The health concerns</vt:lpstr>
      <vt:lpstr>Aflatoxins are a global issue</vt:lpstr>
      <vt:lpstr>CGIAR are global institutes</vt:lpstr>
      <vt:lpstr>Why focus on aflatoxins in Kenya?</vt:lpstr>
      <vt:lpstr>Why bother about aflatoxins and animals?</vt:lpstr>
      <vt:lpstr>Health effects observed</vt:lpstr>
      <vt:lpstr>Safe levels?</vt:lpstr>
      <vt:lpstr>Animal-source food</vt:lpstr>
      <vt:lpstr>PowerPoint Presentation</vt:lpstr>
      <vt:lpstr>Aflatoxins in Kenya dairy</vt:lpstr>
      <vt:lpstr>Kenya: Dairy value chain</vt:lpstr>
      <vt:lpstr>One-year survey </vt:lpstr>
      <vt:lpstr>One-year survey</vt:lpstr>
      <vt:lpstr>PowerPoint Presentation</vt:lpstr>
      <vt:lpstr>Kenya: Urban milk</vt:lpstr>
      <vt:lpstr>Kenya: Urban milk</vt:lpstr>
      <vt:lpstr>Mitigation options</vt:lpstr>
      <vt:lpstr>PowerPoint Presentation</vt:lpstr>
      <vt:lpstr>On the field: storage</vt:lpstr>
      <vt:lpstr>PowerPoint Presentation</vt:lpstr>
      <vt:lpstr>Objectives of feed standards</vt:lpstr>
      <vt:lpstr>2. Stopping the bad feed</vt:lpstr>
      <vt:lpstr>PowerPoint Presentation</vt:lpstr>
      <vt:lpstr>Standards for Anti-Mycotoxin Additives (AMAs) in Feeds</vt:lpstr>
      <vt:lpstr>The case for binders</vt:lpstr>
      <vt:lpstr>Reducing aflatoxins in milk using binders</vt:lpstr>
      <vt:lpstr>Study sites</vt:lpstr>
      <vt:lpstr>Follow up</vt:lpstr>
      <vt:lpstr>Trial results</vt:lpstr>
      <vt:lpstr>Aflatoxin M1 levels</vt:lpstr>
      <vt:lpstr>PowerPoint Presentation</vt:lpstr>
      <vt:lpstr>4. In the milk</vt:lpstr>
      <vt:lpstr>PowerPoint Presentation</vt:lpstr>
      <vt:lpstr>5. Stopping consumption</vt:lpstr>
      <vt:lpstr>The actual risk?</vt:lpstr>
      <vt:lpstr>The consequences?</vt:lpstr>
      <vt:lpstr>The challenge</vt:lpstr>
      <vt:lpstr>Take-home messages</vt:lpstr>
      <vt:lpstr>Conclusions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2018-11-19T11:48:41Z</dcterms:created>
  <dcterms:modified xsi:type="dcterms:W3CDTF">2018-11-19T11:48:49Z</dcterms:modified>
</cp:coreProperties>
</file>