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4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5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6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7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8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9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0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  <p:sldMasterId id="2147485676" r:id="rId5"/>
    <p:sldMasterId id="2147485696" r:id="rId6"/>
    <p:sldMasterId id="2147485717" r:id="rId7"/>
    <p:sldMasterId id="2147485743" r:id="rId8"/>
    <p:sldMasterId id="2147485806" r:id="rId9"/>
    <p:sldMasterId id="2147485826" r:id="rId10"/>
    <p:sldMasterId id="2147485837" r:id="rId11"/>
    <p:sldMasterId id="2147485854" r:id="rId12"/>
    <p:sldMasterId id="2147485883" r:id="rId13"/>
    <p:sldMasterId id="2147485929" r:id="rId14"/>
  </p:sldMasterIdLst>
  <p:notesMasterIdLst>
    <p:notesMasterId r:id="rId39"/>
  </p:notesMasterIdLst>
  <p:handoutMasterIdLst>
    <p:handoutMasterId r:id="rId40"/>
  </p:handoutMasterIdLst>
  <p:sldIdLst>
    <p:sldId id="698" r:id="rId15"/>
    <p:sldId id="1657" r:id="rId16"/>
    <p:sldId id="2146847546" r:id="rId17"/>
    <p:sldId id="713" r:id="rId18"/>
    <p:sldId id="2146847522" r:id="rId19"/>
    <p:sldId id="2146847523" r:id="rId20"/>
    <p:sldId id="2146847524" r:id="rId21"/>
    <p:sldId id="2146847525" r:id="rId22"/>
    <p:sldId id="2146847540" r:id="rId23"/>
    <p:sldId id="2146847527" r:id="rId24"/>
    <p:sldId id="2146847528" r:id="rId25"/>
    <p:sldId id="2146847529" r:id="rId26"/>
    <p:sldId id="2146847541" r:id="rId27"/>
    <p:sldId id="2146847520" r:id="rId28"/>
    <p:sldId id="2146847542" r:id="rId29"/>
    <p:sldId id="2146847532" r:id="rId30"/>
    <p:sldId id="4464" r:id="rId31"/>
    <p:sldId id="2146847534" r:id="rId32"/>
    <p:sldId id="2146847548" r:id="rId33"/>
    <p:sldId id="2146847552" r:id="rId34"/>
    <p:sldId id="2146847549" r:id="rId35"/>
    <p:sldId id="322" r:id="rId36"/>
    <p:sldId id="2146847547" r:id="rId37"/>
    <p:sldId id="2146847544" r:id="rId38"/>
  </p:sldIdLst>
  <p:sldSz cx="12192000" cy="6858000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98B5235-128B-4325-B98C-EADBDFED3681}">
          <p14:sldIdLst>
            <p14:sldId id="698"/>
            <p14:sldId id="1657"/>
            <p14:sldId id="2146847546"/>
            <p14:sldId id="713"/>
            <p14:sldId id="2146847522"/>
            <p14:sldId id="2146847523"/>
            <p14:sldId id="2146847524"/>
            <p14:sldId id="2146847525"/>
            <p14:sldId id="2146847540"/>
            <p14:sldId id="2146847527"/>
            <p14:sldId id="2146847528"/>
            <p14:sldId id="2146847529"/>
            <p14:sldId id="2146847541"/>
            <p14:sldId id="2146847520"/>
            <p14:sldId id="2146847542"/>
            <p14:sldId id="2146847532"/>
            <p14:sldId id="4464"/>
            <p14:sldId id="2146847534"/>
            <p14:sldId id="2146847548"/>
            <p14:sldId id="2146847552"/>
            <p14:sldId id="2146847549"/>
            <p14:sldId id="322"/>
            <p14:sldId id="2146847547"/>
            <p14:sldId id="2146847544"/>
          </p14:sldIdLst>
        </p14:section>
        <p14:section name="OLD SLIDES" id="{9485992B-E0FB-2247-B9E3-BDA53EB4333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BP(" lastIdx="13" clrIdx="0">
    <p:extLst>
      <p:ext uri="{19B8F6BF-5375-455C-9EA6-DF929625EA0E}">
        <p15:presenceInfo xmlns:p15="http://schemas.microsoft.com/office/powerpoint/2012/main" userId="Ballantyne, Peter (ILRI)" providerId="None"/>
      </p:ext>
    </p:extLst>
  </p:cmAuthor>
  <p:cmAuthor id="2" name="LeBorgne, Ewen" initials="LE" lastIdx="20" clrIdx="1">
    <p:extLst>
      <p:ext uri="{19B8F6BF-5375-455C-9EA6-DF929625EA0E}">
        <p15:presenceInfo xmlns:p15="http://schemas.microsoft.com/office/powerpoint/2012/main" userId="S::e.leborgne@kit.nl::ed7cbc26-725c-4e1a-96d4-4ae2d66770a1" providerId="AD"/>
      </p:ext>
    </p:extLst>
  </p:cmAuthor>
  <p:cmAuthor id="3" name="Hack, Bernhard (ILRI)" initials="H(" lastIdx="6" clrIdx="2">
    <p:extLst>
      <p:ext uri="{19B8F6BF-5375-455C-9EA6-DF929625EA0E}">
        <p15:presenceInfo xmlns:p15="http://schemas.microsoft.com/office/powerpoint/2012/main" userId="S::b.hack@cgiar.org::e5105227-e1c2-48aa-b150-5200ebd256bb" providerId="AD"/>
      </p:ext>
    </p:extLst>
  </p:cmAuthor>
  <p:cmAuthor id="4" name="Victor, Michael (ILRI)" initials="VM(" lastIdx="5" clrIdx="3">
    <p:extLst>
      <p:ext uri="{19B8F6BF-5375-455C-9EA6-DF929625EA0E}">
        <p15:presenceInfo xmlns:p15="http://schemas.microsoft.com/office/powerpoint/2012/main" userId="S::m.victor@cgiar.org::af8add4c-3c79-493c-a651-bbc22d3c44f0" providerId="AD"/>
      </p:ext>
    </p:extLst>
  </p:cmAuthor>
  <p:cmAuthor id="5" name="Ferrari, Mireille (ILRI)" initials="FM(" lastIdx="1" clrIdx="4">
    <p:extLst>
      <p:ext uri="{19B8F6BF-5375-455C-9EA6-DF929625EA0E}">
        <p15:presenceInfo xmlns:p15="http://schemas.microsoft.com/office/powerpoint/2012/main" userId="S::m.ferrari@cgiar.org::31118f18-7866-42ac-b58b-baa91ec087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245529"/>
    <a:srgbClr val="32553B"/>
    <a:srgbClr val="429F4F"/>
    <a:srgbClr val="27551E"/>
    <a:srgbClr val="005500"/>
    <a:srgbClr val="365511"/>
    <a:srgbClr val="267231"/>
    <a:srgbClr val="DFE24D"/>
    <a:srgbClr val="0B4B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28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starawali\OneDrive%20-%20CGIAR\User\New%202022\Presentations\Copy%20of%20Projected_demand_livestock_and_crop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starawali\OneDrive%20-%20CGIAR\User\New%202022\Presentations\Copy%20of%20Projected_demand_livestock_and_crop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starawali\OneDrive%20-%20CGIAR\User\New%202022\Presentations\Copy%20of%20Projected_demand_livestock_and_crop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starawali\OneDrive%20-%20CGIAR\User\New%202022\Presentations\Copy%20of%20Projected_demand_livestock_and_crop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starawali\OneDrive%20-%20CGIAR\User\New%202022\Presentations\Copy%20of%20Projected_demand_livestock_and_crops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starawali\OneDrive%20-%20CGIAR\User\New%202022\Presentations\Copy%20of%20Projected_demand_livestock_and_crop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>
                <a:solidFill>
                  <a:schemeClr val="accent5">
                    <a:lumMod val="50000"/>
                  </a:schemeClr>
                </a:solidFill>
              </a:rPr>
              <a:t>Beef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'2030 charts'!$B$32:$B$36</c:f>
              <c:strCache>
                <c:ptCount val="5"/>
                <c:pt idx="0">
                  <c:v>Southern Asia</c:v>
                </c:pt>
                <c:pt idx="1">
                  <c:v>Africa</c:v>
                </c:pt>
                <c:pt idx="2">
                  <c:v>Central America</c:v>
                </c:pt>
                <c:pt idx="3">
                  <c:v>Northern America</c:v>
                </c:pt>
                <c:pt idx="4">
                  <c:v>South-Eastern Asia</c:v>
                </c:pt>
              </c:strCache>
            </c:strRef>
          </c:cat>
          <c:val>
            <c:numRef>
              <c:f>'2030 charts'!$C$32:$C$36</c:f>
              <c:numCache>
                <c:formatCode>0.00</c:formatCode>
                <c:ptCount val="5"/>
                <c:pt idx="0">
                  <c:v>83.665061269773076</c:v>
                </c:pt>
                <c:pt idx="1">
                  <c:v>104.84818835254548</c:v>
                </c:pt>
                <c:pt idx="2">
                  <c:v>37.911122247342078</c:v>
                </c:pt>
                <c:pt idx="3">
                  <c:v>13.611164186887597</c:v>
                </c:pt>
                <c:pt idx="4">
                  <c:v>97.387907615609763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F7-0144-9903-A12BC5F8E3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8495839"/>
        <c:axId val="1508517887"/>
      </c:barChart>
      <c:catAx>
        <c:axId val="1508495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517887"/>
        <c:crosses val="autoZero"/>
        <c:auto val="1"/>
        <c:lblAlgn val="ctr"/>
        <c:lblOffset val="100"/>
        <c:noMultiLvlLbl val="0"/>
      </c:catAx>
      <c:valAx>
        <c:axId val="1508517887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495839"/>
        <c:crosses val="autoZero"/>
        <c:crossBetween val="between"/>
        <c:majorUnit val="40"/>
        <c:minorUnit val="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>
                <a:solidFill>
                  <a:schemeClr val="accent5">
                    <a:lumMod val="50000"/>
                  </a:schemeClr>
                </a:solidFill>
              </a:rPr>
              <a:t>Pork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'2030 charts'!$G$32:$G$36</c:f>
              <c:strCache>
                <c:ptCount val="5"/>
                <c:pt idx="0">
                  <c:v>Southern Asia</c:v>
                </c:pt>
                <c:pt idx="1">
                  <c:v>Africa</c:v>
                </c:pt>
                <c:pt idx="2">
                  <c:v>Central America</c:v>
                </c:pt>
                <c:pt idx="3">
                  <c:v>Northern America</c:v>
                </c:pt>
                <c:pt idx="4">
                  <c:v>South-Eastern Asia</c:v>
                </c:pt>
              </c:strCache>
            </c:strRef>
          </c:cat>
          <c:val>
            <c:numRef>
              <c:f>'2030 charts'!$H$32:$H$36</c:f>
              <c:numCache>
                <c:formatCode>0.00</c:formatCode>
                <c:ptCount val="5"/>
                <c:pt idx="0">
                  <c:v>63.795055922818747</c:v>
                </c:pt>
                <c:pt idx="1">
                  <c:v>149.037876236719</c:v>
                </c:pt>
                <c:pt idx="2">
                  <c:v>30.4444356468397</c:v>
                </c:pt>
                <c:pt idx="3">
                  <c:v>12.191190317007839</c:v>
                </c:pt>
                <c:pt idx="4">
                  <c:v>53.727085472101081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75-3D44-8FC6-95FC58002B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8495839"/>
        <c:axId val="1508517887"/>
      </c:barChart>
      <c:catAx>
        <c:axId val="1508495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517887"/>
        <c:crosses val="autoZero"/>
        <c:auto val="1"/>
        <c:lblAlgn val="ctr"/>
        <c:lblOffset val="100"/>
        <c:noMultiLvlLbl val="0"/>
      </c:catAx>
      <c:valAx>
        <c:axId val="1508517887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495839"/>
        <c:crosses val="autoZero"/>
        <c:crossBetween val="between"/>
        <c:majorUnit val="40"/>
        <c:minorUnit val="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>
                <a:solidFill>
                  <a:schemeClr val="accent5">
                    <a:lumMod val="50000"/>
                  </a:schemeClr>
                </a:solidFill>
              </a:rPr>
              <a:t>Cereals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'2030 charts'!$L$32:$L$36</c:f>
              <c:strCache>
                <c:ptCount val="5"/>
                <c:pt idx="0">
                  <c:v>Southern Asia</c:v>
                </c:pt>
                <c:pt idx="1">
                  <c:v>Africa</c:v>
                </c:pt>
                <c:pt idx="2">
                  <c:v>Central America</c:v>
                </c:pt>
                <c:pt idx="3">
                  <c:v>Northern America</c:v>
                </c:pt>
                <c:pt idx="4">
                  <c:v>South-Eastern Asia</c:v>
                </c:pt>
              </c:strCache>
            </c:strRef>
          </c:cat>
          <c:val>
            <c:numRef>
              <c:f>'2030 charts'!$M$32:$M$36</c:f>
              <c:numCache>
                <c:formatCode>0.00</c:formatCode>
                <c:ptCount val="5"/>
                <c:pt idx="0">
                  <c:v>37.163852150323436</c:v>
                </c:pt>
                <c:pt idx="1">
                  <c:v>62.482806490061357</c:v>
                </c:pt>
                <c:pt idx="2">
                  <c:v>31.281387589438115</c:v>
                </c:pt>
                <c:pt idx="3">
                  <c:v>16.951228686300922</c:v>
                </c:pt>
                <c:pt idx="4">
                  <c:v>29.589932752736853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F3-3249-8254-40473B2221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8495839"/>
        <c:axId val="1508517887"/>
      </c:barChart>
      <c:catAx>
        <c:axId val="1508495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517887"/>
        <c:crosses val="autoZero"/>
        <c:auto val="1"/>
        <c:lblAlgn val="ctr"/>
        <c:lblOffset val="100"/>
        <c:noMultiLvlLbl val="0"/>
      </c:catAx>
      <c:valAx>
        <c:axId val="1508517887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495839"/>
        <c:crosses val="autoZero"/>
        <c:crossBetween val="between"/>
        <c:majorUnit val="40"/>
        <c:minorUnit val="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>
                <a:solidFill>
                  <a:schemeClr val="accent5">
                    <a:lumMod val="50000"/>
                  </a:schemeClr>
                </a:solidFill>
              </a:rPr>
              <a:t>Poultry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'2030 charts'!$B$39:$B$43</c:f>
              <c:strCache>
                <c:ptCount val="5"/>
                <c:pt idx="0">
                  <c:v>Southern Asia</c:v>
                </c:pt>
                <c:pt idx="1">
                  <c:v>Africa</c:v>
                </c:pt>
                <c:pt idx="2">
                  <c:v>Central America</c:v>
                </c:pt>
                <c:pt idx="3">
                  <c:v>Northern America</c:v>
                </c:pt>
                <c:pt idx="4">
                  <c:v>South-Eastern Asia</c:v>
                </c:pt>
              </c:strCache>
            </c:strRef>
          </c:cat>
          <c:val>
            <c:numRef>
              <c:f>'2030 charts'!$C$39:$C$43</c:f>
              <c:numCache>
                <c:formatCode>0.00</c:formatCode>
                <c:ptCount val="5"/>
                <c:pt idx="0">
                  <c:v>157.30609993648534</c:v>
                </c:pt>
                <c:pt idx="1">
                  <c:v>93.555138292207758</c:v>
                </c:pt>
                <c:pt idx="2">
                  <c:v>46.440008258390058</c:v>
                </c:pt>
                <c:pt idx="3">
                  <c:v>26.906498659559237</c:v>
                </c:pt>
                <c:pt idx="4">
                  <c:v>96.8918136553539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F3-7A4E-9AB8-965E512696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8495839"/>
        <c:axId val="1508517887"/>
      </c:barChart>
      <c:catAx>
        <c:axId val="1508495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517887"/>
        <c:crosses val="autoZero"/>
        <c:auto val="1"/>
        <c:lblAlgn val="ctr"/>
        <c:lblOffset val="100"/>
        <c:noMultiLvlLbl val="0"/>
      </c:catAx>
      <c:valAx>
        <c:axId val="1508517887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495839"/>
        <c:crosses val="autoZero"/>
        <c:crossBetween val="between"/>
        <c:majorUnit val="40"/>
        <c:minorUnit val="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>
                <a:solidFill>
                  <a:schemeClr val="accent5">
                    <a:lumMod val="50000"/>
                  </a:schemeClr>
                </a:solidFill>
              </a:rPr>
              <a:t>Milk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'2030 charts'!$G$39:$G$43</c:f>
              <c:strCache>
                <c:ptCount val="5"/>
                <c:pt idx="0">
                  <c:v>Southern Asia</c:v>
                </c:pt>
                <c:pt idx="1">
                  <c:v>Africa</c:v>
                </c:pt>
                <c:pt idx="2">
                  <c:v>Central America</c:v>
                </c:pt>
                <c:pt idx="3">
                  <c:v>Northern America</c:v>
                </c:pt>
                <c:pt idx="4">
                  <c:v>South-Eastern Asia</c:v>
                </c:pt>
              </c:strCache>
            </c:strRef>
          </c:cat>
          <c:val>
            <c:numRef>
              <c:f>'2030 charts'!$H$39:$H$43</c:f>
              <c:numCache>
                <c:formatCode>0.00</c:formatCode>
                <c:ptCount val="5"/>
                <c:pt idx="0">
                  <c:v>61.466101549310828</c:v>
                </c:pt>
                <c:pt idx="1">
                  <c:v>52.418830691256076</c:v>
                </c:pt>
                <c:pt idx="2">
                  <c:v>20.489784408490781</c:v>
                </c:pt>
                <c:pt idx="3">
                  <c:v>16.351513752823553</c:v>
                </c:pt>
                <c:pt idx="4">
                  <c:v>37.318007875772494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38-3148-8467-855DC0B4DF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8495839"/>
        <c:axId val="1508517887"/>
      </c:barChart>
      <c:catAx>
        <c:axId val="1508495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517887"/>
        <c:crosses val="autoZero"/>
        <c:auto val="1"/>
        <c:lblAlgn val="ctr"/>
        <c:lblOffset val="100"/>
        <c:noMultiLvlLbl val="0"/>
      </c:catAx>
      <c:valAx>
        <c:axId val="1508517887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495839"/>
        <c:crosses val="autoZero"/>
        <c:crossBetween val="between"/>
        <c:majorUnit val="40"/>
        <c:minorUnit val="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'2030 charts'!$M$38</c:f>
              <c:strCache>
                <c:ptCount val="1"/>
                <c:pt idx="0">
                  <c:v>Fruits &amp; Vegetables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'2030 charts'!$L$39:$L$43</c:f>
              <c:strCache>
                <c:ptCount val="5"/>
                <c:pt idx="0">
                  <c:v>Southern Asia</c:v>
                </c:pt>
                <c:pt idx="1">
                  <c:v>Africa</c:v>
                </c:pt>
                <c:pt idx="2">
                  <c:v>Central America</c:v>
                </c:pt>
                <c:pt idx="3">
                  <c:v>Northern America</c:v>
                </c:pt>
                <c:pt idx="4">
                  <c:v>South-Eastern Asia</c:v>
                </c:pt>
              </c:strCache>
            </c:strRef>
          </c:cat>
          <c:val>
            <c:numRef>
              <c:f>'2030 charts'!$M$39:$M$43</c:f>
              <c:numCache>
                <c:formatCode>0.00</c:formatCode>
                <c:ptCount val="5"/>
                <c:pt idx="0">
                  <c:v>120.88042253066831</c:v>
                </c:pt>
                <c:pt idx="1">
                  <c:v>74.933516740866153</c:v>
                </c:pt>
                <c:pt idx="2">
                  <c:v>34.038751271988261</c:v>
                </c:pt>
                <c:pt idx="3">
                  <c:v>31.350886660157645</c:v>
                </c:pt>
                <c:pt idx="4">
                  <c:v>58.168805893743503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42-A947-870F-45D2E81116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8495839"/>
        <c:axId val="1508517887"/>
      </c:barChart>
      <c:catAx>
        <c:axId val="1508495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517887"/>
        <c:crosses val="autoZero"/>
        <c:auto val="1"/>
        <c:lblAlgn val="ctr"/>
        <c:lblOffset val="100"/>
        <c:noMultiLvlLbl val="0"/>
      </c:catAx>
      <c:valAx>
        <c:axId val="1508517887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495839"/>
        <c:crosses val="autoZero"/>
        <c:crossBetween val="between"/>
        <c:majorUnit val="40"/>
        <c:minorUnit val="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52117" cy="553128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87815" y="1"/>
            <a:ext cx="3052117" cy="553128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6/28/2022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10495293"/>
            <a:ext cx="3052117" cy="553127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87815" y="10495293"/>
            <a:ext cx="3052117" cy="553127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52117" cy="553128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87815" y="1"/>
            <a:ext cx="3052117" cy="553128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28/06/2022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63513" y="827088"/>
            <a:ext cx="7369176" cy="4144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832" y="5248530"/>
            <a:ext cx="5633917" cy="497284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10495293"/>
            <a:ext cx="3052117" cy="553127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87815" y="10495293"/>
            <a:ext cx="3052117" cy="553127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28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133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wmf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wmf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wmf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7.wmf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wmf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9.jpeg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8.jpeg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22.jpeg"/><Relationship Id="rId4" Type="http://schemas.openxmlformats.org/officeDocument/2006/relationships/hyperlink" Target="http://www.cgiar.org/about-us/our-funders" TargetMode="Externa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8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5.png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wmf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5.wmf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6.wmf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7.wmf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8.wmf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6.png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7.png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9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9.xml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29.png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4.wmf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5.wmf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6.wmf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7.wmf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8.wmf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0.png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1.png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0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0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0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Master" Target="../slideMasters/slideMaster11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1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1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w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w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w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w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wmf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wmf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w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wmf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w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w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w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wmf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wmf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wmf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wmf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wmf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6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7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5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wmf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wmf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wmf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wmf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wmf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6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7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6167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203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71724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2766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26853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94367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03897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5578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49430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42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74573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6732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17804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84410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66154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8090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36345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8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201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600"/>
            </a:lvl2pPr>
            <a:lvl3pPr marL="12573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6134"/>
          <a:stretch/>
        </p:blipFill>
        <p:spPr bwMode="auto">
          <a:xfrm>
            <a:off x="710219" y="6331689"/>
            <a:ext cx="528782" cy="548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28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33796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693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27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436460" y="6550969"/>
            <a:ext cx="8128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40" y="6569512"/>
            <a:ext cx="78232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664071" y="3992626"/>
            <a:ext cx="86680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CGIAR system</a:t>
            </a:r>
            <a:endParaRPr lang="en-US" sz="1200" b="1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071" y="4838762"/>
            <a:ext cx="8668512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61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262C1-6C8B-4C34-9E2C-ABFDAB44FCF8}" type="datetimeFigureOut">
              <a:rPr lang="en-GB"/>
              <a:pPr>
                <a:defRPr/>
              </a:pPr>
              <a:t>28/06/2022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E8CD8-6977-428B-B386-7FF66F1C46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87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7" y="6348414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0"/>
            <a:ext cx="9042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BE3D3-CE95-9B4B-9EA6-03D638179505}" type="datetime1">
              <a:rPr lang="en-US"/>
              <a:pPr>
                <a:defRPr/>
              </a:pPr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DBCCB-8698-CB4E-A42B-5D4FE23EF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6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84B0CF-4B14-F941-9801-6CD5F50867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17628"/>
            <a:ext cx="1367544" cy="6651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80916-FA97-D540-A2E3-46F5128BCC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89" y="3013350"/>
            <a:ext cx="10113941" cy="8370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EE3D2AF-1139-AB4F-A6F2-9340C41DC49E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391589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FE8387-7D5D-5F44-BB7F-D647138E0A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09600" y="1084876"/>
            <a:ext cx="1214274" cy="4571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9DA5F7C-139E-3D4A-A8ED-B0D4DFA22CE1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7AFF67-954D-5247-BABB-DC449735660B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E6C30D-654D-C346-A12F-2861616F6D55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3CB514-A11E-744E-B416-3B0C5772BEF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DF244E-A258-8347-9B53-F9EA3AB11228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B9C88D-0F42-E243-85B1-C733D34D6FCA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0C5C7E-8E2C-FE41-95E4-03D93B5B658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551C404-F2AC-3A41-9122-B9C3540C5D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398165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694E371-10C8-694A-88CA-558796637F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134256" y="3752486"/>
            <a:ext cx="1214274" cy="4571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F035D18-463A-D14E-BF9F-251C6B0BE82F}"/>
              </a:ext>
            </a:extLst>
          </p:cNvPr>
          <p:cNvGrpSpPr/>
          <p:nvPr userDrawn="1"/>
        </p:nvGrpSpPr>
        <p:grpSpPr>
          <a:xfrm>
            <a:off x="0" y="2778041"/>
            <a:ext cx="12192000" cy="50800"/>
            <a:chOff x="585589" y="2791976"/>
            <a:chExt cx="10914746" cy="15340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BB9228C-3396-8C48-A3EC-552FF2B5314D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C22C15D-2390-2E46-B709-C5713D542347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06437BD-1049-7444-8030-937A19DABF1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09787F2-D0AB-1647-B45A-8926F5F55512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90CB1F8-C271-8949-9A8F-51BDC754F551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738FC6F-D3E9-B14E-BFC0-3E83D3DBE01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CAB2512-C684-B146-B34B-10AF77D1A992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459E1A3-8BE7-694C-BE8C-741BE79A67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98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0" y="-1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952B0E-4B5A-C240-90A6-91789F2E98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0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879960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515888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50455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195734" y="1438425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0880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82992" y="1438425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97390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F206FE-5B41-E843-BA94-9F18FB646DE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273161-F0FB-5543-9E49-1827B43BD38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B360E4-6C48-014F-8CC5-9240D9BBA108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0936B6-B0F7-5E44-9C3F-2B7B65C815B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1622331-F64D-254F-9609-0B62A8948B26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76A10A-3647-E645-96C3-A88527EAF3D3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8FE067-98D0-9242-B0AF-24FBEE71B5B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4F4E1-4EC6-1A42-AD70-37700BFFE226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A701169-22A5-6846-8690-227472AD19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0" y="1084876"/>
            <a:ext cx="1214274" cy="45719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561426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9322C6-C587-1D48-8CD0-DF5E20F1041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67DC24E-3A0A-2848-A3C9-FD558AD8D715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E268FC4-5196-F847-8AA6-92725CE96FB6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3984C5-DBDD-C047-A0AB-FF56FDD448E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524044B-D658-B241-A574-6EE263647D4D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9667B03-8D46-2D4F-BD1D-5194B43466A0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9DF6EF-3483-6342-A767-138F40C0E8A7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4F07F4-1BC1-CA45-AE0C-153610498E57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0F53FA6-A200-FB4E-8389-EB0EFD21D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46119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B6A0D8B-E5E2-6C46-BB9F-3A02CA07A8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9044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00652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DE68C1-B323-774D-90A8-64C2ED5649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4" y="5178660"/>
            <a:ext cx="11425779" cy="15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2516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9798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BA449E-F27E-644F-A4A8-C09F4C8690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70" y="1718180"/>
            <a:ext cx="12890198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406000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900"/>
              </a:spcAft>
              <a:buNone/>
              <a:defRPr sz="2250"/>
            </a:lvl1pPr>
            <a:lvl2pPr marL="557213" indent="-214313">
              <a:lnSpc>
                <a:spcPct val="100000"/>
              </a:lnSpc>
              <a:buFont typeface="Wingdings" pitchFamily="2" charset="2"/>
              <a:buChar char="q"/>
              <a:defRPr sz="1950"/>
            </a:lvl2pPr>
            <a:lvl3pPr>
              <a:defRPr sz="165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8" y="6348416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6254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6940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792645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831070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8822351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858183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55766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115840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327289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425558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0357409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738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9570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79277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28751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96309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8410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06510006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5451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34824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96658" y="5948409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5823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2476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271522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025812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97577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060799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507250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0059414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312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2068493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2514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3549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391774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12695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86418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95380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5870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424070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707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7" y="6348414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473290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FF36A3-CD41-4283-8367-0402E1698230}" type="datetime1">
              <a:rPr lang="en-US" altLang="en-US" smtClean="0"/>
              <a:pPr/>
              <a:t>6/28/2022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</a:t>
            </a:r>
          </a:p>
          <a:p>
            <a:pPr>
              <a:defRPr/>
            </a:pPr>
            <a:r>
              <a:rPr lang="en-US"/>
              <a:t>Panama 20-23 June 2016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AF2FD-B4D4-459F-9F64-40B2C815375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351517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Courier New" pitchFamily="49" charset="0"/>
              <a:buChar char="o"/>
              <a:defRPr sz="2400"/>
            </a:lvl1pPr>
            <a:lvl2pPr>
              <a:buFont typeface="Arial" pitchFamily="34" charset="0"/>
              <a:buChar char="•"/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E016DB-E62E-4E90-AA75-A1507ED9A69F}" type="datetime1">
              <a:rPr lang="en-US" altLang="en-US" smtClean="0"/>
              <a:pPr/>
              <a:t>6/28/2022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189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</a:t>
            </a:r>
          </a:p>
          <a:p>
            <a:pPr>
              <a:defRPr/>
            </a:pPr>
            <a:r>
              <a:rPr lang="en-US"/>
              <a:t>Panama 20-23 June 2016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10089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53672B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0FE67D-8904-48B3-B50F-060C9532040C}" type="datetime1">
              <a:rPr lang="en-US" altLang="en-US" smtClean="0"/>
              <a:pPr/>
              <a:t>6/28/2022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86A03-612F-4D95-B410-9E69DD4A8B0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</a:t>
            </a:r>
          </a:p>
          <a:p>
            <a:pPr>
              <a:defRPr/>
            </a:pPr>
            <a:r>
              <a:rPr lang="en-US"/>
              <a:t>Panama 20-23 June 2016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6375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4A272F-7611-4851-9383-78E23238DA56}" type="datetime1">
              <a:rPr lang="en-US" altLang="en-US" smtClean="0"/>
              <a:pPr/>
              <a:t>6/28/2022</a:t>
            </a:fld>
            <a:endParaRPr lang="en-US" altLang="en-US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22A812-5C60-4998-B9C2-79BC78EEE21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</a:t>
            </a:r>
          </a:p>
          <a:p>
            <a:pPr>
              <a:defRPr/>
            </a:pPr>
            <a:r>
              <a:rPr lang="en-US"/>
              <a:t>Panama 20-23 June 2016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51747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BC791E-8266-4735-AC9F-3E4580BDF662}" type="datetime1">
              <a:rPr lang="en-US" altLang="en-US" smtClean="0"/>
              <a:pPr/>
              <a:t>6/28/2022</a:t>
            </a:fld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2B1A3-7A46-4A1B-939E-E22AFA7D7A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</a:t>
            </a:r>
          </a:p>
          <a:p>
            <a:pPr>
              <a:defRPr/>
            </a:pPr>
            <a:r>
              <a:rPr lang="en-US"/>
              <a:t>Panama 20-23 June 2016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2472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>
          <a:xfrm>
            <a:off x="624417" y="188913"/>
            <a:ext cx="10972800" cy="792162"/>
          </a:xfrm>
          <a:prstGeom prst="round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sz="2800">
                <a:solidFill>
                  <a:srgbClr val="9BBB59">
                    <a:lumMod val="75000"/>
                  </a:srgbClr>
                </a:solidFill>
                <a:latin typeface="Trebuchet MS"/>
                <a:ea typeface="ＭＳ Ｐゴシック" panose="020B0600070205080204" pitchFamily="34" charset="-128"/>
              </a:rPr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476D52-9E39-49EE-9088-A6EE2D8843C4}" type="datetime1">
              <a:rPr lang="en-US" altLang="en-US" smtClean="0"/>
              <a:pPr/>
              <a:t>6/28/2022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9CDD4-10E5-446F-9633-96E01BA4EEA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</a:t>
            </a:r>
          </a:p>
          <a:p>
            <a:pPr>
              <a:defRPr/>
            </a:pPr>
            <a:r>
              <a:rPr lang="en-US"/>
              <a:t>Panama 20-23 June 2016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1691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48EC57-F297-41D0-81D8-E716D85C86C9}" type="datetime1">
              <a:rPr lang="en-US" altLang="en-US" smtClean="0"/>
              <a:pPr/>
              <a:t>6/28/2022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6A5A5-520D-40B4-A062-7F2F4AE2E0C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</a:t>
            </a:r>
          </a:p>
          <a:p>
            <a:pPr>
              <a:defRPr/>
            </a:pPr>
            <a:r>
              <a:rPr lang="en-US"/>
              <a:t>Panama 20-23 June 2016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7301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9AF47F-F0F9-4E10-947A-6086F3B05731}" type="datetime1">
              <a:rPr lang="en-US" altLang="en-US" smtClean="0"/>
              <a:pPr/>
              <a:t>6/28/2022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</a:t>
            </a:r>
          </a:p>
          <a:p>
            <a:pPr>
              <a:defRPr/>
            </a:pPr>
            <a:r>
              <a:rPr lang="en-US"/>
              <a:t>Panama 20-23 June 2016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27138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056A91-D9C1-4944-9AB4-5828BEB109E5}" type="datetime1">
              <a:rPr lang="en-US" altLang="en-US" smtClean="0"/>
              <a:pPr/>
              <a:t>6/28/2022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34DA5-D066-4640-B729-2BCF7A5591C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</a:t>
            </a:r>
          </a:p>
          <a:p>
            <a:pPr>
              <a:defRPr/>
            </a:pPr>
            <a:r>
              <a:rPr lang="en-US"/>
              <a:t>Panama 20-23 June 2016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52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A42036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42036"/>
              </a:buClr>
              <a:defRPr/>
            </a:lvl1pPr>
            <a:lvl2pPr>
              <a:buClr>
                <a:srgbClr val="A42036"/>
              </a:buClr>
              <a:defRPr/>
            </a:lvl2pPr>
            <a:lvl3pPr>
              <a:buClr>
                <a:srgbClr val="A42036"/>
              </a:buClr>
              <a:defRPr/>
            </a:lvl3pPr>
            <a:lvl4pPr>
              <a:buClr>
                <a:srgbClr val="A42036"/>
              </a:buClr>
              <a:defRPr/>
            </a:lvl4pPr>
            <a:lvl5pPr>
              <a:buClr>
                <a:srgbClr val="A42036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288" t="13301" b="42023"/>
          <a:stretch/>
        </p:blipFill>
        <p:spPr>
          <a:xfrm>
            <a:off x="0" y="-1"/>
            <a:ext cx="665750" cy="22979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858" y="6315115"/>
            <a:ext cx="1636185" cy="4527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94384C-A8CE-426F-B60C-CBE21BCD8F7E}"/>
              </a:ext>
            </a:extLst>
          </p:cNvPr>
          <p:cNvSpPr txBox="1"/>
          <p:nvPr userDrawn="1"/>
        </p:nvSpPr>
        <p:spPr>
          <a:xfrm>
            <a:off x="9276642" y="6303949"/>
            <a:ext cx="4377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i="1" err="1">
                <a:solidFill>
                  <a:schemeClr val="bg1"/>
                </a:solidFill>
              </a:rPr>
              <a:t>agri</a:t>
            </a:r>
            <a:r>
              <a:rPr lang="en-US" sz="1200" i="1">
                <a:solidFill>
                  <a:schemeClr val="bg1"/>
                </a:solidFill>
              </a:rPr>
              <a:t> benchmark Beef and Sheep Conference </a:t>
            </a:r>
          </a:p>
          <a:p>
            <a:pPr algn="l"/>
            <a:r>
              <a:rPr lang="en-US" sz="1200" i="1">
                <a:solidFill>
                  <a:schemeClr val="bg1"/>
                </a:solidFill>
              </a:rPr>
              <a:t>Windhoek, Namibia • June 7-12, 2019</a:t>
            </a:r>
          </a:p>
          <a:p>
            <a:pPr algn="l"/>
            <a:endParaRPr lang="en-GB" sz="120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92886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36001" y="1260000"/>
            <a:ext cx="11520000" cy="5112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300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  <a:lvl2pPr>
              <a:buNone/>
              <a:defRPr sz="2500">
                <a:latin typeface="+mj-lt"/>
                <a:ea typeface="Verdana" pitchFamily="34" charset="0"/>
                <a:cs typeface="Verdana" pitchFamily="34" charset="0"/>
              </a:defRPr>
            </a:lvl2pPr>
            <a:lvl3pPr>
              <a:buNone/>
              <a:defRPr sz="2000">
                <a:latin typeface="+mj-lt"/>
                <a:ea typeface="Verdana" pitchFamily="34" charset="0"/>
                <a:cs typeface="Verdana" pitchFamily="34" charset="0"/>
              </a:defRPr>
            </a:lvl3pPr>
            <a:lvl4pPr>
              <a:buNone/>
              <a:defRPr sz="1500">
                <a:latin typeface="+mj-lt"/>
                <a:ea typeface="Verdana" pitchFamily="34" charset="0"/>
                <a:cs typeface="Verdana" pitchFamily="34" charset="0"/>
              </a:defRPr>
            </a:lvl4pPr>
            <a:lvl5pPr>
              <a:buNone/>
              <a:defRPr sz="1200">
                <a:latin typeface="+mj-lt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it-IT"/>
              <a:t>Text </a:t>
            </a:r>
            <a:r>
              <a:rPr lang="it-IT" err="1"/>
              <a:t>text</a:t>
            </a:r>
            <a:r>
              <a:rPr lang="it-IT"/>
              <a:t> </a:t>
            </a:r>
            <a:r>
              <a:rPr lang="it-IT" err="1"/>
              <a:t>text</a:t>
            </a:r>
            <a:endParaRPr lang="it-IT"/>
          </a:p>
          <a:p>
            <a:pPr lvl="1"/>
            <a:r>
              <a:rPr lang="it-IT"/>
              <a:t>text</a:t>
            </a:r>
          </a:p>
          <a:p>
            <a:pPr lvl="2"/>
            <a:r>
              <a:rPr lang="it-IT"/>
              <a:t>text</a:t>
            </a:r>
          </a:p>
          <a:p>
            <a:pPr lvl="3"/>
            <a:r>
              <a:rPr lang="it-IT"/>
              <a:t>text</a:t>
            </a:r>
          </a:p>
          <a:p>
            <a:pPr lvl="4"/>
            <a:r>
              <a:rPr lang="it-IT"/>
              <a:t>text</a:t>
            </a:r>
          </a:p>
          <a:p>
            <a:pPr lvl="4"/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5"/>
            <a:ext cx="12192000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olo 1"/>
          <p:cNvSpPr>
            <a:spLocks noGrp="1"/>
          </p:cNvSpPr>
          <p:nvPr>
            <p:ph type="title" hasCustomPrompt="1"/>
          </p:nvPr>
        </p:nvSpPr>
        <p:spPr>
          <a:xfrm>
            <a:off x="336000" y="533400"/>
            <a:ext cx="10941600" cy="4369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3000" b="1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it-IT"/>
              <a:t>Slide </a:t>
            </a:r>
            <a:r>
              <a:rPr lang="it-IT" err="1"/>
              <a:t>title</a:t>
            </a:r>
            <a:endParaRPr lang="it-IT"/>
          </a:p>
        </p:txBody>
      </p:sp>
      <p:sp>
        <p:nvSpPr>
          <p:cNvPr id="12" name="Segnaposto numero diapositiva 5"/>
          <p:cNvSpPr txBox="1">
            <a:spLocks/>
          </p:cNvSpPr>
          <p:nvPr userDrawn="1"/>
        </p:nvSpPr>
        <p:spPr>
          <a:xfrm>
            <a:off x="10368000" y="756001"/>
            <a:ext cx="1470720" cy="2127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399B0F-5AB4-449A-B58D-5DFBF5DEFD5F}" type="slidenum">
              <a:rPr lang="it-IT" sz="1000" smtClean="0"/>
              <a:pPr/>
              <a:t>‹#›</a:t>
            </a:fld>
            <a:endParaRPr lang="it-IT" sz="1000"/>
          </a:p>
        </p:txBody>
      </p:sp>
    </p:spTree>
    <p:extLst>
      <p:ext uri="{BB962C8B-B14F-4D97-AF65-F5344CB8AC3E}">
        <p14:creationId xmlns:p14="http://schemas.microsoft.com/office/powerpoint/2010/main" val="154036306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36001" y="1260000"/>
            <a:ext cx="11520000" cy="5112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300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  <a:lvl2pPr>
              <a:buNone/>
              <a:defRPr sz="2500">
                <a:latin typeface="+mj-lt"/>
                <a:ea typeface="Verdana" pitchFamily="34" charset="0"/>
                <a:cs typeface="Verdana" pitchFamily="34" charset="0"/>
              </a:defRPr>
            </a:lvl2pPr>
            <a:lvl3pPr>
              <a:buNone/>
              <a:defRPr sz="2000">
                <a:latin typeface="+mj-lt"/>
                <a:ea typeface="Verdana" pitchFamily="34" charset="0"/>
                <a:cs typeface="Verdana" pitchFamily="34" charset="0"/>
              </a:defRPr>
            </a:lvl3pPr>
            <a:lvl4pPr>
              <a:buNone/>
              <a:defRPr sz="1500">
                <a:latin typeface="+mj-lt"/>
                <a:ea typeface="Verdana" pitchFamily="34" charset="0"/>
                <a:cs typeface="Verdana" pitchFamily="34" charset="0"/>
              </a:defRPr>
            </a:lvl4pPr>
            <a:lvl5pPr>
              <a:buNone/>
              <a:defRPr sz="1200">
                <a:latin typeface="+mj-lt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it-IT"/>
              <a:t>Text </a:t>
            </a:r>
            <a:r>
              <a:rPr lang="it-IT" err="1"/>
              <a:t>text</a:t>
            </a:r>
            <a:r>
              <a:rPr lang="it-IT"/>
              <a:t> </a:t>
            </a:r>
            <a:r>
              <a:rPr lang="it-IT" err="1"/>
              <a:t>text</a:t>
            </a:r>
            <a:endParaRPr lang="it-IT"/>
          </a:p>
          <a:p>
            <a:pPr lvl="1"/>
            <a:r>
              <a:rPr lang="it-IT"/>
              <a:t>text</a:t>
            </a:r>
          </a:p>
          <a:p>
            <a:pPr lvl="2"/>
            <a:r>
              <a:rPr lang="it-IT"/>
              <a:t>text</a:t>
            </a:r>
          </a:p>
          <a:p>
            <a:pPr lvl="3"/>
            <a:r>
              <a:rPr lang="it-IT"/>
              <a:t>text</a:t>
            </a:r>
          </a:p>
          <a:p>
            <a:pPr lvl="4"/>
            <a:r>
              <a:rPr lang="it-IT"/>
              <a:t>text</a:t>
            </a:r>
          </a:p>
          <a:p>
            <a:pPr lvl="4"/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5"/>
            <a:ext cx="12192000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olo 1"/>
          <p:cNvSpPr>
            <a:spLocks noGrp="1"/>
          </p:cNvSpPr>
          <p:nvPr>
            <p:ph type="title" hasCustomPrompt="1"/>
          </p:nvPr>
        </p:nvSpPr>
        <p:spPr>
          <a:xfrm>
            <a:off x="336000" y="533400"/>
            <a:ext cx="10941600" cy="4369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3000" b="1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it-IT"/>
              <a:t>Slide </a:t>
            </a:r>
            <a:r>
              <a:rPr lang="it-IT" err="1"/>
              <a:t>title</a:t>
            </a:r>
            <a:endParaRPr lang="it-IT"/>
          </a:p>
        </p:txBody>
      </p:sp>
      <p:sp>
        <p:nvSpPr>
          <p:cNvPr id="12" name="Segnaposto numero diapositiva 5"/>
          <p:cNvSpPr txBox="1">
            <a:spLocks/>
          </p:cNvSpPr>
          <p:nvPr userDrawn="1"/>
        </p:nvSpPr>
        <p:spPr>
          <a:xfrm>
            <a:off x="10368000" y="756001"/>
            <a:ext cx="1470720" cy="2127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399B0F-5AB4-449A-B58D-5DFBF5DEFD5F}" type="slidenum">
              <a:rPr lang="it-IT" sz="1000" smtClean="0"/>
              <a:pPr/>
              <a:t>‹#›</a:t>
            </a:fld>
            <a:endParaRPr lang="it-IT" sz="1000"/>
          </a:p>
        </p:txBody>
      </p:sp>
    </p:spTree>
    <p:extLst>
      <p:ext uri="{BB962C8B-B14F-4D97-AF65-F5344CB8AC3E}">
        <p14:creationId xmlns:p14="http://schemas.microsoft.com/office/powerpoint/2010/main" val="326714477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36001" y="1260000"/>
            <a:ext cx="11520000" cy="5112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300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  <a:lvl2pPr>
              <a:buNone/>
              <a:defRPr sz="2500">
                <a:latin typeface="+mj-lt"/>
                <a:ea typeface="Verdana" pitchFamily="34" charset="0"/>
                <a:cs typeface="Verdana" pitchFamily="34" charset="0"/>
              </a:defRPr>
            </a:lvl2pPr>
            <a:lvl3pPr>
              <a:buNone/>
              <a:defRPr sz="2000">
                <a:latin typeface="+mj-lt"/>
                <a:ea typeface="Verdana" pitchFamily="34" charset="0"/>
                <a:cs typeface="Verdana" pitchFamily="34" charset="0"/>
              </a:defRPr>
            </a:lvl3pPr>
            <a:lvl4pPr>
              <a:buNone/>
              <a:defRPr sz="1500">
                <a:latin typeface="+mj-lt"/>
                <a:ea typeface="Verdana" pitchFamily="34" charset="0"/>
                <a:cs typeface="Verdana" pitchFamily="34" charset="0"/>
              </a:defRPr>
            </a:lvl4pPr>
            <a:lvl5pPr>
              <a:buNone/>
              <a:defRPr sz="1200">
                <a:latin typeface="+mj-lt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it-IT"/>
              <a:t>Text </a:t>
            </a:r>
            <a:r>
              <a:rPr lang="it-IT" err="1"/>
              <a:t>text</a:t>
            </a:r>
            <a:r>
              <a:rPr lang="it-IT"/>
              <a:t> </a:t>
            </a:r>
            <a:r>
              <a:rPr lang="it-IT" err="1"/>
              <a:t>text</a:t>
            </a:r>
            <a:endParaRPr lang="it-IT"/>
          </a:p>
          <a:p>
            <a:pPr lvl="1"/>
            <a:r>
              <a:rPr lang="it-IT"/>
              <a:t>text</a:t>
            </a:r>
          </a:p>
          <a:p>
            <a:pPr lvl="2"/>
            <a:r>
              <a:rPr lang="it-IT"/>
              <a:t>text</a:t>
            </a:r>
          </a:p>
          <a:p>
            <a:pPr lvl="3"/>
            <a:r>
              <a:rPr lang="it-IT"/>
              <a:t>text</a:t>
            </a:r>
          </a:p>
          <a:p>
            <a:pPr lvl="4"/>
            <a:r>
              <a:rPr lang="it-IT"/>
              <a:t>text</a:t>
            </a:r>
          </a:p>
          <a:p>
            <a:pPr lvl="4"/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5"/>
            <a:ext cx="12192000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olo 1"/>
          <p:cNvSpPr>
            <a:spLocks noGrp="1"/>
          </p:cNvSpPr>
          <p:nvPr>
            <p:ph type="title" hasCustomPrompt="1"/>
          </p:nvPr>
        </p:nvSpPr>
        <p:spPr>
          <a:xfrm>
            <a:off x="336000" y="533400"/>
            <a:ext cx="10941600" cy="4369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3000" b="1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it-IT"/>
              <a:t>Slide </a:t>
            </a:r>
            <a:r>
              <a:rPr lang="it-IT" err="1"/>
              <a:t>title</a:t>
            </a:r>
            <a:endParaRPr lang="it-IT"/>
          </a:p>
        </p:txBody>
      </p:sp>
      <p:sp>
        <p:nvSpPr>
          <p:cNvPr id="12" name="Segnaposto numero diapositiva 5"/>
          <p:cNvSpPr txBox="1">
            <a:spLocks/>
          </p:cNvSpPr>
          <p:nvPr userDrawn="1"/>
        </p:nvSpPr>
        <p:spPr>
          <a:xfrm>
            <a:off x="10368000" y="756001"/>
            <a:ext cx="1470720" cy="2127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399B0F-5AB4-449A-B58D-5DFBF5DEFD5F}" type="slidenum">
              <a:rPr lang="it-IT" sz="1000" smtClean="0"/>
              <a:pPr/>
              <a:t>‹#›</a:t>
            </a:fld>
            <a:endParaRPr lang="it-IT" sz="1000"/>
          </a:p>
        </p:txBody>
      </p:sp>
    </p:spTree>
    <p:extLst>
      <p:ext uri="{BB962C8B-B14F-4D97-AF65-F5344CB8AC3E}">
        <p14:creationId xmlns:p14="http://schemas.microsoft.com/office/powerpoint/2010/main" val="1454871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20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039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04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050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689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54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0617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213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6823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2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293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558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6038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514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0556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6417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0007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1878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0750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884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741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4174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5212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499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95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81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4362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8644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7330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985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4278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3171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9858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2846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2271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553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574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66177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83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10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14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79437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1053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26614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10935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3999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119205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923857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567139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27899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005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490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33356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918547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73724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4601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5228458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20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616342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81200" y="2209801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009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3964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37524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941421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40469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33639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431427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99615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720604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19677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06238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7733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26202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942404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51783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0572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67741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5162131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08355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45458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1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slideLayout" Target="../slideLayouts/slideLayout173.xml"/><Relationship Id="rId18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63.xml"/><Relationship Id="rId21" Type="http://schemas.openxmlformats.org/officeDocument/2006/relationships/theme" Target="../theme/theme10.xml"/><Relationship Id="rId7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72.xml"/><Relationship Id="rId17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62.xml"/><Relationship Id="rId16" Type="http://schemas.openxmlformats.org/officeDocument/2006/relationships/slideLayout" Target="../slideLayouts/slideLayout176.xml"/><Relationship Id="rId20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5" Type="http://schemas.openxmlformats.org/officeDocument/2006/relationships/slideLayout" Target="../slideLayouts/slideLayout175.xml"/><Relationship Id="rId10" Type="http://schemas.openxmlformats.org/officeDocument/2006/relationships/slideLayout" Target="../slideLayouts/slideLayout170.xml"/><Relationship Id="rId19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Relationship Id="rId14" Type="http://schemas.openxmlformats.org/officeDocument/2006/relationships/slideLayout" Target="../slideLayouts/slideLayout17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slideLayout" Target="../slideLayouts/slideLayout193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5" Type="http://schemas.openxmlformats.org/officeDocument/2006/relationships/image" Target="../media/image32.png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Relationship Id="rId14" Type="http://schemas.openxmlformats.org/officeDocument/2006/relationships/theme" Target="../theme/theme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2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2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20" Type="http://schemas.openxmlformats.org/officeDocument/2006/relationships/slideLayout" Target="../slideLayouts/slideLayout79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19" Type="http://schemas.openxmlformats.org/officeDocument/2006/relationships/slideLayout" Target="../slideLayouts/slideLayout78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1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1.xml"/><Relationship Id="rId16" Type="http://schemas.openxmlformats.org/officeDocument/2006/relationships/slideLayout" Target="../slideLayouts/slideLayout95.xml"/><Relationship Id="rId20" Type="http://schemas.openxmlformats.org/officeDocument/2006/relationships/theme" Target="../theme/theme5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89.xml"/><Relationship Id="rId19" Type="http://schemas.openxmlformats.org/officeDocument/2006/relationships/slideLayout" Target="../slideLayouts/slideLayout98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1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1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0.xml"/><Relationship Id="rId16" Type="http://schemas.openxmlformats.org/officeDocument/2006/relationships/slideLayout" Target="../slideLayouts/slideLayout114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08.xml"/><Relationship Id="rId19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1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28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Relationship Id="rId14" Type="http://schemas.openxmlformats.org/officeDocument/2006/relationships/slideLayout" Target="../slideLayouts/slideLayout14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18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17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43.xml"/><Relationship Id="rId16" Type="http://schemas.openxmlformats.org/officeDocument/2006/relationships/slideLayout" Target="../slideLayouts/slideLayout157.xml"/><Relationship Id="rId20" Type="http://schemas.openxmlformats.org/officeDocument/2006/relationships/theme" Target="../theme/theme9.xml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5" Type="http://schemas.openxmlformats.org/officeDocument/2006/relationships/slideLayout" Target="../slideLayouts/slideLayout156.xml"/><Relationship Id="rId10" Type="http://schemas.openxmlformats.org/officeDocument/2006/relationships/slideLayout" Target="../slideLayouts/slideLayout151.xml"/><Relationship Id="rId19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slideLayout" Target="../slideLayouts/slideLayout1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305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84" r:id="rId1"/>
    <p:sldLayoutId id="2147485885" r:id="rId2"/>
    <p:sldLayoutId id="2147485886" r:id="rId3"/>
    <p:sldLayoutId id="2147485887" r:id="rId4"/>
    <p:sldLayoutId id="2147485888" r:id="rId5"/>
    <p:sldLayoutId id="2147485889" r:id="rId6"/>
    <p:sldLayoutId id="2147485890" r:id="rId7"/>
    <p:sldLayoutId id="2147485891" r:id="rId8"/>
    <p:sldLayoutId id="2147485892" r:id="rId9"/>
    <p:sldLayoutId id="2147485893" r:id="rId10"/>
    <p:sldLayoutId id="2147485894" r:id="rId11"/>
    <p:sldLayoutId id="2147485895" r:id="rId12"/>
    <p:sldLayoutId id="2147485896" r:id="rId13"/>
    <p:sldLayoutId id="2147485897" r:id="rId14"/>
    <p:sldLayoutId id="2147485898" r:id="rId15"/>
    <p:sldLayoutId id="2147485899" r:id="rId16"/>
    <p:sldLayoutId id="2147485900" r:id="rId17"/>
    <p:sldLayoutId id="2147485901" r:id="rId18"/>
    <p:sldLayoutId id="2147485902" r:id="rId19"/>
    <p:sldLayoutId id="2147485903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0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 example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5318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FC3761-0247-4A0C-9BD5-632166878007}" type="datetime1">
              <a:rPr lang="en-US" altLang="en-US" smtClean="0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6/28/2022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5318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 Panama 20-23 June 2016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5318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054CDD-4CE3-40C0-8AFF-1F5CBDEA0CA1}" type="slidenum">
              <a:rPr lang="en-US" altLang="en-US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754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30" r:id="rId1"/>
    <p:sldLayoutId id="2147485931" r:id="rId2"/>
    <p:sldLayoutId id="2147485932" r:id="rId3"/>
    <p:sldLayoutId id="2147485933" r:id="rId4"/>
    <p:sldLayoutId id="2147485934" r:id="rId5"/>
    <p:sldLayoutId id="2147485935" r:id="rId6"/>
    <p:sldLayoutId id="2147485936" r:id="rId7"/>
    <p:sldLayoutId id="2147485937" r:id="rId8"/>
    <p:sldLayoutId id="2147485938" r:id="rId9"/>
    <p:sldLayoutId id="2147485939" r:id="rId10"/>
    <p:sldLayoutId id="2147485940" r:id="rId11"/>
    <p:sldLayoutId id="2147485941" r:id="rId12"/>
    <p:sldLayoutId id="2147485942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25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77" r:id="rId1"/>
    <p:sldLayoutId id="2147485678" r:id="rId2"/>
    <p:sldLayoutId id="2147485679" r:id="rId3"/>
    <p:sldLayoutId id="2147485680" r:id="rId4"/>
    <p:sldLayoutId id="2147485681" r:id="rId5"/>
    <p:sldLayoutId id="2147485682" r:id="rId6"/>
    <p:sldLayoutId id="2147485683" r:id="rId7"/>
    <p:sldLayoutId id="2147485684" r:id="rId8"/>
    <p:sldLayoutId id="2147485685" r:id="rId9"/>
    <p:sldLayoutId id="2147485686" r:id="rId10"/>
    <p:sldLayoutId id="2147485687" r:id="rId11"/>
    <p:sldLayoutId id="2147485688" r:id="rId12"/>
    <p:sldLayoutId id="2147485689" r:id="rId13"/>
    <p:sldLayoutId id="2147485690" r:id="rId14"/>
    <p:sldLayoutId id="2147485691" r:id="rId15"/>
    <p:sldLayoutId id="2147485692" r:id="rId16"/>
    <p:sldLayoutId id="2147485693" r:id="rId17"/>
    <p:sldLayoutId id="2147485694" r:id="rId18"/>
    <p:sldLayoutId id="2147485695" r:id="rId19"/>
    <p:sldLayoutId id="2147485836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862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97" r:id="rId1"/>
    <p:sldLayoutId id="2147485698" r:id="rId2"/>
    <p:sldLayoutId id="2147485699" r:id="rId3"/>
    <p:sldLayoutId id="2147485700" r:id="rId4"/>
    <p:sldLayoutId id="2147485701" r:id="rId5"/>
    <p:sldLayoutId id="2147485702" r:id="rId6"/>
    <p:sldLayoutId id="2147485703" r:id="rId7"/>
    <p:sldLayoutId id="2147485704" r:id="rId8"/>
    <p:sldLayoutId id="2147485705" r:id="rId9"/>
    <p:sldLayoutId id="2147485706" r:id="rId10"/>
    <p:sldLayoutId id="2147485707" r:id="rId11"/>
    <p:sldLayoutId id="2147485708" r:id="rId12"/>
    <p:sldLayoutId id="2147485709" r:id="rId13"/>
    <p:sldLayoutId id="2147485710" r:id="rId14"/>
    <p:sldLayoutId id="2147485711" r:id="rId15"/>
    <p:sldLayoutId id="2147485712" r:id="rId16"/>
    <p:sldLayoutId id="2147485713" r:id="rId17"/>
    <p:sldLayoutId id="2147485714" r:id="rId18"/>
    <p:sldLayoutId id="2147485715" r:id="rId19"/>
    <p:sldLayoutId id="2147485716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098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8" r:id="rId1"/>
    <p:sldLayoutId id="2147485719" r:id="rId2"/>
    <p:sldLayoutId id="2147485720" r:id="rId3"/>
    <p:sldLayoutId id="2147485721" r:id="rId4"/>
    <p:sldLayoutId id="2147485722" r:id="rId5"/>
    <p:sldLayoutId id="2147485723" r:id="rId6"/>
    <p:sldLayoutId id="2147485724" r:id="rId7"/>
    <p:sldLayoutId id="2147485725" r:id="rId8"/>
    <p:sldLayoutId id="2147485726" r:id="rId9"/>
    <p:sldLayoutId id="2147485727" r:id="rId10"/>
    <p:sldLayoutId id="2147485728" r:id="rId11"/>
    <p:sldLayoutId id="2147485729" r:id="rId12"/>
    <p:sldLayoutId id="2147485730" r:id="rId13"/>
    <p:sldLayoutId id="2147485731" r:id="rId14"/>
    <p:sldLayoutId id="2147485732" r:id="rId15"/>
    <p:sldLayoutId id="2147485733" r:id="rId16"/>
    <p:sldLayoutId id="2147485734" r:id="rId17"/>
    <p:sldLayoutId id="2147485735" r:id="rId18"/>
    <p:sldLayoutId id="2147485736" r:id="rId19"/>
    <p:sldLayoutId id="2147485737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21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44" r:id="rId1"/>
    <p:sldLayoutId id="2147485745" r:id="rId2"/>
    <p:sldLayoutId id="2147485746" r:id="rId3"/>
    <p:sldLayoutId id="2147485747" r:id="rId4"/>
    <p:sldLayoutId id="2147485748" r:id="rId5"/>
    <p:sldLayoutId id="2147485749" r:id="rId6"/>
    <p:sldLayoutId id="2147485750" r:id="rId7"/>
    <p:sldLayoutId id="2147485751" r:id="rId8"/>
    <p:sldLayoutId id="2147485752" r:id="rId9"/>
    <p:sldLayoutId id="2147485753" r:id="rId10"/>
    <p:sldLayoutId id="2147485754" r:id="rId11"/>
    <p:sldLayoutId id="2147485755" r:id="rId12"/>
    <p:sldLayoutId id="2147485756" r:id="rId13"/>
    <p:sldLayoutId id="2147485757" r:id="rId14"/>
    <p:sldLayoutId id="2147485758" r:id="rId15"/>
    <p:sldLayoutId id="2147485759" r:id="rId16"/>
    <p:sldLayoutId id="2147485760" r:id="rId17"/>
    <p:sldLayoutId id="2147485761" r:id="rId18"/>
    <p:sldLayoutId id="2147485762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49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07" r:id="rId1"/>
    <p:sldLayoutId id="2147485808" r:id="rId2"/>
    <p:sldLayoutId id="2147485809" r:id="rId3"/>
    <p:sldLayoutId id="2147485810" r:id="rId4"/>
    <p:sldLayoutId id="2147485811" r:id="rId5"/>
    <p:sldLayoutId id="2147485812" r:id="rId6"/>
    <p:sldLayoutId id="2147485813" r:id="rId7"/>
    <p:sldLayoutId id="2147485814" r:id="rId8"/>
    <p:sldLayoutId id="2147485815" r:id="rId9"/>
    <p:sldLayoutId id="2147485816" r:id="rId10"/>
    <p:sldLayoutId id="2147485817" r:id="rId11"/>
    <p:sldLayoutId id="2147485818" r:id="rId12"/>
    <p:sldLayoutId id="2147485819" r:id="rId13"/>
    <p:sldLayoutId id="2147485820" r:id="rId14"/>
    <p:sldLayoutId id="2147485821" r:id="rId15"/>
    <p:sldLayoutId id="2147485822" r:id="rId16"/>
    <p:sldLayoutId id="2147485823" r:id="rId17"/>
    <p:sldLayoutId id="2147485824" r:id="rId18"/>
    <p:sldLayoutId id="2147485825" r:id="rId19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  <p:sldLayoutId id="2147485828" r:id="rId2"/>
    <p:sldLayoutId id="2147485829" r:id="rId3"/>
    <p:sldLayoutId id="2147485830" r:id="rId4"/>
    <p:sldLayoutId id="2147485831" r:id="rId5"/>
    <p:sldLayoutId id="2147485832" r:id="rId6"/>
    <p:sldLayoutId id="2147485833" r:id="rId7"/>
    <p:sldLayoutId id="2147485834" r:id="rId8"/>
    <p:sldLayoutId id="2147485835" r:id="rId9"/>
  </p:sldLayoutIdLst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95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38" r:id="rId1"/>
    <p:sldLayoutId id="2147485839" r:id="rId2"/>
    <p:sldLayoutId id="2147485840" r:id="rId3"/>
    <p:sldLayoutId id="2147485841" r:id="rId4"/>
    <p:sldLayoutId id="2147485842" r:id="rId5"/>
    <p:sldLayoutId id="2147485843" r:id="rId6"/>
    <p:sldLayoutId id="2147485844" r:id="rId7"/>
    <p:sldLayoutId id="2147485845" r:id="rId8"/>
    <p:sldLayoutId id="2147485846" r:id="rId9"/>
    <p:sldLayoutId id="2147485847" r:id="rId10"/>
    <p:sldLayoutId id="2147485848" r:id="rId11"/>
    <p:sldLayoutId id="2147485849" r:id="rId12"/>
    <p:sldLayoutId id="2147485850" r:id="rId13"/>
    <p:sldLayoutId id="2147485851" r:id="rId14"/>
    <p:sldLayoutId id="2147485852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49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55" r:id="rId1"/>
    <p:sldLayoutId id="2147485856" r:id="rId2"/>
    <p:sldLayoutId id="2147485857" r:id="rId3"/>
    <p:sldLayoutId id="2147485858" r:id="rId4"/>
    <p:sldLayoutId id="2147485859" r:id="rId5"/>
    <p:sldLayoutId id="2147485860" r:id="rId6"/>
    <p:sldLayoutId id="2147485861" r:id="rId7"/>
    <p:sldLayoutId id="2147485862" r:id="rId8"/>
    <p:sldLayoutId id="2147485863" r:id="rId9"/>
    <p:sldLayoutId id="2147485864" r:id="rId10"/>
    <p:sldLayoutId id="2147485865" r:id="rId11"/>
    <p:sldLayoutId id="2147485866" r:id="rId12"/>
    <p:sldLayoutId id="2147485867" r:id="rId13"/>
    <p:sldLayoutId id="2147485868" r:id="rId14"/>
    <p:sldLayoutId id="2147485869" r:id="rId15"/>
    <p:sldLayoutId id="2147485870" r:id="rId16"/>
    <p:sldLayoutId id="2147485871" r:id="rId17"/>
    <p:sldLayoutId id="2147485872" r:id="rId18"/>
    <p:sldLayoutId id="2147485873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4.jpeg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8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1" y="1763791"/>
            <a:ext cx="9289930" cy="1390342"/>
          </a:xfrm>
        </p:spPr>
        <p:txBody>
          <a:bodyPr>
            <a:normAutofit fontScale="90000"/>
          </a:bodyPr>
          <a:lstStyle/>
          <a:p>
            <a:pPr algn="l">
              <a:lnSpc>
                <a:spcPts val="4400"/>
              </a:lnSpc>
            </a:pPr>
            <a:r>
              <a:rPr lang="en-US"/>
              <a:t>The future of sustainable livestock systems in low- and middle-income countries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7C720F4-F542-BA43-BC60-0FD83F43C674}"/>
              </a:ext>
            </a:extLst>
          </p:cNvPr>
          <p:cNvSpPr txBox="1">
            <a:spLocks/>
          </p:cNvSpPr>
          <p:nvPr/>
        </p:nvSpPr>
        <p:spPr>
          <a:xfrm>
            <a:off x="585590" y="3282760"/>
            <a:ext cx="8842890" cy="69505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Expert dialogue: The future of sustainable agriculture. Let’s think about… livestock</a:t>
            </a:r>
          </a:p>
          <a:p>
            <a:pPr>
              <a:spcBef>
                <a:spcPts val="400"/>
              </a:spcBef>
            </a:pPr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German Federal Ministry for Economic Cooperation and Development (BMZ)</a:t>
            </a:r>
          </a:p>
          <a:p>
            <a:pPr>
              <a:spcBef>
                <a:spcPts val="400"/>
              </a:spcBef>
            </a:pPr>
            <a:r>
              <a:rPr 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28 June 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F475FE-5710-D796-B31D-91368C9A0B99}"/>
              </a:ext>
            </a:extLst>
          </p:cNvPr>
          <p:cNvSpPr txBox="1"/>
          <p:nvPr/>
        </p:nvSpPr>
        <p:spPr bwMode="auto">
          <a:xfrm>
            <a:off x="585590" y="4259680"/>
            <a:ext cx="585827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Shirley Tarawali</a:t>
            </a:r>
          </a:p>
          <a:p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Assistant Director General, International Livestock Research Institute</a:t>
            </a:r>
          </a:p>
          <a:p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Chair, Global Agenda for Sustainable Livestock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ADCC6D-05F2-3C20-E62E-AC33BF216E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319" y="5699760"/>
            <a:ext cx="2791137" cy="7569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D7895C-AA9E-2BCE-14CC-88D093928EE0}"/>
              </a:ext>
            </a:extLst>
          </p:cNvPr>
          <p:cNvSpPr txBox="1"/>
          <p:nvPr/>
        </p:nvSpPr>
        <p:spPr bwMode="auto">
          <a:xfrm>
            <a:off x="5360790" y="5745479"/>
            <a:ext cx="64667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With inputs from: Mireille Ferrari, Susan MacMillan, Annabel Slater, Cynthia</a:t>
            </a:r>
          </a:p>
          <a:p>
            <a:r>
              <a:rPr lang="en-US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Mugo, David Aronson, Polly Ericksen, Alessandra </a:t>
            </a:r>
            <a:r>
              <a:rPr lang="en-US" sz="16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Galiè</a:t>
            </a:r>
            <a:endParaRPr lang="en-US" sz="1600" i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0AD585CF-A54F-DB08-335D-1ED002F72D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" b="20"/>
          <a:stretch/>
        </p:blipFill>
        <p:spPr>
          <a:xfrm>
            <a:off x="4533089" y="515059"/>
            <a:ext cx="7396264" cy="532005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ECBF467-B0F8-AD40-8742-1A6B2C4E18A9}"/>
              </a:ext>
            </a:extLst>
          </p:cNvPr>
          <p:cNvSpPr/>
          <p:nvPr/>
        </p:nvSpPr>
        <p:spPr>
          <a:xfrm>
            <a:off x="-35845" y="1410"/>
            <a:ext cx="430776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21B100-F6BC-0113-34CD-3A6BC7AC92B4}"/>
              </a:ext>
            </a:extLst>
          </p:cNvPr>
          <p:cNvSpPr txBox="1"/>
          <p:nvPr/>
        </p:nvSpPr>
        <p:spPr bwMode="auto">
          <a:xfrm>
            <a:off x="372730" y="2467037"/>
            <a:ext cx="3569314" cy="288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However,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Meat, milk and eggs are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CA04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essential dietary elements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especially for most vulnerable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MS PGothic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For least wealthy populations, a little more–not less–livestock-derived foods would contribute to significant positive nutritional outcomes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58364A-5F16-ADB3-5E15-FEA9C45BB198}"/>
              </a:ext>
            </a:extLst>
          </p:cNvPr>
          <p:cNvSpPr txBox="1"/>
          <p:nvPr/>
        </p:nvSpPr>
        <p:spPr bwMode="auto">
          <a:xfrm>
            <a:off x="372730" y="1250451"/>
            <a:ext cx="3215422" cy="101995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24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Stop consuming animal products for the benefit of your health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C71899-6670-DAC8-06B6-7697C57579CD}"/>
              </a:ext>
            </a:extLst>
          </p:cNvPr>
          <p:cNvSpPr txBox="1"/>
          <p:nvPr/>
        </p:nvSpPr>
        <p:spPr bwMode="auto">
          <a:xfrm>
            <a:off x="372730" y="757288"/>
            <a:ext cx="1465716" cy="40440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24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MESSAGE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E91F2F-52A9-A5E7-0C75-01A34D77A4FF}"/>
              </a:ext>
            </a:extLst>
          </p:cNvPr>
          <p:cNvSpPr txBox="1"/>
          <p:nvPr/>
        </p:nvSpPr>
        <p:spPr bwMode="auto">
          <a:xfrm>
            <a:off x="4271921" y="6348759"/>
            <a:ext cx="5335066" cy="5078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Data from FAO, IFAD, UNICEF, WFP and WHO, “The State of Food Security and Nutrition in the World 2018: Building Climate Resilience for Food Security and Nutrition”, 2018.; Development Initiatives Poverty Research Ltd, Global Nutrition Report 2017: Nourishing the SDGs, 2017.</a:t>
            </a:r>
          </a:p>
        </p:txBody>
      </p:sp>
    </p:spTree>
    <p:extLst>
      <p:ext uri="{BB962C8B-B14F-4D97-AF65-F5344CB8AC3E}">
        <p14:creationId xmlns:p14="http://schemas.microsoft.com/office/powerpoint/2010/main" val="267767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22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46EF6D5-8BCA-52F9-0CC2-180FD5A827EE}"/>
              </a:ext>
            </a:extLst>
          </p:cNvPr>
          <p:cNvSpPr/>
          <p:nvPr/>
        </p:nvSpPr>
        <p:spPr>
          <a:xfrm>
            <a:off x="-54371" y="0"/>
            <a:ext cx="430776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91CD0F-3638-7B47-BFCC-FFCA406BD1F2}"/>
              </a:ext>
            </a:extLst>
          </p:cNvPr>
          <p:cNvSpPr txBox="1"/>
          <p:nvPr/>
        </p:nvSpPr>
        <p:spPr bwMode="auto">
          <a:xfrm>
            <a:off x="372730" y="2467037"/>
            <a:ext cx="3569314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However,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over </a:t>
            </a:r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 million </a:t>
            </a:r>
            <a:r>
              <a:rPr lang="en-US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scale livestock dependent households in LMICs, a ‘just transition’ includes improving the livelihood opportunities from animal agriculture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women</a:t>
            </a:r>
            <a:r>
              <a:rPr lang="en-US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 HICs, engagement in livestock enterprises is an option; in LMICs it’s a necessity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632D86-1F14-C7B3-2E78-2A13D202F0D2}"/>
              </a:ext>
            </a:extLst>
          </p:cNvPr>
          <p:cNvSpPr txBox="1"/>
          <p:nvPr/>
        </p:nvSpPr>
        <p:spPr bwMode="auto">
          <a:xfrm>
            <a:off x="443850" y="1600973"/>
            <a:ext cx="3030227" cy="7121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24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Transition away from animal production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80809F-A024-4B9B-7136-CA4CB9C5D474}"/>
              </a:ext>
            </a:extLst>
          </p:cNvPr>
          <p:cNvSpPr txBox="1"/>
          <p:nvPr/>
        </p:nvSpPr>
        <p:spPr bwMode="auto">
          <a:xfrm>
            <a:off x="443850" y="1107810"/>
            <a:ext cx="1465716" cy="40440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24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MESSAGE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B8E214-F393-617A-0423-149536883C18}"/>
              </a:ext>
            </a:extLst>
          </p:cNvPr>
          <p:cNvSpPr txBox="1"/>
          <p:nvPr/>
        </p:nvSpPr>
        <p:spPr bwMode="auto">
          <a:xfrm>
            <a:off x="4774670" y="750028"/>
            <a:ext cx="2075023" cy="49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060"/>
              </a:lnSpc>
            </a:pPr>
            <a:r>
              <a:rPr lang="en-US" sz="3200" b="1">
                <a:solidFill>
                  <a:schemeClr val="bg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LMICs…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5085E0-5A01-86C4-A4F9-41AB43A105C4}"/>
              </a:ext>
            </a:extLst>
          </p:cNvPr>
          <p:cNvSpPr txBox="1"/>
          <p:nvPr/>
        </p:nvSpPr>
        <p:spPr bwMode="auto">
          <a:xfrm>
            <a:off x="4306532" y="6367674"/>
            <a:ext cx="36135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Women’s empowerment  leads to healthier people, animals and environment. Livestock Pathways to 2030: One Health Brief 7. ILRI, 2021.</a:t>
            </a:r>
          </a:p>
        </p:txBody>
      </p:sp>
      <p:pic>
        <p:nvPicPr>
          <p:cNvPr id="3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8CE51EC9-C0BF-728B-D88A-C2D63D621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197" y="1310156"/>
            <a:ext cx="7896386" cy="458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05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E58FAC23-48C3-0228-4710-AA6220971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970" y="764052"/>
            <a:ext cx="7292300" cy="493463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5D74BC-4070-4211-180F-2450B1ECA70F}"/>
              </a:ext>
            </a:extLst>
          </p:cNvPr>
          <p:cNvSpPr txBox="1"/>
          <p:nvPr/>
        </p:nvSpPr>
        <p:spPr bwMode="auto">
          <a:xfrm>
            <a:off x="4350619" y="6557718"/>
            <a:ext cx="338039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900" u="sng">
                <a:solidFill>
                  <a:schemeClr val="bg1">
                    <a:lumMod val="50000"/>
                  </a:schemeClr>
                </a:solidFill>
                <a:latin typeface="Calibri"/>
                <a:ea typeface="Calibri" panose="020F0502020204030204" pitchFamily="34" charset="0"/>
                <a:cs typeface="Calibri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Annual estimates from: https</a:t>
            </a:r>
            <a:r>
              <a:rPr lang="en-GB" sz="900" u="sng"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anose="020F0502020204030204" pitchFamily="34" charset="0"/>
                <a:cs typeface="Calibri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://www.fao.org/gleam/results/en/</a:t>
            </a:r>
            <a:endParaRPr lang="en-US" sz="900">
              <a:solidFill>
                <a:schemeClr val="bg1">
                  <a:lumMod val="50000"/>
                </a:schemeClr>
              </a:solidFill>
              <a:latin typeface="Calibri"/>
              <a:cs typeface="Calibri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B3A39-CE06-BE2A-5411-747B1FEDAC1F}"/>
              </a:ext>
            </a:extLst>
          </p:cNvPr>
          <p:cNvSpPr/>
          <p:nvPr/>
        </p:nvSpPr>
        <p:spPr>
          <a:xfrm>
            <a:off x="-35845" y="-76200"/>
            <a:ext cx="4307766" cy="697874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3DA1A0-D11F-A01E-EF5F-4F1EDA9B7DFF}"/>
              </a:ext>
            </a:extLst>
          </p:cNvPr>
          <p:cNvSpPr txBox="1"/>
          <p:nvPr/>
        </p:nvSpPr>
        <p:spPr bwMode="auto">
          <a:xfrm>
            <a:off x="484490" y="2812477"/>
            <a:ext cx="3569314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However,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LMIC emissions (amounts and sources) vastly different from HIC: in aggregate and specifically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big opportunities for mitigation of  GHG emissions in LMICs as part of sustainable livestock food systems transformation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F4D209-8746-8027-1261-EB61259B7BDA}"/>
              </a:ext>
            </a:extLst>
          </p:cNvPr>
          <p:cNvSpPr txBox="1"/>
          <p:nvPr/>
        </p:nvSpPr>
        <p:spPr bwMode="auto">
          <a:xfrm>
            <a:off x="484490" y="1473971"/>
            <a:ext cx="2891331" cy="101995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24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Stop consuming animal foods to save the environment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B729E6-F07F-0295-9C95-1E8870AA128B}"/>
              </a:ext>
            </a:extLst>
          </p:cNvPr>
          <p:cNvSpPr txBox="1"/>
          <p:nvPr/>
        </p:nvSpPr>
        <p:spPr bwMode="auto">
          <a:xfrm>
            <a:off x="484490" y="980808"/>
            <a:ext cx="1465716" cy="40440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24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MESSAGE</a:t>
            </a:r>
          </a:p>
        </p:txBody>
      </p:sp>
    </p:spTree>
    <p:extLst>
      <p:ext uri="{BB962C8B-B14F-4D97-AF65-F5344CB8AC3E}">
        <p14:creationId xmlns:p14="http://schemas.microsoft.com/office/powerpoint/2010/main" val="3763955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87741-EB63-8546-9E04-288815D927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74429" y="2819400"/>
            <a:ext cx="9826090" cy="609600"/>
          </a:xfrm>
        </p:spPr>
        <p:txBody>
          <a:bodyPr>
            <a:noAutofit/>
          </a:bodyPr>
          <a:lstStyle/>
          <a:p>
            <a:r>
              <a:rPr lang="en-US" sz="400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3070963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6DD27FA-34A4-63F2-262B-488B5F73256E}"/>
              </a:ext>
            </a:extLst>
          </p:cNvPr>
          <p:cNvSpPr/>
          <p:nvPr/>
        </p:nvSpPr>
        <p:spPr>
          <a:xfrm>
            <a:off x="-35846" y="-76200"/>
            <a:ext cx="5503195" cy="69787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35FD0-EF03-56B5-7A01-10D779DE79AB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247650" y="458788"/>
            <a:ext cx="4857750" cy="4572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>
                <a:solidFill>
                  <a:schemeClr val="accent4"/>
                </a:solidFill>
              </a:rPr>
              <a:t>Challenges</a:t>
            </a:r>
          </a:p>
          <a:p>
            <a:pPr marL="457200" indent="-457200">
              <a:buFontTx/>
              <a:buChar char="-"/>
            </a:pPr>
            <a:r>
              <a:rPr lang="en-US" sz="2400" b="1">
                <a:solidFill>
                  <a:schemeClr val="accent4"/>
                </a:solidFill>
              </a:rPr>
              <a:t>Positive transition </a:t>
            </a:r>
            <a:r>
              <a:rPr lang="en-US" sz="2400">
                <a:solidFill>
                  <a:schemeClr val="accent4"/>
                </a:solidFill>
              </a:rPr>
              <a:t>of today’s small-scale farms and pastoral systems in LMICs:</a:t>
            </a:r>
          </a:p>
          <a:p>
            <a:pPr marL="1200160" lvl="1" indent="-457200">
              <a:buFontTx/>
              <a:buChar char="-"/>
            </a:pPr>
            <a:r>
              <a:rPr lang="en-US" sz="2000">
                <a:solidFill>
                  <a:schemeClr val="accent4"/>
                </a:solidFill>
              </a:rPr>
              <a:t>More milk, meat and eggs</a:t>
            </a:r>
          </a:p>
          <a:p>
            <a:pPr marL="1200160" lvl="1" indent="-457200">
              <a:buFontTx/>
              <a:buChar char="-"/>
            </a:pPr>
            <a:r>
              <a:rPr lang="en-US" sz="2000">
                <a:solidFill>
                  <a:schemeClr val="accent4"/>
                </a:solidFill>
              </a:rPr>
              <a:t>Without causing environmental harm, food safety or disease hazards</a:t>
            </a:r>
          </a:p>
          <a:p>
            <a:pPr marL="1200160" lvl="1" indent="-457200">
              <a:buFontTx/>
              <a:buChar char="-"/>
            </a:pPr>
            <a:r>
              <a:rPr lang="en-US" sz="2000">
                <a:solidFill>
                  <a:schemeClr val="accent4"/>
                </a:solidFill>
              </a:rPr>
              <a:t>Addressing equality, equity for all</a:t>
            </a:r>
          </a:p>
          <a:p>
            <a:pPr marL="457200" indent="-457200">
              <a:buFontTx/>
              <a:buChar char="-"/>
            </a:pPr>
            <a:r>
              <a:rPr lang="en-US" sz="2400" b="1">
                <a:solidFill>
                  <a:schemeClr val="accent4"/>
                </a:solidFill>
              </a:rPr>
              <a:t>Climate change </a:t>
            </a:r>
            <a:r>
              <a:rPr lang="en-US" sz="2400">
                <a:solidFill>
                  <a:schemeClr val="accent4"/>
                </a:solidFill>
              </a:rPr>
              <a:t>will lead to new pressures and unknowns</a:t>
            </a:r>
          </a:p>
          <a:p>
            <a:pPr marL="457200" indent="-457200">
              <a:buFontTx/>
              <a:buChar char="-"/>
            </a:pPr>
            <a:r>
              <a:rPr lang="en-US" sz="2400" b="1">
                <a:solidFill>
                  <a:schemeClr val="accent4"/>
                </a:solidFill>
              </a:rPr>
              <a:t>Failure to nuance messaging </a:t>
            </a:r>
            <a:r>
              <a:rPr lang="en-US" sz="2400">
                <a:solidFill>
                  <a:schemeClr val="accent4"/>
                </a:solidFill>
              </a:rPr>
              <a:t>about livestock could jeopardize millions of livelihoods and impact on multiple development challenges</a:t>
            </a:r>
          </a:p>
          <a:p>
            <a:pPr marL="457200" indent="-457200">
              <a:buFontTx/>
              <a:buChar char="-"/>
            </a:pPr>
            <a:endParaRPr lang="en-US" sz="2400"/>
          </a:p>
        </p:txBody>
      </p:sp>
      <p:pic>
        <p:nvPicPr>
          <p:cNvPr id="5" name="Picture 4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99057ACA-D298-A690-69FD-388CD95704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35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131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87741-EB63-8546-9E04-288815D927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70589" y="2717772"/>
            <a:ext cx="5313011" cy="609600"/>
          </a:xfrm>
        </p:spPr>
        <p:txBody>
          <a:bodyPr>
            <a:noAutofit/>
          </a:bodyPr>
          <a:lstStyle/>
          <a:p>
            <a:pPr>
              <a:lnSpc>
                <a:spcPts val="4200"/>
              </a:lnSpc>
            </a:pPr>
            <a:r>
              <a:rPr lang="en-US" sz="4000"/>
              <a:t>Options and solutions: no one-size fits all</a:t>
            </a:r>
          </a:p>
        </p:txBody>
      </p:sp>
    </p:spTree>
    <p:extLst>
      <p:ext uri="{BB962C8B-B14F-4D97-AF65-F5344CB8AC3E}">
        <p14:creationId xmlns:p14="http://schemas.microsoft.com/office/powerpoint/2010/main" val="1857053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9EFDC1D-3E66-6F35-F335-A5FAE3E02538}"/>
              </a:ext>
            </a:extLst>
          </p:cNvPr>
          <p:cNvSpPr/>
          <p:nvPr/>
        </p:nvSpPr>
        <p:spPr>
          <a:xfrm>
            <a:off x="0" y="0"/>
            <a:ext cx="430776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0EE7F4-D245-70B5-D218-712FB9B6F0EE}"/>
              </a:ext>
            </a:extLst>
          </p:cNvPr>
          <p:cNvSpPr txBox="1"/>
          <p:nvPr/>
        </p:nvSpPr>
        <p:spPr bwMode="auto">
          <a:xfrm>
            <a:off x="191635" y="3827418"/>
            <a:ext cx="3742319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b="1">
                <a:solidFill>
                  <a:schemeClr val="bg1"/>
                </a:solidFill>
                <a:latin typeface="Calibri"/>
              </a:rPr>
              <a:t>Bundling technological solutions (and bringing many new ones) for greater productivity with reduced environmental footprint, improved animal welfare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b="1">
                <a:solidFill>
                  <a:schemeClr val="bg1"/>
                </a:solidFill>
                <a:latin typeface="Calibri"/>
              </a:rPr>
              <a:t>Local supply chains must be professionalized, supported by enabling policies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endParaRPr lang="en-US" b="1">
              <a:solidFill>
                <a:schemeClr val="accent3">
                  <a:lumMod val="40000"/>
                  <a:lumOff val="60000"/>
                </a:schemeClr>
              </a:solidFill>
              <a:latin typeface="Calibri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ACAC12B8-0B21-736D-2E50-80B0DF3EB81B}"/>
              </a:ext>
            </a:extLst>
          </p:cNvPr>
          <p:cNvSpPr txBox="1">
            <a:spLocks/>
          </p:cNvSpPr>
          <p:nvPr/>
        </p:nvSpPr>
        <p:spPr>
          <a:xfrm>
            <a:off x="285153" y="265502"/>
            <a:ext cx="3845885" cy="1472419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US" sz="2800" b="1">
                <a:solidFill>
                  <a:schemeClr val="accent3">
                    <a:lumMod val="40000"/>
                    <a:lumOff val="60000"/>
                  </a:schemeClr>
                </a:solidFill>
              </a:rPr>
              <a:t>Transformation of livestock-based food systems to meet demand must also incorporate positive transitions for the environment, livelihoods, equity…..</a:t>
            </a:r>
            <a:br>
              <a:rPr lang="en-US" sz="2800" b="1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en-US" sz="2800" b="1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89F575F-A45A-8E56-A7DB-75002F2A2C5A}"/>
              </a:ext>
            </a:extLst>
          </p:cNvPr>
          <p:cNvSpPr/>
          <p:nvPr/>
        </p:nvSpPr>
        <p:spPr>
          <a:xfrm>
            <a:off x="4467225" y="690170"/>
            <a:ext cx="2743200" cy="23241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Technologies and practices for sustainable productivity</a:t>
            </a:r>
          </a:p>
          <a:p>
            <a:pPr marL="285750" indent="-285750" algn="ctr">
              <a:buFontTx/>
              <a:buChar char="-"/>
            </a:pPr>
            <a:r>
              <a:rPr lang="en-US"/>
              <a:t>Animal and herd health</a:t>
            </a:r>
          </a:p>
          <a:p>
            <a:pPr marL="285750" indent="-285750" algn="ctr">
              <a:buFontTx/>
              <a:buChar char="-"/>
            </a:pPr>
            <a:r>
              <a:rPr lang="en-US"/>
              <a:t>Feeds and forages</a:t>
            </a:r>
          </a:p>
          <a:p>
            <a:pPr marL="285750" indent="-285750" algn="ctr">
              <a:buFontTx/>
              <a:buChar char="-"/>
            </a:pPr>
            <a:r>
              <a:rPr lang="en-US"/>
              <a:t>Genetics and breeding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19BB595-F202-4EB2-7D2F-93F5319EB0CC}"/>
              </a:ext>
            </a:extLst>
          </p:cNvPr>
          <p:cNvSpPr/>
          <p:nvPr/>
        </p:nvSpPr>
        <p:spPr>
          <a:xfrm>
            <a:off x="4512489" y="3179717"/>
            <a:ext cx="2652672" cy="1524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Livestock derived foods as part of diverse diets</a:t>
            </a:r>
          </a:p>
          <a:p>
            <a:pPr marL="285750" indent="-285750" algn="ctr">
              <a:buFontTx/>
              <a:buChar char="-"/>
            </a:pPr>
            <a:r>
              <a:rPr lang="en-US"/>
              <a:t>Diet choices</a:t>
            </a:r>
          </a:p>
          <a:p>
            <a:pPr marL="285750" indent="-285750" algn="ctr">
              <a:buFontTx/>
              <a:buChar char="-"/>
            </a:pPr>
            <a:r>
              <a:rPr lang="en-US"/>
              <a:t>Food safety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8BA4BDD-9A16-343B-3B8F-C59D1D354BFD}"/>
              </a:ext>
            </a:extLst>
          </p:cNvPr>
          <p:cNvSpPr/>
          <p:nvPr/>
        </p:nvSpPr>
        <p:spPr>
          <a:xfrm>
            <a:off x="4497585" y="4829175"/>
            <a:ext cx="2682480" cy="195262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Gender equity and social inclusion</a:t>
            </a:r>
          </a:p>
          <a:p>
            <a:pPr algn="ctr"/>
            <a:r>
              <a:rPr lang="en-US"/>
              <a:t>- Accommodative and transformative approaches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54D765D-C8BC-E6D3-E1C3-02546B654402}"/>
              </a:ext>
            </a:extLst>
          </p:cNvPr>
          <p:cNvSpPr/>
          <p:nvPr/>
        </p:nvSpPr>
        <p:spPr>
          <a:xfrm>
            <a:off x="7369884" y="2779667"/>
            <a:ext cx="2743200" cy="23241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Competitive and inclusive livestock value chains</a:t>
            </a:r>
          </a:p>
          <a:p>
            <a:pPr algn="ctr"/>
            <a:r>
              <a:rPr lang="en-US"/>
              <a:t>Co-design, co-development of context specific innovation packages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96E0145-0919-8AC5-321A-2173DBED8657}"/>
              </a:ext>
            </a:extLst>
          </p:cNvPr>
          <p:cNvSpPr/>
          <p:nvPr/>
        </p:nvSpPr>
        <p:spPr>
          <a:xfrm>
            <a:off x="10790690" y="2293893"/>
            <a:ext cx="1209675" cy="329564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Evidence, decision and scaling</a:t>
            </a:r>
            <a:endParaRPr lang="en-US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ADCB9503-68B9-CD8D-CE13-ADEDD7F1E750}"/>
              </a:ext>
            </a:extLst>
          </p:cNvPr>
          <p:cNvSpPr/>
          <p:nvPr/>
        </p:nvSpPr>
        <p:spPr>
          <a:xfrm rot="19390569">
            <a:off x="6979582" y="5229224"/>
            <a:ext cx="1209675" cy="34766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67AFE86-477E-17FD-B92F-B6FE3C54E932}"/>
              </a:ext>
            </a:extLst>
          </p:cNvPr>
          <p:cNvSpPr/>
          <p:nvPr/>
        </p:nvSpPr>
        <p:spPr>
          <a:xfrm>
            <a:off x="6605587" y="3767886"/>
            <a:ext cx="1209675" cy="34766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5FC6D220-3E74-383B-FEAC-7BD937C835D8}"/>
              </a:ext>
            </a:extLst>
          </p:cNvPr>
          <p:cNvSpPr/>
          <p:nvPr/>
        </p:nvSpPr>
        <p:spPr>
          <a:xfrm rot="1253975">
            <a:off x="6944391" y="2391037"/>
            <a:ext cx="1209675" cy="34766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F711B7CB-9908-346E-4E74-930FE2C6ED37}"/>
              </a:ext>
            </a:extLst>
          </p:cNvPr>
          <p:cNvSpPr/>
          <p:nvPr/>
        </p:nvSpPr>
        <p:spPr>
          <a:xfrm>
            <a:off x="10429669" y="3767886"/>
            <a:ext cx="492975" cy="34766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ket 15">
            <a:extLst>
              <a:ext uri="{FF2B5EF4-FFF2-40B4-BE49-F238E27FC236}">
                <a16:creationId xmlns:a16="http://schemas.microsoft.com/office/drawing/2014/main" id="{5C365F62-5AA6-65A6-336A-9A5DC1B9D8F3}"/>
              </a:ext>
            </a:extLst>
          </p:cNvPr>
          <p:cNvSpPr/>
          <p:nvPr/>
        </p:nvSpPr>
        <p:spPr>
          <a:xfrm>
            <a:off x="9708911" y="771525"/>
            <a:ext cx="683334" cy="6010275"/>
          </a:xfrm>
          <a:prstGeom prst="rightBracket">
            <a:avLst/>
          </a:prstGeom>
          <a:noFill/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E8F546-059C-E451-D96D-3E006D99990D}"/>
              </a:ext>
            </a:extLst>
          </p:cNvPr>
          <p:cNvSpPr txBox="1"/>
          <p:nvPr/>
        </p:nvSpPr>
        <p:spPr bwMode="auto">
          <a:xfrm>
            <a:off x="4536418" y="-113556"/>
            <a:ext cx="77317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venir Black" panose="02000503020000020003" pitchFamily="2" charset="0"/>
                <a:cs typeface="Arial" panose="020B0604020202020204" pitchFamily="34" charset="0"/>
              </a:rPr>
              <a:t>Sustainable Animal Productivity for Livelihoods, Nutrition and Gender inclusion (SAPLING)</a:t>
            </a:r>
            <a:endParaRPr lang="en-US" sz="1400">
              <a:solidFill>
                <a:schemeClr val="accent4"/>
              </a:solidFill>
            </a:endParaRPr>
          </a:p>
        </p:txBody>
      </p:sp>
      <p:pic>
        <p:nvPicPr>
          <p:cNvPr id="19" name="Picture 18" descr="Shape, icon&#10;&#10;Description automatically generated">
            <a:extLst>
              <a:ext uri="{FF2B5EF4-FFF2-40B4-BE49-F238E27FC236}">
                <a16:creationId xmlns:a16="http://schemas.microsoft.com/office/drawing/2014/main" id="{15DDADE6-280B-61A5-8202-9E615B8000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42" flipV="1">
            <a:off x="9272933" y="-1042408"/>
            <a:ext cx="3151009" cy="445377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9359EFD-9037-F456-5B4F-60A5BFE9D5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705" y="369152"/>
            <a:ext cx="1253702" cy="125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44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DBC26-6886-406A-B6FD-0D220AF828A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78571" y="428625"/>
            <a:ext cx="2909982" cy="679450"/>
          </a:xfrm>
          <a:prstGeom prst="rect">
            <a:avLst/>
          </a:prstGeom>
          <a:noFill/>
        </p:spPr>
        <p:txBody>
          <a:bodyPr/>
          <a:lstStyle/>
          <a:p>
            <a:pPr algn="l">
              <a:lnSpc>
                <a:spcPts val="2960"/>
              </a:lnSpc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One Health</a:t>
            </a:r>
            <a:endParaRPr lang="en-GB" sz="4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4D3250-D4F1-4904-9843-C652820D52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7" b="19"/>
          <a:stretch/>
        </p:blipFill>
        <p:spPr>
          <a:xfrm>
            <a:off x="3624805" y="1116441"/>
            <a:ext cx="5544273" cy="530750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B61E538-AEA2-EFAD-AE3D-D0873D162B36}"/>
              </a:ext>
            </a:extLst>
          </p:cNvPr>
          <p:cNvGrpSpPr/>
          <p:nvPr/>
        </p:nvGrpSpPr>
        <p:grpSpPr>
          <a:xfrm>
            <a:off x="630975" y="3305430"/>
            <a:ext cx="2507104" cy="754937"/>
            <a:chOff x="693611" y="2957015"/>
            <a:chExt cx="2507104" cy="75493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C5C349D-7A42-B81B-F260-FA84E395382F}"/>
                </a:ext>
              </a:extLst>
            </p:cNvPr>
            <p:cNvSpPr txBox="1"/>
            <p:nvPr/>
          </p:nvSpPr>
          <p:spPr bwMode="auto">
            <a:xfrm>
              <a:off x="693611" y="3188732"/>
              <a:ext cx="250710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accent4">
                      <a:lumMod val="50000"/>
                    </a:schemeClr>
                  </a:solidFill>
                  <a:latin typeface="Calibri"/>
                </a:rPr>
                <a:t>Foodborne illnesses cost LMICs up to </a:t>
              </a:r>
              <a:r>
                <a:rPr lang="en-US" sz="1400" b="1">
                  <a:solidFill>
                    <a:srgbClr val="0B4B8E"/>
                  </a:solidFill>
                  <a:latin typeface="Calibri"/>
                </a:rPr>
                <a:t>USD 110 </a:t>
              </a:r>
              <a:r>
                <a:rPr lang="en-US" sz="1400" b="1" err="1">
                  <a:solidFill>
                    <a:srgbClr val="0B4B8E"/>
                  </a:solidFill>
                  <a:latin typeface="Calibri"/>
                </a:rPr>
                <a:t>bln</a:t>
              </a:r>
              <a:r>
                <a:rPr lang="en-US" sz="1400" b="1">
                  <a:solidFill>
                    <a:schemeClr val="accent4">
                      <a:lumMod val="50000"/>
                    </a:schemeClr>
                  </a:solidFill>
                  <a:latin typeface="Calibri"/>
                </a:rPr>
                <a:t> </a:t>
              </a:r>
              <a:r>
                <a:rPr lang="en-US" sz="1400">
                  <a:solidFill>
                    <a:schemeClr val="accent4">
                      <a:lumMod val="50000"/>
                    </a:schemeClr>
                  </a:solidFill>
                  <a:latin typeface="Calibri"/>
                </a:rPr>
                <a:t>annually!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A57E123-D9A5-0214-8A93-436ED6D0928E}"/>
                </a:ext>
              </a:extLst>
            </p:cNvPr>
            <p:cNvSpPr txBox="1"/>
            <p:nvPr/>
          </p:nvSpPr>
          <p:spPr bwMode="auto">
            <a:xfrm>
              <a:off x="693612" y="2957015"/>
              <a:ext cx="14867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0B4B8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Did you know...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D693422-CF9F-9C36-0629-9F006810199B}"/>
              </a:ext>
            </a:extLst>
          </p:cNvPr>
          <p:cNvSpPr/>
          <p:nvPr/>
        </p:nvSpPr>
        <p:spPr>
          <a:xfrm>
            <a:off x="9082243" y="4218693"/>
            <a:ext cx="2050781" cy="1598444"/>
          </a:xfrm>
          <a:prstGeom prst="rect">
            <a:avLst/>
          </a:prstGeom>
          <a:solidFill>
            <a:srgbClr val="FBD8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0DAC15-72E7-620B-B105-54F7E86649B7}"/>
              </a:ext>
            </a:extLst>
          </p:cNvPr>
          <p:cNvSpPr txBox="1"/>
          <p:nvPr/>
        </p:nvSpPr>
        <p:spPr bwMode="auto">
          <a:xfrm>
            <a:off x="9203202" y="4307237"/>
            <a:ext cx="19298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5C0B4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PANDEMIC PREVENTION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6FC680-27BF-232D-0FE6-DED26D6C3B22}"/>
              </a:ext>
            </a:extLst>
          </p:cNvPr>
          <p:cNvSpPr txBox="1"/>
          <p:nvPr/>
        </p:nvSpPr>
        <p:spPr bwMode="auto">
          <a:xfrm>
            <a:off x="9203201" y="4939286"/>
            <a:ext cx="18372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4">
                    <a:lumMod val="50000"/>
                  </a:schemeClr>
                </a:solidFill>
                <a:latin typeface="Calibri"/>
              </a:rPr>
              <a:t>Surveillance, detection and response at the animal level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E73F67-CD3C-A27E-7070-5B25ECABC781}"/>
              </a:ext>
            </a:extLst>
          </p:cNvPr>
          <p:cNvSpPr/>
          <p:nvPr/>
        </p:nvSpPr>
        <p:spPr>
          <a:xfrm>
            <a:off x="458252" y="1513211"/>
            <a:ext cx="2725092" cy="1683040"/>
          </a:xfrm>
          <a:prstGeom prst="rect">
            <a:avLst/>
          </a:prstGeom>
          <a:solidFill>
            <a:srgbClr val="C2E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437E71-C691-1B37-A0EC-48E4803269D1}"/>
              </a:ext>
            </a:extLst>
          </p:cNvPr>
          <p:cNvSpPr txBox="1"/>
          <p:nvPr/>
        </p:nvSpPr>
        <p:spPr bwMode="auto">
          <a:xfrm>
            <a:off x="616490" y="1599955"/>
            <a:ext cx="21065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B4B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FOOD SAFETY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EA4329-8EA8-6722-3826-FFA25DE42640}"/>
              </a:ext>
            </a:extLst>
          </p:cNvPr>
          <p:cNvSpPr txBox="1"/>
          <p:nvPr/>
        </p:nvSpPr>
        <p:spPr bwMode="auto">
          <a:xfrm>
            <a:off x="616490" y="1923188"/>
            <a:ext cx="2435869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4">
                    <a:lumMod val="50000"/>
                  </a:schemeClr>
                </a:solidFill>
                <a:latin typeface="Calibri"/>
              </a:rPr>
              <a:t>Opportunities to provide enabling regulatory environments, training, simple technologies and incentives to adopt food safety practices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F1BE148-A164-1FF1-3759-43EC163F5F5A}"/>
              </a:ext>
            </a:extLst>
          </p:cNvPr>
          <p:cNvCxnSpPr>
            <a:cxnSpLocks/>
          </p:cNvCxnSpPr>
          <p:nvPr/>
        </p:nvCxnSpPr>
        <p:spPr>
          <a:xfrm>
            <a:off x="3183344" y="2164467"/>
            <a:ext cx="694175" cy="0"/>
          </a:xfrm>
          <a:prstGeom prst="line">
            <a:avLst/>
          </a:prstGeom>
          <a:ln w="19050">
            <a:solidFill>
              <a:srgbClr val="0B4B8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467E74F-CFED-E455-5EFB-85CE9040F8DE}"/>
              </a:ext>
            </a:extLst>
          </p:cNvPr>
          <p:cNvSpPr/>
          <p:nvPr/>
        </p:nvSpPr>
        <p:spPr>
          <a:xfrm>
            <a:off x="1152426" y="4547446"/>
            <a:ext cx="2725092" cy="1928259"/>
          </a:xfrm>
          <a:prstGeom prst="rect">
            <a:avLst/>
          </a:prstGeom>
          <a:solidFill>
            <a:srgbClr val="FBD8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52FDA40-8937-56A0-24CC-DC8C3460465C}"/>
              </a:ext>
            </a:extLst>
          </p:cNvPr>
          <p:cNvSpPr txBox="1"/>
          <p:nvPr/>
        </p:nvSpPr>
        <p:spPr bwMode="auto">
          <a:xfrm>
            <a:off x="1310664" y="4634190"/>
            <a:ext cx="21065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5C0B4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ANTI-MICROBIAL RESISTANCE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313E7A-37CE-6047-9A50-0EF36DFC3AE5}"/>
              </a:ext>
            </a:extLst>
          </p:cNvPr>
          <p:cNvSpPr txBox="1"/>
          <p:nvPr/>
        </p:nvSpPr>
        <p:spPr bwMode="auto">
          <a:xfrm>
            <a:off x="1310664" y="5228560"/>
            <a:ext cx="2435869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4">
                    <a:lumMod val="50000"/>
                  </a:schemeClr>
                </a:solidFill>
                <a:latin typeface="Calibri"/>
              </a:rPr>
              <a:t>Develop integrated approaches to understand the opportunities for mitigation without jeopardizing livelihoods and production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D7EF862-337B-45BB-1367-5B220BC61F24}"/>
              </a:ext>
            </a:extLst>
          </p:cNvPr>
          <p:cNvCxnSpPr>
            <a:cxnSpLocks/>
          </p:cNvCxnSpPr>
          <p:nvPr/>
        </p:nvCxnSpPr>
        <p:spPr>
          <a:xfrm>
            <a:off x="3877519" y="5232276"/>
            <a:ext cx="844952" cy="0"/>
          </a:xfrm>
          <a:prstGeom prst="line">
            <a:avLst/>
          </a:prstGeom>
          <a:ln w="19050">
            <a:solidFill>
              <a:srgbClr val="5C0B4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ight Arrow 40">
            <a:extLst>
              <a:ext uri="{FF2B5EF4-FFF2-40B4-BE49-F238E27FC236}">
                <a16:creationId xmlns:a16="http://schemas.microsoft.com/office/drawing/2014/main" id="{CB7AD4BC-11FC-900A-FC7C-960210CD9B97}"/>
              </a:ext>
            </a:extLst>
          </p:cNvPr>
          <p:cNvSpPr/>
          <p:nvPr/>
        </p:nvSpPr>
        <p:spPr>
          <a:xfrm>
            <a:off x="492977" y="3391383"/>
            <a:ext cx="172723" cy="154149"/>
          </a:xfrm>
          <a:prstGeom prst="rightArrow">
            <a:avLst/>
          </a:prstGeom>
          <a:solidFill>
            <a:srgbClr val="0B4B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21228B-8866-384D-1642-310CD572B672}"/>
              </a:ext>
            </a:extLst>
          </p:cNvPr>
          <p:cNvSpPr/>
          <p:nvPr/>
        </p:nvSpPr>
        <p:spPr>
          <a:xfrm>
            <a:off x="9397618" y="1180050"/>
            <a:ext cx="2385410" cy="1875524"/>
          </a:xfrm>
          <a:prstGeom prst="rect">
            <a:avLst/>
          </a:prstGeom>
          <a:solidFill>
            <a:srgbClr val="DFE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FE7EA57-B981-4B1B-2041-934049911733}"/>
              </a:ext>
            </a:extLst>
          </p:cNvPr>
          <p:cNvSpPr txBox="1"/>
          <p:nvPr/>
        </p:nvSpPr>
        <p:spPr bwMode="auto">
          <a:xfrm>
            <a:off x="9521131" y="1266794"/>
            <a:ext cx="17903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26723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RESPONSE THROUGH…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2014D4-321E-62F4-E63B-C5C443330E57}"/>
              </a:ext>
            </a:extLst>
          </p:cNvPr>
          <p:cNvSpPr txBox="1"/>
          <p:nvPr/>
        </p:nvSpPr>
        <p:spPr bwMode="auto">
          <a:xfrm>
            <a:off x="9551452" y="1887044"/>
            <a:ext cx="20704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4">
                    <a:lumMod val="50000"/>
                  </a:schemeClr>
                </a:solidFill>
                <a:latin typeface="Calibri"/>
              </a:rPr>
              <a:t>Institutional coordination and action at every level for animal, human and environment health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793D91D-C8A6-5E88-2D12-B79D520248A7}"/>
              </a:ext>
            </a:extLst>
          </p:cNvPr>
          <p:cNvCxnSpPr>
            <a:cxnSpLocks/>
          </p:cNvCxnSpPr>
          <p:nvPr/>
        </p:nvCxnSpPr>
        <p:spPr>
          <a:xfrm flipV="1">
            <a:off x="8646289" y="1828799"/>
            <a:ext cx="751329" cy="1"/>
          </a:xfrm>
          <a:prstGeom prst="line">
            <a:avLst/>
          </a:prstGeom>
          <a:ln w="19050">
            <a:solidFill>
              <a:srgbClr val="26723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>
            <a:extLst>
              <a:ext uri="{FF2B5EF4-FFF2-40B4-BE49-F238E27FC236}">
                <a16:creationId xmlns:a16="http://schemas.microsoft.com/office/drawing/2014/main" id="{9C08C62B-E59D-428C-C112-00D9ACA7F7CE}"/>
              </a:ext>
            </a:extLst>
          </p:cNvPr>
          <p:cNvSpPr txBox="1">
            <a:spLocks/>
          </p:cNvSpPr>
          <p:nvPr/>
        </p:nvSpPr>
        <p:spPr>
          <a:xfrm>
            <a:off x="408973" y="787121"/>
            <a:ext cx="4223988" cy="371348"/>
          </a:xfrm>
          <a:prstGeom prst="rect">
            <a:avLst/>
          </a:prstGeom>
          <a:noFill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lnSpc>
                <a:spcPts val="2060"/>
              </a:lnSpc>
            </a:pPr>
            <a:r>
              <a:rPr lang="en-US" sz="1600">
                <a:solidFill>
                  <a:srgbClr val="682622"/>
                </a:solidFill>
                <a:latin typeface="Calibri"/>
              </a:rPr>
              <a:t>Integral to improving food and nutrition security</a:t>
            </a:r>
            <a:endParaRPr lang="en-GB" sz="140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C95DD11-F770-70B7-A0AE-A4D74AA0BF8D}"/>
              </a:ext>
            </a:extLst>
          </p:cNvPr>
          <p:cNvCxnSpPr>
            <a:cxnSpLocks/>
          </p:cNvCxnSpPr>
          <p:nvPr/>
        </p:nvCxnSpPr>
        <p:spPr>
          <a:xfrm>
            <a:off x="8212238" y="4953568"/>
            <a:ext cx="844952" cy="0"/>
          </a:xfrm>
          <a:prstGeom prst="line">
            <a:avLst/>
          </a:prstGeom>
          <a:ln w="19050">
            <a:solidFill>
              <a:srgbClr val="5C0B4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90F72083-E192-0F36-119D-9B4156FCE0BC}"/>
              </a:ext>
            </a:extLst>
          </p:cNvPr>
          <p:cNvSpPr/>
          <p:nvPr/>
        </p:nvSpPr>
        <p:spPr>
          <a:xfrm>
            <a:off x="7741227" y="-12601"/>
            <a:ext cx="4450773" cy="775545"/>
          </a:xfrm>
          <a:prstGeom prst="rect">
            <a:avLst/>
          </a:prstGeom>
          <a:solidFill>
            <a:srgbClr val="245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BMZ investment in ILRI One Health: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 22 million (2019 to 2025)</a:t>
            </a:r>
          </a:p>
        </p:txBody>
      </p:sp>
    </p:spTree>
    <p:extLst>
      <p:ext uri="{BB962C8B-B14F-4D97-AF65-F5344CB8AC3E}">
        <p14:creationId xmlns:p14="http://schemas.microsoft.com/office/powerpoint/2010/main" val="1029916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holding a bouquet of flowers&#10;&#10;Description automatically generated with medium confidence">
            <a:extLst>
              <a:ext uri="{FF2B5EF4-FFF2-40B4-BE49-F238E27FC236}">
                <a16:creationId xmlns:a16="http://schemas.microsoft.com/office/drawing/2014/main" id="{126DCFAA-41D7-928A-1A74-584C3CD80A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4" b="42"/>
          <a:stretch/>
        </p:blipFill>
        <p:spPr>
          <a:xfrm>
            <a:off x="0" y="1135647"/>
            <a:ext cx="4486275" cy="450831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408DE58-BBD3-B7D9-1F7B-BA1743321B96}"/>
              </a:ext>
            </a:extLst>
          </p:cNvPr>
          <p:cNvSpPr/>
          <p:nvPr/>
        </p:nvSpPr>
        <p:spPr>
          <a:xfrm>
            <a:off x="4381500" y="1135646"/>
            <a:ext cx="7810500" cy="4508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Chicken business offers a rare and good income earning opportunity for young women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Reaching remote women with a ‘poultry package including marketing’ is effective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Addressing gender norms about women in chicken business at various levels (household, community, business, customers and trainings) is necessary for the women to benefit from poultry business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More systematic evidence is needed on impact of Gender Transformative Approaches and their potential for Gender Transformative Change.  </a:t>
            </a: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E1D73F-36FC-7A62-7520-066B288E08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52425"/>
            <a:ext cx="10972800" cy="937813"/>
          </a:xfrm>
          <a:prstGeom prst="rect">
            <a:avLst/>
          </a:prstGeom>
          <a:solidFill>
            <a:schemeClr val="tx2"/>
          </a:solidFill>
        </p:spPr>
        <p:txBody>
          <a:bodyPr/>
          <a:lstStyle/>
          <a:p>
            <a:r>
              <a:rPr lang="en-US" sz="2800">
                <a:solidFill>
                  <a:schemeClr val="bg1"/>
                </a:solidFill>
              </a:rPr>
              <a:t>Intentional incorporation of opportunities for women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400">
                <a:solidFill>
                  <a:schemeClr val="bg1"/>
                </a:solidFill>
              </a:rPr>
              <a:t>Chicken business in Ethiopia and Tanzania</a:t>
            </a:r>
            <a:br>
              <a:rPr lang="en-US" sz="2800">
                <a:solidFill>
                  <a:schemeClr val="bg1"/>
                </a:solidFill>
              </a:rPr>
            </a:br>
            <a:endParaRPr lang="en-US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235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5866CEA9-0F2F-AF8F-4439-53DD1AE0FAD6}"/>
              </a:ext>
            </a:extLst>
          </p:cNvPr>
          <p:cNvSpPr/>
          <p:nvPr/>
        </p:nvSpPr>
        <p:spPr>
          <a:xfrm>
            <a:off x="4850164" y="3429000"/>
            <a:ext cx="7327940" cy="3429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5327FC-7A87-F9FF-D807-2E2F3685B3A6}"/>
              </a:ext>
            </a:extLst>
          </p:cNvPr>
          <p:cNvSpPr/>
          <p:nvPr/>
        </p:nvSpPr>
        <p:spPr>
          <a:xfrm>
            <a:off x="4864060" y="0"/>
            <a:ext cx="7327940" cy="3429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D43D48-5A8E-5275-FB03-D67073C9C3CB}"/>
              </a:ext>
            </a:extLst>
          </p:cNvPr>
          <p:cNvSpPr/>
          <p:nvPr/>
        </p:nvSpPr>
        <p:spPr>
          <a:xfrm>
            <a:off x="0" y="0"/>
            <a:ext cx="4864060" cy="6858000"/>
          </a:xfrm>
          <a:prstGeom prst="rect">
            <a:avLst/>
          </a:prstGeom>
          <a:solidFill>
            <a:srgbClr val="245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812356-491C-B272-E6B4-8553C418BA3B}"/>
              </a:ext>
            </a:extLst>
          </p:cNvPr>
          <p:cNvSpPr txBox="1"/>
          <p:nvPr/>
        </p:nvSpPr>
        <p:spPr bwMode="auto">
          <a:xfrm>
            <a:off x="622916" y="2479408"/>
            <a:ext cx="3742319" cy="337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Accurate emission metrics to assess interventions and access climate finance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b="1">
              <a:solidFill>
                <a:srgbClr val="FFFFFF"/>
              </a:solidFill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Big opportunity to improve productivity and reduce emissions per unit of product without switching to industrial production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33" name="Title 4">
            <a:extLst>
              <a:ext uri="{FF2B5EF4-FFF2-40B4-BE49-F238E27FC236}">
                <a16:creationId xmlns:a16="http://schemas.microsoft.com/office/drawing/2014/main" id="{E04F9BB7-DDC1-F9AF-537E-6019C9BC32C4}"/>
              </a:ext>
            </a:extLst>
          </p:cNvPr>
          <p:cNvSpPr txBox="1">
            <a:spLocks/>
          </p:cNvSpPr>
          <p:nvPr/>
        </p:nvSpPr>
        <p:spPr>
          <a:xfrm>
            <a:off x="664109" y="888816"/>
            <a:ext cx="3598576" cy="143047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ts val="324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ECA04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Measure and mitigate GHG emissions in context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5766973-3753-C366-640C-A46DACF3D6C7}"/>
              </a:ext>
            </a:extLst>
          </p:cNvPr>
          <p:cNvSpPr txBox="1"/>
          <p:nvPr/>
        </p:nvSpPr>
        <p:spPr>
          <a:xfrm>
            <a:off x="4864060" y="1214962"/>
            <a:ext cx="40180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Intensive: 50.6 kg /head/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yr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Semi-intensive: 28.3 kg/head/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yr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endParaRPr lang="en-US" sz="1400" i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lvl="0"/>
            <a:r>
              <a:rPr lang="en-US" dirty="0">
                <a:solidFill>
                  <a:srgbClr val="000000"/>
                </a:solidFill>
                <a:latin typeface="Calibri"/>
              </a:rPr>
              <a:t>Industrial systems: 60-160 kg/head/year </a:t>
            </a:r>
            <a:r>
              <a:rPr lang="en-US" sz="1400" i="1" dirty="0">
                <a:solidFill>
                  <a:srgbClr val="000000"/>
                </a:solidFill>
                <a:latin typeface="Calibri"/>
              </a:rPr>
              <a:t>(depending on animal size and DM intake)</a:t>
            </a:r>
          </a:p>
          <a:p>
            <a:pPr lvl="0"/>
            <a:r>
              <a:rPr lang="en-US" dirty="0">
                <a:solidFill>
                  <a:srgbClr val="000000"/>
                </a:solidFill>
                <a:latin typeface="Calibri"/>
              </a:rPr>
              <a:t>Sub-Saharan Africa Tier 1: 42kg/head/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yr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 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(female cattle)</a:t>
            </a:r>
            <a:endParaRPr lang="en-US" sz="1400" dirty="0">
              <a:solidFill>
                <a:srgbClr val="477626"/>
              </a:solidFill>
              <a:latin typeface="+mn-lt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C9BF166-257C-0BB2-89CE-CE400F41B7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4337" y="1123013"/>
            <a:ext cx="3327663" cy="18151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3994497-81C1-DB6E-712C-398ADE2AB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611" y="3843420"/>
            <a:ext cx="6063473" cy="300935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1E0B481-7A49-EEE4-FEC1-DBB02AA3C0BE}"/>
              </a:ext>
            </a:extLst>
          </p:cNvPr>
          <p:cNvSpPr txBox="1"/>
          <p:nvPr/>
        </p:nvSpPr>
        <p:spPr bwMode="auto">
          <a:xfrm>
            <a:off x="5257800" y="123748"/>
            <a:ext cx="65126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accent6">
                    <a:lumMod val="50000"/>
                  </a:schemeClr>
                </a:solidFill>
                <a:latin typeface="+mn-lt"/>
              </a:rPr>
              <a:t>New IPCC Tier 2 emission factors for smallholders’ cows in Kenya</a:t>
            </a:r>
            <a:r>
              <a:rPr lang="en-US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2CA323-006F-EF27-317D-1795CCBC993B}"/>
              </a:ext>
            </a:extLst>
          </p:cNvPr>
          <p:cNvSpPr txBox="1"/>
          <p:nvPr/>
        </p:nvSpPr>
        <p:spPr bwMode="auto">
          <a:xfrm>
            <a:off x="5257800" y="3489770"/>
            <a:ext cx="65126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accent4"/>
                </a:solidFill>
                <a:latin typeface="+mn-lt"/>
              </a:rPr>
              <a:t>Dairy system characterization and emissions</a:t>
            </a:r>
            <a:endParaRPr lang="en-US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BA03A7-672F-CA1D-F712-CA791B22B768}"/>
              </a:ext>
            </a:extLst>
          </p:cNvPr>
          <p:cNvSpPr/>
          <p:nvPr/>
        </p:nvSpPr>
        <p:spPr>
          <a:xfrm>
            <a:off x="238010" y="6077228"/>
            <a:ext cx="4450773" cy="775545"/>
          </a:xfrm>
          <a:prstGeom prst="rect">
            <a:avLst/>
          </a:prstGeom>
          <a:solidFill>
            <a:srgbClr val="245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 investment in Program for Climate Smart Livestock Euro 6.5 million</a:t>
            </a:r>
          </a:p>
        </p:txBody>
      </p:sp>
    </p:spTree>
    <p:extLst>
      <p:ext uri="{BB962C8B-B14F-4D97-AF65-F5344CB8AC3E}">
        <p14:creationId xmlns:p14="http://schemas.microsoft.com/office/powerpoint/2010/main" val="765531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86FE7C-53ED-16CD-7747-73C724EAE1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51653" y="1054964"/>
            <a:ext cx="3216490" cy="1021482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3600">
                <a:solidFill>
                  <a:schemeClr val="accent2">
                    <a:lumMod val="50000"/>
                  </a:schemeClr>
                </a:solidFill>
              </a:rPr>
              <a:t>Key messages</a:t>
            </a:r>
            <a:br>
              <a:rPr lang="en-US" sz="360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000">
                <a:solidFill>
                  <a:schemeClr val="accent2">
                    <a:lumMod val="50000"/>
                  </a:schemeClr>
                </a:solidFill>
              </a:rPr>
              <a:t>Thinking about livestock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67BE06D-0147-7B0C-EA8C-6E7837C553DC}"/>
              </a:ext>
            </a:extLst>
          </p:cNvPr>
          <p:cNvGrpSpPr/>
          <p:nvPr/>
        </p:nvGrpSpPr>
        <p:grpSpPr>
          <a:xfrm>
            <a:off x="4751654" y="3374430"/>
            <a:ext cx="4261963" cy="860980"/>
            <a:chOff x="2342153" y="3047999"/>
            <a:chExt cx="6358818" cy="1284575"/>
          </a:xfrm>
          <a:effectLst/>
        </p:grpSpPr>
        <p:sp>
          <p:nvSpPr>
            <p:cNvPr id="49" name="Pentagon 2">
              <a:extLst>
                <a:ext uri="{FF2B5EF4-FFF2-40B4-BE49-F238E27FC236}">
                  <a16:creationId xmlns:a16="http://schemas.microsoft.com/office/drawing/2014/main" id="{26961572-858B-4142-693A-4EFBB56CAABA}"/>
                </a:ext>
              </a:extLst>
            </p:cNvPr>
            <p:cNvSpPr/>
            <p:nvPr/>
          </p:nvSpPr>
          <p:spPr>
            <a:xfrm>
              <a:off x="2689814" y="3047999"/>
              <a:ext cx="6011157" cy="1284575"/>
            </a:xfrm>
            <a:custGeom>
              <a:avLst/>
              <a:gdLst>
                <a:gd name="connsiteX0" fmla="*/ 0 w 5066119"/>
                <a:gd name="connsiteY0" fmla="*/ 0 h 1284575"/>
                <a:gd name="connsiteX1" fmla="*/ 4423832 w 5066119"/>
                <a:gd name="connsiteY1" fmla="*/ 0 h 1284575"/>
                <a:gd name="connsiteX2" fmla="*/ 5066119 w 5066119"/>
                <a:gd name="connsiteY2" fmla="*/ 642288 h 1284575"/>
                <a:gd name="connsiteX3" fmla="*/ 4423832 w 5066119"/>
                <a:gd name="connsiteY3" fmla="*/ 1284575 h 1284575"/>
                <a:gd name="connsiteX4" fmla="*/ 0 w 5066119"/>
                <a:gd name="connsiteY4" fmla="*/ 1284575 h 1284575"/>
                <a:gd name="connsiteX5" fmla="*/ 0 w 5066119"/>
                <a:gd name="connsiteY5" fmla="*/ 0 h 1284575"/>
                <a:gd name="connsiteX0" fmla="*/ 0 w 4885144"/>
                <a:gd name="connsiteY0" fmla="*/ 0 h 1284575"/>
                <a:gd name="connsiteX1" fmla="*/ 4423832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80995 w 4885144"/>
                <a:gd name="connsiteY3" fmla="*/ 1275050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5144" h="1284575">
                  <a:moveTo>
                    <a:pt x="0" y="0"/>
                  </a:moveTo>
                  <a:lnTo>
                    <a:pt x="4571469" y="0"/>
                  </a:lnTo>
                  <a:lnTo>
                    <a:pt x="4885144" y="628000"/>
                  </a:lnTo>
                  <a:lnTo>
                    <a:pt x="4580995" y="1275050"/>
                  </a:lnTo>
                  <a:lnTo>
                    <a:pt x="0" y="12845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Isosceles Triangle 9">
              <a:extLst>
                <a:ext uri="{FF2B5EF4-FFF2-40B4-BE49-F238E27FC236}">
                  <a16:creationId xmlns:a16="http://schemas.microsoft.com/office/drawing/2014/main" id="{E2940893-CEBC-D041-DA14-1944ED2B3229}"/>
                </a:ext>
              </a:extLst>
            </p:cNvPr>
            <p:cNvSpPr/>
            <p:nvPr/>
          </p:nvSpPr>
          <p:spPr>
            <a:xfrm rot="16200000" flipH="1">
              <a:off x="2458811" y="3050944"/>
              <a:ext cx="115171" cy="348487"/>
            </a:xfrm>
            <a:custGeom>
              <a:avLst/>
              <a:gdLst>
                <a:gd name="connsiteX0" fmla="*/ 0 w 308489"/>
                <a:gd name="connsiteY0" fmla="*/ 200696 h 200696"/>
                <a:gd name="connsiteX1" fmla="*/ 154245 w 308489"/>
                <a:gd name="connsiteY1" fmla="*/ 0 h 200696"/>
                <a:gd name="connsiteX2" fmla="*/ 308489 w 308489"/>
                <a:gd name="connsiteY2" fmla="*/ 200696 h 200696"/>
                <a:gd name="connsiteX3" fmla="*/ 0 w 308489"/>
                <a:gd name="connsiteY3" fmla="*/ 200696 h 200696"/>
                <a:gd name="connsiteX0" fmla="*/ 0 w 308489"/>
                <a:gd name="connsiteY0" fmla="*/ 353096 h 353096"/>
                <a:gd name="connsiteX1" fmla="*/ 301883 w 308489"/>
                <a:gd name="connsiteY1" fmla="*/ 0 h 353096"/>
                <a:gd name="connsiteX2" fmla="*/ 308489 w 308489"/>
                <a:gd name="connsiteY2" fmla="*/ 353096 h 353096"/>
                <a:gd name="connsiteX3" fmla="*/ 0 w 308489"/>
                <a:gd name="connsiteY3" fmla="*/ 353096 h 353096"/>
                <a:gd name="connsiteX0" fmla="*/ 0 w 309026"/>
                <a:gd name="connsiteY0" fmla="*/ 357859 h 357859"/>
                <a:gd name="connsiteX1" fmla="*/ 309026 w 309026"/>
                <a:gd name="connsiteY1" fmla="*/ 0 h 357859"/>
                <a:gd name="connsiteX2" fmla="*/ 308489 w 309026"/>
                <a:gd name="connsiteY2" fmla="*/ 357859 h 357859"/>
                <a:gd name="connsiteX3" fmla="*/ 0 w 309026"/>
                <a:gd name="connsiteY3" fmla="*/ 357859 h 357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9026" h="357859">
                  <a:moveTo>
                    <a:pt x="0" y="357859"/>
                  </a:moveTo>
                  <a:lnTo>
                    <a:pt x="309026" y="0"/>
                  </a:lnTo>
                  <a:lnTo>
                    <a:pt x="308489" y="357859"/>
                  </a:lnTo>
                  <a:lnTo>
                    <a:pt x="0" y="357859"/>
                  </a:lnTo>
                  <a:close/>
                </a:path>
              </a:pathLst>
            </a:custGeom>
            <a:solidFill>
              <a:srgbClr val="71743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" name="Pentagon 2">
              <a:extLst>
                <a:ext uri="{FF2B5EF4-FFF2-40B4-BE49-F238E27FC236}">
                  <a16:creationId xmlns:a16="http://schemas.microsoft.com/office/drawing/2014/main" id="{AB9E7157-EB62-EBFF-0254-AD0F5B75D07E}"/>
                </a:ext>
              </a:extLst>
            </p:cNvPr>
            <p:cNvSpPr/>
            <p:nvPr/>
          </p:nvSpPr>
          <p:spPr>
            <a:xfrm>
              <a:off x="2342153" y="3665185"/>
              <a:ext cx="1236876" cy="546085"/>
            </a:xfrm>
            <a:custGeom>
              <a:avLst/>
              <a:gdLst>
                <a:gd name="connsiteX0" fmla="*/ 0 w 5066119"/>
                <a:gd name="connsiteY0" fmla="*/ 0 h 1284575"/>
                <a:gd name="connsiteX1" fmla="*/ 4423832 w 5066119"/>
                <a:gd name="connsiteY1" fmla="*/ 0 h 1284575"/>
                <a:gd name="connsiteX2" fmla="*/ 5066119 w 5066119"/>
                <a:gd name="connsiteY2" fmla="*/ 642288 h 1284575"/>
                <a:gd name="connsiteX3" fmla="*/ 4423832 w 5066119"/>
                <a:gd name="connsiteY3" fmla="*/ 1284575 h 1284575"/>
                <a:gd name="connsiteX4" fmla="*/ 0 w 5066119"/>
                <a:gd name="connsiteY4" fmla="*/ 1284575 h 1284575"/>
                <a:gd name="connsiteX5" fmla="*/ 0 w 5066119"/>
                <a:gd name="connsiteY5" fmla="*/ 0 h 1284575"/>
                <a:gd name="connsiteX0" fmla="*/ 0 w 4885144"/>
                <a:gd name="connsiteY0" fmla="*/ 0 h 1284575"/>
                <a:gd name="connsiteX1" fmla="*/ 4423832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80995 w 4885144"/>
                <a:gd name="connsiteY3" fmla="*/ 1275050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72536 w 4885144"/>
                <a:gd name="connsiteY3" fmla="*/ 1275051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64078 w 4885144"/>
                <a:gd name="connsiteY3" fmla="*/ 1282549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1284575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64078 w 4885144"/>
                <a:gd name="connsiteY3" fmla="*/ 1282549 h 1284575"/>
                <a:gd name="connsiteX4" fmla="*/ 0 w 4885144"/>
                <a:gd name="connsiteY4" fmla="*/ 1284575 h 1284575"/>
                <a:gd name="connsiteX0" fmla="*/ 0 w 4885144"/>
                <a:gd name="connsiteY0" fmla="*/ 1284575 h 1507474"/>
                <a:gd name="connsiteX1" fmla="*/ 4571469 w 4885144"/>
                <a:gd name="connsiteY1" fmla="*/ 0 h 1507474"/>
                <a:gd name="connsiteX2" fmla="*/ 4885144 w 4885144"/>
                <a:gd name="connsiteY2" fmla="*/ 628000 h 1507474"/>
                <a:gd name="connsiteX3" fmla="*/ 4597912 w 4885144"/>
                <a:gd name="connsiteY3" fmla="*/ 1507474 h 1507474"/>
                <a:gd name="connsiteX4" fmla="*/ 0 w 4885144"/>
                <a:gd name="connsiteY4" fmla="*/ 1284575 h 1507474"/>
                <a:gd name="connsiteX0" fmla="*/ 0 w 4851310"/>
                <a:gd name="connsiteY0" fmla="*/ 1284575 h 1507474"/>
                <a:gd name="connsiteX1" fmla="*/ 4571469 w 4851310"/>
                <a:gd name="connsiteY1" fmla="*/ 0 h 1507474"/>
                <a:gd name="connsiteX2" fmla="*/ 4851310 w 4851310"/>
                <a:gd name="connsiteY2" fmla="*/ 1137830 h 1507474"/>
                <a:gd name="connsiteX3" fmla="*/ 4597912 w 4851310"/>
                <a:gd name="connsiteY3" fmla="*/ 1507474 h 1507474"/>
                <a:gd name="connsiteX4" fmla="*/ 0 w 4851310"/>
                <a:gd name="connsiteY4" fmla="*/ 1284575 h 1507474"/>
                <a:gd name="connsiteX0" fmla="*/ 0 w 4851310"/>
                <a:gd name="connsiteY0" fmla="*/ 624794 h 847693"/>
                <a:gd name="connsiteX1" fmla="*/ 4706806 w 4851310"/>
                <a:gd name="connsiteY1" fmla="*/ 0 h 847693"/>
                <a:gd name="connsiteX2" fmla="*/ 4851310 w 4851310"/>
                <a:gd name="connsiteY2" fmla="*/ 478049 h 847693"/>
                <a:gd name="connsiteX3" fmla="*/ 4597912 w 4851310"/>
                <a:gd name="connsiteY3" fmla="*/ 847693 h 847693"/>
                <a:gd name="connsiteX4" fmla="*/ 0 w 4851310"/>
                <a:gd name="connsiteY4" fmla="*/ 624794 h 847693"/>
                <a:gd name="connsiteX0" fmla="*/ 0 w 4851310"/>
                <a:gd name="connsiteY0" fmla="*/ 669779 h 892678"/>
                <a:gd name="connsiteX1" fmla="*/ 4698347 w 4851310"/>
                <a:gd name="connsiteY1" fmla="*/ 0 h 892678"/>
                <a:gd name="connsiteX2" fmla="*/ 4851310 w 4851310"/>
                <a:gd name="connsiteY2" fmla="*/ 523034 h 892678"/>
                <a:gd name="connsiteX3" fmla="*/ 4597912 w 4851310"/>
                <a:gd name="connsiteY3" fmla="*/ 892678 h 892678"/>
                <a:gd name="connsiteX4" fmla="*/ 0 w 4851310"/>
                <a:gd name="connsiteY4" fmla="*/ 669779 h 892678"/>
                <a:gd name="connsiteX0" fmla="*/ 0 w 4851310"/>
                <a:gd name="connsiteY0" fmla="*/ 669779 h 892678"/>
                <a:gd name="connsiteX1" fmla="*/ 4698347 w 4851310"/>
                <a:gd name="connsiteY1" fmla="*/ 0 h 892678"/>
                <a:gd name="connsiteX2" fmla="*/ 4851310 w 4851310"/>
                <a:gd name="connsiteY2" fmla="*/ 455556 h 892678"/>
                <a:gd name="connsiteX3" fmla="*/ 4597912 w 4851310"/>
                <a:gd name="connsiteY3" fmla="*/ 892678 h 892678"/>
                <a:gd name="connsiteX4" fmla="*/ 0 w 4851310"/>
                <a:gd name="connsiteY4" fmla="*/ 669779 h 892678"/>
                <a:gd name="connsiteX0" fmla="*/ 0 w 4851310"/>
                <a:gd name="connsiteY0" fmla="*/ 669779 h 892678"/>
                <a:gd name="connsiteX1" fmla="*/ 4698347 w 4851310"/>
                <a:gd name="connsiteY1" fmla="*/ 0 h 892678"/>
                <a:gd name="connsiteX2" fmla="*/ 4851310 w 4851310"/>
                <a:gd name="connsiteY2" fmla="*/ 455556 h 892678"/>
                <a:gd name="connsiteX3" fmla="*/ 4597912 w 4851310"/>
                <a:gd name="connsiteY3" fmla="*/ 892678 h 892678"/>
                <a:gd name="connsiteX4" fmla="*/ 0 w 4851310"/>
                <a:gd name="connsiteY4" fmla="*/ 669779 h 892678"/>
                <a:gd name="connsiteX0" fmla="*/ 0 w 4851310"/>
                <a:gd name="connsiteY0" fmla="*/ 669779 h 870186"/>
                <a:gd name="connsiteX1" fmla="*/ 4698347 w 4851310"/>
                <a:gd name="connsiteY1" fmla="*/ 0 h 870186"/>
                <a:gd name="connsiteX2" fmla="*/ 4851310 w 4851310"/>
                <a:gd name="connsiteY2" fmla="*/ 455556 h 870186"/>
                <a:gd name="connsiteX3" fmla="*/ 4648663 w 4851310"/>
                <a:gd name="connsiteY3" fmla="*/ 870186 h 870186"/>
                <a:gd name="connsiteX4" fmla="*/ 0 w 4851310"/>
                <a:gd name="connsiteY4" fmla="*/ 669779 h 870186"/>
                <a:gd name="connsiteX0" fmla="*/ 0 w 4851310"/>
                <a:gd name="connsiteY0" fmla="*/ 669779 h 855191"/>
                <a:gd name="connsiteX1" fmla="*/ 4698347 w 4851310"/>
                <a:gd name="connsiteY1" fmla="*/ 0 h 855191"/>
                <a:gd name="connsiteX2" fmla="*/ 4851310 w 4851310"/>
                <a:gd name="connsiteY2" fmla="*/ 455556 h 855191"/>
                <a:gd name="connsiteX3" fmla="*/ 4623287 w 4851310"/>
                <a:gd name="connsiteY3" fmla="*/ 855191 h 855191"/>
                <a:gd name="connsiteX4" fmla="*/ 0 w 4851310"/>
                <a:gd name="connsiteY4" fmla="*/ 669779 h 855191"/>
                <a:gd name="connsiteX0" fmla="*/ 0 w 4851310"/>
                <a:gd name="connsiteY0" fmla="*/ 669779 h 840196"/>
                <a:gd name="connsiteX1" fmla="*/ 4698347 w 4851310"/>
                <a:gd name="connsiteY1" fmla="*/ 0 h 840196"/>
                <a:gd name="connsiteX2" fmla="*/ 4851310 w 4851310"/>
                <a:gd name="connsiteY2" fmla="*/ 455556 h 840196"/>
                <a:gd name="connsiteX3" fmla="*/ 4648663 w 4851310"/>
                <a:gd name="connsiteY3" fmla="*/ 840196 h 840196"/>
                <a:gd name="connsiteX4" fmla="*/ 0 w 4851310"/>
                <a:gd name="connsiteY4" fmla="*/ 669779 h 840196"/>
                <a:gd name="connsiteX0" fmla="*/ 0 w 4851310"/>
                <a:gd name="connsiteY0" fmla="*/ 669779 h 847694"/>
                <a:gd name="connsiteX1" fmla="*/ 4698347 w 4851310"/>
                <a:gd name="connsiteY1" fmla="*/ 0 h 847694"/>
                <a:gd name="connsiteX2" fmla="*/ 4851310 w 4851310"/>
                <a:gd name="connsiteY2" fmla="*/ 455556 h 847694"/>
                <a:gd name="connsiteX3" fmla="*/ 4623287 w 4851310"/>
                <a:gd name="connsiteY3" fmla="*/ 847694 h 847694"/>
                <a:gd name="connsiteX4" fmla="*/ 0 w 4851310"/>
                <a:gd name="connsiteY4" fmla="*/ 669779 h 847694"/>
                <a:gd name="connsiteX0" fmla="*/ 0 w 4851310"/>
                <a:gd name="connsiteY0" fmla="*/ 681775 h 859690"/>
                <a:gd name="connsiteX1" fmla="*/ 4644212 w 4851310"/>
                <a:gd name="connsiteY1" fmla="*/ 0 h 859690"/>
                <a:gd name="connsiteX2" fmla="*/ 4851310 w 4851310"/>
                <a:gd name="connsiteY2" fmla="*/ 467552 h 859690"/>
                <a:gd name="connsiteX3" fmla="*/ 4623287 w 4851310"/>
                <a:gd name="connsiteY3" fmla="*/ 859690 h 859690"/>
                <a:gd name="connsiteX4" fmla="*/ 0 w 4851310"/>
                <a:gd name="connsiteY4" fmla="*/ 681775 h 859690"/>
                <a:gd name="connsiteX0" fmla="*/ 0 w 4851310"/>
                <a:gd name="connsiteY0" fmla="*/ 681775 h 859690"/>
                <a:gd name="connsiteX1" fmla="*/ 4644212 w 4851310"/>
                <a:gd name="connsiteY1" fmla="*/ 0 h 859690"/>
                <a:gd name="connsiteX2" fmla="*/ 4851310 w 4851310"/>
                <a:gd name="connsiteY2" fmla="*/ 383579 h 859690"/>
                <a:gd name="connsiteX3" fmla="*/ 4623287 w 4851310"/>
                <a:gd name="connsiteY3" fmla="*/ 859690 h 859690"/>
                <a:gd name="connsiteX4" fmla="*/ 0 w 4851310"/>
                <a:gd name="connsiteY4" fmla="*/ 681775 h 85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1310" h="859690">
                  <a:moveTo>
                    <a:pt x="0" y="681775"/>
                  </a:moveTo>
                  <a:lnTo>
                    <a:pt x="4644212" y="0"/>
                  </a:lnTo>
                  <a:lnTo>
                    <a:pt x="4851310" y="383579"/>
                  </a:lnTo>
                  <a:lnTo>
                    <a:pt x="4623287" y="859690"/>
                  </a:lnTo>
                  <a:lnTo>
                    <a:pt x="0" y="681775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2" name="Pentagon 2">
              <a:extLst>
                <a:ext uri="{FF2B5EF4-FFF2-40B4-BE49-F238E27FC236}">
                  <a16:creationId xmlns:a16="http://schemas.microsoft.com/office/drawing/2014/main" id="{25B57B08-2F68-37F8-EC60-1B3B56EC66B6}"/>
                </a:ext>
              </a:extLst>
            </p:cNvPr>
            <p:cNvSpPr/>
            <p:nvPr/>
          </p:nvSpPr>
          <p:spPr>
            <a:xfrm>
              <a:off x="2342153" y="3282298"/>
              <a:ext cx="1245503" cy="815976"/>
            </a:xfrm>
            <a:custGeom>
              <a:avLst/>
              <a:gdLst>
                <a:gd name="connsiteX0" fmla="*/ 0 w 5066119"/>
                <a:gd name="connsiteY0" fmla="*/ 0 h 1284575"/>
                <a:gd name="connsiteX1" fmla="*/ 4423832 w 5066119"/>
                <a:gd name="connsiteY1" fmla="*/ 0 h 1284575"/>
                <a:gd name="connsiteX2" fmla="*/ 5066119 w 5066119"/>
                <a:gd name="connsiteY2" fmla="*/ 642288 h 1284575"/>
                <a:gd name="connsiteX3" fmla="*/ 4423832 w 5066119"/>
                <a:gd name="connsiteY3" fmla="*/ 1284575 h 1284575"/>
                <a:gd name="connsiteX4" fmla="*/ 0 w 5066119"/>
                <a:gd name="connsiteY4" fmla="*/ 1284575 h 1284575"/>
                <a:gd name="connsiteX5" fmla="*/ 0 w 5066119"/>
                <a:gd name="connsiteY5" fmla="*/ 0 h 1284575"/>
                <a:gd name="connsiteX0" fmla="*/ 0 w 4885144"/>
                <a:gd name="connsiteY0" fmla="*/ 0 h 1284575"/>
                <a:gd name="connsiteX1" fmla="*/ 4423832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80995 w 4885144"/>
                <a:gd name="connsiteY3" fmla="*/ 1275050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72536 w 4885144"/>
                <a:gd name="connsiteY3" fmla="*/ 1275051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64078 w 4885144"/>
                <a:gd name="connsiteY3" fmla="*/ 1282549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5144" h="1284575">
                  <a:moveTo>
                    <a:pt x="0" y="0"/>
                  </a:moveTo>
                  <a:lnTo>
                    <a:pt x="4571469" y="0"/>
                  </a:lnTo>
                  <a:lnTo>
                    <a:pt x="4885144" y="628000"/>
                  </a:lnTo>
                  <a:lnTo>
                    <a:pt x="4564078" y="1282549"/>
                  </a:lnTo>
                  <a:lnTo>
                    <a:pt x="0" y="12845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C2EA4BD-D207-6AB7-E10E-14ADD6255F96}"/>
              </a:ext>
            </a:extLst>
          </p:cNvPr>
          <p:cNvGrpSpPr/>
          <p:nvPr/>
        </p:nvGrpSpPr>
        <p:grpSpPr>
          <a:xfrm>
            <a:off x="4751654" y="4310872"/>
            <a:ext cx="5095084" cy="1146880"/>
            <a:chOff x="2342153" y="3047999"/>
            <a:chExt cx="8157696" cy="1711135"/>
          </a:xfrm>
          <a:effectLst/>
        </p:grpSpPr>
        <p:sp>
          <p:nvSpPr>
            <p:cNvPr id="45" name="Pentagon 2">
              <a:extLst>
                <a:ext uri="{FF2B5EF4-FFF2-40B4-BE49-F238E27FC236}">
                  <a16:creationId xmlns:a16="http://schemas.microsoft.com/office/drawing/2014/main" id="{7F26ED66-9397-66E8-8ED8-B5EEC4CF8FDD}"/>
                </a:ext>
              </a:extLst>
            </p:cNvPr>
            <p:cNvSpPr/>
            <p:nvPr/>
          </p:nvSpPr>
          <p:spPr>
            <a:xfrm>
              <a:off x="2689816" y="3047999"/>
              <a:ext cx="7810033" cy="1711135"/>
            </a:xfrm>
            <a:custGeom>
              <a:avLst/>
              <a:gdLst>
                <a:gd name="connsiteX0" fmla="*/ 0 w 5066119"/>
                <a:gd name="connsiteY0" fmla="*/ 0 h 1284575"/>
                <a:gd name="connsiteX1" fmla="*/ 4423832 w 5066119"/>
                <a:gd name="connsiteY1" fmla="*/ 0 h 1284575"/>
                <a:gd name="connsiteX2" fmla="*/ 5066119 w 5066119"/>
                <a:gd name="connsiteY2" fmla="*/ 642288 h 1284575"/>
                <a:gd name="connsiteX3" fmla="*/ 4423832 w 5066119"/>
                <a:gd name="connsiteY3" fmla="*/ 1284575 h 1284575"/>
                <a:gd name="connsiteX4" fmla="*/ 0 w 5066119"/>
                <a:gd name="connsiteY4" fmla="*/ 1284575 h 1284575"/>
                <a:gd name="connsiteX5" fmla="*/ 0 w 5066119"/>
                <a:gd name="connsiteY5" fmla="*/ 0 h 1284575"/>
                <a:gd name="connsiteX0" fmla="*/ 0 w 4885144"/>
                <a:gd name="connsiteY0" fmla="*/ 0 h 1284575"/>
                <a:gd name="connsiteX1" fmla="*/ 4423832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80995 w 4885144"/>
                <a:gd name="connsiteY3" fmla="*/ 1275050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5144" h="1284575">
                  <a:moveTo>
                    <a:pt x="0" y="0"/>
                  </a:moveTo>
                  <a:lnTo>
                    <a:pt x="4571469" y="0"/>
                  </a:lnTo>
                  <a:lnTo>
                    <a:pt x="4885144" y="628000"/>
                  </a:lnTo>
                  <a:lnTo>
                    <a:pt x="4580995" y="1275050"/>
                  </a:lnTo>
                  <a:lnTo>
                    <a:pt x="0" y="12845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2553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Isosceles Triangle 9">
              <a:extLst>
                <a:ext uri="{FF2B5EF4-FFF2-40B4-BE49-F238E27FC236}">
                  <a16:creationId xmlns:a16="http://schemas.microsoft.com/office/drawing/2014/main" id="{7A3D9157-5285-B157-F848-FA7F02A0404A}"/>
                </a:ext>
              </a:extLst>
            </p:cNvPr>
            <p:cNvSpPr/>
            <p:nvPr/>
          </p:nvSpPr>
          <p:spPr>
            <a:xfrm rot="16200000" flipH="1">
              <a:off x="2458812" y="3248006"/>
              <a:ext cx="115171" cy="348487"/>
            </a:xfrm>
            <a:custGeom>
              <a:avLst/>
              <a:gdLst>
                <a:gd name="connsiteX0" fmla="*/ 0 w 308489"/>
                <a:gd name="connsiteY0" fmla="*/ 200696 h 200696"/>
                <a:gd name="connsiteX1" fmla="*/ 154245 w 308489"/>
                <a:gd name="connsiteY1" fmla="*/ 0 h 200696"/>
                <a:gd name="connsiteX2" fmla="*/ 308489 w 308489"/>
                <a:gd name="connsiteY2" fmla="*/ 200696 h 200696"/>
                <a:gd name="connsiteX3" fmla="*/ 0 w 308489"/>
                <a:gd name="connsiteY3" fmla="*/ 200696 h 200696"/>
                <a:gd name="connsiteX0" fmla="*/ 0 w 308489"/>
                <a:gd name="connsiteY0" fmla="*/ 353096 h 353096"/>
                <a:gd name="connsiteX1" fmla="*/ 301883 w 308489"/>
                <a:gd name="connsiteY1" fmla="*/ 0 h 353096"/>
                <a:gd name="connsiteX2" fmla="*/ 308489 w 308489"/>
                <a:gd name="connsiteY2" fmla="*/ 353096 h 353096"/>
                <a:gd name="connsiteX3" fmla="*/ 0 w 308489"/>
                <a:gd name="connsiteY3" fmla="*/ 353096 h 353096"/>
                <a:gd name="connsiteX0" fmla="*/ 0 w 309026"/>
                <a:gd name="connsiteY0" fmla="*/ 357859 h 357859"/>
                <a:gd name="connsiteX1" fmla="*/ 309026 w 309026"/>
                <a:gd name="connsiteY1" fmla="*/ 0 h 357859"/>
                <a:gd name="connsiteX2" fmla="*/ 308489 w 309026"/>
                <a:gd name="connsiteY2" fmla="*/ 357859 h 357859"/>
                <a:gd name="connsiteX3" fmla="*/ 0 w 309026"/>
                <a:gd name="connsiteY3" fmla="*/ 357859 h 357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9026" h="357859">
                  <a:moveTo>
                    <a:pt x="0" y="357859"/>
                  </a:moveTo>
                  <a:lnTo>
                    <a:pt x="309026" y="0"/>
                  </a:lnTo>
                  <a:lnTo>
                    <a:pt x="308489" y="357859"/>
                  </a:lnTo>
                  <a:lnTo>
                    <a:pt x="0" y="357859"/>
                  </a:lnTo>
                  <a:close/>
                </a:path>
              </a:pathLst>
            </a:custGeom>
            <a:solidFill>
              <a:srgbClr val="71743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Pentagon 2">
              <a:extLst>
                <a:ext uri="{FF2B5EF4-FFF2-40B4-BE49-F238E27FC236}">
                  <a16:creationId xmlns:a16="http://schemas.microsoft.com/office/drawing/2014/main" id="{604404F9-E8AC-0287-34C4-A48E139939A4}"/>
                </a:ext>
              </a:extLst>
            </p:cNvPr>
            <p:cNvSpPr/>
            <p:nvPr/>
          </p:nvSpPr>
          <p:spPr>
            <a:xfrm>
              <a:off x="2342153" y="3847089"/>
              <a:ext cx="1236875" cy="546085"/>
            </a:xfrm>
            <a:custGeom>
              <a:avLst/>
              <a:gdLst>
                <a:gd name="connsiteX0" fmla="*/ 0 w 5066119"/>
                <a:gd name="connsiteY0" fmla="*/ 0 h 1284575"/>
                <a:gd name="connsiteX1" fmla="*/ 4423832 w 5066119"/>
                <a:gd name="connsiteY1" fmla="*/ 0 h 1284575"/>
                <a:gd name="connsiteX2" fmla="*/ 5066119 w 5066119"/>
                <a:gd name="connsiteY2" fmla="*/ 642288 h 1284575"/>
                <a:gd name="connsiteX3" fmla="*/ 4423832 w 5066119"/>
                <a:gd name="connsiteY3" fmla="*/ 1284575 h 1284575"/>
                <a:gd name="connsiteX4" fmla="*/ 0 w 5066119"/>
                <a:gd name="connsiteY4" fmla="*/ 1284575 h 1284575"/>
                <a:gd name="connsiteX5" fmla="*/ 0 w 5066119"/>
                <a:gd name="connsiteY5" fmla="*/ 0 h 1284575"/>
                <a:gd name="connsiteX0" fmla="*/ 0 w 4885144"/>
                <a:gd name="connsiteY0" fmla="*/ 0 h 1284575"/>
                <a:gd name="connsiteX1" fmla="*/ 4423832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80995 w 4885144"/>
                <a:gd name="connsiteY3" fmla="*/ 1275050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72536 w 4885144"/>
                <a:gd name="connsiteY3" fmla="*/ 1275051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64078 w 4885144"/>
                <a:gd name="connsiteY3" fmla="*/ 1282549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1284575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64078 w 4885144"/>
                <a:gd name="connsiteY3" fmla="*/ 1282549 h 1284575"/>
                <a:gd name="connsiteX4" fmla="*/ 0 w 4885144"/>
                <a:gd name="connsiteY4" fmla="*/ 1284575 h 1284575"/>
                <a:gd name="connsiteX0" fmla="*/ 0 w 4885144"/>
                <a:gd name="connsiteY0" fmla="*/ 1284575 h 1507474"/>
                <a:gd name="connsiteX1" fmla="*/ 4571469 w 4885144"/>
                <a:gd name="connsiteY1" fmla="*/ 0 h 1507474"/>
                <a:gd name="connsiteX2" fmla="*/ 4885144 w 4885144"/>
                <a:gd name="connsiteY2" fmla="*/ 628000 h 1507474"/>
                <a:gd name="connsiteX3" fmla="*/ 4597912 w 4885144"/>
                <a:gd name="connsiteY3" fmla="*/ 1507474 h 1507474"/>
                <a:gd name="connsiteX4" fmla="*/ 0 w 4885144"/>
                <a:gd name="connsiteY4" fmla="*/ 1284575 h 1507474"/>
                <a:gd name="connsiteX0" fmla="*/ 0 w 4851310"/>
                <a:gd name="connsiteY0" fmla="*/ 1284575 h 1507474"/>
                <a:gd name="connsiteX1" fmla="*/ 4571469 w 4851310"/>
                <a:gd name="connsiteY1" fmla="*/ 0 h 1507474"/>
                <a:gd name="connsiteX2" fmla="*/ 4851310 w 4851310"/>
                <a:gd name="connsiteY2" fmla="*/ 1137830 h 1507474"/>
                <a:gd name="connsiteX3" fmla="*/ 4597912 w 4851310"/>
                <a:gd name="connsiteY3" fmla="*/ 1507474 h 1507474"/>
                <a:gd name="connsiteX4" fmla="*/ 0 w 4851310"/>
                <a:gd name="connsiteY4" fmla="*/ 1284575 h 1507474"/>
                <a:gd name="connsiteX0" fmla="*/ 0 w 4851310"/>
                <a:gd name="connsiteY0" fmla="*/ 624794 h 847693"/>
                <a:gd name="connsiteX1" fmla="*/ 4706806 w 4851310"/>
                <a:gd name="connsiteY1" fmla="*/ 0 h 847693"/>
                <a:gd name="connsiteX2" fmla="*/ 4851310 w 4851310"/>
                <a:gd name="connsiteY2" fmla="*/ 478049 h 847693"/>
                <a:gd name="connsiteX3" fmla="*/ 4597912 w 4851310"/>
                <a:gd name="connsiteY3" fmla="*/ 847693 h 847693"/>
                <a:gd name="connsiteX4" fmla="*/ 0 w 4851310"/>
                <a:gd name="connsiteY4" fmla="*/ 624794 h 847693"/>
                <a:gd name="connsiteX0" fmla="*/ 0 w 4851310"/>
                <a:gd name="connsiteY0" fmla="*/ 669779 h 892678"/>
                <a:gd name="connsiteX1" fmla="*/ 4698347 w 4851310"/>
                <a:gd name="connsiteY1" fmla="*/ 0 h 892678"/>
                <a:gd name="connsiteX2" fmla="*/ 4851310 w 4851310"/>
                <a:gd name="connsiteY2" fmla="*/ 523034 h 892678"/>
                <a:gd name="connsiteX3" fmla="*/ 4597912 w 4851310"/>
                <a:gd name="connsiteY3" fmla="*/ 892678 h 892678"/>
                <a:gd name="connsiteX4" fmla="*/ 0 w 4851310"/>
                <a:gd name="connsiteY4" fmla="*/ 669779 h 892678"/>
                <a:gd name="connsiteX0" fmla="*/ 0 w 4851310"/>
                <a:gd name="connsiteY0" fmla="*/ 669779 h 892678"/>
                <a:gd name="connsiteX1" fmla="*/ 4698347 w 4851310"/>
                <a:gd name="connsiteY1" fmla="*/ 0 h 892678"/>
                <a:gd name="connsiteX2" fmla="*/ 4851310 w 4851310"/>
                <a:gd name="connsiteY2" fmla="*/ 455556 h 892678"/>
                <a:gd name="connsiteX3" fmla="*/ 4597912 w 4851310"/>
                <a:gd name="connsiteY3" fmla="*/ 892678 h 892678"/>
                <a:gd name="connsiteX4" fmla="*/ 0 w 4851310"/>
                <a:gd name="connsiteY4" fmla="*/ 669779 h 892678"/>
                <a:gd name="connsiteX0" fmla="*/ 0 w 4851310"/>
                <a:gd name="connsiteY0" fmla="*/ 669779 h 892678"/>
                <a:gd name="connsiteX1" fmla="*/ 4698347 w 4851310"/>
                <a:gd name="connsiteY1" fmla="*/ 0 h 892678"/>
                <a:gd name="connsiteX2" fmla="*/ 4851310 w 4851310"/>
                <a:gd name="connsiteY2" fmla="*/ 455556 h 892678"/>
                <a:gd name="connsiteX3" fmla="*/ 4597912 w 4851310"/>
                <a:gd name="connsiteY3" fmla="*/ 892678 h 892678"/>
                <a:gd name="connsiteX4" fmla="*/ 0 w 4851310"/>
                <a:gd name="connsiteY4" fmla="*/ 669779 h 892678"/>
                <a:gd name="connsiteX0" fmla="*/ 0 w 4851310"/>
                <a:gd name="connsiteY0" fmla="*/ 669779 h 870186"/>
                <a:gd name="connsiteX1" fmla="*/ 4698347 w 4851310"/>
                <a:gd name="connsiteY1" fmla="*/ 0 h 870186"/>
                <a:gd name="connsiteX2" fmla="*/ 4851310 w 4851310"/>
                <a:gd name="connsiteY2" fmla="*/ 455556 h 870186"/>
                <a:gd name="connsiteX3" fmla="*/ 4648663 w 4851310"/>
                <a:gd name="connsiteY3" fmla="*/ 870186 h 870186"/>
                <a:gd name="connsiteX4" fmla="*/ 0 w 4851310"/>
                <a:gd name="connsiteY4" fmla="*/ 669779 h 870186"/>
                <a:gd name="connsiteX0" fmla="*/ 0 w 4851310"/>
                <a:gd name="connsiteY0" fmla="*/ 669779 h 855191"/>
                <a:gd name="connsiteX1" fmla="*/ 4698347 w 4851310"/>
                <a:gd name="connsiteY1" fmla="*/ 0 h 855191"/>
                <a:gd name="connsiteX2" fmla="*/ 4851310 w 4851310"/>
                <a:gd name="connsiteY2" fmla="*/ 455556 h 855191"/>
                <a:gd name="connsiteX3" fmla="*/ 4623287 w 4851310"/>
                <a:gd name="connsiteY3" fmla="*/ 855191 h 855191"/>
                <a:gd name="connsiteX4" fmla="*/ 0 w 4851310"/>
                <a:gd name="connsiteY4" fmla="*/ 669779 h 855191"/>
                <a:gd name="connsiteX0" fmla="*/ 0 w 4851310"/>
                <a:gd name="connsiteY0" fmla="*/ 669779 h 840196"/>
                <a:gd name="connsiteX1" fmla="*/ 4698347 w 4851310"/>
                <a:gd name="connsiteY1" fmla="*/ 0 h 840196"/>
                <a:gd name="connsiteX2" fmla="*/ 4851310 w 4851310"/>
                <a:gd name="connsiteY2" fmla="*/ 455556 h 840196"/>
                <a:gd name="connsiteX3" fmla="*/ 4648663 w 4851310"/>
                <a:gd name="connsiteY3" fmla="*/ 840196 h 840196"/>
                <a:gd name="connsiteX4" fmla="*/ 0 w 4851310"/>
                <a:gd name="connsiteY4" fmla="*/ 669779 h 840196"/>
                <a:gd name="connsiteX0" fmla="*/ 0 w 4851310"/>
                <a:gd name="connsiteY0" fmla="*/ 669779 h 847694"/>
                <a:gd name="connsiteX1" fmla="*/ 4698347 w 4851310"/>
                <a:gd name="connsiteY1" fmla="*/ 0 h 847694"/>
                <a:gd name="connsiteX2" fmla="*/ 4851310 w 4851310"/>
                <a:gd name="connsiteY2" fmla="*/ 455556 h 847694"/>
                <a:gd name="connsiteX3" fmla="*/ 4623287 w 4851310"/>
                <a:gd name="connsiteY3" fmla="*/ 847694 h 847694"/>
                <a:gd name="connsiteX4" fmla="*/ 0 w 4851310"/>
                <a:gd name="connsiteY4" fmla="*/ 669779 h 847694"/>
                <a:gd name="connsiteX0" fmla="*/ 0 w 4851310"/>
                <a:gd name="connsiteY0" fmla="*/ 681775 h 859690"/>
                <a:gd name="connsiteX1" fmla="*/ 4644212 w 4851310"/>
                <a:gd name="connsiteY1" fmla="*/ 0 h 859690"/>
                <a:gd name="connsiteX2" fmla="*/ 4851310 w 4851310"/>
                <a:gd name="connsiteY2" fmla="*/ 467552 h 859690"/>
                <a:gd name="connsiteX3" fmla="*/ 4623287 w 4851310"/>
                <a:gd name="connsiteY3" fmla="*/ 859690 h 859690"/>
                <a:gd name="connsiteX4" fmla="*/ 0 w 4851310"/>
                <a:gd name="connsiteY4" fmla="*/ 681775 h 859690"/>
                <a:gd name="connsiteX0" fmla="*/ 0 w 4851310"/>
                <a:gd name="connsiteY0" fmla="*/ 681775 h 859690"/>
                <a:gd name="connsiteX1" fmla="*/ 4644212 w 4851310"/>
                <a:gd name="connsiteY1" fmla="*/ 0 h 859690"/>
                <a:gd name="connsiteX2" fmla="*/ 4851310 w 4851310"/>
                <a:gd name="connsiteY2" fmla="*/ 383579 h 859690"/>
                <a:gd name="connsiteX3" fmla="*/ 4623287 w 4851310"/>
                <a:gd name="connsiteY3" fmla="*/ 859690 h 859690"/>
                <a:gd name="connsiteX4" fmla="*/ 0 w 4851310"/>
                <a:gd name="connsiteY4" fmla="*/ 681775 h 85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1310" h="859690">
                  <a:moveTo>
                    <a:pt x="0" y="681775"/>
                  </a:moveTo>
                  <a:lnTo>
                    <a:pt x="4644212" y="0"/>
                  </a:lnTo>
                  <a:lnTo>
                    <a:pt x="4851310" y="383579"/>
                  </a:lnTo>
                  <a:lnTo>
                    <a:pt x="4623287" y="859690"/>
                  </a:lnTo>
                  <a:lnTo>
                    <a:pt x="0" y="681775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8" name="Pentagon 2">
              <a:extLst>
                <a:ext uri="{FF2B5EF4-FFF2-40B4-BE49-F238E27FC236}">
                  <a16:creationId xmlns:a16="http://schemas.microsoft.com/office/drawing/2014/main" id="{85AC7639-4534-C60E-871F-1C75D63AFAC0}"/>
                </a:ext>
              </a:extLst>
            </p:cNvPr>
            <p:cNvSpPr/>
            <p:nvPr/>
          </p:nvSpPr>
          <p:spPr>
            <a:xfrm>
              <a:off x="2342153" y="3479361"/>
              <a:ext cx="1245504" cy="815976"/>
            </a:xfrm>
            <a:custGeom>
              <a:avLst/>
              <a:gdLst>
                <a:gd name="connsiteX0" fmla="*/ 0 w 5066119"/>
                <a:gd name="connsiteY0" fmla="*/ 0 h 1284575"/>
                <a:gd name="connsiteX1" fmla="*/ 4423832 w 5066119"/>
                <a:gd name="connsiteY1" fmla="*/ 0 h 1284575"/>
                <a:gd name="connsiteX2" fmla="*/ 5066119 w 5066119"/>
                <a:gd name="connsiteY2" fmla="*/ 642288 h 1284575"/>
                <a:gd name="connsiteX3" fmla="*/ 4423832 w 5066119"/>
                <a:gd name="connsiteY3" fmla="*/ 1284575 h 1284575"/>
                <a:gd name="connsiteX4" fmla="*/ 0 w 5066119"/>
                <a:gd name="connsiteY4" fmla="*/ 1284575 h 1284575"/>
                <a:gd name="connsiteX5" fmla="*/ 0 w 5066119"/>
                <a:gd name="connsiteY5" fmla="*/ 0 h 1284575"/>
                <a:gd name="connsiteX0" fmla="*/ 0 w 4885144"/>
                <a:gd name="connsiteY0" fmla="*/ 0 h 1284575"/>
                <a:gd name="connsiteX1" fmla="*/ 4423832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80995 w 4885144"/>
                <a:gd name="connsiteY3" fmla="*/ 1275050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72536 w 4885144"/>
                <a:gd name="connsiteY3" fmla="*/ 1275051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64078 w 4885144"/>
                <a:gd name="connsiteY3" fmla="*/ 1282549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5144" h="1284575">
                  <a:moveTo>
                    <a:pt x="0" y="0"/>
                  </a:moveTo>
                  <a:lnTo>
                    <a:pt x="4571469" y="0"/>
                  </a:lnTo>
                  <a:lnTo>
                    <a:pt x="4885144" y="628000"/>
                  </a:lnTo>
                  <a:lnTo>
                    <a:pt x="4564078" y="1282549"/>
                  </a:lnTo>
                  <a:lnTo>
                    <a:pt x="0" y="12845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360C494-C6AF-25F7-678B-CDE0B3587A7D}"/>
              </a:ext>
            </a:extLst>
          </p:cNvPr>
          <p:cNvGrpSpPr/>
          <p:nvPr/>
        </p:nvGrpSpPr>
        <p:grpSpPr>
          <a:xfrm>
            <a:off x="4751654" y="2437988"/>
            <a:ext cx="2872816" cy="860980"/>
            <a:chOff x="2342153" y="3048000"/>
            <a:chExt cx="4286222" cy="1284576"/>
          </a:xfrm>
          <a:effectLst/>
        </p:grpSpPr>
        <p:sp>
          <p:nvSpPr>
            <p:cNvPr id="33" name="Pentagon 2">
              <a:extLst>
                <a:ext uri="{FF2B5EF4-FFF2-40B4-BE49-F238E27FC236}">
                  <a16:creationId xmlns:a16="http://schemas.microsoft.com/office/drawing/2014/main" id="{D074574E-07D3-BF9D-DE5A-2864B31B443A}"/>
                </a:ext>
              </a:extLst>
            </p:cNvPr>
            <p:cNvSpPr/>
            <p:nvPr/>
          </p:nvSpPr>
          <p:spPr>
            <a:xfrm>
              <a:off x="2689816" y="3048000"/>
              <a:ext cx="3938559" cy="1284576"/>
            </a:xfrm>
            <a:custGeom>
              <a:avLst/>
              <a:gdLst>
                <a:gd name="connsiteX0" fmla="*/ 0 w 5066119"/>
                <a:gd name="connsiteY0" fmla="*/ 0 h 1284575"/>
                <a:gd name="connsiteX1" fmla="*/ 4423832 w 5066119"/>
                <a:gd name="connsiteY1" fmla="*/ 0 h 1284575"/>
                <a:gd name="connsiteX2" fmla="*/ 5066119 w 5066119"/>
                <a:gd name="connsiteY2" fmla="*/ 642288 h 1284575"/>
                <a:gd name="connsiteX3" fmla="*/ 4423832 w 5066119"/>
                <a:gd name="connsiteY3" fmla="*/ 1284575 h 1284575"/>
                <a:gd name="connsiteX4" fmla="*/ 0 w 5066119"/>
                <a:gd name="connsiteY4" fmla="*/ 1284575 h 1284575"/>
                <a:gd name="connsiteX5" fmla="*/ 0 w 5066119"/>
                <a:gd name="connsiteY5" fmla="*/ 0 h 1284575"/>
                <a:gd name="connsiteX0" fmla="*/ 0 w 4885144"/>
                <a:gd name="connsiteY0" fmla="*/ 0 h 1284575"/>
                <a:gd name="connsiteX1" fmla="*/ 4423832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80995 w 4885144"/>
                <a:gd name="connsiteY3" fmla="*/ 1275050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5144" h="1284575">
                  <a:moveTo>
                    <a:pt x="0" y="0"/>
                  </a:moveTo>
                  <a:lnTo>
                    <a:pt x="4571469" y="0"/>
                  </a:lnTo>
                  <a:lnTo>
                    <a:pt x="4885144" y="628000"/>
                  </a:lnTo>
                  <a:lnTo>
                    <a:pt x="4580995" y="1275050"/>
                  </a:lnTo>
                  <a:lnTo>
                    <a:pt x="0" y="12845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Isosceles Triangle 9">
              <a:extLst>
                <a:ext uri="{FF2B5EF4-FFF2-40B4-BE49-F238E27FC236}">
                  <a16:creationId xmlns:a16="http://schemas.microsoft.com/office/drawing/2014/main" id="{19EC4FA9-7D2B-8013-85EB-C68EB5BE2A9C}"/>
                </a:ext>
              </a:extLst>
            </p:cNvPr>
            <p:cNvSpPr/>
            <p:nvPr/>
          </p:nvSpPr>
          <p:spPr>
            <a:xfrm rot="16200000" flipH="1">
              <a:off x="2458811" y="3050944"/>
              <a:ext cx="115171" cy="348487"/>
            </a:xfrm>
            <a:custGeom>
              <a:avLst/>
              <a:gdLst>
                <a:gd name="connsiteX0" fmla="*/ 0 w 308489"/>
                <a:gd name="connsiteY0" fmla="*/ 200696 h 200696"/>
                <a:gd name="connsiteX1" fmla="*/ 154245 w 308489"/>
                <a:gd name="connsiteY1" fmla="*/ 0 h 200696"/>
                <a:gd name="connsiteX2" fmla="*/ 308489 w 308489"/>
                <a:gd name="connsiteY2" fmla="*/ 200696 h 200696"/>
                <a:gd name="connsiteX3" fmla="*/ 0 w 308489"/>
                <a:gd name="connsiteY3" fmla="*/ 200696 h 200696"/>
                <a:gd name="connsiteX0" fmla="*/ 0 w 308489"/>
                <a:gd name="connsiteY0" fmla="*/ 353096 h 353096"/>
                <a:gd name="connsiteX1" fmla="*/ 301883 w 308489"/>
                <a:gd name="connsiteY1" fmla="*/ 0 h 353096"/>
                <a:gd name="connsiteX2" fmla="*/ 308489 w 308489"/>
                <a:gd name="connsiteY2" fmla="*/ 353096 h 353096"/>
                <a:gd name="connsiteX3" fmla="*/ 0 w 308489"/>
                <a:gd name="connsiteY3" fmla="*/ 353096 h 353096"/>
                <a:gd name="connsiteX0" fmla="*/ 0 w 309026"/>
                <a:gd name="connsiteY0" fmla="*/ 357859 h 357859"/>
                <a:gd name="connsiteX1" fmla="*/ 309026 w 309026"/>
                <a:gd name="connsiteY1" fmla="*/ 0 h 357859"/>
                <a:gd name="connsiteX2" fmla="*/ 308489 w 309026"/>
                <a:gd name="connsiteY2" fmla="*/ 357859 h 357859"/>
                <a:gd name="connsiteX3" fmla="*/ 0 w 309026"/>
                <a:gd name="connsiteY3" fmla="*/ 357859 h 357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9026" h="357859">
                  <a:moveTo>
                    <a:pt x="0" y="357859"/>
                  </a:moveTo>
                  <a:lnTo>
                    <a:pt x="309026" y="0"/>
                  </a:lnTo>
                  <a:lnTo>
                    <a:pt x="308489" y="357859"/>
                  </a:lnTo>
                  <a:lnTo>
                    <a:pt x="0" y="357859"/>
                  </a:lnTo>
                  <a:close/>
                </a:path>
              </a:pathLst>
            </a:custGeom>
            <a:solidFill>
              <a:srgbClr val="71743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Pentagon 2">
              <a:extLst>
                <a:ext uri="{FF2B5EF4-FFF2-40B4-BE49-F238E27FC236}">
                  <a16:creationId xmlns:a16="http://schemas.microsoft.com/office/drawing/2014/main" id="{3D22CE2D-66C7-783B-0730-47FFBBBBBB93}"/>
                </a:ext>
              </a:extLst>
            </p:cNvPr>
            <p:cNvSpPr/>
            <p:nvPr/>
          </p:nvSpPr>
          <p:spPr>
            <a:xfrm>
              <a:off x="2342153" y="3665185"/>
              <a:ext cx="1125827" cy="546084"/>
            </a:xfrm>
            <a:custGeom>
              <a:avLst/>
              <a:gdLst>
                <a:gd name="connsiteX0" fmla="*/ 0 w 5066119"/>
                <a:gd name="connsiteY0" fmla="*/ 0 h 1284575"/>
                <a:gd name="connsiteX1" fmla="*/ 4423832 w 5066119"/>
                <a:gd name="connsiteY1" fmla="*/ 0 h 1284575"/>
                <a:gd name="connsiteX2" fmla="*/ 5066119 w 5066119"/>
                <a:gd name="connsiteY2" fmla="*/ 642288 h 1284575"/>
                <a:gd name="connsiteX3" fmla="*/ 4423832 w 5066119"/>
                <a:gd name="connsiteY3" fmla="*/ 1284575 h 1284575"/>
                <a:gd name="connsiteX4" fmla="*/ 0 w 5066119"/>
                <a:gd name="connsiteY4" fmla="*/ 1284575 h 1284575"/>
                <a:gd name="connsiteX5" fmla="*/ 0 w 5066119"/>
                <a:gd name="connsiteY5" fmla="*/ 0 h 1284575"/>
                <a:gd name="connsiteX0" fmla="*/ 0 w 4885144"/>
                <a:gd name="connsiteY0" fmla="*/ 0 h 1284575"/>
                <a:gd name="connsiteX1" fmla="*/ 4423832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80995 w 4885144"/>
                <a:gd name="connsiteY3" fmla="*/ 1275050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72536 w 4885144"/>
                <a:gd name="connsiteY3" fmla="*/ 1275051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64078 w 4885144"/>
                <a:gd name="connsiteY3" fmla="*/ 1282549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1284575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64078 w 4885144"/>
                <a:gd name="connsiteY3" fmla="*/ 1282549 h 1284575"/>
                <a:gd name="connsiteX4" fmla="*/ 0 w 4885144"/>
                <a:gd name="connsiteY4" fmla="*/ 1284575 h 1284575"/>
                <a:gd name="connsiteX0" fmla="*/ 0 w 4885144"/>
                <a:gd name="connsiteY0" fmla="*/ 1284575 h 1507474"/>
                <a:gd name="connsiteX1" fmla="*/ 4571469 w 4885144"/>
                <a:gd name="connsiteY1" fmla="*/ 0 h 1507474"/>
                <a:gd name="connsiteX2" fmla="*/ 4885144 w 4885144"/>
                <a:gd name="connsiteY2" fmla="*/ 628000 h 1507474"/>
                <a:gd name="connsiteX3" fmla="*/ 4597912 w 4885144"/>
                <a:gd name="connsiteY3" fmla="*/ 1507474 h 1507474"/>
                <a:gd name="connsiteX4" fmla="*/ 0 w 4885144"/>
                <a:gd name="connsiteY4" fmla="*/ 1284575 h 1507474"/>
                <a:gd name="connsiteX0" fmla="*/ 0 w 4851310"/>
                <a:gd name="connsiteY0" fmla="*/ 1284575 h 1507474"/>
                <a:gd name="connsiteX1" fmla="*/ 4571469 w 4851310"/>
                <a:gd name="connsiteY1" fmla="*/ 0 h 1507474"/>
                <a:gd name="connsiteX2" fmla="*/ 4851310 w 4851310"/>
                <a:gd name="connsiteY2" fmla="*/ 1137830 h 1507474"/>
                <a:gd name="connsiteX3" fmla="*/ 4597912 w 4851310"/>
                <a:gd name="connsiteY3" fmla="*/ 1507474 h 1507474"/>
                <a:gd name="connsiteX4" fmla="*/ 0 w 4851310"/>
                <a:gd name="connsiteY4" fmla="*/ 1284575 h 1507474"/>
                <a:gd name="connsiteX0" fmla="*/ 0 w 4851310"/>
                <a:gd name="connsiteY0" fmla="*/ 624794 h 847693"/>
                <a:gd name="connsiteX1" fmla="*/ 4706806 w 4851310"/>
                <a:gd name="connsiteY1" fmla="*/ 0 h 847693"/>
                <a:gd name="connsiteX2" fmla="*/ 4851310 w 4851310"/>
                <a:gd name="connsiteY2" fmla="*/ 478049 h 847693"/>
                <a:gd name="connsiteX3" fmla="*/ 4597912 w 4851310"/>
                <a:gd name="connsiteY3" fmla="*/ 847693 h 847693"/>
                <a:gd name="connsiteX4" fmla="*/ 0 w 4851310"/>
                <a:gd name="connsiteY4" fmla="*/ 624794 h 847693"/>
                <a:gd name="connsiteX0" fmla="*/ 0 w 4851310"/>
                <a:gd name="connsiteY0" fmla="*/ 669779 h 892678"/>
                <a:gd name="connsiteX1" fmla="*/ 4698347 w 4851310"/>
                <a:gd name="connsiteY1" fmla="*/ 0 h 892678"/>
                <a:gd name="connsiteX2" fmla="*/ 4851310 w 4851310"/>
                <a:gd name="connsiteY2" fmla="*/ 523034 h 892678"/>
                <a:gd name="connsiteX3" fmla="*/ 4597912 w 4851310"/>
                <a:gd name="connsiteY3" fmla="*/ 892678 h 892678"/>
                <a:gd name="connsiteX4" fmla="*/ 0 w 4851310"/>
                <a:gd name="connsiteY4" fmla="*/ 669779 h 892678"/>
                <a:gd name="connsiteX0" fmla="*/ 0 w 4851310"/>
                <a:gd name="connsiteY0" fmla="*/ 669779 h 892678"/>
                <a:gd name="connsiteX1" fmla="*/ 4698347 w 4851310"/>
                <a:gd name="connsiteY1" fmla="*/ 0 h 892678"/>
                <a:gd name="connsiteX2" fmla="*/ 4851310 w 4851310"/>
                <a:gd name="connsiteY2" fmla="*/ 455556 h 892678"/>
                <a:gd name="connsiteX3" fmla="*/ 4597912 w 4851310"/>
                <a:gd name="connsiteY3" fmla="*/ 892678 h 892678"/>
                <a:gd name="connsiteX4" fmla="*/ 0 w 4851310"/>
                <a:gd name="connsiteY4" fmla="*/ 669779 h 892678"/>
                <a:gd name="connsiteX0" fmla="*/ 0 w 4851310"/>
                <a:gd name="connsiteY0" fmla="*/ 669779 h 892678"/>
                <a:gd name="connsiteX1" fmla="*/ 4698347 w 4851310"/>
                <a:gd name="connsiteY1" fmla="*/ 0 h 892678"/>
                <a:gd name="connsiteX2" fmla="*/ 4851310 w 4851310"/>
                <a:gd name="connsiteY2" fmla="*/ 455556 h 892678"/>
                <a:gd name="connsiteX3" fmla="*/ 4597912 w 4851310"/>
                <a:gd name="connsiteY3" fmla="*/ 892678 h 892678"/>
                <a:gd name="connsiteX4" fmla="*/ 0 w 4851310"/>
                <a:gd name="connsiteY4" fmla="*/ 669779 h 892678"/>
                <a:gd name="connsiteX0" fmla="*/ 0 w 4851310"/>
                <a:gd name="connsiteY0" fmla="*/ 669779 h 870186"/>
                <a:gd name="connsiteX1" fmla="*/ 4698347 w 4851310"/>
                <a:gd name="connsiteY1" fmla="*/ 0 h 870186"/>
                <a:gd name="connsiteX2" fmla="*/ 4851310 w 4851310"/>
                <a:gd name="connsiteY2" fmla="*/ 455556 h 870186"/>
                <a:gd name="connsiteX3" fmla="*/ 4648663 w 4851310"/>
                <a:gd name="connsiteY3" fmla="*/ 870186 h 870186"/>
                <a:gd name="connsiteX4" fmla="*/ 0 w 4851310"/>
                <a:gd name="connsiteY4" fmla="*/ 669779 h 870186"/>
                <a:gd name="connsiteX0" fmla="*/ 0 w 4851310"/>
                <a:gd name="connsiteY0" fmla="*/ 669779 h 855191"/>
                <a:gd name="connsiteX1" fmla="*/ 4698347 w 4851310"/>
                <a:gd name="connsiteY1" fmla="*/ 0 h 855191"/>
                <a:gd name="connsiteX2" fmla="*/ 4851310 w 4851310"/>
                <a:gd name="connsiteY2" fmla="*/ 455556 h 855191"/>
                <a:gd name="connsiteX3" fmla="*/ 4623287 w 4851310"/>
                <a:gd name="connsiteY3" fmla="*/ 855191 h 855191"/>
                <a:gd name="connsiteX4" fmla="*/ 0 w 4851310"/>
                <a:gd name="connsiteY4" fmla="*/ 669779 h 855191"/>
                <a:gd name="connsiteX0" fmla="*/ 0 w 4851310"/>
                <a:gd name="connsiteY0" fmla="*/ 669779 h 840196"/>
                <a:gd name="connsiteX1" fmla="*/ 4698347 w 4851310"/>
                <a:gd name="connsiteY1" fmla="*/ 0 h 840196"/>
                <a:gd name="connsiteX2" fmla="*/ 4851310 w 4851310"/>
                <a:gd name="connsiteY2" fmla="*/ 455556 h 840196"/>
                <a:gd name="connsiteX3" fmla="*/ 4648663 w 4851310"/>
                <a:gd name="connsiteY3" fmla="*/ 840196 h 840196"/>
                <a:gd name="connsiteX4" fmla="*/ 0 w 4851310"/>
                <a:gd name="connsiteY4" fmla="*/ 669779 h 840196"/>
                <a:gd name="connsiteX0" fmla="*/ 0 w 4851310"/>
                <a:gd name="connsiteY0" fmla="*/ 669779 h 847694"/>
                <a:gd name="connsiteX1" fmla="*/ 4698347 w 4851310"/>
                <a:gd name="connsiteY1" fmla="*/ 0 h 847694"/>
                <a:gd name="connsiteX2" fmla="*/ 4851310 w 4851310"/>
                <a:gd name="connsiteY2" fmla="*/ 455556 h 847694"/>
                <a:gd name="connsiteX3" fmla="*/ 4623287 w 4851310"/>
                <a:gd name="connsiteY3" fmla="*/ 847694 h 847694"/>
                <a:gd name="connsiteX4" fmla="*/ 0 w 4851310"/>
                <a:gd name="connsiteY4" fmla="*/ 669779 h 847694"/>
                <a:gd name="connsiteX0" fmla="*/ 0 w 4851310"/>
                <a:gd name="connsiteY0" fmla="*/ 681775 h 859690"/>
                <a:gd name="connsiteX1" fmla="*/ 4644212 w 4851310"/>
                <a:gd name="connsiteY1" fmla="*/ 0 h 859690"/>
                <a:gd name="connsiteX2" fmla="*/ 4851310 w 4851310"/>
                <a:gd name="connsiteY2" fmla="*/ 467552 h 859690"/>
                <a:gd name="connsiteX3" fmla="*/ 4623287 w 4851310"/>
                <a:gd name="connsiteY3" fmla="*/ 859690 h 859690"/>
                <a:gd name="connsiteX4" fmla="*/ 0 w 4851310"/>
                <a:gd name="connsiteY4" fmla="*/ 681775 h 859690"/>
                <a:gd name="connsiteX0" fmla="*/ 0 w 4851310"/>
                <a:gd name="connsiteY0" fmla="*/ 681775 h 859690"/>
                <a:gd name="connsiteX1" fmla="*/ 4644212 w 4851310"/>
                <a:gd name="connsiteY1" fmla="*/ 0 h 859690"/>
                <a:gd name="connsiteX2" fmla="*/ 4851310 w 4851310"/>
                <a:gd name="connsiteY2" fmla="*/ 383579 h 859690"/>
                <a:gd name="connsiteX3" fmla="*/ 4623287 w 4851310"/>
                <a:gd name="connsiteY3" fmla="*/ 859690 h 859690"/>
                <a:gd name="connsiteX4" fmla="*/ 0 w 4851310"/>
                <a:gd name="connsiteY4" fmla="*/ 681775 h 85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1310" h="859690">
                  <a:moveTo>
                    <a:pt x="0" y="681775"/>
                  </a:moveTo>
                  <a:lnTo>
                    <a:pt x="4644212" y="0"/>
                  </a:lnTo>
                  <a:lnTo>
                    <a:pt x="4851310" y="383579"/>
                  </a:lnTo>
                  <a:lnTo>
                    <a:pt x="4623287" y="859690"/>
                  </a:lnTo>
                  <a:lnTo>
                    <a:pt x="0" y="681775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Pentagon 2">
              <a:extLst>
                <a:ext uri="{FF2B5EF4-FFF2-40B4-BE49-F238E27FC236}">
                  <a16:creationId xmlns:a16="http://schemas.microsoft.com/office/drawing/2014/main" id="{9BD315E2-2247-8E2D-1EF6-3CB7867C9255}"/>
                </a:ext>
              </a:extLst>
            </p:cNvPr>
            <p:cNvSpPr/>
            <p:nvPr/>
          </p:nvSpPr>
          <p:spPr>
            <a:xfrm>
              <a:off x="2342153" y="3282298"/>
              <a:ext cx="1133679" cy="815975"/>
            </a:xfrm>
            <a:custGeom>
              <a:avLst/>
              <a:gdLst>
                <a:gd name="connsiteX0" fmla="*/ 0 w 5066119"/>
                <a:gd name="connsiteY0" fmla="*/ 0 h 1284575"/>
                <a:gd name="connsiteX1" fmla="*/ 4423832 w 5066119"/>
                <a:gd name="connsiteY1" fmla="*/ 0 h 1284575"/>
                <a:gd name="connsiteX2" fmla="*/ 5066119 w 5066119"/>
                <a:gd name="connsiteY2" fmla="*/ 642288 h 1284575"/>
                <a:gd name="connsiteX3" fmla="*/ 4423832 w 5066119"/>
                <a:gd name="connsiteY3" fmla="*/ 1284575 h 1284575"/>
                <a:gd name="connsiteX4" fmla="*/ 0 w 5066119"/>
                <a:gd name="connsiteY4" fmla="*/ 1284575 h 1284575"/>
                <a:gd name="connsiteX5" fmla="*/ 0 w 5066119"/>
                <a:gd name="connsiteY5" fmla="*/ 0 h 1284575"/>
                <a:gd name="connsiteX0" fmla="*/ 0 w 4885144"/>
                <a:gd name="connsiteY0" fmla="*/ 0 h 1284575"/>
                <a:gd name="connsiteX1" fmla="*/ 4423832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423832 w 4885144"/>
                <a:gd name="connsiteY3" fmla="*/ 1284575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80995 w 4885144"/>
                <a:gd name="connsiteY3" fmla="*/ 1275050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72536 w 4885144"/>
                <a:gd name="connsiteY3" fmla="*/ 1275051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  <a:gd name="connsiteX0" fmla="*/ 0 w 4885144"/>
                <a:gd name="connsiteY0" fmla="*/ 0 h 1284575"/>
                <a:gd name="connsiteX1" fmla="*/ 4571469 w 4885144"/>
                <a:gd name="connsiteY1" fmla="*/ 0 h 1284575"/>
                <a:gd name="connsiteX2" fmla="*/ 4885144 w 4885144"/>
                <a:gd name="connsiteY2" fmla="*/ 628000 h 1284575"/>
                <a:gd name="connsiteX3" fmla="*/ 4564078 w 4885144"/>
                <a:gd name="connsiteY3" fmla="*/ 1282549 h 1284575"/>
                <a:gd name="connsiteX4" fmla="*/ 0 w 4885144"/>
                <a:gd name="connsiteY4" fmla="*/ 1284575 h 1284575"/>
                <a:gd name="connsiteX5" fmla="*/ 0 w 4885144"/>
                <a:gd name="connsiteY5" fmla="*/ 0 h 128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5144" h="1284575">
                  <a:moveTo>
                    <a:pt x="0" y="0"/>
                  </a:moveTo>
                  <a:lnTo>
                    <a:pt x="4571469" y="0"/>
                  </a:lnTo>
                  <a:lnTo>
                    <a:pt x="4885144" y="628000"/>
                  </a:lnTo>
                  <a:lnTo>
                    <a:pt x="4564078" y="1282549"/>
                  </a:lnTo>
                  <a:lnTo>
                    <a:pt x="0" y="12845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6FDF18D-4D4E-8CC1-4AEA-C186ACED899D}"/>
              </a:ext>
            </a:extLst>
          </p:cNvPr>
          <p:cNvGrpSpPr/>
          <p:nvPr/>
        </p:nvGrpSpPr>
        <p:grpSpPr>
          <a:xfrm>
            <a:off x="4932415" y="2715501"/>
            <a:ext cx="430268" cy="2306757"/>
            <a:chOff x="447606" y="1902843"/>
            <a:chExt cx="447349" cy="239832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E02E704-DA6A-81CC-09AE-632B909A7599}"/>
                </a:ext>
              </a:extLst>
            </p:cNvPr>
            <p:cNvSpPr txBox="1"/>
            <p:nvPr/>
          </p:nvSpPr>
          <p:spPr>
            <a:xfrm>
              <a:off x="447606" y="1902843"/>
              <a:ext cx="408660" cy="35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6E057B5-3353-1F4A-0B06-D484097C6A45}"/>
                </a:ext>
              </a:extLst>
            </p:cNvPr>
            <p:cNvSpPr txBox="1"/>
            <p:nvPr/>
          </p:nvSpPr>
          <p:spPr>
            <a:xfrm>
              <a:off x="466743" y="2862357"/>
              <a:ext cx="408660" cy="35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122EC61-8041-29C1-F003-CE2D4F77DA7C}"/>
                </a:ext>
              </a:extLst>
            </p:cNvPr>
            <p:cNvSpPr txBox="1"/>
            <p:nvPr/>
          </p:nvSpPr>
          <p:spPr>
            <a:xfrm>
              <a:off x="486295" y="3949174"/>
              <a:ext cx="408660" cy="35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03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277C7D2C-403D-FB92-391A-3F2E731C884D}"/>
              </a:ext>
            </a:extLst>
          </p:cNvPr>
          <p:cNvSpPr txBox="1"/>
          <p:nvPr/>
        </p:nvSpPr>
        <p:spPr>
          <a:xfrm>
            <a:off x="5601042" y="2565782"/>
            <a:ext cx="1482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 quo is not an option</a:t>
            </a:r>
          </a:p>
          <a:p>
            <a:endParaRPr lang="en-US" sz="1600" b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EE3B39-7A54-691A-5137-FEA8715F8B11}"/>
              </a:ext>
            </a:extLst>
          </p:cNvPr>
          <p:cNvSpPr txBox="1"/>
          <p:nvPr/>
        </p:nvSpPr>
        <p:spPr>
          <a:xfrm>
            <a:off x="5670902" y="4464084"/>
            <a:ext cx="4023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aware of trade-offs; avoid unintended consequences; there are multiple pathways towards sustainable livestock outcomes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016B97-6EF5-C8B6-46D3-3C7862D9E70C}"/>
              </a:ext>
            </a:extLst>
          </p:cNvPr>
          <p:cNvSpPr txBox="1"/>
          <p:nvPr/>
        </p:nvSpPr>
        <p:spPr>
          <a:xfrm>
            <a:off x="5601042" y="3507499"/>
            <a:ext cx="3219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our quest for solutions, we must not over-simplify complexity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0CC069B-5989-B61B-D104-25E2FD74BE91}"/>
              </a:ext>
            </a:extLst>
          </p:cNvPr>
          <p:cNvSpPr txBox="1"/>
          <p:nvPr/>
        </p:nvSpPr>
        <p:spPr>
          <a:xfrm>
            <a:off x="7666568" y="2632888"/>
            <a:ext cx="3216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But change is an opportunity</a:t>
            </a:r>
          </a:p>
          <a:p>
            <a:endParaRPr lang="en-US" sz="1600" b="1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39DA460-D2ED-DFF7-D194-A74945850E5E}"/>
              </a:ext>
            </a:extLst>
          </p:cNvPr>
          <p:cNvSpPr txBox="1"/>
          <p:nvPr/>
        </p:nvSpPr>
        <p:spPr>
          <a:xfrm>
            <a:off x="9013618" y="3578021"/>
            <a:ext cx="2499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Or complicate simplicity</a:t>
            </a:r>
          </a:p>
          <a:p>
            <a:endParaRPr lang="en-US" sz="1600" b="1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D23986E-D888-A93D-B1A3-D97D57E09D8F}"/>
              </a:ext>
            </a:extLst>
          </p:cNvPr>
          <p:cNvSpPr txBox="1"/>
          <p:nvPr/>
        </p:nvSpPr>
        <p:spPr>
          <a:xfrm>
            <a:off x="9967756" y="4470418"/>
            <a:ext cx="1524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455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Dichotomous debates are not helpful</a:t>
            </a:r>
          </a:p>
        </p:txBody>
      </p:sp>
      <p:pic>
        <p:nvPicPr>
          <p:cNvPr id="65" name="Picture 64" descr="A person with a horse&#10;&#10;Description automatically generated with medium confidence">
            <a:extLst>
              <a:ext uri="{FF2B5EF4-FFF2-40B4-BE49-F238E27FC236}">
                <a16:creationId xmlns:a16="http://schemas.microsoft.com/office/drawing/2014/main" id="{5170E71B-2886-5F16-2E69-61E34F72AF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8"/>
          <a:stretch/>
        </p:blipFill>
        <p:spPr>
          <a:xfrm>
            <a:off x="0" y="0"/>
            <a:ext cx="41249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373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346A0CB-FD43-141B-D236-B1696D73FD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060" y="2032897"/>
            <a:ext cx="7327940" cy="4876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7D43D48-5A8E-5275-FB03-D67073C9C3CB}"/>
              </a:ext>
            </a:extLst>
          </p:cNvPr>
          <p:cNvSpPr/>
          <p:nvPr/>
        </p:nvSpPr>
        <p:spPr>
          <a:xfrm>
            <a:off x="0" y="0"/>
            <a:ext cx="4864060" cy="6858000"/>
          </a:xfrm>
          <a:prstGeom prst="rect">
            <a:avLst/>
          </a:prstGeom>
          <a:solidFill>
            <a:srgbClr val="245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812356-491C-B272-E6B4-8553C418BA3B}"/>
              </a:ext>
            </a:extLst>
          </p:cNvPr>
          <p:cNvSpPr txBox="1"/>
          <p:nvPr/>
        </p:nvSpPr>
        <p:spPr bwMode="auto">
          <a:xfrm>
            <a:off x="142876" y="2148840"/>
            <a:ext cx="4242346" cy="4780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 spite of the uncertainty in climate science, livestock producers, traders, processers, and retailers need to adapt to future climate change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>
                <a:solidFill>
                  <a:srgbClr val="ECA041">
                    <a:lumMod val="40000"/>
                    <a:lumOff val="60000"/>
                  </a:srgbClr>
                </a:solidFill>
                <a:latin typeface="Calibri"/>
              </a:rPr>
              <a:t>Example: Index-based livestock insurance: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An innovation to provide better risk protection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Viable alternative to humanitarian relief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Helps to prevent vulnerable populations from losing too many livestock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Potential to crowd-in investment and asset accumulation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33" name="Title 4">
            <a:extLst>
              <a:ext uri="{FF2B5EF4-FFF2-40B4-BE49-F238E27FC236}">
                <a16:creationId xmlns:a16="http://schemas.microsoft.com/office/drawing/2014/main" id="{E04F9BB7-DDC1-F9AF-537E-6019C9BC32C4}"/>
              </a:ext>
            </a:extLst>
          </p:cNvPr>
          <p:cNvSpPr txBox="1">
            <a:spLocks/>
          </p:cNvSpPr>
          <p:nvPr/>
        </p:nvSpPr>
        <p:spPr>
          <a:xfrm>
            <a:off x="642902" y="718362"/>
            <a:ext cx="3598576" cy="143047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ts val="324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ECA04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Livestock and climate adaptation (with mitigation co-benefits)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1C255C-5777-9B4D-C2E8-70AFB4345D2B}"/>
              </a:ext>
            </a:extLst>
          </p:cNvPr>
          <p:cNvSpPr txBox="1"/>
          <p:nvPr/>
        </p:nvSpPr>
        <p:spPr bwMode="auto">
          <a:xfrm>
            <a:off x="10062692" y="4231349"/>
            <a:ext cx="2129308" cy="2677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Those who purchased insurance:</a:t>
            </a:r>
          </a:p>
          <a:p>
            <a:pPr marL="285750" marR="0" lvl="0" indent="-285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36% drop in distress sales of livestock </a:t>
            </a:r>
          </a:p>
          <a:p>
            <a:pPr marL="285750" marR="0" lvl="0" indent="-285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25% reduced likelihood of having to eat significantly smaller meals </a:t>
            </a:r>
          </a:p>
          <a:p>
            <a:pPr marL="285750" marR="0" lvl="0" indent="-285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33% reduction in dependence on food aid</a:t>
            </a:r>
          </a:p>
          <a:p>
            <a:pPr marL="285750" marR="0" lvl="0" indent="-285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2BFB87-6A97-4348-32DB-D2440A2EB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764" y="0"/>
            <a:ext cx="1058826" cy="12355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36DE1FF2-3F13-9B24-E37B-8EA508ED6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381" y="954482"/>
            <a:ext cx="1113537" cy="11467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Risultati immagini per satellite earth observation environment">
            <a:extLst>
              <a:ext uri="{FF2B5EF4-FFF2-40B4-BE49-F238E27FC236}">
                <a16:creationId xmlns:a16="http://schemas.microsoft.com/office/drawing/2014/main" id="{C0AC0CCA-3693-BFC6-2F2F-2342DFE18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368" y="915249"/>
            <a:ext cx="1748176" cy="195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3E49AB-19B6-1C73-4AE5-FE01BBB6153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" b="37"/>
          <a:stretch/>
        </p:blipFill>
        <p:spPr>
          <a:xfrm>
            <a:off x="8897764" y="2101204"/>
            <a:ext cx="1119378" cy="1089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D145E92-87E9-9701-B810-E76833A22EF6}"/>
              </a:ext>
            </a:extLst>
          </p:cNvPr>
          <p:cNvSpPr txBox="1"/>
          <p:nvPr/>
        </p:nvSpPr>
        <p:spPr bwMode="auto">
          <a:xfrm>
            <a:off x="4884380" y="118922"/>
            <a:ext cx="2129308" cy="1038701"/>
          </a:xfrm>
          <a:prstGeom prst="wedgeEllipseCallout">
            <a:avLst>
              <a:gd name="adj1" fmla="val 56554"/>
              <a:gd name="adj2" fmla="val 57915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Satellite imagery used to assess forage availability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86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7D43D48-5A8E-5275-FB03-D67073C9C3CB}"/>
              </a:ext>
            </a:extLst>
          </p:cNvPr>
          <p:cNvSpPr/>
          <p:nvPr/>
        </p:nvSpPr>
        <p:spPr>
          <a:xfrm>
            <a:off x="0" y="0"/>
            <a:ext cx="4864060" cy="6858000"/>
          </a:xfrm>
          <a:prstGeom prst="rect">
            <a:avLst/>
          </a:prstGeom>
          <a:solidFill>
            <a:srgbClr val="245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812356-491C-B272-E6B4-8553C418BA3B}"/>
              </a:ext>
            </a:extLst>
          </p:cNvPr>
          <p:cNvSpPr txBox="1"/>
          <p:nvPr/>
        </p:nvSpPr>
        <p:spPr bwMode="auto">
          <a:xfrm>
            <a:off x="642902" y="2148840"/>
            <a:ext cx="3742319" cy="254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Integrated options for sustainable rangeland management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b="1">
              <a:solidFill>
                <a:srgbClr val="FFFFFF"/>
              </a:solidFill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Incentives and opportunities for environmental stewardship</a:t>
            </a:r>
          </a:p>
        </p:txBody>
      </p:sp>
      <p:sp>
        <p:nvSpPr>
          <p:cNvPr id="33" name="Title 4">
            <a:extLst>
              <a:ext uri="{FF2B5EF4-FFF2-40B4-BE49-F238E27FC236}">
                <a16:creationId xmlns:a16="http://schemas.microsoft.com/office/drawing/2014/main" id="{E04F9BB7-DDC1-F9AF-537E-6019C9BC32C4}"/>
              </a:ext>
            </a:extLst>
          </p:cNvPr>
          <p:cNvSpPr txBox="1">
            <a:spLocks/>
          </p:cNvSpPr>
          <p:nvPr/>
        </p:nvSpPr>
        <p:spPr>
          <a:xfrm>
            <a:off x="642902" y="718362"/>
            <a:ext cx="3598576" cy="143047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ts val="324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ECA04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Sustainable rangeland management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9B372C-A293-A3CB-94ED-1E776AC31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017" y="1043668"/>
            <a:ext cx="7444194" cy="562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8ADBA4-4A4D-44D0-9D62-C3399ACAE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1487930"/>
          </a:xfrm>
        </p:spPr>
        <p:txBody>
          <a:bodyPr>
            <a:normAutofit fontScale="90000"/>
          </a:bodyPr>
          <a:lstStyle/>
          <a:p>
            <a:br>
              <a:rPr lang="en-US" sz="2200"/>
            </a:br>
            <a:r>
              <a:rPr lang="en-US" sz="2200"/>
              <a:t>The Global Agenda for Sustainable Livestock</a:t>
            </a:r>
            <a:br>
              <a:rPr lang="en-US" sz="2200"/>
            </a:br>
            <a:r>
              <a:rPr lang="en-US" sz="2200" b="1"/>
              <a:t>Vision: </a:t>
            </a:r>
            <a:r>
              <a:rPr lang="en-US" sz="2200" i="1"/>
              <a:t>By 2030 sustainable, inclusive, resilient and diverse livestock systems across the world contribute significantly to Sustainable Development Goals (SDGs) of the UN Agenda 2030 and are integral to sustainable food systems</a:t>
            </a:r>
            <a:br>
              <a:rPr lang="en-US" i="1"/>
            </a:br>
            <a:endParaRPr lang="en-GB" i="1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7E1422-4FD6-4A50-96B3-9E1591763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575" y="2319492"/>
            <a:ext cx="5243254" cy="3791597"/>
          </a:xfrm>
        </p:spPr>
        <p:txBody>
          <a:bodyPr/>
          <a:lstStyle/>
          <a:p>
            <a:r>
              <a:rPr lang="en-US" sz="1800"/>
              <a:t>A unique, multi-stakeholder partnership operating in an open, consensual manner</a:t>
            </a:r>
          </a:p>
          <a:p>
            <a:endParaRPr lang="en-US" sz="1800"/>
          </a:p>
          <a:p>
            <a:r>
              <a:rPr lang="en-US" sz="1800"/>
              <a:t>Brings together diverse livestock stakeholders </a:t>
            </a:r>
          </a:p>
          <a:p>
            <a:pPr lvl="1"/>
            <a:r>
              <a:rPr lang="en-US" sz="1600"/>
              <a:t>120 member organizations, 000s of stakeholders, all dimensions of the livestock sector</a:t>
            </a:r>
          </a:p>
          <a:p>
            <a:pPr lvl="1"/>
            <a:r>
              <a:rPr lang="en-US" sz="1600"/>
              <a:t>From backyard one cow operation, pastoral/range-based systems, through emerging new businesses, to large scale commercial enterprises; producers, processors, covering every region of the world </a:t>
            </a:r>
          </a:p>
          <a:p>
            <a:pPr lvl="1"/>
            <a:r>
              <a:rPr lang="en-US" sz="1600"/>
              <a:t>All stakeholder typologies: governments, private sector, NGO, research, investors, civil society and multilateral organizations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1AD6FF-5243-49C3-2CAB-55E1B133EC67}"/>
              </a:ext>
            </a:extLst>
          </p:cNvPr>
          <p:cNvSpPr txBox="1"/>
          <p:nvPr/>
        </p:nvSpPr>
        <p:spPr>
          <a:xfrm>
            <a:off x="5695227" y="3244812"/>
            <a:ext cx="2443838" cy="194095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Evidence and practice change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Dialogue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Policy change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E96C418-E315-7C33-08D2-92FFDBC82036}"/>
              </a:ext>
            </a:extLst>
          </p:cNvPr>
          <p:cNvGrpSpPr/>
          <p:nvPr/>
        </p:nvGrpSpPr>
        <p:grpSpPr>
          <a:xfrm>
            <a:off x="8643550" y="2993562"/>
            <a:ext cx="3488081" cy="2443456"/>
            <a:chOff x="8643550" y="2763896"/>
            <a:chExt cx="3488081" cy="2443456"/>
          </a:xfrm>
        </p:grpSpPr>
        <p:pic>
          <p:nvPicPr>
            <p:cNvPr id="5" name="Content Placeholder 5">
              <a:extLst>
                <a:ext uri="{FF2B5EF4-FFF2-40B4-BE49-F238E27FC236}">
                  <a16:creationId xmlns:a16="http://schemas.microsoft.com/office/drawing/2014/main" id="{D7EE5649-AA9C-13CD-CA0E-2597F0A43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670709" y="3915785"/>
              <a:ext cx="1726490" cy="1268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9FC1468-DDA7-D09E-2207-032FF890C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31700" y="3939340"/>
              <a:ext cx="1699931" cy="126801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5D23AFD-9D1B-212E-2D8C-C5C998274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97208" y="2774583"/>
              <a:ext cx="1709226" cy="121186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CE704C-405A-99E3-29CE-CD247F213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43550" y="2763896"/>
              <a:ext cx="1770904" cy="11754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2928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C6DB825F-C2BE-0C29-9A80-44A3B735E15A}"/>
              </a:ext>
            </a:extLst>
          </p:cNvPr>
          <p:cNvSpPr/>
          <p:nvPr/>
        </p:nvSpPr>
        <p:spPr>
          <a:xfrm>
            <a:off x="3340788" y="4899597"/>
            <a:ext cx="5579088" cy="759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A3A470">
                    <a:lumMod val="50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…..efficient, low-carbon, sustainable livestock production that supports rather than harms the environment…..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2240FCC-D42C-4FB9-C49B-322A2F8EF2D6}"/>
              </a:ext>
            </a:extLst>
          </p:cNvPr>
          <p:cNvSpPr/>
          <p:nvPr/>
        </p:nvSpPr>
        <p:spPr>
          <a:xfrm>
            <a:off x="3345793" y="3927577"/>
            <a:ext cx="5579088" cy="629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69303D">
                    <a:lumMod val="50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…..inclusive, fair, equitable livestock systems……</a:t>
            </a: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69303D">
                  <a:lumMod val="50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472E793-4F01-89C7-8258-C545E922ED15}"/>
              </a:ext>
            </a:extLst>
          </p:cNvPr>
          <p:cNvSpPr/>
          <p:nvPr/>
        </p:nvSpPr>
        <p:spPr>
          <a:xfrm>
            <a:off x="3347011" y="636916"/>
            <a:ext cx="5577870" cy="8264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04E65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…..affordable, accessible, balanced, nutritious diets that include the choice of healthy livestock-derived foods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rgbClr val="404E65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227C99-2849-C3C9-918C-6FF26AF79224}"/>
              </a:ext>
            </a:extLst>
          </p:cNvPr>
          <p:cNvSpPr/>
          <p:nvPr/>
        </p:nvSpPr>
        <p:spPr>
          <a:xfrm>
            <a:off x="3298965" y="1805730"/>
            <a:ext cx="5625916" cy="585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ECA041">
                    <a:lumMod val="50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…..healthy animals, safe food, healthy people….</a:t>
            </a: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ECA041">
                  <a:lumMod val="50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51B4D02-A118-A9F0-0109-0DB991C2CC10}"/>
              </a:ext>
            </a:extLst>
          </p:cNvPr>
          <p:cNvSpPr/>
          <p:nvPr/>
        </p:nvSpPr>
        <p:spPr>
          <a:xfrm>
            <a:off x="3308174" y="2733736"/>
            <a:ext cx="5616707" cy="85144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/>
                <a:cs typeface="+mn-cs"/>
              </a:rPr>
              <a:t>…..every opportunity for every citizen and every nation to benefit fully from multiple livelihood and economic dimensions from sustainable livestock</a:t>
            </a:r>
            <a:r>
              <a:rPr lang="en-US" sz="1600" kern="0">
                <a:solidFill>
                  <a:srgbClr val="000000"/>
                </a:solidFill>
                <a:latin typeface="Calibri"/>
                <a:ea typeface="MS PGothic"/>
              </a:rPr>
              <a:t> systems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/>
                <a:cs typeface="+mn-cs"/>
              </a:rPr>
              <a:t>…..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F5291C-6044-445D-A4E0-8B5567224C9D}"/>
              </a:ext>
            </a:extLst>
          </p:cNvPr>
          <p:cNvSpPr/>
          <p:nvPr/>
        </p:nvSpPr>
        <p:spPr>
          <a:xfrm>
            <a:off x="3340788" y="6001841"/>
            <a:ext cx="5579088" cy="759850"/>
          </a:xfrm>
          <a:prstGeom prst="rect">
            <a:avLst/>
          </a:prstGeom>
          <a:solidFill>
            <a:srgbClr val="92D050">
              <a:alpha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A3A470">
                    <a:lumMod val="50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….. a healthy planet, with rich biodiversity and sustainable water use…..</a:t>
            </a:r>
          </a:p>
        </p:txBody>
      </p:sp>
      <p:sp>
        <p:nvSpPr>
          <p:cNvPr id="2" name="Arrow: Striped Right 1">
            <a:extLst>
              <a:ext uri="{FF2B5EF4-FFF2-40B4-BE49-F238E27FC236}">
                <a16:creationId xmlns:a16="http://schemas.microsoft.com/office/drawing/2014/main" id="{36A739C3-3A69-744F-A5DC-AFECCA0AB284}"/>
              </a:ext>
            </a:extLst>
          </p:cNvPr>
          <p:cNvSpPr/>
          <p:nvPr/>
        </p:nvSpPr>
        <p:spPr>
          <a:xfrm>
            <a:off x="1415845" y="719769"/>
            <a:ext cx="1924943" cy="659991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Striped Right 9">
            <a:extLst>
              <a:ext uri="{FF2B5EF4-FFF2-40B4-BE49-F238E27FC236}">
                <a16:creationId xmlns:a16="http://schemas.microsoft.com/office/drawing/2014/main" id="{37336693-8914-A98B-C7DD-47794E5D85B7}"/>
              </a:ext>
            </a:extLst>
          </p:cNvPr>
          <p:cNvSpPr/>
          <p:nvPr/>
        </p:nvSpPr>
        <p:spPr>
          <a:xfrm flipH="1">
            <a:off x="8931104" y="730831"/>
            <a:ext cx="1924943" cy="659991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Striped Right 10">
            <a:extLst>
              <a:ext uri="{FF2B5EF4-FFF2-40B4-BE49-F238E27FC236}">
                <a16:creationId xmlns:a16="http://schemas.microsoft.com/office/drawing/2014/main" id="{724627EB-0FAE-46DF-F577-890126131C2A}"/>
              </a:ext>
            </a:extLst>
          </p:cNvPr>
          <p:cNvSpPr/>
          <p:nvPr/>
        </p:nvSpPr>
        <p:spPr>
          <a:xfrm>
            <a:off x="1420765" y="1752772"/>
            <a:ext cx="1924943" cy="659991"/>
          </a:xfrm>
          <a:prstGeom prst="striped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Striped Right 11">
            <a:extLst>
              <a:ext uri="{FF2B5EF4-FFF2-40B4-BE49-F238E27FC236}">
                <a16:creationId xmlns:a16="http://schemas.microsoft.com/office/drawing/2014/main" id="{8C1FFD56-18EC-7961-EFBE-D3E281A7F6AB}"/>
              </a:ext>
            </a:extLst>
          </p:cNvPr>
          <p:cNvSpPr/>
          <p:nvPr/>
        </p:nvSpPr>
        <p:spPr>
          <a:xfrm flipH="1">
            <a:off x="8936024" y="1752772"/>
            <a:ext cx="1924943" cy="659991"/>
          </a:xfrm>
          <a:prstGeom prst="striped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Striped Right 12">
            <a:extLst>
              <a:ext uri="{FF2B5EF4-FFF2-40B4-BE49-F238E27FC236}">
                <a16:creationId xmlns:a16="http://schemas.microsoft.com/office/drawing/2014/main" id="{34E6EA33-6C73-A30E-8319-20347B57BCCB}"/>
              </a:ext>
            </a:extLst>
          </p:cNvPr>
          <p:cNvSpPr/>
          <p:nvPr/>
        </p:nvSpPr>
        <p:spPr>
          <a:xfrm>
            <a:off x="1430593" y="2828791"/>
            <a:ext cx="1924943" cy="659991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Striped Right 13">
            <a:extLst>
              <a:ext uri="{FF2B5EF4-FFF2-40B4-BE49-F238E27FC236}">
                <a16:creationId xmlns:a16="http://schemas.microsoft.com/office/drawing/2014/main" id="{99036CF8-2813-129F-6973-439A50AC04BF}"/>
              </a:ext>
            </a:extLst>
          </p:cNvPr>
          <p:cNvSpPr/>
          <p:nvPr/>
        </p:nvSpPr>
        <p:spPr>
          <a:xfrm flipH="1">
            <a:off x="8945852" y="2839853"/>
            <a:ext cx="1924943" cy="659991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Striped Right 14">
            <a:extLst>
              <a:ext uri="{FF2B5EF4-FFF2-40B4-BE49-F238E27FC236}">
                <a16:creationId xmlns:a16="http://schemas.microsoft.com/office/drawing/2014/main" id="{27102B0D-E9E2-5E80-DF1D-B57CEF40FC20}"/>
              </a:ext>
            </a:extLst>
          </p:cNvPr>
          <p:cNvSpPr/>
          <p:nvPr/>
        </p:nvSpPr>
        <p:spPr>
          <a:xfrm>
            <a:off x="1420763" y="3949673"/>
            <a:ext cx="1924943" cy="659991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Striped Right 15">
            <a:extLst>
              <a:ext uri="{FF2B5EF4-FFF2-40B4-BE49-F238E27FC236}">
                <a16:creationId xmlns:a16="http://schemas.microsoft.com/office/drawing/2014/main" id="{F48D9EA4-6246-7518-66DF-575ED2979BFC}"/>
              </a:ext>
            </a:extLst>
          </p:cNvPr>
          <p:cNvSpPr/>
          <p:nvPr/>
        </p:nvSpPr>
        <p:spPr>
          <a:xfrm flipH="1">
            <a:off x="8936022" y="3960735"/>
            <a:ext cx="1924943" cy="659991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Striped Right 16">
            <a:extLst>
              <a:ext uri="{FF2B5EF4-FFF2-40B4-BE49-F238E27FC236}">
                <a16:creationId xmlns:a16="http://schemas.microsoft.com/office/drawing/2014/main" id="{B7ACDFDF-206D-2127-BDC0-51F22132538A}"/>
              </a:ext>
            </a:extLst>
          </p:cNvPr>
          <p:cNvSpPr/>
          <p:nvPr/>
        </p:nvSpPr>
        <p:spPr>
          <a:xfrm>
            <a:off x="1410933" y="4932908"/>
            <a:ext cx="1924943" cy="659991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Striped Right 17">
            <a:extLst>
              <a:ext uri="{FF2B5EF4-FFF2-40B4-BE49-F238E27FC236}">
                <a16:creationId xmlns:a16="http://schemas.microsoft.com/office/drawing/2014/main" id="{42D432FD-B446-3600-E341-5F0779AD68DE}"/>
              </a:ext>
            </a:extLst>
          </p:cNvPr>
          <p:cNvSpPr/>
          <p:nvPr/>
        </p:nvSpPr>
        <p:spPr>
          <a:xfrm flipH="1">
            <a:off x="8926192" y="4943970"/>
            <a:ext cx="1924943" cy="659991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Striped Right 18">
            <a:extLst>
              <a:ext uri="{FF2B5EF4-FFF2-40B4-BE49-F238E27FC236}">
                <a16:creationId xmlns:a16="http://schemas.microsoft.com/office/drawing/2014/main" id="{04CB906B-A284-79CC-23DE-B48502B2779D}"/>
              </a:ext>
            </a:extLst>
          </p:cNvPr>
          <p:cNvSpPr/>
          <p:nvPr/>
        </p:nvSpPr>
        <p:spPr>
          <a:xfrm>
            <a:off x="1410930" y="6043952"/>
            <a:ext cx="1924943" cy="659991"/>
          </a:xfrm>
          <a:prstGeom prst="stripedRightArrow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Striped Right 19">
            <a:extLst>
              <a:ext uri="{FF2B5EF4-FFF2-40B4-BE49-F238E27FC236}">
                <a16:creationId xmlns:a16="http://schemas.microsoft.com/office/drawing/2014/main" id="{05EB1599-5338-C503-67CA-0AE477C9C06D}"/>
              </a:ext>
            </a:extLst>
          </p:cNvPr>
          <p:cNvSpPr/>
          <p:nvPr/>
        </p:nvSpPr>
        <p:spPr>
          <a:xfrm flipH="1">
            <a:off x="8926189" y="6055014"/>
            <a:ext cx="1924943" cy="659991"/>
          </a:xfrm>
          <a:prstGeom prst="stripedRightArrow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0BA019-DE17-0F04-A0FD-2270068FB3E2}"/>
              </a:ext>
            </a:extLst>
          </p:cNvPr>
          <p:cNvSpPr txBox="1"/>
          <p:nvPr/>
        </p:nvSpPr>
        <p:spPr bwMode="auto">
          <a:xfrm>
            <a:off x="592280" y="102032"/>
            <a:ext cx="11118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b="1">
                <a:solidFill>
                  <a:schemeClr val="accent1"/>
                </a:solidFill>
                <a:latin typeface="+mn-lt"/>
              </a:rPr>
              <a:t>Multiple pathways towards sustainable livestock outcomes</a:t>
            </a:r>
          </a:p>
        </p:txBody>
      </p:sp>
    </p:spTree>
    <p:extLst>
      <p:ext uri="{BB962C8B-B14F-4D97-AF65-F5344CB8AC3E}">
        <p14:creationId xmlns:p14="http://schemas.microsoft.com/office/powerpoint/2010/main" val="19050855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7" name="Picture Placeholder 6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2297D61C-E3DD-2061-B287-7AB44E74D75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9222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5CD9-4A07-CAFC-6A43-2619B8B8AF20}"/>
              </a:ext>
            </a:extLst>
          </p:cNvPr>
          <p:cNvSpPr txBox="1">
            <a:spLocks/>
          </p:cNvSpPr>
          <p:nvPr/>
        </p:nvSpPr>
        <p:spPr>
          <a:xfrm>
            <a:off x="4537528" y="495004"/>
            <a:ext cx="5807951" cy="776459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lnSpc>
                <a:spcPts val="3340"/>
              </a:lnSpc>
            </a:pPr>
            <a:r>
              <a:rPr lang="en-US" sz="32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Transforming Food, Land, and Water Systems in a Climate Crisis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FAEC7D7-087E-31AA-1F23-171A2E200203}"/>
              </a:ext>
            </a:extLst>
          </p:cNvPr>
          <p:cNvSpPr txBox="1"/>
          <p:nvPr/>
        </p:nvSpPr>
        <p:spPr>
          <a:xfrm>
            <a:off x="4628968" y="1693015"/>
            <a:ext cx="4535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Livestock and CGIAR impact areas</a:t>
            </a:r>
          </a:p>
        </p:txBody>
      </p:sp>
      <p:pic>
        <p:nvPicPr>
          <p:cNvPr id="3" name="Picture 2" descr="A person holding a goat&#10;&#10;Description automatically generated with medium confidence">
            <a:extLst>
              <a:ext uri="{FF2B5EF4-FFF2-40B4-BE49-F238E27FC236}">
                <a16:creationId xmlns:a16="http://schemas.microsoft.com/office/drawing/2014/main" id="{D8462063-B0EB-97C9-E655-915BA2FCB9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"/>
          <a:stretch/>
        </p:blipFill>
        <p:spPr>
          <a:xfrm>
            <a:off x="-807" y="-19834"/>
            <a:ext cx="4147274" cy="687783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2DFD2EC-8918-978C-70D5-2CE475CD406E}"/>
              </a:ext>
            </a:extLst>
          </p:cNvPr>
          <p:cNvSpPr txBox="1"/>
          <p:nvPr/>
        </p:nvSpPr>
        <p:spPr bwMode="auto">
          <a:xfrm>
            <a:off x="5810640" y="2075943"/>
            <a:ext cx="575733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ECA041">
                    <a:lumMod val="75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Nutrition, health and food security: </a:t>
            </a: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ECA041">
                    <a:lumMod val="75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Animal source foods remain essential for proper nutrition and long-term health for most people in lower- and middle-income countries; and must be SAFE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ECA041">
                    <a:lumMod val="75000"/>
                  </a:srgb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26EE57-F822-F17E-8824-392BB08653E3}"/>
              </a:ext>
            </a:extLst>
          </p:cNvPr>
          <p:cNvSpPr txBox="1"/>
          <p:nvPr/>
        </p:nvSpPr>
        <p:spPr bwMode="auto">
          <a:xfrm>
            <a:off x="5810640" y="3024855"/>
            <a:ext cx="563709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Poverty reduction, livelihoods and jobs</a:t>
            </a:r>
            <a:r>
              <a:rPr kumimoji="0" lang="en-US" sz="1400" b="1" i="1" u="none" strike="noStrike" kern="120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: </a:t>
            </a: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Livestock are fundamental for the livelihoods of almost one in five people on the planet and in virtually every country on earth, for national economic growth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DB2395-21B3-9CB1-9F2C-797B71CEA66C}"/>
              </a:ext>
            </a:extLst>
          </p:cNvPr>
          <p:cNvSpPr txBox="1"/>
          <p:nvPr/>
        </p:nvSpPr>
        <p:spPr bwMode="auto">
          <a:xfrm>
            <a:off x="5854952" y="3941440"/>
            <a:ext cx="563709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Gender equality, youth and social inclusion: </a:t>
            </a: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The transformation of women’s livelihoods is impacted by livestock; the transformation of livestock food systems is impacted by women</a:t>
            </a:r>
            <a:r>
              <a:rPr kumimoji="0" lang="en-US" b="0" i="1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16E784-E2F2-F2E1-7C04-A914D103D5CD}"/>
              </a:ext>
            </a:extLst>
          </p:cNvPr>
          <p:cNvSpPr txBox="1"/>
          <p:nvPr/>
        </p:nvSpPr>
        <p:spPr bwMode="auto">
          <a:xfrm>
            <a:off x="5810640" y="4960653"/>
            <a:ext cx="580795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Climate adaptation and mitigation: </a:t>
            </a: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A sustainable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livestock sector  presents many very big opportunities to adapt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to climate change and lower GHG emissions </a:t>
            </a:r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28F8945-7036-1605-3761-85085A99F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567" y="5918661"/>
            <a:ext cx="795385" cy="79538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F910917-24FB-5B9D-7EA3-042589415577}"/>
              </a:ext>
            </a:extLst>
          </p:cNvPr>
          <p:cNvSpPr txBox="1"/>
          <p:nvPr/>
        </p:nvSpPr>
        <p:spPr bwMode="auto">
          <a:xfrm>
            <a:off x="5911285" y="5815683"/>
            <a:ext cx="560666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67B929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Environmental health and biodiversity:  </a:t>
            </a: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67B929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Livestock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67B929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enterprises are integral to the planet’s future environmental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67B929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health and for supporting biodiversity</a:t>
            </a: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67B929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</a:t>
            </a: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6E1C905D-101E-CC29-660E-E3952B718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513" y="2200860"/>
            <a:ext cx="792269" cy="792269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52934E1F-50DA-27A5-14F5-917856BFB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955" y="5909608"/>
            <a:ext cx="795385" cy="795385"/>
          </a:xfrm>
          <a:prstGeom prst="rect">
            <a:avLst/>
          </a:prstGeom>
        </p:spPr>
      </p:pic>
      <p:pic>
        <p:nvPicPr>
          <p:cNvPr id="27" name="Picture 2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7C24FFA-FD37-009F-B688-1C9B4CEC3A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955" y="4036300"/>
            <a:ext cx="795385" cy="795385"/>
          </a:xfrm>
          <a:prstGeom prst="rect">
            <a:avLst/>
          </a:prstGeom>
        </p:spPr>
      </p:pic>
      <p:pic>
        <p:nvPicPr>
          <p:cNvPr id="28" name="Picture 27" descr="A picture containing icon&#10;&#10;Description automatically generated">
            <a:extLst>
              <a:ext uri="{FF2B5EF4-FFF2-40B4-BE49-F238E27FC236}">
                <a16:creationId xmlns:a16="http://schemas.microsoft.com/office/drawing/2014/main" id="{4B49779A-1DDC-3572-C0AF-0ED9DE6B2A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655" y="4960653"/>
            <a:ext cx="819985" cy="819985"/>
          </a:xfrm>
          <a:prstGeom prst="rect">
            <a:avLst/>
          </a:prstGeom>
        </p:spPr>
      </p:pic>
      <p:pic>
        <p:nvPicPr>
          <p:cNvPr id="29" name="Picture 2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71B5F33-E379-300E-888A-C426C8D5E0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030" y="3122097"/>
            <a:ext cx="785235" cy="785235"/>
          </a:xfrm>
          <a:prstGeom prst="rect">
            <a:avLst/>
          </a:prstGeom>
        </p:spPr>
      </p:pic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12C8A62E-85BC-F896-2AFA-A0338FA2D1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044" y="374730"/>
            <a:ext cx="884926" cy="101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87741-EB63-8546-9E04-288815D927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7469" y="2819400"/>
            <a:ext cx="9826090" cy="609600"/>
          </a:xfrm>
        </p:spPr>
        <p:txBody>
          <a:bodyPr>
            <a:noAutofit/>
          </a:bodyPr>
          <a:lstStyle/>
          <a:p>
            <a:r>
              <a:rPr lang="en-US" sz="4000"/>
              <a:t>Livestock matter in LMICs</a:t>
            </a:r>
          </a:p>
        </p:txBody>
      </p:sp>
    </p:spTree>
    <p:extLst>
      <p:ext uri="{BB962C8B-B14F-4D97-AF65-F5344CB8AC3E}">
        <p14:creationId xmlns:p14="http://schemas.microsoft.com/office/powerpoint/2010/main" val="3884813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413CBC-B54C-F1E1-02ED-A587CA1D08E1}"/>
              </a:ext>
            </a:extLst>
          </p:cNvPr>
          <p:cNvSpPr txBox="1"/>
          <p:nvPr/>
        </p:nvSpPr>
        <p:spPr bwMode="auto">
          <a:xfrm>
            <a:off x="887202" y="1041291"/>
            <a:ext cx="3663871" cy="91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32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 for food will keep growing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EEAFEE-0BDD-26B4-5CFE-804E0ADE9215}"/>
              </a:ext>
            </a:extLst>
          </p:cNvPr>
          <p:cNvSpPr txBox="1"/>
          <p:nvPr/>
        </p:nvSpPr>
        <p:spPr bwMode="auto">
          <a:xfrm>
            <a:off x="3313436" y="6304612"/>
            <a:ext cx="20232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en-US" sz="900">
                <a:solidFill>
                  <a:schemeClr val="bg1">
                    <a:lumMod val="85000"/>
                  </a:schemeClr>
                </a:solidFill>
              </a:rPr>
              <a:t>Projections based on IMPACT model, Dolapo </a:t>
            </a:r>
            <a:r>
              <a:rPr lang="en-US" sz="900" err="1">
                <a:solidFill>
                  <a:schemeClr val="bg1">
                    <a:lumMod val="85000"/>
                  </a:schemeClr>
                </a:solidFill>
              </a:rPr>
              <a:t>Enahoro</a:t>
            </a:r>
            <a:r>
              <a:rPr lang="en-US" sz="900">
                <a:solidFill>
                  <a:schemeClr val="bg1">
                    <a:lumMod val="85000"/>
                  </a:schemeClr>
                </a:solidFill>
              </a:rPr>
              <a:t> (ILRI)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B2ADE9-31F0-E69B-5ADF-187C942DF27A}"/>
              </a:ext>
            </a:extLst>
          </p:cNvPr>
          <p:cNvSpPr txBox="1"/>
          <p:nvPr/>
        </p:nvSpPr>
        <p:spPr bwMode="auto">
          <a:xfrm>
            <a:off x="887202" y="2412626"/>
            <a:ext cx="3470831" cy="3607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US">
                <a:solidFill>
                  <a:schemeClr val="bg1"/>
                </a:solidFill>
                <a:latin typeface="Calibri"/>
              </a:rPr>
              <a:t>Demand for milk, meat, eggs is increasing fastest in LMICs driven by population, rising incomes and urbanization </a:t>
            </a:r>
          </a:p>
          <a:p>
            <a:pPr marL="285750" lvl="0" indent="-28575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US">
                <a:solidFill>
                  <a:schemeClr val="bg1"/>
                </a:solidFill>
                <a:latin typeface="Calibri"/>
              </a:rPr>
              <a:t>Not based on significant over-consumption in LMICs (attention: ‘double burden’)</a:t>
            </a:r>
          </a:p>
          <a:p>
            <a:pPr marL="285750" lvl="0" indent="-28575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US">
                <a:solidFill>
                  <a:schemeClr val="bg1"/>
                </a:solidFill>
                <a:latin typeface="Calibri"/>
              </a:rPr>
              <a:t>70% of livestock-derived foods consumed in LMICs are </a:t>
            </a:r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/>
              </a:rPr>
              <a:t>sourced in informal markets</a:t>
            </a:r>
          </a:p>
          <a:p>
            <a:pPr marL="285750" indent="-285750" algn="ctr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F4C4207-4A81-C6A1-8325-0BD8F7F14DDA}"/>
              </a:ext>
            </a:extLst>
          </p:cNvPr>
          <p:cNvGrpSpPr/>
          <p:nvPr/>
        </p:nvGrpSpPr>
        <p:grpSpPr>
          <a:xfrm>
            <a:off x="5376672" y="146304"/>
            <a:ext cx="6673206" cy="6571992"/>
            <a:chOff x="546732" y="919153"/>
            <a:chExt cx="6299227" cy="6222405"/>
          </a:xfrm>
        </p:grpSpPr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CBF2CFA3-0F85-682C-802A-8CF726C8E7B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18070845"/>
                </p:ext>
              </p:extLst>
            </p:nvPr>
          </p:nvGraphicFramePr>
          <p:xfrm>
            <a:off x="546732" y="919153"/>
            <a:ext cx="3043840" cy="19626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9" name="Chart 8">
              <a:extLst>
                <a:ext uri="{FF2B5EF4-FFF2-40B4-BE49-F238E27FC236}">
                  <a16:creationId xmlns:a16="http://schemas.microsoft.com/office/drawing/2014/main" id="{E764EFAE-30BE-7954-AB4F-62E1829FB96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44298618"/>
                </p:ext>
              </p:extLst>
            </p:nvPr>
          </p:nvGraphicFramePr>
          <p:xfrm>
            <a:off x="553998" y="5178919"/>
            <a:ext cx="3045946" cy="19626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0" name="Chart 9">
              <a:extLst>
                <a:ext uri="{FF2B5EF4-FFF2-40B4-BE49-F238E27FC236}">
                  <a16:creationId xmlns:a16="http://schemas.microsoft.com/office/drawing/2014/main" id="{9A837A3B-B81C-00D1-89BD-65EC40E4683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75918804"/>
                </p:ext>
              </p:extLst>
            </p:nvPr>
          </p:nvGraphicFramePr>
          <p:xfrm>
            <a:off x="3777891" y="3047401"/>
            <a:ext cx="3068068" cy="19637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1" name="Chart 10">
              <a:extLst>
                <a:ext uri="{FF2B5EF4-FFF2-40B4-BE49-F238E27FC236}">
                  <a16:creationId xmlns:a16="http://schemas.microsoft.com/office/drawing/2014/main" id="{C001D165-D6A6-C944-A01E-71BCF28C9F7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51567630"/>
                </p:ext>
              </p:extLst>
            </p:nvPr>
          </p:nvGraphicFramePr>
          <p:xfrm>
            <a:off x="546732" y="3048491"/>
            <a:ext cx="3043840" cy="19637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B66B3210-7F6F-8BC5-7915-179579D3696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35720577"/>
                </p:ext>
              </p:extLst>
            </p:nvPr>
          </p:nvGraphicFramePr>
          <p:xfrm>
            <a:off x="3777891" y="919153"/>
            <a:ext cx="3045946" cy="19626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D189DC37-C891-477A-67BF-2012B11B359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76852029"/>
                </p:ext>
              </p:extLst>
            </p:nvPr>
          </p:nvGraphicFramePr>
          <p:xfrm>
            <a:off x="3766830" y="5176739"/>
            <a:ext cx="3068068" cy="19626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262C159-63BE-4458-9965-2A6B775388E2}"/>
              </a:ext>
            </a:extLst>
          </p:cNvPr>
          <p:cNvSpPr txBox="1"/>
          <p:nvPr/>
        </p:nvSpPr>
        <p:spPr bwMode="auto">
          <a:xfrm>
            <a:off x="2769938" y="5617498"/>
            <a:ext cx="24853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Percentage changes in demand 2010 to 2030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AA7240-1330-FDA7-24AC-8C2A60F925F4}"/>
              </a:ext>
            </a:extLst>
          </p:cNvPr>
          <p:cNvSpPr txBox="1"/>
          <p:nvPr/>
        </p:nvSpPr>
        <p:spPr bwMode="auto">
          <a:xfrm>
            <a:off x="898443" y="1960069"/>
            <a:ext cx="1749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400" i="1">
                <a:solidFill>
                  <a:schemeClr val="accent3">
                    <a:lumMod val="40000"/>
                    <a:lumOff val="60000"/>
                  </a:schemeClr>
                </a:solidFill>
              </a:rPr>
              <a:t>Especially in LMICs</a:t>
            </a:r>
          </a:p>
        </p:txBody>
      </p:sp>
    </p:spTree>
    <p:extLst>
      <p:ext uri="{BB962C8B-B14F-4D97-AF65-F5344CB8AC3E}">
        <p14:creationId xmlns:p14="http://schemas.microsoft.com/office/powerpoint/2010/main" val="2514862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38C0EE8C-6E01-1F38-A6FD-E0B5C8E377EB}"/>
              </a:ext>
            </a:extLst>
          </p:cNvPr>
          <p:cNvGrpSpPr/>
          <p:nvPr/>
        </p:nvGrpSpPr>
        <p:grpSpPr>
          <a:xfrm>
            <a:off x="3569051" y="2546"/>
            <a:ext cx="8634524" cy="6827399"/>
            <a:chOff x="-1063457" y="316991"/>
            <a:chExt cx="8634524" cy="682739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E6A19B4-89C2-8115-01D0-6B6A647CF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7" b="-44"/>
            <a:stretch/>
          </p:blipFill>
          <p:spPr>
            <a:xfrm>
              <a:off x="0" y="316991"/>
              <a:ext cx="7571067" cy="6352031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0EE02B4-3625-0FF7-1068-91E1588089CE}"/>
                </a:ext>
              </a:extLst>
            </p:cNvPr>
            <p:cNvSpPr/>
            <p:nvPr/>
          </p:nvSpPr>
          <p:spPr>
            <a:xfrm>
              <a:off x="0" y="470466"/>
              <a:ext cx="3011424" cy="1085088"/>
            </a:xfrm>
            <a:prstGeom prst="rect">
              <a:avLst/>
            </a:prstGeom>
            <a:solidFill>
              <a:srgbClr val="C4D1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386BD44-BF00-291F-DB05-3A8F73774EC4}"/>
                </a:ext>
              </a:extLst>
            </p:cNvPr>
            <p:cNvSpPr/>
            <p:nvPr/>
          </p:nvSpPr>
          <p:spPr>
            <a:xfrm>
              <a:off x="-1063457" y="5725020"/>
              <a:ext cx="8634524" cy="1419370"/>
            </a:xfrm>
            <a:prstGeom prst="rect">
              <a:avLst/>
            </a:prstGeom>
            <a:solidFill>
              <a:srgbClr val="EDF0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495DB63-0FAD-C0E9-DAC2-3CF67AD2B092}"/>
              </a:ext>
            </a:extLst>
          </p:cNvPr>
          <p:cNvSpPr txBox="1"/>
          <p:nvPr/>
        </p:nvSpPr>
        <p:spPr bwMode="auto">
          <a:xfrm>
            <a:off x="5151017" y="5588085"/>
            <a:ext cx="378604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Farms of less than 20 hectares provide: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5518B2-F734-4978-89D2-101E084B5223}"/>
              </a:ext>
            </a:extLst>
          </p:cNvPr>
          <p:cNvSpPr txBox="1"/>
          <p:nvPr/>
        </p:nvSpPr>
        <p:spPr bwMode="auto">
          <a:xfrm>
            <a:off x="5162592" y="5807297"/>
            <a:ext cx="365731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Nearly 50% of the world’s livestock and cereals, and close to 70% of the livestock and cereals in emerging and developing economies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746F13-03B9-470C-83A1-C0F95500FDB5}"/>
              </a:ext>
            </a:extLst>
          </p:cNvPr>
          <p:cNvSpPr/>
          <p:nvPr/>
        </p:nvSpPr>
        <p:spPr>
          <a:xfrm>
            <a:off x="5233556" y="522944"/>
            <a:ext cx="169195" cy="169195"/>
          </a:xfrm>
          <a:prstGeom prst="rect">
            <a:avLst/>
          </a:prstGeom>
          <a:solidFill>
            <a:srgbClr val="3499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B9B6F1-F597-6735-E6F0-1BC9BBEC30CA}"/>
              </a:ext>
            </a:extLst>
          </p:cNvPr>
          <p:cNvSpPr txBox="1"/>
          <p:nvPr/>
        </p:nvSpPr>
        <p:spPr bwMode="auto">
          <a:xfrm>
            <a:off x="5434183" y="444571"/>
            <a:ext cx="208775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 of total livestock-derived foods produced by small farms in 2010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162CA1-8606-2E88-EE53-C95BB1D47214}"/>
              </a:ext>
            </a:extLst>
          </p:cNvPr>
          <p:cNvSpPr/>
          <p:nvPr/>
        </p:nvSpPr>
        <p:spPr>
          <a:xfrm>
            <a:off x="-35846" y="-106878"/>
            <a:ext cx="4892835" cy="697581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6BF3E4-0B7E-AB2E-2800-86DF861BFDBF}"/>
              </a:ext>
            </a:extLst>
          </p:cNvPr>
          <p:cNvSpPr txBox="1"/>
          <p:nvPr/>
        </p:nvSpPr>
        <p:spPr bwMode="auto">
          <a:xfrm>
            <a:off x="471038" y="2281513"/>
            <a:ext cx="3751472" cy="31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1.7 billion people 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derive some livelihood from livestock; over half a billion </a:t>
            </a:r>
            <a:r>
              <a:rPr lang="en-US" sz="1600" u="sng" dirty="0">
                <a:solidFill>
                  <a:schemeClr val="bg1"/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depend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 on livestock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Livestock are fundamental 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to many economies; provide income, jobs, and supporting risk mitigation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Livestock are the basis for 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farm sustainability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MS PGothic"/>
                <a:cs typeface="Calibri" panose="020F0502020204030204" pitchFamily="34" charset="0"/>
              </a:rPr>
              <a:t>, integrated livestock-food farms make food crop farming even possible for many in the Global South – circular bioeconomy in action!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77F67D-320E-6C2B-504F-C42C94E9F5B5}"/>
              </a:ext>
            </a:extLst>
          </p:cNvPr>
          <p:cNvSpPr txBox="1"/>
          <p:nvPr/>
        </p:nvSpPr>
        <p:spPr bwMode="auto">
          <a:xfrm>
            <a:off x="9113167" y="5819802"/>
            <a:ext cx="281390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4">
                    <a:lumMod val="50000"/>
                  </a:schemeClr>
                </a:solidFill>
                <a:latin typeface="Calibri"/>
              </a:rPr>
              <a:t>Livestock are integral to ‘circular bioeconomy’ which is the basis for most livestock production in LMICs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4BE8368-2A19-C98C-9A8F-7AF599646394}"/>
              </a:ext>
            </a:extLst>
          </p:cNvPr>
          <p:cNvCxnSpPr>
            <a:cxnSpLocks/>
          </p:cNvCxnSpPr>
          <p:nvPr/>
        </p:nvCxnSpPr>
        <p:spPr>
          <a:xfrm>
            <a:off x="8937064" y="5639384"/>
            <a:ext cx="0" cy="967457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46976C5-C453-F54E-4C57-0B21CC436B16}"/>
              </a:ext>
            </a:extLst>
          </p:cNvPr>
          <p:cNvSpPr txBox="1"/>
          <p:nvPr/>
        </p:nvSpPr>
        <p:spPr bwMode="auto">
          <a:xfrm>
            <a:off x="474510" y="622689"/>
            <a:ext cx="3955327" cy="137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2480"/>
              </a:lnSpc>
            </a:pPr>
            <a:r>
              <a:rPr lang="en-US" sz="2400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Smallholder farmers currently provide most of the meat, milk and eggs AND staple cereals in LMICs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C684B4-30FB-602B-A771-CFC7A6854C4A}"/>
              </a:ext>
            </a:extLst>
          </p:cNvPr>
          <p:cNvSpPr txBox="1"/>
          <p:nvPr/>
        </p:nvSpPr>
        <p:spPr bwMode="auto">
          <a:xfrm>
            <a:off x="9113167" y="5588085"/>
            <a:ext cx="378604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34997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 you know...</a:t>
            </a:r>
          </a:p>
        </p:txBody>
      </p:sp>
    </p:spTree>
    <p:extLst>
      <p:ext uri="{BB962C8B-B14F-4D97-AF65-F5344CB8AC3E}">
        <p14:creationId xmlns:p14="http://schemas.microsoft.com/office/powerpoint/2010/main" val="1737690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7D43D48-5A8E-5275-FB03-D67073C9C3CB}"/>
              </a:ext>
            </a:extLst>
          </p:cNvPr>
          <p:cNvSpPr/>
          <p:nvPr/>
        </p:nvSpPr>
        <p:spPr>
          <a:xfrm>
            <a:off x="0" y="0"/>
            <a:ext cx="4864060" cy="6858000"/>
          </a:xfrm>
          <a:prstGeom prst="rect">
            <a:avLst/>
          </a:prstGeom>
          <a:solidFill>
            <a:srgbClr val="245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812356-491C-B272-E6B4-8553C418BA3B}"/>
              </a:ext>
            </a:extLst>
          </p:cNvPr>
          <p:cNvSpPr txBox="1"/>
          <p:nvPr/>
        </p:nvSpPr>
        <p:spPr bwMode="auto">
          <a:xfrm>
            <a:off x="622916" y="2479408"/>
            <a:ext cx="3742319" cy="380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US">
                <a:solidFill>
                  <a:schemeClr val="bg1"/>
                </a:solidFill>
                <a:latin typeface="Calibri"/>
              </a:rPr>
              <a:t>Contribution of livestock emissions to GHGs </a:t>
            </a:r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/>
              </a:rPr>
              <a:t>must be mitigated</a:t>
            </a:r>
            <a:r>
              <a:rPr lang="en-US">
                <a:solidFill>
                  <a:schemeClr val="bg1"/>
                </a:solidFill>
                <a:latin typeface="Calibri"/>
              </a:rPr>
              <a:t>, especially as demand for meat, milk and eggs increases</a:t>
            </a:r>
          </a:p>
          <a:p>
            <a:pPr marL="285750" indent="-28575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/>
              </a:rPr>
              <a:t>Adaptation measures </a:t>
            </a:r>
            <a:r>
              <a:rPr lang="en-US">
                <a:solidFill>
                  <a:schemeClr val="bg1"/>
                </a:solidFill>
                <a:latin typeface="Calibri"/>
              </a:rPr>
              <a:t>needed: climate change already impacting livestock, placing increasing pressure on livelihoods and food supply</a:t>
            </a:r>
          </a:p>
          <a:p>
            <a:pPr marL="285750" indent="-28575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US">
                <a:solidFill>
                  <a:schemeClr val="bg1"/>
                </a:solidFill>
                <a:latin typeface="Calibri"/>
              </a:rPr>
              <a:t>Also, livestock </a:t>
            </a:r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/>
              </a:rPr>
              <a:t>offer adaptation opportunities</a:t>
            </a:r>
            <a:r>
              <a:rPr lang="en-US">
                <a:solidFill>
                  <a:schemeClr val="bg1"/>
                </a:solidFill>
                <a:latin typeface="Calibri"/>
              </a:rPr>
              <a:t> to climate change!</a:t>
            </a:r>
          </a:p>
          <a:p>
            <a:pPr marL="285750" lvl="0" indent="-28575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endParaRPr lang="en-US">
              <a:solidFill>
                <a:schemeClr val="bg1"/>
              </a:solidFill>
              <a:latin typeface="Calibri"/>
            </a:endParaRPr>
          </a:p>
        </p:txBody>
      </p:sp>
      <p:sp>
        <p:nvSpPr>
          <p:cNvPr id="7" name="Abgerundetes Rechteck 41">
            <a:extLst>
              <a:ext uri="{FF2B5EF4-FFF2-40B4-BE49-F238E27FC236}">
                <a16:creationId xmlns:a16="http://schemas.microsoft.com/office/drawing/2014/main" id="{3E5068F0-F810-CD7D-C884-898CABCDCFB1}"/>
              </a:ext>
            </a:extLst>
          </p:cNvPr>
          <p:cNvSpPr/>
          <p:nvPr/>
        </p:nvSpPr>
        <p:spPr>
          <a:xfrm>
            <a:off x="9046999" y="1522826"/>
            <a:ext cx="2806508" cy="1592935"/>
          </a:xfrm>
          <a:prstGeom prst="roundRect">
            <a:avLst>
              <a:gd name="adj" fmla="val 794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Abgerundetes Rechteck 42">
            <a:extLst>
              <a:ext uri="{FF2B5EF4-FFF2-40B4-BE49-F238E27FC236}">
                <a16:creationId xmlns:a16="http://schemas.microsoft.com/office/drawing/2014/main" id="{D1C42AFD-D0A9-B0F1-2A1A-7755AA9E1DF5}"/>
              </a:ext>
            </a:extLst>
          </p:cNvPr>
          <p:cNvSpPr/>
          <p:nvPr/>
        </p:nvSpPr>
        <p:spPr>
          <a:xfrm>
            <a:off x="5386208" y="5356417"/>
            <a:ext cx="3572957" cy="771598"/>
          </a:xfrm>
          <a:prstGeom prst="roundRect">
            <a:avLst>
              <a:gd name="adj" fmla="val 829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28">
            <a:extLst>
              <a:ext uri="{FF2B5EF4-FFF2-40B4-BE49-F238E27FC236}">
                <a16:creationId xmlns:a16="http://schemas.microsoft.com/office/drawing/2014/main" id="{A7548174-4EFB-832E-05CA-DE633E4E04EF}"/>
              </a:ext>
            </a:extLst>
          </p:cNvPr>
          <p:cNvSpPr txBox="1"/>
          <p:nvPr/>
        </p:nvSpPr>
        <p:spPr>
          <a:xfrm>
            <a:off x="9633303" y="2679732"/>
            <a:ext cx="1900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Manure applied to soils</a:t>
            </a:r>
          </a:p>
        </p:txBody>
      </p:sp>
      <p:pic>
        <p:nvPicPr>
          <p:cNvPr id="11" name="Grafik 6">
            <a:extLst>
              <a:ext uri="{FF2B5EF4-FFF2-40B4-BE49-F238E27FC236}">
                <a16:creationId xmlns:a16="http://schemas.microsoft.com/office/drawing/2014/main" id="{686AB950-3863-924E-CA6D-992B39E1A2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5" b="147"/>
          <a:stretch/>
        </p:blipFill>
        <p:spPr>
          <a:xfrm>
            <a:off x="5366265" y="1638269"/>
            <a:ext cx="3319414" cy="3319414"/>
          </a:xfrm>
          <a:prstGeom prst="rect">
            <a:avLst/>
          </a:prstGeom>
          <a:solidFill>
            <a:srgbClr val="FEA430"/>
          </a:solidFill>
        </p:spPr>
      </p:pic>
      <p:sp>
        <p:nvSpPr>
          <p:cNvPr id="12" name="Abgerundetes Rechteck 19">
            <a:extLst>
              <a:ext uri="{FF2B5EF4-FFF2-40B4-BE49-F238E27FC236}">
                <a16:creationId xmlns:a16="http://schemas.microsoft.com/office/drawing/2014/main" id="{32702E62-DA81-5B22-9B54-8A70BF19761C}"/>
              </a:ext>
            </a:extLst>
          </p:cNvPr>
          <p:cNvSpPr/>
          <p:nvPr/>
        </p:nvSpPr>
        <p:spPr>
          <a:xfrm>
            <a:off x="9217578" y="1683797"/>
            <a:ext cx="381000" cy="228599"/>
          </a:xfrm>
          <a:prstGeom prst="roundRect">
            <a:avLst/>
          </a:prstGeom>
          <a:solidFill>
            <a:srgbClr val="004358"/>
          </a:solidFill>
          <a:ln>
            <a:solidFill>
              <a:srgbClr val="0043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Abgerundetes Rechteck 20">
            <a:extLst>
              <a:ext uri="{FF2B5EF4-FFF2-40B4-BE49-F238E27FC236}">
                <a16:creationId xmlns:a16="http://schemas.microsoft.com/office/drawing/2014/main" id="{ECEEAFA4-C011-ABFA-AE2B-7822099065AA}"/>
              </a:ext>
            </a:extLst>
          </p:cNvPr>
          <p:cNvSpPr/>
          <p:nvPr/>
        </p:nvSpPr>
        <p:spPr>
          <a:xfrm>
            <a:off x="9217578" y="2024789"/>
            <a:ext cx="381000" cy="228599"/>
          </a:xfrm>
          <a:prstGeom prst="roundRect">
            <a:avLst/>
          </a:prstGeom>
          <a:solidFill>
            <a:srgbClr val="165D60"/>
          </a:solidFill>
          <a:ln>
            <a:solidFill>
              <a:srgbClr val="165D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Abgerundetes Rechteck 21">
            <a:extLst>
              <a:ext uri="{FF2B5EF4-FFF2-40B4-BE49-F238E27FC236}">
                <a16:creationId xmlns:a16="http://schemas.microsoft.com/office/drawing/2014/main" id="{A67C6E8D-A79B-29D9-156B-92C4DC2ACABF}"/>
              </a:ext>
            </a:extLst>
          </p:cNvPr>
          <p:cNvSpPr/>
          <p:nvPr/>
        </p:nvSpPr>
        <p:spPr>
          <a:xfrm>
            <a:off x="9217578" y="2365781"/>
            <a:ext cx="381000" cy="228599"/>
          </a:xfrm>
          <a:prstGeom prst="roundRect">
            <a:avLst/>
          </a:prstGeom>
          <a:solidFill>
            <a:srgbClr val="FBCC36"/>
          </a:solidFill>
          <a:ln>
            <a:solidFill>
              <a:srgbClr val="FBCC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Abgerundetes Rechteck 22">
            <a:extLst>
              <a:ext uri="{FF2B5EF4-FFF2-40B4-BE49-F238E27FC236}">
                <a16:creationId xmlns:a16="http://schemas.microsoft.com/office/drawing/2014/main" id="{F880AC43-3AFE-FBE8-B745-42FC65FD48F7}"/>
              </a:ext>
            </a:extLst>
          </p:cNvPr>
          <p:cNvSpPr/>
          <p:nvPr/>
        </p:nvSpPr>
        <p:spPr>
          <a:xfrm>
            <a:off x="9220341" y="4786869"/>
            <a:ext cx="381000" cy="228599"/>
          </a:xfrm>
          <a:prstGeom prst="roundRect">
            <a:avLst/>
          </a:prstGeom>
          <a:solidFill>
            <a:srgbClr val="FEA430"/>
          </a:solidFill>
          <a:ln>
            <a:solidFill>
              <a:srgbClr val="FEA4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Abgerundetes Rechteck 24">
            <a:extLst>
              <a:ext uri="{FF2B5EF4-FFF2-40B4-BE49-F238E27FC236}">
                <a16:creationId xmlns:a16="http://schemas.microsoft.com/office/drawing/2014/main" id="{AEAA0128-7E0C-1932-52A7-CFB163901A50}"/>
              </a:ext>
            </a:extLst>
          </p:cNvPr>
          <p:cNvSpPr/>
          <p:nvPr/>
        </p:nvSpPr>
        <p:spPr>
          <a:xfrm>
            <a:off x="9217578" y="2706772"/>
            <a:ext cx="381000" cy="228599"/>
          </a:xfrm>
          <a:prstGeom prst="roundRect">
            <a:avLst/>
          </a:prstGeom>
          <a:solidFill>
            <a:srgbClr val="CB3727"/>
          </a:solidFill>
          <a:ln>
            <a:solidFill>
              <a:srgbClr val="CB3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feld 25">
            <a:extLst>
              <a:ext uri="{FF2B5EF4-FFF2-40B4-BE49-F238E27FC236}">
                <a16:creationId xmlns:a16="http://schemas.microsoft.com/office/drawing/2014/main" id="{DD6C5A29-56AF-E069-2030-C0AE9363BED1}"/>
              </a:ext>
            </a:extLst>
          </p:cNvPr>
          <p:cNvSpPr txBox="1"/>
          <p:nvPr/>
        </p:nvSpPr>
        <p:spPr>
          <a:xfrm>
            <a:off x="9633303" y="1640104"/>
            <a:ext cx="169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Enteric fermentation</a:t>
            </a:r>
          </a:p>
        </p:txBody>
      </p:sp>
      <p:sp>
        <p:nvSpPr>
          <p:cNvPr id="18" name="Textfeld 26">
            <a:extLst>
              <a:ext uri="{FF2B5EF4-FFF2-40B4-BE49-F238E27FC236}">
                <a16:creationId xmlns:a16="http://schemas.microsoft.com/office/drawing/2014/main" id="{71E219EE-75AF-B5DA-BE55-21F10DACD29B}"/>
              </a:ext>
            </a:extLst>
          </p:cNvPr>
          <p:cNvSpPr txBox="1"/>
          <p:nvPr/>
        </p:nvSpPr>
        <p:spPr>
          <a:xfrm>
            <a:off x="9633303" y="1986647"/>
            <a:ext cx="1873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Manure left on pasture</a:t>
            </a:r>
          </a:p>
        </p:txBody>
      </p:sp>
      <p:sp>
        <p:nvSpPr>
          <p:cNvPr id="19" name="Textfeld 27">
            <a:extLst>
              <a:ext uri="{FF2B5EF4-FFF2-40B4-BE49-F238E27FC236}">
                <a16:creationId xmlns:a16="http://schemas.microsoft.com/office/drawing/2014/main" id="{90A4B4C9-0D73-177D-E000-2CE020DE03C7}"/>
              </a:ext>
            </a:extLst>
          </p:cNvPr>
          <p:cNvSpPr txBox="1"/>
          <p:nvPr/>
        </p:nvSpPr>
        <p:spPr>
          <a:xfrm>
            <a:off x="9633303" y="2333190"/>
            <a:ext cx="1774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Manure management</a:t>
            </a:r>
          </a:p>
        </p:txBody>
      </p:sp>
      <p:sp>
        <p:nvSpPr>
          <p:cNvPr id="20" name="Textfeld 29">
            <a:extLst>
              <a:ext uri="{FF2B5EF4-FFF2-40B4-BE49-F238E27FC236}">
                <a16:creationId xmlns:a16="http://schemas.microsoft.com/office/drawing/2014/main" id="{5FB48850-737F-FC82-D1AA-E281FC06090F}"/>
              </a:ext>
            </a:extLst>
          </p:cNvPr>
          <p:cNvSpPr txBox="1"/>
          <p:nvPr/>
        </p:nvSpPr>
        <p:spPr>
          <a:xfrm>
            <a:off x="9666866" y="4758122"/>
            <a:ext cx="1735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Burning – savanna</a:t>
            </a:r>
          </a:p>
        </p:txBody>
      </p:sp>
      <p:sp>
        <p:nvSpPr>
          <p:cNvPr id="21" name="Abgerundetes Rechteck 30">
            <a:extLst>
              <a:ext uri="{FF2B5EF4-FFF2-40B4-BE49-F238E27FC236}">
                <a16:creationId xmlns:a16="http://schemas.microsoft.com/office/drawing/2014/main" id="{AC53B479-5786-83B2-76FE-4139EA85508A}"/>
              </a:ext>
            </a:extLst>
          </p:cNvPr>
          <p:cNvSpPr/>
          <p:nvPr/>
        </p:nvSpPr>
        <p:spPr>
          <a:xfrm>
            <a:off x="9220341" y="3213705"/>
            <a:ext cx="381000" cy="228599"/>
          </a:xfrm>
          <a:prstGeom prst="roundRect">
            <a:avLst/>
          </a:prstGeom>
          <a:solidFill>
            <a:srgbClr val="168E8E"/>
          </a:solidFill>
          <a:ln>
            <a:solidFill>
              <a:srgbClr val="168E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Abgerundetes Rechteck 31">
            <a:extLst>
              <a:ext uri="{FF2B5EF4-FFF2-40B4-BE49-F238E27FC236}">
                <a16:creationId xmlns:a16="http://schemas.microsoft.com/office/drawing/2014/main" id="{4FAC9A8F-7436-A502-3EBC-87ACC0488C1F}"/>
              </a:ext>
            </a:extLst>
          </p:cNvPr>
          <p:cNvSpPr/>
          <p:nvPr/>
        </p:nvSpPr>
        <p:spPr>
          <a:xfrm>
            <a:off x="9220341" y="3528338"/>
            <a:ext cx="381000" cy="228599"/>
          </a:xfrm>
          <a:prstGeom prst="roundRect">
            <a:avLst/>
          </a:prstGeom>
          <a:solidFill>
            <a:srgbClr val="CAD6D7"/>
          </a:solidFill>
          <a:ln>
            <a:solidFill>
              <a:srgbClr val="CAD6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Abgerundetes Rechteck 32">
            <a:extLst>
              <a:ext uri="{FF2B5EF4-FFF2-40B4-BE49-F238E27FC236}">
                <a16:creationId xmlns:a16="http://schemas.microsoft.com/office/drawing/2014/main" id="{94348497-5D94-C316-8A3A-2AFF5A9A97DF}"/>
              </a:ext>
            </a:extLst>
          </p:cNvPr>
          <p:cNvSpPr/>
          <p:nvPr/>
        </p:nvSpPr>
        <p:spPr>
          <a:xfrm>
            <a:off x="9220341" y="3842971"/>
            <a:ext cx="381000" cy="228599"/>
          </a:xfrm>
          <a:prstGeom prst="roundRect">
            <a:avLst/>
          </a:prstGeom>
          <a:solidFill>
            <a:srgbClr val="D86A39"/>
          </a:solidFill>
          <a:ln>
            <a:solidFill>
              <a:srgbClr val="D86A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Abgerundetes Rechteck 33">
            <a:extLst>
              <a:ext uri="{FF2B5EF4-FFF2-40B4-BE49-F238E27FC236}">
                <a16:creationId xmlns:a16="http://schemas.microsoft.com/office/drawing/2014/main" id="{E5676249-F120-D2B2-C90B-C5C2C25CE45E}"/>
              </a:ext>
            </a:extLst>
          </p:cNvPr>
          <p:cNvSpPr/>
          <p:nvPr/>
        </p:nvSpPr>
        <p:spPr>
          <a:xfrm>
            <a:off x="9220341" y="4157604"/>
            <a:ext cx="381000" cy="228599"/>
          </a:xfrm>
          <a:prstGeom prst="roundRect">
            <a:avLst/>
          </a:prstGeom>
          <a:solidFill>
            <a:srgbClr val="7F1F05"/>
          </a:solidFill>
          <a:ln>
            <a:solidFill>
              <a:srgbClr val="7F1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Abgerundetes Rechteck 34">
            <a:extLst>
              <a:ext uri="{FF2B5EF4-FFF2-40B4-BE49-F238E27FC236}">
                <a16:creationId xmlns:a16="http://schemas.microsoft.com/office/drawing/2014/main" id="{3E245423-1B3C-4E35-1DCF-B5507C3D2B91}"/>
              </a:ext>
            </a:extLst>
          </p:cNvPr>
          <p:cNvSpPr/>
          <p:nvPr/>
        </p:nvSpPr>
        <p:spPr>
          <a:xfrm>
            <a:off x="9220341" y="4472237"/>
            <a:ext cx="381000" cy="228599"/>
          </a:xfrm>
          <a:prstGeom prst="roundRect">
            <a:avLst/>
          </a:prstGeom>
          <a:solidFill>
            <a:srgbClr val="CCA59B"/>
          </a:solidFill>
          <a:ln>
            <a:solidFill>
              <a:srgbClr val="CCA5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feld 35">
            <a:extLst>
              <a:ext uri="{FF2B5EF4-FFF2-40B4-BE49-F238E27FC236}">
                <a16:creationId xmlns:a16="http://schemas.microsoft.com/office/drawing/2014/main" id="{6BDFB1A2-BC2B-1D86-9CC3-0984F4F44254}"/>
              </a:ext>
            </a:extLst>
          </p:cNvPr>
          <p:cNvSpPr txBox="1"/>
          <p:nvPr/>
        </p:nvSpPr>
        <p:spPr>
          <a:xfrm>
            <a:off x="9666866" y="3154141"/>
            <a:ext cx="180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Synthetic fertilizer</a:t>
            </a:r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F6865633-F3B6-D50D-D043-3139E618C8C3}"/>
              </a:ext>
            </a:extLst>
          </p:cNvPr>
          <p:cNvSpPr txBox="1"/>
          <p:nvPr/>
        </p:nvSpPr>
        <p:spPr>
          <a:xfrm>
            <a:off x="9666866" y="3474937"/>
            <a:ext cx="1561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Rice cultivation</a:t>
            </a:r>
          </a:p>
        </p:txBody>
      </p:sp>
      <p:sp>
        <p:nvSpPr>
          <p:cNvPr id="28" name="Textfeld 37">
            <a:extLst>
              <a:ext uri="{FF2B5EF4-FFF2-40B4-BE49-F238E27FC236}">
                <a16:creationId xmlns:a16="http://schemas.microsoft.com/office/drawing/2014/main" id="{39FF624A-B319-4A2A-31EC-1D92BA362A6F}"/>
              </a:ext>
            </a:extLst>
          </p:cNvPr>
          <p:cNvSpPr txBox="1"/>
          <p:nvPr/>
        </p:nvSpPr>
        <p:spPr>
          <a:xfrm>
            <a:off x="9666866" y="3795733"/>
            <a:ext cx="1460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Crop residues</a:t>
            </a:r>
          </a:p>
        </p:txBody>
      </p:sp>
      <p:sp>
        <p:nvSpPr>
          <p:cNvPr id="29" name="Textfeld 38">
            <a:extLst>
              <a:ext uri="{FF2B5EF4-FFF2-40B4-BE49-F238E27FC236}">
                <a16:creationId xmlns:a16="http://schemas.microsoft.com/office/drawing/2014/main" id="{556AD9BB-38F5-F48C-3D03-4105599A90F3}"/>
              </a:ext>
            </a:extLst>
          </p:cNvPr>
          <p:cNvSpPr txBox="1"/>
          <p:nvPr/>
        </p:nvSpPr>
        <p:spPr>
          <a:xfrm>
            <a:off x="9666866" y="4116529"/>
            <a:ext cx="1918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Cultivation organic soils</a:t>
            </a:r>
          </a:p>
        </p:txBody>
      </p:sp>
      <p:sp>
        <p:nvSpPr>
          <p:cNvPr id="30" name="Textfeld 39">
            <a:extLst>
              <a:ext uri="{FF2B5EF4-FFF2-40B4-BE49-F238E27FC236}">
                <a16:creationId xmlns:a16="http://schemas.microsoft.com/office/drawing/2014/main" id="{E9202116-0F07-B5B7-E734-90B807A99760}"/>
              </a:ext>
            </a:extLst>
          </p:cNvPr>
          <p:cNvSpPr txBox="1"/>
          <p:nvPr/>
        </p:nvSpPr>
        <p:spPr>
          <a:xfrm>
            <a:off x="9666866" y="4437325"/>
            <a:ext cx="1918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Burning – crop residue</a:t>
            </a:r>
          </a:p>
        </p:txBody>
      </p:sp>
      <p:sp>
        <p:nvSpPr>
          <p:cNvPr id="31" name="Textfeld 45">
            <a:extLst>
              <a:ext uri="{FF2B5EF4-FFF2-40B4-BE49-F238E27FC236}">
                <a16:creationId xmlns:a16="http://schemas.microsoft.com/office/drawing/2014/main" id="{D2A7A92D-65DA-F42A-DFF5-04DAC98FE024}"/>
              </a:ext>
            </a:extLst>
          </p:cNvPr>
          <p:cNvSpPr txBox="1"/>
          <p:nvPr/>
        </p:nvSpPr>
        <p:spPr>
          <a:xfrm>
            <a:off x="5386208" y="416118"/>
            <a:ext cx="3534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 agricultural greenhouse gas emission sources</a:t>
            </a:r>
          </a:p>
        </p:txBody>
      </p:sp>
      <p:sp>
        <p:nvSpPr>
          <p:cNvPr id="32" name="Textfeld 46">
            <a:extLst>
              <a:ext uri="{FF2B5EF4-FFF2-40B4-BE49-F238E27FC236}">
                <a16:creationId xmlns:a16="http://schemas.microsoft.com/office/drawing/2014/main" id="{083A9275-3B2E-8E48-D31B-641EB107EC11}"/>
              </a:ext>
            </a:extLst>
          </p:cNvPr>
          <p:cNvSpPr txBox="1"/>
          <p:nvPr/>
        </p:nvSpPr>
        <p:spPr>
          <a:xfrm>
            <a:off x="4864060" y="6540777"/>
            <a:ext cx="14606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/>
              <a:t>FAO, </a:t>
            </a:r>
            <a:r>
              <a:rPr lang="de-DE" sz="900" err="1"/>
              <a:t>Tubiello</a:t>
            </a:r>
            <a:r>
              <a:rPr lang="de-DE" sz="900"/>
              <a:t> et al. 2014</a:t>
            </a:r>
          </a:p>
        </p:txBody>
      </p:sp>
      <p:sp>
        <p:nvSpPr>
          <p:cNvPr id="8" name="Textfeld 40">
            <a:extLst>
              <a:ext uri="{FF2B5EF4-FFF2-40B4-BE49-F238E27FC236}">
                <a16:creationId xmlns:a16="http://schemas.microsoft.com/office/drawing/2014/main" id="{E8F8B41B-486E-07D1-2148-99CFBF02C942}"/>
              </a:ext>
            </a:extLst>
          </p:cNvPr>
          <p:cNvSpPr txBox="1"/>
          <p:nvPr/>
        </p:nvSpPr>
        <p:spPr>
          <a:xfrm>
            <a:off x="5420933" y="5452609"/>
            <a:ext cx="3519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err="1">
                <a:latin typeface="Calibri" panose="020F0502020204030204" pitchFamily="34" charset="0"/>
                <a:cs typeface="Calibri" panose="020F0502020204030204" pitchFamily="34" charset="0"/>
              </a:rPr>
              <a:t>Approx</a:t>
            </a: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>
                <a:latin typeface="Calibri" panose="020F0502020204030204" pitchFamily="34" charset="0"/>
                <a:cs typeface="Calibri" panose="020F0502020204030204" pitchFamily="34" charset="0"/>
              </a:rPr>
              <a:t>65% of agricultural emissions</a:t>
            </a: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 are related to livestock production</a:t>
            </a:r>
          </a:p>
        </p:txBody>
      </p:sp>
      <p:sp>
        <p:nvSpPr>
          <p:cNvPr id="33" name="Title 4">
            <a:extLst>
              <a:ext uri="{FF2B5EF4-FFF2-40B4-BE49-F238E27FC236}">
                <a16:creationId xmlns:a16="http://schemas.microsoft.com/office/drawing/2014/main" id="{E04F9BB7-DDC1-F9AF-537E-6019C9BC32C4}"/>
              </a:ext>
            </a:extLst>
          </p:cNvPr>
          <p:cNvSpPr txBox="1">
            <a:spLocks/>
          </p:cNvSpPr>
          <p:nvPr/>
        </p:nvSpPr>
        <p:spPr>
          <a:xfrm>
            <a:off x="664109" y="888816"/>
            <a:ext cx="3598576" cy="143047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lnSpc>
                <a:spcPts val="3240"/>
              </a:lnSpc>
            </a:pPr>
            <a:r>
              <a:rPr lang="en-US" sz="2800" b="1">
                <a:solidFill>
                  <a:schemeClr val="accent3">
                    <a:lumMod val="40000"/>
                    <a:lumOff val="60000"/>
                  </a:schemeClr>
                </a:solidFill>
              </a:rPr>
              <a:t>Livestock mitigation and adaptation strategies are critical</a:t>
            </a:r>
          </a:p>
        </p:txBody>
      </p:sp>
    </p:spTree>
    <p:extLst>
      <p:ext uri="{BB962C8B-B14F-4D97-AF65-F5344CB8AC3E}">
        <p14:creationId xmlns:p14="http://schemas.microsoft.com/office/powerpoint/2010/main" val="2338797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herd of animals grazing in a field&#10;&#10;Description automatically generated with low confidence">
            <a:extLst>
              <a:ext uri="{FF2B5EF4-FFF2-40B4-BE49-F238E27FC236}">
                <a16:creationId xmlns:a16="http://schemas.microsoft.com/office/drawing/2014/main" id="{96DF510A-513D-5E93-057D-9F06766D2B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972" y="-7961"/>
            <a:ext cx="10167130" cy="68739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7E8067B-E635-1EB1-A29E-61E11C80881E}"/>
              </a:ext>
            </a:extLst>
          </p:cNvPr>
          <p:cNvSpPr/>
          <p:nvPr/>
        </p:nvSpPr>
        <p:spPr>
          <a:xfrm>
            <a:off x="0" y="0"/>
            <a:ext cx="4491950" cy="6858000"/>
          </a:xfrm>
          <a:prstGeom prst="rect">
            <a:avLst/>
          </a:prstGeom>
          <a:solidFill>
            <a:srgbClr val="245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A9A13E-140B-54B8-6937-AD447CE16D31}"/>
              </a:ext>
            </a:extLst>
          </p:cNvPr>
          <p:cNvSpPr txBox="1"/>
          <p:nvPr/>
        </p:nvSpPr>
        <p:spPr bwMode="auto">
          <a:xfrm>
            <a:off x="524146" y="2664256"/>
            <a:ext cx="3742319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/>
              </a:rPr>
              <a:t>Rangeland management</a:t>
            </a:r>
            <a:r>
              <a:rPr lang="en-US">
                <a:solidFill>
                  <a:srgbClr val="EDF0F6"/>
                </a:solidFill>
                <a:latin typeface="Calibri"/>
              </a:rPr>
              <a:t>, especially by often-marginalized pastoral communities, provides multiple ecosystem services (biodiversity, c-sequestration)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endParaRPr lang="en-US">
              <a:solidFill>
                <a:srgbClr val="EDF0F6"/>
              </a:solidFill>
              <a:latin typeface="Calibri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/>
              </a:rPr>
              <a:t>Water used </a:t>
            </a:r>
            <a:r>
              <a:rPr lang="en-US">
                <a:solidFill>
                  <a:srgbClr val="EDF0F6"/>
                </a:solidFill>
                <a:latin typeface="Calibri"/>
              </a:rPr>
              <a:t>for livestock production in LMICs is almost entirely </a:t>
            </a:r>
            <a:r>
              <a:rPr lang="en-US" b="1">
                <a:solidFill>
                  <a:schemeClr val="accent3">
                    <a:lumMod val="40000"/>
                    <a:lumOff val="60000"/>
                  </a:schemeClr>
                </a:solidFill>
                <a:latin typeface="Calibri"/>
              </a:rPr>
              <a:t>green water </a:t>
            </a:r>
            <a:r>
              <a:rPr lang="en-US">
                <a:solidFill>
                  <a:srgbClr val="EDF0F6"/>
                </a:solidFill>
                <a:latin typeface="Calibri"/>
              </a:rPr>
              <a:t>(=water that would have anyway fallen on the land)</a:t>
            </a: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24C6CA87-C059-DA10-2FD4-50803ADE24BF}"/>
              </a:ext>
            </a:extLst>
          </p:cNvPr>
          <p:cNvSpPr txBox="1">
            <a:spLocks/>
          </p:cNvSpPr>
          <p:nvPr/>
        </p:nvSpPr>
        <p:spPr>
          <a:xfrm>
            <a:off x="524145" y="759331"/>
            <a:ext cx="3845885" cy="1472419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lnSpc>
                <a:spcPts val="3240"/>
              </a:lnSpc>
            </a:pPr>
            <a:r>
              <a:rPr lang="en-US" sz="2800" b="1">
                <a:solidFill>
                  <a:schemeClr val="accent3">
                    <a:lumMod val="40000"/>
                    <a:lumOff val="60000"/>
                  </a:schemeClr>
                </a:solidFill>
              </a:rPr>
              <a:t>Well managed livestock systems can provide important ecosystem services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04177E-82DD-4ACA-F290-349551A5B452}"/>
              </a:ext>
            </a:extLst>
          </p:cNvPr>
          <p:cNvSpPr/>
          <p:nvPr/>
        </p:nvSpPr>
        <p:spPr>
          <a:xfrm>
            <a:off x="4491950" y="6470894"/>
            <a:ext cx="25338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Source: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Rangelands Atlas</a:t>
            </a:r>
            <a:r>
              <a:rPr kumimoji="0" lang="en-GB" sz="1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, 2021</a:t>
            </a:r>
          </a:p>
        </p:txBody>
      </p:sp>
      <p:pic>
        <p:nvPicPr>
          <p:cNvPr id="10" name="Picture 10" descr="A picture containing pie chart&#10;&#10;Description automatically generated">
            <a:extLst>
              <a:ext uri="{FF2B5EF4-FFF2-40B4-BE49-F238E27FC236}">
                <a16:creationId xmlns:a16="http://schemas.microsoft.com/office/drawing/2014/main" id="{258B2341-9FD8-A748-7965-66EAB96F08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0" b="-3"/>
          <a:stretch/>
        </p:blipFill>
        <p:spPr>
          <a:xfrm rot="600000">
            <a:off x="6105719" y="-102545"/>
            <a:ext cx="7323027" cy="7206946"/>
          </a:xfrm>
          <a:prstGeom prst="rect">
            <a:avLst/>
          </a:prstGeom>
        </p:spPr>
      </p:pic>
      <p:pic>
        <p:nvPicPr>
          <p:cNvPr id="17" name="Picture 17" descr="Text&#10;&#10;Description automatically generated">
            <a:extLst>
              <a:ext uri="{FF2B5EF4-FFF2-40B4-BE49-F238E27FC236}">
                <a16:creationId xmlns:a16="http://schemas.microsoft.com/office/drawing/2014/main" id="{54B7C897-B3A2-5A4F-593C-5B1CBDB6BE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6359" r="-96" b="-102"/>
          <a:stretch/>
        </p:blipFill>
        <p:spPr>
          <a:xfrm>
            <a:off x="6642600" y="754827"/>
            <a:ext cx="3059519" cy="3235617"/>
          </a:xfrm>
          <a:prstGeom prst="rect">
            <a:avLst/>
          </a:prstGeom>
        </p:spPr>
      </p:pic>
      <p:pic>
        <p:nvPicPr>
          <p:cNvPr id="22" name="Picture 22">
            <a:extLst>
              <a:ext uri="{FF2B5EF4-FFF2-40B4-BE49-F238E27FC236}">
                <a16:creationId xmlns:a16="http://schemas.microsoft.com/office/drawing/2014/main" id="{21D7EA6A-DEE5-62DD-F54B-C7F5D76C5B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0021" y="2668191"/>
            <a:ext cx="3628584" cy="2045473"/>
          </a:xfrm>
          <a:prstGeom prst="rect">
            <a:avLst/>
          </a:prstGeom>
        </p:spPr>
      </p:pic>
      <p:pic>
        <p:nvPicPr>
          <p:cNvPr id="25" name="Picture 25" descr="Text&#10;&#10;Description automatically generated">
            <a:extLst>
              <a:ext uri="{FF2B5EF4-FFF2-40B4-BE49-F238E27FC236}">
                <a16:creationId xmlns:a16="http://schemas.microsoft.com/office/drawing/2014/main" id="{C5B5FDF7-A477-8EAA-0BF9-EFE921E35C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3419" y="3994569"/>
            <a:ext cx="3620219" cy="2075012"/>
          </a:xfrm>
          <a:prstGeom prst="rect">
            <a:avLst/>
          </a:prstGeom>
        </p:spPr>
      </p:pic>
      <p:pic>
        <p:nvPicPr>
          <p:cNvPr id="26" name="Picture 26" descr="Text&#10;&#10;Description automatically generated">
            <a:extLst>
              <a:ext uri="{FF2B5EF4-FFF2-40B4-BE49-F238E27FC236}">
                <a16:creationId xmlns:a16="http://schemas.microsoft.com/office/drawing/2014/main" id="{62D5D8EA-2688-B334-8BBA-E1DA4BB9D36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0089" b="9633"/>
          <a:stretch/>
        </p:blipFill>
        <p:spPr>
          <a:xfrm>
            <a:off x="1374476" y="-678072"/>
            <a:ext cx="7326885" cy="4122791"/>
          </a:xfrm>
          <a:prstGeom prst="rect">
            <a:avLst/>
          </a:prstGeom>
        </p:spPr>
      </p:pic>
      <p:pic>
        <p:nvPicPr>
          <p:cNvPr id="27" name="Picture 27">
            <a:extLst>
              <a:ext uri="{FF2B5EF4-FFF2-40B4-BE49-F238E27FC236}">
                <a16:creationId xmlns:a16="http://schemas.microsoft.com/office/drawing/2014/main" id="{5FDE1EF0-4F70-0BA0-A208-EAD34CFD18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44286" y="572758"/>
            <a:ext cx="3246408" cy="184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08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87741-EB63-8546-9E04-288815D927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36989" y="2819400"/>
            <a:ext cx="9826090" cy="609600"/>
          </a:xfrm>
        </p:spPr>
        <p:txBody>
          <a:bodyPr>
            <a:noAutofit/>
          </a:bodyPr>
          <a:lstStyle/>
          <a:p>
            <a:r>
              <a:rPr lang="en-US" sz="4000"/>
              <a:t>Nuances and contrasts</a:t>
            </a:r>
          </a:p>
        </p:txBody>
      </p:sp>
    </p:spTree>
    <p:extLst>
      <p:ext uri="{BB962C8B-B14F-4D97-AF65-F5344CB8AC3E}">
        <p14:creationId xmlns:p14="http://schemas.microsoft.com/office/powerpoint/2010/main" val="808389011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-presentation-template-2020" id="{09A534A2-3839-4C4F-B0F0-2DCD10AFC39C}" vid="{EB064C96-A503-4F32-9FC3-84563E441D78}"/>
    </a:ext>
  </a:extLst>
</a:theme>
</file>

<file path=ppt/theme/theme10.xml><?xml version="1.0" encoding="utf-8"?>
<a:theme xmlns:a="http://schemas.openxmlformats.org/drawingml/2006/main" name="8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11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-presentation-template-2020" id="{09A534A2-3839-4C4F-B0F0-2DCD10AFC39C}" vid="{EB064C96-A503-4F32-9FC3-84563E441D78}"/>
    </a:ext>
  </a:extLst>
</a:theme>
</file>

<file path=ppt/theme/theme4.xml><?xml version="1.0" encoding="utf-8"?>
<a:theme xmlns:a="http://schemas.openxmlformats.org/drawingml/2006/main" name="3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5.xml><?xml version="1.0" encoding="utf-8"?>
<a:theme xmlns:a="http://schemas.openxmlformats.org/drawingml/2006/main" name="4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  -  Read-Only" id="{65DE9797-6A2B-4040-9EFF-D64CB386DC81}" vid="{5F5602A0-0CCB-45F5-8EF3-2A80C29280DE}"/>
    </a:ext>
  </a:extLst>
</a:theme>
</file>

<file path=ppt/theme/theme6.xml><?xml version="1.0" encoding="utf-8"?>
<a:theme xmlns:a="http://schemas.openxmlformats.org/drawingml/2006/main" name="7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templateFinal_july92020  -  Read-Only" id="{3506A6B2-D91C-514C-88A8-CC67C37C98C5}" vid="{D1015C14-018C-854B-90FD-A700C142C82B}"/>
    </a:ext>
  </a:extLst>
</a:theme>
</file>

<file path=ppt/theme/theme7.xml><?xml version="1.0" encoding="utf-8"?>
<a:theme xmlns:a="http://schemas.openxmlformats.org/drawingml/2006/main" name="6_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8.xml><?xml version="1.0" encoding="utf-8"?>
<a:theme xmlns:a="http://schemas.openxmlformats.org/drawingml/2006/main" name="5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6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 (002).potx  -  Read-Only" id="{A8BC02E1-F68A-4342-9359-8274525F13C3}" vid="{56D2F0D8-AD8E-4E16-903E-9F8094E85134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SharedWithUsers xmlns="11f9f7e2-9136-49eb-80c5-e8b281bbd1c2">
      <UserInfo>
        <DisplayName>Miceka, Grace (ILRI-ICRAF)</DisplayName>
        <AccountId>93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8D6D1C4DDBC94CB74F8DC25105E2A5" ma:contentTypeVersion="15" ma:contentTypeDescription="Create a new document." ma:contentTypeScope="" ma:versionID="6690ae2ea1d3a6c8f203f8dcd0881731">
  <xsd:schema xmlns:xsd="http://www.w3.org/2001/XMLSchema" xmlns:xs="http://www.w3.org/2001/XMLSchema" xmlns:p="http://schemas.microsoft.com/office/2006/metadata/properties" xmlns:ns1="http://schemas.microsoft.com/sharepoint/v3" xmlns:ns3="11f9f7e2-9136-49eb-80c5-e8b281bbd1c2" xmlns:ns4="ec62c492-18da-40da-971d-6aa3ccb3d7b1" targetNamespace="http://schemas.microsoft.com/office/2006/metadata/properties" ma:root="true" ma:fieldsID="b3335ef3184e51bb1c274339a27564ab" ns1:_="" ns3:_="" ns4:_="">
    <xsd:import namespace="http://schemas.microsoft.com/sharepoint/v3"/>
    <xsd:import namespace="11f9f7e2-9136-49eb-80c5-e8b281bbd1c2"/>
    <xsd:import namespace="ec62c492-18da-40da-971d-6aa3ccb3d7b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1:_ip_UnifiedCompliancePolicyProperties" minOccurs="0"/>
                <xsd:element ref="ns1:_ip_UnifiedCompliancePolicyUIAction" minOccurs="0"/>
                <xsd:element ref="ns4:MediaServiceLocation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9f7e2-9136-49eb-80c5-e8b281bbd1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62c492-18da-40da-971d-6aa3ccb3d7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EF2A85-305E-4872-962A-A2756340EECE}">
  <ds:schemaRefs>
    <ds:schemaRef ds:uri="11f9f7e2-9136-49eb-80c5-e8b281bbd1c2"/>
    <ds:schemaRef ds:uri="ec62c492-18da-40da-971d-6aa3ccb3d7b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B53FFAD-7F63-4998-BD28-0AAEEA86CAC2}">
  <ds:schemaRefs>
    <ds:schemaRef ds:uri="11f9f7e2-9136-49eb-80c5-e8b281bbd1c2"/>
    <ds:schemaRef ds:uri="ec62c492-18da-40da-971d-6aa3ccb3d7b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ILRI-presentation-template-2020</Template>
  <TotalTime>817</TotalTime>
  <Words>1789</Words>
  <Application>Microsoft Office PowerPoint</Application>
  <PresentationFormat>Widescreen</PresentationFormat>
  <Paragraphs>196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24</vt:i4>
      </vt:variant>
    </vt:vector>
  </HeadingPairs>
  <TitlesOfParts>
    <vt:vector size="43" baseType="lpstr">
      <vt:lpstr>Arial</vt:lpstr>
      <vt:lpstr>Avenir Black</vt:lpstr>
      <vt:lpstr>Calibri</vt:lpstr>
      <vt:lpstr>Calibri Light</vt:lpstr>
      <vt:lpstr>Courier New</vt:lpstr>
      <vt:lpstr>Georgia</vt:lpstr>
      <vt:lpstr>Trebuchet MS</vt:lpstr>
      <vt:lpstr>Wingdings</vt:lpstr>
      <vt:lpstr>ilri_powerpoint_template_apr2013</vt:lpstr>
      <vt:lpstr>1_ilri_powerpoint_template_apr2013</vt:lpstr>
      <vt:lpstr>2_ilri_powerpoint_template_apr2013</vt:lpstr>
      <vt:lpstr>3_ilri_powerpoint_template_apr2013</vt:lpstr>
      <vt:lpstr>4_ilri_powerpoint_template_apr2013</vt:lpstr>
      <vt:lpstr>7_ilri_powerpoint_template_apr2013</vt:lpstr>
      <vt:lpstr>6_ilri_powerpoint_template_Feb2013</vt:lpstr>
      <vt:lpstr>5_ilri_powerpoint_template_apr2013</vt:lpstr>
      <vt:lpstr>6_ilri_powerpoint_template_apr2013</vt:lpstr>
      <vt:lpstr>8_ilri_powerpoint_template_apr2013</vt:lpstr>
      <vt:lpstr>4_Office Theme</vt:lpstr>
      <vt:lpstr>The future of sustainable livestock systems in low- and middle-income countries</vt:lpstr>
      <vt:lpstr>Key messages Thinking about livestock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One Health</vt:lpstr>
      <vt:lpstr>Intentional incorporation of opportunities for women Chicken business in Ethiopia and Tanzania </vt:lpstr>
      <vt:lpstr>PowerPoint Presentation</vt:lpstr>
      <vt:lpstr>PowerPoint Presentation</vt:lpstr>
      <vt:lpstr>PowerPoint Presentation</vt:lpstr>
      <vt:lpstr> The Global Agenda for Sustainable Livestock Vision: By 2030 sustainable, inclusive, resilient and diverse livestock systems across the world contribute significantly to Sustainable Development Goals (SDGs) of the UN Agenda 2030 and are integral to sustainable food systems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 (maximum 3 lines)</dc:title>
  <dc:creator>Tarawali, Shirley (ILRI)</dc:creator>
  <cp:lastModifiedBy>Mulat, Bizuwork (ILRI)</cp:lastModifiedBy>
  <cp:revision>5</cp:revision>
  <cp:lastPrinted>2022-06-27T11:38:27Z</cp:lastPrinted>
  <dcterms:created xsi:type="dcterms:W3CDTF">2020-12-19T13:02:23Z</dcterms:created>
  <dcterms:modified xsi:type="dcterms:W3CDTF">2022-06-28T11:32:35Z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0x010100498D6D1C4DDBC94CB74F8DC25105E2A5</vt:lpwstr>
  </property>
  <property fmtid="{D5CDD505-2E9C-101B-9397-08002B2CF9AE}" pid="3" name="MSIP_Label_80c4d10e-bd94-4e7c-b4a1-fe20ff6d8abe_ActionId">
    <vt:lpwstr>6770446a-885d-4d71-92af-00007dba4b06</vt:lpwstr>
  </property>
  <property fmtid="{D5CDD505-2E9C-101B-9397-08002B2CF9AE}" pid="4" name="MSIP_Label_80c4d10e-bd94-4e7c-b4a1-fe20ff6d8abe_ContentBits">
    <vt:lpwstr>0</vt:lpwstr>
  </property>
  <property fmtid="{D5CDD505-2E9C-101B-9397-08002B2CF9AE}" pid="5" name="MSIP_Label_80c4d10e-bd94-4e7c-b4a1-fe20ff6d8abe_Enabled">
    <vt:lpwstr>true</vt:lpwstr>
  </property>
  <property fmtid="{D5CDD505-2E9C-101B-9397-08002B2CF9AE}" pid="6" name="MSIP_Label_80c4d10e-bd94-4e7c-b4a1-fe20ff6d8abe_Method">
    <vt:lpwstr>Standard</vt:lpwstr>
  </property>
  <property fmtid="{D5CDD505-2E9C-101B-9397-08002B2CF9AE}" pid="7" name="MSIP_Label_80c4d10e-bd94-4e7c-b4a1-fe20ff6d8abe_Name">
    <vt:lpwstr>80c4d10e-bd94-4e7c-b4a1-fe20ff6d8abe</vt:lpwstr>
  </property>
  <property fmtid="{D5CDD505-2E9C-101B-9397-08002B2CF9AE}" pid="8" name="MSIP_Label_80c4d10e-bd94-4e7c-b4a1-fe20ff6d8abe_SetDate">
    <vt:lpwstr>2020-12-19T13:02:24Z</vt:lpwstr>
  </property>
  <property fmtid="{D5CDD505-2E9C-101B-9397-08002B2CF9AE}" pid="9" name="MSIP_Label_80c4d10e-bd94-4e7c-b4a1-fe20ff6d8abe_SiteId">
    <vt:lpwstr>6afa0e00-fa14-40b7-8a2e-22a7f8c357d5</vt:lpwstr>
  </property>
  <property fmtid="{D5CDD505-2E9C-101B-9397-08002B2CF9AE}" pid="10" name="NXPowerLiteLastOptimized">
    <vt:lpwstr>3483984</vt:lpwstr>
  </property>
  <property fmtid="{D5CDD505-2E9C-101B-9397-08002B2CF9AE}" pid="11" name="NXPowerLiteSettings">
    <vt:lpwstr>E700052003A000</vt:lpwstr>
  </property>
  <property fmtid="{D5CDD505-2E9C-101B-9397-08002B2CF9AE}" pid="12" name="NXPowerLiteVersion">
    <vt:lpwstr>D9.1.4</vt:lpwstr>
  </property>
</Properties>
</file>