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2" r:id="rId2"/>
  </p:sldMasterIdLst>
  <p:sldIdLst>
    <p:sldId id="263" r:id="rId3"/>
    <p:sldId id="322" r:id="rId4"/>
    <p:sldId id="323" r:id="rId5"/>
    <p:sldId id="325" r:id="rId6"/>
    <p:sldId id="324" r:id="rId7"/>
    <p:sldId id="326" r:id="rId8"/>
    <p:sldId id="327" r:id="rId9"/>
    <p:sldId id="329" r:id="rId10"/>
    <p:sldId id="328" r:id="rId11"/>
    <p:sldId id="330" r:id="rId12"/>
    <p:sldId id="331" r:id="rId13"/>
    <p:sldId id="333" r:id="rId14"/>
    <p:sldId id="332" r:id="rId15"/>
    <p:sldId id="262" r:id="rId16"/>
  </p:sldIdLst>
  <p:sldSz cx="9144000" cy="6858000" type="screen4x3"/>
  <p:notesSz cx="7010400" cy="92964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624" userDrawn="1">
          <p15:clr>
            <a:srgbClr val="A4A3A4"/>
          </p15:clr>
        </p15:guide>
        <p15:guide id="2" pos="3840">
          <p15:clr>
            <a:srgbClr val="A4A3A4"/>
          </p15:clr>
        </p15:guide>
        <p15:guide id="3" pos="2880">
          <p15:clr>
            <a:srgbClr val="A4A3A4"/>
          </p15:clr>
        </p15:guide>
        <p15:guide id="4" orient="horz" pos="672" userDrawn="1">
          <p15:clr>
            <a:srgbClr val="A4A3A4"/>
          </p15:clr>
        </p15:guide>
        <p15:guide id="5" orient="horz" pos="95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E0E00"/>
    <a:srgbClr val="CC3300"/>
    <a:srgbClr val="853301"/>
    <a:srgbClr val="6F2B01"/>
    <a:srgbClr val="572201"/>
    <a:srgbClr val="9A2500"/>
    <a:srgbClr val="8A2B00"/>
    <a:srgbClr val="A227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 autoAdjust="0"/>
    <p:restoredTop sz="94608" autoAdjust="0"/>
  </p:normalViewPr>
  <p:slideViewPr>
    <p:cSldViewPr showGuides="1">
      <p:cViewPr varScale="1">
        <p:scale>
          <a:sx n="95" d="100"/>
          <a:sy n="95" d="100"/>
        </p:scale>
        <p:origin x="1488" y="176"/>
      </p:cViewPr>
      <p:guideLst>
        <p:guide pos="624"/>
        <p:guide pos="3840"/>
        <p:guide pos="2880"/>
        <p:guide orient="horz" pos="672"/>
        <p:guide orient="horz" pos="95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581100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294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02795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50490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32676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5243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3B58-54B0-488D-AA52-26DF3DB17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4568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A9F407-F39A-4EAD-A7BC-37B86FC0BCD2}" type="datetimeFigureOut">
              <a:rPr lang="en-US" smtClean="0"/>
              <a:t>10/2/20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9D3B58-54B0-488D-AA52-26DF3DB172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499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g"/><Relationship Id="rId5" Type="http://schemas.openxmlformats.org/officeDocument/2006/relationships/image" Target="../media/image1.jpg"/><Relationship Id="rId4" Type="http://schemas.openxmlformats.org/officeDocument/2006/relationships/theme" Target="../theme/theme1.xml"/><Relationship Id="rId9" Type="http://schemas.openxmlformats.org/officeDocument/2006/relationships/image" Target="../media/image5.jp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8.xml"/><Relationship Id="rId4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2971800" y="-7938"/>
            <a:ext cx="3124200" cy="211138"/>
          </a:xfrm>
          <a:prstGeom prst="rect">
            <a:avLst/>
          </a:prstGeom>
          <a:solidFill>
            <a:srgbClr val="F07A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s-PE" altLang="es-PE"/>
          </a:p>
        </p:txBody>
      </p:sp>
      <p:sp>
        <p:nvSpPr>
          <p:cNvPr id="1029" name="Rectangle 7"/>
          <p:cNvSpPr>
            <a:spLocks noChangeArrowheads="1"/>
          </p:cNvSpPr>
          <p:nvPr userDrawn="1"/>
        </p:nvSpPr>
        <p:spPr bwMode="auto">
          <a:xfrm>
            <a:off x="0" y="-7938"/>
            <a:ext cx="3048000" cy="211138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s-PE" altLang="es-PE"/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52BC5DC4-3305-F14D-95BE-CF66078C377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/>
          <a:srcRect r="25681" b="-6243"/>
          <a:stretch/>
        </p:blipFill>
        <p:spPr>
          <a:xfrm>
            <a:off x="5473060" y="645889"/>
            <a:ext cx="1245880" cy="577444"/>
          </a:xfrm>
          <a:prstGeom prst="rect">
            <a:avLst/>
          </a:prstGeom>
        </p:spPr>
      </p:pic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025ED19D-7784-9544-AD7D-563D63D28AD3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748489" y="699457"/>
            <a:ext cx="927911" cy="523876"/>
          </a:xfrm>
          <a:prstGeom prst="rect">
            <a:avLst/>
          </a:prstGeom>
        </p:spPr>
      </p:pic>
      <p:pic>
        <p:nvPicPr>
          <p:cNvPr id="8" name="Picture 7" descr="A close up of a logo&#10;&#10;Description automatically generated">
            <a:extLst>
              <a:ext uri="{FF2B5EF4-FFF2-40B4-BE49-F238E27FC236}">
                <a16:creationId xmlns:a16="http://schemas.microsoft.com/office/drawing/2014/main" id="{DB81701B-973C-F14D-BAF6-0BD80546F22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924729" y="724530"/>
            <a:ext cx="1641013" cy="417160"/>
          </a:xfrm>
          <a:prstGeom prst="rect">
            <a:avLst/>
          </a:prstGeom>
        </p:spPr>
      </p:pic>
      <p:pic>
        <p:nvPicPr>
          <p:cNvPr id="9" name="Picture 8" descr="A picture containing food&#10;&#10;Description automatically generated">
            <a:extLst>
              <a:ext uri="{FF2B5EF4-FFF2-40B4-BE49-F238E27FC236}">
                <a16:creationId xmlns:a16="http://schemas.microsoft.com/office/drawing/2014/main" id="{41690685-0B47-6E4F-9995-B1B8AAF4F6D3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3670941" y="645889"/>
            <a:ext cx="1411414" cy="523876"/>
          </a:xfrm>
          <a:prstGeom prst="rect">
            <a:avLst/>
          </a:prstGeom>
        </p:spPr>
      </p:pic>
      <p:pic>
        <p:nvPicPr>
          <p:cNvPr id="10" name="Picture 9" descr="A close up of a sign&#10;&#10;Description automatically generated">
            <a:extLst>
              <a:ext uri="{FF2B5EF4-FFF2-40B4-BE49-F238E27FC236}">
                <a16:creationId xmlns:a16="http://schemas.microsoft.com/office/drawing/2014/main" id="{61C43014-60DB-9F4E-84E3-48657EBB70B6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6934200" y="621556"/>
            <a:ext cx="1245880" cy="55649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5" r:id="rId3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 b="1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5F5F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rgbClr val="5F5F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 b="1">
          <a:solidFill>
            <a:srgbClr val="5F5F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7"/>
          <p:cNvSpPr>
            <a:spLocks noChangeArrowheads="1"/>
          </p:cNvSpPr>
          <p:nvPr/>
        </p:nvSpPr>
        <p:spPr bwMode="auto">
          <a:xfrm>
            <a:off x="3044825" y="6646863"/>
            <a:ext cx="6091238" cy="211137"/>
          </a:xfrm>
          <a:prstGeom prst="rect">
            <a:avLst/>
          </a:prstGeom>
          <a:solidFill>
            <a:srgbClr val="F07A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s-PE" altLang="es-PE"/>
          </a:p>
        </p:txBody>
      </p:sp>
      <p:sp>
        <p:nvSpPr>
          <p:cNvPr id="2051" name="Line 10"/>
          <p:cNvSpPr>
            <a:spLocks noChangeShapeType="1"/>
          </p:cNvSpPr>
          <p:nvPr/>
        </p:nvSpPr>
        <p:spPr bwMode="auto">
          <a:xfrm>
            <a:off x="950913" y="2290763"/>
            <a:ext cx="7162800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28" name="Rectangle 7"/>
          <p:cNvSpPr>
            <a:spLocks noChangeArrowheads="1"/>
          </p:cNvSpPr>
          <p:nvPr userDrawn="1"/>
        </p:nvSpPr>
        <p:spPr bwMode="auto">
          <a:xfrm>
            <a:off x="2971800" y="-7938"/>
            <a:ext cx="3124200" cy="211138"/>
          </a:xfrm>
          <a:prstGeom prst="rect">
            <a:avLst/>
          </a:prstGeom>
          <a:solidFill>
            <a:srgbClr val="F07A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s-PE" altLang="es-PE"/>
          </a:p>
        </p:txBody>
      </p:sp>
      <p:sp>
        <p:nvSpPr>
          <p:cNvPr id="1029" name="Rectangle 7"/>
          <p:cNvSpPr>
            <a:spLocks noChangeArrowheads="1"/>
          </p:cNvSpPr>
          <p:nvPr userDrawn="1"/>
        </p:nvSpPr>
        <p:spPr bwMode="auto">
          <a:xfrm>
            <a:off x="0" y="-7938"/>
            <a:ext cx="3048000" cy="211138"/>
          </a:xfrm>
          <a:prstGeom prst="rect">
            <a:avLst/>
          </a:prstGeom>
          <a:solidFill>
            <a:srgbClr val="9900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none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endParaRPr lang="es-PE" altLang="es-P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0" r:id="rId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+mn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FF6600"/>
          </a:solidFill>
          <a:latin typeface="Arial" panose="020B0604020202020204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rgbClr val="FF6600"/>
          </a:solidFill>
          <a:latin typeface="Arial Black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000" b="1">
          <a:solidFill>
            <a:srgbClr val="5F5F5F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•"/>
        <a:defRPr sz="2000" b="1">
          <a:solidFill>
            <a:srgbClr val="5F5F5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b="1">
          <a:solidFill>
            <a:srgbClr val="5F5F5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 b="1">
          <a:solidFill>
            <a:srgbClr val="5F5F5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1400" b="1">
          <a:solidFill>
            <a:srgbClr val="5F5F5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3.png"/><Relationship Id="rId5" Type="http://schemas.openxmlformats.org/officeDocument/2006/relationships/hyperlink" Target="https://www.cgiar.org/funders" TargetMode="External"/><Relationship Id="rId4" Type="http://schemas.openxmlformats.org/officeDocument/2006/relationships/image" Target="../media/image12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50" y="1796831"/>
            <a:ext cx="9150350" cy="5075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0" y="1782763"/>
            <a:ext cx="9144000" cy="5075237"/>
            <a:chOff x="0" y="1782763"/>
            <a:chExt cx="9144000" cy="5075237"/>
          </a:xfrm>
        </p:grpSpPr>
        <p:sp>
          <p:nvSpPr>
            <p:cNvPr id="7" name="Rectángulo 6"/>
            <p:cNvSpPr/>
            <p:nvPr/>
          </p:nvSpPr>
          <p:spPr>
            <a:xfrm>
              <a:off x="0" y="6477000"/>
              <a:ext cx="9144000" cy="381000"/>
            </a:xfrm>
            <a:prstGeom prst="rect">
              <a:avLst/>
            </a:prstGeom>
            <a:solidFill>
              <a:srgbClr val="CC3300">
                <a:alpha val="65098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s-PE"/>
            </a:p>
          </p:txBody>
        </p:sp>
        <p:sp>
          <p:nvSpPr>
            <p:cNvPr id="14" name="Rectángulo 13"/>
            <p:cNvSpPr/>
            <p:nvPr/>
          </p:nvSpPr>
          <p:spPr>
            <a:xfrm>
              <a:off x="0" y="1782763"/>
              <a:ext cx="9144000" cy="1557337"/>
            </a:xfrm>
            <a:prstGeom prst="rect">
              <a:avLst/>
            </a:prstGeom>
            <a:solidFill>
              <a:srgbClr val="8E0E00">
                <a:alpha val="6470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defRPr/>
              </a:pPr>
              <a:endParaRPr lang="es-PE"/>
            </a:p>
          </p:txBody>
        </p:sp>
      </p:grpSp>
      <p:sp>
        <p:nvSpPr>
          <p:cNvPr id="17" name="CuadroTexto 16"/>
          <p:cNvSpPr txBox="1"/>
          <p:nvPr/>
        </p:nvSpPr>
        <p:spPr>
          <a:xfrm>
            <a:off x="1600200" y="1868933"/>
            <a:ext cx="6237288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defRPr/>
            </a:pPr>
            <a:r>
              <a:rPr 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Instructions pour le </a:t>
            </a:r>
            <a:r>
              <a:rPr lang="en-US" sz="2800" dirty="0" err="1">
                <a:solidFill>
                  <a:schemeClr val="bg1"/>
                </a:solidFill>
                <a:cs typeface="Arial" panose="020B0604020202020204" pitchFamily="34" charset="0"/>
              </a:rPr>
              <a:t>Formateur</a:t>
            </a:r>
            <a:r>
              <a:rPr 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 – </a:t>
            </a:r>
            <a:r>
              <a:rPr lang="en-US" sz="2800" dirty="0" err="1">
                <a:solidFill>
                  <a:schemeClr val="bg1"/>
                </a:solidFill>
                <a:cs typeface="Arial" panose="020B0604020202020204" pitchFamily="34" charset="0"/>
              </a:rPr>
              <a:t>Pomme</a:t>
            </a:r>
            <a:r>
              <a:rPr 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 de </a:t>
            </a:r>
            <a:r>
              <a:rPr lang="en-US" sz="2800" dirty="0" err="1">
                <a:solidFill>
                  <a:schemeClr val="bg1"/>
                </a:solidFill>
                <a:cs typeface="Arial" panose="020B0604020202020204" pitchFamily="34" charset="0"/>
              </a:rPr>
              <a:t>terre</a:t>
            </a:r>
            <a:r>
              <a:rPr lang="en-US" sz="2800" dirty="0">
                <a:solidFill>
                  <a:schemeClr val="bg1"/>
                </a:solidFill>
                <a:cs typeface="Arial" panose="020B0604020202020204" pitchFamily="34" charset="0"/>
              </a:rPr>
              <a:t> de </a:t>
            </a:r>
            <a:r>
              <a:rPr lang="en-US" sz="2800" dirty="0" err="1">
                <a:solidFill>
                  <a:schemeClr val="bg1"/>
                </a:solidFill>
                <a:cs typeface="Arial" panose="020B0604020202020204" pitchFamily="34" charset="0"/>
              </a:rPr>
              <a:t>consommation</a:t>
            </a:r>
            <a:endParaRPr lang="en-US" sz="2800" dirty="0">
              <a:solidFill>
                <a:schemeClr val="bg1"/>
              </a:solidFill>
              <a:cs typeface="Arial" panose="020B0604020202020204" pitchFamily="34" charset="0"/>
            </a:endParaRPr>
          </a:p>
          <a:p>
            <a:pPr eaLnBrk="1" hangingPunct="1">
              <a:defRPr/>
            </a:pPr>
            <a:endParaRPr lang="es-PE" sz="2800" b="1" dirty="0">
              <a:solidFill>
                <a:schemeClr val="bg1"/>
              </a:solidFill>
              <a:latin typeface="+mn-lt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F992ED6A-F713-B04E-ABB4-122E28124B61}"/>
              </a:ext>
            </a:extLst>
          </p:cNvPr>
          <p:cNvSpPr txBox="1"/>
          <p:nvPr/>
        </p:nvSpPr>
        <p:spPr>
          <a:xfrm>
            <a:off x="1600200" y="2853641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cs typeface="Arial" panose="020B0604020202020204" pitchFamily="34" charset="0"/>
              </a:rPr>
              <a:t>MODULE 4: </a:t>
            </a:r>
            <a:r>
              <a:rPr lang="fr-FR" dirty="0">
                <a:solidFill>
                  <a:schemeClr val="bg1"/>
                </a:solidFill>
                <a:cs typeface="Arial" panose="020B0604020202020204" pitchFamily="34" charset="0"/>
              </a:rPr>
              <a:t>Les pratiques post-récolte</a:t>
            </a:r>
          </a:p>
          <a:p>
            <a:endParaRPr lang="en-PE" dirty="0"/>
          </a:p>
        </p:txBody>
      </p:sp>
      <p:sp>
        <p:nvSpPr>
          <p:cNvPr id="18" name="Text Box 8">
            <a:extLst>
              <a:ext uri="{FF2B5EF4-FFF2-40B4-BE49-F238E27FC236}">
                <a16:creationId xmlns:a16="http://schemas.microsoft.com/office/drawing/2014/main" id="{803676FD-22FE-B542-9641-FD476E1FF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038" y="6529387"/>
            <a:ext cx="90979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en-US" altLang="es-PE" sz="1200" kern="1700" spc="600" dirty="0">
                <a:solidFill>
                  <a:schemeClr val="bg1"/>
                </a:solidFill>
              </a:rPr>
              <a:t>CIP CAMEROUN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1" y="712865"/>
            <a:ext cx="5334000" cy="1268335"/>
          </a:xfrm>
        </p:spPr>
        <p:txBody>
          <a:bodyPr>
            <a:noAutofit/>
          </a:bodyPr>
          <a:lstStyle/>
          <a:p>
            <a:pPr>
              <a:lnSpc>
                <a:spcPct val="107000"/>
              </a:lnSpc>
              <a:spcBef>
                <a:spcPts val="150"/>
              </a:spcBef>
              <a:spcAft>
                <a:spcPts val="0"/>
              </a:spcAft>
            </a:pPr>
            <a:r>
              <a:rPr lang="en-US" sz="2800" b="1" dirty="0">
                <a:solidFill>
                  <a:srgbClr val="8E0E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 19. </a:t>
            </a:r>
            <a:r>
              <a:rPr lang="fr-FR" sz="2800" b="1" dirty="0">
                <a:solidFill>
                  <a:srgbClr val="8E0E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Conservation de la PDT de consommation</a:t>
            </a:r>
            <a:endParaRPr lang="en-US" sz="2800" b="1" dirty="0">
              <a:solidFill>
                <a:srgbClr val="8E0E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990600" y="1877935"/>
            <a:ext cx="5710048" cy="4046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690850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4400" y="623888"/>
            <a:ext cx="7772400" cy="5191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9pPr>
          </a:lstStyle>
          <a:p>
            <a:pPr>
              <a:defRPr/>
            </a:pPr>
            <a:r>
              <a:rPr lang="en-US" sz="3000" kern="0" dirty="0">
                <a:solidFill>
                  <a:srgbClr val="8E0E00"/>
                </a:solidFill>
              </a:rPr>
              <a:t>Questions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889000" y="1371600"/>
            <a:ext cx="7950200" cy="533400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5F5F5F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b="1">
                <a:solidFill>
                  <a:srgbClr val="5F5F5F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rgbClr val="5F5F5F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9pPr>
          </a:lstStyle>
          <a:p>
            <a:pPr marL="493713" lvl="0" indent="-481013">
              <a:lnSpc>
                <a:spcPct val="150000"/>
              </a:lnSpc>
              <a:buFont typeface="+mj-lt"/>
              <a:buAutoNum type="arabicPeriod"/>
            </a:pPr>
            <a:r>
              <a:rPr lang="fr-BE" sz="2200" dirty="0">
                <a:solidFill>
                  <a:schemeClr val="tx1"/>
                </a:solidFill>
              </a:rPr>
              <a:t>Est-il nécessaire de se soucier de la conservation de la PDT de consommation? Pourquoi ?</a:t>
            </a:r>
            <a:endParaRPr lang="en-US" sz="2200" dirty="0">
              <a:solidFill>
                <a:schemeClr val="tx1"/>
              </a:solidFill>
            </a:endParaRPr>
          </a:p>
          <a:p>
            <a:pPr marL="493713" lvl="0" indent="-481013">
              <a:lnSpc>
                <a:spcPct val="150000"/>
              </a:lnSpc>
              <a:buFont typeface="+mj-lt"/>
              <a:buAutoNum type="arabicPeriod"/>
            </a:pPr>
            <a:r>
              <a:rPr lang="fr-BE" sz="2200" dirty="0">
                <a:solidFill>
                  <a:schemeClr val="tx1"/>
                </a:solidFill>
              </a:rPr>
              <a:t>Quelles sont les conditions idéales pour une longue et bonne conservation de la PDT de consommation?</a:t>
            </a:r>
            <a:endParaRPr lang="en-US" sz="2200" dirty="0">
              <a:solidFill>
                <a:schemeClr val="tx1"/>
              </a:solidFill>
            </a:endParaRPr>
          </a:p>
          <a:p>
            <a:pPr marL="493713" indent="-481013">
              <a:lnSpc>
                <a:spcPct val="150000"/>
              </a:lnSpc>
              <a:buFont typeface="+mj-lt"/>
              <a:buAutoNum type="arabicPeriod"/>
            </a:pPr>
            <a:r>
              <a:rPr lang="fr-BE" sz="2200" dirty="0">
                <a:solidFill>
                  <a:schemeClr val="tx1"/>
                </a:solidFill>
              </a:rPr>
              <a:t>Pourquoi la PDT de consommation ne doit pas être exposée de façon prolongée au soleil?</a:t>
            </a:r>
            <a:endParaRPr lang="en-US" sz="2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93713" indent="-481013">
              <a:lnSpc>
                <a:spcPct val="150000"/>
              </a:lnSpc>
              <a:buFont typeface="+mj-lt"/>
              <a:buAutoNum type="arabicPeriod"/>
            </a:pPr>
            <a:endParaRPr lang="en-US" sz="2200" dirty="0">
              <a:solidFill>
                <a:schemeClr val="tx1"/>
              </a:solidFill>
            </a:endParaRPr>
          </a:p>
          <a:p>
            <a:pPr marL="493713" indent="-481013">
              <a:lnSpc>
                <a:spcPct val="150000"/>
              </a:lnSpc>
              <a:buFont typeface="+mj-lt"/>
              <a:buAutoNum type="arabicPeriod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1371278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4400" y="623888"/>
            <a:ext cx="7772400" cy="5191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9pPr>
          </a:lstStyle>
          <a:p>
            <a:pPr>
              <a:defRPr/>
            </a:pPr>
            <a:r>
              <a:rPr lang="en-US" sz="3000" kern="0" dirty="0">
                <a:solidFill>
                  <a:srgbClr val="8E0E00"/>
                </a:solidFill>
              </a:rPr>
              <a:t>Note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914400" y="1371600"/>
            <a:ext cx="6934200" cy="533400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5F5F5F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b="1">
                <a:solidFill>
                  <a:srgbClr val="5F5F5F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rgbClr val="5F5F5F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</a:pPr>
            <a:r>
              <a:rPr lang="fr-BE" sz="2200" dirty="0">
                <a:solidFill>
                  <a:schemeClr val="tx1"/>
                </a:solidFill>
              </a:rPr>
              <a:t>Engager un échange sur les modes de conservation de la PDT pratiqués à la maison, aussi bien pour la consommation que pour la vente.</a:t>
            </a:r>
            <a:endParaRPr lang="en-US" sz="22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sz="22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2459921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4400" y="623888"/>
            <a:ext cx="5181600" cy="5191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9pPr>
          </a:lstStyle>
          <a:p>
            <a:pPr>
              <a:defRPr/>
            </a:pPr>
            <a:r>
              <a:rPr lang="en-US" sz="3000" kern="0" dirty="0">
                <a:solidFill>
                  <a:srgbClr val="8E0E00"/>
                </a:solidFill>
              </a:rPr>
              <a:t>Message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914400" y="1371600"/>
            <a:ext cx="6875929" cy="403860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5F5F5F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b="1">
                <a:solidFill>
                  <a:srgbClr val="5F5F5F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rgbClr val="5F5F5F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</a:pPr>
            <a:r>
              <a:rPr lang="fr-FR" sz="2200" dirty="0">
                <a:solidFill>
                  <a:schemeClr val="tx1"/>
                </a:solidFill>
              </a:rPr>
              <a:t>Il ne faut jamais manger ou vendre pour la consommation des tubercules verts ou présentant des taches vertes. Ils sont toxiques.</a:t>
            </a:r>
            <a:endParaRPr lang="en-US" sz="22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sz="22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1418084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ángulo 2"/>
          <p:cNvSpPr/>
          <p:nvPr/>
        </p:nvSpPr>
        <p:spPr>
          <a:xfrm>
            <a:off x="0" y="5289550"/>
            <a:ext cx="9144000" cy="1568450"/>
          </a:xfrm>
          <a:prstGeom prst="rect">
            <a:avLst/>
          </a:prstGeom>
          <a:solidFill>
            <a:srgbClr val="8E0E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s-PE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6F1C17D-CBB5-FB4C-B6EC-37E199C6A2C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676400" y="2848348"/>
            <a:ext cx="1309358" cy="1032717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46FBBC8B-ED7A-6044-B56F-085A34A0C55C}"/>
              </a:ext>
            </a:extLst>
          </p:cNvPr>
          <p:cNvSpPr txBox="1"/>
          <p:nvPr/>
        </p:nvSpPr>
        <p:spPr>
          <a:xfrm>
            <a:off x="3082776" y="988855"/>
            <a:ext cx="4876577" cy="2917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rgbClr val="663300"/>
                </a:solidFill>
              </a:rPr>
              <a:t>CIP is a research-for-development organization with a focus on potato, </a:t>
            </a:r>
            <a:r>
              <a:rPr lang="en-US" sz="1100" dirty="0" err="1">
                <a:solidFill>
                  <a:srgbClr val="663300"/>
                </a:solidFill>
              </a:rPr>
              <a:t>sweetpotato</a:t>
            </a:r>
            <a:r>
              <a:rPr lang="en-US" sz="1100" dirty="0">
                <a:solidFill>
                  <a:srgbClr val="663300"/>
                </a:solidFill>
              </a:rPr>
              <a:t> and Andean roots and tubers. It delivers innovative science-based solutions to enhance access to affordable nutritious food, foster inclusive sustainable business and employment growth, and drive the climate resilience of root and tuber agri-food systems. Headquartered in Lima, Peru, CIP has a research presence in more than 20 countries in Africa, Asia and Latin America.</a:t>
            </a:r>
          </a:p>
          <a:p>
            <a:pPr algn="just">
              <a:lnSpc>
                <a:spcPct val="120000"/>
              </a:lnSpc>
            </a:pPr>
            <a:r>
              <a:rPr lang="es-ES" sz="1100" dirty="0">
                <a:solidFill>
                  <a:srgbClr val="663300"/>
                </a:solidFill>
              </a:rPr>
              <a:t>www.cipotato.org</a:t>
            </a:r>
          </a:p>
          <a:p>
            <a:pPr algn="just">
              <a:lnSpc>
                <a:spcPct val="120000"/>
              </a:lnSpc>
            </a:pPr>
            <a:endParaRPr lang="es-ES" sz="1100" dirty="0">
              <a:solidFill>
                <a:srgbClr val="663300"/>
              </a:solidFill>
            </a:endParaRPr>
          </a:p>
          <a:p>
            <a:pPr algn="just">
              <a:lnSpc>
                <a:spcPct val="120000"/>
              </a:lnSpc>
            </a:pPr>
            <a:r>
              <a:rPr lang="en-US" sz="1100" b="1" dirty="0">
                <a:solidFill>
                  <a:srgbClr val="663300"/>
                </a:solidFill>
              </a:rPr>
              <a:t>CIP is a CGIAR research center</a:t>
            </a:r>
          </a:p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rgbClr val="663300"/>
                </a:solidFill>
              </a:rPr>
              <a:t>CGIAR is a global research partnership for a food-secure future. Its science is carried out by 15 research centers in close collaboration with hundreds of partners across the globe.</a:t>
            </a:r>
          </a:p>
          <a:p>
            <a:pPr algn="just">
              <a:lnSpc>
                <a:spcPct val="120000"/>
              </a:lnSpc>
            </a:pPr>
            <a:r>
              <a:rPr lang="en-US" sz="1100" dirty="0">
                <a:solidFill>
                  <a:srgbClr val="663300"/>
                </a:solidFill>
              </a:rPr>
              <a:t>www.cgiar.org</a:t>
            </a: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8C24E6A0-E5B2-F24E-9B33-BD583C96BC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700" y="1081087"/>
            <a:ext cx="1497305" cy="619126"/>
          </a:xfrm>
          <a:prstGeom prst="rect">
            <a:avLst/>
          </a:prstGeom>
        </p:spPr>
      </p:pic>
      <p:grpSp>
        <p:nvGrpSpPr>
          <p:cNvPr id="22" name="Group 21">
            <a:extLst>
              <a:ext uri="{FF2B5EF4-FFF2-40B4-BE49-F238E27FC236}">
                <a16:creationId xmlns:a16="http://schemas.microsoft.com/office/drawing/2014/main" id="{616EC664-E14B-A840-8535-DB10E3F082AD}"/>
              </a:ext>
            </a:extLst>
          </p:cNvPr>
          <p:cNvGrpSpPr/>
          <p:nvPr/>
        </p:nvGrpSpPr>
        <p:grpSpPr>
          <a:xfrm>
            <a:off x="1372398" y="5029200"/>
            <a:ext cx="8074553" cy="878397"/>
            <a:chOff x="903333" y="5029200"/>
            <a:chExt cx="8074553" cy="878397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067FB87-F1E2-AB46-86BB-73E700EE4524}"/>
                </a:ext>
              </a:extLst>
            </p:cNvPr>
            <p:cNvSpPr/>
            <p:nvPr/>
          </p:nvSpPr>
          <p:spPr>
            <a:xfrm>
              <a:off x="903333" y="5029200"/>
              <a:ext cx="7707267" cy="21544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CIP thanks all donors and organizations that globally support its work through their contributions to the CGIAR Trust Fund: </a:t>
              </a:r>
              <a:r>
                <a:rPr lang="en-US" sz="800" dirty="0">
                  <a:solidFill>
                    <a:schemeClr val="tx1">
                      <a:lumMod val="50000"/>
                      <a:lumOff val="50000"/>
                    </a:schemeClr>
                  </a:solidFill>
                  <a:hlinkClick r:id="rId5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www.cgiar.org/funders</a:t>
              </a:r>
              <a:endParaRPr lang="en-PE" sz="8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D0E56A3-1BE8-4244-B490-9A0155EC6AEF}"/>
                </a:ext>
              </a:extLst>
            </p:cNvPr>
            <p:cNvSpPr txBox="1"/>
            <p:nvPr/>
          </p:nvSpPr>
          <p:spPr>
            <a:xfrm>
              <a:off x="1522151" y="5707542"/>
              <a:ext cx="7455735" cy="2000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7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This publication is copyrighted by the International Potato Center (CIP). It is licensed for use under the Creative Commons Attribution 4.0 International License</a:t>
              </a:r>
              <a:r>
                <a:rPr lang="en-PE" sz="700" dirty="0">
                  <a:solidFill>
                    <a:schemeClr val="bg1"/>
                  </a:solidFill>
                  <a:latin typeface="Arial Narrow" panose="020B0606020202030204" pitchFamily="34" charset="0"/>
                </a:rPr>
                <a:t> </a:t>
              </a:r>
              <a:endParaRPr lang="en-US" sz="700" dirty="0">
                <a:solidFill>
                  <a:schemeClr val="bg1"/>
                </a:solidFill>
                <a:latin typeface="Arial Narrow" panose="020B0606020202030204" pitchFamily="34" charset="0"/>
              </a:endParaRPr>
            </a:p>
          </p:txBody>
        </p:sp>
        <p:pic>
          <p:nvPicPr>
            <p:cNvPr id="26" name="Picture 25">
              <a:extLst>
                <a:ext uri="{FF2B5EF4-FFF2-40B4-BE49-F238E27FC236}">
                  <a16:creationId xmlns:a16="http://schemas.microsoft.com/office/drawing/2014/main" id="{8FC3D483-ABE5-934B-BCEC-F8CF24DD8F4C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88676" y="5703279"/>
              <a:ext cx="567472" cy="200055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82228"/>
            <a:ext cx="7886700" cy="994172"/>
          </a:xfrm>
        </p:spPr>
        <p:txBody>
          <a:bodyPr>
            <a:normAutofit/>
          </a:bodyPr>
          <a:lstStyle/>
          <a:p>
            <a:pPr>
              <a:lnSpc>
                <a:spcPct val="107000"/>
              </a:lnSpc>
              <a:spcBef>
                <a:spcPts val="150"/>
              </a:spcBef>
              <a:spcAft>
                <a:spcPts val="0"/>
              </a:spcAft>
            </a:pPr>
            <a:r>
              <a:rPr lang="en-US" b="1" dirty="0">
                <a:solidFill>
                  <a:srgbClr val="8E0E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 17. </a:t>
            </a:r>
            <a:r>
              <a:rPr lang="en-US" b="1" dirty="0" err="1">
                <a:solidFill>
                  <a:srgbClr val="8E0E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Récolte</a:t>
            </a:r>
            <a:r>
              <a:rPr lang="en-US" b="1" dirty="0">
                <a:solidFill>
                  <a:srgbClr val="8E0E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1015341" y="1563468"/>
            <a:ext cx="3206338" cy="4126461"/>
          </a:xfrm>
          <a:prstGeom prst="rect">
            <a:avLst/>
          </a:prstGeom>
        </p:spPr>
      </p:pic>
      <p:pic>
        <p:nvPicPr>
          <p:cNvPr id="10" name="Content Placeholder 9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4572000" y="1526874"/>
            <a:ext cx="3154805" cy="4163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09189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4400" y="609600"/>
            <a:ext cx="7772400" cy="5191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9pPr>
          </a:lstStyle>
          <a:p>
            <a:pPr>
              <a:defRPr/>
            </a:pPr>
            <a:r>
              <a:rPr lang="en-US" sz="3000" kern="0" dirty="0">
                <a:solidFill>
                  <a:srgbClr val="8E0E00"/>
                </a:solidFill>
              </a:rPr>
              <a:t>Questions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838200" y="1371600"/>
            <a:ext cx="7315200" cy="533400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5F5F5F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b="1">
                <a:solidFill>
                  <a:srgbClr val="5F5F5F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rgbClr val="5F5F5F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9pPr>
          </a:lstStyle>
          <a:p>
            <a:pPr marL="457200" lvl="0" indent="-404813">
              <a:lnSpc>
                <a:spcPct val="150000"/>
              </a:lnSpc>
              <a:buFont typeface="+mj-lt"/>
              <a:buAutoNum type="arabicPeriod"/>
            </a:pPr>
            <a:r>
              <a:rPr lang="fr-BE" sz="2200" dirty="0">
                <a:solidFill>
                  <a:schemeClr val="tx1"/>
                </a:solidFill>
              </a:rPr>
              <a:t>Quand est-ce qu’il est conseillé de récolte, si on veut avoir un rendement maximal?</a:t>
            </a:r>
            <a:endParaRPr lang="en-US" sz="2200" dirty="0">
              <a:solidFill>
                <a:schemeClr val="tx1"/>
              </a:solidFill>
            </a:endParaRPr>
          </a:p>
          <a:p>
            <a:pPr marL="457200" lvl="0" indent="-404813">
              <a:lnSpc>
                <a:spcPct val="150000"/>
              </a:lnSpc>
              <a:buFont typeface="+mj-lt"/>
              <a:buAutoNum type="arabicPeriod"/>
            </a:pPr>
            <a:r>
              <a:rPr lang="fr-BE" sz="2200" dirty="0">
                <a:solidFill>
                  <a:schemeClr val="tx1"/>
                </a:solidFill>
              </a:rPr>
              <a:t>Quelles sont les différentes techniques utilisées pour récolter la PDT dans le champ?</a:t>
            </a:r>
            <a:endParaRPr lang="en-US" sz="2200" dirty="0">
              <a:solidFill>
                <a:schemeClr val="tx1"/>
              </a:solidFill>
            </a:endParaRPr>
          </a:p>
          <a:p>
            <a:pPr marL="457200" indent="-404813">
              <a:lnSpc>
                <a:spcPct val="150000"/>
              </a:lnSpc>
              <a:buFont typeface="+mj-lt"/>
              <a:buAutoNum type="arabicPeriod"/>
            </a:pPr>
            <a:r>
              <a:rPr lang="fr-BE" sz="2200" dirty="0">
                <a:solidFill>
                  <a:schemeClr val="tx1"/>
                </a:solidFill>
              </a:rPr>
              <a:t>Est-il nécessaire de se soucier du champ de PDT après la récolte? Pourquoi?</a:t>
            </a:r>
            <a:endParaRPr lang="en-US" sz="2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404813">
              <a:lnSpc>
                <a:spcPct val="150000"/>
              </a:lnSpc>
              <a:buFont typeface="+mj-lt"/>
              <a:buAutoNum type="arabicPeriod"/>
            </a:pPr>
            <a:endParaRPr lang="en-US" sz="2200" dirty="0">
              <a:solidFill>
                <a:schemeClr val="tx1"/>
              </a:solidFill>
            </a:endParaRPr>
          </a:p>
          <a:p>
            <a:pPr marL="457200" indent="-404813">
              <a:lnSpc>
                <a:spcPct val="150000"/>
              </a:lnSpc>
              <a:buFont typeface="+mj-lt"/>
              <a:buAutoNum type="arabicPeriod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4360079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4400" y="654844"/>
            <a:ext cx="7772400" cy="5191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9pPr>
          </a:lstStyle>
          <a:p>
            <a:pPr>
              <a:defRPr/>
            </a:pPr>
            <a:r>
              <a:rPr lang="en-US" sz="3000" kern="0" dirty="0">
                <a:solidFill>
                  <a:srgbClr val="8E0E00"/>
                </a:solidFill>
              </a:rPr>
              <a:t>Note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914400" y="1371600"/>
            <a:ext cx="7543800" cy="419100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5F5F5F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b="1">
                <a:solidFill>
                  <a:srgbClr val="5F5F5F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rgbClr val="5F5F5F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9pPr>
          </a:lstStyle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BE" sz="2200" dirty="0">
                <a:solidFill>
                  <a:schemeClr val="tx1"/>
                </a:solidFill>
              </a:rPr>
              <a:t>Une bonne récolte ne se fait jamais au hasard. Elle se prépare quelques jours avant, voire des semaines. 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BE" sz="2200" dirty="0">
                <a:solidFill>
                  <a:schemeClr val="tx1"/>
                </a:solidFill>
              </a:rPr>
              <a:t>Une récolte improvisée peut occasionner des pertes énormes avant l’écoulement de la PDT. </a:t>
            </a:r>
            <a:endParaRPr lang="en-US" sz="2200" dirty="0">
              <a:solidFill>
                <a:schemeClr val="tx1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200" dirty="0">
              <a:solidFill>
                <a:schemeClr val="tx1"/>
              </a:solidFill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957366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4400" y="623888"/>
            <a:ext cx="7772400" cy="5191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9pPr>
          </a:lstStyle>
          <a:p>
            <a:pPr>
              <a:defRPr/>
            </a:pPr>
            <a:r>
              <a:rPr lang="en-US" sz="3000" kern="0" dirty="0">
                <a:solidFill>
                  <a:srgbClr val="8E0E00"/>
                </a:solidFill>
              </a:rPr>
              <a:t>Message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914400" y="1371600"/>
            <a:ext cx="6934200" cy="533400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5F5F5F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b="1">
                <a:solidFill>
                  <a:srgbClr val="5F5F5F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rgbClr val="5F5F5F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</a:pPr>
            <a:r>
              <a:rPr lang="fr-FR" sz="2200" dirty="0">
                <a:solidFill>
                  <a:schemeClr val="tx1"/>
                </a:solidFill>
              </a:rPr>
              <a:t>Ne jamais récolter avant la mort complète du feuillage si vous désirez avoir le rendement maximal.</a:t>
            </a:r>
            <a:endParaRPr lang="en-US" sz="22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sz="22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740824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8413012" cy="994172"/>
          </a:xfrm>
        </p:spPr>
        <p:txBody>
          <a:bodyPr>
            <a:noAutofit/>
          </a:bodyPr>
          <a:lstStyle/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="1" dirty="0">
                <a:solidFill>
                  <a:srgbClr val="8E0E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Figure 18. </a:t>
            </a:r>
            <a:r>
              <a:rPr lang="fr-FR" sz="2800" b="1" dirty="0">
                <a:solidFill>
                  <a:srgbClr val="8E0E00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Triage et calibrage pour le marché</a:t>
            </a:r>
            <a:endParaRPr lang="en-US" sz="2800" b="1" dirty="0">
              <a:solidFill>
                <a:srgbClr val="8E0E00"/>
              </a:solidFill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13012" y="1447800"/>
            <a:ext cx="6073588" cy="4593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826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27100" y="609600"/>
            <a:ext cx="7772400" cy="5191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9pPr>
          </a:lstStyle>
          <a:p>
            <a:pPr>
              <a:defRPr/>
            </a:pPr>
            <a:r>
              <a:rPr lang="en-US" sz="3000" kern="0" dirty="0">
                <a:solidFill>
                  <a:srgbClr val="8E0E00"/>
                </a:solidFill>
              </a:rPr>
              <a:t>Questions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838200" y="1371600"/>
            <a:ext cx="7950200" cy="533400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5F5F5F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b="1">
                <a:solidFill>
                  <a:srgbClr val="5F5F5F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rgbClr val="5F5F5F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9pPr>
          </a:lstStyle>
          <a:p>
            <a:pPr marL="457200" lvl="0" indent="-365125" algn="just">
              <a:lnSpc>
                <a:spcPct val="150000"/>
              </a:lnSpc>
              <a:buFont typeface="+mj-lt"/>
              <a:buAutoNum type="arabicPeriod"/>
            </a:pPr>
            <a:r>
              <a:rPr lang="fr-BE" sz="2200" dirty="0">
                <a:solidFill>
                  <a:schemeClr val="tx1"/>
                </a:solidFill>
              </a:rPr>
              <a:t>Pourquoi est-il nécessaire de trier la PDT après récolte?</a:t>
            </a:r>
            <a:endParaRPr lang="en-US" sz="2200" dirty="0">
              <a:solidFill>
                <a:schemeClr val="tx1"/>
              </a:solidFill>
            </a:endParaRPr>
          </a:p>
          <a:p>
            <a:pPr marL="457200" lvl="0" indent="-365125" algn="just">
              <a:lnSpc>
                <a:spcPct val="150000"/>
              </a:lnSpc>
              <a:buFont typeface="+mj-lt"/>
              <a:buAutoNum type="arabicPeriod"/>
            </a:pPr>
            <a:r>
              <a:rPr lang="fr-BE" sz="2200" dirty="0">
                <a:solidFill>
                  <a:schemeClr val="tx1"/>
                </a:solidFill>
              </a:rPr>
              <a:t>Pourquoi est-il important de faire le calibrage des tubercules après la récolte?</a:t>
            </a:r>
            <a:endParaRPr lang="en-US" sz="2200" dirty="0">
              <a:solidFill>
                <a:schemeClr val="tx1"/>
              </a:solidFill>
            </a:endParaRPr>
          </a:p>
          <a:p>
            <a:pPr marL="457200" indent="-365125" algn="just">
              <a:lnSpc>
                <a:spcPct val="150000"/>
              </a:lnSpc>
              <a:buFont typeface="+mj-lt"/>
              <a:buAutoNum type="arabicPeriod"/>
            </a:pPr>
            <a:r>
              <a:rPr lang="fr-BE" sz="2200" dirty="0">
                <a:solidFill>
                  <a:schemeClr val="tx1"/>
                </a:solidFill>
              </a:rPr>
              <a:t>Quels sont les risques liés à l’utilisation des seaux au lieu d’une balance?</a:t>
            </a:r>
            <a:endParaRPr lang="en-US" sz="2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indent="-365125" algn="just">
              <a:lnSpc>
                <a:spcPct val="150000"/>
              </a:lnSpc>
              <a:buFont typeface="+mj-lt"/>
              <a:buAutoNum type="arabicPeriod"/>
            </a:pPr>
            <a:endParaRPr lang="en-US" sz="2200" dirty="0">
              <a:solidFill>
                <a:schemeClr val="tx1"/>
              </a:solidFill>
            </a:endParaRPr>
          </a:p>
          <a:p>
            <a:pPr marL="457200" indent="-365125" algn="just">
              <a:lnSpc>
                <a:spcPct val="150000"/>
              </a:lnSpc>
              <a:buFont typeface="+mj-lt"/>
              <a:buAutoNum type="arabicPeriod"/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29027556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4400" y="609600"/>
            <a:ext cx="7772400" cy="5191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9pPr>
          </a:lstStyle>
          <a:p>
            <a:pPr>
              <a:defRPr/>
            </a:pPr>
            <a:r>
              <a:rPr lang="en-US" sz="3000" kern="0" dirty="0">
                <a:solidFill>
                  <a:srgbClr val="8E0E00"/>
                </a:solidFill>
              </a:rPr>
              <a:t>Note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914400" y="1371600"/>
            <a:ext cx="6813176" cy="533400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5F5F5F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b="1">
                <a:solidFill>
                  <a:srgbClr val="5F5F5F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rgbClr val="5F5F5F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</a:pPr>
            <a:r>
              <a:rPr lang="fr-BE" sz="2200" dirty="0">
                <a:solidFill>
                  <a:schemeClr val="tx1"/>
                </a:solidFill>
              </a:rPr>
              <a:t>Insistez sur le fait que des tubercules triés et emballés séparément se vendent mieux sur le marché, et par conséquent génèrent plus de revenu.</a:t>
            </a:r>
            <a:endParaRPr lang="en-US" sz="22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sz="22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0759928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914400" y="623888"/>
            <a:ext cx="5181600" cy="519112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400" b="1">
                <a:solidFill>
                  <a:srgbClr val="990000"/>
                </a:solidFill>
                <a:latin typeface="+mn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rgbClr val="FF6600"/>
                </a:solidFill>
                <a:latin typeface="Arial Black" pitchFamily="34" charset="0"/>
              </a:defRPr>
            </a:lvl9pPr>
          </a:lstStyle>
          <a:p>
            <a:pPr>
              <a:defRPr/>
            </a:pPr>
            <a:r>
              <a:rPr lang="en-US" sz="3000" kern="0" dirty="0">
                <a:solidFill>
                  <a:srgbClr val="8E0E00"/>
                </a:solidFill>
              </a:rPr>
              <a:t>Message</a:t>
            </a: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914400" y="1371600"/>
            <a:ext cx="7239000" cy="5334000"/>
          </a:xfrm>
          <a:prstGeom prst="rect">
            <a:avLst/>
          </a:prstGeom>
        </p:spPr>
        <p:txBody>
          <a:bodyPr/>
          <a:lstStyle>
            <a:lvl1pPr marL="0" indent="0" algn="l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800" b="0">
                <a:solidFill>
                  <a:srgbClr val="800000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2000" b="1">
                <a:solidFill>
                  <a:srgbClr val="5F5F5F"/>
                </a:solidFill>
                <a:latin typeface="+mn-lt"/>
              </a:defRPr>
            </a:lvl2pPr>
            <a:lvl3pPr marL="9144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b="1">
                <a:solidFill>
                  <a:srgbClr val="5F5F5F"/>
                </a:solidFill>
                <a:latin typeface="+mn-lt"/>
              </a:defRPr>
            </a:lvl3pPr>
            <a:lvl4pPr marL="13716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600" b="1">
                <a:solidFill>
                  <a:srgbClr val="5F5F5F"/>
                </a:solidFill>
                <a:latin typeface="+mn-lt"/>
              </a:defRPr>
            </a:lvl4pPr>
            <a:lvl5pPr marL="1828800" indent="0" algn="ctr" rtl="0" eaLnBrk="0" fontAlgn="base" hangingPunct="0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5pPr>
            <a:lvl6pPr marL="22860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6pPr>
            <a:lvl7pPr marL="27432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7pPr>
            <a:lvl8pPr marL="32004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8pPr>
            <a:lvl9pPr marL="3657600" indent="0" algn="ctr" rtl="0" fontAlgn="base">
              <a:spcBef>
                <a:spcPct val="20000"/>
              </a:spcBef>
              <a:spcAft>
                <a:spcPct val="0"/>
              </a:spcAft>
              <a:buNone/>
              <a:defRPr sz="1400" b="1">
                <a:solidFill>
                  <a:srgbClr val="5F5F5F"/>
                </a:solidFill>
                <a:latin typeface="+mn-lt"/>
              </a:defRPr>
            </a:lvl9pPr>
          </a:lstStyle>
          <a:p>
            <a:pPr>
              <a:lnSpc>
                <a:spcPct val="150000"/>
              </a:lnSpc>
            </a:pPr>
            <a:r>
              <a:rPr lang="fr-FR" sz="2200" dirty="0">
                <a:solidFill>
                  <a:schemeClr val="tx1"/>
                </a:solidFill>
              </a:rPr>
              <a:t>Il est important de calibrer les tubercules car les différents calibres n’ont pas le même usage, et par conséquent ils n’ont pas la même valeur.</a:t>
            </a:r>
            <a:endParaRPr lang="en-US" sz="22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sz="2200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</a:pPr>
            <a:endParaRPr lang="en-US" sz="2200" dirty="0"/>
          </a:p>
        </p:txBody>
      </p:sp>
    </p:spTree>
    <p:extLst>
      <p:ext uri="{BB962C8B-B14F-4D97-AF65-F5344CB8AC3E}">
        <p14:creationId xmlns:p14="http://schemas.microsoft.com/office/powerpoint/2010/main" val="1559681136"/>
      </p:ext>
    </p:extLst>
  </p:cSld>
  <p:clrMapOvr>
    <a:masterClrMapping/>
  </p:clrMapOvr>
</p:sld>
</file>

<file path=ppt/theme/theme1.xml><?xml version="1.0" encoding="utf-8"?>
<a:theme xmlns:a="http://schemas.openxmlformats.org/drawingml/2006/main" name="CIP_Presentation_template">
  <a:themeElements>
    <a:clrScheme name="CIP_Presentation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IP_Presentation_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IP_Presentation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CIP_Presentation_template">
  <a:themeElements>
    <a:clrScheme name="CIP_Presentation_templat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IP_Presentation_template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IP_Presentation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IP_Presentation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IP_Presentation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Settings\clafosse\Local Settings\Temporary Internet Files\OLK243\CIP_Presentation_template.pot</Template>
  <TotalTime>943</TotalTime>
  <Words>508</Words>
  <Application>Microsoft Macintosh PowerPoint</Application>
  <PresentationFormat>On-screen Show (4:3)</PresentationFormat>
  <Paragraphs>39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Arial</vt:lpstr>
      <vt:lpstr>Arial Black</vt:lpstr>
      <vt:lpstr>Arial Narrow</vt:lpstr>
      <vt:lpstr>Calibri</vt:lpstr>
      <vt:lpstr>CIP_Presentation_template</vt:lpstr>
      <vt:lpstr>1_CIP_Presentation_template</vt:lpstr>
      <vt:lpstr>PowerPoint Presentation</vt:lpstr>
      <vt:lpstr>Figure 17. Récolte </vt:lpstr>
      <vt:lpstr>PowerPoint Presentation</vt:lpstr>
      <vt:lpstr>PowerPoint Presentation</vt:lpstr>
      <vt:lpstr>PowerPoint Presentation</vt:lpstr>
      <vt:lpstr>Figure 18. Triage et calibrage pour le marché</vt:lpstr>
      <vt:lpstr>PowerPoint Presentation</vt:lpstr>
      <vt:lpstr>PowerPoint Presentation</vt:lpstr>
      <vt:lpstr>PowerPoint Presentation</vt:lpstr>
      <vt:lpstr>Figure 19. Conservation de la PDT de consommation</vt:lpstr>
      <vt:lpstr>PowerPoint Presentation</vt:lpstr>
      <vt:lpstr>PowerPoint Presentation</vt:lpstr>
      <vt:lpstr>PowerPoint Presentation</vt:lpstr>
      <vt:lpstr>PowerPoint Presentation</vt:lpstr>
    </vt:vector>
  </TitlesOfParts>
  <Company>International Potato Center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clafosse</dc:creator>
  <cp:lastModifiedBy>José Enrique Torres Alarcón</cp:lastModifiedBy>
  <cp:revision>91</cp:revision>
  <dcterms:created xsi:type="dcterms:W3CDTF">2008-10-27T15:37:48Z</dcterms:created>
  <dcterms:modified xsi:type="dcterms:W3CDTF">2020-10-02T16:24:35Z</dcterms:modified>
</cp:coreProperties>
</file>